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62" r:id="rId3"/>
  </p:sldMasterIdLst>
  <p:notesMasterIdLst>
    <p:notesMasterId r:id="rId19"/>
  </p:notesMasterIdLst>
  <p:handoutMasterIdLst>
    <p:handoutMasterId r:id="rId20"/>
  </p:handoutMasterIdLst>
  <p:sldIdLst>
    <p:sldId id="259" r:id="rId4"/>
    <p:sldId id="270" r:id="rId5"/>
    <p:sldId id="271" r:id="rId6"/>
    <p:sldId id="273" r:id="rId7"/>
    <p:sldId id="274" r:id="rId8"/>
    <p:sldId id="287" r:id="rId9"/>
    <p:sldId id="275" r:id="rId10"/>
    <p:sldId id="280" r:id="rId11"/>
    <p:sldId id="279" r:id="rId12"/>
    <p:sldId id="277" r:id="rId13"/>
    <p:sldId id="283" r:id="rId14"/>
    <p:sldId id="285" r:id="rId15"/>
    <p:sldId id="286" r:id="rId16"/>
    <p:sldId id="281" r:id="rId17"/>
    <p:sldId id="28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5">
          <p15:clr>
            <a:srgbClr val="A4A3A4"/>
          </p15:clr>
        </p15:guide>
        <p15:guide id="2" orient="horz" pos="758">
          <p15:clr>
            <a:srgbClr val="A4A3A4"/>
          </p15:clr>
        </p15:guide>
        <p15:guide id="3" pos="2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E5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61" autoAdjust="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1016" y="40"/>
      </p:cViewPr>
      <p:guideLst>
        <p:guide orient="horz" pos="1885"/>
        <p:guide orient="horz" pos="758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5BF4A-9CB1-5747-B319-707DA98CEC20}" type="datetime1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22459-1A81-CA4B-89BB-FCE38A3AE1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304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C7567-D5EA-874F-8815-73DC5E77631E}" type="datetime1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C0E-7DBF-7C4A-B104-25FE08E3B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234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8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31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85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DCC0E-7DBF-7C4A-B104-25FE08E3BB8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0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rgbClr val="1E5C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" y="-24487"/>
            <a:ext cx="9138586" cy="2515079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  <a:gd name="connsiteX0" fmla="*/ 2887 w 9170673"/>
              <a:gd name="connsiteY0" fmla="*/ 2375696 h 2508024"/>
              <a:gd name="connsiteX1" fmla="*/ 9170673 w 9170673"/>
              <a:gd name="connsiteY1" fmla="*/ 0 h 2508024"/>
              <a:gd name="connsiteX2" fmla="*/ 9169295 w 9170673"/>
              <a:gd name="connsiteY2" fmla="*/ 2508024 h 2508024"/>
              <a:gd name="connsiteX3" fmla="*/ 0 w 9170673"/>
              <a:gd name="connsiteY3" fmla="*/ 2457785 h 2508024"/>
              <a:gd name="connsiteX4" fmla="*/ 2887 w 9170673"/>
              <a:gd name="connsiteY4" fmla="*/ 2375696 h 2508024"/>
              <a:gd name="connsiteX0" fmla="*/ 0 w 9167786"/>
              <a:gd name="connsiteY0" fmla="*/ 2375696 h 2508024"/>
              <a:gd name="connsiteX1" fmla="*/ 9167786 w 9167786"/>
              <a:gd name="connsiteY1" fmla="*/ 0 h 2508024"/>
              <a:gd name="connsiteX2" fmla="*/ 9166408 w 9167786"/>
              <a:gd name="connsiteY2" fmla="*/ 2508024 h 2508024"/>
              <a:gd name="connsiteX3" fmla="*/ 4169 w 9167786"/>
              <a:gd name="connsiteY3" fmla="*/ 2500118 h 2508024"/>
              <a:gd name="connsiteX4" fmla="*/ 0 w 9167786"/>
              <a:gd name="connsiteY4" fmla="*/ 2375696 h 2508024"/>
              <a:gd name="connsiteX0" fmla="*/ 0 w 9166452"/>
              <a:gd name="connsiteY0" fmla="*/ 2375696 h 2508024"/>
              <a:gd name="connsiteX1" fmla="*/ 9061952 w 9166452"/>
              <a:gd name="connsiteY1" fmla="*/ 0 h 2508024"/>
              <a:gd name="connsiteX2" fmla="*/ 9166408 w 9166452"/>
              <a:gd name="connsiteY2" fmla="*/ 2508024 h 2508024"/>
              <a:gd name="connsiteX3" fmla="*/ 4169 w 9166452"/>
              <a:gd name="connsiteY3" fmla="*/ 2500118 h 2508024"/>
              <a:gd name="connsiteX4" fmla="*/ 0 w 9166452"/>
              <a:gd name="connsiteY4" fmla="*/ 2375696 h 2508024"/>
              <a:gd name="connsiteX0" fmla="*/ 0 w 9166808"/>
              <a:gd name="connsiteY0" fmla="*/ 2382751 h 2515079"/>
              <a:gd name="connsiteX1" fmla="*/ 9160729 w 9166808"/>
              <a:gd name="connsiteY1" fmla="*/ 0 h 2515079"/>
              <a:gd name="connsiteX2" fmla="*/ 9166408 w 9166808"/>
              <a:gd name="connsiteY2" fmla="*/ 2515079 h 2515079"/>
              <a:gd name="connsiteX3" fmla="*/ 4169 w 9166808"/>
              <a:gd name="connsiteY3" fmla="*/ 2507173 h 2515079"/>
              <a:gd name="connsiteX4" fmla="*/ 0 w 9166808"/>
              <a:gd name="connsiteY4" fmla="*/ 2382751 h 2515079"/>
              <a:gd name="connsiteX0" fmla="*/ 9943 w 9162640"/>
              <a:gd name="connsiteY0" fmla="*/ 2382751 h 2515079"/>
              <a:gd name="connsiteX1" fmla="*/ 9156561 w 9162640"/>
              <a:gd name="connsiteY1" fmla="*/ 0 h 2515079"/>
              <a:gd name="connsiteX2" fmla="*/ 9162240 w 9162640"/>
              <a:gd name="connsiteY2" fmla="*/ 2515079 h 2515079"/>
              <a:gd name="connsiteX3" fmla="*/ 1 w 9162640"/>
              <a:gd name="connsiteY3" fmla="*/ 2507173 h 2515079"/>
              <a:gd name="connsiteX4" fmla="*/ 9943 w 9162640"/>
              <a:gd name="connsiteY4" fmla="*/ 2382751 h 2515079"/>
              <a:gd name="connsiteX0" fmla="*/ 0 w 9152697"/>
              <a:gd name="connsiteY0" fmla="*/ 2382751 h 2515079"/>
              <a:gd name="connsiteX1" fmla="*/ 9146618 w 9152697"/>
              <a:gd name="connsiteY1" fmla="*/ 0 h 2515079"/>
              <a:gd name="connsiteX2" fmla="*/ 9152297 w 9152697"/>
              <a:gd name="connsiteY2" fmla="*/ 2515079 h 2515079"/>
              <a:gd name="connsiteX3" fmla="*/ 187614 w 9152697"/>
              <a:gd name="connsiteY3" fmla="*/ 2507173 h 2515079"/>
              <a:gd name="connsiteX4" fmla="*/ 0 w 9152697"/>
              <a:gd name="connsiteY4" fmla="*/ 2382751 h 2515079"/>
              <a:gd name="connsiteX0" fmla="*/ 0 w 9068030"/>
              <a:gd name="connsiteY0" fmla="*/ 2382751 h 2515079"/>
              <a:gd name="connsiteX1" fmla="*/ 9061951 w 9068030"/>
              <a:gd name="connsiteY1" fmla="*/ 0 h 2515079"/>
              <a:gd name="connsiteX2" fmla="*/ 9067630 w 9068030"/>
              <a:gd name="connsiteY2" fmla="*/ 2515079 h 2515079"/>
              <a:gd name="connsiteX3" fmla="*/ 102947 w 9068030"/>
              <a:gd name="connsiteY3" fmla="*/ 2507173 h 2515079"/>
              <a:gd name="connsiteX4" fmla="*/ 0 w 9068030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173503 w 9138586"/>
              <a:gd name="connsiteY3" fmla="*/ 2507173 h 2515079"/>
              <a:gd name="connsiteX4" fmla="*/ 0 w 9138586"/>
              <a:gd name="connsiteY4" fmla="*/ 2382751 h 2515079"/>
              <a:gd name="connsiteX0" fmla="*/ 0 w 9138586"/>
              <a:gd name="connsiteY0" fmla="*/ 2382751 h 2515079"/>
              <a:gd name="connsiteX1" fmla="*/ 9132507 w 9138586"/>
              <a:gd name="connsiteY1" fmla="*/ 0 h 2515079"/>
              <a:gd name="connsiteX2" fmla="*/ 9138186 w 9138586"/>
              <a:gd name="connsiteY2" fmla="*/ 2515079 h 2515079"/>
              <a:gd name="connsiteX3" fmla="*/ 4170 w 9138586"/>
              <a:gd name="connsiteY3" fmla="*/ 2507173 h 2515079"/>
              <a:gd name="connsiteX4" fmla="*/ 0 w 9138586"/>
              <a:gd name="connsiteY4" fmla="*/ 2382751 h 251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8586" h="2515079">
                <a:moveTo>
                  <a:pt x="0" y="2382751"/>
                </a:moveTo>
                <a:cubicBezTo>
                  <a:pt x="20661" y="2379422"/>
                  <a:pt x="7306149" y="2502055"/>
                  <a:pt x="9132507" y="0"/>
                </a:cubicBezTo>
                <a:cubicBezTo>
                  <a:pt x="9129925" y="819774"/>
                  <a:pt x="9140768" y="1695305"/>
                  <a:pt x="9138186" y="2515079"/>
                </a:cubicBezTo>
                <a:lnTo>
                  <a:pt x="4170" y="2507173"/>
                </a:lnTo>
                <a:cubicBezTo>
                  <a:pt x="4169" y="2465011"/>
                  <a:pt x="1" y="2424913"/>
                  <a:pt x="0" y="238275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169"/>
            <a:ext cx="8229600" cy="772250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22"/>
            <a:ext cx="8229600" cy="1500187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04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 flipH="1" flipV="1">
            <a:off x="-19068" y="-30696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457200"/>
            <a:ext cx="8229600" cy="772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5653"/>
            <a:ext cx="8229600" cy="15001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 anchorCtr="0"/>
          <a:lstStyle>
            <a:lvl1pPr marL="0" indent="0" algn="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13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oats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29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urt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55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eafood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38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ish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01988" y="2707457"/>
            <a:ext cx="5484812" cy="12244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63550" y="3118590"/>
            <a:ext cx="1293813" cy="752475"/>
          </a:xfrm>
        </p:spPr>
        <p:txBody>
          <a:bodyPr lIns="0" tIns="0" rIns="0" bIns="0"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Regional Unit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201988" y="4282303"/>
            <a:ext cx="5484812" cy="577850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July 19, 2012</a:t>
            </a:r>
            <a:endParaRPr lang="en-US" dirty="0"/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0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OAA-Fisheries-horizonta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4" y="6419088"/>
            <a:ext cx="1643940" cy="3887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6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72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5999" y="6355080"/>
            <a:ext cx="6400801" cy="502919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5" y="6419088"/>
            <a:ext cx="1643938" cy="3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8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01682" y="1141666"/>
            <a:ext cx="5485118" cy="13984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01682" y="2631403"/>
            <a:ext cx="5485117" cy="1277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Freeform 6"/>
          <p:cNvSpPr/>
          <p:nvPr userDrawn="1"/>
        </p:nvSpPr>
        <p:spPr>
          <a:xfrm>
            <a:off x="-9190" y="4417160"/>
            <a:ext cx="9170673" cy="2457785"/>
          </a:xfrm>
          <a:custGeom>
            <a:avLst/>
            <a:gdLst>
              <a:gd name="connsiteX0" fmla="*/ 0 w 10289745"/>
              <a:gd name="connsiteY0" fmla="*/ 2348314 h 2694297"/>
              <a:gd name="connsiteX1" fmla="*/ 9145997 w 10289745"/>
              <a:gd name="connsiteY1" fmla="*/ 81 h 2694297"/>
              <a:gd name="connsiteX2" fmla="*/ 9145997 w 10289745"/>
              <a:gd name="connsiteY2" fmla="*/ 2436173 h 2694297"/>
              <a:gd name="connsiteX3" fmla="*/ 0 w 10289745"/>
              <a:gd name="connsiteY3" fmla="*/ 2348314 h 2694297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0 w 10289745"/>
              <a:gd name="connsiteY0" fmla="*/ 2348233 h 2694216"/>
              <a:gd name="connsiteX1" fmla="*/ 9145997 w 10289745"/>
              <a:gd name="connsiteY1" fmla="*/ 0 h 2694216"/>
              <a:gd name="connsiteX2" fmla="*/ 9145997 w 10289745"/>
              <a:gd name="connsiteY2" fmla="*/ 2436092 h 2694216"/>
              <a:gd name="connsiteX3" fmla="*/ 0 w 10289745"/>
              <a:gd name="connsiteY3" fmla="*/ 2348233 h 2694216"/>
              <a:gd name="connsiteX0" fmla="*/ 2 w 10271923"/>
              <a:gd name="connsiteY0" fmla="*/ 1961048 h 2259210"/>
              <a:gd name="connsiteX1" fmla="*/ 9115022 w 10271923"/>
              <a:gd name="connsiteY1" fmla="*/ 0 h 2259210"/>
              <a:gd name="connsiteX2" fmla="*/ 9145999 w 10271923"/>
              <a:gd name="connsiteY2" fmla="*/ 2048907 h 2259210"/>
              <a:gd name="connsiteX3" fmla="*/ 2 w 10271923"/>
              <a:gd name="connsiteY3" fmla="*/ 1961048 h 2259210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2 w 10302372"/>
              <a:gd name="connsiteY0" fmla="*/ 2355976 h 2702917"/>
              <a:gd name="connsiteX1" fmla="*/ 9169232 w 10302372"/>
              <a:gd name="connsiteY1" fmla="*/ 0 h 2702917"/>
              <a:gd name="connsiteX2" fmla="*/ 9145999 w 10302372"/>
              <a:gd name="connsiteY2" fmla="*/ 2443835 h 2702917"/>
              <a:gd name="connsiteX3" fmla="*/ 2 w 10302372"/>
              <a:gd name="connsiteY3" fmla="*/ 2355976 h 2702917"/>
              <a:gd name="connsiteX0" fmla="*/ 1 w 10359948"/>
              <a:gd name="connsiteY0" fmla="*/ 2534080 h 2803153"/>
              <a:gd name="connsiteX1" fmla="*/ 9223441 w 10359948"/>
              <a:gd name="connsiteY1" fmla="*/ 0 h 2803153"/>
              <a:gd name="connsiteX2" fmla="*/ 9200208 w 10359948"/>
              <a:gd name="connsiteY2" fmla="*/ 2443835 h 2803153"/>
              <a:gd name="connsiteX3" fmla="*/ 1 w 10359948"/>
              <a:gd name="connsiteY3" fmla="*/ 2534080 h 2803153"/>
              <a:gd name="connsiteX0" fmla="*/ 2 w 10302373"/>
              <a:gd name="connsiteY0" fmla="*/ 2371463 h 2710654"/>
              <a:gd name="connsiteX1" fmla="*/ 9169233 w 10302373"/>
              <a:gd name="connsiteY1" fmla="*/ 0 h 2710654"/>
              <a:gd name="connsiteX2" fmla="*/ 9146000 w 10302373"/>
              <a:gd name="connsiteY2" fmla="*/ 2443835 h 2710654"/>
              <a:gd name="connsiteX3" fmla="*/ 2 w 10302373"/>
              <a:gd name="connsiteY3" fmla="*/ 2371463 h 2710654"/>
              <a:gd name="connsiteX0" fmla="*/ 22101 w 10324472"/>
              <a:gd name="connsiteY0" fmla="*/ 2371463 h 2601940"/>
              <a:gd name="connsiteX1" fmla="*/ 9191332 w 10324472"/>
              <a:gd name="connsiteY1" fmla="*/ 0 h 2601940"/>
              <a:gd name="connsiteX2" fmla="*/ 9168099 w 10324472"/>
              <a:gd name="connsiteY2" fmla="*/ 2443835 h 2601940"/>
              <a:gd name="connsiteX3" fmla="*/ 22101 w 10324472"/>
              <a:gd name="connsiteY3" fmla="*/ 2371463 h 2601940"/>
              <a:gd name="connsiteX0" fmla="*/ 454248 w 10756619"/>
              <a:gd name="connsiteY0" fmla="*/ 2371463 h 2635640"/>
              <a:gd name="connsiteX1" fmla="*/ 9623479 w 10756619"/>
              <a:gd name="connsiteY1" fmla="*/ 0 h 2635640"/>
              <a:gd name="connsiteX2" fmla="*/ 9600246 w 10756619"/>
              <a:gd name="connsiteY2" fmla="*/ 2443835 h 2635640"/>
              <a:gd name="connsiteX3" fmla="*/ 2243166 w 10756619"/>
              <a:gd name="connsiteY3" fmla="*/ 2466974 h 2635640"/>
              <a:gd name="connsiteX4" fmla="*/ 454248 w 10756619"/>
              <a:gd name="connsiteY4" fmla="*/ 2371463 h 2635640"/>
              <a:gd name="connsiteX0" fmla="*/ 1153431 w 11456764"/>
              <a:gd name="connsiteY0" fmla="*/ 2371463 h 2641277"/>
              <a:gd name="connsiteX1" fmla="*/ 10322662 w 11456764"/>
              <a:gd name="connsiteY1" fmla="*/ 0 h 2641277"/>
              <a:gd name="connsiteX2" fmla="*/ 10299429 w 11456764"/>
              <a:gd name="connsiteY2" fmla="*/ 2443835 h 2641277"/>
              <a:gd name="connsiteX3" fmla="*/ 1137944 w 11456764"/>
              <a:gd name="connsiteY3" fmla="*/ 2482461 h 2641277"/>
              <a:gd name="connsiteX4" fmla="*/ 1153431 w 11456764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641277"/>
              <a:gd name="connsiteX1" fmla="*/ 9184718 w 10318820"/>
              <a:gd name="connsiteY1" fmla="*/ 0 h 2641277"/>
              <a:gd name="connsiteX2" fmla="*/ 9161485 w 10318820"/>
              <a:gd name="connsiteY2" fmla="*/ 2443835 h 2641277"/>
              <a:gd name="connsiteX3" fmla="*/ 0 w 10318820"/>
              <a:gd name="connsiteY3" fmla="*/ 2482461 h 2641277"/>
              <a:gd name="connsiteX4" fmla="*/ 15487 w 10318820"/>
              <a:gd name="connsiteY4" fmla="*/ 2371463 h 2641277"/>
              <a:gd name="connsiteX0" fmla="*/ 15487 w 10318820"/>
              <a:gd name="connsiteY0" fmla="*/ 2371463 h 2482461"/>
              <a:gd name="connsiteX1" fmla="*/ 9184718 w 10318820"/>
              <a:gd name="connsiteY1" fmla="*/ 0 h 2482461"/>
              <a:gd name="connsiteX2" fmla="*/ 9161485 w 10318820"/>
              <a:gd name="connsiteY2" fmla="*/ 2443835 h 2482461"/>
              <a:gd name="connsiteX3" fmla="*/ 0 w 10318820"/>
              <a:gd name="connsiteY3" fmla="*/ 2482461 h 2482461"/>
              <a:gd name="connsiteX4" fmla="*/ 15487 w 10318820"/>
              <a:gd name="connsiteY4" fmla="*/ 2371463 h 2482461"/>
              <a:gd name="connsiteX0" fmla="*/ 15487 w 10252186"/>
              <a:gd name="connsiteY0" fmla="*/ 2371463 h 2482461"/>
              <a:gd name="connsiteX1" fmla="*/ 9184718 w 10252186"/>
              <a:gd name="connsiteY1" fmla="*/ 0 h 2482461"/>
              <a:gd name="connsiteX2" fmla="*/ 9022088 w 10252186"/>
              <a:gd name="connsiteY2" fmla="*/ 2242499 h 2482461"/>
              <a:gd name="connsiteX3" fmla="*/ 0 w 10252186"/>
              <a:gd name="connsiteY3" fmla="*/ 2482461 h 2482461"/>
              <a:gd name="connsiteX4" fmla="*/ 15487 w 10252186"/>
              <a:gd name="connsiteY4" fmla="*/ 2371463 h 2482461"/>
              <a:gd name="connsiteX0" fmla="*/ 15487 w 10311181"/>
              <a:gd name="connsiteY0" fmla="*/ 2371463 h 2482461"/>
              <a:gd name="connsiteX1" fmla="*/ 9184718 w 10311181"/>
              <a:gd name="connsiteY1" fmla="*/ 0 h 2482461"/>
              <a:gd name="connsiteX2" fmla="*/ 9145996 w 10311181"/>
              <a:gd name="connsiteY2" fmla="*/ 2443835 h 2482461"/>
              <a:gd name="connsiteX3" fmla="*/ 0 w 10311181"/>
              <a:gd name="connsiteY3" fmla="*/ 2482461 h 2482461"/>
              <a:gd name="connsiteX4" fmla="*/ 15487 w 10311181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45996 w 9184718"/>
              <a:gd name="connsiteY2" fmla="*/ 2443835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15487 w 9184718"/>
              <a:gd name="connsiteY0" fmla="*/ 2371463 h 2482461"/>
              <a:gd name="connsiteX1" fmla="*/ 9184718 w 9184718"/>
              <a:gd name="connsiteY1" fmla="*/ 0 h 2482461"/>
              <a:gd name="connsiteX2" fmla="*/ 9176973 w 9184718"/>
              <a:gd name="connsiteY2" fmla="*/ 2459323 h 2482461"/>
              <a:gd name="connsiteX3" fmla="*/ 0 w 9184718"/>
              <a:gd name="connsiteY3" fmla="*/ 2482461 h 2482461"/>
              <a:gd name="connsiteX4" fmla="*/ 15487 w 9184718"/>
              <a:gd name="connsiteY4" fmla="*/ 2371463 h 2482461"/>
              <a:gd name="connsiteX0" fmla="*/ 0 w 9215696"/>
              <a:gd name="connsiteY0" fmla="*/ 2371463 h 2482461"/>
              <a:gd name="connsiteX1" fmla="*/ 9215696 w 9215696"/>
              <a:gd name="connsiteY1" fmla="*/ 0 h 2482461"/>
              <a:gd name="connsiteX2" fmla="*/ 9207951 w 9215696"/>
              <a:gd name="connsiteY2" fmla="*/ 2459323 h 2482461"/>
              <a:gd name="connsiteX3" fmla="*/ 30978 w 9215696"/>
              <a:gd name="connsiteY3" fmla="*/ 2482461 h 2482461"/>
              <a:gd name="connsiteX4" fmla="*/ 0 w 9215696"/>
              <a:gd name="connsiteY4" fmla="*/ 2371463 h 2482461"/>
              <a:gd name="connsiteX0" fmla="*/ 0 w 9215696"/>
              <a:gd name="connsiteY0" fmla="*/ 2371463 h 2497949"/>
              <a:gd name="connsiteX1" fmla="*/ 9215696 w 9215696"/>
              <a:gd name="connsiteY1" fmla="*/ 0 h 2497949"/>
              <a:gd name="connsiteX2" fmla="*/ 9207951 w 9215696"/>
              <a:gd name="connsiteY2" fmla="*/ 2459323 h 2497949"/>
              <a:gd name="connsiteX3" fmla="*/ 2 w 9215696"/>
              <a:gd name="connsiteY3" fmla="*/ 2497949 h 2497949"/>
              <a:gd name="connsiteX4" fmla="*/ 0 w 9215696"/>
              <a:gd name="connsiteY4" fmla="*/ 2371463 h 2497949"/>
              <a:gd name="connsiteX0" fmla="*/ 0 w 9215696"/>
              <a:gd name="connsiteY0" fmla="*/ 2371463 h 2474718"/>
              <a:gd name="connsiteX1" fmla="*/ 9215696 w 9215696"/>
              <a:gd name="connsiteY1" fmla="*/ 0 h 2474718"/>
              <a:gd name="connsiteX2" fmla="*/ 9207951 w 9215696"/>
              <a:gd name="connsiteY2" fmla="*/ 2459323 h 2474718"/>
              <a:gd name="connsiteX3" fmla="*/ 30979 w 9215696"/>
              <a:gd name="connsiteY3" fmla="*/ 2474718 h 2474718"/>
              <a:gd name="connsiteX4" fmla="*/ 0 w 9215696"/>
              <a:gd name="connsiteY4" fmla="*/ 2371463 h 2474718"/>
              <a:gd name="connsiteX0" fmla="*/ 0 w 9208117"/>
              <a:gd name="connsiteY0" fmla="*/ 2371463 h 2474718"/>
              <a:gd name="connsiteX1" fmla="*/ 9184719 w 9208117"/>
              <a:gd name="connsiteY1" fmla="*/ 0 h 2474718"/>
              <a:gd name="connsiteX2" fmla="*/ 9207951 w 9208117"/>
              <a:gd name="connsiteY2" fmla="*/ 2459323 h 2474718"/>
              <a:gd name="connsiteX3" fmla="*/ 30979 w 9208117"/>
              <a:gd name="connsiteY3" fmla="*/ 2474718 h 2474718"/>
              <a:gd name="connsiteX4" fmla="*/ 0 w 9208117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15020 w 9184719"/>
              <a:gd name="connsiteY2" fmla="*/ 2381886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84719"/>
              <a:gd name="connsiteY0" fmla="*/ 2371463 h 2474718"/>
              <a:gd name="connsiteX1" fmla="*/ 9184719 w 9184719"/>
              <a:gd name="connsiteY1" fmla="*/ 0 h 2474718"/>
              <a:gd name="connsiteX2" fmla="*/ 9169230 w 9184719"/>
              <a:gd name="connsiteY2" fmla="*/ 2451580 h 2474718"/>
              <a:gd name="connsiteX3" fmla="*/ 30979 w 9184719"/>
              <a:gd name="connsiteY3" fmla="*/ 2474718 h 2474718"/>
              <a:gd name="connsiteX4" fmla="*/ 0 w 9184719"/>
              <a:gd name="connsiteY4" fmla="*/ 2371463 h 2474718"/>
              <a:gd name="connsiteX0" fmla="*/ 0 w 9167786"/>
              <a:gd name="connsiteY0" fmla="*/ 2375696 h 2474718"/>
              <a:gd name="connsiteX1" fmla="*/ 9167786 w 9167786"/>
              <a:gd name="connsiteY1" fmla="*/ 0 h 2474718"/>
              <a:gd name="connsiteX2" fmla="*/ 9152297 w 9167786"/>
              <a:gd name="connsiteY2" fmla="*/ 2451580 h 2474718"/>
              <a:gd name="connsiteX3" fmla="*/ 14046 w 9167786"/>
              <a:gd name="connsiteY3" fmla="*/ 2474718 h 2474718"/>
              <a:gd name="connsiteX4" fmla="*/ 0 w 9167786"/>
              <a:gd name="connsiteY4" fmla="*/ 2375696 h 2474718"/>
              <a:gd name="connsiteX0" fmla="*/ 2887 w 9170673"/>
              <a:gd name="connsiteY0" fmla="*/ 2375696 h 2474718"/>
              <a:gd name="connsiteX1" fmla="*/ 9170673 w 9170673"/>
              <a:gd name="connsiteY1" fmla="*/ 0 h 2474718"/>
              <a:gd name="connsiteX2" fmla="*/ 9155184 w 9170673"/>
              <a:gd name="connsiteY2" fmla="*/ 2451580 h 2474718"/>
              <a:gd name="connsiteX3" fmla="*/ 0 w 9170673"/>
              <a:gd name="connsiteY3" fmla="*/ 2474718 h 2474718"/>
              <a:gd name="connsiteX4" fmla="*/ 2887 w 9170673"/>
              <a:gd name="connsiteY4" fmla="*/ 2375696 h 2474718"/>
              <a:gd name="connsiteX0" fmla="*/ 2887 w 9170673"/>
              <a:gd name="connsiteY0" fmla="*/ 2375696 h 2457785"/>
              <a:gd name="connsiteX1" fmla="*/ 9170673 w 9170673"/>
              <a:gd name="connsiteY1" fmla="*/ 0 h 2457785"/>
              <a:gd name="connsiteX2" fmla="*/ 9155184 w 9170673"/>
              <a:gd name="connsiteY2" fmla="*/ 2451580 h 2457785"/>
              <a:gd name="connsiteX3" fmla="*/ 0 w 9170673"/>
              <a:gd name="connsiteY3" fmla="*/ 2457785 h 2457785"/>
              <a:gd name="connsiteX4" fmla="*/ 2887 w 9170673"/>
              <a:gd name="connsiteY4" fmla="*/ 2375696 h 245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0673" h="2457785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62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8" r:id="rId6"/>
  </p:sldLayoutIdLst>
  <p:hf hdr="0"/>
  <p:txStyles>
    <p:titleStyle>
      <a:lvl1pPr algn="r" defTabSz="457200" rtl="0" eaLnBrk="1" latinLnBrk="0" hangingPunct="1">
        <a:lnSpc>
          <a:spcPct val="8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+mj-lt"/>
          <a:ea typeface="+mj-ea"/>
          <a:cs typeface="Arial Narrow Bold"/>
        </a:defRPr>
      </a:lvl1pPr>
    </p:titleStyle>
    <p:bodyStyle>
      <a:lvl1pPr marL="0" indent="0" algn="r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tif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emf"/><Relationship Id="rId5" Type="http://schemas.openxmlformats.org/officeDocument/2006/relationships/image" Target="../media/image35.pn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874520" y="1141666"/>
            <a:ext cx="6812280" cy="1398472"/>
          </a:xfrm>
        </p:spPr>
        <p:txBody>
          <a:bodyPr/>
          <a:lstStyle/>
          <a:p>
            <a:r>
              <a:rPr lang="en-US" dirty="0" smtClean="0"/>
              <a:t>Effects of ocean acidification on snow crab embryos and larvae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651760" y="3507557"/>
            <a:ext cx="6035040" cy="1224439"/>
          </a:xfrm>
        </p:spPr>
        <p:txBody>
          <a:bodyPr/>
          <a:lstStyle/>
          <a:p>
            <a:r>
              <a:rPr lang="en-US" dirty="0"/>
              <a:t>William C. Long, Katherine M. </a:t>
            </a:r>
            <a:r>
              <a:rPr lang="en-US" dirty="0" err="1"/>
              <a:t>Swiney</a:t>
            </a:r>
            <a:r>
              <a:rPr lang="en-US" dirty="0"/>
              <a:t>, Robert J. Foy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463550" y="3118590"/>
            <a:ext cx="1536700" cy="752475"/>
          </a:xfrm>
        </p:spPr>
        <p:txBody>
          <a:bodyPr>
            <a:normAutofit/>
          </a:bodyPr>
          <a:lstStyle/>
          <a:p>
            <a:r>
              <a:rPr lang="en-US" dirty="0" smtClean="0"/>
              <a:t>Alaska Fisheries Science Center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Larval Survival 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0" y="1207293"/>
            <a:ext cx="3657600" cy="4525963"/>
          </a:xfrm>
        </p:spPr>
        <p:txBody>
          <a:bodyPr>
            <a:normAutofit fontScale="92500" lnSpcReduction="20000"/>
          </a:bodyPr>
          <a:lstStyle/>
          <a:p>
            <a:pPr marL="731520" lvl="1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/>
              <a:t>Exposure to low pH as embryos decreased larval survival times</a:t>
            </a:r>
          </a:p>
          <a:p>
            <a:pPr marL="731520" lvl="1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/>
              <a:t>Larval pH had a very small affect on survival times</a:t>
            </a:r>
          </a:p>
          <a:p>
            <a:pPr marL="731520" lvl="1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/>
              <a:t>Exposure to low pH as embryos had a positive carry-over effect when larvae were also reared at low 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83"/>
          <a:stretch/>
        </p:blipFill>
        <p:spPr>
          <a:xfrm>
            <a:off x="158942" y="1407885"/>
            <a:ext cx="5704829" cy="3708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628" y="5014398"/>
            <a:ext cx="1799772" cy="104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Larval Survival Year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0" y="1207293"/>
            <a:ext cx="3657600" cy="4525963"/>
          </a:xfrm>
        </p:spPr>
        <p:txBody>
          <a:bodyPr>
            <a:normAutofit lnSpcReduction="10000"/>
          </a:bodyPr>
          <a:lstStyle/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/>
              <a:t>Exposure to low pH as embryos did </a:t>
            </a:r>
            <a:r>
              <a:rPr lang="en-US" sz="2800" b="1" u="sng" kern="0" dirty="0"/>
              <a:t>not</a:t>
            </a:r>
            <a:r>
              <a:rPr lang="en-US" sz="2800" kern="0" dirty="0"/>
              <a:t> affect larval survival times</a:t>
            </a:r>
          </a:p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/>
              <a:t>Larval </a:t>
            </a:r>
            <a:r>
              <a:rPr lang="en-US" sz="2800" kern="0" dirty="0" smtClean="0"/>
              <a:t>pH did </a:t>
            </a:r>
            <a:r>
              <a:rPr lang="en-US" sz="2800" b="1" u="sng" kern="0" dirty="0"/>
              <a:t>not</a:t>
            </a:r>
            <a:r>
              <a:rPr lang="en-US" sz="2800" kern="0" dirty="0"/>
              <a:t> affect survival times</a:t>
            </a:r>
          </a:p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/>
              <a:t>Exposure to low pH as embryos had a </a:t>
            </a:r>
            <a:r>
              <a:rPr lang="en-US" sz="2800" b="1" u="sng" kern="0" dirty="0"/>
              <a:t>positive carry-over effect</a:t>
            </a:r>
            <a:r>
              <a:rPr lang="en-US" sz="2800" kern="0" dirty="0"/>
              <a:t> when larvae were also reared at low 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628" y="5014398"/>
            <a:ext cx="1799772" cy="104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3122"/>
            <a:ext cx="5659908" cy="368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830865"/>
              </p:ext>
            </p:extLst>
          </p:nvPr>
        </p:nvGraphicFramePr>
        <p:xfrm>
          <a:off x="289716" y="1160373"/>
          <a:ext cx="5137996" cy="4248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SPW 14.0 Graph" r:id="rId3" imgW="5614409" imgH="4643797" progId="SigmaPlotGraphicObject.13">
                  <p:embed/>
                </p:oleObj>
              </mc:Choice>
              <mc:Fallback>
                <p:oleObj name="SPW 14.0 Graph" r:id="rId3" imgW="5614409" imgH="4643797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16" y="1160373"/>
                        <a:ext cx="5137996" cy="4248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Larval Calcification 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0" y="1207293"/>
            <a:ext cx="3657600" cy="4525963"/>
          </a:xfrm>
        </p:spPr>
        <p:txBody>
          <a:bodyPr>
            <a:normAutofit/>
          </a:bodyPr>
          <a:lstStyle/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 smtClean="0"/>
              <a:t>Small effect of embryo pH</a:t>
            </a:r>
            <a:endParaRPr lang="en-US" sz="2800" kern="0" dirty="0"/>
          </a:p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 smtClean="0"/>
              <a:t>No effect of larval pH</a:t>
            </a:r>
          </a:p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 smtClean="0"/>
              <a:t>No interactive effect</a:t>
            </a:r>
            <a:endParaRPr lang="en-US" sz="28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49" y="1069845"/>
            <a:ext cx="5166651" cy="36336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953" y="4495800"/>
            <a:ext cx="2220847" cy="164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870503"/>
              </p:ext>
            </p:extLst>
          </p:nvPr>
        </p:nvGraphicFramePr>
        <p:xfrm>
          <a:off x="289716" y="1160373"/>
          <a:ext cx="4997508" cy="413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SPW 14.0 Graph" r:id="rId3" imgW="5614409" imgH="4643797" progId="SigmaPlotGraphicObject.13">
                  <p:embed/>
                </p:oleObj>
              </mc:Choice>
              <mc:Fallback>
                <p:oleObj name="SPW 14.0 Graph" r:id="rId3" imgW="5614409" imgH="4643797" progId="SigmaPlotGraphicObject.1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716" y="1160373"/>
                        <a:ext cx="4997508" cy="4132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Larval Calcification </a:t>
            </a:r>
            <a:r>
              <a:rPr lang="en-US" dirty="0" smtClean="0"/>
              <a:t>Year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0" y="1207293"/>
            <a:ext cx="3657600" cy="4525963"/>
          </a:xfrm>
        </p:spPr>
        <p:txBody>
          <a:bodyPr>
            <a:normAutofit/>
          </a:bodyPr>
          <a:lstStyle/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 smtClean="0"/>
              <a:t>No effect of embryo pH</a:t>
            </a:r>
            <a:endParaRPr lang="en-US" sz="2800" kern="0" dirty="0"/>
          </a:p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 smtClean="0"/>
              <a:t>No effect of larval pH</a:t>
            </a:r>
            <a:endParaRPr lang="en-US" sz="2800" kern="0" dirty="0"/>
          </a:p>
          <a:p>
            <a:pPr marL="331470" indent="-274320" defTabSz="914400" eaLnBrk="0" fontAlgn="base" hangingPunct="0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2800" kern="0" dirty="0" smtClean="0"/>
              <a:t>Evidence for acclimatization from previous year</a:t>
            </a:r>
            <a:endParaRPr lang="en-US" sz="28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1885" y="4429125"/>
            <a:ext cx="2560297" cy="1487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49" y="1069845"/>
            <a:ext cx="4997997" cy="351502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1704273"/>
              </p:ext>
            </p:extLst>
          </p:nvPr>
        </p:nvGraphicFramePr>
        <p:xfrm>
          <a:off x="527572" y="1135466"/>
          <a:ext cx="4669118" cy="344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SPW 14.0 Graph" r:id="rId7" imgW="5371982" imgH="3968631" progId="SigmaPlotGraphicObject.13">
                  <p:embed/>
                </p:oleObj>
              </mc:Choice>
              <mc:Fallback>
                <p:oleObj name="SPW 14.0 Graph" r:id="rId7" imgW="5371982" imgH="3968631" progId="SigmaPlotGraphicObject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7572" y="1135466"/>
                        <a:ext cx="4669118" cy="3449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86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7293"/>
            <a:ext cx="8343900" cy="50284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Snow crab embryo development is unaffected by pH</a:t>
            </a:r>
          </a:p>
          <a:p>
            <a:r>
              <a:rPr lang="en-US" dirty="0" smtClean="0"/>
              <a:t>OA does not affect fecundity or hatching success</a:t>
            </a:r>
          </a:p>
          <a:p>
            <a:r>
              <a:rPr lang="en-US" dirty="0" smtClean="0"/>
              <a:t>Small effect on larval survival</a:t>
            </a:r>
          </a:p>
          <a:p>
            <a:pPr lvl="1"/>
            <a:r>
              <a:rPr lang="en-US" dirty="0" smtClean="0"/>
              <a:t>Only in year 1</a:t>
            </a:r>
          </a:p>
          <a:p>
            <a:pPr lvl="1"/>
            <a:r>
              <a:rPr lang="en-US" dirty="0" smtClean="0"/>
              <a:t>Evidence for acclimatization and positive carryover effects in year 2</a:t>
            </a:r>
          </a:p>
          <a:p>
            <a:r>
              <a:rPr lang="en-US" dirty="0" smtClean="0"/>
              <a:t>Small effect on larval calcification</a:t>
            </a:r>
          </a:p>
          <a:p>
            <a:pPr lvl="1"/>
            <a:r>
              <a:rPr lang="en-US" dirty="0" smtClean="0"/>
              <a:t>Only in year 1</a:t>
            </a:r>
          </a:p>
          <a:p>
            <a:pPr lvl="1"/>
            <a:r>
              <a:rPr lang="en-US" dirty="0" smtClean="0"/>
              <a:t>Evidence for acclimatization in year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174" y="3809675"/>
            <a:ext cx="2333626" cy="15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76014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1400" y="1269760"/>
            <a:ext cx="3670300" cy="485060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NOAA OA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Allie Bateman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Nick Sisson</a:t>
            </a:r>
          </a:p>
          <a:p>
            <a:r>
              <a:rPr lang="en-US" dirty="0">
                <a:solidFill>
                  <a:schemeClr val="tx1"/>
                </a:solidFill>
              </a:rPr>
              <a:t>Nikki Gabriel</a:t>
            </a:r>
          </a:p>
          <a:p>
            <a:r>
              <a:rPr lang="en-US" dirty="0">
                <a:solidFill>
                  <a:schemeClr val="tx1"/>
                </a:solidFill>
              </a:rPr>
              <a:t>Ben </a:t>
            </a:r>
            <a:r>
              <a:rPr lang="en-US" dirty="0" smtClean="0">
                <a:solidFill>
                  <a:schemeClr val="tx1"/>
                </a:solidFill>
              </a:rPr>
              <a:t>Daly</a:t>
            </a:r>
          </a:p>
          <a:p>
            <a:r>
              <a:rPr lang="en-US" dirty="0">
                <a:solidFill>
                  <a:schemeClr val="tx1"/>
                </a:solidFill>
              </a:rPr>
              <a:t>Lacey </a:t>
            </a:r>
            <a:r>
              <a:rPr lang="en-US" dirty="0" err="1">
                <a:solidFill>
                  <a:schemeClr val="tx1"/>
                </a:solidFill>
              </a:rPr>
              <a:t>Harver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All </a:t>
            </a:r>
            <a:r>
              <a:rPr lang="en-US" dirty="0">
                <a:solidFill>
                  <a:schemeClr val="tx1"/>
                </a:solidFill>
              </a:rPr>
              <a:t>Kodiak Lab Staff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73600" y="1359692"/>
            <a:ext cx="3670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24" y="1066539"/>
            <a:ext cx="4545297" cy="522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>
          <a:xfrm>
            <a:off x="457200" y="3660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+mj-lt"/>
                <a:ea typeface="+mj-ea"/>
                <a:cs typeface="Arial Narrow Bold"/>
              </a:defRPr>
            </a:lvl1pPr>
          </a:lstStyle>
          <a:p>
            <a:r>
              <a:rPr lang="en-US" dirty="0" smtClean="0"/>
              <a:t>Ocean Acidification</a:t>
            </a:r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>
          <a:xfrm>
            <a:off x="457200" y="1348740"/>
            <a:ext cx="396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increasing in atmosphere</a:t>
            </a:r>
          </a:p>
          <a:p>
            <a:r>
              <a:rPr lang="en-US" sz="2800" dirty="0" smtClean="0"/>
              <a:t>Leads to an increase </a:t>
            </a:r>
            <a:r>
              <a:rPr lang="en-US" sz="2800" dirty="0"/>
              <a:t>in CO</a:t>
            </a:r>
            <a:r>
              <a:rPr lang="en-US" sz="2800" baseline="-25000" dirty="0"/>
              <a:t>2</a:t>
            </a:r>
            <a:r>
              <a:rPr lang="en-US" sz="2800" dirty="0" smtClean="0"/>
              <a:t> in the oceans</a:t>
            </a:r>
          </a:p>
          <a:p>
            <a:r>
              <a:rPr lang="en-US" sz="2800" dirty="0" smtClean="0"/>
              <a:t>Leads to a reduction in pH</a:t>
            </a:r>
          </a:p>
          <a:p>
            <a:r>
              <a:rPr lang="en-US" sz="2800" dirty="0" smtClean="0"/>
              <a:t>Lowers saturation state for calcium carbonate</a:t>
            </a:r>
          </a:p>
          <a:p>
            <a:r>
              <a:rPr lang="en-US" sz="2800" dirty="0" smtClean="0"/>
              <a:t>Leads to . . .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746651"/>
            <a:ext cx="3476531" cy="2363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99" y="3810915"/>
            <a:ext cx="3551479" cy="206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Snow crab, </a:t>
            </a:r>
            <a:r>
              <a:rPr lang="en-US" i="1" dirty="0" err="1"/>
              <a:t>Chionoecetes</a:t>
            </a:r>
            <a:r>
              <a:rPr lang="en-US" i="1" dirty="0"/>
              <a:t> </a:t>
            </a:r>
            <a:r>
              <a:rPr lang="en-US" i="1" dirty="0" err="1" smtClean="0"/>
              <a:t>opilio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Important </a:t>
            </a:r>
            <a:r>
              <a:rPr lang="en-US" dirty="0" smtClean="0"/>
              <a:t>fishery species</a:t>
            </a:r>
          </a:p>
          <a:p>
            <a:r>
              <a:rPr lang="en-US" dirty="0" smtClean="0"/>
              <a:t>How will OA affect</a:t>
            </a:r>
          </a:p>
          <a:p>
            <a:pPr lvl="1"/>
            <a:r>
              <a:rPr lang="en-US" dirty="0" smtClean="0"/>
              <a:t>Embryos?</a:t>
            </a:r>
          </a:p>
          <a:p>
            <a:pPr lvl="1"/>
            <a:r>
              <a:rPr lang="en-US" dirty="0" smtClean="0"/>
              <a:t>Fecundity?</a:t>
            </a:r>
          </a:p>
          <a:p>
            <a:pPr lvl="1"/>
            <a:r>
              <a:rPr lang="en-US" dirty="0" smtClean="0"/>
              <a:t>Larvae?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7093" y="3612333"/>
            <a:ext cx="3423896" cy="22660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783" y="1207293"/>
            <a:ext cx="3423942" cy="257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</a:t>
            </a:r>
            <a:r>
              <a:rPr lang="en-US" dirty="0" smtClean="0"/>
              <a:t>Experimental </a:t>
            </a:r>
            <a:r>
              <a:rPr lang="en-US" dirty="0" smtClean="0"/>
              <a:t>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" y="1214436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Ovigerous females captured in </a:t>
            </a:r>
            <a:r>
              <a:rPr lang="en-US" dirty="0" smtClean="0"/>
              <a:t>trawl</a:t>
            </a:r>
            <a:endParaRPr lang="en-US" dirty="0" smtClean="0"/>
          </a:p>
          <a:p>
            <a:pPr lvl="1"/>
            <a:r>
              <a:rPr lang="en-US" dirty="0" smtClean="0"/>
              <a:t>16 per treatment</a:t>
            </a:r>
          </a:p>
          <a:p>
            <a:r>
              <a:rPr lang="en-US" dirty="0" smtClean="0"/>
              <a:t>Chilled water</a:t>
            </a:r>
            <a:r>
              <a:rPr lang="en-US" dirty="0"/>
              <a:t>: 2°C</a:t>
            </a:r>
            <a:endParaRPr lang="en-US" dirty="0" smtClean="0"/>
          </a:p>
          <a:p>
            <a:r>
              <a:rPr lang="en-US" dirty="0" smtClean="0"/>
              <a:t>Flowing seawater acidified with CO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Control (~pH 8.1)</a:t>
            </a:r>
          </a:p>
          <a:p>
            <a:pPr lvl="1"/>
            <a:r>
              <a:rPr lang="en-US" dirty="0" smtClean="0"/>
              <a:t>pH 7.8</a:t>
            </a:r>
          </a:p>
          <a:p>
            <a:pPr lvl="1"/>
            <a:r>
              <a:rPr lang="en-US" dirty="0" smtClean="0"/>
              <a:t>pH 7.5</a:t>
            </a:r>
          </a:p>
          <a:p>
            <a:r>
              <a:rPr lang="en-US" dirty="0" smtClean="0"/>
              <a:t>Held for 2 years</a:t>
            </a:r>
          </a:p>
          <a:p>
            <a:r>
              <a:rPr lang="en-US" dirty="0" smtClean="0"/>
              <a:t>Mated after 1</a:t>
            </a:r>
            <a:r>
              <a:rPr lang="en-US" baseline="30000" dirty="0" smtClean="0"/>
              <a:t>st</a:t>
            </a:r>
            <a:r>
              <a:rPr lang="en-US" dirty="0" smtClean="0"/>
              <a:t> year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3936" y="4182700"/>
            <a:ext cx="2883563" cy="19604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163" y="1476375"/>
            <a:ext cx="3149217" cy="209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Methods: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7293"/>
            <a:ext cx="8229600" cy="496490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Embryos monthly:</a:t>
            </a:r>
          </a:p>
          <a:p>
            <a:pPr lvl="1"/>
            <a:r>
              <a:rPr lang="en-US" dirty="0" smtClean="0"/>
              <a:t>Staged</a:t>
            </a:r>
          </a:p>
          <a:p>
            <a:pPr lvl="1"/>
            <a:r>
              <a:rPr lang="en-US" dirty="0" smtClean="0"/>
              <a:t> Measured</a:t>
            </a:r>
          </a:p>
          <a:p>
            <a:r>
              <a:rPr lang="en-US" dirty="0" smtClean="0"/>
              <a:t>Fecundity</a:t>
            </a:r>
          </a:p>
          <a:p>
            <a:pPr lvl="2"/>
            <a:r>
              <a:rPr lang="en-US" dirty="0" smtClean="0"/>
              <a:t>Estimated larvae by dry mass</a:t>
            </a:r>
          </a:p>
          <a:p>
            <a:r>
              <a:rPr lang="en-US" dirty="0" smtClean="0"/>
              <a:t>Larvae</a:t>
            </a:r>
          </a:p>
          <a:p>
            <a:pPr lvl="1"/>
            <a:r>
              <a:rPr lang="en-US" dirty="0" smtClean="0"/>
              <a:t>Starvation survival</a:t>
            </a:r>
          </a:p>
          <a:p>
            <a:pPr lvl="1"/>
            <a:r>
              <a:rPr lang="en-US" dirty="0" smtClean="0"/>
              <a:t>Ca/Mg content</a:t>
            </a:r>
          </a:p>
          <a:p>
            <a:pPr lvl="2"/>
            <a:r>
              <a:rPr lang="en-US" dirty="0" smtClean="0"/>
              <a:t>At hatch</a:t>
            </a:r>
          </a:p>
          <a:p>
            <a:pPr lvl="2"/>
            <a:r>
              <a:rPr lang="en-US" dirty="0" smtClean="0"/>
              <a:t>After 7 days in treatment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620" y="1130831"/>
            <a:ext cx="2065770" cy="3110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405" y="256182"/>
            <a:ext cx="1920805" cy="205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3689746"/>
            <a:ext cx="3381375" cy="22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4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Embryos Year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8615" y="5079524"/>
            <a:ext cx="8229600" cy="1397476"/>
          </a:xfrm>
        </p:spPr>
        <p:txBody>
          <a:bodyPr>
            <a:normAutofit/>
          </a:bodyPr>
          <a:lstStyle/>
          <a:p>
            <a:r>
              <a:rPr lang="en-US" dirty="0" smtClean="0"/>
              <a:t>Clear progression in morphology over development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40" y="1133214"/>
            <a:ext cx="6501335" cy="3962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113" y="3190875"/>
            <a:ext cx="2156661" cy="162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5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Embryos Year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98615" y="5079524"/>
            <a:ext cx="8229600" cy="1397476"/>
          </a:xfrm>
        </p:spPr>
        <p:txBody>
          <a:bodyPr>
            <a:normAutofit/>
          </a:bodyPr>
          <a:lstStyle/>
          <a:p>
            <a:r>
              <a:rPr lang="en-US" dirty="0" smtClean="0"/>
              <a:t>No differences among treatments</a:t>
            </a:r>
          </a:p>
          <a:p>
            <a:r>
              <a:rPr lang="en-US" dirty="0" smtClean="0"/>
              <a:t>Year 2 very similar results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3372" y="3472014"/>
            <a:ext cx="1216328" cy="121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41490" y="1120639"/>
            <a:ext cx="6721053" cy="3958885"/>
            <a:chOff x="17025055" y="15138968"/>
            <a:chExt cx="7518592" cy="44286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36469" y="15219268"/>
              <a:ext cx="7507178" cy="43483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7025055" y="15138968"/>
              <a:ext cx="144731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b="1" dirty="0"/>
                <a:t>YEAR 1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001" y="2552700"/>
            <a:ext cx="2394421" cy="180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2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0869"/>
            <a:ext cx="8229600" cy="676014"/>
          </a:xfrm>
        </p:spPr>
        <p:txBody>
          <a:bodyPr/>
          <a:lstStyle/>
          <a:p>
            <a:r>
              <a:rPr lang="en-US" dirty="0" smtClean="0"/>
              <a:t>Results: Fecundity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4198" y="1207293"/>
            <a:ext cx="3010102" cy="4525963"/>
          </a:xfrm>
        </p:spPr>
        <p:txBody>
          <a:bodyPr/>
          <a:lstStyle/>
          <a:p>
            <a:r>
              <a:rPr lang="en-US" dirty="0" smtClean="0"/>
              <a:t>No difference in either year</a:t>
            </a:r>
          </a:p>
          <a:p>
            <a:r>
              <a:rPr lang="en-US" dirty="0" smtClean="0"/>
              <a:t>In contrast to Tanner crab. .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619" y="842442"/>
            <a:ext cx="4298359" cy="54945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" y="1133214"/>
            <a:ext cx="5864712" cy="4937386"/>
            <a:chOff x="114300" y="1133214"/>
            <a:chExt cx="5864712" cy="4937386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6944772"/>
                </p:ext>
              </p:extLst>
            </p:nvPr>
          </p:nvGraphicFramePr>
          <p:xfrm>
            <a:off x="114300" y="1133214"/>
            <a:ext cx="5864712" cy="49373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2" name="SPW 12.0 Graph" r:id="rId5" imgW="4457633" imgH="3752839" progId="SigmaPlotGraphicObject.11">
                    <p:embed/>
                  </p:oleObj>
                </mc:Choice>
                <mc:Fallback>
                  <p:oleObj name="SPW 12.0 Graph" r:id="rId5" imgW="4457633" imgH="3752839" progId="SigmaPlotGraphicObject.11">
                    <p:embed/>
                    <p:pic>
                      <p:nvPicPr>
                        <p:cNvPr id="5" name="Object 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14300" y="1133214"/>
                          <a:ext cx="5864712" cy="49373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1968499" y="1694934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</a:t>
              </a:r>
              <a:endParaRPr lang="en-US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27399" y="1938466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a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86299" y="3511034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b</a:t>
              </a:r>
              <a:endParaRPr lang="en-US" sz="2400" b="1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3947" y="3511034"/>
            <a:ext cx="2780711" cy="184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5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262"/>
            <a:ext cx="8229600" cy="676014"/>
          </a:xfrm>
        </p:spPr>
        <p:txBody>
          <a:bodyPr/>
          <a:lstStyle/>
          <a:p>
            <a:r>
              <a:rPr lang="en-US" dirty="0"/>
              <a:t>Results: </a:t>
            </a:r>
            <a:r>
              <a:rPr lang="en-US" dirty="0" smtClean="0"/>
              <a:t>Hatching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073" y="747276"/>
            <a:ext cx="3643643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95%+ hatching success each year</a:t>
            </a:r>
          </a:p>
          <a:p>
            <a:r>
              <a:rPr lang="en-US" sz="2800" dirty="0" smtClean="0"/>
              <a:t>No difference among treatments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U.S. Department of Commerce | National Oceanic and Atmospheric Administration | NOAA Fisheries | Page </a:t>
            </a:r>
            <a:fld id="{632D3AEB-7CBE-3049-91AC-335C6B4F5B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69" y="747277"/>
            <a:ext cx="4322717" cy="5607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0251" y="2864394"/>
            <a:ext cx="3776549" cy="280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AA Fisheries Content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OAA Divider Slide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AA Title Options">
  <a:themeElements>
    <a:clrScheme name="Custom 11">
      <a:dk1>
        <a:sysClr val="windowText" lastClr="000000"/>
      </a:dk1>
      <a:lt1>
        <a:sysClr val="window" lastClr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</TotalTime>
  <Words>477</Words>
  <Application>Microsoft Office PowerPoint</Application>
  <PresentationFormat>On-screen Show (4:3)</PresentationFormat>
  <Paragraphs>102</Paragraphs>
  <Slides>15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Narrow</vt:lpstr>
      <vt:lpstr>Arial Narrow Bold</vt:lpstr>
      <vt:lpstr>Calibri</vt:lpstr>
      <vt:lpstr>NOAA Fisheries Content Slides</vt:lpstr>
      <vt:lpstr>NOAA Divider Slides</vt:lpstr>
      <vt:lpstr>NOAA Title Options</vt:lpstr>
      <vt:lpstr>SPW 12.0 Graph</vt:lpstr>
      <vt:lpstr>SPW 14.0 Graph</vt:lpstr>
      <vt:lpstr>Effects of ocean acidification on snow crab embryos and larvae </vt:lpstr>
      <vt:lpstr>PowerPoint Presentation</vt:lpstr>
      <vt:lpstr>Snow crab, Chionoecetes opilio </vt:lpstr>
      <vt:lpstr>Methods: Experimental Conditions</vt:lpstr>
      <vt:lpstr>Methods: Measurements</vt:lpstr>
      <vt:lpstr>Results: Embryos Year 1</vt:lpstr>
      <vt:lpstr>Results: Embryos Year 1</vt:lpstr>
      <vt:lpstr>Results: Fecundity</vt:lpstr>
      <vt:lpstr>Results: Hatching success</vt:lpstr>
      <vt:lpstr>Results: Larval Survival Year 1</vt:lpstr>
      <vt:lpstr>Results: Larval Survival Year 2</vt:lpstr>
      <vt:lpstr>Results: Larval Calcification Year 1</vt:lpstr>
      <vt:lpstr>Results: Larval Calcification Year 2</vt:lpstr>
      <vt:lpstr>Conclusions</vt:lpstr>
      <vt:lpstr>Thanks!</vt:lpstr>
    </vt:vector>
  </TitlesOfParts>
  <Company>Janin/Cliff Design,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Durham</dc:creator>
  <cp:lastModifiedBy>Chris.Long</cp:lastModifiedBy>
  <cp:revision>87</cp:revision>
  <dcterms:created xsi:type="dcterms:W3CDTF">2012-07-23T20:47:30Z</dcterms:created>
  <dcterms:modified xsi:type="dcterms:W3CDTF">2020-01-10T19:31:59Z</dcterms:modified>
</cp:coreProperties>
</file>