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" ContentType="image/tiff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  <p:sldMasterId id="2147483662" r:id="rId3"/>
  </p:sldMasterIdLst>
  <p:notesMasterIdLst>
    <p:notesMasterId r:id="rId19"/>
  </p:notesMasterIdLst>
  <p:handoutMasterIdLst>
    <p:handoutMasterId r:id="rId20"/>
  </p:handoutMasterIdLst>
  <p:sldIdLst>
    <p:sldId id="259" r:id="rId4"/>
    <p:sldId id="270" r:id="rId5"/>
    <p:sldId id="271" r:id="rId6"/>
    <p:sldId id="273" r:id="rId7"/>
    <p:sldId id="274" r:id="rId8"/>
    <p:sldId id="287" r:id="rId9"/>
    <p:sldId id="275" r:id="rId10"/>
    <p:sldId id="280" r:id="rId11"/>
    <p:sldId id="279" r:id="rId12"/>
    <p:sldId id="277" r:id="rId13"/>
    <p:sldId id="283" r:id="rId14"/>
    <p:sldId id="285" r:id="rId15"/>
    <p:sldId id="286" r:id="rId16"/>
    <p:sldId id="281" r:id="rId17"/>
    <p:sldId id="28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85">
          <p15:clr>
            <a:srgbClr val="A4A3A4"/>
          </p15:clr>
        </p15:guide>
        <p15:guide id="2" orient="horz" pos="758">
          <p15:clr>
            <a:srgbClr val="A4A3A4"/>
          </p15:clr>
        </p15:guide>
        <p15:guide id="3" pos="28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1E5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61" autoAdjust="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016" y="40"/>
      </p:cViewPr>
      <p:guideLst>
        <p:guide orient="horz" pos="1885"/>
        <p:guide orient="horz" pos="758"/>
        <p:guide pos="28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../media/image3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75BF4A-9CB1-5747-B319-707DA98CEC20}" type="datetime1">
              <a:rPr lang="en-US" smtClean="0"/>
              <a:pPr/>
              <a:t>1/10/2020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22459-1A81-CA4B-89BB-FCE38A3AE1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304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BC7567-D5EA-874F-8815-73DC5E77631E}" type="datetime1">
              <a:rPr lang="en-US" smtClean="0"/>
              <a:pPr/>
              <a:t>1/10/2020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DCC0E-7DBF-7C4A-B104-25FE08E3BB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234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80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031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85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002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" y="-24487"/>
            <a:ext cx="9138586" cy="2515079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  <a:gd name="connsiteX0" fmla="*/ 2887 w 9170673"/>
              <a:gd name="connsiteY0" fmla="*/ 2375696 h 2508024"/>
              <a:gd name="connsiteX1" fmla="*/ 9170673 w 9170673"/>
              <a:gd name="connsiteY1" fmla="*/ 0 h 2508024"/>
              <a:gd name="connsiteX2" fmla="*/ 9169295 w 9170673"/>
              <a:gd name="connsiteY2" fmla="*/ 2508024 h 2508024"/>
              <a:gd name="connsiteX3" fmla="*/ 0 w 9170673"/>
              <a:gd name="connsiteY3" fmla="*/ 2457785 h 2508024"/>
              <a:gd name="connsiteX4" fmla="*/ 2887 w 9170673"/>
              <a:gd name="connsiteY4" fmla="*/ 2375696 h 2508024"/>
              <a:gd name="connsiteX0" fmla="*/ 0 w 9167786"/>
              <a:gd name="connsiteY0" fmla="*/ 2375696 h 2508024"/>
              <a:gd name="connsiteX1" fmla="*/ 9167786 w 9167786"/>
              <a:gd name="connsiteY1" fmla="*/ 0 h 2508024"/>
              <a:gd name="connsiteX2" fmla="*/ 9166408 w 9167786"/>
              <a:gd name="connsiteY2" fmla="*/ 2508024 h 2508024"/>
              <a:gd name="connsiteX3" fmla="*/ 4169 w 9167786"/>
              <a:gd name="connsiteY3" fmla="*/ 2500118 h 2508024"/>
              <a:gd name="connsiteX4" fmla="*/ 0 w 9167786"/>
              <a:gd name="connsiteY4" fmla="*/ 2375696 h 2508024"/>
              <a:gd name="connsiteX0" fmla="*/ 0 w 9166452"/>
              <a:gd name="connsiteY0" fmla="*/ 2375696 h 2508024"/>
              <a:gd name="connsiteX1" fmla="*/ 9061952 w 9166452"/>
              <a:gd name="connsiteY1" fmla="*/ 0 h 2508024"/>
              <a:gd name="connsiteX2" fmla="*/ 9166408 w 9166452"/>
              <a:gd name="connsiteY2" fmla="*/ 2508024 h 2508024"/>
              <a:gd name="connsiteX3" fmla="*/ 4169 w 9166452"/>
              <a:gd name="connsiteY3" fmla="*/ 2500118 h 2508024"/>
              <a:gd name="connsiteX4" fmla="*/ 0 w 9166452"/>
              <a:gd name="connsiteY4" fmla="*/ 2375696 h 2508024"/>
              <a:gd name="connsiteX0" fmla="*/ 0 w 9166808"/>
              <a:gd name="connsiteY0" fmla="*/ 2382751 h 2515079"/>
              <a:gd name="connsiteX1" fmla="*/ 9160729 w 9166808"/>
              <a:gd name="connsiteY1" fmla="*/ 0 h 2515079"/>
              <a:gd name="connsiteX2" fmla="*/ 9166408 w 9166808"/>
              <a:gd name="connsiteY2" fmla="*/ 2515079 h 2515079"/>
              <a:gd name="connsiteX3" fmla="*/ 4169 w 9166808"/>
              <a:gd name="connsiteY3" fmla="*/ 2507173 h 2515079"/>
              <a:gd name="connsiteX4" fmla="*/ 0 w 9166808"/>
              <a:gd name="connsiteY4" fmla="*/ 2382751 h 2515079"/>
              <a:gd name="connsiteX0" fmla="*/ 9943 w 9162640"/>
              <a:gd name="connsiteY0" fmla="*/ 2382751 h 2515079"/>
              <a:gd name="connsiteX1" fmla="*/ 9156561 w 9162640"/>
              <a:gd name="connsiteY1" fmla="*/ 0 h 2515079"/>
              <a:gd name="connsiteX2" fmla="*/ 9162240 w 9162640"/>
              <a:gd name="connsiteY2" fmla="*/ 2515079 h 2515079"/>
              <a:gd name="connsiteX3" fmla="*/ 1 w 9162640"/>
              <a:gd name="connsiteY3" fmla="*/ 2507173 h 2515079"/>
              <a:gd name="connsiteX4" fmla="*/ 9943 w 9162640"/>
              <a:gd name="connsiteY4" fmla="*/ 2382751 h 2515079"/>
              <a:gd name="connsiteX0" fmla="*/ 0 w 9152697"/>
              <a:gd name="connsiteY0" fmla="*/ 2382751 h 2515079"/>
              <a:gd name="connsiteX1" fmla="*/ 9146618 w 9152697"/>
              <a:gd name="connsiteY1" fmla="*/ 0 h 2515079"/>
              <a:gd name="connsiteX2" fmla="*/ 9152297 w 9152697"/>
              <a:gd name="connsiteY2" fmla="*/ 2515079 h 2515079"/>
              <a:gd name="connsiteX3" fmla="*/ 187614 w 9152697"/>
              <a:gd name="connsiteY3" fmla="*/ 2507173 h 2515079"/>
              <a:gd name="connsiteX4" fmla="*/ 0 w 9152697"/>
              <a:gd name="connsiteY4" fmla="*/ 2382751 h 2515079"/>
              <a:gd name="connsiteX0" fmla="*/ 0 w 9068030"/>
              <a:gd name="connsiteY0" fmla="*/ 2382751 h 2515079"/>
              <a:gd name="connsiteX1" fmla="*/ 9061951 w 9068030"/>
              <a:gd name="connsiteY1" fmla="*/ 0 h 2515079"/>
              <a:gd name="connsiteX2" fmla="*/ 9067630 w 9068030"/>
              <a:gd name="connsiteY2" fmla="*/ 2515079 h 2515079"/>
              <a:gd name="connsiteX3" fmla="*/ 102947 w 9068030"/>
              <a:gd name="connsiteY3" fmla="*/ 2507173 h 2515079"/>
              <a:gd name="connsiteX4" fmla="*/ 0 w 9068030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173503 w 9138586"/>
              <a:gd name="connsiteY3" fmla="*/ 2507173 h 2515079"/>
              <a:gd name="connsiteX4" fmla="*/ 0 w 9138586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4170 w 9138586"/>
              <a:gd name="connsiteY3" fmla="*/ 2507173 h 2515079"/>
              <a:gd name="connsiteX4" fmla="*/ 0 w 9138586"/>
              <a:gd name="connsiteY4" fmla="*/ 2382751 h 251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586" h="2515079">
                <a:moveTo>
                  <a:pt x="0" y="2382751"/>
                </a:moveTo>
                <a:cubicBezTo>
                  <a:pt x="20661" y="2379422"/>
                  <a:pt x="7306149" y="2502055"/>
                  <a:pt x="9132507" y="0"/>
                </a:cubicBezTo>
                <a:cubicBezTo>
                  <a:pt x="9129925" y="819774"/>
                  <a:pt x="9140768" y="1695305"/>
                  <a:pt x="9138186" y="2515079"/>
                </a:cubicBezTo>
                <a:lnTo>
                  <a:pt x="4170" y="2507173"/>
                </a:lnTo>
                <a:cubicBezTo>
                  <a:pt x="4169" y="2465011"/>
                  <a:pt x="1" y="2424913"/>
                  <a:pt x="0" y="238275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169"/>
            <a:ext cx="8229600" cy="772250"/>
          </a:xfrm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22"/>
            <a:ext cx="8229600" cy="1500187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04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9068" y="-30696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200"/>
            <a:ext cx="8229600" cy="772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53"/>
            <a:ext cx="8229600" cy="1500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136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107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329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555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638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19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107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OAA-Fisheries-horizontal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504" y="6419088"/>
            <a:ext cx="1643940" cy="3887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505" y="6419088"/>
            <a:ext cx="1643938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86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rgbClr val="FFFFFF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1682" y="2631403"/>
            <a:ext cx="5485117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6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8" r:id="rId6"/>
  </p:sldLayoutIdLst>
  <p:hf hdr="0"/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3.tif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2.emf"/><Relationship Id="rId5" Type="http://schemas.openxmlformats.org/officeDocument/2006/relationships/image" Target="../media/image35.png"/><Relationship Id="rId4" Type="http://schemas.openxmlformats.org/officeDocument/2006/relationships/image" Target="../media/image31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t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4.T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image" Target="../media/image26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874520" y="1141666"/>
            <a:ext cx="6812280" cy="1398472"/>
          </a:xfrm>
        </p:spPr>
        <p:txBody>
          <a:bodyPr/>
          <a:lstStyle/>
          <a:p>
            <a:r>
              <a:rPr lang="en-US" dirty="0" smtClean="0"/>
              <a:t>Effects of ocean acidification on snow crab embryos and larvae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2651760" y="3507557"/>
            <a:ext cx="6035040" cy="1224439"/>
          </a:xfrm>
        </p:spPr>
        <p:txBody>
          <a:bodyPr/>
          <a:lstStyle/>
          <a:p>
            <a:r>
              <a:rPr lang="en-US" dirty="0"/>
              <a:t>William C. Long, Katherine M. </a:t>
            </a:r>
            <a:r>
              <a:rPr lang="en-US" dirty="0" err="1"/>
              <a:t>Swiney</a:t>
            </a:r>
            <a:r>
              <a:rPr lang="en-US" dirty="0"/>
              <a:t>, Robert J. Foy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63550" y="3118590"/>
            <a:ext cx="1536700" cy="752475"/>
          </a:xfrm>
        </p:spPr>
        <p:txBody>
          <a:bodyPr>
            <a:normAutofit/>
          </a:bodyPr>
          <a:lstStyle/>
          <a:p>
            <a:r>
              <a:rPr lang="en-US" dirty="0" smtClean="0"/>
              <a:t>Alaska Fisheries Science Center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3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Larval Survival Year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4800" y="1207293"/>
            <a:ext cx="3657600" cy="4525963"/>
          </a:xfrm>
        </p:spPr>
        <p:txBody>
          <a:bodyPr>
            <a:normAutofit fontScale="92500" lnSpcReduction="20000"/>
          </a:bodyPr>
          <a:lstStyle/>
          <a:p>
            <a:pPr marL="731520" lvl="1" indent="-274320" defTabSz="914400" eaLnBrk="0" fontAlgn="base" hangingPunct="0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800" kern="0" dirty="0"/>
              <a:t>Exposure to low pH as embryos decreased larval survival times</a:t>
            </a:r>
          </a:p>
          <a:p>
            <a:pPr marL="731520" lvl="1" indent="-274320" defTabSz="914400" eaLnBrk="0" fontAlgn="base" hangingPunct="0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800" kern="0" dirty="0"/>
              <a:t>Larval pH had a very small affect on survival times</a:t>
            </a:r>
          </a:p>
          <a:p>
            <a:pPr marL="731520" lvl="1" indent="-274320" defTabSz="914400" eaLnBrk="0" fontAlgn="base" hangingPunct="0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800" kern="0" dirty="0"/>
              <a:t>Exposure to low pH as embryos had a positive carry-over effect when larvae were also reared at low pH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183"/>
          <a:stretch/>
        </p:blipFill>
        <p:spPr>
          <a:xfrm>
            <a:off x="158942" y="1407885"/>
            <a:ext cx="5704829" cy="37085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6628" y="5014398"/>
            <a:ext cx="1799772" cy="104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71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Larval Survival Year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4800" y="1207293"/>
            <a:ext cx="3657600" cy="4525963"/>
          </a:xfrm>
        </p:spPr>
        <p:txBody>
          <a:bodyPr>
            <a:normAutofit lnSpcReduction="10000"/>
          </a:bodyPr>
          <a:lstStyle/>
          <a:p>
            <a:pPr marL="331470" indent="-274320" defTabSz="914400" eaLnBrk="0" fontAlgn="base" hangingPunct="0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800" kern="0" dirty="0"/>
              <a:t>Exposure to low pH as embryos did </a:t>
            </a:r>
            <a:r>
              <a:rPr lang="en-US" sz="2800" b="1" u="sng" kern="0" dirty="0"/>
              <a:t>not</a:t>
            </a:r>
            <a:r>
              <a:rPr lang="en-US" sz="2800" kern="0" dirty="0"/>
              <a:t> affect larval survival times</a:t>
            </a:r>
          </a:p>
          <a:p>
            <a:pPr marL="331470" indent="-274320" defTabSz="914400" eaLnBrk="0" fontAlgn="base" hangingPunct="0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800" kern="0" dirty="0"/>
              <a:t>Larval </a:t>
            </a:r>
            <a:r>
              <a:rPr lang="en-US" sz="2800" kern="0" dirty="0" smtClean="0"/>
              <a:t>pH did </a:t>
            </a:r>
            <a:r>
              <a:rPr lang="en-US" sz="2800" b="1" u="sng" kern="0" dirty="0"/>
              <a:t>not</a:t>
            </a:r>
            <a:r>
              <a:rPr lang="en-US" sz="2800" kern="0" dirty="0"/>
              <a:t> affect survival times</a:t>
            </a:r>
          </a:p>
          <a:p>
            <a:pPr marL="331470" indent="-274320" defTabSz="914400" eaLnBrk="0" fontAlgn="base" hangingPunct="0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800" kern="0" dirty="0"/>
              <a:t>Exposure to low pH as embryos had a </a:t>
            </a:r>
            <a:r>
              <a:rPr lang="en-US" sz="2800" b="1" u="sng" kern="0" dirty="0"/>
              <a:t>positive carry-over effect</a:t>
            </a:r>
            <a:r>
              <a:rPr lang="en-US" sz="2800" kern="0" dirty="0"/>
              <a:t> when larvae were also reared at low pH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6628" y="5014398"/>
            <a:ext cx="1799772" cy="10458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33122"/>
            <a:ext cx="5659908" cy="368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3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3830865"/>
              </p:ext>
            </p:extLst>
          </p:nvPr>
        </p:nvGraphicFramePr>
        <p:xfrm>
          <a:off x="289716" y="1160373"/>
          <a:ext cx="5137996" cy="42489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SPW 14.0 Graph" r:id="rId3" imgW="5614409" imgH="4643797" progId="SigmaPlotGraphicObject.13">
                  <p:embed/>
                </p:oleObj>
              </mc:Choice>
              <mc:Fallback>
                <p:oleObj name="SPW 14.0 Graph" r:id="rId3" imgW="5614409" imgH="4643797" progId="SigmaPlotGraphicObject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9716" y="1160373"/>
                        <a:ext cx="5137996" cy="42489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Larval Calcification Year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4800" y="1207293"/>
            <a:ext cx="3657600" cy="4525963"/>
          </a:xfrm>
        </p:spPr>
        <p:txBody>
          <a:bodyPr>
            <a:normAutofit/>
          </a:bodyPr>
          <a:lstStyle/>
          <a:p>
            <a:pPr marL="331470" indent="-274320" defTabSz="914400" eaLnBrk="0" fontAlgn="base" hangingPunct="0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800" kern="0" dirty="0" smtClean="0"/>
              <a:t>Small effect of embryo pH</a:t>
            </a:r>
            <a:endParaRPr lang="en-US" sz="2800" kern="0" dirty="0"/>
          </a:p>
          <a:p>
            <a:pPr marL="331470" indent="-274320" defTabSz="914400" eaLnBrk="0" fontAlgn="base" hangingPunct="0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800" kern="0" dirty="0" smtClean="0"/>
              <a:t>No effect of larval pH</a:t>
            </a:r>
          </a:p>
          <a:p>
            <a:pPr marL="331470" indent="-274320" defTabSz="914400" eaLnBrk="0" fontAlgn="base" hangingPunct="0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800" kern="0" dirty="0" smtClean="0"/>
              <a:t>No interactive effect</a:t>
            </a:r>
            <a:endParaRPr lang="en-US" sz="2800" kern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49" y="1069845"/>
            <a:ext cx="5166651" cy="36336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5953" y="4495800"/>
            <a:ext cx="2220847" cy="164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76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9870503"/>
              </p:ext>
            </p:extLst>
          </p:nvPr>
        </p:nvGraphicFramePr>
        <p:xfrm>
          <a:off x="289716" y="1160373"/>
          <a:ext cx="4997508" cy="4132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name="SPW 14.0 Graph" r:id="rId3" imgW="5614409" imgH="4643797" progId="SigmaPlotGraphicObject.13">
                  <p:embed/>
                </p:oleObj>
              </mc:Choice>
              <mc:Fallback>
                <p:oleObj name="SPW 14.0 Graph" r:id="rId3" imgW="5614409" imgH="4643797" progId="SigmaPlotGraphicObject.13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9716" y="1160373"/>
                        <a:ext cx="4997508" cy="41327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Larval Calcification </a:t>
            </a:r>
            <a:r>
              <a:rPr lang="en-US" dirty="0" smtClean="0"/>
              <a:t>Year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4800" y="1207293"/>
            <a:ext cx="3657600" cy="4525963"/>
          </a:xfrm>
        </p:spPr>
        <p:txBody>
          <a:bodyPr>
            <a:normAutofit/>
          </a:bodyPr>
          <a:lstStyle/>
          <a:p>
            <a:pPr marL="331470" indent="-274320" defTabSz="914400" eaLnBrk="0" fontAlgn="base" hangingPunct="0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800" kern="0" dirty="0" smtClean="0"/>
              <a:t>No effect of embryo pH</a:t>
            </a:r>
            <a:endParaRPr lang="en-US" sz="2800" kern="0" dirty="0"/>
          </a:p>
          <a:p>
            <a:pPr marL="331470" indent="-274320" defTabSz="914400" eaLnBrk="0" fontAlgn="base" hangingPunct="0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800" kern="0" dirty="0" smtClean="0"/>
              <a:t>No effect of larval pH</a:t>
            </a:r>
            <a:endParaRPr lang="en-US" sz="2800" kern="0" dirty="0"/>
          </a:p>
          <a:p>
            <a:pPr marL="331470" indent="-274320" defTabSz="914400" eaLnBrk="0" fontAlgn="base" hangingPunct="0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800" kern="0" dirty="0" smtClean="0"/>
              <a:t>Evidence for acclimatization from previous year</a:t>
            </a:r>
            <a:endParaRPr lang="en-US" sz="2800" kern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1885" y="4429125"/>
            <a:ext cx="2560297" cy="14878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49" y="1069845"/>
            <a:ext cx="4997997" cy="3515029"/>
          </a:xfrm>
          <a:prstGeom prst="rect">
            <a:avLst/>
          </a:prstGeom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1704273"/>
              </p:ext>
            </p:extLst>
          </p:nvPr>
        </p:nvGraphicFramePr>
        <p:xfrm>
          <a:off x="527572" y="1135466"/>
          <a:ext cx="4669118" cy="3449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SPW 14.0 Graph" r:id="rId7" imgW="5371982" imgH="3968631" progId="SigmaPlotGraphicObject.13">
                  <p:embed/>
                </p:oleObj>
              </mc:Choice>
              <mc:Fallback>
                <p:oleObj name="SPW 14.0 Graph" r:id="rId7" imgW="5371982" imgH="3968631" progId="SigmaPlotGraphicObject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27572" y="1135466"/>
                        <a:ext cx="4669118" cy="34494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860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7293"/>
            <a:ext cx="8343900" cy="502840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Snow crab embryo development is unaffected by pH</a:t>
            </a:r>
          </a:p>
          <a:p>
            <a:r>
              <a:rPr lang="en-US" dirty="0" smtClean="0"/>
              <a:t>OA does not affect fecundity or hatching success</a:t>
            </a:r>
          </a:p>
          <a:p>
            <a:r>
              <a:rPr lang="en-US" dirty="0" smtClean="0"/>
              <a:t>Small effect on larval survival</a:t>
            </a:r>
          </a:p>
          <a:p>
            <a:pPr lvl="1"/>
            <a:r>
              <a:rPr lang="en-US" dirty="0" smtClean="0"/>
              <a:t>Only in year 1</a:t>
            </a:r>
          </a:p>
          <a:p>
            <a:pPr lvl="1"/>
            <a:r>
              <a:rPr lang="en-US" dirty="0" smtClean="0"/>
              <a:t>Evidence for acclimatization and positive carryover effects in year 2</a:t>
            </a:r>
          </a:p>
          <a:p>
            <a:r>
              <a:rPr lang="en-US" dirty="0" smtClean="0"/>
              <a:t>Small effect on larval calcification</a:t>
            </a:r>
          </a:p>
          <a:p>
            <a:pPr lvl="1"/>
            <a:r>
              <a:rPr lang="en-US" dirty="0" smtClean="0"/>
              <a:t>Only in year 1</a:t>
            </a:r>
          </a:p>
          <a:p>
            <a:pPr lvl="1"/>
            <a:r>
              <a:rPr lang="en-US" dirty="0" smtClean="0"/>
              <a:t>Evidence for acclimatization in year 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3174" y="3809675"/>
            <a:ext cx="2333626" cy="158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95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76014"/>
          </a:xfrm>
        </p:spPr>
        <p:txBody>
          <a:bodyPr/>
          <a:lstStyle/>
          <a:p>
            <a:r>
              <a:rPr lang="en-US" dirty="0" smtClean="0"/>
              <a:t>Thanks!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1400" y="1269760"/>
            <a:ext cx="3670300" cy="4850607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NOAA OA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Allie Bateman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Nick Sisson</a:t>
            </a:r>
          </a:p>
          <a:p>
            <a:r>
              <a:rPr lang="en-US" dirty="0">
                <a:solidFill>
                  <a:schemeClr val="tx1"/>
                </a:solidFill>
              </a:rPr>
              <a:t>Nikki Gabriel</a:t>
            </a:r>
          </a:p>
          <a:p>
            <a:r>
              <a:rPr lang="en-US" dirty="0">
                <a:solidFill>
                  <a:schemeClr val="tx1"/>
                </a:solidFill>
              </a:rPr>
              <a:t>Ben </a:t>
            </a:r>
            <a:r>
              <a:rPr lang="en-US" dirty="0" smtClean="0">
                <a:solidFill>
                  <a:schemeClr val="tx1"/>
                </a:solidFill>
              </a:rPr>
              <a:t>Daly</a:t>
            </a:r>
          </a:p>
          <a:p>
            <a:r>
              <a:rPr lang="en-US" dirty="0">
                <a:solidFill>
                  <a:schemeClr val="tx1"/>
                </a:solidFill>
              </a:rPr>
              <a:t>Lacey </a:t>
            </a:r>
            <a:r>
              <a:rPr lang="en-US" dirty="0" err="1">
                <a:solidFill>
                  <a:schemeClr val="tx1"/>
                </a:solidFill>
              </a:rPr>
              <a:t>Harver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All </a:t>
            </a:r>
            <a:r>
              <a:rPr lang="en-US" dirty="0">
                <a:solidFill>
                  <a:schemeClr val="tx1"/>
                </a:solidFill>
              </a:rPr>
              <a:t>Kodiak Lab Staff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673600" y="1359692"/>
            <a:ext cx="3670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024" y="1066539"/>
            <a:ext cx="4545297" cy="522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23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Rectangle 9"/>
          <p:cNvSpPr txBox="1">
            <a:spLocks noChangeArrowheads="1"/>
          </p:cNvSpPr>
          <p:nvPr/>
        </p:nvSpPr>
        <p:spPr>
          <a:xfrm>
            <a:off x="457200" y="36607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accent1"/>
                </a:solidFill>
                <a:latin typeface="+mj-lt"/>
                <a:ea typeface="+mj-ea"/>
                <a:cs typeface="Arial Narrow Bold"/>
              </a:defRPr>
            </a:lvl1pPr>
          </a:lstStyle>
          <a:p>
            <a:r>
              <a:rPr lang="en-US" dirty="0" smtClean="0"/>
              <a:t>Ocean Acidification</a:t>
            </a:r>
          </a:p>
        </p:txBody>
      </p:sp>
      <p:sp>
        <p:nvSpPr>
          <p:cNvPr id="8" name="Rectangle 8"/>
          <p:cNvSpPr txBox="1">
            <a:spLocks noChangeArrowheads="1"/>
          </p:cNvSpPr>
          <p:nvPr/>
        </p:nvSpPr>
        <p:spPr>
          <a:xfrm>
            <a:off x="457200" y="1348740"/>
            <a:ext cx="3962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CO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increasing in atmosphere</a:t>
            </a:r>
          </a:p>
          <a:p>
            <a:r>
              <a:rPr lang="en-US" sz="2800" dirty="0" smtClean="0"/>
              <a:t>Leads to an increase </a:t>
            </a:r>
            <a:r>
              <a:rPr lang="en-US" sz="2800" dirty="0"/>
              <a:t>in CO</a:t>
            </a:r>
            <a:r>
              <a:rPr lang="en-US" sz="2800" baseline="-25000" dirty="0"/>
              <a:t>2</a:t>
            </a:r>
            <a:r>
              <a:rPr lang="en-US" sz="2800" dirty="0" smtClean="0"/>
              <a:t> in the oceans</a:t>
            </a:r>
          </a:p>
          <a:p>
            <a:r>
              <a:rPr lang="en-US" sz="2800" dirty="0" smtClean="0"/>
              <a:t>Leads to a reduction in pH</a:t>
            </a:r>
          </a:p>
          <a:p>
            <a:r>
              <a:rPr lang="en-US" sz="2800" dirty="0" smtClean="0"/>
              <a:t>Lowers saturation state for calcium carbonate</a:t>
            </a:r>
          </a:p>
          <a:p>
            <a:r>
              <a:rPr lang="en-US" sz="2800" dirty="0" smtClean="0"/>
              <a:t>Leads to . . . 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999" y="746651"/>
            <a:ext cx="3476531" cy="23635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6399" y="3810915"/>
            <a:ext cx="3551479" cy="206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7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Snow crab, </a:t>
            </a:r>
            <a:r>
              <a:rPr lang="en-US" i="1" dirty="0" err="1"/>
              <a:t>Chionoecetes</a:t>
            </a:r>
            <a:r>
              <a:rPr lang="en-US" i="1" dirty="0"/>
              <a:t> </a:t>
            </a:r>
            <a:r>
              <a:rPr lang="en-US" i="1" dirty="0" err="1" smtClean="0"/>
              <a:t>opilio</a:t>
            </a:r>
            <a:r>
              <a:rPr lang="en-US" i="1" dirty="0"/>
              <a:t/>
            </a:r>
            <a:br>
              <a:rPr lang="en-US" i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Important </a:t>
            </a:r>
            <a:r>
              <a:rPr lang="en-US" dirty="0" smtClean="0"/>
              <a:t>fishery species</a:t>
            </a:r>
          </a:p>
          <a:p>
            <a:r>
              <a:rPr lang="en-US" dirty="0" smtClean="0"/>
              <a:t>How will OA affect</a:t>
            </a:r>
          </a:p>
          <a:p>
            <a:pPr lvl="1"/>
            <a:r>
              <a:rPr lang="en-US" dirty="0" smtClean="0"/>
              <a:t>Embryos?</a:t>
            </a:r>
          </a:p>
          <a:p>
            <a:pPr lvl="1"/>
            <a:r>
              <a:rPr lang="en-US" dirty="0" smtClean="0"/>
              <a:t>Fecundity?</a:t>
            </a:r>
          </a:p>
          <a:p>
            <a:pPr lvl="1"/>
            <a:r>
              <a:rPr lang="en-US" dirty="0" smtClean="0"/>
              <a:t>Larvae?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97093" y="3612333"/>
            <a:ext cx="3423896" cy="22660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783" y="1207293"/>
            <a:ext cx="3423942" cy="257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62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Methods: </a:t>
            </a:r>
            <a:r>
              <a:rPr lang="en-US" dirty="0" smtClean="0"/>
              <a:t>Experimental </a:t>
            </a:r>
            <a:r>
              <a:rPr lang="en-US" dirty="0" smtClean="0"/>
              <a:t>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" y="1214436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Ovigerous females captured in </a:t>
            </a:r>
            <a:r>
              <a:rPr lang="en-US" dirty="0" smtClean="0"/>
              <a:t>trawl</a:t>
            </a:r>
            <a:endParaRPr lang="en-US" dirty="0" smtClean="0"/>
          </a:p>
          <a:p>
            <a:pPr lvl="1"/>
            <a:r>
              <a:rPr lang="en-US" dirty="0" smtClean="0"/>
              <a:t>16 per treatment</a:t>
            </a:r>
          </a:p>
          <a:p>
            <a:r>
              <a:rPr lang="en-US" dirty="0" smtClean="0"/>
              <a:t>Chilled water</a:t>
            </a:r>
            <a:r>
              <a:rPr lang="en-US" dirty="0"/>
              <a:t>: 2°C</a:t>
            </a:r>
            <a:endParaRPr lang="en-US" dirty="0" smtClean="0"/>
          </a:p>
          <a:p>
            <a:r>
              <a:rPr lang="en-US" dirty="0" smtClean="0"/>
              <a:t>Flowing seawater acidified with CO</a:t>
            </a:r>
            <a:r>
              <a:rPr lang="en-US" baseline="-25000" dirty="0" smtClean="0"/>
              <a:t>2</a:t>
            </a:r>
          </a:p>
          <a:p>
            <a:pPr lvl="1"/>
            <a:r>
              <a:rPr lang="en-US" dirty="0" smtClean="0"/>
              <a:t>Control (~pH 8.1)</a:t>
            </a:r>
          </a:p>
          <a:p>
            <a:pPr lvl="1"/>
            <a:r>
              <a:rPr lang="en-US" dirty="0" smtClean="0"/>
              <a:t>pH 7.8</a:t>
            </a:r>
          </a:p>
          <a:p>
            <a:pPr lvl="1"/>
            <a:r>
              <a:rPr lang="en-US" dirty="0" smtClean="0"/>
              <a:t>pH 7.5</a:t>
            </a:r>
          </a:p>
          <a:p>
            <a:r>
              <a:rPr lang="en-US" dirty="0" smtClean="0"/>
              <a:t>Held for 2 years</a:t>
            </a:r>
          </a:p>
          <a:p>
            <a:r>
              <a:rPr lang="en-US" dirty="0" smtClean="0"/>
              <a:t>Mated after 1</a:t>
            </a:r>
            <a:r>
              <a:rPr lang="en-US" baseline="30000" dirty="0" smtClean="0"/>
              <a:t>st</a:t>
            </a:r>
            <a:r>
              <a:rPr lang="en-US" dirty="0" smtClean="0"/>
              <a:t> year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3936" y="4182700"/>
            <a:ext cx="2883563" cy="19604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6163" y="1476375"/>
            <a:ext cx="3149217" cy="209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77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Methods: Measurements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496490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Embryos monthly:</a:t>
            </a:r>
          </a:p>
          <a:p>
            <a:pPr lvl="1"/>
            <a:r>
              <a:rPr lang="en-US" dirty="0" smtClean="0"/>
              <a:t>Staged</a:t>
            </a:r>
          </a:p>
          <a:p>
            <a:pPr lvl="1"/>
            <a:r>
              <a:rPr lang="en-US" dirty="0" smtClean="0"/>
              <a:t> Measured</a:t>
            </a:r>
          </a:p>
          <a:p>
            <a:r>
              <a:rPr lang="en-US" dirty="0" smtClean="0"/>
              <a:t>Fecundity</a:t>
            </a:r>
          </a:p>
          <a:p>
            <a:pPr lvl="2"/>
            <a:r>
              <a:rPr lang="en-US" dirty="0" smtClean="0"/>
              <a:t>Estimated larvae by dry mass</a:t>
            </a:r>
          </a:p>
          <a:p>
            <a:r>
              <a:rPr lang="en-US" dirty="0" smtClean="0"/>
              <a:t>Larvae</a:t>
            </a:r>
          </a:p>
          <a:p>
            <a:pPr lvl="1"/>
            <a:r>
              <a:rPr lang="en-US" dirty="0" smtClean="0"/>
              <a:t>Starvation survival</a:t>
            </a:r>
          </a:p>
          <a:p>
            <a:pPr lvl="1"/>
            <a:r>
              <a:rPr lang="en-US" dirty="0" smtClean="0"/>
              <a:t>Ca/Mg content</a:t>
            </a:r>
          </a:p>
          <a:p>
            <a:pPr lvl="2"/>
            <a:r>
              <a:rPr lang="en-US" dirty="0" smtClean="0"/>
              <a:t>At hatch</a:t>
            </a:r>
          </a:p>
          <a:p>
            <a:pPr lvl="2"/>
            <a:r>
              <a:rPr lang="en-US" dirty="0" smtClean="0"/>
              <a:t>After 7 days in treatment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8620" y="1130831"/>
            <a:ext cx="2065770" cy="31102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5405" y="256182"/>
            <a:ext cx="1920805" cy="2053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2500" y="3689746"/>
            <a:ext cx="3381375" cy="224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64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Embryos Year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98615" y="5079524"/>
            <a:ext cx="8229600" cy="1397476"/>
          </a:xfrm>
        </p:spPr>
        <p:txBody>
          <a:bodyPr>
            <a:normAutofit/>
          </a:bodyPr>
          <a:lstStyle/>
          <a:p>
            <a:r>
              <a:rPr lang="en-US" dirty="0" smtClean="0"/>
              <a:t>Clear progression in morphology over development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140" y="1133214"/>
            <a:ext cx="6501335" cy="39629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113" y="3190875"/>
            <a:ext cx="2156661" cy="162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25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Embryos Year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98615" y="5079524"/>
            <a:ext cx="8229600" cy="1397476"/>
          </a:xfrm>
        </p:spPr>
        <p:txBody>
          <a:bodyPr>
            <a:normAutofit/>
          </a:bodyPr>
          <a:lstStyle/>
          <a:p>
            <a:r>
              <a:rPr lang="en-US" dirty="0" smtClean="0"/>
              <a:t>No differences among treatments</a:t>
            </a:r>
          </a:p>
          <a:p>
            <a:r>
              <a:rPr lang="en-US" dirty="0" smtClean="0"/>
              <a:t>Year 2 very similar results</a:t>
            </a:r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63372" y="3472014"/>
            <a:ext cx="1216328" cy="1216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641490" y="1120639"/>
            <a:ext cx="6721053" cy="3958885"/>
            <a:chOff x="17025055" y="15138968"/>
            <a:chExt cx="7518592" cy="4428658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36469" y="15219268"/>
              <a:ext cx="7507178" cy="4348358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7025055" y="15138968"/>
              <a:ext cx="1447319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400" b="1" dirty="0"/>
                <a:t>YEAR 1</a:t>
              </a: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8001" y="2552700"/>
            <a:ext cx="2394421" cy="180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42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0869"/>
            <a:ext cx="8229600" cy="676014"/>
          </a:xfrm>
        </p:spPr>
        <p:txBody>
          <a:bodyPr/>
          <a:lstStyle/>
          <a:p>
            <a:r>
              <a:rPr lang="en-US" dirty="0" smtClean="0"/>
              <a:t>Results: Fecundity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94198" y="1207293"/>
            <a:ext cx="3010102" cy="4525963"/>
          </a:xfrm>
        </p:spPr>
        <p:txBody>
          <a:bodyPr/>
          <a:lstStyle/>
          <a:p>
            <a:r>
              <a:rPr lang="en-US" dirty="0" smtClean="0"/>
              <a:t>No difference in either year</a:t>
            </a:r>
          </a:p>
          <a:p>
            <a:r>
              <a:rPr lang="en-US" dirty="0" smtClean="0"/>
              <a:t>In contrast to Tanner crab. . 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619" y="842442"/>
            <a:ext cx="4298359" cy="5494532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14300" y="1133214"/>
            <a:ext cx="5864712" cy="4937386"/>
            <a:chOff x="114300" y="1133214"/>
            <a:chExt cx="5864712" cy="4937386"/>
          </a:xfrm>
        </p:grpSpPr>
        <p:graphicFrame>
          <p:nvGraphicFramePr>
            <p:cNvPr id="9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06944772"/>
                </p:ext>
              </p:extLst>
            </p:nvPr>
          </p:nvGraphicFramePr>
          <p:xfrm>
            <a:off x="114300" y="1133214"/>
            <a:ext cx="5864712" cy="49373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2" name="SPW 12.0 Graph" r:id="rId5" imgW="4457633" imgH="3752839" progId="SigmaPlotGraphicObject.11">
                    <p:embed/>
                  </p:oleObj>
                </mc:Choice>
                <mc:Fallback>
                  <p:oleObj name="SPW 12.0 Graph" r:id="rId5" imgW="4457633" imgH="3752839" progId="SigmaPlotGraphicObject.11">
                    <p:embed/>
                    <p:pic>
                      <p:nvPicPr>
                        <p:cNvPr id="5" name="Object 4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14300" y="1133214"/>
                          <a:ext cx="5864712" cy="49373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TextBox 9"/>
            <p:cNvSpPr txBox="1"/>
            <p:nvPr/>
          </p:nvSpPr>
          <p:spPr>
            <a:xfrm>
              <a:off x="1968499" y="1694934"/>
              <a:ext cx="3257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a</a:t>
              </a:r>
              <a:endParaRPr lang="en-US" sz="2400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327399" y="1938466"/>
              <a:ext cx="3257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a</a:t>
              </a:r>
              <a:endParaRPr lang="en-US" sz="2400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86299" y="3511034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b</a:t>
              </a:r>
              <a:endParaRPr lang="en-US" sz="2400" b="1" dirty="0"/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3947" y="3511034"/>
            <a:ext cx="2780711" cy="184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85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1262"/>
            <a:ext cx="8229600" cy="676014"/>
          </a:xfrm>
        </p:spPr>
        <p:txBody>
          <a:bodyPr/>
          <a:lstStyle/>
          <a:p>
            <a:r>
              <a:rPr lang="en-US" dirty="0"/>
              <a:t>Results: </a:t>
            </a:r>
            <a:r>
              <a:rPr lang="en-US" dirty="0" smtClean="0"/>
              <a:t>Hatching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073" y="747276"/>
            <a:ext cx="3643643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95%+ hatching success each year</a:t>
            </a:r>
          </a:p>
          <a:p>
            <a:r>
              <a:rPr lang="en-US" sz="2800" dirty="0" smtClean="0"/>
              <a:t>No difference among treatments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569" y="747277"/>
            <a:ext cx="4322717" cy="560780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0251" y="2864394"/>
            <a:ext cx="3776549" cy="280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83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OAA Divider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1577</TotalTime>
  <Words>477</Words>
  <Application>Microsoft Office PowerPoint</Application>
  <PresentationFormat>On-screen Show (4:3)</PresentationFormat>
  <Paragraphs>102</Paragraphs>
  <Slides>15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Arial Narrow</vt:lpstr>
      <vt:lpstr>Arial Narrow Bold</vt:lpstr>
      <vt:lpstr>Calibri</vt:lpstr>
      <vt:lpstr>NOAA Fisheries Content Slides</vt:lpstr>
      <vt:lpstr>NOAA Divider Slides</vt:lpstr>
      <vt:lpstr>NOAA Title Options</vt:lpstr>
      <vt:lpstr>SPW 12.0 Graph</vt:lpstr>
      <vt:lpstr>SPW 14.0 Graph</vt:lpstr>
      <vt:lpstr>Effects of ocean acidification on snow crab embryos and larvae </vt:lpstr>
      <vt:lpstr>PowerPoint Presentation</vt:lpstr>
      <vt:lpstr>Snow crab, Chionoecetes opilio </vt:lpstr>
      <vt:lpstr>Methods: Experimental Conditions</vt:lpstr>
      <vt:lpstr>Methods: Measurements</vt:lpstr>
      <vt:lpstr>Results: Embryos Year 1</vt:lpstr>
      <vt:lpstr>Results: Embryos Year 1</vt:lpstr>
      <vt:lpstr>Results: Fecundity</vt:lpstr>
      <vt:lpstr>Results: Hatching success</vt:lpstr>
      <vt:lpstr>Results: Larval Survival Year 1</vt:lpstr>
      <vt:lpstr>Results: Larval Survival Year 2</vt:lpstr>
      <vt:lpstr>Results: Larval Calcification Year 1</vt:lpstr>
      <vt:lpstr>Results: Larval Calcification Year 2</vt:lpstr>
      <vt:lpstr>Conclusions</vt:lpstr>
      <vt:lpstr>Thanks!</vt:lpstr>
    </vt:vector>
  </TitlesOfParts>
  <Company>Janin/Cliff Design,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James Durham</dc:creator>
  <cp:lastModifiedBy>Chris.Long</cp:lastModifiedBy>
  <cp:revision>87</cp:revision>
  <dcterms:created xsi:type="dcterms:W3CDTF">2012-07-23T20:47:30Z</dcterms:created>
  <dcterms:modified xsi:type="dcterms:W3CDTF">2020-01-10T19:31:59Z</dcterms:modified>
</cp:coreProperties>
</file>