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Average" panose="020B0604020202020204" charset="0"/>
      <p:regular r:id="rId40"/>
    </p:embeddedFont>
    <p:embeddedFont>
      <p:font typeface="Corbel" panose="020B0503020204020204" pitchFamily="34" charset="0"/>
      <p:regular r:id="rId41"/>
      <p:bold r:id="rId42"/>
      <p:italic r:id="rId43"/>
      <p:boldItalic r:id="rId44"/>
    </p:embeddedFont>
    <p:embeddedFont>
      <p:font typeface="Oswa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39" autoAdjust="0"/>
  </p:normalViewPr>
  <p:slideViewPr>
    <p:cSldViewPr snapToGrid="0">
      <p:cViewPr varScale="1">
        <p:scale>
          <a:sx n="56" d="100"/>
          <a:sy n="56" d="100"/>
        </p:scale>
        <p:origin x="157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40742897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8407428973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40742897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8407428973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407428973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40742897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407428973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40742897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40742897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840742897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407428973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407428973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407428973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40742897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407428973_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407428973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40742897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4074289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2ebd6ac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52ebd6ac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2ebd6ac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3"/>
              </a:buClr>
              <a:buSzPts val="1800"/>
              <a:buFont typeface="Average"/>
              <a:buChar char="●"/>
            </a:pPr>
            <a:r>
              <a:rPr lang="en-US" sz="1800">
                <a:solidFill>
                  <a:schemeClr val="accent3"/>
                </a:solidFill>
                <a:latin typeface="Oswald"/>
                <a:ea typeface="Oswald"/>
                <a:cs typeface="Oswald"/>
                <a:sym typeface="Oswald"/>
              </a:rPr>
              <a:t>3 meetings/year (2 in person; 1 virtual)</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US" sz="1800">
                <a:solidFill>
                  <a:schemeClr val="accent3"/>
                </a:solidFill>
                <a:latin typeface="Oswald"/>
                <a:ea typeface="Oswald"/>
                <a:cs typeface="Oswald"/>
                <a:sym typeface="Oswald"/>
              </a:rPr>
              <a:t>Public engagement is welcome and encouraged. Public testimony will be solicited by phone, written, or in person.</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US" sz="1800">
                <a:solidFill>
                  <a:schemeClr val="accent3"/>
                </a:solidFill>
                <a:latin typeface="Oswald"/>
                <a:ea typeface="Oswald"/>
                <a:cs typeface="Oswald"/>
                <a:sym typeface="Oswald"/>
              </a:rPr>
              <a:t>Outreach efforts are important and will be considered a priority.</a:t>
            </a:r>
            <a:endParaRPr sz="1800">
              <a:solidFill>
                <a:schemeClr val="accent3"/>
              </a:solidFill>
              <a:latin typeface="Average"/>
              <a:ea typeface="Average"/>
              <a:cs typeface="Average"/>
              <a:sym typeface="Average"/>
            </a:endParaRPr>
          </a:p>
          <a:p>
            <a:pPr marL="457200" lvl="0" indent="-342900" algn="l" rtl="0">
              <a:spcBef>
                <a:spcPts val="0"/>
              </a:spcBef>
              <a:spcAft>
                <a:spcPts val="0"/>
              </a:spcAft>
              <a:buClr>
                <a:schemeClr val="accent3"/>
              </a:buClr>
              <a:buSzPts val="1800"/>
              <a:buFont typeface="Average"/>
              <a:buChar char="●"/>
            </a:pPr>
            <a:r>
              <a:rPr lang="en-US" sz="1800">
                <a:solidFill>
                  <a:schemeClr val="accent3"/>
                </a:solidFill>
                <a:latin typeface="Oswald"/>
                <a:ea typeface="Oswald"/>
                <a:cs typeface="Oswald"/>
                <a:sym typeface="Oswald"/>
              </a:rPr>
              <a:t>Importance to document examples of how climate change is affecting knowledge and subsistence activities.</a:t>
            </a:r>
            <a:endParaRPr/>
          </a:p>
        </p:txBody>
      </p:sp>
      <p:sp>
        <p:nvSpPr>
          <p:cNvPr id="94" name="Google Shape;94;g52ebd6ac5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407428973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40742897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4" name="Google Shape;54;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2"/>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p12"/>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8" name="Google Shape;58;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grpSp>
        <p:nvGrpSpPr>
          <p:cNvPr id="23" name="Google Shape;23;p5"/>
          <p:cNvGrpSpPr/>
          <p:nvPr/>
        </p:nvGrpSpPr>
        <p:grpSpPr>
          <a:xfrm>
            <a:off x="4350279" y="2855377"/>
            <a:ext cx="443589" cy="105632"/>
            <a:chOff x="4137525" y="2915950"/>
            <a:chExt cx="869100" cy="207000"/>
          </a:xfrm>
        </p:grpSpPr>
        <p:sp>
          <p:nvSpPr>
            <p:cNvPr id="24" name="Google Shape;24;p5"/>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5"/>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8" name="Google Shape;28;p5"/>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 name="Google Shape;29;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6"/>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 name="Google Shape;32;p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3" name="Google Shape;33;p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4" name="Google Shape;34;p6"/>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35" name="Google Shape;35;p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6" name="Google Shape;36;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 name="Google Shape;44;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7" name="Google Shape;47;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8" name="Google Shape;48;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1" name="Google Shape;51;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160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1600"/>
              </a:spcBef>
              <a:spcAft>
                <a:spcPts val="160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kate.haapala@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rah.wise@noaa.gov"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kate.haapala@noaa.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sarah.wise@noaa.gov"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18350" y="141150"/>
            <a:ext cx="736517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Local Knowledge, Traditional Knowledge, and Subsistence Taskforce </a:t>
            </a:r>
            <a:endParaRPr sz="3600"/>
          </a:p>
        </p:txBody>
      </p:sp>
      <p:pic>
        <p:nvPicPr>
          <p:cNvPr id="66" name="Google Shape;66;p14"/>
          <p:cNvPicPr preferRelativeResize="0"/>
          <p:nvPr/>
        </p:nvPicPr>
        <p:blipFill rotWithShape="1">
          <a:blip r:embed="rId3">
            <a:alphaModFix/>
          </a:blip>
          <a:srcRect/>
          <a:stretch/>
        </p:blipFill>
        <p:spPr>
          <a:xfrm>
            <a:off x="6022050" y="782075"/>
            <a:ext cx="3121951" cy="4361424"/>
          </a:xfrm>
          <a:prstGeom prst="rect">
            <a:avLst/>
          </a:prstGeom>
          <a:noFill/>
          <a:ln w="12700" cap="flat" cmpd="sng">
            <a:solidFill>
              <a:srgbClr val="455F51"/>
            </a:solidFill>
            <a:prstDash val="solid"/>
            <a:round/>
            <a:headEnd type="none" w="sm" len="sm"/>
            <a:tailEnd type="none" w="sm" len="sm"/>
          </a:ln>
        </p:spPr>
      </p:pic>
      <p:sp>
        <p:nvSpPr>
          <p:cNvPr id="67" name="Google Shape;67;p14"/>
          <p:cNvSpPr txBox="1"/>
          <p:nvPr/>
        </p:nvSpPr>
        <p:spPr>
          <a:xfrm>
            <a:off x="6353550" y="1192475"/>
            <a:ext cx="1845300" cy="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verage"/>
                <a:ea typeface="Average"/>
                <a:cs typeface="Average"/>
                <a:sym typeface="Average"/>
              </a:rPr>
              <a:t>Fishcamp- Graveyard, AK </a:t>
            </a:r>
            <a:endParaRPr sz="1000" b="0" i="0" u="none" strike="noStrike" cap="none">
              <a:solidFill>
                <a:srgbClr val="000000"/>
              </a:solidFill>
              <a:latin typeface="Average"/>
              <a:ea typeface="Average"/>
              <a:cs typeface="Average"/>
              <a:sym typeface="Average"/>
            </a:endParaRPr>
          </a:p>
        </p:txBody>
      </p:sp>
      <p:sp>
        <p:nvSpPr>
          <p:cNvPr id="68" name="Google Shape;68;p14"/>
          <p:cNvSpPr txBox="1"/>
          <p:nvPr/>
        </p:nvSpPr>
        <p:spPr>
          <a:xfrm>
            <a:off x="7447143" y="4703651"/>
            <a:ext cx="2971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Corbel"/>
              <a:buNone/>
            </a:pPr>
            <a:r>
              <a:rPr lang="en-US" sz="1000" b="0" i="0" u="none" strike="noStrike" cap="none">
                <a:solidFill>
                  <a:srgbClr val="FFFFFF"/>
                </a:solidFill>
                <a:latin typeface="Corbel"/>
                <a:ea typeface="Corbel"/>
                <a:cs typeface="Corbel"/>
                <a:sym typeface="Corbel"/>
              </a:rPr>
              <a:t>Photo: Judy Jo Matsun</a:t>
            </a:r>
            <a:endParaRPr sz="1000" b="0" i="0" u="none" strike="noStrike" cap="none">
              <a:solidFill>
                <a:srgbClr val="FFFFFF"/>
              </a:solidFill>
              <a:latin typeface="Corbel"/>
              <a:ea typeface="Corbel"/>
              <a:cs typeface="Corbel"/>
              <a:sym typeface="Corbel"/>
            </a:endParaRPr>
          </a:p>
        </p:txBody>
      </p:sp>
      <p:pic>
        <p:nvPicPr>
          <p:cNvPr id="69" name="Google Shape;69;p14"/>
          <p:cNvPicPr preferRelativeResize="0"/>
          <p:nvPr/>
        </p:nvPicPr>
        <p:blipFill rotWithShape="1">
          <a:blip r:embed="rId4">
            <a:alphaModFix/>
          </a:blip>
          <a:srcRect t="20952" b="8925"/>
          <a:stretch/>
        </p:blipFill>
        <p:spPr>
          <a:xfrm>
            <a:off x="3585600" y="3630750"/>
            <a:ext cx="2430850" cy="1468550"/>
          </a:xfrm>
          <a:prstGeom prst="rect">
            <a:avLst/>
          </a:prstGeom>
          <a:noFill/>
          <a:ln w="12700" cap="flat" cmpd="sng">
            <a:solidFill>
              <a:srgbClr val="455F51"/>
            </a:solidFill>
            <a:prstDash val="solid"/>
            <a:round/>
            <a:headEnd type="none" w="sm" len="sm"/>
            <a:tailEnd type="none" w="sm" len="sm"/>
          </a:ln>
        </p:spPr>
      </p:pic>
      <p:pic>
        <p:nvPicPr>
          <p:cNvPr id="70" name="Google Shape;70;p14"/>
          <p:cNvPicPr preferRelativeResize="0"/>
          <p:nvPr/>
        </p:nvPicPr>
        <p:blipFill rotWithShape="1">
          <a:blip r:embed="rId5">
            <a:alphaModFix/>
          </a:blip>
          <a:srcRect/>
          <a:stretch/>
        </p:blipFill>
        <p:spPr>
          <a:xfrm>
            <a:off x="3585600" y="2190500"/>
            <a:ext cx="2430850" cy="1440251"/>
          </a:xfrm>
          <a:prstGeom prst="rect">
            <a:avLst/>
          </a:prstGeom>
          <a:noFill/>
          <a:ln w="12700" cap="flat" cmpd="sng">
            <a:solidFill>
              <a:srgbClr val="455F51"/>
            </a:solidFill>
            <a:prstDash val="solid"/>
            <a:round/>
            <a:headEnd type="none" w="sm" len="sm"/>
            <a:tailEnd type="none" w="sm" len="sm"/>
          </a:ln>
        </p:spPr>
      </p:pic>
      <p:sp>
        <p:nvSpPr>
          <p:cNvPr id="71" name="Google Shape;71;p14"/>
          <p:cNvSpPr txBox="1"/>
          <p:nvPr/>
        </p:nvSpPr>
        <p:spPr>
          <a:xfrm>
            <a:off x="240500" y="1496400"/>
            <a:ext cx="3698700" cy="23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94D7E4"/>
                </a:solidFill>
                <a:latin typeface="Oswald"/>
                <a:ea typeface="Oswald"/>
                <a:cs typeface="Oswald"/>
                <a:sym typeface="Oswald"/>
              </a:rPr>
              <a:t>Task Force Meeting</a:t>
            </a:r>
            <a:endParaRPr sz="18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none" strike="noStrike" cap="none">
                <a:solidFill>
                  <a:srgbClr val="94D7E4"/>
                </a:solidFill>
                <a:latin typeface="Oswald"/>
                <a:ea typeface="Oswald"/>
                <a:cs typeface="Oswald"/>
                <a:sym typeface="Oswald"/>
              </a:rPr>
              <a:t>April 27-28 2020</a:t>
            </a:r>
            <a:endParaRPr sz="18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endParaRPr sz="1800" b="1">
              <a:solidFill>
                <a:srgbClr val="94D7E4"/>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none" strike="noStrike" cap="none">
                <a:solidFill>
                  <a:srgbClr val="94D7E4"/>
                </a:solidFill>
                <a:latin typeface="Oswald"/>
                <a:ea typeface="Oswald"/>
                <a:cs typeface="Oswald"/>
                <a:sym typeface="Oswald"/>
              </a:rPr>
              <a:t>Co-chairs: Sarah Wise</a:t>
            </a:r>
            <a:endParaRPr/>
          </a:p>
          <a:p>
            <a:pPr marL="0" marR="0" lvl="0" indent="0" algn="l" rtl="0">
              <a:lnSpc>
                <a:spcPct val="100000"/>
              </a:lnSpc>
              <a:spcBef>
                <a:spcPts val="0"/>
              </a:spcBef>
              <a:spcAft>
                <a:spcPts val="0"/>
              </a:spcAft>
              <a:buNone/>
            </a:pPr>
            <a:r>
              <a:rPr lang="en-US" sz="1800" b="1" i="0" u="sng" strike="noStrike" cap="none">
                <a:solidFill>
                  <a:schemeClr val="hlink"/>
                </a:solidFill>
                <a:latin typeface="Oswald"/>
                <a:ea typeface="Oswald"/>
                <a:cs typeface="Oswald"/>
                <a:sym typeface="Oswald"/>
                <a:hlinkClick r:id="rId6"/>
              </a:rPr>
              <a:t>sarah.wise@noaa.gov</a:t>
            </a:r>
            <a:r>
              <a:rPr lang="en-US" sz="1800" b="1" i="0" u="none" strike="noStrike" cap="none">
                <a:solidFill>
                  <a:srgbClr val="94D7E4"/>
                </a:solidFill>
                <a:latin typeface="Oswald"/>
                <a:ea typeface="Oswald"/>
                <a:cs typeface="Oswald"/>
                <a:sym typeface="Oswald"/>
              </a:rPr>
              <a:t> and</a:t>
            </a:r>
            <a:endParaRPr/>
          </a:p>
          <a:p>
            <a:pPr marL="0" marR="0" lvl="0" indent="0" algn="l" rtl="0">
              <a:lnSpc>
                <a:spcPct val="100000"/>
              </a:lnSpc>
              <a:spcBef>
                <a:spcPts val="0"/>
              </a:spcBef>
              <a:spcAft>
                <a:spcPts val="0"/>
              </a:spcAft>
              <a:buNone/>
            </a:pPr>
            <a:endParaRPr sz="1800" b="1">
              <a:solidFill>
                <a:srgbClr val="94D7E4"/>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none" strike="noStrike" cap="none">
                <a:solidFill>
                  <a:srgbClr val="94D7E4"/>
                </a:solidFill>
                <a:latin typeface="Oswald"/>
                <a:ea typeface="Oswald"/>
                <a:cs typeface="Oswald"/>
                <a:sym typeface="Oswald"/>
              </a:rPr>
              <a:t>Kate Haapala </a:t>
            </a:r>
            <a:endParaRPr sz="18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sng" strike="noStrike" cap="none">
                <a:solidFill>
                  <a:schemeClr val="hlink"/>
                </a:solidFill>
                <a:latin typeface="Oswald"/>
                <a:ea typeface="Oswald"/>
                <a:cs typeface="Oswald"/>
                <a:sym typeface="Oswald"/>
                <a:hlinkClick r:id="rId7"/>
              </a:rPr>
              <a:t>kate.haapala@noaa.gov</a:t>
            </a:r>
            <a:endParaRPr sz="1800" b="1" i="0" u="none" strike="noStrike" cap="none">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4D7E4"/>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p:nvPr/>
        </p:nvSpPr>
        <p:spPr>
          <a:xfrm>
            <a:off x="0" y="0"/>
            <a:ext cx="9144000" cy="92113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29" name="Google Shape;129;p23"/>
          <p:cNvSpPr txBox="1">
            <a:spLocks noGrp="1"/>
          </p:cNvSpPr>
          <p:nvPr>
            <p:ph type="body" idx="1"/>
          </p:nvPr>
        </p:nvSpPr>
        <p:spPr>
          <a:xfrm>
            <a:off x="461850" y="1096800"/>
            <a:ext cx="8220300" cy="37965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Taskforce workplan is ambitious and will require an ongoing commitment of substantial Council and NMFS staff time.</a:t>
            </a:r>
            <a:endParaRPr sz="1700"/>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The SSC recommends that the human subjects issues of informed consent, confidentiality, and risk to participants be central to the plans for the creation and maintenance of repositories.</a:t>
            </a:r>
            <a:endParaRPr sz="1700"/>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Explore the creation of protocols that would provide guidance when information derived from different LK or TK sources is inconsistent or contradictory.</a:t>
            </a:r>
            <a:endParaRPr sz="1700"/>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Supports plan to explore and synthesize a list of existing protocols and projects related to LK and TK and the social science of LK and TK as one of the first tasks to undertaken.</a:t>
            </a:r>
            <a:endParaRPr sz="1700"/>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Recommends additional focus on LK for non-subsistence fisheries and recommends the taskforce consider adding a member with non-subsistence LK experience.</a:t>
            </a:r>
            <a:endParaRPr sz="1700"/>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Recommends in-person meetings of the taskforce be supported to the extent feasible</a:t>
            </a:r>
            <a:endParaRPr sz="1700">
              <a:latin typeface="Oswald"/>
              <a:ea typeface="Oswald"/>
              <a:cs typeface="Oswald"/>
              <a:sym typeface="Oswald"/>
            </a:endParaRPr>
          </a:p>
          <a:p>
            <a:pPr marL="457200" lvl="0" indent="-336550" algn="l" rtl="0">
              <a:lnSpc>
                <a:spcPct val="115000"/>
              </a:lnSpc>
              <a:spcBef>
                <a:spcPts val="0"/>
              </a:spcBef>
              <a:spcAft>
                <a:spcPts val="0"/>
              </a:spcAft>
              <a:buSzPts val="1700"/>
              <a:buChar char="●"/>
            </a:pPr>
            <a:r>
              <a:rPr lang="en-US" sz="1700">
                <a:latin typeface="Oswald"/>
                <a:ea typeface="Oswald"/>
                <a:cs typeface="Oswald"/>
                <a:sym typeface="Oswald"/>
              </a:rPr>
              <a:t>Recommends case study analysis</a:t>
            </a:r>
            <a:endParaRPr sz="1700"/>
          </a:p>
        </p:txBody>
      </p:sp>
      <p:pic>
        <p:nvPicPr>
          <p:cNvPr id="130" name="Google Shape;130;p23"/>
          <p:cNvPicPr preferRelativeResize="0"/>
          <p:nvPr/>
        </p:nvPicPr>
        <p:blipFill rotWithShape="1">
          <a:blip r:embed="rId3">
            <a:alphaModFix/>
          </a:blip>
          <a:srcRect l="26333" t="36222" r="27334" b="54494"/>
          <a:stretch/>
        </p:blipFill>
        <p:spPr>
          <a:xfrm>
            <a:off x="1500135" y="204855"/>
            <a:ext cx="6355080" cy="716280"/>
          </a:xfrm>
          <a:prstGeom prst="rect">
            <a:avLst/>
          </a:prstGeom>
          <a:noFill/>
          <a:ln>
            <a:noFill/>
          </a:ln>
        </p:spPr>
      </p:pic>
      <p:sp>
        <p:nvSpPr>
          <p:cNvPr id="131" name="Google Shape;131;p23"/>
          <p:cNvSpPr txBox="1"/>
          <p:nvPr/>
        </p:nvSpPr>
        <p:spPr>
          <a:xfrm>
            <a:off x="0" y="148944"/>
            <a:ext cx="138028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1" u="none" strike="noStrike" cap="none">
                <a:solidFill>
                  <a:srgbClr val="FF0000"/>
                </a:solidFill>
                <a:latin typeface="Oswald"/>
                <a:ea typeface="Oswald"/>
                <a:cs typeface="Oswald"/>
                <a:sym typeface="Oswald"/>
              </a:rPr>
              <a:t>SSC Comments</a:t>
            </a:r>
            <a:endParaRPr/>
          </a:p>
        </p:txBody>
      </p:sp>
      <p:cxnSp>
        <p:nvCxnSpPr>
          <p:cNvPr id="132" name="Google Shape;132;p23"/>
          <p:cNvCxnSpPr/>
          <p:nvPr/>
        </p:nvCxnSpPr>
        <p:spPr>
          <a:xfrm>
            <a:off x="1310833" y="148943"/>
            <a:ext cx="0" cy="623248"/>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p:nvPr/>
        </p:nvSpPr>
        <p:spPr>
          <a:xfrm>
            <a:off x="0" y="0"/>
            <a:ext cx="9144000" cy="92113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38" name="Google Shape;138;p24"/>
          <p:cNvSpPr txBox="1">
            <a:spLocks noGrp="1"/>
          </p:cNvSpPr>
          <p:nvPr>
            <p:ph type="body" idx="1"/>
          </p:nvPr>
        </p:nvSpPr>
        <p:spPr>
          <a:xfrm>
            <a:off x="1246448" y="1107843"/>
            <a:ext cx="7448400" cy="390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b="1">
                <a:latin typeface="Oswald"/>
                <a:ea typeface="Oswald"/>
                <a:cs typeface="Oswald"/>
                <a:sym typeface="Oswald"/>
              </a:rPr>
              <a:t>Goal 1: </a:t>
            </a:r>
            <a:endParaRPr/>
          </a:p>
          <a:p>
            <a:pPr marL="0" lvl="0" indent="0" algn="l" rtl="0">
              <a:lnSpc>
                <a:spcPct val="115000"/>
              </a:lnSpc>
              <a:spcBef>
                <a:spcPts val="0"/>
              </a:spcBef>
              <a:spcAft>
                <a:spcPts val="0"/>
              </a:spcAft>
              <a:buSzPts val="1800"/>
              <a:buNone/>
            </a:pPr>
            <a:r>
              <a:rPr lang="en-US" sz="2400">
                <a:latin typeface="Oswald"/>
                <a:ea typeface="Oswald"/>
                <a:cs typeface="Oswald"/>
                <a:sym typeface="Oswald"/>
              </a:rPr>
              <a:t>To create processes and protocols through which the Council can identify, analyze, and consistently incorporate TK and LK, and the social science of TK and LK, into Council decision making processes to support the use of best available scientific information in Ecosystem-based Fishery Management (EBFM). </a:t>
            </a:r>
            <a:endParaRPr/>
          </a:p>
        </p:txBody>
      </p:sp>
      <p:sp>
        <p:nvSpPr>
          <p:cNvPr id="139" name="Google Shape;139;p24"/>
          <p:cNvSpPr txBox="1"/>
          <p:nvPr/>
        </p:nvSpPr>
        <p:spPr>
          <a:xfrm>
            <a:off x="0" y="148944"/>
            <a:ext cx="138028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1" u="none" strike="noStrike" cap="none">
                <a:solidFill>
                  <a:srgbClr val="FF0000"/>
                </a:solidFill>
                <a:latin typeface="Oswald"/>
                <a:ea typeface="Oswald"/>
                <a:cs typeface="Oswald"/>
                <a:sym typeface="Oswald"/>
              </a:rPr>
              <a:t>Council motion</a:t>
            </a:r>
            <a:endParaRPr/>
          </a:p>
        </p:txBody>
      </p:sp>
      <p:cxnSp>
        <p:nvCxnSpPr>
          <p:cNvPr id="140" name="Google Shape;140;p24"/>
          <p:cNvCxnSpPr/>
          <p:nvPr/>
        </p:nvCxnSpPr>
        <p:spPr>
          <a:xfrm>
            <a:off x="1310833" y="148943"/>
            <a:ext cx="0" cy="623248"/>
          </a:xfrm>
          <a:prstGeom prst="straightConnector1">
            <a:avLst/>
          </a:prstGeom>
          <a:noFill/>
          <a:ln w="25400" cap="flat" cmpd="sng">
            <a:solidFill>
              <a:srgbClr val="C00000"/>
            </a:solidFill>
            <a:prstDash val="solid"/>
            <a:round/>
            <a:headEnd type="none" w="sm" len="sm"/>
            <a:tailEnd type="none" w="sm" len="sm"/>
          </a:ln>
        </p:spPr>
      </p:cxnSp>
      <p:sp>
        <p:nvSpPr>
          <p:cNvPr id="141" name="Google Shape;141;p24"/>
          <p:cNvSpPr txBox="1"/>
          <p:nvPr/>
        </p:nvSpPr>
        <p:spPr>
          <a:xfrm>
            <a:off x="1755011" y="287441"/>
            <a:ext cx="643118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Oswald"/>
                <a:ea typeface="Oswald"/>
                <a:cs typeface="Oswald"/>
                <a:sym typeface="Oswald"/>
              </a:rPr>
              <a:t>The Council adopts GOAL 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0" y="1"/>
            <a:ext cx="9144000" cy="994172"/>
          </a:xfrm>
          <a:prstGeom prst="rect">
            <a:avLst/>
          </a:prstGeom>
          <a:solidFill>
            <a:schemeClr val="dk1"/>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solidFill>
                  <a:srgbClr val="FF0000"/>
                </a:solidFill>
              </a:rPr>
              <a:t>Council Motion Modified Goal 2 …</a:t>
            </a:r>
            <a:endParaRPr/>
          </a:p>
        </p:txBody>
      </p:sp>
      <p:sp>
        <p:nvSpPr>
          <p:cNvPr id="147" name="Google Shape;147;p25"/>
          <p:cNvSpPr txBox="1">
            <a:spLocks noGrp="1"/>
          </p:cNvSpPr>
          <p:nvPr>
            <p:ph type="body" idx="1"/>
          </p:nvPr>
        </p:nvSpPr>
        <p:spPr>
          <a:xfrm>
            <a:off x="297845" y="1062421"/>
            <a:ext cx="8721464"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a:latin typeface="Oswald"/>
                <a:ea typeface="Oswald"/>
                <a:cs typeface="Oswald"/>
                <a:sym typeface="Oswald"/>
              </a:rPr>
              <a:t>Original Goal 2: To create clear direction(s) for the Council regarding how impacts to subsistence are defined and incorporated into analyses as well as mitigation strategies for potential impacts to subsistence resources or uses of those resources</a:t>
            </a:r>
            <a:endParaRPr i="1">
              <a:latin typeface="Oswald"/>
              <a:ea typeface="Oswald"/>
              <a:cs typeface="Oswald"/>
              <a:sym typeface="Oswald"/>
            </a:endParaRPr>
          </a:p>
          <a:p>
            <a:pPr marL="457200" lvl="0" indent="-342900" algn="l" rtl="0">
              <a:lnSpc>
                <a:spcPct val="115000"/>
              </a:lnSpc>
              <a:spcBef>
                <a:spcPts val="0"/>
              </a:spcBef>
              <a:spcAft>
                <a:spcPts val="0"/>
              </a:spcAft>
              <a:buSzPts val="1800"/>
              <a:buChar char="●"/>
            </a:pPr>
            <a:r>
              <a:rPr lang="en-US" i="1">
                <a:latin typeface="Oswald"/>
                <a:ea typeface="Oswald"/>
                <a:cs typeface="Oswald"/>
                <a:sym typeface="Oswald"/>
              </a:rPr>
              <a:t>Amended and authorized Goal 2: To create a protocol and develop recommendations through which the Council can define and incorporate subsistence information into analyses and decision-making.</a:t>
            </a:r>
            <a:endParaRPr/>
          </a:p>
          <a:p>
            <a:pPr marL="914400" lvl="1" indent="-317500" algn="l" rtl="0">
              <a:lnSpc>
                <a:spcPct val="115000"/>
              </a:lnSpc>
              <a:spcBef>
                <a:spcPts val="1600"/>
              </a:spcBef>
              <a:spcAft>
                <a:spcPts val="0"/>
              </a:spcAft>
              <a:buSzPts val="1400"/>
              <a:buChar char="○"/>
            </a:pPr>
            <a:r>
              <a:rPr lang="en-US" sz="1600">
                <a:latin typeface="Oswald"/>
                <a:ea typeface="Oswald"/>
                <a:cs typeface="Oswald"/>
                <a:sym typeface="Oswald"/>
              </a:rPr>
              <a:t>Goal 2 no longer reflects the language of 'impacts' and 'mitigation.' This will influence the long-term work of the Taskforce.</a:t>
            </a:r>
            <a:endParaRPr/>
          </a:p>
          <a:p>
            <a:pPr marL="914400" lvl="1" indent="-317500" algn="l" rtl="0">
              <a:lnSpc>
                <a:spcPct val="115000"/>
              </a:lnSpc>
              <a:spcBef>
                <a:spcPts val="1600"/>
              </a:spcBef>
              <a:spcAft>
                <a:spcPts val="0"/>
              </a:spcAft>
              <a:buSzPts val="1400"/>
              <a:buChar char="○"/>
            </a:pPr>
            <a:r>
              <a:rPr lang="en-US" sz="1600">
                <a:latin typeface="Oswald"/>
                <a:ea typeface="Oswald"/>
                <a:cs typeface="Oswald"/>
                <a:sym typeface="Oswald"/>
              </a:rPr>
              <a:t>Council adopted Objective 1-5.</a:t>
            </a:r>
            <a:endParaRPr/>
          </a:p>
          <a:p>
            <a:pPr marL="914400" lvl="1" indent="-317500" algn="l" rtl="0">
              <a:lnSpc>
                <a:spcPct val="115000"/>
              </a:lnSpc>
              <a:spcBef>
                <a:spcPts val="1600"/>
              </a:spcBef>
              <a:spcAft>
                <a:spcPts val="0"/>
              </a:spcAft>
              <a:buSzPts val="1400"/>
              <a:buChar char="○"/>
            </a:pPr>
            <a:r>
              <a:rPr lang="en-US" sz="1600" strike="sngStrike">
                <a:latin typeface="Oswald"/>
                <a:ea typeface="Oswald"/>
                <a:cs typeface="Oswald"/>
                <a:sym typeface="Oswald"/>
              </a:rPr>
              <a:t>Objective 6: Identify existing measures and potential opportunities to mitigate impacts to subsistence resources and subsistence resources users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p:nvPr/>
        </p:nvSpPr>
        <p:spPr>
          <a:xfrm>
            <a:off x="0" y="1"/>
            <a:ext cx="9144000" cy="77219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37474F"/>
              </a:solidFill>
              <a:latin typeface="Arial"/>
              <a:ea typeface="Arial"/>
              <a:cs typeface="Arial"/>
              <a:sym typeface="Arial"/>
            </a:endParaRPr>
          </a:p>
        </p:txBody>
      </p:sp>
      <p:sp>
        <p:nvSpPr>
          <p:cNvPr id="153" name="Google Shape;153;p26"/>
          <p:cNvSpPr txBox="1">
            <a:spLocks noGrp="1"/>
          </p:cNvSpPr>
          <p:nvPr>
            <p:ph type="body" idx="1"/>
          </p:nvPr>
        </p:nvSpPr>
        <p:spPr>
          <a:xfrm>
            <a:off x="568037" y="921131"/>
            <a:ext cx="8191106" cy="39088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Font typeface="Arial"/>
              <a:buNone/>
            </a:pPr>
            <a:endParaRPr sz="2000">
              <a:latin typeface="Oswald"/>
              <a:ea typeface="Oswald"/>
              <a:cs typeface="Oswald"/>
              <a:sym typeface="Oswald"/>
            </a:endParaRPr>
          </a:p>
          <a:p>
            <a:pPr marL="342900" lvl="0" indent="-355600" algn="l" rtl="0">
              <a:lnSpc>
                <a:spcPct val="115000"/>
              </a:lnSpc>
              <a:spcBef>
                <a:spcPts val="0"/>
              </a:spcBef>
              <a:spcAft>
                <a:spcPts val="0"/>
              </a:spcAft>
              <a:buSzPts val="2000"/>
              <a:buFont typeface="Oswald"/>
              <a:buAutoNum type="arabicPeriod"/>
            </a:pPr>
            <a:r>
              <a:rPr lang="en-US" sz="2000">
                <a:latin typeface="Oswald"/>
                <a:ea typeface="Oswald"/>
                <a:cs typeface="Oswald"/>
                <a:sym typeface="Oswald"/>
              </a:rPr>
              <a:t>Create a glossary of terms to be included in the Taskforce’s workplan.</a:t>
            </a:r>
            <a:endParaRPr sz="2000">
              <a:latin typeface="Oswald"/>
              <a:ea typeface="Oswald"/>
              <a:cs typeface="Oswald"/>
              <a:sym typeface="Oswald"/>
            </a:endParaRPr>
          </a:p>
          <a:p>
            <a:pPr marL="342900" lvl="0" indent="-355600" algn="l" rtl="0">
              <a:lnSpc>
                <a:spcPct val="115000"/>
              </a:lnSpc>
              <a:spcBef>
                <a:spcPts val="0"/>
              </a:spcBef>
              <a:spcAft>
                <a:spcPts val="0"/>
              </a:spcAft>
              <a:buSzPts val="2000"/>
              <a:buFont typeface="Oswald"/>
              <a:buAutoNum type="arabicPeriod"/>
            </a:pPr>
            <a:r>
              <a:rPr lang="en-US" sz="2000">
                <a:latin typeface="Oswald"/>
                <a:ea typeface="Oswald"/>
                <a:cs typeface="Oswald"/>
                <a:sym typeface="Oswald"/>
              </a:rPr>
              <a:t>Identify potential “onramps,” or points of entry, within the Council process (e.g., public testimony or analyses) for the Taskforce’s work.</a:t>
            </a:r>
            <a:endParaRPr sz="2000">
              <a:latin typeface="Oswald"/>
              <a:ea typeface="Oswald"/>
              <a:cs typeface="Oswald"/>
              <a:sym typeface="Oswald"/>
            </a:endParaRPr>
          </a:p>
          <a:p>
            <a:pPr marL="342900" lvl="0" indent="-355600" algn="l" rtl="0">
              <a:lnSpc>
                <a:spcPct val="115000"/>
              </a:lnSpc>
              <a:spcBef>
                <a:spcPts val="0"/>
              </a:spcBef>
              <a:spcAft>
                <a:spcPts val="0"/>
              </a:spcAft>
              <a:buSzPts val="2000"/>
              <a:buFont typeface="Oswald"/>
              <a:buAutoNum type="arabicPeriod"/>
            </a:pPr>
            <a:r>
              <a:rPr lang="en-US" sz="2000">
                <a:latin typeface="Oswald"/>
                <a:ea typeface="Oswald"/>
                <a:cs typeface="Oswald"/>
                <a:sym typeface="Oswald"/>
              </a:rPr>
              <a:t>Develop a protocol outlining the best practices for soliciting LK and TK, and a protocol for the Council to identify, analyze, and incorporate TK and LK into Council decision-making documents as appropriate.</a:t>
            </a:r>
            <a:endParaRPr sz="2000">
              <a:latin typeface="Oswald"/>
              <a:ea typeface="Oswald"/>
              <a:cs typeface="Oswald"/>
              <a:sym typeface="Oswald"/>
            </a:endParaRPr>
          </a:p>
          <a:p>
            <a:pPr marL="342900" lvl="0" indent="-355600" algn="l" rtl="0">
              <a:lnSpc>
                <a:spcPct val="115000"/>
              </a:lnSpc>
              <a:spcBef>
                <a:spcPts val="0"/>
              </a:spcBef>
              <a:spcAft>
                <a:spcPts val="0"/>
              </a:spcAft>
              <a:buSzPts val="2000"/>
              <a:buFont typeface="Oswald"/>
              <a:buAutoNum type="arabicPeriod"/>
            </a:pPr>
            <a:r>
              <a:rPr lang="en-US" sz="2000">
                <a:latin typeface="Oswald"/>
                <a:ea typeface="Oswald"/>
                <a:cs typeface="Oswald"/>
                <a:sym typeface="Oswald"/>
              </a:rPr>
              <a:t>Develop guidelines or protocols for Council staff for soliciting/identifying, analyzing, and using subsistence data and information in analyses</a:t>
            </a:r>
            <a:endParaRPr sz="2000">
              <a:latin typeface="Oswald"/>
              <a:ea typeface="Oswald"/>
              <a:cs typeface="Oswald"/>
              <a:sym typeface="Oswald"/>
            </a:endParaRPr>
          </a:p>
          <a:p>
            <a:pPr marL="342900" lvl="0" indent="-355600" algn="l" rtl="0">
              <a:lnSpc>
                <a:spcPct val="115000"/>
              </a:lnSpc>
              <a:spcBef>
                <a:spcPts val="0"/>
              </a:spcBef>
              <a:spcAft>
                <a:spcPts val="0"/>
              </a:spcAft>
              <a:buSzPts val="2000"/>
              <a:buFont typeface="Oswald"/>
              <a:buAutoNum type="arabicPeriod"/>
            </a:pPr>
            <a:r>
              <a:rPr lang="en-US" sz="2000">
                <a:latin typeface="Oswald"/>
                <a:ea typeface="Oswald"/>
                <a:cs typeface="Oswald"/>
                <a:sym typeface="Oswald"/>
              </a:rPr>
              <a:t>Prepare a final report for the Council</a:t>
            </a:r>
            <a:endParaRPr sz="2000">
              <a:latin typeface="Oswald"/>
              <a:ea typeface="Oswald"/>
              <a:cs typeface="Oswald"/>
              <a:sym typeface="Oswald"/>
            </a:endParaRPr>
          </a:p>
          <a:p>
            <a:pPr marL="0" lvl="0" indent="0" algn="l" rtl="0">
              <a:lnSpc>
                <a:spcPct val="115000"/>
              </a:lnSpc>
              <a:spcBef>
                <a:spcPts val="0"/>
              </a:spcBef>
              <a:spcAft>
                <a:spcPts val="0"/>
              </a:spcAft>
              <a:buSzPts val="1800"/>
              <a:buNone/>
            </a:pPr>
            <a:endParaRPr sz="1500">
              <a:latin typeface="Oswald"/>
              <a:ea typeface="Oswald"/>
              <a:cs typeface="Oswald"/>
              <a:sym typeface="Oswald"/>
            </a:endParaRPr>
          </a:p>
        </p:txBody>
      </p:sp>
      <p:sp>
        <p:nvSpPr>
          <p:cNvPr id="154" name="Google Shape;154;p26"/>
          <p:cNvSpPr txBox="1"/>
          <p:nvPr/>
        </p:nvSpPr>
        <p:spPr>
          <a:xfrm>
            <a:off x="0" y="148944"/>
            <a:ext cx="138028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FF0000"/>
                </a:solidFill>
                <a:latin typeface="Oswald"/>
                <a:ea typeface="Oswald"/>
                <a:cs typeface="Oswald"/>
                <a:sym typeface="Oswald"/>
              </a:rPr>
              <a:t>Council motion</a:t>
            </a:r>
            <a:endParaRPr/>
          </a:p>
        </p:txBody>
      </p:sp>
      <p:cxnSp>
        <p:nvCxnSpPr>
          <p:cNvPr id="155" name="Google Shape;155;p26"/>
          <p:cNvCxnSpPr/>
          <p:nvPr/>
        </p:nvCxnSpPr>
        <p:spPr>
          <a:xfrm>
            <a:off x="1310833" y="148942"/>
            <a:ext cx="0" cy="484748"/>
          </a:xfrm>
          <a:prstGeom prst="straightConnector1">
            <a:avLst/>
          </a:prstGeom>
          <a:noFill/>
          <a:ln w="25400" cap="flat" cmpd="sng">
            <a:solidFill>
              <a:srgbClr val="C00000"/>
            </a:solidFill>
            <a:prstDash val="solid"/>
            <a:round/>
            <a:headEnd type="none" w="sm" len="sm"/>
            <a:tailEnd type="none" w="sm" len="sm"/>
          </a:ln>
        </p:spPr>
      </p:cxnSp>
      <p:sp>
        <p:nvSpPr>
          <p:cNvPr id="156" name="Google Shape;156;p26"/>
          <p:cNvSpPr txBox="1"/>
          <p:nvPr/>
        </p:nvSpPr>
        <p:spPr>
          <a:xfrm>
            <a:off x="1755011" y="287441"/>
            <a:ext cx="643118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swald"/>
                <a:ea typeface="Oswald"/>
                <a:cs typeface="Oswald"/>
                <a:sym typeface="Oswald"/>
              </a:rPr>
              <a:t>Work Products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Morning Break</a:t>
            </a:r>
            <a:endParaRPr/>
          </a:p>
        </p:txBody>
      </p:sp>
      <p:sp>
        <p:nvSpPr>
          <p:cNvPr id="162" name="Google Shape;162;p27"/>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Lunch </a:t>
            </a:r>
            <a:endParaRPr/>
          </a:p>
        </p:txBody>
      </p:sp>
      <p:sp>
        <p:nvSpPr>
          <p:cNvPr id="168" name="Google Shape;168;p28"/>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Updates and Changes to the Workplan</a:t>
            </a:r>
            <a:endParaRPr/>
          </a:p>
        </p:txBody>
      </p:sp>
      <p:sp>
        <p:nvSpPr>
          <p:cNvPr id="174" name="Google Shape;174;p29"/>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3107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Background</a:t>
            </a:r>
            <a:endParaRPr/>
          </a:p>
        </p:txBody>
      </p:sp>
      <p:sp>
        <p:nvSpPr>
          <p:cNvPr id="180" name="Google Shape;180;p30"/>
          <p:cNvSpPr txBox="1">
            <a:spLocks noGrp="1"/>
          </p:cNvSpPr>
          <p:nvPr>
            <p:ph type="body" idx="1"/>
          </p:nvPr>
        </p:nvSpPr>
        <p:spPr>
          <a:xfrm>
            <a:off x="311700" y="883449"/>
            <a:ext cx="8520600" cy="2535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a:latin typeface="Oswald"/>
                <a:ea typeface="Oswald"/>
                <a:cs typeface="Oswald"/>
                <a:sym typeface="Oswald"/>
              </a:rPr>
              <a:t>Develop protocols for incorporating and considering Local Knowledge (LK), Traditional Knowledge (TK), and subsistence (LKTKS) information in the Council’s decision-making process. </a:t>
            </a:r>
            <a:endParaRPr/>
          </a:p>
          <a:p>
            <a:pPr marL="457200" lvl="0" indent="-342900" algn="l" rtl="0">
              <a:lnSpc>
                <a:spcPct val="115000"/>
              </a:lnSpc>
              <a:spcBef>
                <a:spcPts val="0"/>
              </a:spcBef>
              <a:spcAft>
                <a:spcPts val="0"/>
              </a:spcAft>
              <a:buSzPts val="1800"/>
              <a:buChar char="●"/>
            </a:pPr>
            <a:r>
              <a:rPr lang="en-US" sz="2000">
                <a:latin typeface="Oswald"/>
                <a:ea typeface="Oswald"/>
                <a:cs typeface="Oswald"/>
                <a:sym typeface="Oswald"/>
              </a:rPr>
              <a:t>Outcomes are expected to inform where and how these types of knowledge and information could consistently enter the Council’s existing decision-making process.</a:t>
            </a:r>
            <a:endParaRPr/>
          </a:p>
          <a:p>
            <a:pPr marL="457200" lvl="0" indent="-22860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
        <p:nvSpPr>
          <p:cNvPr id="181" name="Google Shape;181;p30"/>
          <p:cNvSpPr/>
          <p:nvPr/>
        </p:nvSpPr>
        <p:spPr>
          <a:xfrm>
            <a:off x="3373250" y="2857500"/>
            <a:ext cx="5630400" cy="1965600"/>
          </a:xfrm>
          <a:prstGeom prst="wedgeRectCallout">
            <a:avLst>
              <a:gd name="adj1" fmla="val -20833"/>
              <a:gd name="adj2" fmla="val 62500"/>
            </a:avLst>
          </a:prstGeom>
          <a:solidFill>
            <a:schemeClr val="accent5"/>
          </a:solidFill>
          <a:ln w="25400" cap="flat" cmpd="sng">
            <a:solidFill>
              <a:srgbClr val="BA9E4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a:solidFill>
                  <a:schemeClr val="lt1"/>
                </a:solidFill>
                <a:latin typeface="Oswald"/>
                <a:ea typeface="Oswald"/>
                <a:cs typeface="Oswald"/>
                <a:sym typeface="Oswald"/>
              </a:rPr>
              <a:t>Our purpose is to review major changes and reach consensus on...</a:t>
            </a:r>
            <a:endParaRPr sz="1800"/>
          </a:p>
          <a:p>
            <a:pPr marL="285750" marR="0" lvl="2" indent="-311150" algn="l" rtl="0">
              <a:lnSpc>
                <a:spcPct val="100000"/>
              </a:lnSpc>
              <a:spcBef>
                <a:spcPts val="0"/>
              </a:spcBef>
              <a:spcAft>
                <a:spcPts val="0"/>
              </a:spcAft>
              <a:buClr>
                <a:srgbClr val="000000"/>
              </a:buClr>
              <a:buSzPts val="1800"/>
              <a:buFont typeface="Arial"/>
              <a:buChar char="•"/>
            </a:pPr>
            <a:r>
              <a:rPr lang="en-US" sz="1800">
                <a:solidFill>
                  <a:schemeClr val="lt1"/>
                </a:solidFill>
                <a:latin typeface="Oswald"/>
                <a:ea typeface="Oswald"/>
                <a:cs typeface="Oswald"/>
                <a:sym typeface="Oswald"/>
              </a:rPr>
              <a:t>B</a:t>
            </a:r>
            <a:r>
              <a:rPr lang="en-US" sz="1800" b="0" i="0" u="none" strike="noStrike" cap="none">
                <a:solidFill>
                  <a:schemeClr val="lt1"/>
                </a:solidFill>
                <a:latin typeface="Oswald"/>
                <a:ea typeface="Oswald"/>
                <a:cs typeface="Oswald"/>
                <a:sym typeface="Oswald"/>
              </a:rPr>
              <a:t>enefits of incorporating L</a:t>
            </a:r>
            <a:r>
              <a:rPr lang="en-US" sz="1800">
                <a:solidFill>
                  <a:schemeClr val="lt1"/>
                </a:solidFill>
                <a:latin typeface="Oswald"/>
                <a:ea typeface="Oswald"/>
                <a:cs typeface="Oswald"/>
                <a:sym typeface="Oswald"/>
              </a:rPr>
              <a:t>KTKS </a:t>
            </a:r>
            <a:r>
              <a:rPr lang="en-US" sz="1800" b="0" i="0" u="none" strike="noStrike" cap="none">
                <a:solidFill>
                  <a:schemeClr val="lt1"/>
                </a:solidFill>
                <a:latin typeface="Oswald"/>
                <a:ea typeface="Oswald"/>
                <a:cs typeface="Oswald"/>
                <a:sym typeface="Oswald"/>
              </a:rPr>
              <a:t>into the Council’s process</a:t>
            </a:r>
            <a:endParaRPr sz="1800"/>
          </a:p>
          <a:p>
            <a:pPr marL="285750" marR="0" lvl="0" indent="-311150" algn="l" rtl="0">
              <a:lnSpc>
                <a:spcPct val="100000"/>
              </a:lnSpc>
              <a:spcBef>
                <a:spcPts val="0"/>
              </a:spcBef>
              <a:spcAft>
                <a:spcPts val="0"/>
              </a:spcAft>
              <a:buClr>
                <a:srgbClr val="000000"/>
              </a:buClr>
              <a:buSzPts val="1800"/>
              <a:buFont typeface="Arial"/>
              <a:buChar char="•"/>
            </a:pPr>
            <a:r>
              <a:rPr lang="en-US" sz="1800" b="0" i="0" u="none" strike="noStrike" cap="none">
                <a:solidFill>
                  <a:schemeClr val="lt1"/>
                </a:solidFill>
                <a:latin typeface="Oswald"/>
                <a:ea typeface="Oswald"/>
                <a:cs typeface="Oswald"/>
                <a:sym typeface="Oswald"/>
              </a:rPr>
              <a:t>Definition and graphic</a:t>
            </a:r>
            <a:r>
              <a:rPr lang="en-US" sz="1800">
                <a:solidFill>
                  <a:schemeClr val="lt1"/>
                </a:solidFill>
                <a:latin typeface="Oswald"/>
                <a:ea typeface="Oswald"/>
                <a:cs typeface="Oswald"/>
                <a:sym typeface="Oswald"/>
              </a:rPr>
              <a:t> </a:t>
            </a:r>
            <a:r>
              <a:rPr lang="en-US" sz="1800" b="0" i="0" u="none" strike="noStrike" cap="none">
                <a:solidFill>
                  <a:schemeClr val="lt1"/>
                </a:solidFill>
                <a:latin typeface="Oswald"/>
                <a:ea typeface="Oswald"/>
                <a:cs typeface="Oswald"/>
                <a:sym typeface="Oswald"/>
              </a:rPr>
              <a:t>for subsistence</a:t>
            </a:r>
            <a:endParaRPr sz="1800"/>
          </a:p>
          <a:p>
            <a:pPr marL="285750" marR="0" lvl="0" indent="-311150" algn="l" rtl="0">
              <a:lnSpc>
                <a:spcPct val="100000"/>
              </a:lnSpc>
              <a:spcBef>
                <a:spcPts val="0"/>
              </a:spcBef>
              <a:spcAft>
                <a:spcPts val="0"/>
              </a:spcAft>
              <a:buClr>
                <a:srgbClr val="000000"/>
              </a:buClr>
              <a:buSzPts val="1800"/>
              <a:buFont typeface="Arial"/>
              <a:buChar char="•"/>
            </a:pPr>
            <a:r>
              <a:rPr lang="en-US" sz="1800" b="0" i="0" u="none" strike="noStrike" cap="none">
                <a:solidFill>
                  <a:schemeClr val="lt1"/>
                </a:solidFill>
                <a:latin typeface="Oswald"/>
                <a:ea typeface="Oswald"/>
                <a:cs typeface="Oswald"/>
                <a:sym typeface="Oswald"/>
              </a:rPr>
              <a:t>Terms of reference</a:t>
            </a:r>
            <a:endParaRPr sz="1800"/>
          </a:p>
          <a:p>
            <a:pPr marL="285750" marR="0" lvl="0" indent="-311150" algn="l" rtl="0">
              <a:lnSpc>
                <a:spcPct val="100000"/>
              </a:lnSpc>
              <a:spcBef>
                <a:spcPts val="0"/>
              </a:spcBef>
              <a:spcAft>
                <a:spcPts val="0"/>
              </a:spcAft>
              <a:buClr>
                <a:srgbClr val="000000"/>
              </a:buClr>
              <a:buSzPts val="1800"/>
              <a:buFont typeface="Arial"/>
              <a:buChar char="•"/>
            </a:pPr>
            <a:r>
              <a:rPr lang="en-US" sz="1800">
                <a:solidFill>
                  <a:schemeClr val="lt1"/>
                </a:solidFill>
                <a:latin typeface="Oswald"/>
                <a:ea typeface="Oswald"/>
                <a:cs typeface="Oswald"/>
                <a:sym typeface="Oswald"/>
              </a:rPr>
              <a:t>Reflections and ideas to move forward information sources and onramps</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85659" y="288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Benefits of Including LKTKS into Council Process (pg. 3)</a:t>
            </a:r>
            <a:endParaRPr/>
          </a:p>
        </p:txBody>
      </p:sp>
      <p:sp>
        <p:nvSpPr>
          <p:cNvPr id="187" name="Google Shape;187;p31"/>
          <p:cNvSpPr txBox="1">
            <a:spLocks noGrp="1"/>
          </p:cNvSpPr>
          <p:nvPr>
            <p:ph type="body" idx="1"/>
          </p:nvPr>
        </p:nvSpPr>
        <p:spPr>
          <a:xfrm>
            <a:off x="311700" y="948018"/>
            <a:ext cx="8520600" cy="403411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300" i="1">
                <a:latin typeface="Oswald"/>
                <a:ea typeface="Oswald"/>
                <a:cs typeface="Oswald"/>
                <a:sym typeface="Oswald"/>
              </a:rPr>
              <a:t>“LK and TK are relevant to all fisheries sectors (i.e., commercial, recreational, and subsistence) and all aspects of fishery management in the Bering Sea Ecosystem. Finding pathways to incorporate LK, TK, and subsistence information into the Council's existing processes can provide an opportunity for the Council to be more responsive to ecosystem-based fishery management (EBFM) and climate change impacts throughout the Bering Sea region. People who are intimately familiar with a particular landscape have knowledge about the past and present conditions of commercial and non-commercial fish species and could be the first to notice changes in resource abundance, species presence, or habitat destruction (Gadamus and Raymond-Yakoubian 2015; Clark 2016). For example, as Johannes and Nies (2007, 42) note, communities’ or "fishers' knowledge may often be the only source of information on the history of changes in local ecosystems and on their contemporary state that is sufficiently fine scale to help us design ways to protect stock remnants and critical habitats." A practical example of LK with direct relevance to fishery management is that inshore cod fishermen communicated a decrease in the North Atlantic cod spawning stock on their fishing grounds prior to the biological collapse of the cod fishery (Johannes et al., 2000). </a:t>
            </a:r>
            <a:endParaRPr/>
          </a:p>
          <a:p>
            <a:pPr marL="114300" lvl="0" indent="0" algn="l" rtl="0">
              <a:lnSpc>
                <a:spcPct val="115000"/>
              </a:lnSpc>
              <a:spcBef>
                <a:spcPts val="0"/>
              </a:spcBef>
              <a:spcAft>
                <a:spcPts val="0"/>
              </a:spcAft>
              <a:buSzPts val="1800"/>
              <a:buNone/>
            </a:pPr>
            <a:endParaRPr sz="1300" i="1">
              <a:latin typeface="Oswald"/>
              <a:ea typeface="Oswald"/>
              <a:cs typeface="Oswald"/>
              <a:sym typeface="Oswald"/>
            </a:endParaRPr>
          </a:p>
          <a:p>
            <a:pPr marL="114300" lvl="0" indent="0" algn="l" rtl="0">
              <a:lnSpc>
                <a:spcPct val="115000"/>
              </a:lnSpc>
              <a:spcBef>
                <a:spcPts val="0"/>
              </a:spcBef>
              <a:spcAft>
                <a:spcPts val="0"/>
              </a:spcAft>
              <a:buSzPts val="1800"/>
              <a:buNone/>
            </a:pPr>
            <a:r>
              <a:rPr lang="en-US" sz="1300" i="1">
                <a:latin typeface="Oswald"/>
                <a:ea typeface="Oswald"/>
                <a:cs typeface="Oswald"/>
                <a:sym typeface="Oswald"/>
              </a:rPr>
              <a:t>Incorporating LK and TK into the Council's existing processes could increase institutional effectiveness by improving local buy-in to specific management actions and the Council’s decision-making more broadly, which could mitigate resource and policy conflicts over the long-run. Providing the Council these types of information expand the suite of usable scientific knowledge, though it is recognized that this information is both additive and complementary to other forms of science and information currently utilized in the Council process.”</a:t>
            </a:r>
            <a:endParaRPr/>
          </a:p>
          <a:p>
            <a:pPr marL="114300" lvl="0" indent="0" algn="l" rtl="0">
              <a:lnSpc>
                <a:spcPct val="115000"/>
              </a:lnSpc>
              <a:spcBef>
                <a:spcPts val="0"/>
              </a:spcBef>
              <a:spcAft>
                <a:spcPts val="0"/>
              </a:spcAft>
              <a:buSzPts val="1800"/>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85659" y="288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Benefits of Including LKTKS into Council Process (pg. 3)</a:t>
            </a:r>
            <a:endParaRPr/>
          </a:p>
        </p:txBody>
      </p:sp>
      <p:sp>
        <p:nvSpPr>
          <p:cNvPr id="193" name="Google Shape;193;p32"/>
          <p:cNvSpPr txBox="1">
            <a:spLocks noGrp="1"/>
          </p:cNvSpPr>
          <p:nvPr>
            <p:ph type="body" idx="1"/>
          </p:nvPr>
        </p:nvSpPr>
        <p:spPr>
          <a:xfrm>
            <a:off x="311700" y="948018"/>
            <a:ext cx="8520600" cy="40341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300" i="1">
                <a:latin typeface="Oswald"/>
                <a:ea typeface="Oswald"/>
                <a:cs typeface="Oswald"/>
                <a:sym typeface="Oswald"/>
              </a:rPr>
              <a:t>“LK and TK are relevant to all fisheries sectors (i.e., commercial, recreational, and subsistence) and all aspects of fishery management in the Bering Sea Ecosystem. Finding pathways to incorporate LK, TK, and subsistence information into the Council's existing processes can provide an opportunity for the Council to be more responsive to ecosystem-based fishery management (EBFM) and climate change impacts throughout the Bering Sea region. People who are intimately familiar with a particular landscape have knowledge about the past and present conditions of commercial and non-commercial fish species and could be the first to notice changes in resource abundance, species presence, or habitat destruction (Gadamus and Raymond-Yakoubian 2015; Clark 2016). For example, as Johannes and Nies (2007, 42) note, communities’ or "fishers' knowledge may often be the only source of information on the history of changes in local ecosystems and on their contemporary state that is sufficiently fine scale to help us design ways to protect stock remnants and critical habitats." A practical example of LK with direct relevance to fishery management is that inshore cod fishermen communicated a decrease in the North Atlantic cod spawning stock on their fishing grounds prior to the biological collapse of the cod fishery (Johannes et al., 2000). </a:t>
            </a:r>
            <a:endParaRPr/>
          </a:p>
          <a:p>
            <a:pPr marL="114300" lvl="0" indent="0" algn="l" rtl="0">
              <a:lnSpc>
                <a:spcPct val="115000"/>
              </a:lnSpc>
              <a:spcBef>
                <a:spcPts val="0"/>
              </a:spcBef>
              <a:spcAft>
                <a:spcPts val="0"/>
              </a:spcAft>
              <a:buSzPts val="1800"/>
              <a:buNone/>
            </a:pPr>
            <a:endParaRPr sz="1300" i="1">
              <a:latin typeface="Oswald"/>
              <a:ea typeface="Oswald"/>
              <a:cs typeface="Oswald"/>
              <a:sym typeface="Oswald"/>
            </a:endParaRPr>
          </a:p>
          <a:p>
            <a:pPr marL="114300" lvl="0" indent="0" algn="l" rtl="0">
              <a:lnSpc>
                <a:spcPct val="115000"/>
              </a:lnSpc>
              <a:spcBef>
                <a:spcPts val="0"/>
              </a:spcBef>
              <a:spcAft>
                <a:spcPts val="0"/>
              </a:spcAft>
              <a:buSzPts val="1800"/>
              <a:buNone/>
            </a:pPr>
            <a:r>
              <a:rPr lang="en-US" sz="1300" i="1">
                <a:latin typeface="Oswald"/>
                <a:ea typeface="Oswald"/>
                <a:cs typeface="Oswald"/>
                <a:sym typeface="Oswald"/>
              </a:rPr>
              <a:t>Incorporating LK and TK into the Council's existing processes could increase institutional effectiveness by improving local buy-in to specific management actions and the Council’s decision-making more broadly, which could mitigate resource and policy conflicts over the long-run. Providing the Council these types of information expand the suite of usable scientific knowledge, though it is recognized that this information is both additive and complementary to other forms of science and information currently utilized in the Council process.”</a:t>
            </a:r>
            <a:endParaRPr/>
          </a:p>
          <a:p>
            <a:pPr marL="114300" lvl="0" indent="0" algn="l" rtl="0">
              <a:lnSpc>
                <a:spcPct val="115000"/>
              </a:lnSpc>
              <a:spcBef>
                <a:spcPts val="0"/>
              </a:spcBef>
              <a:spcAft>
                <a:spcPts val="0"/>
              </a:spcAft>
              <a:buSzPts val="1800"/>
              <a:buNone/>
            </a:pPr>
            <a:endParaRPr sz="1200"/>
          </a:p>
        </p:txBody>
      </p:sp>
      <p:sp>
        <p:nvSpPr>
          <p:cNvPr id="194" name="Google Shape;194;p32"/>
          <p:cNvSpPr/>
          <p:nvPr/>
        </p:nvSpPr>
        <p:spPr>
          <a:xfrm>
            <a:off x="480300" y="1352575"/>
            <a:ext cx="8183400" cy="3225000"/>
          </a:xfrm>
          <a:prstGeom prst="chevron">
            <a:avLst>
              <a:gd name="adj" fmla="val 50000"/>
            </a:avLst>
          </a:prstGeom>
          <a:solidFill>
            <a:srgbClr val="FFD96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Provide opportunity for Council to be more responsive</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Address gaps in data - provide valuable information</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Sufficiently fine scale</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Increase institutional effectiveness</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Improve local “buy in” or relevancy</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Help to mitigate resource and policy conflicts</a:t>
            </a:r>
            <a:endParaRPr sz="1600">
              <a:latin typeface="Oswald"/>
              <a:ea typeface="Oswald"/>
              <a:cs typeface="Oswald"/>
              <a:sym typeface="Oswald"/>
            </a:endParaRPr>
          </a:p>
          <a:p>
            <a:pPr marL="457200" lvl="0" indent="-330200" algn="l" rtl="0">
              <a:lnSpc>
                <a:spcPct val="150000"/>
              </a:lnSpc>
              <a:spcBef>
                <a:spcPts val="0"/>
              </a:spcBef>
              <a:spcAft>
                <a:spcPts val="0"/>
              </a:spcAft>
              <a:buSzPts val="1600"/>
              <a:buFont typeface="Oswald"/>
              <a:buChar char="●"/>
            </a:pPr>
            <a:r>
              <a:rPr lang="en-US" sz="1600">
                <a:latin typeface="Oswald"/>
                <a:ea typeface="Oswald"/>
                <a:cs typeface="Oswald"/>
                <a:sym typeface="Oswald"/>
              </a:rPr>
              <a:t>Expand the suite of useable scientific knowledge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51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Welcome!</a:t>
            </a:r>
            <a:endParaRPr sz="3600"/>
          </a:p>
        </p:txBody>
      </p:sp>
      <p:pic>
        <p:nvPicPr>
          <p:cNvPr id="77" name="Google Shape;77;p15"/>
          <p:cNvPicPr preferRelativeResize="0"/>
          <p:nvPr/>
        </p:nvPicPr>
        <p:blipFill rotWithShape="1">
          <a:blip r:embed="rId3">
            <a:alphaModFix/>
          </a:blip>
          <a:srcRect/>
          <a:stretch/>
        </p:blipFill>
        <p:spPr>
          <a:xfrm>
            <a:off x="-36900" y="0"/>
            <a:ext cx="9180900" cy="5464975"/>
          </a:xfrm>
          <a:prstGeom prst="rect">
            <a:avLst/>
          </a:prstGeom>
          <a:noFill/>
          <a:ln>
            <a:noFill/>
          </a:ln>
        </p:spPr>
      </p:pic>
      <p:sp>
        <p:nvSpPr>
          <p:cNvPr id="78" name="Google Shape;78;p15"/>
          <p:cNvSpPr txBox="1">
            <a:spLocks noGrp="1"/>
          </p:cNvSpPr>
          <p:nvPr>
            <p:ph type="body" idx="1"/>
          </p:nvPr>
        </p:nvSpPr>
        <p:spPr>
          <a:xfrm>
            <a:off x="2106950" y="489075"/>
            <a:ext cx="6519900" cy="33708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chemeClr val="lt1"/>
              </a:buClr>
              <a:buSzPts val="2400"/>
              <a:buChar char="●"/>
            </a:pPr>
            <a:r>
              <a:rPr lang="en-US" sz="2400" b="1">
                <a:solidFill>
                  <a:schemeClr val="lt1"/>
                </a:solidFill>
              </a:rPr>
              <a:t>Introductions </a:t>
            </a:r>
            <a:endParaRPr sz="2400" b="1">
              <a:solidFill>
                <a:schemeClr val="lt1"/>
              </a:solidFill>
            </a:endParaRPr>
          </a:p>
          <a:p>
            <a:pPr marL="457200" marR="0" lvl="0" indent="-381000" algn="l" rtl="0">
              <a:lnSpc>
                <a:spcPct val="150000"/>
              </a:lnSpc>
              <a:spcBef>
                <a:spcPts val="0"/>
              </a:spcBef>
              <a:spcAft>
                <a:spcPts val="0"/>
              </a:spcAft>
              <a:buClr>
                <a:schemeClr val="lt1"/>
              </a:buClr>
              <a:buSzPts val="2400"/>
              <a:buChar char="●"/>
            </a:pPr>
            <a:r>
              <a:rPr lang="en-US" sz="2400" b="1">
                <a:solidFill>
                  <a:schemeClr val="lt1"/>
                </a:solidFill>
              </a:rPr>
              <a:t>Review agenda </a:t>
            </a:r>
            <a:endParaRPr sz="2400" b="1">
              <a:solidFill>
                <a:schemeClr val="lt1"/>
              </a:solidFill>
            </a:endParaRPr>
          </a:p>
          <a:p>
            <a:pPr marL="457200" marR="0" lvl="0" indent="-381000" algn="l" rtl="0">
              <a:lnSpc>
                <a:spcPct val="150000"/>
              </a:lnSpc>
              <a:spcBef>
                <a:spcPts val="0"/>
              </a:spcBef>
              <a:spcAft>
                <a:spcPts val="0"/>
              </a:spcAft>
              <a:buClr>
                <a:schemeClr val="lt1"/>
              </a:buClr>
              <a:buSzPts val="2400"/>
              <a:buChar char="●"/>
            </a:pPr>
            <a:r>
              <a:rPr lang="en-US" sz="2400" b="1">
                <a:solidFill>
                  <a:schemeClr val="lt1"/>
                </a:solidFill>
              </a:rPr>
              <a:t>Questions, comments, reflections</a:t>
            </a:r>
            <a:endParaRPr sz="2400" b="1">
              <a:solidFill>
                <a:schemeClr val="lt1"/>
              </a:solidFill>
            </a:endParaRPr>
          </a:p>
          <a:p>
            <a:pPr marL="457200" marR="0" lvl="0" indent="0" algn="l" rtl="0">
              <a:lnSpc>
                <a:spcPct val="150000"/>
              </a:lnSpc>
              <a:spcBef>
                <a:spcPts val="0"/>
              </a:spcBef>
              <a:spcAft>
                <a:spcPts val="0"/>
              </a:spcAft>
              <a:buNone/>
            </a:pPr>
            <a:endParaRPr sz="2400" b="1">
              <a:solidFill>
                <a:schemeClr val="lt1"/>
              </a:solidFill>
            </a:endParaRPr>
          </a:p>
          <a:p>
            <a:pPr marL="457200" lvl="0" indent="0" algn="l" rtl="0">
              <a:lnSpc>
                <a:spcPct val="150000"/>
              </a:lnSpc>
              <a:spcBef>
                <a:spcPts val="0"/>
              </a:spcBef>
              <a:spcAft>
                <a:spcPts val="0"/>
              </a:spcAft>
              <a:buNone/>
            </a:pPr>
            <a:endParaRPr sz="2400" b="1">
              <a:solidFill>
                <a:schemeClr val="lt1"/>
              </a:solidFill>
            </a:endParaRPr>
          </a:p>
        </p:txBody>
      </p:sp>
      <p:sp>
        <p:nvSpPr>
          <p:cNvPr id="79" name="Google Shape;79;p15"/>
          <p:cNvSpPr txBox="1"/>
          <p:nvPr/>
        </p:nvSpPr>
        <p:spPr>
          <a:xfrm>
            <a:off x="311700" y="251475"/>
            <a:ext cx="2823300" cy="461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US" sz="3000" b="1" i="1">
                <a:solidFill>
                  <a:schemeClr val="lt1"/>
                </a:solidFill>
                <a:latin typeface="Average"/>
                <a:ea typeface="Average"/>
                <a:cs typeface="Average"/>
                <a:sym typeface="Average"/>
              </a:rPr>
              <a:t>Welcome!</a:t>
            </a:r>
            <a:endParaRPr sz="3000" b="1" i="1">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Subsistence Definition in Workplan (pg. 3)</a:t>
            </a:r>
            <a:endParaRPr/>
          </a:p>
        </p:txBody>
      </p:sp>
      <p:sp>
        <p:nvSpPr>
          <p:cNvPr id="200" name="Google Shape;200;p33"/>
          <p:cNvSpPr txBox="1">
            <a:spLocks noGrp="1"/>
          </p:cNvSpPr>
          <p:nvPr>
            <p:ph type="body" idx="1"/>
          </p:nvPr>
        </p:nvSpPr>
        <p:spPr>
          <a:xfrm>
            <a:off x="364374" y="1017724"/>
            <a:ext cx="8529600" cy="3990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400" i="1">
                <a:latin typeface="Oswald"/>
                <a:ea typeface="Oswald"/>
                <a:cs typeface="Oswald"/>
                <a:sym typeface="Oswald"/>
              </a:rPr>
              <a:t>“There are different ways of understanding of defining subsistence in Alaska, and those understandings influence how communities access resources and engage a subsistence way of life. For example, the State of Alaska has historically approached defining subsistence as traditional or customary use of resources, and the value of subsistence is communicated via commercialized indices that quantify resource consumption rates and utilizing comparative cost estimates. Federal policy, as designated under the Alaska National Interest Land Conservation Act of 1980, establishes a “rural preference” for subsistence rights for resource access and use on federal lands (Anderson 2016). Another understanding of subsistence, however, is from the "Indigenous perspective [that] encompasses hunting and gathering related activities which have a deep connection to history, culture, and tradition, and which are primarily understood to be separate from commercial activities" (Raymond-Yakoubian, Raymond-Yakoubian, Monicreff 2017). Yet it is also important to note that Alaska Native people across different regions of the state deliberately engage in commercial and market-oriented economies while maintaining subsistence practices (Langdon 1991), and that contemporary cash economies play a critical role in supporting subsistence lifestyles (Reedy-Maschner 2009). The importance of subsistence for Alaska Native communities, and the continuation of subsistence-related practices, is that it is a critical linkage to linguistic and cultural survival (Active 1999). As such, subsistence practices are meaningful beyond the harvest of nutritional and cultural goods as they create and reproduce linkages across multiple social and ecological domains.”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Subsistence Definition in Workplan (pg. 3)</a:t>
            </a:r>
            <a:endParaRPr/>
          </a:p>
        </p:txBody>
      </p:sp>
      <p:sp>
        <p:nvSpPr>
          <p:cNvPr id="206" name="Google Shape;206;p34"/>
          <p:cNvSpPr txBox="1">
            <a:spLocks noGrp="1"/>
          </p:cNvSpPr>
          <p:nvPr>
            <p:ph type="body" idx="1"/>
          </p:nvPr>
        </p:nvSpPr>
        <p:spPr>
          <a:xfrm>
            <a:off x="364374" y="1017724"/>
            <a:ext cx="8529600" cy="3990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400" i="1">
                <a:latin typeface="Oswald"/>
                <a:ea typeface="Oswald"/>
                <a:cs typeface="Oswald"/>
                <a:sym typeface="Oswald"/>
              </a:rPr>
              <a:t>“There are different ways of understanding of defining subsistence in Alaska, and those understandings influence how communities access resources and engage a subsistence way of life. For example, the State of Alaska has historically approached defining subsistence as traditional or customary use of resources, and the value of subsistence is communicated via commercialized indices that quantify resource consumption rates and utilizing comparative cost estimates. Federal policy, as designated under the Alaska National Interest Land Conservation Act of 1980, establishes a “rural preference” for subsistence rights for resource access and use on federal lands (Anderson 2016). Another understanding of subsistence, however, is from the "Indigenous perspective [that] encompasses hunting and gathering related activities which have a deep connection to history, culture, and tradition, and which are primarily understood to be separate from commercial activities" (Raymond-Yakoubian, Raymond-Yakoubian, Monicreff 2017). Yet it is also important to note that Alaska Native people across different regions of the state deliberately engage in commercial and market-oriented economies while maintaining subsistence practices (Langdon 1991), and that contemporary cash economies play a critical role in supporting subsistence lifestyles (Reedy-Maschner 2009). The importance of subsistence for Alaska Native communities, and the continuation of subsistence-related practices, is that it is a critical linkage to linguistic and cultural survival (Active 1999). As such, subsistence practices are meaningful beyond the harvest of nutritional and cultural goods as they create and reproduce linkages across multiple social and ecological domains.” </a:t>
            </a:r>
            <a:endParaRPr/>
          </a:p>
        </p:txBody>
      </p:sp>
      <p:sp>
        <p:nvSpPr>
          <p:cNvPr id="207" name="Google Shape;207;p34"/>
          <p:cNvSpPr txBox="1"/>
          <p:nvPr/>
        </p:nvSpPr>
        <p:spPr>
          <a:xfrm>
            <a:off x="5308475" y="0"/>
            <a:ext cx="3835500" cy="5143500"/>
          </a:xfrm>
          <a:prstGeom prst="rect">
            <a:avLst/>
          </a:prstGeom>
          <a:solidFill>
            <a:srgbClr val="C9DAF8"/>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3000" i="1">
                <a:solidFill>
                  <a:srgbClr val="1C4587"/>
                </a:solidFill>
                <a:latin typeface="Oswald"/>
                <a:ea typeface="Oswald"/>
                <a:cs typeface="Oswald"/>
                <a:sym typeface="Oswald"/>
              </a:rPr>
              <a:t>What are we comfortable saying? </a:t>
            </a:r>
            <a:endParaRPr sz="3000" i="1">
              <a:solidFill>
                <a:srgbClr val="1C4587"/>
              </a:solidFill>
              <a:latin typeface="Oswald"/>
              <a:ea typeface="Oswald"/>
              <a:cs typeface="Oswald"/>
              <a:sym typeface="Oswald"/>
            </a:endParaRPr>
          </a:p>
          <a:p>
            <a:pPr marL="0" marR="0" lvl="0" indent="0" algn="l" rtl="0">
              <a:lnSpc>
                <a:spcPct val="100000"/>
              </a:lnSpc>
              <a:spcBef>
                <a:spcPts val="0"/>
              </a:spcBef>
              <a:spcAft>
                <a:spcPts val="0"/>
              </a:spcAft>
              <a:buNone/>
            </a:pPr>
            <a:endParaRPr sz="3000">
              <a:solidFill>
                <a:schemeClr val="accent1"/>
              </a:solidFill>
              <a:latin typeface="Oswald"/>
              <a:ea typeface="Oswald"/>
              <a:cs typeface="Oswald"/>
              <a:sym typeface="Oswald"/>
            </a:endParaRPr>
          </a:p>
          <a:p>
            <a:pPr marL="0" marR="0" lvl="0" indent="0" algn="l" rtl="0">
              <a:lnSpc>
                <a:spcPct val="100000"/>
              </a:lnSpc>
              <a:spcBef>
                <a:spcPts val="0"/>
              </a:spcBef>
              <a:spcAft>
                <a:spcPts val="0"/>
              </a:spcAft>
              <a:buNone/>
            </a:pPr>
            <a:r>
              <a:rPr lang="en-US" sz="2400">
                <a:solidFill>
                  <a:schemeClr val="accent1"/>
                </a:solidFill>
                <a:latin typeface="Oswald"/>
                <a:ea typeface="Oswald"/>
                <a:cs typeface="Oswald"/>
                <a:sym typeface="Oswald"/>
              </a:rPr>
              <a:t>Definition of subsistence:</a:t>
            </a:r>
            <a:endParaRPr sz="2400">
              <a:solidFill>
                <a:schemeClr val="accent1"/>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1978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Domains of Subsistence Engagement</a:t>
            </a:r>
            <a:endParaRPr/>
          </a:p>
        </p:txBody>
      </p:sp>
      <p:sp>
        <p:nvSpPr>
          <p:cNvPr id="213" name="Google Shape;213;p35"/>
          <p:cNvSpPr txBox="1">
            <a:spLocks noGrp="1"/>
          </p:cNvSpPr>
          <p:nvPr>
            <p:ph type="body" idx="1"/>
          </p:nvPr>
        </p:nvSpPr>
        <p:spPr>
          <a:xfrm>
            <a:off x="311700" y="770550"/>
            <a:ext cx="8520600" cy="8607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a:latin typeface="Oswald"/>
                <a:ea typeface="Oswald"/>
                <a:cs typeface="Oswald"/>
                <a:sym typeface="Oswald"/>
              </a:rPr>
              <a:t>Subsistence practices are meaningful beyond the harvest of nutritional and cultural goods as they create and reproduce linkages across multiple social and ecological domains. </a:t>
            </a:r>
            <a:endParaRPr/>
          </a:p>
        </p:txBody>
      </p:sp>
      <p:pic>
        <p:nvPicPr>
          <p:cNvPr id="214" name="Google Shape;214;p35"/>
          <p:cNvPicPr preferRelativeResize="0"/>
          <p:nvPr/>
        </p:nvPicPr>
        <p:blipFill rotWithShape="1">
          <a:blip r:embed="rId3">
            <a:alphaModFix/>
          </a:blip>
          <a:srcRect/>
          <a:stretch/>
        </p:blipFill>
        <p:spPr>
          <a:xfrm>
            <a:off x="1643938" y="1947825"/>
            <a:ext cx="5138666" cy="3076800"/>
          </a:xfrm>
          <a:prstGeom prst="rect">
            <a:avLst/>
          </a:prstGeom>
          <a:noFill/>
          <a:ln>
            <a:noFill/>
          </a:ln>
          <a:effectLst>
            <a:outerShdw blurRad="57150" dist="19050" dir="5400000" algn="bl" rotWithShape="0">
              <a:srgbClr val="000000">
                <a:alpha val="50000"/>
              </a:srgbClr>
            </a:outerShdw>
          </a:effectLst>
        </p:spPr>
      </p:pic>
      <p:sp>
        <p:nvSpPr>
          <p:cNvPr id="215" name="Google Shape;215;p35"/>
          <p:cNvSpPr txBox="1"/>
          <p:nvPr/>
        </p:nvSpPr>
        <p:spPr>
          <a:xfrm>
            <a:off x="2083124" y="1511722"/>
            <a:ext cx="4260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Oswald"/>
                <a:ea typeface="Oswald"/>
                <a:cs typeface="Oswald"/>
                <a:sym typeface="Oswald"/>
              </a:rPr>
              <a:t>Figure 1. Domains of Subsistence Engagement (pg. 4)</a:t>
            </a:r>
            <a:endParaRPr sz="1400" b="0" i="0" u="none" strike="noStrike" cap="none">
              <a:solidFill>
                <a:schemeClr val="dk1"/>
              </a:solidFill>
              <a:latin typeface="Oswald"/>
              <a:ea typeface="Oswald"/>
              <a:cs typeface="Oswald"/>
              <a:sym typeface="Oswald"/>
            </a:endParaRPr>
          </a:p>
        </p:txBody>
      </p:sp>
      <p:sp>
        <p:nvSpPr>
          <p:cNvPr id="216" name="Google Shape;216;p35"/>
          <p:cNvSpPr txBox="1"/>
          <p:nvPr/>
        </p:nvSpPr>
        <p:spPr>
          <a:xfrm>
            <a:off x="5208300" y="4772925"/>
            <a:ext cx="2012700" cy="2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
                <a:latin typeface="Average"/>
                <a:ea typeface="Average"/>
                <a:cs typeface="Average"/>
                <a:sym typeface="Average"/>
              </a:rPr>
              <a:t>Wise, lee, and Sparks, forthcoming</a:t>
            </a:r>
            <a:endParaRPr sz="600">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241288" y="2097040"/>
            <a:ext cx="3134258"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Appendix 1 Glossary of Terms</a:t>
            </a:r>
            <a:endParaRPr/>
          </a:p>
        </p:txBody>
      </p:sp>
      <p:pic>
        <p:nvPicPr>
          <p:cNvPr id="222" name="Google Shape;222;p36"/>
          <p:cNvPicPr preferRelativeResize="0"/>
          <p:nvPr/>
        </p:nvPicPr>
        <p:blipFill rotWithShape="1">
          <a:blip r:embed="rId3">
            <a:alphaModFix/>
          </a:blip>
          <a:srcRect/>
          <a:stretch/>
        </p:blipFill>
        <p:spPr>
          <a:xfrm>
            <a:off x="3590050" y="0"/>
            <a:ext cx="5553950" cy="5177050"/>
          </a:xfrm>
          <a:prstGeom prst="rect">
            <a:avLst/>
          </a:prstGeom>
          <a:solidFill>
            <a:schemeClr val="dk1"/>
          </a:solid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p:nvPr/>
        </p:nvSpPr>
        <p:spPr>
          <a:xfrm>
            <a:off x="0" y="1"/>
            <a:ext cx="9144000" cy="77219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37474F"/>
              </a:solidFill>
              <a:latin typeface="Arial"/>
              <a:ea typeface="Arial"/>
              <a:cs typeface="Arial"/>
              <a:sym typeface="Arial"/>
            </a:endParaRPr>
          </a:p>
        </p:txBody>
      </p:sp>
      <p:sp>
        <p:nvSpPr>
          <p:cNvPr id="228" name="Google Shape;228;p37"/>
          <p:cNvSpPr txBox="1">
            <a:spLocks noGrp="1"/>
          </p:cNvSpPr>
          <p:nvPr>
            <p:ph type="body" idx="1"/>
          </p:nvPr>
        </p:nvSpPr>
        <p:spPr>
          <a:xfrm>
            <a:off x="568037" y="921131"/>
            <a:ext cx="8191106" cy="390883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900">
                <a:latin typeface="Oswald"/>
                <a:ea typeface="Oswald"/>
                <a:cs typeface="Oswald"/>
                <a:sym typeface="Oswald"/>
              </a:rPr>
              <a:t>At the February 2020 Council meeting, the Council took action to task the Taskforce with creating the following work products:</a:t>
            </a:r>
            <a:endParaRPr/>
          </a:p>
          <a:p>
            <a:pPr marL="342900" lvl="0" indent="-228600" algn="l" rtl="0">
              <a:lnSpc>
                <a:spcPct val="115000"/>
              </a:lnSpc>
              <a:spcBef>
                <a:spcPts val="0"/>
              </a:spcBef>
              <a:spcAft>
                <a:spcPts val="0"/>
              </a:spcAft>
              <a:buSzPts val="1800"/>
              <a:buFont typeface="Arial"/>
              <a:buNone/>
            </a:pPr>
            <a:endParaRPr sz="1900">
              <a:latin typeface="Oswald"/>
              <a:ea typeface="Oswald"/>
              <a:cs typeface="Oswald"/>
              <a:sym typeface="Oswald"/>
            </a:endParaRPr>
          </a:p>
          <a:p>
            <a:pPr marL="342900" lvl="0" indent="-342900" algn="l" rtl="0">
              <a:lnSpc>
                <a:spcPct val="115000"/>
              </a:lnSpc>
              <a:spcBef>
                <a:spcPts val="0"/>
              </a:spcBef>
              <a:spcAft>
                <a:spcPts val="0"/>
              </a:spcAft>
              <a:buSzPts val="1800"/>
              <a:buFont typeface="Arial"/>
              <a:buAutoNum type="arabicPeriod"/>
            </a:pPr>
            <a:r>
              <a:rPr lang="en-US" sz="1900" strike="sngStrike">
                <a:latin typeface="Oswald"/>
                <a:ea typeface="Oswald"/>
                <a:cs typeface="Oswald"/>
                <a:sym typeface="Oswald"/>
              </a:rPr>
              <a:t>Create a glossary of terms to be included in the Taskforce’s workplan.</a:t>
            </a:r>
            <a:endParaRPr/>
          </a:p>
          <a:p>
            <a:pPr marL="342900" lvl="0" indent="-342900" algn="l" rtl="0">
              <a:lnSpc>
                <a:spcPct val="115000"/>
              </a:lnSpc>
              <a:spcBef>
                <a:spcPts val="0"/>
              </a:spcBef>
              <a:spcAft>
                <a:spcPts val="0"/>
              </a:spcAft>
              <a:buSzPts val="1800"/>
              <a:buFont typeface="Arial"/>
              <a:buAutoNum type="arabicPeriod"/>
            </a:pPr>
            <a:r>
              <a:rPr lang="en-US" sz="1900">
                <a:latin typeface="Oswald"/>
                <a:ea typeface="Oswald"/>
                <a:cs typeface="Oswald"/>
                <a:sym typeface="Oswald"/>
              </a:rPr>
              <a:t>Identify potential “onramps,” or points of entry, within the Council process (e.g., public testimony or analyses) for the Taskforce’s work.</a:t>
            </a:r>
            <a:endParaRPr/>
          </a:p>
          <a:p>
            <a:pPr marL="342900" lvl="0" indent="-342900" algn="l" rtl="0">
              <a:lnSpc>
                <a:spcPct val="115000"/>
              </a:lnSpc>
              <a:spcBef>
                <a:spcPts val="0"/>
              </a:spcBef>
              <a:spcAft>
                <a:spcPts val="0"/>
              </a:spcAft>
              <a:buSzPts val="1800"/>
              <a:buFont typeface="Arial"/>
              <a:buAutoNum type="arabicPeriod"/>
            </a:pPr>
            <a:r>
              <a:rPr lang="en-US" sz="1900">
                <a:latin typeface="Oswald"/>
                <a:ea typeface="Oswald"/>
                <a:cs typeface="Oswald"/>
                <a:sym typeface="Oswald"/>
              </a:rPr>
              <a:t>Develop a protocol outlining the best practices for soliciting LK and TK, and a protocol for the Council to identify, analyze, and incorporate TK and LK into Council decision-making documents as appropriate.</a:t>
            </a:r>
            <a:endParaRPr/>
          </a:p>
          <a:p>
            <a:pPr marL="342900" lvl="0" indent="-342900" algn="l" rtl="0">
              <a:lnSpc>
                <a:spcPct val="115000"/>
              </a:lnSpc>
              <a:spcBef>
                <a:spcPts val="0"/>
              </a:spcBef>
              <a:spcAft>
                <a:spcPts val="0"/>
              </a:spcAft>
              <a:buSzPts val="1800"/>
              <a:buFont typeface="Arial"/>
              <a:buAutoNum type="arabicPeriod"/>
            </a:pPr>
            <a:r>
              <a:rPr lang="en-US" sz="1900">
                <a:latin typeface="Oswald"/>
                <a:ea typeface="Oswald"/>
                <a:cs typeface="Oswald"/>
                <a:sym typeface="Oswald"/>
              </a:rPr>
              <a:t>Develop guidelines or protocols for Council staff for soliciting/identifying, analyzing, and using subsistence data and information in analyses</a:t>
            </a:r>
            <a:endParaRPr/>
          </a:p>
          <a:p>
            <a:pPr marL="342900" lvl="0" indent="-342900" algn="l" rtl="0">
              <a:lnSpc>
                <a:spcPct val="115000"/>
              </a:lnSpc>
              <a:spcBef>
                <a:spcPts val="0"/>
              </a:spcBef>
              <a:spcAft>
                <a:spcPts val="0"/>
              </a:spcAft>
              <a:buSzPts val="1800"/>
              <a:buFont typeface="Arial"/>
              <a:buAutoNum type="arabicPeriod"/>
            </a:pPr>
            <a:r>
              <a:rPr lang="en-US" sz="1900">
                <a:latin typeface="Oswald"/>
                <a:ea typeface="Oswald"/>
                <a:cs typeface="Oswald"/>
                <a:sym typeface="Oswald"/>
              </a:rPr>
              <a:t>Prepare a final report for the Council</a:t>
            </a:r>
            <a:endParaRPr sz="1500">
              <a:latin typeface="Oswald"/>
              <a:ea typeface="Oswald"/>
              <a:cs typeface="Oswald"/>
              <a:sym typeface="Oswald"/>
            </a:endParaRPr>
          </a:p>
        </p:txBody>
      </p:sp>
      <p:sp>
        <p:nvSpPr>
          <p:cNvPr id="229" name="Google Shape;229;p37"/>
          <p:cNvSpPr txBox="1"/>
          <p:nvPr/>
        </p:nvSpPr>
        <p:spPr>
          <a:xfrm>
            <a:off x="0" y="148944"/>
            <a:ext cx="1380281"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FF0000"/>
                </a:solidFill>
                <a:latin typeface="Oswald"/>
                <a:ea typeface="Oswald"/>
                <a:cs typeface="Oswald"/>
                <a:sym typeface="Oswald"/>
              </a:rPr>
              <a:t>Council motion</a:t>
            </a:r>
            <a:endParaRPr/>
          </a:p>
        </p:txBody>
      </p:sp>
      <p:cxnSp>
        <p:nvCxnSpPr>
          <p:cNvPr id="230" name="Google Shape;230;p37"/>
          <p:cNvCxnSpPr/>
          <p:nvPr/>
        </p:nvCxnSpPr>
        <p:spPr>
          <a:xfrm>
            <a:off x="1310833" y="148942"/>
            <a:ext cx="0" cy="484748"/>
          </a:xfrm>
          <a:prstGeom prst="straightConnector1">
            <a:avLst/>
          </a:prstGeom>
          <a:noFill/>
          <a:ln w="25400" cap="flat" cmpd="sng">
            <a:solidFill>
              <a:srgbClr val="C00000"/>
            </a:solidFill>
            <a:prstDash val="solid"/>
            <a:round/>
            <a:headEnd type="none" w="sm" len="sm"/>
            <a:tailEnd type="none" w="sm" len="sm"/>
          </a:ln>
        </p:spPr>
      </p:cxnSp>
      <p:sp>
        <p:nvSpPr>
          <p:cNvPr id="231" name="Google Shape;231;p37"/>
          <p:cNvSpPr txBox="1"/>
          <p:nvPr/>
        </p:nvSpPr>
        <p:spPr>
          <a:xfrm>
            <a:off x="1755011" y="287441"/>
            <a:ext cx="6431184"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0000"/>
                </a:solidFill>
                <a:latin typeface="Oswald"/>
                <a:ea typeface="Oswald"/>
                <a:cs typeface="Oswald"/>
                <a:sym typeface="Oswald"/>
              </a:rPr>
              <a:t>Work Products</a:t>
            </a:r>
            <a:endParaRPr/>
          </a:p>
        </p:txBody>
      </p:sp>
      <p:sp>
        <p:nvSpPr>
          <p:cNvPr id="232" name="Google Shape;232;p37"/>
          <p:cNvSpPr txBox="1"/>
          <p:nvPr/>
        </p:nvSpPr>
        <p:spPr>
          <a:xfrm>
            <a:off x="923496" y="2314953"/>
            <a:ext cx="7711800" cy="6117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37"/>
          <p:cNvSpPr txBox="1"/>
          <p:nvPr/>
        </p:nvSpPr>
        <p:spPr>
          <a:xfrm>
            <a:off x="2561665" y="3334871"/>
            <a:ext cx="2958353" cy="40341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311700" y="32219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Sources of LKTKS</a:t>
            </a:r>
            <a:endParaRPr/>
          </a:p>
        </p:txBody>
      </p:sp>
      <p:sp>
        <p:nvSpPr>
          <p:cNvPr id="239" name="Google Shape;239;p38"/>
          <p:cNvSpPr txBox="1">
            <a:spLocks noGrp="1"/>
          </p:cNvSpPr>
          <p:nvPr>
            <p:ph type="body" idx="1"/>
          </p:nvPr>
        </p:nvSpPr>
        <p:spPr>
          <a:xfrm>
            <a:off x="357193" y="89489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a:latin typeface="Oswald"/>
                <a:ea typeface="Oswald"/>
                <a:cs typeface="Oswald"/>
                <a:sym typeface="Oswald"/>
              </a:rPr>
              <a:t>Identify sources of LKTKS to support the use of best scientific information available in Council decision-making.</a:t>
            </a:r>
            <a:endParaRPr/>
          </a:p>
          <a:p>
            <a:pPr marL="914400" lvl="1" indent="-342900" algn="l" rtl="0">
              <a:lnSpc>
                <a:spcPct val="115000"/>
              </a:lnSpc>
              <a:spcBef>
                <a:spcPts val="0"/>
              </a:spcBef>
              <a:spcAft>
                <a:spcPts val="0"/>
              </a:spcAft>
              <a:buSzPts val="1800"/>
              <a:buChar char="○"/>
            </a:pPr>
            <a:r>
              <a:rPr lang="en-US" sz="2000">
                <a:latin typeface="Oswald"/>
                <a:ea typeface="Oswald"/>
                <a:cs typeface="Oswald"/>
                <a:sym typeface="Oswald"/>
              </a:rPr>
              <a:t>Draw insight and lessons learned for protocol development.</a:t>
            </a:r>
            <a:endParaRPr/>
          </a:p>
        </p:txBody>
      </p:sp>
      <p:sp>
        <p:nvSpPr>
          <p:cNvPr id="240" name="Google Shape;240;p38"/>
          <p:cNvSpPr/>
          <p:nvPr/>
        </p:nvSpPr>
        <p:spPr>
          <a:xfrm>
            <a:off x="1548450" y="2392950"/>
            <a:ext cx="7415400" cy="2643600"/>
          </a:xfrm>
          <a:prstGeom prst="roundRect">
            <a:avLst>
              <a:gd name="adj" fmla="val 16667"/>
            </a:avLst>
          </a:prstGeom>
          <a:solidFill>
            <a:srgbClr val="FFC20C"/>
          </a:solidFill>
          <a:ln w="25400" cap="flat" cmpd="sng">
            <a:solidFill>
              <a:srgbClr val="46464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1" i="0" u="sng" strike="noStrike" cap="none">
                <a:solidFill>
                  <a:schemeClr val="lt1"/>
                </a:solidFill>
                <a:latin typeface="Oswald"/>
                <a:ea typeface="Oswald"/>
                <a:cs typeface="Oswald"/>
                <a:sym typeface="Oswald"/>
              </a:rPr>
              <a:t>Types of work and ways of moving forward</a:t>
            </a:r>
            <a:endParaRPr sz="1800"/>
          </a:p>
          <a:p>
            <a:pPr marL="0" marR="0" lvl="0" indent="0" algn="l" rtl="0">
              <a:lnSpc>
                <a:spcPct val="100000"/>
              </a:lnSpc>
              <a:spcBef>
                <a:spcPts val="0"/>
              </a:spcBef>
              <a:spcAft>
                <a:spcPts val="0"/>
              </a:spcAft>
              <a:buNone/>
            </a:pPr>
            <a:endParaRPr sz="1800" b="0" i="0" u="none" strike="noStrike" cap="none">
              <a:solidFill>
                <a:schemeClr val="lt1"/>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none" strike="noStrike" cap="none">
                <a:solidFill>
                  <a:schemeClr val="lt1"/>
                </a:solidFill>
                <a:latin typeface="Oswald"/>
                <a:ea typeface="Oswald"/>
                <a:cs typeface="Oswald"/>
                <a:sym typeface="Oswald"/>
              </a:rPr>
              <a:t>Synthesis and summaries: </a:t>
            </a:r>
            <a:r>
              <a:rPr lang="en-US" sz="1800" b="0" i="0" u="none" strike="noStrike" cap="none">
                <a:solidFill>
                  <a:schemeClr val="lt1"/>
                </a:solidFill>
                <a:latin typeface="Oswald"/>
                <a:ea typeface="Oswald"/>
                <a:cs typeface="Oswald"/>
                <a:sym typeface="Oswald"/>
              </a:rPr>
              <a:t>Draw out best practices or ‘lessons learned’ from existing projects, research, and efforts to incorporate L</a:t>
            </a:r>
            <a:r>
              <a:rPr lang="en-US" sz="1800">
                <a:solidFill>
                  <a:schemeClr val="lt1"/>
                </a:solidFill>
                <a:latin typeface="Oswald"/>
                <a:ea typeface="Oswald"/>
                <a:cs typeface="Oswald"/>
                <a:sym typeface="Oswald"/>
              </a:rPr>
              <a:t>KTKS </a:t>
            </a:r>
            <a:r>
              <a:rPr lang="en-US" sz="1800" b="0" i="0" u="none" strike="noStrike" cap="none">
                <a:solidFill>
                  <a:schemeClr val="lt1"/>
                </a:solidFill>
                <a:latin typeface="Oswald"/>
                <a:ea typeface="Oswald"/>
                <a:cs typeface="Oswald"/>
                <a:sym typeface="Oswald"/>
              </a:rPr>
              <a:t>into resource management. </a:t>
            </a:r>
            <a:endParaRPr sz="1800"/>
          </a:p>
          <a:p>
            <a:pPr marL="0" marR="0" lvl="0" indent="0" algn="l" rtl="0">
              <a:lnSpc>
                <a:spcPct val="100000"/>
              </a:lnSpc>
              <a:spcBef>
                <a:spcPts val="0"/>
              </a:spcBef>
              <a:spcAft>
                <a:spcPts val="0"/>
              </a:spcAft>
              <a:buNone/>
            </a:pPr>
            <a:endParaRPr sz="1800" b="0" i="0" u="none" strike="noStrike" cap="none">
              <a:solidFill>
                <a:schemeClr val="lt1"/>
              </a:solidFill>
              <a:latin typeface="Oswald"/>
              <a:ea typeface="Oswald"/>
              <a:cs typeface="Oswald"/>
              <a:sym typeface="Oswald"/>
            </a:endParaRPr>
          </a:p>
          <a:p>
            <a:pPr marL="0" marR="0" lvl="0" indent="0" algn="l" rtl="0">
              <a:lnSpc>
                <a:spcPct val="100000"/>
              </a:lnSpc>
              <a:spcBef>
                <a:spcPts val="0"/>
              </a:spcBef>
              <a:spcAft>
                <a:spcPts val="0"/>
              </a:spcAft>
              <a:buNone/>
            </a:pPr>
            <a:r>
              <a:rPr lang="en-US" sz="1800" b="1" i="0" u="none" strike="noStrike" cap="none">
                <a:solidFill>
                  <a:schemeClr val="lt1"/>
                </a:solidFill>
                <a:latin typeface="Oswald"/>
                <a:ea typeface="Oswald"/>
                <a:cs typeface="Oswald"/>
                <a:sym typeface="Oswald"/>
              </a:rPr>
              <a:t>Meta analysis and table development: </a:t>
            </a:r>
            <a:r>
              <a:rPr lang="en-US" sz="1800" b="0" i="0" u="none" strike="noStrike" cap="none">
                <a:solidFill>
                  <a:schemeClr val="lt1"/>
                </a:solidFill>
                <a:latin typeface="Oswald"/>
                <a:ea typeface="Oswald"/>
                <a:cs typeface="Oswald"/>
                <a:sym typeface="Oswald"/>
              </a:rPr>
              <a:t>Organize and catalogue existing sources of </a:t>
            </a:r>
            <a:r>
              <a:rPr lang="en-US" sz="1800">
                <a:solidFill>
                  <a:schemeClr val="lt1"/>
                </a:solidFill>
                <a:latin typeface="Oswald"/>
                <a:ea typeface="Oswald"/>
                <a:cs typeface="Oswald"/>
                <a:sym typeface="Oswald"/>
              </a:rPr>
              <a:t>LKTKS</a:t>
            </a:r>
            <a:r>
              <a:rPr lang="en-US" sz="1800" b="0" i="0" u="none" strike="noStrike" cap="none">
                <a:solidFill>
                  <a:schemeClr val="lt1"/>
                </a:solidFill>
                <a:latin typeface="Oswald"/>
                <a:ea typeface="Oswald"/>
                <a:cs typeface="Oswald"/>
                <a:sym typeface="Oswald"/>
              </a:rPr>
              <a:t> in a useful way.</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398136" y="276703"/>
            <a:ext cx="8008885" cy="10653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Onramps for LKTKS in Council Process </a:t>
            </a:r>
            <a:endParaRPr/>
          </a:p>
        </p:txBody>
      </p:sp>
      <p:sp>
        <p:nvSpPr>
          <p:cNvPr id="246" name="Google Shape;246;p39"/>
          <p:cNvSpPr txBox="1"/>
          <p:nvPr/>
        </p:nvSpPr>
        <p:spPr>
          <a:xfrm>
            <a:off x="683617" y="946213"/>
            <a:ext cx="7437900" cy="2523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FFFFFF"/>
              </a:buClr>
              <a:buSzPts val="2400"/>
              <a:buFont typeface="Oswald"/>
              <a:buChar char="●"/>
            </a:pPr>
            <a:r>
              <a:rPr lang="en-US" sz="2400">
                <a:solidFill>
                  <a:srgbClr val="FFFFFF"/>
                </a:solidFill>
                <a:latin typeface="Oswald"/>
                <a:ea typeface="Oswald"/>
                <a:cs typeface="Oswald"/>
                <a:sym typeface="Oswald"/>
              </a:rPr>
              <a:t>Review document</a:t>
            </a:r>
            <a:endParaRPr sz="2400">
              <a:solidFill>
                <a:srgbClr val="FFFFFF"/>
              </a:solidFill>
              <a:latin typeface="Oswald"/>
              <a:ea typeface="Oswald"/>
              <a:cs typeface="Oswald"/>
              <a:sym typeface="Oswald"/>
            </a:endParaRPr>
          </a:p>
          <a:p>
            <a:pPr marL="457200" marR="0" lvl="0" indent="-381000" algn="l" rtl="0">
              <a:lnSpc>
                <a:spcPct val="100000"/>
              </a:lnSpc>
              <a:spcBef>
                <a:spcPts val="0"/>
              </a:spcBef>
              <a:spcAft>
                <a:spcPts val="0"/>
              </a:spcAft>
              <a:buClr>
                <a:srgbClr val="FFFFFF"/>
              </a:buClr>
              <a:buSzPts val="2400"/>
              <a:buFont typeface="Oswald"/>
              <a:buChar char="●"/>
            </a:pPr>
            <a:r>
              <a:rPr lang="en-US" sz="2400">
                <a:solidFill>
                  <a:srgbClr val="FFFFFF"/>
                </a:solidFill>
                <a:latin typeface="Oswald"/>
                <a:ea typeface="Oswald"/>
                <a:cs typeface="Oswald"/>
                <a:sym typeface="Oswald"/>
              </a:rPr>
              <a:t>Gain consensus on different options and develop rationale </a:t>
            </a:r>
            <a:endParaRPr sz="2400">
              <a:solidFill>
                <a:srgbClr val="FFFFFF"/>
              </a:solidFill>
              <a:latin typeface="Oswald"/>
              <a:ea typeface="Oswald"/>
              <a:cs typeface="Oswald"/>
              <a:sym typeface="Oswald"/>
            </a:endParaRPr>
          </a:p>
        </p:txBody>
      </p:sp>
      <p:sp>
        <p:nvSpPr>
          <p:cNvPr id="247" name="Google Shape;247;p39"/>
          <p:cNvSpPr/>
          <p:nvPr/>
        </p:nvSpPr>
        <p:spPr>
          <a:xfrm>
            <a:off x="504075" y="2159400"/>
            <a:ext cx="7797000" cy="2615400"/>
          </a:xfrm>
          <a:prstGeom prst="roundRect">
            <a:avLst>
              <a:gd name="adj" fmla="val 16667"/>
            </a:avLst>
          </a:prstGeom>
          <a:solidFill>
            <a:srgbClr val="6AA84F"/>
          </a:solidFill>
          <a:ln w="25400" cap="flat" cmpd="sng">
            <a:solidFill>
              <a:srgbClr val="464646"/>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US" sz="1700" b="1">
                <a:solidFill>
                  <a:schemeClr val="dk1"/>
                </a:solidFill>
                <a:latin typeface="Oswald"/>
                <a:ea typeface="Oswald"/>
                <a:cs typeface="Oswald"/>
                <a:sym typeface="Oswald"/>
              </a:rPr>
              <a:t>Discussion questions</a:t>
            </a:r>
            <a:endParaRPr sz="1700"/>
          </a:p>
          <a:p>
            <a:pPr marL="520700" marR="165100" lvl="0" indent="-336550" algn="l" rtl="0">
              <a:lnSpc>
                <a:spcPct val="118750"/>
              </a:lnSpc>
              <a:spcBef>
                <a:spcPts val="5"/>
              </a:spcBef>
              <a:spcAft>
                <a:spcPts val="0"/>
              </a:spcAft>
              <a:buClr>
                <a:srgbClr val="FFFFFF"/>
              </a:buClr>
              <a:buSzPts val="1700"/>
              <a:buFont typeface="Oswald"/>
              <a:buAutoNum type="arabicPeriod"/>
            </a:pPr>
            <a:r>
              <a:rPr lang="en-US" sz="1700">
                <a:solidFill>
                  <a:srgbClr val="FFFFFF"/>
                </a:solidFill>
                <a:latin typeface="Oswald"/>
                <a:ea typeface="Oswald"/>
                <a:cs typeface="Oswald"/>
                <a:sym typeface="Oswald"/>
              </a:rPr>
              <a:t>What are the most appropriate onramps for LK, TK, or the social science of LK and TK? </a:t>
            </a:r>
            <a:endParaRPr sz="1700">
              <a:solidFill>
                <a:srgbClr val="FFFFFF"/>
              </a:solidFill>
              <a:latin typeface="Oswald"/>
              <a:ea typeface="Oswald"/>
              <a:cs typeface="Oswald"/>
              <a:sym typeface="Oswald"/>
            </a:endParaRPr>
          </a:p>
          <a:p>
            <a:pPr marL="520700" marR="212090" lvl="0" indent="-336550" algn="l" rtl="0">
              <a:lnSpc>
                <a:spcPct val="118750"/>
              </a:lnSpc>
              <a:spcBef>
                <a:spcPts val="0"/>
              </a:spcBef>
              <a:spcAft>
                <a:spcPts val="0"/>
              </a:spcAft>
              <a:buClr>
                <a:srgbClr val="FFFFFF"/>
              </a:buClr>
              <a:buSzPts val="1700"/>
              <a:buFont typeface="Oswald"/>
              <a:buAutoNum type="arabicPeriod"/>
            </a:pPr>
            <a:r>
              <a:rPr lang="en-US" sz="1700">
                <a:solidFill>
                  <a:srgbClr val="FFFFFF"/>
                </a:solidFill>
                <a:latin typeface="Oswald"/>
                <a:ea typeface="Oswald"/>
                <a:cs typeface="Oswald"/>
                <a:sym typeface="Oswald"/>
              </a:rPr>
              <a:t>What are the most useful onramps for LK, TK, or the social science of LK and TK (from multiple perspectives)?</a:t>
            </a:r>
            <a:endParaRPr sz="1700">
              <a:solidFill>
                <a:srgbClr val="FFFFFF"/>
              </a:solidFill>
              <a:latin typeface="Oswald"/>
              <a:ea typeface="Oswald"/>
              <a:cs typeface="Oswald"/>
              <a:sym typeface="Oswald"/>
            </a:endParaRPr>
          </a:p>
          <a:p>
            <a:pPr marL="520700" marR="173355" lvl="0" indent="-336550" algn="l" rtl="0">
              <a:lnSpc>
                <a:spcPct val="118750"/>
              </a:lnSpc>
              <a:spcBef>
                <a:spcPts val="0"/>
              </a:spcBef>
              <a:spcAft>
                <a:spcPts val="0"/>
              </a:spcAft>
              <a:buClr>
                <a:srgbClr val="FFFFFF"/>
              </a:buClr>
              <a:buSzPts val="1700"/>
              <a:buFont typeface="Oswald"/>
              <a:buAutoNum type="arabicPeriod"/>
            </a:pPr>
            <a:r>
              <a:rPr lang="en-US" sz="1700">
                <a:solidFill>
                  <a:srgbClr val="FFFFFF"/>
                </a:solidFill>
                <a:latin typeface="Oswald"/>
                <a:ea typeface="Oswald"/>
                <a:cs typeface="Oswald"/>
                <a:sym typeface="Oswald"/>
              </a:rPr>
              <a:t>Are there any types of documents or analyses that are best (or worst) suited for LK, TK, or the social science of LK and TK?</a:t>
            </a:r>
            <a:endParaRPr sz="1700">
              <a:solidFill>
                <a:srgbClr val="FFFFFF"/>
              </a:solidFill>
              <a:latin typeface="Oswald"/>
              <a:ea typeface="Oswald"/>
              <a:cs typeface="Oswald"/>
              <a:sym typeface="Oswald"/>
            </a:endParaRPr>
          </a:p>
          <a:p>
            <a:pPr marL="520700" lvl="0" indent="-336550" algn="l" rtl="0">
              <a:spcBef>
                <a:spcPts val="0"/>
              </a:spcBef>
              <a:spcAft>
                <a:spcPts val="0"/>
              </a:spcAft>
              <a:buClr>
                <a:srgbClr val="FFFFFF"/>
              </a:buClr>
              <a:buSzPts val="1700"/>
              <a:buFont typeface="Oswald"/>
              <a:buAutoNum type="arabicPeriod"/>
            </a:pPr>
            <a:r>
              <a:rPr lang="en-US" sz="1700">
                <a:solidFill>
                  <a:srgbClr val="FFFFFF"/>
                </a:solidFill>
                <a:latin typeface="Oswald"/>
                <a:ea typeface="Oswald"/>
                <a:cs typeface="Oswald"/>
                <a:sym typeface="Oswald"/>
              </a:rPr>
              <a:t>How to approach the indicator issue?</a:t>
            </a:r>
            <a:endParaRPr sz="1700">
              <a:solidFill>
                <a:srgbClr val="FFFFFF"/>
              </a:solidFill>
              <a:latin typeface="Oswald"/>
              <a:ea typeface="Oswald"/>
              <a:cs typeface="Oswald"/>
              <a:sym typeface="Oswald"/>
            </a:endParaRPr>
          </a:p>
          <a:p>
            <a:pPr marL="342900" lvl="0" indent="-254000" algn="l" rtl="0">
              <a:spcBef>
                <a:spcPts val="0"/>
              </a:spcBef>
              <a:spcAft>
                <a:spcPts val="0"/>
              </a:spcAft>
              <a:buClr>
                <a:srgbClr val="000000"/>
              </a:buClr>
              <a:buSzPts val="1400"/>
              <a:buFont typeface="Arial"/>
              <a:buNone/>
            </a:pPr>
            <a:endParaRPr>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Afternoon Break </a:t>
            </a:r>
            <a:endParaRPr/>
          </a:p>
        </p:txBody>
      </p:sp>
      <p:sp>
        <p:nvSpPr>
          <p:cNvPr id="253" name="Google Shape;253;p40"/>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118350" y="1411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Local Knowledge, Traditional Knowledge, and Subsistence Taskforce </a:t>
            </a:r>
            <a:endParaRPr sz="3600"/>
          </a:p>
        </p:txBody>
      </p:sp>
      <p:pic>
        <p:nvPicPr>
          <p:cNvPr id="259" name="Google Shape;259;p41"/>
          <p:cNvPicPr preferRelativeResize="0"/>
          <p:nvPr/>
        </p:nvPicPr>
        <p:blipFill rotWithShape="1">
          <a:blip r:embed="rId3">
            <a:alphaModFix/>
          </a:blip>
          <a:srcRect/>
          <a:stretch/>
        </p:blipFill>
        <p:spPr>
          <a:xfrm>
            <a:off x="6022050" y="782075"/>
            <a:ext cx="3121951" cy="4361424"/>
          </a:xfrm>
          <a:prstGeom prst="rect">
            <a:avLst/>
          </a:prstGeom>
          <a:noFill/>
          <a:ln w="12700" cap="flat" cmpd="sng">
            <a:solidFill>
              <a:srgbClr val="455F51"/>
            </a:solidFill>
            <a:prstDash val="solid"/>
            <a:round/>
            <a:headEnd type="none" w="sm" len="sm"/>
            <a:tailEnd type="none" w="sm" len="sm"/>
          </a:ln>
        </p:spPr>
      </p:pic>
      <p:sp>
        <p:nvSpPr>
          <p:cNvPr id="260" name="Google Shape;260;p41"/>
          <p:cNvSpPr txBox="1"/>
          <p:nvPr/>
        </p:nvSpPr>
        <p:spPr>
          <a:xfrm>
            <a:off x="6353550" y="1192475"/>
            <a:ext cx="1845300" cy="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verage"/>
                <a:ea typeface="Average"/>
                <a:cs typeface="Average"/>
                <a:sym typeface="Average"/>
              </a:rPr>
              <a:t>Fishcamp- Graveyard, AK </a:t>
            </a:r>
            <a:endParaRPr sz="1000" b="0" i="0" u="none" strike="noStrike" cap="none">
              <a:solidFill>
                <a:srgbClr val="000000"/>
              </a:solidFill>
              <a:latin typeface="Average"/>
              <a:ea typeface="Average"/>
              <a:cs typeface="Average"/>
              <a:sym typeface="Average"/>
            </a:endParaRPr>
          </a:p>
        </p:txBody>
      </p:sp>
      <p:sp>
        <p:nvSpPr>
          <p:cNvPr id="261" name="Google Shape;261;p41"/>
          <p:cNvSpPr txBox="1"/>
          <p:nvPr/>
        </p:nvSpPr>
        <p:spPr>
          <a:xfrm>
            <a:off x="7447143" y="4703651"/>
            <a:ext cx="2971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Corbel"/>
              <a:buNone/>
            </a:pPr>
            <a:r>
              <a:rPr lang="en-US" sz="1000" b="0" i="0" u="none" strike="noStrike" cap="none">
                <a:solidFill>
                  <a:srgbClr val="FFFFFF"/>
                </a:solidFill>
                <a:latin typeface="Corbel"/>
                <a:ea typeface="Corbel"/>
                <a:cs typeface="Corbel"/>
                <a:sym typeface="Corbel"/>
              </a:rPr>
              <a:t>Photo: Judy Jo Matsun</a:t>
            </a:r>
            <a:endParaRPr sz="1000" b="0" i="0" u="none" strike="noStrike" cap="none">
              <a:solidFill>
                <a:srgbClr val="FFFFFF"/>
              </a:solidFill>
              <a:latin typeface="Corbel"/>
              <a:ea typeface="Corbel"/>
              <a:cs typeface="Corbel"/>
              <a:sym typeface="Corbel"/>
            </a:endParaRPr>
          </a:p>
        </p:txBody>
      </p:sp>
      <p:pic>
        <p:nvPicPr>
          <p:cNvPr id="262" name="Google Shape;262;p41"/>
          <p:cNvPicPr preferRelativeResize="0"/>
          <p:nvPr/>
        </p:nvPicPr>
        <p:blipFill rotWithShape="1">
          <a:blip r:embed="rId4">
            <a:alphaModFix/>
          </a:blip>
          <a:srcRect t="20952" b="8925"/>
          <a:stretch/>
        </p:blipFill>
        <p:spPr>
          <a:xfrm>
            <a:off x="3585600" y="3630750"/>
            <a:ext cx="2430850" cy="1468550"/>
          </a:xfrm>
          <a:prstGeom prst="rect">
            <a:avLst/>
          </a:prstGeom>
          <a:noFill/>
          <a:ln w="12700" cap="flat" cmpd="sng">
            <a:solidFill>
              <a:srgbClr val="455F51"/>
            </a:solidFill>
            <a:prstDash val="solid"/>
            <a:round/>
            <a:headEnd type="none" w="sm" len="sm"/>
            <a:tailEnd type="none" w="sm" len="sm"/>
          </a:ln>
        </p:spPr>
      </p:pic>
      <p:pic>
        <p:nvPicPr>
          <p:cNvPr id="263" name="Google Shape;263;p41"/>
          <p:cNvPicPr preferRelativeResize="0"/>
          <p:nvPr/>
        </p:nvPicPr>
        <p:blipFill rotWithShape="1">
          <a:blip r:embed="rId5">
            <a:alphaModFix/>
          </a:blip>
          <a:srcRect/>
          <a:stretch/>
        </p:blipFill>
        <p:spPr>
          <a:xfrm>
            <a:off x="3585600" y="2190500"/>
            <a:ext cx="2430850" cy="1440251"/>
          </a:xfrm>
          <a:prstGeom prst="rect">
            <a:avLst/>
          </a:prstGeom>
          <a:noFill/>
          <a:ln w="12700" cap="flat" cmpd="sng">
            <a:solidFill>
              <a:srgbClr val="455F51"/>
            </a:solidFill>
            <a:prstDash val="solid"/>
            <a:round/>
            <a:headEnd type="none" w="sm" len="sm"/>
            <a:tailEnd type="none" w="sm" len="sm"/>
          </a:ln>
        </p:spPr>
      </p:pic>
      <p:sp>
        <p:nvSpPr>
          <p:cNvPr id="264" name="Google Shape;264;p41"/>
          <p:cNvSpPr txBox="1"/>
          <p:nvPr/>
        </p:nvSpPr>
        <p:spPr>
          <a:xfrm>
            <a:off x="240500" y="1496400"/>
            <a:ext cx="3698700" cy="23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94D7E4"/>
                </a:solidFill>
                <a:latin typeface="Oswald"/>
                <a:ea typeface="Oswald"/>
                <a:cs typeface="Oswald"/>
                <a:sym typeface="Oswald"/>
              </a:rPr>
              <a:t>Task Force Meeting 2</a:t>
            </a:r>
            <a:endParaRPr sz="14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94D7E4"/>
                </a:solidFill>
                <a:latin typeface="Oswald"/>
                <a:ea typeface="Oswald"/>
                <a:cs typeface="Oswald"/>
                <a:sym typeface="Oswald"/>
              </a:rPr>
              <a:t>April 28 2020</a:t>
            </a:r>
            <a:endParaRPr sz="1800" b="1" i="0" u="none" strike="noStrike" cap="none">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94D7E4"/>
                </a:solidFill>
                <a:latin typeface="Oswald"/>
                <a:ea typeface="Oswald"/>
                <a:cs typeface="Oswald"/>
                <a:sym typeface="Oswald"/>
              </a:rPr>
              <a:t>Co-chairs: Sarah Wise</a:t>
            </a:r>
            <a:endParaRPr sz="1800" b="1" i="0" u="none" strike="noStrike" cap="none">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Oswald"/>
                <a:ea typeface="Oswald"/>
                <a:cs typeface="Oswald"/>
                <a:sym typeface="Oswald"/>
                <a:hlinkClick r:id="rId6"/>
              </a:rPr>
              <a:t>sarah.wise@noaa.gov</a:t>
            </a:r>
            <a:r>
              <a:rPr lang="en-US" sz="1800" b="1" i="0" u="none" strike="noStrike" cap="none">
                <a:solidFill>
                  <a:srgbClr val="94D7E4"/>
                </a:solidFill>
                <a:latin typeface="Oswald"/>
                <a:ea typeface="Oswald"/>
                <a:cs typeface="Oswald"/>
                <a:sym typeface="Oswald"/>
              </a:rPr>
              <a:t> and</a:t>
            </a:r>
            <a:endParaRPr/>
          </a:p>
          <a:p>
            <a:pPr marL="0" marR="0" lvl="0" indent="0" algn="l" rtl="0">
              <a:lnSpc>
                <a:spcPct val="100000"/>
              </a:lnSpc>
              <a:spcBef>
                <a:spcPts val="0"/>
              </a:spcBef>
              <a:spcAft>
                <a:spcPts val="0"/>
              </a:spcAft>
              <a:buClr>
                <a:srgbClr val="000000"/>
              </a:buClr>
              <a:buSzPts val="1800"/>
              <a:buFont typeface="Arial"/>
              <a:buNone/>
            </a:pPr>
            <a:endParaRPr sz="1800" b="1">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94D7E4"/>
                </a:solidFill>
                <a:latin typeface="Oswald"/>
                <a:ea typeface="Oswald"/>
                <a:cs typeface="Oswald"/>
                <a:sym typeface="Oswald"/>
              </a:rPr>
              <a:t>Kate Haapala </a:t>
            </a:r>
            <a:endParaRPr sz="1400" b="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Oswald"/>
                <a:ea typeface="Oswald"/>
                <a:cs typeface="Oswald"/>
                <a:sym typeface="Oswald"/>
                <a:hlinkClick r:id="rId7"/>
              </a:rPr>
              <a:t>kate.haapala@noaa.gov</a:t>
            </a:r>
            <a:endParaRPr sz="1800" b="1" i="0" u="none" strike="noStrike" cap="none">
              <a:solidFill>
                <a:srgbClr val="94D7E4"/>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94D7E4"/>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2"/>
          <p:cNvPicPr preferRelativeResize="0"/>
          <p:nvPr/>
        </p:nvPicPr>
        <p:blipFill>
          <a:blip r:embed="rId3">
            <a:alphaModFix/>
          </a:blip>
          <a:stretch>
            <a:fillRect/>
          </a:stretch>
        </p:blipFill>
        <p:spPr>
          <a:xfrm>
            <a:off x="0" y="0"/>
            <a:ext cx="9144001" cy="5143500"/>
          </a:xfrm>
          <a:prstGeom prst="rect">
            <a:avLst/>
          </a:prstGeom>
          <a:noFill/>
          <a:ln>
            <a:noFill/>
          </a:ln>
        </p:spPr>
      </p:pic>
      <p:sp>
        <p:nvSpPr>
          <p:cNvPr id="270" name="Google Shape;270;p42"/>
          <p:cNvSpPr txBox="1"/>
          <p:nvPr/>
        </p:nvSpPr>
        <p:spPr>
          <a:xfrm>
            <a:off x="218900" y="198825"/>
            <a:ext cx="51330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latin typeface="Oswald"/>
                <a:ea typeface="Oswald"/>
                <a:cs typeface="Oswald"/>
                <a:sym typeface="Oswald"/>
              </a:rPr>
              <a:t>Welcome!</a:t>
            </a:r>
            <a:endParaRPr sz="3600">
              <a:solidFill>
                <a:srgbClr val="FFFFFF"/>
              </a:solidFill>
              <a:latin typeface="Oswald"/>
              <a:ea typeface="Oswald"/>
              <a:cs typeface="Oswald"/>
              <a:sym typeface="Oswald"/>
            </a:endParaRPr>
          </a:p>
        </p:txBody>
      </p:sp>
      <p:sp>
        <p:nvSpPr>
          <p:cNvPr id="271" name="Google Shape;271;p42"/>
          <p:cNvSpPr txBox="1"/>
          <p:nvPr/>
        </p:nvSpPr>
        <p:spPr>
          <a:xfrm>
            <a:off x="343825" y="1052625"/>
            <a:ext cx="5966100" cy="947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Oswald"/>
              <a:buChar char="●"/>
            </a:pPr>
            <a:r>
              <a:rPr lang="en-US" sz="2400">
                <a:solidFill>
                  <a:srgbClr val="FFFFFF"/>
                </a:solidFill>
                <a:latin typeface="Oswald"/>
                <a:ea typeface="Oswald"/>
                <a:cs typeface="Oswald"/>
                <a:sym typeface="Oswald"/>
              </a:rPr>
              <a:t>Introductions</a:t>
            </a:r>
            <a:endParaRPr sz="2400">
              <a:solidFill>
                <a:srgbClr val="FFFFFF"/>
              </a:solidFill>
              <a:latin typeface="Oswald"/>
              <a:ea typeface="Oswald"/>
              <a:cs typeface="Oswald"/>
              <a:sym typeface="Oswald"/>
            </a:endParaRPr>
          </a:p>
          <a:p>
            <a:pPr marL="457200" lvl="0" indent="-381000" algn="l" rtl="0">
              <a:spcBef>
                <a:spcPts val="0"/>
              </a:spcBef>
              <a:spcAft>
                <a:spcPts val="0"/>
              </a:spcAft>
              <a:buClr>
                <a:srgbClr val="FFFFFF"/>
              </a:buClr>
              <a:buSzPts val="2400"/>
              <a:buFont typeface="Oswald"/>
              <a:buChar char="●"/>
            </a:pPr>
            <a:r>
              <a:rPr lang="en-US" sz="2400">
                <a:solidFill>
                  <a:srgbClr val="FFFFFF"/>
                </a:solidFill>
                <a:latin typeface="Oswald"/>
                <a:ea typeface="Oswald"/>
                <a:cs typeface="Oswald"/>
                <a:sym typeface="Oswald"/>
              </a:rPr>
              <a:t>Review agenda</a:t>
            </a:r>
            <a:endParaRPr sz="2400">
              <a:solidFill>
                <a:srgbClr val="FFFFFF"/>
              </a:solidFill>
              <a:latin typeface="Oswald"/>
              <a:ea typeface="Oswald"/>
              <a:cs typeface="Oswald"/>
              <a:sym typeface="Oswald"/>
            </a:endParaRPr>
          </a:p>
          <a:p>
            <a:pPr marL="457200" lvl="0" indent="-381000" algn="l" rtl="0">
              <a:spcBef>
                <a:spcPts val="0"/>
              </a:spcBef>
              <a:spcAft>
                <a:spcPts val="0"/>
              </a:spcAft>
              <a:buClr>
                <a:srgbClr val="FFFFFF"/>
              </a:buClr>
              <a:buSzPts val="2400"/>
              <a:buFont typeface="Oswald"/>
              <a:buChar char="●"/>
            </a:pPr>
            <a:r>
              <a:rPr lang="en-US" sz="2400">
                <a:solidFill>
                  <a:srgbClr val="FFFFFF"/>
                </a:solidFill>
                <a:latin typeface="Oswald"/>
                <a:ea typeface="Oswald"/>
                <a:cs typeface="Oswald"/>
                <a:sym typeface="Oswald"/>
              </a:rPr>
              <a:t>Questions, comments, reflections</a:t>
            </a:r>
            <a:endParaRPr sz="2400">
              <a:solidFill>
                <a:srgbClr val="FFFFF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Meeting Objectives</a:t>
            </a:r>
            <a:endParaRPr/>
          </a:p>
        </p:txBody>
      </p:sp>
      <p:sp>
        <p:nvSpPr>
          <p:cNvPr id="85" name="Google Shape;8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Discuss and reach consensus on updated workplan </a:t>
            </a:r>
            <a:endParaRPr/>
          </a:p>
          <a:p>
            <a:pPr marL="457200" lvl="0" indent="-342900" algn="l" rtl="0">
              <a:lnSpc>
                <a:spcPct val="115000"/>
              </a:lnSpc>
              <a:spcBef>
                <a:spcPts val="0"/>
              </a:spcBef>
              <a:spcAft>
                <a:spcPts val="0"/>
              </a:spcAft>
              <a:buSzPts val="1800"/>
              <a:buChar char="●"/>
            </a:pPr>
            <a:r>
              <a:rPr lang="en-US"/>
              <a:t>Discuss ongoing work and products; reach consensus on a pathway to move forward </a:t>
            </a:r>
            <a:endParaRPr/>
          </a:p>
          <a:p>
            <a:pPr marL="457200" lvl="0" indent="-342900" algn="l" rtl="0">
              <a:lnSpc>
                <a:spcPct val="115000"/>
              </a:lnSpc>
              <a:spcBef>
                <a:spcPts val="0"/>
              </a:spcBef>
              <a:spcAft>
                <a:spcPts val="0"/>
              </a:spcAft>
              <a:buSzPts val="1800"/>
              <a:buChar char="●"/>
            </a:pPr>
            <a:r>
              <a:rPr lang="en-US"/>
              <a:t>Case study discussion - feasibility and utility </a:t>
            </a:r>
            <a:endParaRPr/>
          </a:p>
          <a:p>
            <a:pPr marL="457200" lvl="0" indent="-342900" algn="l" rtl="0">
              <a:lnSpc>
                <a:spcPct val="115000"/>
              </a:lnSpc>
              <a:spcBef>
                <a:spcPts val="0"/>
              </a:spcBef>
              <a:spcAft>
                <a:spcPts val="0"/>
              </a:spcAft>
              <a:buSzPts val="1800"/>
              <a:buChar char="●"/>
            </a:pPr>
            <a:r>
              <a:rPr lang="en-US"/>
              <a:t>Work plan moving forward - next steps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a:t>Taskforce Case Study </a:t>
            </a:r>
            <a:endParaRPr/>
          </a:p>
        </p:txBody>
      </p:sp>
      <p:sp>
        <p:nvSpPr>
          <p:cNvPr id="277" name="Google Shape;277;p43"/>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4"/>
          <p:cNvSpPr txBox="1"/>
          <p:nvPr/>
        </p:nvSpPr>
        <p:spPr>
          <a:xfrm>
            <a:off x="1565600" y="2788950"/>
            <a:ext cx="6615000" cy="22599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000">
                <a:solidFill>
                  <a:schemeClr val="accent3"/>
                </a:solidFill>
                <a:latin typeface="Oswald"/>
                <a:ea typeface="Oswald"/>
                <a:cs typeface="Oswald"/>
                <a:sym typeface="Oswald"/>
              </a:rPr>
              <a:t>Goal of case study:</a:t>
            </a:r>
            <a:endParaRPr sz="2000">
              <a:solidFill>
                <a:schemeClr val="accent3"/>
              </a:solidFill>
              <a:latin typeface="Oswald"/>
              <a:ea typeface="Oswald"/>
              <a:cs typeface="Oswald"/>
              <a:sym typeface="Oswald"/>
            </a:endParaRPr>
          </a:p>
          <a:p>
            <a:pPr marL="0" marR="0" lvl="0" indent="457200" algn="l" rtl="0">
              <a:lnSpc>
                <a:spcPct val="115000"/>
              </a:lnSpc>
              <a:spcBef>
                <a:spcPts val="0"/>
              </a:spcBef>
              <a:spcAft>
                <a:spcPts val="0"/>
              </a:spcAft>
              <a:buNone/>
            </a:pPr>
            <a:r>
              <a:rPr lang="en-US" sz="1600">
                <a:solidFill>
                  <a:schemeClr val="accent3"/>
                </a:solidFill>
                <a:latin typeface="Oswald"/>
                <a:ea typeface="Oswald"/>
                <a:cs typeface="Oswald"/>
                <a:sym typeface="Oswald"/>
              </a:rPr>
              <a:t>To groundtruth proposed framework for using LKTK in council process</a:t>
            </a:r>
            <a:endParaRPr sz="1600">
              <a:solidFill>
                <a:schemeClr val="accent3"/>
              </a:solidFill>
              <a:latin typeface="Oswald"/>
              <a:ea typeface="Oswald"/>
              <a:cs typeface="Oswald"/>
              <a:sym typeface="Oswald"/>
            </a:endParaRPr>
          </a:p>
          <a:p>
            <a:pPr marL="914400" marR="0" lvl="0" indent="0" algn="l" rtl="0">
              <a:lnSpc>
                <a:spcPct val="115000"/>
              </a:lnSpc>
              <a:spcBef>
                <a:spcPts val="0"/>
              </a:spcBef>
              <a:spcAft>
                <a:spcPts val="0"/>
              </a:spcAft>
              <a:buNone/>
            </a:pPr>
            <a:r>
              <a:rPr lang="en-US" i="1">
                <a:solidFill>
                  <a:schemeClr val="accent3"/>
                </a:solidFill>
                <a:latin typeface="Oswald"/>
                <a:ea typeface="Oswald"/>
                <a:cs typeface="Oswald"/>
                <a:sym typeface="Oswald"/>
              </a:rPr>
              <a:t>Related questions </a:t>
            </a:r>
            <a:endParaRPr i="1">
              <a:solidFill>
                <a:schemeClr val="accent3"/>
              </a:solidFill>
              <a:latin typeface="Oswald"/>
              <a:ea typeface="Oswald"/>
              <a:cs typeface="Oswald"/>
              <a:sym typeface="Oswald"/>
            </a:endParaRPr>
          </a:p>
          <a:p>
            <a:pPr marL="1371600" marR="0" lvl="0" indent="-317500" algn="l" rtl="0">
              <a:lnSpc>
                <a:spcPct val="115000"/>
              </a:lnSpc>
              <a:spcBef>
                <a:spcPts val="0"/>
              </a:spcBef>
              <a:spcAft>
                <a:spcPts val="0"/>
              </a:spcAft>
              <a:buClr>
                <a:schemeClr val="accent3"/>
              </a:buClr>
              <a:buSzPts val="1400"/>
              <a:buFont typeface="Oswald"/>
              <a:buChar char="-"/>
            </a:pPr>
            <a:r>
              <a:rPr lang="en-US">
                <a:solidFill>
                  <a:schemeClr val="accent3"/>
                </a:solidFill>
                <a:latin typeface="Oswald"/>
                <a:ea typeface="Oswald"/>
                <a:cs typeface="Oswald"/>
                <a:sym typeface="Oswald"/>
              </a:rPr>
              <a:t>How to identify LKTK?</a:t>
            </a:r>
            <a:endParaRPr>
              <a:solidFill>
                <a:schemeClr val="accent3"/>
              </a:solidFill>
              <a:latin typeface="Oswald"/>
              <a:ea typeface="Oswald"/>
              <a:cs typeface="Oswald"/>
              <a:sym typeface="Oswald"/>
            </a:endParaRPr>
          </a:p>
          <a:p>
            <a:pPr marL="1371600" marR="0" lvl="0" indent="-317500" algn="l" rtl="0">
              <a:lnSpc>
                <a:spcPct val="115000"/>
              </a:lnSpc>
              <a:spcBef>
                <a:spcPts val="0"/>
              </a:spcBef>
              <a:spcAft>
                <a:spcPts val="0"/>
              </a:spcAft>
              <a:buClr>
                <a:schemeClr val="accent3"/>
              </a:buClr>
              <a:buSzPts val="1400"/>
              <a:buFont typeface="Oswald"/>
              <a:buChar char="-"/>
            </a:pPr>
            <a:r>
              <a:rPr lang="en-US">
                <a:solidFill>
                  <a:schemeClr val="accent3"/>
                </a:solidFill>
                <a:latin typeface="Oswald"/>
                <a:ea typeface="Oswald"/>
                <a:cs typeface="Oswald"/>
                <a:sym typeface="Oswald"/>
              </a:rPr>
              <a:t>What are the appropriate pathways for collaboration? with LK and TK holders?</a:t>
            </a:r>
            <a:endParaRPr>
              <a:solidFill>
                <a:schemeClr val="accent3"/>
              </a:solidFill>
              <a:latin typeface="Oswald"/>
              <a:ea typeface="Oswald"/>
              <a:cs typeface="Oswald"/>
              <a:sym typeface="Oswald"/>
            </a:endParaRPr>
          </a:p>
          <a:p>
            <a:pPr marL="1371600" marR="0" lvl="0" indent="-317500" algn="l" rtl="0">
              <a:lnSpc>
                <a:spcPct val="115000"/>
              </a:lnSpc>
              <a:spcBef>
                <a:spcPts val="0"/>
              </a:spcBef>
              <a:spcAft>
                <a:spcPts val="0"/>
              </a:spcAft>
              <a:buClr>
                <a:schemeClr val="accent3"/>
              </a:buClr>
              <a:buSzPts val="1400"/>
              <a:buFont typeface="Oswald"/>
              <a:buChar char="-"/>
            </a:pPr>
            <a:r>
              <a:rPr lang="en-US">
                <a:solidFill>
                  <a:schemeClr val="accent3"/>
                </a:solidFill>
                <a:latin typeface="Oswald"/>
                <a:ea typeface="Oswald"/>
                <a:cs typeface="Oswald"/>
                <a:sym typeface="Oswald"/>
              </a:rPr>
              <a:t>What are the social and cultural connections to the fishery? </a:t>
            </a:r>
            <a:endParaRPr>
              <a:solidFill>
                <a:schemeClr val="accent3"/>
              </a:solidFill>
              <a:latin typeface="Oswald"/>
              <a:ea typeface="Oswald"/>
              <a:cs typeface="Oswald"/>
              <a:sym typeface="Oswald"/>
            </a:endParaRPr>
          </a:p>
          <a:p>
            <a:pPr marL="1371600" marR="0" lvl="0" indent="-317500" algn="l" rtl="0">
              <a:lnSpc>
                <a:spcPct val="115000"/>
              </a:lnSpc>
              <a:spcBef>
                <a:spcPts val="0"/>
              </a:spcBef>
              <a:spcAft>
                <a:spcPts val="0"/>
              </a:spcAft>
              <a:buClr>
                <a:schemeClr val="accent3"/>
              </a:buClr>
              <a:buSzPts val="1400"/>
              <a:buFont typeface="Oswald"/>
              <a:buChar char="-"/>
            </a:pPr>
            <a:r>
              <a:rPr lang="en-US">
                <a:solidFill>
                  <a:schemeClr val="accent3"/>
                </a:solidFill>
                <a:latin typeface="Oswald"/>
                <a:ea typeface="Oswald"/>
                <a:cs typeface="Oswald"/>
                <a:sym typeface="Oswald"/>
              </a:rPr>
              <a:t>Mechanism to identify and communicate “Red Flags” in fishery/community?</a:t>
            </a:r>
            <a:endParaRPr>
              <a:solidFill>
                <a:schemeClr val="accent3"/>
              </a:solidFill>
              <a:latin typeface="Oswald"/>
              <a:ea typeface="Oswald"/>
              <a:cs typeface="Oswald"/>
              <a:sym typeface="Oswald"/>
            </a:endParaRPr>
          </a:p>
          <a:p>
            <a:pPr marL="0" marR="0" lvl="0" indent="0" algn="l" rtl="0">
              <a:lnSpc>
                <a:spcPct val="115000"/>
              </a:lnSpc>
              <a:spcBef>
                <a:spcPts val="0"/>
              </a:spcBef>
              <a:spcAft>
                <a:spcPts val="0"/>
              </a:spcAft>
              <a:buNone/>
            </a:pPr>
            <a:endParaRPr>
              <a:solidFill>
                <a:schemeClr val="accent3"/>
              </a:solidFill>
              <a:latin typeface="Oswald"/>
              <a:ea typeface="Oswald"/>
              <a:cs typeface="Oswald"/>
              <a:sym typeface="Oswald"/>
            </a:endParaRPr>
          </a:p>
        </p:txBody>
      </p:sp>
      <p:sp>
        <p:nvSpPr>
          <p:cNvPr id="283" name="Google Shape;283;p44"/>
          <p:cNvSpPr txBox="1">
            <a:spLocks noGrp="1"/>
          </p:cNvSpPr>
          <p:nvPr>
            <p:ph type="title"/>
          </p:nvPr>
        </p:nvSpPr>
        <p:spPr>
          <a:xfrm>
            <a:off x="311700" y="19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Council minutes February 2020</a:t>
            </a:r>
            <a:endParaRPr/>
          </a:p>
        </p:txBody>
      </p:sp>
      <p:sp>
        <p:nvSpPr>
          <p:cNvPr id="284" name="Google Shape;284;p44"/>
          <p:cNvSpPr txBox="1"/>
          <p:nvPr/>
        </p:nvSpPr>
        <p:spPr>
          <a:xfrm>
            <a:off x="311700" y="763025"/>
            <a:ext cx="8288400" cy="185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2000">
                <a:solidFill>
                  <a:schemeClr val="accent3"/>
                </a:solidFill>
                <a:latin typeface="Oswald"/>
                <a:ea typeface="Oswald"/>
                <a:cs typeface="Oswald"/>
                <a:sym typeface="Oswald"/>
              </a:rPr>
              <a:t>“The SSC suggests that joint efforts could be focused on a case study designed to address </a:t>
            </a:r>
            <a:r>
              <a:rPr lang="en-US" sz="2000" u="sng">
                <a:solidFill>
                  <a:schemeClr val="accent3"/>
                </a:solidFill>
                <a:latin typeface="Oswald"/>
                <a:ea typeface="Oswald"/>
                <a:cs typeface="Oswald"/>
                <a:sym typeface="Oswald"/>
              </a:rPr>
              <a:t>the primary goals </a:t>
            </a:r>
            <a:r>
              <a:rPr lang="en-US" sz="2000">
                <a:solidFill>
                  <a:schemeClr val="accent3"/>
                </a:solidFill>
                <a:latin typeface="Oswald"/>
                <a:ea typeface="Oswald"/>
                <a:cs typeface="Oswald"/>
                <a:sym typeface="Oswald"/>
              </a:rPr>
              <a:t>of both the CCTF and LK/TK TF. One example may be a case study focused on Norton Sound red king crab. This case </a:t>
            </a:r>
            <a:r>
              <a:rPr lang="en-US" sz="2000" u="sng">
                <a:solidFill>
                  <a:schemeClr val="accent3"/>
                </a:solidFill>
                <a:latin typeface="Oswald"/>
                <a:ea typeface="Oswald"/>
                <a:cs typeface="Oswald"/>
                <a:sym typeface="Oswald"/>
              </a:rPr>
              <a:t>combines the need for long-term, strategic recommendations on how to adapt to climate change with a need to involve a variety of local stakeholders.</a:t>
            </a:r>
            <a:r>
              <a:rPr lang="en-US" sz="2000">
                <a:solidFill>
                  <a:schemeClr val="accent3"/>
                </a:solidFill>
                <a:latin typeface="Oswald"/>
                <a:ea typeface="Oswald"/>
                <a:cs typeface="Oswald"/>
                <a:sym typeface="Oswald"/>
              </a:rPr>
              <a:t>”</a:t>
            </a:r>
            <a:endParaRPr sz="2000">
              <a:solidFill>
                <a:schemeClr val="accent3"/>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171950" y="2036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Ideas - </a:t>
            </a:r>
            <a:r>
              <a:rPr lang="en-US" sz="2000" i="1">
                <a:solidFill>
                  <a:schemeClr val="accent3"/>
                </a:solidFill>
              </a:rPr>
              <a:t>Council suggested</a:t>
            </a:r>
            <a:endParaRPr sz="2000" i="1">
              <a:solidFill>
                <a:schemeClr val="accent3"/>
              </a:solidFill>
            </a:endParaRPr>
          </a:p>
          <a:p>
            <a:pPr marL="0" lvl="0" indent="0" algn="l" rtl="0">
              <a:spcBef>
                <a:spcPts val="0"/>
              </a:spcBef>
              <a:spcAft>
                <a:spcPts val="0"/>
              </a:spcAft>
              <a:buNone/>
            </a:pPr>
            <a:endParaRPr/>
          </a:p>
        </p:txBody>
      </p:sp>
      <p:sp>
        <p:nvSpPr>
          <p:cNvPr id="290" name="Google Shape;290;p45"/>
          <p:cNvSpPr txBox="1">
            <a:spLocks noGrp="1"/>
          </p:cNvSpPr>
          <p:nvPr>
            <p:ph type="body" idx="1"/>
          </p:nvPr>
        </p:nvSpPr>
        <p:spPr>
          <a:xfrm>
            <a:off x="241875" y="2571750"/>
            <a:ext cx="5408400" cy="38949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000">
                <a:solidFill>
                  <a:srgbClr val="CC4125"/>
                </a:solidFill>
                <a:latin typeface="Oswald"/>
                <a:ea typeface="Oswald"/>
                <a:cs typeface="Oswald"/>
                <a:sym typeface="Oswald"/>
              </a:rPr>
              <a:t>Norton Sound Red King Crab </a:t>
            </a:r>
            <a:endParaRPr sz="2000">
              <a:solidFill>
                <a:srgbClr val="CC4125"/>
              </a:solidFill>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US" sz="1800">
                <a:latin typeface="Oswald"/>
                <a:ea typeface="Oswald"/>
                <a:cs typeface="Oswald"/>
                <a:sym typeface="Oswald"/>
              </a:rPr>
              <a:t>Important fishery across scale (time, region, type)</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US" sz="1800">
                <a:latin typeface="Oswald"/>
                <a:ea typeface="Oswald"/>
                <a:cs typeface="Oswald"/>
                <a:sym typeface="Oswald"/>
              </a:rPr>
              <a:t>Small fishery</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US" sz="1800">
                <a:latin typeface="Oswald"/>
                <a:ea typeface="Oswald"/>
                <a:cs typeface="Oswald"/>
                <a:sym typeface="Oswald"/>
              </a:rPr>
              <a:t>Both commercial and subsistence </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US" sz="1800">
                <a:latin typeface="Oswald"/>
                <a:ea typeface="Oswald"/>
                <a:cs typeface="Oswald"/>
                <a:sym typeface="Oswald"/>
              </a:rPr>
              <a:t>Experiencing significant change</a:t>
            </a:r>
            <a:endParaRPr sz="1800">
              <a:latin typeface="Oswald"/>
              <a:ea typeface="Oswald"/>
              <a:cs typeface="Oswald"/>
              <a:sym typeface="Oswald"/>
            </a:endParaRPr>
          </a:p>
          <a:p>
            <a:pPr marL="457200" lvl="0" indent="-342900" algn="l" rtl="0">
              <a:lnSpc>
                <a:spcPct val="150000"/>
              </a:lnSpc>
              <a:spcBef>
                <a:spcPts val="0"/>
              </a:spcBef>
              <a:spcAft>
                <a:spcPts val="0"/>
              </a:spcAft>
              <a:buSzPts val="1800"/>
              <a:buFont typeface="Oswald"/>
              <a:buChar char="●"/>
            </a:pPr>
            <a:r>
              <a:rPr lang="en-US" sz="1800">
                <a:latin typeface="Oswald"/>
                <a:ea typeface="Oswald"/>
                <a:cs typeface="Oswald"/>
                <a:sym typeface="Oswald"/>
              </a:rPr>
              <a:t>...</a:t>
            </a:r>
            <a:endParaRPr sz="1800">
              <a:latin typeface="Oswald"/>
              <a:ea typeface="Oswald"/>
              <a:cs typeface="Oswald"/>
              <a:sym typeface="Oswald"/>
            </a:endParaRPr>
          </a:p>
        </p:txBody>
      </p:sp>
      <p:pic>
        <p:nvPicPr>
          <p:cNvPr id="291" name="Google Shape;291;p45"/>
          <p:cNvPicPr preferRelativeResize="0"/>
          <p:nvPr/>
        </p:nvPicPr>
        <p:blipFill>
          <a:blip r:embed="rId3">
            <a:alphaModFix/>
          </a:blip>
          <a:stretch>
            <a:fillRect/>
          </a:stretch>
        </p:blipFill>
        <p:spPr>
          <a:xfrm>
            <a:off x="137550" y="211000"/>
            <a:ext cx="5214500" cy="1825075"/>
          </a:xfrm>
          <a:prstGeom prst="rect">
            <a:avLst/>
          </a:prstGeom>
          <a:noFill/>
          <a:ln>
            <a:noFill/>
          </a:ln>
          <a:effectLst>
            <a:outerShdw blurRad="57150" dist="19050" dir="5400000" algn="bl" rotWithShape="0">
              <a:srgbClr val="000000">
                <a:alpha val="50000"/>
              </a:srgbClr>
            </a:outerShdw>
          </a:effectLst>
        </p:spPr>
      </p:pic>
      <p:pic>
        <p:nvPicPr>
          <p:cNvPr id="292" name="Google Shape;292;p45"/>
          <p:cNvPicPr preferRelativeResize="0"/>
          <p:nvPr/>
        </p:nvPicPr>
        <p:blipFill>
          <a:blip r:embed="rId4">
            <a:alphaModFix/>
          </a:blip>
          <a:stretch>
            <a:fillRect/>
          </a:stretch>
        </p:blipFill>
        <p:spPr>
          <a:xfrm>
            <a:off x="3681100" y="1294225"/>
            <a:ext cx="1601325" cy="1031975"/>
          </a:xfrm>
          <a:prstGeom prst="rect">
            <a:avLst/>
          </a:prstGeom>
          <a:noFill/>
          <a:ln>
            <a:noFill/>
          </a:ln>
          <a:effectLst>
            <a:outerShdw blurRad="57150" dist="19050" dir="5400000" algn="bl" rotWithShape="0">
              <a:srgbClr val="000000">
                <a:alpha val="50000"/>
              </a:srgbClr>
            </a:outerShdw>
          </a:effectLst>
        </p:spPr>
      </p:pic>
      <p:sp>
        <p:nvSpPr>
          <p:cNvPr id="293" name="Google Shape;293;p45"/>
          <p:cNvSpPr txBox="1"/>
          <p:nvPr/>
        </p:nvSpPr>
        <p:spPr>
          <a:xfrm>
            <a:off x="5650275" y="0"/>
            <a:ext cx="3507600" cy="5143500"/>
          </a:xfrm>
          <a:prstGeom prst="rect">
            <a:avLst/>
          </a:prstGeom>
          <a:solidFill>
            <a:srgbClr val="76A5AF"/>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3000">
                <a:solidFill>
                  <a:srgbClr val="FFFFFF"/>
                </a:solidFill>
                <a:latin typeface="Times New Roman"/>
                <a:ea typeface="Times New Roman"/>
                <a:cs typeface="Times New Roman"/>
                <a:sym typeface="Times New Roman"/>
              </a:rPr>
              <a:t>Questions</a:t>
            </a:r>
            <a:endParaRPr sz="30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FFFFFF"/>
              </a:buClr>
              <a:buSzPts val="2000"/>
              <a:buFont typeface="Times New Roman"/>
              <a:buAutoNum type="arabicPeriod"/>
            </a:pPr>
            <a:r>
              <a:rPr lang="en-US" sz="2000">
                <a:solidFill>
                  <a:srgbClr val="FFFFFF"/>
                </a:solidFill>
                <a:latin typeface="Times New Roman"/>
                <a:ea typeface="Times New Roman"/>
                <a:cs typeface="Times New Roman"/>
                <a:sym typeface="Times New Roman"/>
              </a:rPr>
              <a:t>What do we want to get out of the case study?</a:t>
            </a:r>
            <a:endParaRPr sz="2000">
              <a:solidFill>
                <a:srgbClr val="FFFFFF"/>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FFFFFF"/>
              </a:buClr>
              <a:buSzPts val="2000"/>
              <a:buFont typeface="Times New Roman"/>
              <a:buAutoNum type="arabicPeriod"/>
            </a:pPr>
            <a:r>
              <a:rPr lang="en-US" sz="2000">
                <a:solidFill>
                  <a:srgbClr val="FFFFFF"/>
                </a:solidFill>
                <a:latin typeface="Times New Roman"/>
                <a:ea typeface="Times New Roman"/>
                <a:cs typeface="Times New Roman"/>
                <a:sym typeface="Times New Roman"/>
              </a:rPr>
              <a:t>How will it support     Goals 1&amp;2?</a:t>
            </a:r>
            <a:endParaRPr sz="2000">
              <a:solidFill>
                <a:srgbClr val="FFFFFF"/>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FFFFFF"/>
              </a:buClr>
              <a:buSzPts val="2000"/>
              <a:buFont typeface="Times New Roman"/>
              <a:buAutoNum type="arabicPeriod"/>
            </a:pPr>
            <a:r>
              <a:rPr lang="en-US" sz="2000">
                <a:solidFill>
                  <a:srgbClr val="FFFFFF"/>
                </a:solidFill>
                <a:latin typeface="Times New Roman"/>
                <a:ea typeface="Times New Roman"/>
                <a:cs typeface="Times New Roman"/>
                <a:sym typeface="Times New Roman"/>
              </a:rPr>
              <a:t>What are some limits?</a:t>
            </a:r>
            <a:endParaRPr sz="2000">
              <a:solidFill>
                <a:srgbClr val="FFFFFF"/>
              </a:solidFill>
              <a:latin typeface="Times New Roman"/>
              <a:ea typeface="Times New Roman"/>
              <a:cs typeface="Times New Roman"/>
              <a:sym typeface="Times New Roman"/>
            </a:endParaRPr>
          </a:p>
          <a:p>
            <a:pPr marL="914400" lvl="1" indent="-317500" algn="l" rtl="0">
              <a:lnSpc>
                <a:spcPct val="100000"/>
              </a:lnSpc>
              <a:spcBef>
                <a:spcPts val="0"/>
              </a:spcBef>
              <a:spcAft>
                <a:spcPts val="0"/>
              </a:spcAft>
              <a:buClr>
                <a:srgbClr val="FFFFFF"/>
              </a:buClr>
              <a:buSzPts val="1400"/>
              <a:buFont typeface="Times New Roman"/>
              <a:buAutoNum type="alphaLcPeriod"/>
            </a:pPr>
            <a:r>
              <a:rPr lang="en-US">
                <a:solidFill>
                  <a:srgbClr val="FFFFFF"/>
                </a:solidFill>
                <a:latin typeface="Times New Roman"/>
                <a:ea typeface="Times New Roman"/>
                <a:cs typeface="Times New Roman"/>
                <a:sym typeface="Times New Roman"/>
              </a:rPr>
              <a:t>Federal fishery</a:t>
            </a:r>
            <a:endParaRPr>
              <a:solidFill>
                <a:srgbClr val="FFFFFF"/>
              </a:solidFill>
              <a:latin typeface="Times New Roman"/>
              <a:ea typeface="Times New Roman"/>
              <a:cs typeface="Times New Roman"/>
              <a:sym typeface="Times New Roman"/>
            </a:endParaRPr>
          </a:p>
          <a:p>
            <a:pPr marL="914400" lvl="1" indent="-317500" algn="l" rtl="0">
              <a:lnSpc>
                <a:spcPct val="100000"/>
              </a:lnSpc>
              <a:spcBef>
                <a:spcPts val="0"/>
              </a:spcBef>
              <a:spcAft>
                <a:spcPts val="0"/>
              </a:spcAft>
              <a:buClr>
                <a:srgbClr val="FFFFFF"/>
              </a:buClr>
              <a:buSzPts val="1400"/>
              <a:buFont typeface="Times New Roman"/>
              <a:buAutoNum type="alphaLcPeriod"/>
            </a:pPr>
            <a:r>
              <a:rPr lang="en-US">
                <a:solidFill>
                  <a:srgbClr val="FFFFFF"/>
                </a:solidFill>
                <a:latin typeface="Times New Roman"/>
                <a:ea typeface="Times New Roman"/>
                <a:cs typeface="Times New Roman"/>
                <a:sym typeface="Times New Roman"/>
              </a:rPr>
              <a:t>Secondary data exists</a:t>
            </a:r>
            <a:endParaRPr>
              <a:solidFill>
                <a:srgbClr val="FFFFFF"/>
              </a:solidFill>
              <a:latin typeface="Times New Roman"/>
              <a:ea typeface="Times New Roman"/>
              <a:cs typeface="Times New Roman"/>
              <a:sym typeface="Times New Roman"/>
            </a:endParaRPr>
          </a:p>
          <a:p>
            <a:pPr marL="914400" lvl="1" indent="-317500" algn="l" rtl="0">
              <a:lnSpc>
                <a:spcPct val="100000"/>
              </a:lnSpc>
              <a:spcBef>
                <a:spcPts val="0"/>
              </a:spcBef>
              <a:spcAft>
                <a:spcPts val="0"/>
              </a:spcAft>
              <a:buClr>
                <a:srgbClr val="FFFFFF"/>
              </a:buClr>
              <a:buSzPts val="1400"/>
              <a:buFont typeface="Times New Roman"/>
              <a:buAutoNum type="alphaLcPeriod"/>
            </a:pPr>
            <a:r>
              <a:rPr lang="en-US">
                <a:solidFill>
                  <a:srgbClr val="FFFFFF"/>
                </a:solidFill>
                <a:latin typeface="Times New Roman"/>
                <a:ea typeface="Times New Roman"/>
                <a:cs typeface="Times New Roman"/>
                <a:sym typeface="Times New Roman"/>
              </a:rPr>
              <a:t>Budgetary constraints</a:t>
            </a:r>
            <a:endParaRPr>
              <a:solidFill>
                <a:srgbClr val="FFFFFF"/>
              </a:solidFill>
              <a:latin typeface="Times New Roman"/>
              <a:ea typeface="Times New Roman"/>
              <a:cs typeface="Times New Roman"/>
              <a:sym typeface="Times New Roman"/>
            </a:endParaRPr>
          </a:p>
          <a:p>
            <a:pPr marL="914400" lvl="1" indent="-317500" algn="l" rtl="0">
              <a:lnSpc>
                <a:spcPct val="100000"/>
              </a:lnSpc>
              <a:spcBef>
                <a:spcPts val="0"/>
              </a:spcBef>
              <a:spcAft>
                <a:spcPts val="0"/>
              </a:spcAft>
              <a:buClr>
                <a:srgbClr val="FFFFFF"/>
              </a:buClr>
              <a:buSzPts val="1400"/>
              <a:buFont typeface="Times New Roman"/>
              <a:buAutoNum type="alphaLcPeriod"/>
            </a:pPr>
            <a:r>
              <a:rPr lang="en-US">
                <a:solidFill>
                  <a:srgbClr val="FFFFFF"/>
                </a:solidFill>
                <a:latin typeface="Times New Roman"/>
                <a:ea typeface="Times New Roman"/>
                <a:cs typeface="Times New Roman"/>
                <a:sym typeface="Times New Roman"/>
              </a:rPr>
              <a:t>Time constraints</a:t>
            </a:r>
            <a:endParaRPr>
              <a:solidFill>
                <a:srgbClr val="FFFFFF"/>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000">
              <a:solidFill>
                <a:srgbClr val="FFFFFF"/>
              </a:solidFill>
              <a:latin typeface="Times New Roman"/>
              <a:ea typeface="Times New Roman"/>
              <a:cs typeface="Times New Roman"/>
              <a:sym typeface="Times New Roman"/>
            </a:endParaRPr>
          </a:p>
          <a:p>
            <a:pPr marL="457200" lvl="0" indent="-355600" algn="l" rtl="0">
              <a:lnSpc>
                <a:spcPct val="100000"/>
              </a:lnSpc>
              <a:spcBef>
                <a:spcPts val="0"/>
              </a:spcBef>
              <a:spcAft>
                <a:spcPts val="0"/>
              </a:spcAft>
              <a:buClr>
                <a:srgbClr val="FFFFFF"/>
              </a:buClr>
              <a:buSzPts val="2000"/>
              <a:buFont typeface="Times New Roman"/>
              <a:buAutoNum type="arabicPeriod"/>
            </a:pPr>
            <a:r>
              <a:rPr lang="en-US" sz="2000">
                <a:solidFill>
                  <a:srgbClr val="FFFFFF"/>
                </a:solidFill>
                <a:latin typeface="Times New Roman"/>
                <a:ea typeface="Times New Roman"/>
                <a:cs typeface="Times New Roman"/>
                <a:sym typeface="Times New Roman"/>
              </a:rPr>
              <a:t>Will Norton Sound RKC do this?</a:t>
            </a:r>
            <a:endParaRPr sz="2000">
              <a:solidFill>
                <a:srgbClr val="FFFFFF"/>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Updates on Mapping Tools</a:t>
            </a:r>
            <a:endParaRPr/>
          </a:p>
        </p:txBody>
      </p:sp>
      <p:sp>
        <p:nvSpPr>
          <p:cNvPr id="299" name="Google Shape;299;p46"/>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315025" y="140425"/>
            <a:ext cx="4045200" cy="17103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US"/>
              <a:t>Web Products</a:t>
            </a:r>
            <a:endParaRPr/>
          </a:p>
          <a:p>
            <a:pPr marL="0" lvl="0" indent="0" algn="ctr" rtl="0">
              <a:lnSpc>
                <a:spcPct val="115000"/>
              </a:lnSpc>
              <a:spcBef>
                <a:spcPts val="0"/>
              </a:spcBef>
              <a:spcAft>
                <a:spcPts val="0"/>
              </a:spcAft>
              <a:buNone/>
            </a:pPr>
            <a:r>
              <a:rPr lang="en-US" sz="3000" i="1"/>
              <a:t>Maps and Stories</a:t>
            </a:r>
            <a:endParaRPr sz="3000" i="1"/>
          </a:p>
        </p:txBody>
      </p:sp>
      <p:sp>
        <p:nvSpPr>
          <p:cNvPr id="305" name="Google Shape;305;p47"/>
          <p:cNvSpPr txBox="1">
            <a:spLocks noGrp="1"/>
          </p:cNvSpPr>
          <p:nvPr>
            <p:ph type="subTitle" idx="1"/>
          </p:nvPr>
        </p:nvSpPr>
        <p:spPr>
          <a:xfrm>
            <a:off x="208900" y="2505626"/>
            <a:ext cx="4045200" cy="1345500"/>
          </a:xfrm>
          <a:prstGeom prst="rect">
            <a:avLst/>
          </a:prstGeom>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Char char="●"/>
            </a:pPr>
            <a:r>
              <a:rPr lang="en-US" sz="1800"/>
              <a:t>BS FEP Dashboard</a:t>
            </a:r>
            <a:endParaRPr sz="1800"/>
          </a:p>
          <a:p>
            <a:pPr marL="342900" lvl="0" indent="-342900" algn="l" rtl="0">
              <a:lnSpc>
                <a:spcPct val="115000"/>
              </a:lnSpc>
              <a:spcBef>
                <a:spcPts val="0"/>
              </a:spcBef>
              <a:spcAft>
                <a:spcPts val="0"/>
              </a:spcAft>
              <a:buSzPts val="1800"/>
              <a:buChar char="●"/>
            </a:pPr>
            <a:r>
              <a:rPr lang="en-US" sz="1800"/>
              <a:t>Community Profile Dashboard</a:t>
            </a:r>
            <a:endParaRPr sz="1800"/>
          </a:p>
          <a:p>
            <a:pPr marL="342900" lvl="0" indent="-342900" algn="l" rtl="0">
              <a:lnSpc>
                <a:spcPct val="115000"/>
              </a:lnSpc>
              <a:spcBef>
                <a:spcPts val="0"/>
              </a:spcBef>
              <a:spcAft>
                <a:spcPts val="0"/>
              </a:spcAft>
              <a:buSzPts val="1800"/>
              <a:buChar char="●"/>
            </a:pPr>
            <a:r>
              <a:rPr lang="en-US" sz="1800"/>
              <a:t>Community centric Story Maps </a:t>
            </a:r>
            <a:endParaRPr sz="1800"/>
          </a:p>
        </p:txBody>
      </p:sp>
      <p:sp>
        <p:nvSpPr>
          <p:cNvPr id="306" name="Google Shape;306;p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47"/>
          <p:cNvPicPr preferRelativeResize="0"/>
          <p:nvPr/>
        </p:nvPicPr>
        <p:blipFill>
          <a:blip r:embed="rId3">
            <a:alphaModFix/>
          </a:blip>
          <a:stretch>
            <a:fillRect/>
          </a:stretch>
        </p:blipFill>
        <p:spPr>
          <a:xfrm>
            <a:off x="4572000" y="0"/>
            <a:ext cx="4572001" cy="51435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8"/>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mapping slide here</a:t>
            </a:r>
            <a:endParaRPr/>
          </a:p>
        </p:txBody>
      </p:sp>
      <p:sp>
        <p:nvSpPr>
          <p:cNvPr id="313" name="Google Shape;313;p4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14" name="Google Shape;314;p48"/>
          <p:cNvSpPr txBox="1"/>
          <p:nvPr/>
        </p:nvSpPr>
        <p:spPr>
          <a:xfrm>
            <a:off x="183950" y="42450"/>
            <a:ext cx="54408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0000"/>
                </a:solidFill>
                <a:latin typeface="Average"/>
                <a:ea typeface="Average"/>
                <a:cs typeface="Average"/>
                <a:sym typeface="Average"/>
              </a:rPr>
              <a:t>EARLY DRAFT - do not share</a:t>
            </a:r>
            <a:endParaRPr sz="3000" b="1">
              <a:solidFill>
                <a:srgbClr val="FF0000"/>
              </a:solidFill>
              <a:latin typeface="Average"/>
              <a:ea typeface="Average"/>
              <a:cs typeface="Average"/>
              <a:sym typeface="Average"/>
            </a:endParaRPr>
          </a:p>
        </p:txBody>
      </p:sp>
      <p:pic>
        <p:nvPicPr>
          <p:cNvPr id="315" name="Google Shape;315;p48"/>
          <p:cNvPicPr preferRelativeResize="0"/>
          <p:nvPr/>
        </p:nvPicPr>
        <p:blipFill>
          <a:blip r:embed="rId3">
            <a:alphaModFix/>
          </a:blip>
          <a:stretch>
            <a:fillRect/>
          </a:stretch>
        </p:blipFill>
        <p:spPr>
          <a:xfrm>
            <a:off x="0" y="594454"/>
            <a:ext cx="9144001" cy="4354643"/>
          </a:xfrm>
          <a:prstGeom prst="rect">
            <a:avLst/>
          </a:prstGeom>
          <a:noFill/>
          <a:ln>
            <a:noFill/>
          </a:ln>
        </p:spPr>
      </p:pic>
      <p:sp>
        <p:nvSpPr>
          <p:cNvPr id="316" name="Google Shape;316;p48"/>
          <p:cNvSpPr txBox="1"/>
          <p:nvPr/>
        </p:nvSpPr>
        <p:spPr>
          <a:xfrm>
            <a:off x="5391100" y="110000"/>
            <a:ext cx="2978400" cy="880800"/>
          </a:xfrm>
          <a:prstGeom prst="rect">
            <a:avLst/>
          </a:prstGeom>
          <a:solidFill>
            <a:srgbClr val="FFC20C"/>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2400" b="1" i="1">
                <a:latin typeface="Oswald"/>
                <a:ea typeface="Oswald"/>
                <a:cs typeface="Oswald"/>
                <a:sym typeface="Oswald"/>
              </a:rPr>
              <a:t>How should we show subsistence? </a:t>
            </a:r>
            <a:endParaRPr sz="2400" b="1" i="1">
              <a:latin typeface="Oswald"/>
              <a:ea typeface="Oswald"/>
              <a:cs typeface="Oswald"/>
              <a:sym typeface="Oswald"/>
            </a:endParaRPr>
          </a:p>
        </p:txBody>
      </p:sp>
      <p:sp>
        <p:nvSpPr>
          <p:cNvPr id="317" name="Google Shape;317;p48"/>
          <p:cNvSpPr/>
          <p:nvPr/>
        </p:nvSpPr>
        <p:spPr>
          <a:xfrm>
            <a:off x="6671675" y="1916638"/>
            <a:ext cx="1422000" cy="332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8"/>
          <p:cNvSpPr/>
          <p:nvPr/>
        </p:nvSpPr>
        <p:spPr>
          <a:xfrm>
            <a:off x="6541075" y="3243463"/>
            <a:ext cx="1422000" cy="332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8"/>
          <p:cNvSpPr/>
          <p:nvPr/>
        </p:nvSpPr>
        <p:spPr>
          <a:xfrm>
            <a:off x="6502450" y="4655213"/>
            <a:ext cx="1422000" cy="332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3"/>
        <p:cNvGrpSpPr/>
        <p:nvPr/>
      </p:nvGrpSpPr>
      <p:grpSpPr>
        <a:xfrm>
          <a:off x="0" y="0"/>
          <a:ext cx="0" cy="0"/>
          <a:chOff x="0" y="0"/>
          <a:chExt cx="0" cy="0"/>
        </a:xfrm>
      </p:grpSpPr>
      <p:pic>
        <p:nvPicPr>
          <p:cNvPr id="324" name="Google Shape;324;p49"/>
          <p:cNvPicPr preferRelativeResize="0"/>
          <p:nvPr/>
        </p:nvPicPr>
        <p:blipFill>
          <a:blip r:embed="rId3">
            <a:alphaModFix/>
          </a:blip>
          <a:stretch>
            <a:fillRect/>
          </a:stretch>
        </p:blipFill>
        <p:spPr>
          <a:xfrm>
            <a:off x="3320875" y="2460250"/>
            <a:ext cx="5823113" cy="2762250"/>
          </a:xfrm>
          <a:prstGeom prst="rect">
            <a:avLst/>
          </a:prstGeom>
          <a:noFill/>
          <a:ln>
            <a:noFill/>
          </a:ln>
          <a:effectLst>
            <a:outerShdw blurRad="57150" dist="19050" dir="5400000" algn="bl" rotWithShape="0">
              <a:srgbClr val="000000">
                <a:alpha val="50000"/>
              </a:srgbClr>
            </a:outerShdw>
          </a:effectLst>
        </p:spPr>
      </p:pic>
      <p:pic>
        <p:nvPicPr>
          <p:cNvPr id="325" name="Google Shape;325;p49"/>
          <p:cNvPicPr preferRelativeResize="0"/>
          <p:nvPr/>
        </p:nvPicPr>
        <p:blipFill>
          <a:blip r:embed="rId4">
            <a:alphaModFix/>
          </a:blip>
          <a:stretch>
            <a:fillRect/>
          </a:stretch>
        </p:blipFill>
        <p:spPr>
          <a:xfrm>
            <a:off x="3200400" y="0"/>
            <a:ext cx="5943600" cy="2762250"/>
          </a:xfrm>
          <a:prstGeom prst="rect">
            <a:avLst/>
          </a:prstGeom>
          <a:noFill/>
          <a:ln>
            <a:noFill/>
          </a:ln>
          <a:effectLst>
            <a:outerShdw blurRad="57150" dist="19050" dir="5400000" algn="bl" rotWithShape="0">
              <a:srgbClr val="000000">
                <a:alpha val="50000"/>
              </a:srgbClr>
            </a:outerShdw>
          </a:effectLst>
        </p:spPr>
      </p:pic>
      <p:pic>
        <p:nvPicPr>
          <p:cNvPr id="326" name="Google Shape;326;p49"/>
          <p:cNvPicPr preferRelativeResize="0"/>
          <p:nvPr/>
        </p:nvPicPr>
        <p:blipFill>
          <a:blip r:embed="rId5">
            <a:alphaModFix/>
          </a:blip>
          <a:stretch>
            <a:fillRect/>
          </a:stretch>
        </p:blipFill>
        <p:spPr>
          <a:xfrm>
            <a:off x="0" y="1790000"/>
            <a:ext cx="3642550" cy="2517150"/>
          </a:xfrm>
          <a:prstGeom prst="rect">
            <a:avLst/>
          </a:prstGeom>
          <a:noFill/>
          <a:ln>
            <a:noFill/>
          </a:ln>
          <a:effectLst>
            <a:outerShdw blurRad="57150" dist="19050" dir="5400000" algn="bl" rotWithShape="0">
              <a:srgbClr val="000000">
                <a:alpha val="50000"/>
              </a:srgbClr>
            </a:outerShdw>
          </a:effectLst>
        </p:spPr>
      </p:pic>
      <p:sp>
        <p:nvSpPr>
          <p:cNvPr id="327" name="Google Shape;327;p49"/>
          <p:cNvSpPr txBox="1">
            <a:spLocks noGrp="1"/>
          </p:cNvSpPr>
          <p:nvPr>
            <p:ph type="title" idx="4294967295"/>
          </p:nvPr>
        </p:nvSpPr>
        <p:spPr>
          <a:xfrm>
            <a:off x="0" y="556275"/>
            <a:ext cx="3200400" cy="1649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000" b="1" i="1">
                <a:solidFill>
                  <a:schemeClr val="accent2"/>
                </a:solidFill>
              </a:rPr>
              <a:t>Maps and Stories</a:t>
            </a:r>
            <a:endParaRPr sz="3000" b="1" i="1">
              <a:solidFill>
                <a:schemeClr val="accen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Other Items and Discussion</a:t>
            </a:r>
            <a:endParaRPr/>
          </a:p>
        </p:txBody>
      </p:sp>
      <p:sp>
        <p:nvSpPr>
          <p:cNvPr id="333" name="Google Shape;333;p50"/>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671258" y="990800"/>
            <a:ext cx="7444611" cy="1730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dirty="0"/>
              <a:t>Updates from the Climate Change Task Force </a:t>
            </a:r>
            <a:endParaRPr dirty="0"/>
          </a:p>
        </p:txBody>
      </p:sp>
      <p:sp>
        <p:nvSpPr>
          <p:cNvPr id="91" name="Google Shape;91;p17"/>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Opportunities for Collaboration</a:t>
            </a:r>
            <a:endParaRPr/>
          </a:p>
        </p:txBody>
      </p:sp>
      <p:sp>
        <p:nvSpPr>
          <p:cNvPr id="97" name="Google Shape;9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US" sz="2000">
                <a:latin typeface="Oswald"/>
                <a:ea typeface="Oswald"/>
                <a:cs typeface="Oswald"/>
                <a:sym typeface="Oswald"/>
              </a:rPr>
              <a:t>What opportunities does the Taskforce see for cross collaboration?</a:t>
            </a:r>
            <a:endParaRPr sz="2000">
              <a:latin typeface="Oswald"/>
              <a:ea typeface="Oswald"/>
              <a:cs typeface="Oswald"/>
              <a:sym typeface="Oswald"/>
            </a:endParaRPr>
          </a:p>
          <a:p>
            <a:pPr marL="457200" lvl="0" indent="0" algn="l" rtl="0">
              <a:lnSpc>
                <a:spcPct val="100000"/>
              </a:lnSpc>
              <a:spcBef>
                <a:spcPts val="0"/>
              </a:spcBef>
              <a:spcAft>
                <a:spcPts val="0"/>
              </a:spcAft>
              <a:buNone/>
            </a:pPr>
            <a:endParaRPr sz="2000">
              <a:latin typeface="Oswald"/>
              <a:ea typeface="Oswald"/>
              <a:cs typeface="Oswald"/>
              <a:sym typeface="Oswald"/>
            </a:endParaRPr>
          </a:p>
          <a:p>
            <a:pPr marL="914400" lvl="1" indent="-355600" algn="l" rtl="0">
              <a:lnSpc>
                <a:spcPct val="100000"/>
              </a:lnSpc>
              <a:spcBef>
                <a:spcPts val="0"/>
              </a:spcBef>
              <a:spcAft>
                <a:spcPts val="0"/>
              </a:spcAft>
              <a:buSzPts val="2000"/>
              <a:buFont typeface="Oswald"/>
              <a:buChar char="○"/>
            </a:pPr>
            <a:r>
              <a:rPr lang="en-US" sz="2000">
                <a:latin typeface="Oswald"/>
                <a:ea typeface="Oswald"/>
                <a:cs typeface="Oswald"/>
                <a:sym typeface="Oswald"/>
              </a:rPr>
              <a:t>Sociocultural or socioeconomic indicators - how best to address?</a:t>
            </a:r>
            <a:endParaRPr sz="2000">
              <a:latin typeface="Oswald"/>
              <a:ea typeface="Oswald"/>
              <a:cs typeface="Oswald"/>
              <a:sym typeface="Oswald"/>
            </a:endParaRPr>
          </a:p>
          <a:p>
            <a:pPr marL="914400" lvl="1" indent="-355600" algn="l" rtl="0">
              <a:lnSpc>
                <a:spcPct val="100000"/>
              </a:lnSpc>
              <a:spcBef>
                <a:spcPts val="1600"/>
              </a:spcBef>
              <a:spcAft>
                <a:spcPts val="0"/>
              </a:spcAft>
              <a:buSzPts val="2000"/>
              <a:buFont typeface="Oswald"/>
              <a:buChar char="○"/>
            </a:pPr>
            <a:r>
              <a:rPr lang="en-US" sz="2000">
                <a:latin typeface="Oswald"/>
                <a:ea typeface="Oswald"/>
                <a:cs typeface="Oswald"/>
                <a:sym typeface="Oswald"/>
              </a:rPr>
              <a:t>Changes in abundance, species profile, and condition of subsistence catch</a:t>
            </a:r>
            <a:endParaRPr sz="2000">
              <a:latin typeface="Oswald"/>
              <a:ea typeface="Oswald"/>
              <a:cs typeface="Oswald"/>
              <a:sym typeface="Oswald"/>
            </a:endParaRPr>
          </a:p>
          <a:p>
            <a:pPr marL="914400" lvl="1" indent="-355600" algn="l" rtl="0">
              <a:lnSpc>
                <a:spcPct val="100000"/>
              </a:lnSpc>
              <a:spcBef>
                <a:spcPts val="1600"/>
              </a:spcBef>
              <a:spcAft>
                <a:spcPts val="0"/>
              </a:spcAft>
              <a:buSzPts val="2000"/>
              <a:buFont typeface="Oswald"/>
              <a:buChar char="○"/>
            </a:pPr>
            <a:r>
              <a:rPr lang="en-US" sz="2000">
                <a:latin typeface="Oswald"/>
                <a:ea typeface="Oswald"/>
                <a:cs typeface="Oswald"/>
                <a:sym typeface="Oswald"/>
              </a:rPr>
              <a:t>Adaptations to changes </a:t>
            </a:r>
            <a:endParaRPr sz="2000">
              <a:latin typeface="Oswald"/>
              <a:ea typeface="Oswald"/>
              <a:cs typeface="Oswald"/>
              <a:sym typeface="Oswald"/>
            </a:endParaRPr>
          </a:p>
          <a:p>
            <a:pPr marL="914400" lvl="1" indent="-355600" algn="l" rtl="0">
              <a:lnSpc>
                <a:spcPct val="100000"/>
              </a:lnSpc>
              <a:spcBef>
                <a:spcPts val="1600"/>
              </a:spcBef>
              <a:spcAft>
                <a:spcPts val="0"/>
              </a:spcAft>
              <a:buSzPts val="2000"/>
              <a:buFont typeface="Oswald"/>
              <a:buChar char="○"/>
            </a:pPr>
            <a:r>
              <a:rPr lang="en-US" sz="2000">
                <a:latin typeface="Oswald"/>
                <a:ea typeface="Oswald"/>
                <a:cs typeface="Oswald"/>
                <a:sym typeface="Oswald"/>
              </a:rPr>
              <a:t>Addressing the issue of scale</a:t>
            </a:r>
            <a:endParaRPr sz="2000">
              <a:latin typeface="Oswald"/>
              <a:ea typeface="Oswald"/>
              <a:cs typeface="Oswald"/>
              <a:sym typeface="Oswald"/>
            </a:endParaRPr>
          </a:p>
          <a:p>
            <a:pPr marL="914400" lvl="1" indent="-355600" algn="l" rtl="0">
              <a:lnSpc>
                <a:spcPct val="100000"/>
              </a:lnSpc>
              <a:spcBef>
                <a:spcPts val="1600"/>
              </a:spcBef>
              <a:spcAft>
                <a:spcPts val="0"/>
              </a:spcAft>
              <a:buSzPts val="2000"/>
              <a:buFont typeface="Oswald"/>
              <a:buChar char="○"/>
            </a:pPr>
            <a:r>
              <a:rPr lang="en-US" sz="2000">
                <a:latin typeface="Oswald"/>
                <a:ea typeface="Oswald"/>
                <a:cs typeface="Oswald"/>
                <a:sym typeface="Oswald"/>
              </a:rPr>
              <a:t>What is most beneficial? </a:t>
            </a:r>
            <a:endParaRPr sz="2000">
              <a:latin typeface="Oswald"/>
              <a:ea typeface="Oswald"/>
              <a:cs typeface="Oswald"/>
              <a:sym typeface="Oswald"/>
            </a:endParaRPr>
          </a:p>
          <a:p>
            <a:pPr marL="0" lvl="0" indent="0" algn="l" rtl="0">
              <a:lnSpc>
                <a:spcPct val="100000"/>
              </a:lnSpc>
              <a:spcBef>
                <a:spcPts val="1600"/>
              </a:spcBef>
              <a:spcAft>
                <a:spcPts val="0"/>
              </a:spcAft>
              <a:buNone/>
            </a:pPr>
            <a:endParaRPr sz="2400">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dirty="0"/>
              <a:t>Updates from the January 2020 Council Meeting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of Action Module Goal</a:t>
            </a:r>
            <a:endParaRPr/>
          </a:p>
        </p:txBody>
      </p:sp>
      <p:sp>
        <p:nvSpPr>
          <p:cNvPr id="108" name="Google Shape;108;p20"/>
          <p:cNvSpPr txBox="1">
            <a:spLocks noGrp="1"/>
          </p:cNvSpPr>
          <p:nvPr>
            <p:ph type="body" idx="1"/>
          </p:nvPr>
        </p:nvSpPr>
        <p:spPr>
          <a:xfrm>
            <a:off x="466275" y="1103400"/>
            <a:ext cx="37371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400">
                <a:solidFill>
                  <a:schemeClr val="accent6"/>
                </a:solidFill>
                <a:latin typeface="Oswald"/>
                <a:ea typeface="Oswald"/>
                <a:cs typeface="Oswald"/>
                <a:sym typeface="Oswald"/>
              </a:rPr>
              <a:t>Develop protocols for operationalizing Local Knowledge (LK), Traditional Knowledge (TK) in management and formulate methods for assessing the likelihood a given Council action may affect subsistence resources and users. (BS FEP 2019, pg. 9)</a:t>
            </a:r>
            <a:endParaRPr sz="2400">
              <a:solidFill>
                <a:schemeClr val="accent6"/>
              </a:solidFill>
              <a:latin typeface="Oswald"/>
              <a:ea typeface="Oswald"/>
              <a:cs typeface="Oswald"/>
              <a:sym typeface="Oswald"/>
            </a:endParaRPr>
          </a:p>
          <a:p>
            <a:pPr marL="0" lvl="0" indent="0" algn="l" rtl="0">
              <a:spcBef>
                <a:spcPts val="0"/>
              </a:spcBef>
              <a:spcAft>
                <a:spcPts val="0"/>
              </a:spcAft>
              <a:buNone/>
            </a:pPr>
            <a:endParaRPr sz="2400"/>
          </a:p>
        </p:txBody>
      </p:sp>
      <p:pic>
        <p:nvPicPr>
          <p:cNvPr id="109" name="Google Shape;109;p20"/>
          <p:cNvPicPr preferRelativeResize="0"/>
          <p:nvPr/>
        </p:nvPicPr>
        <p:blipFill>
          <a:blip r:embed="rId3">
            <a:alphaModFix/>
          </a:blip>
          <a:stretch>
            <a:fillRect/>
          </a:stretch>
        </p:blipFill>
        <p:spPr>
          <a:xfrm>
            <a:off x="5609803" y="0"/>
            <a:ext cx="349329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Taskforce Goals and Objectives – Meeting 1</a:t>
            </a:r>
            <a:endParaRPr/>
          </a:p>
        </p:txBody>
      </p:sp>
      <p:pic>
        <p:nvPicPr>
          <p:cNvPr id="115" name="Google Shape;115;p21"/>
          <p:cNvPicPr preferRelativeResize="0"/>
          <p:nvPr/>
        </p:nvPicPr>
        <p:blipFill rotWithShape="1">
          <a:blip r:embed="rId3">
            <a:alphaModFix/>
          </a:blip>
          <a:srcRect/>
          <a:stretch/>
        </p:blipFill>
        <p:spPr>
          <a:xfrm>
            <a:off x="311700" y="1017726"/>
            <a:ext cx="7398355" cy="3739874"/>
          </a:xfrm>
          <a:prstGeom prst="rect">
            <a:avLst/>
          </a:prstGeom>
          <a:noFill/>
          <a:ln>
            <a:noFill/>
          </a:ln>
        </p:spPr>
      </p:pic>
      <p:sp>
        <p:nvSpPr>
          <p:cNvPr id="116" name="Google Shape;116;p21"/>
          <p:cNvSpPr txBox="1"/>
          <p:nvPr/>
        </p:nvSpPr>
        <p:spPr>
          <a:xfrm>
            <a:off x="7072744" y="3273720"/>
            <a:ext cx="1842655" cy="1323439"/>
          </a:xfrm>
          <a:prstGeom prst="rect">
            <a:avLst/>
          </a:prstGeom>
          <a:solidFill>
            <a:srgbClr val="00B1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Steps</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Identify</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   Analyze</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     Incorporate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8527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600"/>
              <a:t>Taskforce Goals and Objectives – Meeting 1</a:t>
            </a:r>
            <a:endParaRPr/>
          </a:p>
        </p:txBody>
      </p:sp>
      <p:pic>
        <p:nvPicPr>
          <p:cNvPr id="122" name="Google Shape;122;p22"/>
          <p:cNvPicPr preferRelativeResize="0"/>
          <p:nvPr/>
        </p:nvPicPr>
        <p:blipFill rotWithShape="1">
          <a:blip r:embed="rId3">
            <a:alphaModFix/>
          </a:blip>
          <a:srcRect/>
          <a:stretch/>
        </p:blipFill>
        <p:spPr>
          <a:xfrm>
            <a:off x="311700" y="1082804"/>
            <a:ext cx="7616994" cy="3775418"/>
          </a:xfrm>
          <a:prstGeom prst="rect">
            <a:avLst/>
          </a:prstGeom>
          <a:noFill/>
          <a:ln>
            <a:noFill/>
          </a:ln>
        </p:spPr>
      </p:pic>
      <p:sp>
        <p:nvSpPr>
          <p:cNvPr id="123" name="Google Shape;123;p22"/>
          <p:cNvSpPr txBox="1"/>
          <p:nvPr/>
        </p:nvSpPr>
        <p:spPr>
          <a:xfrm>
            <a:off x="7072744" y="3273720"/>
            <a:ext cx="2071256" cy="1323439"/>
          </a:xfrm>
          <a:prstGeom prst="rect">
            <a:avLst/>
          </a:prstGeom>
          <a:solidFill>
            <a:srgbClr val="00B1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Steps</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Identify</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   Analyze</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     Incorporate </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2775</Words>
  <Application>Microsoft Office PowerPoint</Application>
  <PresentationFormat>On-screen Show (16:9)</PresentationFormat>
  <Paragraphs>194</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Times New Roman</vt:lpstr>
      <vt:lpstr>Oswald</vt:lpstr>
      <vt:lpstr>Average</vt:lpstr>
      <vt:lpstr>Corbel</vt:lpstr>
      <vt:lpstr>Slate</vt:lpstr>
      <vt:lpstr>Local Knowledge, Traditional Knowledge, and Subsistence Taskforce </vt:lpstr>
      <vt:lpstr>Welcome!</vt:lpstr>
      <vt:lpstr>Meeting Objectives</vt:lpstr>
      <vt:lpstr>Updates from the Climate Change Task Force </vt:lpstr>
      <vt:lpstr>Opportunities for Collaboration</vt:lpstr>
      <vt:lpstr>Updates from the January 2020 Council Meeting</vt:lpstr>
      <vt:lpstr>Review of Action Module Goal</vt:lpstr>
      <vt:lpstr>Taskforce Goals and Objectives – Meeting 1</vt:lpstr>
      <vt:lpstr>Taskforce Goals and Objectives – Meeting 1</vt:lpstr>
      <vt:lpstr>PowerPoint Presentation</vt:lpstr>
      <vt:lpstr>PowerPoint Presentation</vt:lpstr>
      <vt:lpstr>Council Motion Modified Goal 2 …</vt:lpstr>
      <vt:lpstr>PowerPoint Presentation</vt:lpstr>
      <vt:lpstr>Morning Break</vt:lpstr>
      <vt:lpstr>Lunch </vt:lpstr>
      <vt:lpstr>Updates and Changes to the Workplan</vt:lpstr>
      <vt:lpstr>Background</vt:lpstr>
      <vt:lpstr>Benefits of Including LKTKS into Council Process (pg. 3)</vt:lpstr>
      <vt:lpstr>Benefits of Including LKTKS into Council Process (pg. 3)</vt:lpstr>
      <vt:lpstr>Subsistence Definition in Workplan (pg. 3)</vt:lpstr>
      <vt:lpstr>Subsistence Definition in Workplan (pg. 3)</vt:lpstr>
      <vt:lpstr>Domains of Subsistence Engagement</vt:lpstr>
      <vt:lpstr>Appendix 1 Glossary of Terms</vt:lpstr>
      <vt:lpstr>PowerPoint Presentation</vt:lpstr>
      <vt:lpstr>Sources of LKTKS</vt:lpstr>
      <vt:lpstr>Onramps for LKTKS in Council Process </vt:lpstr>
      <vt:lpstr>Afternoon Break </vt:lpstr>
      <vt:lpstr>Local Knowledge, Traditional Knowledge, and Subsistence Taskforce </vt:lpstr>
      <vt:lpstr>PowerPoint Presentation</vt:lpstr>
      <vt:lpstr>Taskforce Case Study </vt:lpstr>
      <vt:lpstr>Council minutes February 2020</vt:lpstr>
      <vt:lpstr>Ideas - Council suggested </vt:lpstr>
      <vt:lpstr>Updates on Mapping Tools</vt:lpstr>
      <vt:lpstr>Web Products Maps and Stories</vt:lpstr>
      <vt:lpstr>mapping slide here</vt:lpstr>
      <vt:lpstr>Maps and Stories</vt:lpstr>
      <vt:lpstr>Other Items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Knowledge, Traditional Knowledge, and Subsistence Taskforce </dc:title>
  <dc:creator>Kate Haapala</dc:creator>
  <cp:lastModifiedBy>Kate Haapala</cp:lastModifiedBy>
  <cp:revision>2</cp:revision>
  <dcterms:modified xsi:type="dcterms:W3CDTF">2020-04-27T15:20:08Z</dcterms:modified>
</cp:coreProperties>
</file>