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67" r:id="rId3"/>
    <p:sldId id="427" r:id="rId4"/>
    <p:sldId id="287" r:id="rId5"/>
    <p:sldId id="366" r:id="rId6"/>
    <p:sldId id="286" r:id="rId7"/>
    <p:sldId id="368" r:id="rId8"/>
    <p:sldId id="370" r:id="rId9"/>
    <p:sldId id="336" r:id="rId10"/>
    <p:sldId id="340" r:id="rId11"/>
    <p:sldId id="432" r:id="rId12"/>
    <p:sldId id="257" r:id="rId13"/>
    <p:sldId id="258" r:id="rId14"/>
    <p:sldId id="324" r:id="rId15"/>
    <p:sldId id="308" r:id="rId16"/>
    <p:sldId id="338" r:id="rId17"/>
    <p:sldId id="337" r:id="rId18"/>
    <p:sldId id="274" r:id="rId19"/>
    <p:sldId id="283" r:id="rId20"/>
    <p:sldId id="428" r:id="rId21"/>
    <p:sldId id="292" r:id="rId22"/>
    <p:sldId id="293" r:id="rId23"/>
    <p:sldId id="429" r:id="rId24"/>
    <p:sldId id="321" r:id="rId25"/>
    <p:sldId id="322" r:id="rId26"/>
    <p:sldId id="325" r:id="rId27"/>
    <p:sldId id="326" r:id="rId28"/>
    <p:sldId id="327" r:id="rId29"/>
    <p:sldId id="333" r:id="rId30"/>
    <p:sldId id="334" r:id="rId31"/>
    <p:sldId id="339" r:id="rId32"/>
    <p:sldId id="369" r:id="rId33"/>
    <p:sldId id="430" r:id="rId34"/>
    <p:sldId id="431" r:id="rId35"/>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AD07"/>
    <a:srgbClr val="FF0000"/>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506" autoAdjust="0"/>
  </p:normalViewPr>
  <p:slideViewPr>
    <p:cSldViewPr snapToGrid="0" showGuides="1">
      <p:cViewPr varScale="1">
        <p:scale>
          <a:sx n="74" d="100"/>
          <a:sy n="74" d="100"/>
        </p:scale>
        <p:origin x="1670"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9D5EB7F3-A7E5-4120-A205-FF82430D9B5C}" type="datetimeFigureOut">
              <a:rPr lang="en-US" smtClean="0"/>
              <a:t>4/26/2019</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48013749-2212-47CF-B119-824F7C9270F9}" type="slidenum">
              <a:rPr lang="en-US" smtClean="0"/>
              <a:t>‹#›</a:t>
            </a:fld>
            <a:endParaRPr lang="en-US"/>
          </a:p>
        </p:txBody>
      </p:sp>
    </p:spTree>
    <p:extLst>
      <p:ext uri="{BB962C8B-B14F-4D97-AF65-F5344CB8AC3E}">
        <p14:creationId xmlns:p14="http://schemas.microsoft.com/office/powerpoint/2010/main" val="899940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Mr. Chair and members of the Board. </a:t>
            </a:r>
          </a:p>
          <a:p>
            <a:r>
              <a:rPr lang="en-US" dirty="0"/>
              <a:t>For the record, my name is Ben Daly, I am the shellfish and groundfish research coordinator for the ADFG, Westward Region.</a:t>
            </a:r>
          </a:p>
          <a:p>
            <a:r>
              <a:rPr lang="en-US" dirty="0"/>
              <a:t>To my left/right is Mark Stichert shellfish and groundfish management coordinator for the ADFG, Westward Region.</a:t>
            </a:r>
          </a:p>
          <a:p>
            <a:r>
              <a:rPr lang="en-US" dirty="0"/>
              <a:t>It is our pleasure to present our recommendation for the Aleutian Island golden king crab harvest strategy.</a:t>
            </a:r>
          </a:p>
          <a:p>
            <a:r>
              <a:rPr lang="en-US" dirty="0"/>
              <a:t>This analysis was iterative and stakeholder input was considered throughout the process.</a:t>
            </a:r>
          </a:p>
          <a:p>
            <a:endParaRPr lang="en-US" dirty="0"/>
          </a:p>
          <a:p>
            <a:r>
              <a:rPr lang="en-US" dirty="0"/>
              <a:t>Because this presentation represents a large amount of work I would like to first take a moment to acknowledge my co-authors.</a:t>
            </a:r>
          </a:p>
          <a:p>
            <a:r>
              <a:rPr lang="en-US" dirty="0"/>
              <a:t>Dr. </a:t>
            </a:r>
            <a:r>
              <a:rPr lang="en-US" dirty="0" err="1"/>
              <a:t>Sharreef</a:t>
            </a:r>
            <a:r>
              <a:rPr lang="en-US" dirty="0"/>
              <a:t> Siddeek of ADF&amp;G is the lead stock assessment author for AIGKC and conducted the forecast simulations presented in this report.</a:t>
            </a:r>
          </a:p>
          <a:p>
            <a:r>
              <a:rPr lang="en-US" dirty="0"/>
              <a:t>Mark Stichert of ADF&amp;G  provided management support on the development of the harvest policies.</a:t>
            </a:r>
          </a:p>
          <a:p>
            <a:r>
              <a:rPr lang="en-US" dirty="0"/>
              <a:t>Dr. Steven Martell of Sea Sate Inc. provided technical assistance and overall project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 Jie Zheng of ADF&amp;G provided technical assistance and overall project support.</a:t>
            </a:r>
          </a:p>
          <a:p>
            <a:endParaRPr lang="en-US" dirty="0"/>
          </a:p>
        </p:txBody>
      </p:sp>
      <p:sp>
        <p:nvSpPr>
          <p:cNvPr id="4" name="Slide Number Placeholder 3"/>
          <p:cNvSpPr>
            <a:spLocks noGrp="1"/>
          </p:cNvSpPr>
          <p:nvPr>
            <p:ph type="sldNum" sz="quarter" idx="5"/>
          </p:nvPr>
        </p:nvSpPr>
        <p:spPr/>
        <p:txBody>
          <a:bodyPr/>
          <a:lstStyle/>
          <a:p>
            <a:fld id="{48013749-2212-47CF-B119-824F7C9270F9}" type="slidenum">
              <a:rPr lang="en-US" smtClean="0"/>
              <a:t>1</a:t>
            </a:fld>
            <a:endParaRPr lang="en-US"/>
          </a:p>
        </p:txBody>
      </p:sp>
    </p:spTree>
    <p:extLst>
      <p:ext uri="{BB962C8B-B14F-4D97-AF65-F5344CB8AC3E}">
        <p14:creationId xmlns:p14="http://schemas.microsoft.com/office/powerpoint/2010/main" val="637459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forecast simulations use the 2018 assessment model base scenario, and project population abundances forward 30 years.</a:t>
            </a:r>
          </a:p>
          <a:p>
            <a:r>
              <a:rPr lang="en-US" dirty="0"/>
              <a:t>We then evaluated both short term (years 1-8) and long term (years 1-30) results.</a:t>
            </a:r>
          </a:p>
          <a:p>
            <a:r>
              <a:rPr lang="en-US" dirty="0"/>
              <a:t>Each simulation included 500 random replicates, so results (averages and probabilities) were the products of those replicates.</a:t>
            </a:r>
          </a:p>
          <a:p>
            <a:r>
              <a:rPr lang="en-US" dirty="0"/>
              <a:t>For each simulation, we estimated……</a:t>
            </a:r>
          </a:p>
        </p:txBody>
      </p:sp>
      <p:sp>
        <p:nvSpPr>
          <p:cNvPr id="4" name="Slide Number Placeholder 3"/>
          <p:cNvSpPr>
            <a:spLocks noGrp="1"/>
          </p:cNvSpPr>
          <p:nvPr>
            <p:ph type="sldNum" sz="quarter" idx="10"/>
          </p:nvPr>
        </p:nvSpPr>
        <p:spPr/>
        <p:txBody>
          <a:bodyPr/>
          <a:lstStyle/>
          <a:p>
            <a:fld id="{CC3FD300-E05E-4593-B8C1-85C4B4673BE3}" type="slidenum">
              <a:rPr lang="en-US" smtClean="0"/>
              <a:t>10</a:t>
            </a:fld>
            <a:endParaRPr lang="en-US"/>
          </a:p>
        </p:txBody>
      </p:sp>
    </p:spTree>
    <p:extLst>
      <p:ext uri="{BB962C8B-B14F-4D97-AF65-F5344CB8AC3E}">
        <p14:creationId xmlns:p14="http://schemas.microsoft.com/office/powerpoint/2010/main" val="2637310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evaluate the state harvest policies, we used a 2-tier approach where we considered a set of conservation and economic criteria.  </a:t>
            </a:r>
          </a:p>
          <a:p>
            <a:endParaRPr lang="en-US" dirty="0"/>
          </a:p>
          <a:p>
            <a:r>
              <a:rPr lang="en-US" dirty="0"/>
              <a:t>The really neat thing about this analysis is that we can look at multiple criteria, and assess the trade-offs between conservation and economic considerations.</a:t>
            </a:r>
          </a:p>
          <a:p>
            <a:r>
              <a:rPr lang="en-US" dirty="0"/>
              <a:t>The conservation criteria included:</a:t>
            </a:r>
          </a:p>
          <a:p>
            <a:r>
              <a:rPr lang="en-US" dirty="0"/>
              <a:t>Probability of the stock being overfished, the probability of exceeding OFL, the probability of exceeding ABC, the probability of MMB being less than </a:t>
            </a:r>
            <a:r>
              <a:rPr lang="en-US" dirty="0" err="1"/>
              <a:t>Bmsy</a:t>
            </a:r>
            <a:endParaRPr lang="en-US" dirty="0"/>
          </a:p>
          <a:p>
            <a:endParaRPr lang="en-US" dirty="0"/>
          </a:p>
          <a:p>
            <a:r>
              <a:rPr lang="en-US" dirty="0"/>
              <a:t>The economic criteria included:</a:t>
            </a:r>
          </a:p>
        </p:txBody>
      </p:sp>
      <p:sp>
        <p:nvSpPr>
          <p:cNvPr id="4" name="Slide Number Placeholder 3"/>
          <p:cNvSpPr>
            <a:spLocks noGrp="1"/>
          </p:cNvSpPr>
          <p:nvPr>
            <p:ph type="sldNum" sz="quarter" idx="5"/>
          </p:nvPr>
        </p:nvSpPr>
        <p:spPr/>
        <p:txBody>
          <a:bodyPr/>
          <a:lstStyle/>
          <a:p>
            <a:fld id="{48013749-2212-47CF-B119-824F7C9270F9}" type="slidenum">
              <a:rPr lang="en-US" smtClean="0"/>
              <a:t>13</a:t>
            </a:fld>
            <a:endParaRPr lang="en-US"/>
          </a:p>
        </p:txBody>
      </p:sp>
    </p:spTree>
    <p:extLst>
      <p:ext uri="{BB962C8B-B14F-4D97-AF65-F5344CB8AC3E}">
        <p14:creationId xmlns:p14="http://schemas.microsoft.com/office/powerpoint/2010/main" val="3727732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evaluated a total of 13 harvest policies, summarized here.  </a:t>
            </a:r>
          </a:p>
          <a:p>
            <a:r>
              <a:rPr lang="en-US" dirty="0"/>
              <a:t>Each policy had three elements: 1) a threshold for opening or closing the directed fishery (MMA 25% of long term average), 2) an exploitation rate on mature male abundance, and 3) a maximum exploitation rate on legal male abundance. </a:t>
            </a:r>
          </a:p>
          <a:p>
            <a:endParaRPr lang="en-US" dirty="0"/>
          </a:p>
          <a:p>
            <a:r>
              <a:rPr lang="en-US" sz="1200" kern="1200" dirty="0">
                <a:solidFill>
                  <a:schemeClr val="tx1"/>
                </a:solidFill>
                <a:effectLst/>
                <a:latin typeface="+mn-lt"/>
                <a:ea typeface="+mn-ea"/>
                <a:cs typeface="+mn-cs"/>
              </a:rPr>
              <a:t>We evaluated a range of exploitation rates from 10%-30%. The range was informed by historical fishing practices, which I’ll touch on in the next couple of slides.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looked at 2 legal caps, these types of caps are common in BSAI crab harvest strategies. These two levels used here were informed by preliminary analyses. They generally didn’t impact these results of the simulations, so I wont focus too much on the legal caps here.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Policies 11 and 12, 17.5% and 22.5% ramps were “add-ons” as requested by the industry to help refine the recommendations.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incorporated industry feedback and included policies 11 and 12 (17.5 and 22.5 ramps), to refine the analysis.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Policy 13 used a fixed exploitation rate, Policy 0 was a control: zero fishing.</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8013749-2212-47CF-B119-824F7C9270F9}" type="slidenum">
              <a:rPr lang="en-US" smtClean="0"/>
              <a:t>14</a:t>
            </a:fld>
            <a:endParaRPr lang="en-US"/>
          </a:p>
        </p:txBody>
      </p:sp>
    </p:spTree>
    <p:extLst>
      <p:ext uri="{BB962C8B-B14F-4D97-AF65-F5344CB8AC3E}">
        <p14:creationId xmlns:p14="http://schemas.microsoft.com/office/powerpoint/2010/main" val="1155170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visual depiction of the sloping control rules. You can see the threshold for opening the fishery (25% </a:t>
            </a:r>
            <a:r>
              <a:rPr lang="en-US" dirty="0" err="1"/>
              <a:t>MMAave</a:t>
            </a:r>
            <a:r>
              <a:rPr lang="en-US" dirty="0"/>
              <a:t>). The slope or “ramp” reduces exploitation rate when the population abundance is low relative to the past, and is meant to act as an added layer of protection.</a:t>
            </a:r>
          </a:p>
          <a:p>
            <a:endParaRPr lang="en-US" dirty="0"/>
          </a:p>
        </p:txBody>
      </p:sp>
      <p:sp>
        <p:nvSpPr>
          <p:cNvPr id="4" name="Slide Number Placeholder 3"/>
          <p:cNvSpPr>
            <a:spLocks noGrp="1"/>
          </p:cNvSpPr>
          <p:nvPr>
            <p:ph type="sldNum" sz="quarter" idx="5"/>
          </p:nvPr>
        </p:nvSpPr>
        <p:spPr/>
        <p:txBody>
          <a:bodyPr/>
          <a:lstStyle/>
          <a:p>
            <a:fld id="{48013749-2212-47CF-B119-824F7C9270F9}" type="slidenum">
              <a:rPr lang="en-US" smtClean="0"/>
              <a:t>15</a:t>
            </a:fld>
            <a:endParaRPr lang="en-US"/>
          </a:p>
        </p:txBody>
      </p:sp>
    </p:spTree>
    <p:extLst>
      <p:ext uri="{BB962C8B-B14F-4D97-AF65-F5344CB8AC3E}">
        <p14:creationId xmlns:p14="http://schemas.microsoft.com/office/powerpoint/2010/main" val="3325261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model estimates of mature male biomass and historical TACs in the EAG and WAG from 1996-2018. </a:t>
            </a:r>
          </a:p>
          <a:p>
            <a:r>
              <a:rPr lang="en-US" dirty="0"/>
              <a:t>While the TACs were fixed in regulation, there were some relatively small changes to the fixed levels during that period.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see that in both areas, MMB fluctuates over time, yet the TACs are relatively constant over time.</a:t>
            </a:r>
          </a:p>
          <a:p>
            <a:endParaRPr lang="en-US" dirty="0"/>
          </a:p>
        </p:txBody>
      </p:sp>
      <p:sp>
        <p:nvSpPr>
          <p:cNvPr id="4" name="Slide Number Placeholder 3"/>
          <p:cNvSpPr>
            <a:spLocks noGrp="1"/>
          </p:cNvSpPr>
          <p:nvPr>
            <p:ph type="sldNum" sz="quarter" idx="5"/>
          </p:nvPr>
        </p:nvSpPr>
        <p:spPr/>
        <p:txBody>
          <a:bodyPr/>
          <a:lstStyle/>
          <a:p>
            <a:fld id="{48013749-2212-47CF-B119-824F7C9270F9}" type="slidenum">
              <a:rPr lang="en-US" smtClean="0"/>
              <a:t>16</a:t>
            </a:fld>
            <a:endParaRPr lang="en-US"/>
          </a:p>
        </p:txBody>
      </p:sp>
    </p:spTree>
    <p:extLst>
      <p:ext uri="{BB962C8B-B14F-4D97-AF65-F5344CB8AC3E}">
        <p14:creationId xmlns:p14="http://schemas.microsoft.com/office/powerpoint/2010/main" val="1148100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compute the historical exploitation rates based on the actual historical TACS and the model hindcast estimates of mature male biomass. </a:t>
            </a:r>
          </a:p>
          <a:p>
            <a:endParaRPr lang="en-US" dirty="0"/>
          </a:p>
          <a:p>
            <a:r>
              <a:rPr lang="en-US" dirty="0"/>
              <a:t>Two points to emphasize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Because MMB fluctuated over time, yet the TACs were relatively constant, the estimated exploitation rates changed over time within each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The exploitation rates in the WAG were consistently higher than those in the EAG. </a:t>
            </a:r>
          </a:p>
          <a:p>
            <a:endParaRPr lang="en-US" dirty="0"/>
          </a:p>
          <a:p>
            <a:r>
              <a:rPr lang="en-US" dirty="0"/>
              <a:t>We are not trying to reinvent the wheel with the harvest policies. This fishery has had lots of stability, despite some fluctuating exploitation rates. Our polices that we evaluated fall within the historical ranges</a:t>
            </a:r>
          </a:p>
        </p:txBody>
      </p:sp>
      <p:sp>
        <p:nvSpPr>
          <p:cNvPr id="4" name="Slide Number Placeholder 3"/>
          <p:cNvSpPr>
            <a:spLocks noGrp="1"/>
          </p:cNvSpPr>
          <p:nvPr>
            <p:ph type="sldNum" sz="quarter" idx="5"/>
          </p:nvPr>
        </p:nvSpPr>
        <p:spPr/>
        <p:txBody>
          <a:bodyPr/>
          <a:lstStyle/>
          <a:p>
            <a:fld id="{48013749-2212-47CF-B119-824F7C9270F9}" type="slidenum">
              <a:rPr lang="en-US" smtClean="0"/>
              <a:t>17</a:t>
            </a:fld>
            <a:endParaRPr lang="en-US"/>
          </a:p>
        </p:txBody>
      </p:sp>
    </p:spTree>
    <p:extLst>
      <p:ext uri="{BB962C8B-B14F-4D97-AF65-F5344CB8AC3E}">
        <p14:creationId xmlns:p14="http://schemas.microsoft.com/office/powerpoint/2010/main" val="3175578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different metrics we evaluated, I will focus on a few here. The full set can be found in the white paper.</a:t>
            </a:r>
          </a:p>
          <a:p>
            <a:endParaRPr lang="en-US" dirty="0"/>
          </a:p>
          <a:p>
            <a:r>
              <a:rPr lang="en-US" dirty="0"/>
              <a:t>I’ll show the EAG and WAG results separately.</a:t>
            </a:r>
          </a:p>
          <a:p>
            <a:endParaRPr lang="en-US" dirty="0"/>
          </a:p>
          <a:p>
            <a:r>
              <a:rPr lang="en-US" dirty="0"/>
              <a:t>This figure shows the short (years 1-8, in white) and long term (years 1-30, in black) probability of exceeding the area-specific OFL.</a:t>
            </a:r>
          </a:p>
          <a:p>
            <a:r>
              <a:rPr lang="en-US" dirty="0"/>
              <a:t>As a reminder, the OFL is part of the federal process that the state is bound to. The OFL is an important reference point. “Overfishing” occurs when total removals exceed the OFL.  </a:t>
            </a:r>
          </a:p>
          <a:p>
            <a:endParaRPr lang="en-US" dirty="0"/>
          </a:p>
          <a:p>
            <a:r>
              <a:rPr lang="en-US" dirty="0"/>
              <a:t>Exceeding OFL is BAD, thus big bars are bad. So, we can use these results to eliminate policies that fail to meet conservation objectives.</a:t>
            </a:r>
          </a:p>
          <a:p>
            <a:endParaRPr lang="en-US" dirty="0"/>
          </a:p>
          <a:p>
            <a:r>
              <a:rPr lang="en-US" dirty="0"/>
              <a:t>Here, we can see that polices 5, 10, and even 12 are a bit too aggressive. We really need to stay under the federal OFL.</a:t>
            </a:r>
          </a:p>
          <a:p>
            <a:endParaRPr lang="en-US" dirty="0"/>
          </a:p>
        </p:txBody>
      </p:sp>
      <p:sp>
        <p:nvSpPr>
          <p:cNvPr id="4" name="Slide Number Placeholder 3"/>
          <p:cNvSpPr>
            <a:spLocks noGrp="1"/>
          </p:cNvSpPr>
          <p:nvPr>
            <p:ph type="sldNum" sz="quarter" idx="5"/>
          </p:nvPr>
        </p:nvSpPr>
        <p:spPr/>
        <p:txBody>
          <a:bodyPr/>
          <a:lstStyle/>
          <a:p>
            <a:fld id="{48013749-2212-47CF-B119-824F7C9270F9}" type="slidenum">
              <a:rPr lang="en-US" smtClean="0"/>
              <a:t>18</a:t>
            </a:fld>
            <a:endParaRPr lang="en-US"/>
          </a:p>
        </p:txBody>
      </p:sp>
    </p:spTree>
    <p:extLst>
      <p:ext uri="{BB962C8B-B14F-4D97-AF65-F5344CB8AC3E}">
        <p14:creationId xmlns:p14="http://schemas.microsoft.com/office/powerpoint/2010/main" val="281772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set of results for the WAG. Policies 5, 10, 12, and 13 are a bit too aggressive. </a:t>
            </a:r>
          </a:p>
          <a:p>
            <a:endParaRPr lang="en-US" dirty="0"/>
          </a:p>
          <a:p>
            <a:r>
              <a:rPr lang="en-US" dirty="0"/>
              <a:t>Again, we use these results to start to eliminate certain policies for failing to meet conservation objectives.</a:t>
            </a:r>
          </a:p>
        </p:txBody>
      </p:sp>
      <p:sp>
        <p:nvSpPr>
          <p:cNvPr id="4" name="Slide Number Placeholder 3"/>
          <p:cNvSpPr>
            <a:spLocks noGrp="1"/>
          </p:cNvSpPr>
          <p:nvPr>
            <p:ph type="sldNum" sz="quarter" idx="5"/>
          </p:nvPr>
        </p:nvSpPr>
        <p:spPr/>
        <p:txBody>
          <a:bodyPr/>
          <a:lstStyle/>
          <a:p>
            <a:fld id="{48013749-2212-47CF-B119-824F7C9270F9}" type="slidenum">
              <a:rPr lang="en-US" smtClean="0"/>
              <a:t>19</a:t>
            </a:fld>
            <a:endParaRPr lang="en-US"/>
          </a:p>
        </p:txBody>
      </p:sp>
    </p:spTree>
    <p:extLst>
      <p:ext uri="{BB962C8B-B14F-4D97-AF65-F5344CB8AC3E}">
        <p14:creationId xmlns:p14="http://schemas.microsoft.com/office/powerpoint/2010/main" val="2577643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figure is showing short and long term average retained catch in the EAG for each of the 13 policies.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general, average retained catch increases with exploitation rate.</a:t>
            </a:r>
          </a:p>
          <a:p>
            <a:endParaRPr lang="en-US" dirty="0"/>
          </a:p>
        </p:txBody>
      </p:sp>
      <p:sp>
        <p:nvSpPr>
          <p:cNvPr id="4" name="Slide Number Placeholder 3"/>
          <p:cNvSpPr>
            <a:spLocks noGrp="1"/>
          </p:cNvSpPr>
          <p:nvPr>
            <p:ph type="sldNum" sz="quarter" idx="5"/>
          </p:nvPr>
        </p:nvSpPr>
        <p:spPr/>
        <p:txBody>
          <a:bodyPr/>
          <a:lstStyle/>
          <a:p>
            <a:fld id="{48013749-2212-47CF-B119-824F7C9270F9}" type="slidenum">
              <a:rPr lang="en-US" smtClean="0"/>
              <a:t>20</a:t>
            </a:fld>
            <a:endParaRPr lang="en-US"/>
          </a:p>
        </p:txBody>
      </p:sp>
    </p:spTree>
    <p:extLst>
      <p:ext uri="{BB962C8B-B14F-4D97-AF65-F5344CB8AC3E}">
        <p14:creationId xmlns:p14="http://schemas.microsoft.com/office/powerpoint/2010/main" val="1354334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is also showing retained catch as a function of exploitation rate. </a:t>
            </a:r>
          </a:p>
          <a:p>
            <a:endParaRPr lang="en-US" dirty="0"/>
          </a:p>
          <a:p>
            <a:r>
              <a:rPr lang="en-US" dirty="0"/>
              <a:t>You can see that average retained catch increases with exploitation rate, but those increases are reduced at higher exploitation rates.</a:t>
            </a:r>
          </a:p>
          <a:p>
            <a:r>
              <a:rPr lang="en-US" dirty="0"/>
              <a:t>For example, doubling the exploitation rate does not correspond to doubling the retained catch.</a:t>
            </a:r>
          </a:p>
        </p:txBody>
      </p:sp>
      <p:sp>
        <p:nvSpPr>
          <p:cNvPr id="4" name="Slide Number Placeholder 3"/>
          <p:cNvSpPr>
            <a:spLocks noGrp="1"/>
          </p:cNvSpPr>
          <p:nvPr>
            <p:ph type="sldNum" sz="quarter" idx="5"/>
          </p:nvPr>
        </p:nvSpPr>
        <p:spPr/>
        <p:txBody>
          <a:bodyPr/>
          <a:lstStyle/>
          <a:p>
            <a:fld id="{48013749-2212-47CF-B119-824F7C9270F9}" type="slidenum">
              <a:rPr lang="en-US" smtClean="0"/>
              <a:t>21</a:t>
            </a:fld>
            <a:endParaRPr lang="en-US"/>
          </a:p>
        </p:txBody>
      </p:sp>
    </p:spTree>
    <p:extLst>
      <p:ext uri="{BB962C8B-B14F-4D97-AF65-F5344CB8AC3E}">
        <p14:creationId xmlns:p14="http://schemas.microsoft.com/office/powerpoint/2010/main" val="395517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AIGKC falls under a federal-state management regime. </a:t>
            </a:r>
          </a:p>
          <a:p>
            <a:pPr marL="0" indent="0">
              <a:buFont typeface="Arial" panose="020B0604020202020204" pitchFamily="34" charset="0"/>
              <a:buNone/>
            </a:pPr>
            <a:r>
              <a:rPr lang="en-US" dirty="0"/>
              <a:t>The North Pacific Fishery Management Council (NPFMC) Fishery Management Plan (FMP) applies to 10 king and Tanner crab stocks in the BSAI.</a:t>
            </a:r>
          </a:p>
          <a:p>
            <a:endParaRPr lang="en-US" dirty="0"/>
          </a:p>
          <a:p>
            <a:pPr marL="0" indent="0">
              <a:buFont typeface="Arial" panose="020B0604020202020204" pitchFamily="34" charset="0"/>
              <a:buNone/>
            </a:pPr>
            <a:r>
              <a:rPr lang="en-US" dirty="0"/>
              <a:t>Federal process includes stock assessments estimate various biological reference points including the OFL (overfishing level, thought to approximate MSY) and ABC. I’ll talk more about these on the next slide</a:t>
            </a:r>
          </a:p>
          <a:p>
            <a:endParaRPr lang="en-US" dirty="0"/>
          </a:p>
          <a:p>
            <a:r>
              <a:rPr lang="en-US" sz="1200" kern="1200" dirty="0">
                <a:solidFill>
                  <a:schemeClr val="tx1"/>
                </a:solidFill>
                <a:effectLst/>
                <a:latin typeface="+mn-lt"/>
                <a:ea typeface="+mn-ea"/>
                <a:cs typeface="+mn-cs"/>
              </a:rPr>
              <a:t>The state process includes harvest levels and other management actions, guided by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FMP Amendment 38 established the optimum yield (OY) for each crab stock as a range from 0 pounds to less than the OFL.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8013749-2212-47CF-B119-824F7C9270F9}" type="slidenum">
              <a:rPr lang="en-US" smtClean="0"/>
              <a:t>2</a:t>
            </a:fld>
            <a:endParaRPr lang="en-US"/>
          </a:p>
        </p:txBody>
      </p:sp>
    </p:spTree>
    <p:extLst>
      <p:ext uri="{BB962C8B-B14F-4D97-AF65-F5344CB8AC3E}">
        <p14:creationId xmlns:p14="http://schemas.microsoft.com/office/powerpoint/2010/main" val="666413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Average retained catch in the WAG. Again, increasing the exploitation rate increases the retained catch.</a:t>
            </a:r>
          </a:p>
          <a:p>
            <a:endParaRPr lang="en-US" dirty="0"/>
          </a:p>
        </p:txBody>
      </p:sp>
      <p:sp>
        <p:nvSpPr>
          <p:cNvPr id="4" name="Slide Number Placeholder 3"/>
          <p:cNvSpPr>
            <a:spLocks noGrp="1"/>
          </p:cNvSpPr>
          <p:nvPr>
            <p:ph type="sldNum" sz="quarter" idx="5"/>
          </p:nvPr>
        </p:nvSpPr>
        <p:spPr/>
        <p:txBody>
          <a:bodyPr/>
          <a:lstStyle/>
          <a:p>
            <a:fld id="{48013749-2212-47CF-B119-824F7C9270F9}" type="slidenum">
              <a:rPr lang="en-US" smtClean="0"/>
              <a:t>22</a:t>
            </a:fld>
            <a:endParaRPr lang="en-US"/>
          </a:p>
        </p:txBody>
      </p:sp>
    </p:spTree>
    <p:extLst>
      <p:ext uri="{BB962C8B-B14F-4D97-AF65-F5344CB8AC3E}">
        <p14:creationId xmlns:p14="http://schemas.microsoft.com/office/powerpoint/2010/main" val="251634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like in the EAG, the relationship is not linear, as increases in retained catch taper off as you increase exploitation rates. </a:t>
            </a:r>
          </a:p>
          <a:p>
            <a:endParaRPr lang="en-US" dirty="0"/>
          </a:p>
          <a:p>
            <a:endParaRPr lang="en-US" dirty="0"/>
          </a:p>
        </p:txBody>
      </p:sp>
      <p:sp>
        <p:nvSpPr>
          <p:cNvPr id="4" name="Slide Number Placeholder 3"/>
          <p:cNvSpPr>
            <a:spLocks noGrp="1"/>
          </p:cNvSpPr>
          <p:nvPr>
            <p:ph type="sldNum" sz="quarter" idx="5"/>
          </p:nvPr>
        </p:nvSpPr>
        <p:spPr/>
        <p:txBody>
          <a:bodyPr/>
          <a:lstStyle/>
          <a:p>
            <a:fld id="{48013749-2212-47CF-B119-824F7C9270F9}" type="slidenum">
              <a:rPr lang="en-US" smtClean="0"/>
              <a:t>23</a:t>
            </a:fld>
            <a:endParaRPr lang="en-US"/>
          </a:p>
        </p:txBody>
      </p:sp>
    </p:spTree>
    <p:extLst>
      <p:ext uri="{BB962C8B-B14F-4D97-AF65-F5344CB8AC3E}">
        <p14:creationId xmlns:p14="http://schemas.microsoft.com/office/powerpoint/2010/main" val="2891302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discussions with industry, we found that total retained catch is not the only economic consideration. The power of this analysis is the ability to evaluate the economic tradeoffs. Its not necessarily ALL about big TACs, there are tradeoffs that are important to consider.</a:t>
            </a:r>
          </a:p>
          <a:p>
            <a:endParaRPr lang="en-US" dirty="0"/>
          </a:p>
          <a:p>
            <a:r>
              <a:rPr lang="en-US" dirty="0"/>
              <a:t>One of the metrics we looked at was relative fishing effort, as defined by RETC/CPUE (there's no units here, its </a:t>
            </a:r>
            <a:r>
              <a:rPr lang="en-US" dirty="0" err="1"/>
              <a:t>simpley</a:t>
            </a:r>
            <a:r>
              <a:rPr lang="en-US" dirty="0"/>
              <a:t> a relative scale), where small RETC with high CPUE yield low effort (i.e., the quota is caught quickly), where as high retained catch with low CPUE would </a:t>
            </a:r>
            <a:r>
              <a:rPr lang="en-US" dirty="0" err="1"/>
              <a:t>yeild</a:t>
            </a:r>
            <a:r>
              <a:rPr lang="en-US" dirty="0"/>
              <a:t> high effort (take longer to catch the quota). </a:t>
            </a:r>
          </a:p>
          <a:p>
            <a:endParaRPr lang="en-US" dirty="0"/>
          </a:p>
          <a:p>
            <a:r>
              <a:rPr lang="en-US" dirty="0"/>
              <a:t>We looked at the relative fishing effort of all the policies and it was apparent that double fishing effort does not correspond to double the retained catch.</a:t>
            </a:r>
          </a:p>
          <a:p>
            <a:endParaRPr lang="en-US" dirty="0"/>
          </a:p>
          <a:p>
            <a:r>
              <a:rPr lang="en-US" dirty="0"/>
              <a:t>There is likely a “sweet spot” that balances fishing effort and retained catch. We are aiming for a policy in that “sweet spot”.</a:t>
            </a:r>
          </a:p>
          <a:p>
            <a:endParaRPr lang="en-US" dirty="0"/>
          </a:p>
          <a:p>
            <a:r>
              <a:rPr lang="en-US" dirty="0"/>
              <a:t>We’ll talk about this more in a few slides, but I circled our recommended policy for the EAG in red, and you can see that this policy is in that “middle zone”. </a:t>
            </a:r>
          </a:p>
        </p:txBody>
      </p:sp>
      <p:sp>
        <p:nvSpPr>
          <p:cNvPr id="4" name="Slide Number Placeholder 3"/>
          <p:cNvSpPr>
            <a:spLocks noGrp="1"/>
          </p:cNvSpPr>
          <p:nvPr>
            <p:ph type="sldNum" sz="quarter" idx="5"/>
          </p:nvPr>
        </p:nvSpPr>
        <p:spPr/>
        <p:txBody>
          <a:bodyPr/>
          <a:lstStyle/>
          <a:p>
            <a:fld id="{48013749-2212-47CF-B119-824F7C9270F9}" type="slidenum">
              <a:rPr lang="en-US" smtClean="0"/>
              <a:t>24</a:t>
            </a:fld>
            <a:endParaRPr lang="en-US"/>
          </a:p>
        </p:txBody>
      </p:sp>
    </p:spTree>
    <p:extLst>
      <p:ext uri="{BB962C8B-B14F-4D97-AF65-F5344CB8AC3E}">
        <p14:creationId xmlns:p14="http://schemas.microsoft.com/office/powerpoint/2010/main" val="1449279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similar pattern exists in the WAG, were fishing effort must increase fairly dramatically to gain modest additional amounts of RETC.</a:t>
            </a:r>
          </a:p>
          <a:p>
            <a:endParaRPr lang="en-US" dirty="0"/>
          </a:p>
          <a:p>
            <a:r>
              <a:rPr lang="en-US" dirty="0"/>
              <a:t>The three recommended policies are circled in red here, to show how they fall relative to the others.</a:t>
            </a:r>
          </a:p>
        </p:txBody>
      </p:sp>
      <p:sp>
        <p:nvSpPr>
          <p:cNvPr id="4" name="Slide Number Placeholder 3"/>
          <p:cNvSpPr>
            <a:spLocks noGrp="1"/>
          </p:cNvSpPr>
          <p:nvPr>
            <p:ph type="sldNum" sz="quarter" idx="5"/>
          </p:nvPr>
        </p:nvSpPr>
        <p:spPr/>
        <p:txBody>
          <a:bodyPr/>
          <a:lstStyle/>
          <a:p>
            <a:fld id="{48013749-2212-47CF-B119-824F7C9270F9}" type="slidenum">
              <a:rPr lang="en-US" smtClean="0"/>
              <a:t>25</a:t>
            </a:fld>
            <a:endParaRPr lang="en-US"/>
          </a:p>
        </p:txBody>
      </p:sp>
    </p:spTree>
    <p:extLst>
      <p:ext uri="{BB962C8B-B14F-4D97-AF65-F5344CB8AC3E}">
        <p14:creationId xmlns:p14="http://schemas.microsoft.com/office/powerpoint/2010/main" val="4252196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that we evaluated a suite of conservation and economic metrics, and were evaluating the trade-offs. </a:t>
            </a:r>
          </a:p>
          <a:p>
            <a:r>
              <a:rPr lang="en-US" dirty="0"/>
              <a:t>We distilled those metrics into a single “decision matrix” by grouping those metrics into 3 broad categories: conservation, catch, and catch stability. (shown here)</a:t>
            </a:r>
          </a:p>
          <a:p>
            <a:endParaRPr lang="en-US" dirty="0"/>
          </a:p>
          <a:p>
            <a:r>
              <a:rPr lang="en-US" dirty="0"/>
              <a:t>We ranked the policies for each metric and averaged the ranks, so that all of this information could get captured in a single table.</a:t>
            </a:r>
          </a:p>
        </p:txBody>
      </p:sp>
      <p:sp>
        <p:nvSpPr>
          <p:cNvPr id="4" name="Slide Number Placeholder 3"/>
          <p:cNvSpPr>
            <a:spLocks noGrp="1"/>
          </p:cNvSpPr>
          <p:nvPr>
            <p:ph type="sldNum" sz="quarter" idx="5"/>
          </p:nvPr>
        </p:nvSpPr>
        <p:spPr/>
        <p:txBody>
          <a:bodyPr/>
          <a:lstStyle/>
          <a:p>
            <a:fld id="{48013749-2212-47CF-B119-824F7C9270F9}" type="slidenum">
              <a:rPr lang="en-US" smtClean="0"/>
              <a:t>26</a:t>
            </a:fld>
            <a:endParaRPr lang="en-US"/>
          </a:p>
        </p:txBody>
      </p:sp>
    </p:spTree>
    <p:extLst>
      <p:ext uri="{BB962C8B-B14F-4D97-AF65-F5344CB8AC3E}">
        <p14:creationId xmlns:p14="http://schemas.microsoft.com/office/powerpoint/2010/main" val="184299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decision matrix for the EAG, its is broken down for both short and long term results, and shows </a:t>
            </a:r>
            <a:r>
              <a:rPr lang="en-US" sz="1200" kern="1200" dirty="0">
                <a:solidFill>
                  <a:schemeClr val="tx1"/>
                </a:solidFill>
                <a:effectLst/>
                <a:latin typeface="+mn-lt"/>
                <a:ea typeface="+mn-ea"/>
                <a:cs typeface="+mn-cs"/>
              </a:rPr>
              <a:t>policy ranks within each category.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Green indicates ranks 1–4, orange indicates ranks 5–9, and red indicates ranks 10–13. In each category 1 is always good, 13 is always bad.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table is meant to be a tool that is trying to allow the decision makers to see those tradeoffs.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I’ll talk about this more in the next few slides, but our recommended EAG policy, policy 3, falls in the middle in all three categories (as indicated by orange color).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think this is important to highlight: ADFG is not endorsing the most conservative, and industry is not </a:t>
            </a:r>
            <a:r>
              <a:rPr lang="en-US" sz="1200" kern="1200" dirty="0" err="1">
                <a:solidFill>
                  <a:schemeClr val="tx1"/>
                </a:solidFill>
                <a:effectLst/>
                <a:latin typeface="+mn-lt"/>
                <a:ea typeface="+mn-ea"/>
                <a:cs typeface="+mn-cs"/>
              </a:rPr>
              <a:t>endorseing</a:t>
            </a:r>
            <a:r>
              <a:rPr lang="en-US" sz="1200" kern="1200" dirty="0">
                <a:solidFill>
                  <a:schemeClr val="tx1"/>
                </a:solidFill>
                <a:effectLst/>
                <a:latin typeface="+mn-lt"/>
                <a:ea typeface="+mn-ea"/>
                <a:cs typeface="+mn-cs"/>
              </a:rPr>
              <a:t> the moist aggressive. As such, this moderate policy </a:t>
            </a:r>
            <a:r>
              <a:rPr lang="en-US" sz="1200" kern="1200" dirty="0" err="1">
                <a:solidFill>
                  <a:schemeClr val="tx1"/>
                </a:solidFill>
                <a:effectLst/>
                <a:latin typeface="+mn-lt"/>
                <a:ea typeface="+mn-ea"/>
                <a:cs typeface="+mn-cs"/>
              </a:rPr>
              <a:t>liklkey</a:t>
            </a:r>
            <a:r>
              <a:rPr lang="en-US" sz="1200" kern="1200" dirty="0">
                <a:solidFill>
                  <a:schemeClr val="tx1"/>
                </a:solidFill>
                <a:effectLst/>
                <a:latin typeface="+mn-lt"/>
                <a:ea typeface="+mn-ea"/>
                <a:cs typeface="+mn-cs"/>
              </a:rPr>
              <a:t> optimizes the conservation and economic tradeoff.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8013749-2212-47CF-B119-824F7C9270F9}" type="slidenum">
              <a:rPr lang="en-US" smtClean="0"/>
              <a:t>27</a:t>
            </a:fld>
            <a:endParaRPr lang="en-US"/>
          </a:p>
        </p:txBody>
      </p:sp>
    </p:spTree>
    <p:extLst>
      <p:ext uri="{BB962C8B-B14F-4D97-AF65-F5344CB8AC3E}">
        <p14:creationId xmlns:p14="http://schemas.microsoft.com/office/powerpoint/2010/main" val="2160303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decision matrix for the WAG, set up the same 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I’ll take about this in the next few slides, but our recommended policies are “moderate” in all three categories, which may imply that this reaches a balance between the conservation and economic considerations.</a:t>
            </a:r>
          </a:p>
        </p:txBody>
      </p:sp>
      <p:sp>
        <p:nvSpPr>
          <p:cNvPr id="4" name="Slide Number Placeholder 3"/>
          <p:cNvSpPr>
            <a:spLocks noGrp="1"/>
          </p:cNvSpPr>
          <p:nvPr>
            <p:ph type="sldNum" sz="quarter" idx="5"/>
          </p:nvPr>
        </p:nvSpPr>
        <p:spPr/>
        <p:txBody>
          <a:bodyPr/>
          <a:lstStyle/>
          <a:p>
            <a:fld id="{48013749-2212-47CF-B119-824F7C9270F9}" type="slidenum">
              <a:rPr lang="en-US" smtClean="0"/>
              <a:t>28</a:t>
            </a:fld>
            <a:endParaRPr lang="en-US"/>
          </a:p>
        </p:txBody>
      </p:sp>
    </p:spTree>
    <p:extLst>
      <p:ext uri="{BB962C8B-B14F-4D97-AF65-F5344CB8AC3E}">
        <p14:creationId xmlns:p14="http://schemas.microsoft.com/office/powerpoint/2010/main" val="4228251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process, we used a process of elimination, where we ruled out the policies that failed to meet conservation objectives.   </a:t>
            </a:r>
          </a:p>
          <a:p>
            <a:r>
              <a:rPr lang="en-US" dirty="0"/>
              <a:t>Then we looked at the most conservative policies and ruled those out for not optimizing yield.</a:t>
            </a:r>
          </a:p>
          <a:p>
            <a:r>
              <a:rPr lang="en-US" dirty="0"/>
              <a:t>The results is the more moderate policies. </a:t>
            </a:r>
          </a:p>
        </p:txBody>
      </p:sp>
      <p:sp>
        <p:nvSpPr>
          <p:cNvPr id="4" name="Slide Number Placeholder 3"/>
          <p:cNvSpPr>
            <a:spLocks noGrp="1"/>
          </p:cNvSpPr>
          <p:nvPr>
            <p:ph type="sldNum" sz="quarter" idx="5"/>
          </p:nvPr>
        </p:nvSpPr>
        <p:spPr/>
        <p:txBody>
          <a:bodyPr/>
          <a:lstStyle/>
          <a:p>
            <a:fld id="{48013749-2212-47CF-B119-824F7C9270F9}" type="slidenum">
              <a:rPr lang="en-US" smtClean="0"/>
              <a:t>29</a:t>
            </a:fld>
            <a:endParaRPr lang="en-US"/>
          </a:p>
        </p:txBody>
      </p:sp>
    </p:spTree>
    <p:extLst>
      <p:ext uri="{BB962C8B-B14F-4D97-AF65-F5344CB8AC3E}">
        <p14:creationId xmlns:p14="http://schemas.microsoft.com/office/powerpoint/2010/main" val="2072735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WAG, we approached the recommendation the same way…….</a:t>
            </a:r>
          </a:p>
          <a:p>
            <a:endParaRPr lang="en-US" dirty="0"/>
          </a:p>
        </p:txBody>
      </p:sp>
      <p:sp>
        <p:nvSpPr>
          <p:cNvPr id="4" name="Slide Number Placeholder 3"/>
          <p:cNvSpPr>
            <a:spLocks noGrp="1"/>
          </p:cNvSpPr>
          <p:nvPr>
            <p:ph type="sldNum" sz="quarter" idx="5"/>
          </p:nvPr>
        </p:nvSpPr>
        <p:spPr/>
        <p:txBody>
          <a:bodyPr/>
          <a:lstStyle/>
          <a:p>
            <a:fld id="{48013749-2212-47CF-B119-824F7C9270F9}" type="slidenum">
              <a:rPr lang="en-US" smtClean="0"/>
              <a:t>30</a:t>
            </a:fld>
            <a:endParaRPr lang="en-US"/>
          </a:p>
        </p:txBody>
      </p:sp>
    </p:spTree>
    <p:extLst>
      <p:ext uri="{BB962C8B-B14F-4D97-AF65-F5344CB8AC3E}">
        <p14:creationId xmlns:p14="http://schemas.microsoft.com/office/powerpoint/2010/main" val="3749549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glossed over the legal caps because they didn’t impact the results in any meaningful way.</a:t>
            </a:r>
          </a:p>
          <a:p>
            <a:r>
              <a:rPr lang="en-US" sz="1200" kern="1200" dirty="0">
                <a:solidFill>
                  <a:schemeClr val="tx1"/>
                </a:solidFill>
                <a:effectLst/>
                <a:latin typeface="+mn-lt"/>
                <a:ea typeface="+mn-ea"/>
                <a:cs typeface="+mn-cs"/>
              </a:rPr>
              <a:t>We feel that the lower (25%) legal cap and the ramped control rule (as opposed to the fixed rule, policy 13) provides additional protection while balancing economic considerations.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our conversations leading up this meeting, stakeholders endorsed this recommendation in the EAG.</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WAG, we feel any of these 3 policies meets conservation objectives.</a:t>
            </a:r>
          </a:p>
          <a:p>
            <a:r>
              <a:rPr lang="en-US" sz="1200" kern="1200" dirty="0">
                <a:solidFill>
                  <a:schemeClr val="tx1"/>
                </a:solidFill>
                <a:effectLst/>
                <a:latin typeface="+mn-lt"/>
                <a:ea typeface="+mn-ea"/>
                <a:cs typeface="+mn-cs"/>
              </a:rPr>
              <a:t>We looked closely at how the combined retained catch in EAG and WAG fair relative to the combined OFL and ABC. Assuming policy 3 in the EAG simulations suggest that any of these 3 policies in the WAG would yield combined EAG+WAG values below the combined OFL and ABC.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department recommends against ay policy that exceeds 20% in the WAG.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department feels any of these 3 policies provides adequate protection for the conservation of the stock.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there are some economic differences across these three options that may be important to the industry, so the dept. defers to the board to establish a final recommendation.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8013749-2212-47CF-B119-824F7C9270F9}" type="slidenum">
              <a:rPr lang="en-US" smtClean="0"/>
              <a:t>31</a:t>
            </a:fld>
            <a:endParaRPr lang="en-US"/>
          </a:p>
        </p:txBody>
      </p:sp>
    </p:spTree>
    <p:extLst>
      <p:ext uri="{BB962C8B-B14F-4D97-AF65-F5344CB8AC3E}">
        <p14:creationId xmlns:p14="http://schemas.microsoft.com/office/powerpoint/2010/main" val="193453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dirty="0"/>
              <a:t>More on the OFLs and ABCs……these acronyms stand for Overfishing level and Acceptable biological catch.</a:t>
            </a:r>
          </a:p>
          <a:p>
            <a:pPr marL="0" indent="0">
              <a:buNone/>
            </a:pPr>
            <a:r>
              <a:rPr lang="en-US" sz="1000" dirty="0"/>
              <a:t>They</a:t>
            </a:r>
            <a:r>
              <a:rPr lang="en-US" sz="1000" baseline="0" dirty="0"/>
              <a:t> are</a:t>
            </a:r>
            <a:r>
              <a:rPr lang="en-US" sz="1000" dirty="0"/>
              <a:t> are</a:t>
            </a:r>
            <a:r>
              <a:rPr lang="en-US" sz="1000" baseline="0" dirty="0"/>
              <a:t> products that come out of </a:t>
            </a:r>
            <a:r>
              <a:rPr lang="en-US" sz="1000" dirty="0"/>
              <a:t>the federal stock assessment process, and are designed for a very specific function.</a:t>
            </a:r>
          </a:p>
          <a:p>
            <a:pPr marL="0" indent="0">
              <a:buNone/>
            </a:pPr>
            <a:endParaRPr lang="en-US" sz="1000" dirty="0"/>
          </a:p>
          <a:p>
            <a:pPr marL="0" indent="0">
              <a:buNone/>
            </a:pPr>
            <a:r>
              <a:rPr lang="en-US" sz="1000" b="1" dirty="0"/>
              <a:t>OFL</a:t>
            </a:r>
            <a:r>
              <a:rPr lang="en-US" sz="1000" dirty="0"/>
              <a:t>: read box………..</a:t>
            </a:r>
          </a:p>
          <a:p>
            <a:pPr marL="0" indent="0">
              <a:buNone/>
            </a:pPr>
            <a:r>
              <a:rPr lang="en-US" sz="1000" dirty="0"/>
              <a:t>Any amount of catch</a:t>
            </a:r>
            <a:r>
              <a:rPr lang="en-US" sz="1000" baseline="0" dirty="0"/>
              <a:t> in excess of the OFL results in </a:t>
            </a:r>
            <a:r>
              <a:rPr lang="en-US" sz="1000" b="1" u="sng" baseline="0" dirty="0"/>
              <a:t>overfishing.</a:t>
            </a:r>
            <a:endParaRPr lang="en-US" sz="1000" b="1" u="sng" dirty="0"/>
          </a:p>
          <a:p>
            <a:r>
              <a:rPr lang="en-US" sz="1000" dirty="0"/>
              <a:t>Annually estimated through assessment process using five-tier system and F</a:t>
            </a:r>
            <a:r>
              <a:rPr lang="en-US" sz="1000" baseline="-25000" dirty="0"/>
              <a:t>OFL</a:t>
            </a:r>
            <a:r>
              <a:rPr lang="en-US" sz="1000" dirty="0"/>
              <a:t> control rule</a:t>
            </a:r>
          </a:p>
          <a:p>
            <a:pPr marL="0" indent="0">
              <a:buNone/>
            </a:pPr>
            <a:endParaRPr lang="en-US" sz="1100" dirty="0"/>
          </a:p>
          <a:p>
            <a:pPr marL="0" indent="0">
              <a:buNone/>
            </a:pPr>
            <a:r>
              <a:rPr lang="en-US" sz="1100" b="1" dirty="0"/>
              <a:t>ABC:</a:t>
            </a:r>
            <a:r>
              <a:rPr lang="en-US" sz="1100" b="1" baseline="0" dirty="0"/>
              <a:t> </a:t>
            </a:r>
            <a:r>
              <a:rPr lang="en-US" sz="1100" dirty="0"/>
              <a:t>The level of annual catch that accounts for scientific uncertainty in OFL</a:t>
            </a:r>
          </a:p>
          <a:p>
            <a:r>
              <a:rPr lang="en-US" sz="1100" dirty="0"/>
              <a:t>Set lower than OFL</a:t>
            </a:r>
          </a:p>
          <a:p>
            <a:r>
              <a:rPr lang="en-US" sz="1100" dirty="0"/>
              <a:t>25% buffer for AIGKC</a:t>
            </a:r>
          </a:p>
          <a:p>
            <a:endParaRPr lang="en-US" sz="1100" dirty="0"/>
          </a:p>
          <a:p>
            <a:pPr marL="0" indent="0">
              <a:buNone/>
            </a:pPr>
            <a:r>
              <a:rPr lang="en-US" sz="1100" b="1" u="sng" dirty="0"/>
              <a:t>ABC is not the TAC</a:t>
            </a:r>
          </a:p>
          <a:p>
            <a:pPr marL="0" indent="0">
              <a:buNone/>
            </a:pPr>
            <a:r>
              <a:rPr lang="en-US" sz="1100" dirty="0"/>
              <a:t>ABC is the limit on mortality of </a:t>
            </a:r>
            <a:r>
              <a:rPr lang="en-US" sz="1100" b="1" u="sng" dirty="0"/>
              <a:t>ALL</a:t>
            </a:r>
            <a:r>
              <a:rPr lang="en-US" sz="1100" dirty="0"/>
              <a:t> male and female crabs regardless of size, from all sources of fishery mortality: </a:t>
            </a:r>
          </a:p>
          <a:p>
            <a:r>
              <a:rPr lang="en-US" sz="1100" dirty="0"/>
              <a:t>retained catch</a:t>
            </a:r>
          </a:p>
          <a:p>
            <a:r>
              <a:rPr lang="en-US" sz="1100" dirty="0"/>
              <a:t>bycatch in directed crab fishery</a:t>
            </a:r>
          </a:p>
          <a:p>
            <a:r>
              <a:rPr lang="en-US" sz="1100" dirty="0"/>
              <a:t>bycatch in </a:t>
            </a:r>
            <a:r>
              <a:rPr lang="en-US" sz="1100" dirty="0" err="1"/>
              <a:t>nondirected</a:t>
            </a:r>
            <a:r>
              <a:rPr lang="en-US" sz="1100" dirty="0"/>
              <a:t> crab fisheries </a:t>
            </a:r>
          </a:p>
          <a:p>
            <a:r>
              <a:rPr lang="en-US" sz="1100" dirty="0"/>
              <a:t>bycatch in </a:t>
            </a:r>
            <a:r>
              <a:rPr lang="en-US" sz="1100" dirty="0" err="1"/>
              <a:t>groundfish</a:t>
            </a:r>
            <a:r>
              <a:rPr lang="en-US" sz="1100" dirty="0"/>
              <a:t> fisheries</a:t>
            </a:r>
          </a:p>
          <a:p>
            <a:endParaRPr lang="en-US" sz="1200" dirty="0"/>
          </a:p>
          <a:p>
            <a:r>
              <a:rPr lang="en-US" b="1" dirty="0"/>
              <a:t>TAC </a:t>
            </a:r>
            <a:r>
              <a:rPr lang="en-US" dirty="0"/>
              <a:t>stands for total allowable catch: business end of this process, and is a State of Alaska function</a:t>
            </a:r>
          </a:p>
          <a:p>
            <a:r>
              <a:rPr lang="en-US" dirty="0"/>
              <a:t>Annual catch target for the directed fishery: legal sized males</a:t>
            </a:r>
          </a:p>
          <a:p>
            <a:r>
              <a:rPr lang="en-US" dirty="0"/>
              <a:t>Must consider all sources of mortality to ensure the ABC does not get exceeded.</a:t>
            </a:r>
          </a:p>
          <a:p>
            <a:r>
              <a:rPr lang="en-US" dirty="0"/>
              <a:t>TAC is typically lower than ABC</a:t>
            </a:r>
          </a:p>
          <a:p>
            <a:endParaRPr lang="en-US" dirty="0"/>
          </a:p>
          <a:p>
            <a:endParaRPr lang="en-US" dirty="0"/>
          </a:p>
        </p:txBody>
      </p:sp>
      <p:sp>
        <p:nvSpPr>
          <p:cNvPr id="4" name="Slide Number Placeholder 3"/>
          <p:cNvSpPr>
            <a:spLocks noGrp="1"/>
          </p:cNvSpPr>
          <p:nvPr>
            <p:ph type="sldNum" sz="quarter" idx="10"/>
          </p:nvPr>
        </p:nvSpPr>
        <p:spPr/>
        <p:txBody>
          <a:bodyPr/>
          <a:lstStyle/>
          <a:p>
            <a:fld id="{71986AD2-4E17-4E31-A973-FA6D8AA5542A}" type="slidenum">
              <a:rPr lang="en-US" smtClean="0"/>
              <a:t>3</a:t>
            </a:fld>
            <a:endParaRPr lang="en-US"/>
          </a:p>
        </p:txBody>
      </p:sp>
    </p:spTree>
    <p:extLst>
      <p:ext uri="{BB962C8B-B14F-4D97-AF65-F5344CB8AC3E}">
        <p14:creationId xmlns:p14="http://schemas.microsoft.com/office/powerpoint/2010/main" val="2063708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013749-2212-47CF-B119-824F7C9270F9}" type="slidenum">
              <a:rPr lang="en-US" smtClean="0"/>
              <a:t>32</a:t>
            </a:fld>
            <a:endParaRPr lang="en-US"/>
          </a:p>
        </p:txBody>
      </p:sp>
    </p:spTree>
    <p:extLst>
      <p:ext uri="{BB962C8B-B14F-4D97-AF65-F5344CB8AC3E}">
        <p14:creationId xmlns:p14="http://schemas.microsoft.com/office/powerpoint/2010/main" val="44247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fishery occurs in Aleutian Islands king crab Registration Area 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Aleutian Island golden king crab is considered one stock, but the fishery has been managed in two areas separated at 174° W longitude. 	</a:t>
            </a:r>
          </a:p>
          <a:p>
            <a:r>
              <a:rPr lang="en-US" sz="1200" kern="1200" dirty="0">
                <a:solidFill>
                  <a:schemeClr val="tx1"/>
                </a:solidFill>
                <a:effectLst/>
                <a:latin typeface="+mn-lt"/>
                <a:ea typeface="+mn-ea"/>
                <a:cs typeface="+mn-cs"/>
              </a:rPr>
              <a:t>The stock segment east of 174</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W longitude is referred to as EAG (i.e., “eastern Aleutian goldens”) and the stock segment west of 174</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W longitude is referred to as WAG (i.e., “western Aleutian goldens”). </a:t>
            </a:r>
            <a:endParaRPr lang="en-US" dirty="0"/>
          </a:p>
        </p:txBody>
      </p:sp>
      <p:sp>
        <p:nvSpPr>
          <p:cNvPr id="4" name="Slide Number Placeholder 3"/>
          <p:cNvSpPr>
            <a:spLocks noGrp="1"/>
          </p:cNvSpPr>
          <p:nvPr>
            <p:ph type="sldNum" sz="quarter" idx="10"/>
          </p:nvPr>
        </p:nvSpPr>
        <p:spPr/>
        <p:txBody>
          <a:bodyPr/>
          <a:lstStyle/>
          <a:p>
            <a:fld id="{1FB6FF4F-7553-476C-8E95-40B053E85406}" type="slidenum">
              <a:rPr lang="en-US" smtClean="0"/>
              <a:t>4</a:t>
            </a:fld>
            <a:endParaRPr lang="en-US"/>
          </a:p>
        </p:txBody>
      </p:sp>
    </p:spTree>
    <p:extLst>
      <p:ext uri="{BB962C8B-B14F-4D97-AF65-F5344CB8AC3E}">
        <p14:creationId xmlns:p14="http://schemas.microsoft.com/office/powerpoint/2010/main" val="202634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5 boats in fishery, lots of stability, rationalized fishery</a:t>
            </a:r>
          </a:p>
        </p:txBody>
      </p:sp>
      <p:sp>
        <p:nvSpPr>
          <p:cNvPr id="4" name="Slide Number Placeholder 3"/>
          <p:cNvSpPr>
            <a:spLocks noGrp="1"/>
          </p:cNvSpPr>
          <p:nvPr>
            <p:ph type="sldNum" sz="quarter" idx="10"/>
          </p:nvPr>
        </p:nvSpPr>
        <p:spPr/>
        <p:txBody>
          <a:bodyPr/>
          <a:lstStyle/>
          <a:p>
            <a:fld id="{1FB6FF4F-7553-476C-8E95-40B053E85406}" type="slidenum">
              <a:rPr lang="en-US" smtClean="0"/>
              <a:t>5</a:t>
            </a:fld>
            <a:endParaRPr lang="en-US"/>
          </a:p>
        </p:txBody>
      </p:sp>
    </p:spTree>
    <p:extLst>
      <p:ext uri="{BB962C8B-B14F-4D97-AF65-F5344CB8AC3E}">
        <p14:creationId xmlns:p14="http://schemas.microsoft.com/office/powerpoint/2010/main" val="398512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TAC is set by state regulation.</a:t>
            </a:r>
          </a:p>
          <a:p>
            <a:endParaRPr lang="en-US" dirty="0"/>
          </a:p>
          <a:p>
            <a:r>
              <a:rPr lang="en-US" dirty="0"/>
              <a:t>Section a states: “Until the Aleutian Islands golden king crab stock assessment model and a state regulatory harvest strategy are established…..”</a:t>
            </a:r>
          </a:p>
          <a:p>
            <a:endParaRPr lang="en-US" dirty="0"/>
          </a:p>
          <a:p>
            <a:r>
              <a:rPr lang="en-US" dirty="0"/>
              <a:t>Section “b” states…..</a:t>
            </a:r>
          </a:p>
          <a:p>
            <a:endParaRPr lang="en-US" dirty="0"/>
          </a:p>
          <a:p>
            <a:r>
              <a:rPr lang="en-US" sz="1200" kern="1200" dirty="0">
                <a:solidFill>
                  <a:schemeClr val="tx1"/>
                </a:solidFill>
                <a:effectLst/>
                <a:latin typeface="+mn-lt"/>
                <a:ea typeface="+mn-ea"/>
                <a:cs typeface="+mn-cs"/>
              </a:rPr>
              <a:t>The word “modify” was adopted by the BOF before the 2018/19 fishing season to allow greater flexibility in TAC setting prior to the acceptance of a harvest strategy but when population abundance estimates from the accepted stock assessment model may suggest TAC increases are warranted.</a:t>
            </a:r>
          </a:p>
          <a:p>
            <a:r>
              <a:rPr lang="en-US" sz="1200" kern="1200" dirty="0">
                <a:solidFill>
                  <a:schemeClr val="tx1"/>
                </a:solidFill>
                <a:effectLst/>
                <a:latin typeface="+mn-lt"/>
                <a:ea typeface="+mn-ea"/>
                <a:cs typeface="+mn-cs"/>
              </a:rPr>
              <a:t>Prior to this the harvest strategy allowed for TAC reductions, but not increases.</a:t>
            </a:r>
            <a:endParaRPr lang="en-US" dirty="0"/>
          </a:p>
        </p:txBody>
      </p:sp>
      <p:sp>
        <p:nvSpPr>
          <p:cNvPr id="4" name="Slide Number Placeholder 3"/>
          <p:cNvSpPr>
            <a:spLocks noGrp="1"/>
          </p:cNvSpPr>
          <p:nvPr>
            <p:ph type="sldNum" sz="quarter" idx="10"/>
          </p:nvPr>
        </p:nvSpPr>
        <p:spPr/>
        <p:txBody>
          <a:bodyPr/>
          <a:lstStyle/>
          <a:p>
            <a:fld id="{1FB6FF4F-7553-476C-8E95-40B053E85406}" type="slidenum">
              <a:rPr lang="en-US" smtClean="0"/>
              <a:t>6</a:t>
            </a:fld>
            <a:endParaRPr lang="en-US"/>
          </a:p>
        </p:txBody>
      </p:sp>
    </p:spTree>
    <p:extLst>
      <p:ext uri="{BB962C8B-B14F-4D97-AF65-F5344CB8AC3E}">
        <p14:creationId xmlns:p14="http://schemas.microsoft.com/office/powerpoint/2010/main" val="347331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013749-2212-47CF-B119-824F7C9270F9}" type="slidenum">
              <a:rPr lang="en-US" smtClean="0"/>
              <a:t>7</a:t>
            </a:fld>
            <a:endParaRPr lang="en-US"/>
          </a:p>
        </p:txBody>
      </p:sp>
    </p:spTree>
    <p:extLst>
      <p:ext uri="{BB962C8B-B14F-4D97-AF65-F5344CB8AC3E}">
        <p14:creationId xmlns:p14="http://schemas.microsoft.com/office/powerpoint/2010/main" val="4288339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013749-2212-47CF-B119-824F7C9270F9}" type="slidenum">
              <a:rPr lang="en-US" smtClean="0"/>
              <a:t>8</a:t>
            </a:fld>
            <a:endParaRPr lang="en-US"/>
          </a:p>
        </p:txBody>
      </p:sp>
    </p:spTree>
    <p:extLst>
      <p:ext uri="{BB962C8B-B14F-4D97-AF65-F5344CB8AC3E}">
        <p14:creationId xmlns:p14="http://schemas.microsoft.com/office/powerpoint/2010/main" val="4251359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put this analysis in context. </a:t>
            </a:r>
          </a:p>
          <a:p>
            <a:endParaRPr lang="en-US" dirty="0"/>
          </a:p>
          <a:p>
            <a:r>
              <a:rPr lang="en-US" dirty="0"/>
              <a:t>We should think of the forecast simulations as a TOOL …….</a:t>
            </a:r>
          </a:p>
          <a:p>
            <a:endParaRPr lang="en-US" dirty="0"/>
          </a:p>
          <a:p>
            <a:r>
              <a:rPr lang="en-US" dirty="0"/>
              <a:t>The analysis is not a crystal ball…..</a:t>
            </a:r>
          </a:p>
        </p:txBody>
      </p:sp>
      <p:sp>
        <p:nvSpPr>
          <p:cNvPr id="4" name="Slide Number Placeholder 3"/>
          <p:cNvSpPr>
            <a:spLocks noGrp="1"/>
          </p:cNvSpPr>
          <p:nvPr>
            <p:ph type="sldNum" sz="quarter" idx="5"/>
          </p:nvPr>
        </p:nvSpPr>
        <p:spPr/>
        <p:txBody>
          <a:bodyPr/>
          <a:lstStyle/>
          <a:p>
            <a:fld id="{48013749-2212-47CF-B119-824F7C9270F9}" type="slidenum">
              <a:rPr lang="en-US" smtClean="0"/>
              <a:t>9</a:t>
            </a:fld>
            <a:endParaRPr lang="en-US"/>
          </a:p>
        </p:txBody>
      </p:sp>
    </p:spTree>
    <p:extLst>
      <p:ext uri="{BB962C8B-B14F-4D97-AF65-F5344CB8AC3E}">
        <p14:creationId xmlns:p14="http://schemas.microsoft.com/office/powerpoint/2010/main" val="60403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E68D81-43EA-416A-9B9B-95077FEF6E69}" type="datetime1">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4E3C8-9AC9-4621-A20F-A9568AF5679E}" type="slidenum">
              <a:rPr lang="en-US" smtClean="0"/>
              <a:t>‹#›</a:t>
            </a:fld>
            <a:endParaRPr lang="en-US"/>
          </a:p>
        </p:txBody>
      </p:sp>
    </p:spTree>
    <p:extLst>
      <p:ext uri="{BB962C8B-B14F-4D97-AF65-F5344CB8AC3E}">
        <p14:creationId xmlns:p14="http://schemas.microsoft.com/office/powerpoint/2010/main" val="177671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C73EE2-A899-47DF-B2F7-42C0AA9E073B}" type="datetime1">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4E3C8-9AC9-4621-A20F-A9568AF5679E}" type="slidenum">
              <a:rPr lang="en-US" smtClean="0"/>
              <a:t>‹#›</a:t>
            </a:fld>
            <a:endParaRPr lang="en-US"/>
          </a:p>
        </p:txBody>
      </p:sp>
    </p:spTree>
    <p:extLst>
      <p:ext uri="{BB962C8B-B14F-4D97-AF65-F5344CB8AC3E}">
        <p14:creationId xmlns:p14="http://schemas.microsoft.com/office/powerpoint/2010/main" val="4682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935E42-8443-4843-8508-42BA7E19669D}" type="datetime1">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4E3C8-9AC9-4621-A20F-A9568AF5679E}" type="slidenum">
              <a:rPr lang="en-US" smtClean="0"/>
              <a:t>‹#›</a:t>
            </a:fld>
            <a:endParaRPr lang="en-US"/>
          </a:p>
        </p:txBody>
      </p:sp>
    </p:spTree>
    <p:extLst>
      <p:ext uri="{BB962C8B-B14F-4D97-AF65-F5344CB8AC3E}">
        <p14:creationId xmlns:p14="http://schemas.microsoft.com/office/powerpoint/2010/main" val="113068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58F5B5-D98C-4961-B6BE-78426FBAF82A}" type="datetime1">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4E3C8-9AC9-4621-A20F-A9568AF5679E}" type="slidenum">
              <a:rPr lang="en-US" smtClean="0"/>
              <a:t>‹#›</a:t>
            </a:fld>
            <a:endParaRPr lang="en-US"/>
          </a:p>
        </p:txBody>
      </p:sp>
    </p:spTree>
    <p:extLst>
      <p:ext uri="{BB962C8B-B14F-4D97-AF65-F5344CB8AC3E}">
        <p14:creationId xmlns:p14="http://schemas.microsoft.com/office/powerpoint/2010/main" val="318013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4AF153-9F04-405A-854B-94347FBD3A22}" type="datetime1">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4E3C8-9AC9-4621-A20F-A9568AF5679E}" type="slidenum">
              <a:rPr lang="en-US" smtClean="0"/>
              <a:t>‹#›</a:t>
            </a:fld>
            <a:endParaRPr lang="en-US"/>
          </a:p>
        </p:txBody>
      </p:sp>
    </p:spTree>
    <p:extLst>
      <p:ext uri="{BB962C8B-B14F-4D97-AF65-F5344CB8AC3E}">
        <p14:creationId xmlns:p14="http://schemas.microsoft.com/office/powerpoint/2010/main" val="1921993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D997F3-C5C7-46E7-8F57-B95546B5244A}" type="datetime1">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4E3C8-9AC9-4621-A20F-A9568AF5679E}" type="slidenum">
              <a:rPr lang="en-US" smtClean="0"/>
              <a:t>‹#›</a:t>
            </a:fld>
            <a:endParaRPr lang="en-US"/>
          </a:p>
        </p:txBody>
      </p:sp>
    </p:spTree>
    <p:extLst>
      <p:ext uri="{BB962C8B-B14F-4D97-AF65-F5344CB8AC3E}">
        <p14:creationId xmlns:p14="http://schemas.microsoft.com/office/powerpoint/2010/main" val="56696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1FE3CB-4415-46D5-83FD-6391C51ECD3F}" type="datetime1">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A4E3C8-9AC9-4621-A20F-A9568AF5679E}" type="slidenum">
              <a:rPr lang="en-US" smtClean="0"/>
              <a:t>‹#›</a:t>
            </a:fld>
            <a:endParaRPr lang="en-US"/>
          </a:p>
        </p:txBody>
      </p:sp>
    </p:spTree>
    <p:extLst>
      <p:ext uri="{BB962C8B-B14F-4D97-AF65-F5344CB8AC3E}">
        <p14:creationId xmlns:p14="http://schemas.microsoft.com/office/powerpoint/2010/main" val="104931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778CF7-F0B4-4A27-88E0-F94667DBA7A2}" type="datetime1">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A4E3C8-9AC9-4621-A20F-A9568AF5679E}" type="slidenum">
              <a:rPr lang="en-US" smtClean="0"/>
              <a:t>‹#›</a:t>
            </a:fld>
            <a:endParaRPr lang="en-US"/>
          </a:p>
        </p:txBody>
      </p:sp>
    </p:spTree>
    <p:extLst>
      <p:ext uri="{BB962C8B-B14F-4D97-AF65-F5344CB8AC3E}">
        <p14:creationId xmlns:p14="http://schemas.microsoft.com/office/powerpoint/2010/main" val="85690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9BB91-4C69-4106-8BAA-EBB5AEE16F28}" type="datetime1">
              <a:rPr lang="en-US" smtClean="0"/>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A4E3C8-9AC9-4621-A20F-A9568AF5679E}" type="slidenum">
              <a:rPr lang="en-US" smtClean="0"/>
              <a:t>‹#›</a:t>
            </a:fld>
            <a:endParaRPr lang="en-US"/>
          </a:p>
        </p:txBody>
      </p:sp>
    </p:spTree>
    <p:extLst>
      <p:ext uri="{BB962C8B-B14F-4D97-AF65-F5344CB8AC3E}">
        <p14:creationId xmlns:p14="http://schemas.microsoft.com/office/powerpoint/2010/main" val="68950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0273FF-240C-4E11-BB17-7694FDA584A1}" type="datetime1">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4E3C8-9AC9-4621-A20F-A9568AF5679E}" type="slidenum">
              <a:rPr lang="en-US" smtClean="0"/>
              <a:t>‹#›</a:t>
            </a:fld>
            <a:endParaRPr lang="en-US"/>
          </a:p>
        </p:txBody>
      </p:sp>
    </p:spTree>
    <p:extLst>
      <p:ext uri="{BB962C8B-B14F-4D97-AF65-F5344CB8AC3E}">
        <p14:creationId xmlns:p14="http://schemas.microsoft.com/office/powerpoint/2010/main" val="383678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1274BB-BA9B-40DB-96DB-715E90A6788C}" type="datetime1">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4E3C8-9AC9-4621-A20F-A9568AF5679E}" type="slidenum">
              <a:rPr lang="en-US" smtClean="0"/>
              <a:t>‹#›</a:t>
            </a:fld>
            <a:endParaRPr lang="en-US"/>
          </a:p>
        </p:txBody>
      </p:sp>
    </p:spTree>
    <p:extLst>
      <p:ext uri="{BB962C8B-B14F-4D97-AF65-F5344CB8AC3E}">
        <p14:creationId xmlns:p14="http://schemas.microsoft.com/office/powerpoint/2010/main" val="144838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46BC0-F2EA-4B8C-BE8A-0977F819C01C}" type="datetime1">
              <a:rPr lang="en-US" smtClean="0"/>
              <a:t>4/26/2019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4E3C8-9AC9-4621-A20F-A9568AF5679E}" type="slidenum">
              <a:rPr lang="en-US" smtClean="0"/>
              <a:t>‹#›</a:t>
            </a:fld>
            <a:endParaRPr lang="en-US"/>
          </a:p>
        </p:txBody>
      </p:sp>
    </p:spTree>
    <p:extLst>
      <p:ext uri="{BB962C8B-B14F-4D97-AF65-F5344CB8AC3E}">
        <p14:creationId xmlns:p14="http://schemas.microsoft.com/office/powerpoint/2010/main" val="198825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1186-73CA-4458-ACED-416748BB6F86}"/>
              </a:ext>
            </a:extLst>
          </p:cNvPr>
          <p:cNvSpPr>
            <a:spLocks noGrp="1"/>
          </p:cNvSpPr>
          <p:nvPr>
            <p:ph type="ctrTitle"/>
          </p:nvPr>
        </p:nvSpPr>
        <p:spPr>
          <a:xfrm>
            <a:off x="169164" y="1197414"/>
            <a:ext cx="8805672" cy="1456245"/>
          </a:xfrm>
        </p:spPr>
        <p:txBody>
          <a:bodyPr>
            <a:normAutofit/>
          </a:bodyPr>
          <a:lstStyle/>
          <a:p>
            <a:r>
              <a:rPr lang="en-US" sz="4400" b="1" dirty="0">
                <a:latin typeface="+mn-lt"/>
              </a:rPr>
              <a:t>Recommended harvest strategy for Aleutian Islands golden king crab</a:t>
            </a:r>
          </a:p>
        </p:txBody>
      </p:sp>
      <p:sp>
        <p:nvSpPr>
          <p:cNvPr id="3" name="Subtitle 2">
            <a:extLst>
              <a:ext uri="{FF2B5EF4-FFF2-40B4-BE49-F238E27FC236}">
                <a16:creationId xmlns:a16="http://schemas.microsoft.com/office/drawing/2014/main" id="{DBD10C76-9D3A-4448-B519-427A838261ED}"/>
              </a:ext>
            </a:extLst>
          </p:cNvPr>
          <p:cNvSpPr>
            <a:spLocks noGrp="1"/>
          </p:cNvSpPr>
          <p:nvPr>
            <p:ph type="subTitle" idx="1"/>
          </p:nvPr>
        </p:nvSpPr>
        <p:spPr>
          <a:xfrm>
            <a:off x="1065276" y="3191630"/>
            <a:ext cx="7013448" cy="3529846"/>
          </a:xfrm>
        </p:spPr>
        <p:txBody>
          <a:bodyPr/>
          <a:lstStyle/>
          <a:p>
            <a:r>
              <a:rPr lang="en-US" dirty="0"/>
              <a:t>Benjamin Daly</a:t>
            </a:r>
            <a:r>
              <a:rPr lang="en-US" baseline="30000" dirty="0"/>
              <a:t>1</a:t>
            </a:r>
            <a:r>
              <a:rPr lang="en-US" dirty="0"/>
              <a:t>, M.S.M. Siddeek</a:t>
            </a:r>
            <a:r>
              <a:rPr lang="en-US" baseline="30000" dirty="0"/>
              <a:t>1</a:t>
            </a:r>
            <a:r>
              <a:rPr lang="en-US" dirty="0"/>
              <a:t>, Mark Stichert</a:t>
            </a:r>
            <a:r>
              <a:rPr lang="en-US" baseline="30000" dirty="0"/>
              <a:t>1</a:t>
            </a:r>
            <a:r>
              <a:rPr lang="en-US" dirty="0"/>
              <a:t>, Steven Martell</a:t>
            </a:r>
            <a:r>
              <a:rPr lang="en-US" baseline="30000" dirty="0"/>
              <a:t>2</a:t>
            </a:r>
            <a:r>
              <a:rPr lang="en-US" dirty="0"/>
              <a:t>, Jie Zheng</a:t>
            </a:r>
            <a:r>
              <a:rPr lang="en-US" baseline="30000" dirty="0"/>
              <a:t>1</a:t>
            </a:r>
          </a:p>
          <a:p>
            <a:endParaRPr lang="en-US" baseline="30000" dirty="0"/>
          </a:p>
          <a:p>
            <a:r>
              <a:rPr lang="en-US" dirty="0">
                <a:solidFill>
                  <a:schemeClr val="bg1">
                    <a:lumMod val="50000"/>
                  </a:schemeClr>
                </a:solidFill>
              </a:rPr>
              <a:t>Alaska Board of Fisheries Meeting</a:t>
            </a:r>
          </a:p>
          <a:p>
            <a:r>
              <a:rPr lang="en-US" dirty="0">
                <a:solidFill>
                  <a:schemeClr val="bg1">
                    <a:lumMod val="50000"/>
                  </a:schemeClr>
                </a:solidFill>
              </a:rPr>
              <a:t>Anchorage, AK</a:t>
            </a:r>
          </a:p>
          <a:p>
            <a:r>
              <a:rPr lang="en-US" dirty="0">
                <a:solidFill>
                  <a:schemeClr val="bg1">
                    <a:lumMod val="50000"/>
                  </a:schemeClr>
                </a:solidFill>
              </a:rPr>
              <a:t>March 9-12, 2019</a:t>
            </a:r>
          </a:p>
          <a:p>
            <a:endParaRPr lang="en-US" baseline="30000" dirty="0"/>
          </a:p>
          <a:p>
            <a:endParaRPr lang="en-US" baseline="30000" dirty="0"/>
          </a:p>
        </p:txBody>
      </p:sp>
      <p:sp>
        <p:nvSpPr>
          <p:cNvPr id="4" name="Slide Number Placeholder 3">
            <a:extLst>
              <a:ext uri="{FF2B5EF4-FFF2-40B4-BE49-F238E27FC236}">
                <a16:creationId xmlns:a16="http://schemas.microsoft.com/office/drawing/2014/main" id="{9FA98CFF-300D-493F-82C4-20F5F50CE7AC}"/>
              </a:ext>
            </a:extLst>
          </p:cNvPr>
          <p:cNvSpPr>
            <a:spLocks noGrp="1"/>
          </p:cNvSpPr>
          <p:nvPr>
            <p:ph type="sldNum" sz="quarter" idx="12"/>
          </p:nvPr>
        </p:nvSpPr>
        <p:spPr/>
        <p:txBody>
          <a:bodyPr/>
          <a:lstStyle/>
          <a:p>
            <a:fld id="{29A4E3C8-9AC9-4621-A20F-A9568AF5679E}" type="slidenum">
              <a:rPr lang="en-US" smtClean="0"/>
              <a:t>1</a:t>
            </a:fld>
            <a:endParaRPr lang="en-US"/>
          </a:p>
        </p:txBody>
      </p:sp>
      <p:sp>
        <p:nvSpPr>
          <p:cNvPr id="5" name="TextBox 4">
            <a:extLst>
              <a:ext uri="{FF2B5EF4-FFF2-40B4-BE49-F238E27FC236}">
                <a16:creationId xmlns:a16="http://schemas.microsoft.com/office/drawing/2014/main" id="{DA9F85F8-2775-4D9E-A694-FEB8229E1B49}"/>
              </a:ext>
            </a:extLst>
          </p:cNvPr>
          <p:cNvSpPr txBox="1"/>
          <p:nvPr/>
        </p:nvSpPr>
        <p:spPr>
          <a:xfrm>
            <a:off x="1943100" y="6261914"/>
            <a:ext cx="5257800" cy="276999"/>
          </a:xfrm>
          <a:prstGeom prst="rect">
            <a:avLst/>
          </a:prstGeom>
          <a:noFill/>
        </p:spPr>
        <p:txBody>
          <a:bodyPr wrap="square" rtlCol="0">
            <a:spAutoFit/>
          </a:bodyPr>
          <a:lstStyle/>
          <a:p>
            <a:pPr algn="ctr"/>
            <a:r>
              <a:rPr lang="en-US" sz="1200" baseline="30000" dirty="0">
                <a:solidFill>
                  <a:schemeClr val="bg1">
                    <a:lumMod val="50000"/>
                  </a:schemeClr>
                </a:solidFill>
              </a:rPr>
              <a:t>1</a:t>
            </a:r>
            <a:r>
              <a:rPr lang="en-US" sz="1200" dirty="0">
                <a:solidFill>
                  <a:schemeClr val="bg1">
                    <a:lumMod val="50000"/>
                  </a:schemeClr>
                </a:solidFill>
              </a:rPr>
              <a:t> Alaska Department of Fish and Game, </a:t>
            </a:r>
            <a:r>
              <a:rPr lang="en-US" sz="1200" baseline="30000" dirty="0">
                <a:solidFill>
                  <a:schemeClr val="bg1">
                    <a:lumMod val="50000"/>
                  </a:schemeClr>
                </a:solidFill>
              </a:rPr>
              <a:t>2</a:t>
            </a:r>
            <a:r>
              <a:rPr lang="en-US" sz="1200" dirty="0">
                <a:solidFill>
                  <a:schemeClr val="bg1">
                    <a:lumMod val="50000"/>
                  </a:schemeClr>
                </a:solidFill>
              </a:rPr>
              <a:t> Sea State Inc.</a:t>
            </a:r>
          </a:p>
        </p:txBody>
      </p:sp>
    </p:spTree>
    <p:extLst>
      <p:ext uri="{BB962C8B-B14F-4D97-AF65-F5344CB8AC3E}">
        <p14:creationId xmlns:p14="http://schemas.microsoft.com/office/powerpoint/2010/main" val="128028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D321-7F0A-4E7E-B78A-E242C22D2D29}"/>
              </a:ext>
            </a:extLst>
          </p:cNvPr>
          <p:cNvSpPr>
            <a:spLocks noGrp="1"/>
          </p:cNvSpPr>
          <p:nvPr>
            <p:ph type="title"/>
          </p:nvPr>
        </p:nvSpPr>
        <p:spPr>
          <a:xfrm>
            <a:off x="314325" y="1"/>
            <a:ext cx="8515350" cy="859014"/>
          </a:xfrm>
        </p:spPr>
        <p:txBody>
          <a:bodyPr/>
          <a:lstStyle/>
          <a:p>
            <a:pPr algn="ctr"/>
            <a:r>
              <a:rPr lang="en-US" dirty="0"/>
              <a:t>Forecast simulations</a:t>
            </a:r>
          </a:p>
        </p:txBody>
      </p:sp>
      <p:sp>
        <p:nvSpPr>
          <p:cNvPr id="3" name="Content Placeholder 2">
            <a:extLst>
              <a:ext uri="{FF2B5EF4-FFF2-40B4-BE49-F238E27FC236}">
                <a16:creationId xmlns:a16="http://schemas.microsoft.com/office/drawing/2014/main" id="{5BDCB8FC-8C62-44C9-9116-6FE927F64376}"/>
              </a:ext>
            </a:extLst>
          </p:cNvPr>
          <p:cNvSpPr>
            <a:spLocks noGrp="1"/>
          </p:cNvSpPr>
          <p:nvPr>
            <p:ph idx="1"/>
          </p:nvPr>
        </p:nvSpPr>
        <p:spPr>
          <a:xfrm>
            <a:off x="222250" y="1072784"/>
            <a:ext cx="8357307" cy="5672666"/>
          </a:xfrm>
        </p:spPr>
        <p:txBody>
          <a:bodyPr>
            <a:normAutofit fontScale="92500" lnSpcReduction="10000"/>
          </a:bodyPr>
          <a:lstStyle/>
          <a:p>
            <a:r>
              <a:rPr lang="en-US" dirty="0"/>
              <a:t>2018 base model (scenario 18_0)</a:t>
            </a:r>
          </a:p>
          <a:p>
            <a:r>
              <a:rPr lang="en-US" dirty="0"/>
              <a:t>Projected abundances for 30 years </a:t>
            </a:r>
          </a:p>
          <a:p>
            <a:pPr lvl="1"/>
            <a:r>
              <a:rPr lang="en-US" i="1" dirty="0"/>
              <a:t>Evaluated </a:t>
            </a:r>
            <a:r>
              <a:rPr lang="en-US" b="1" i="1" dirty="0"/>
              <a:t>short term </a:t>
            </a:r>
            <a:r>
              <a:rPr lang="en-US" i="1" dirty="0"/>
              <a:t>(1-8 years) and </a:t>
            </a:r>
            <a:r>
              <a:rPr lang="en-US" b="1" i="1" dirty="0"/>
              <a:t>long term </a:t>
            </a:r>
            <a:r>
              <a:rPr lang="en-US" i="1" dirty="0"/>
              <a:t>(1-30 years) results</a:t>
            </a:r>
          </a:p>
          <a:p>
            <a:r>
              <a:rPr lang="en-US" dirty="0"/>
              <a:t>500 random replicates</a:t>
            </a:r>
          </a:p>
          <a:p>
            <a:r>
              <a:rPr lang="en-US" dirty="0"/>
              <a:t>Estimated:</a:t>
            </a:r>
          </a:p>
          <a:p>
            <a:pPr lvl="1"/>
            <a:r>
              <a:rPr lang="en-US" dirty="0"/>
              <a:t>Mature males biomass (MMB)</a:t>
            </a:r>
          </a:p>
          <a:p>
            <a:pPr lvl="1"/>
            <a:r>
              <a:rPr lang="en-US" dirty="0"/>
              <a:t>Mature male abundance (MMA)</a:t>
            </a:r>
          </a:p>
          <a:p>
            <a:pPr lvl="1"/>
            <a:r>
              <a:rPr lang="en-US" dirty="0"/>
              <a:t>Legal male biomass (LMB)</a:t>
            </a:r>
          </a:p>
          <a:p>
            <a:pPr lvl="1"/>
            <a:r>
              <a:rPr lang="en-US" dirty="0"/>
              <a:t>Overfishing level (OFL)</a:t>
            </a:r>
          </a:p>
          <a:p>
            <a:pPr lvl="1"/>
            <a:r>
              <a:rPr lang="en-US" dirty="0"/>
              <a:t>Acceptable biological catch (ABC)</a:t>
            </a:r>
          </a:p>
          <a:p>
            <a:pPr lvl="1"/>
            <a:r>
              <a:rPr lang="en-US" dirty="0"/>
              <a:t>Total catch (TOTC)</a:t>
            </a:r>
          </a:p>
          <a:p>
            <a:pPr lvl="1"/>
            <a:r>
              <a:rPr lang="en-US" dirty="0"/>
              <a:t>Retained catch (RETC)</a:t>
            </a:r>
          </a:p>
          <a:p>
            <a:pPr lvl="1"/>
            <a:r>
              <a:rPr lang="en-US" dirty="0"/>
              <a:t>Retained catch per unit effort (CPUE) </a:t>
            </a:r>
          </a:p>
          <a:p>
            <a:pPr lvl="1"/>
            <a:r>
              <a:rPr lang="en-US" dirty="0"/>
              <a:t>Number of annual recruits </a:t>
            </a:r>
          </a:p>
        </p:txBody>
      </p:sp>
      <p:sp>
        <p:nvSpPr>
          <p:cNvPr id="4" name="Right Brace 3">
            <a:extLst>
              <a:ext uri="{FF2B5EF4-FFF2-40B4-BE49-F238E27FC236}">
                <a16:creationId xmlns:a16="http://schemas.microsoft.com/office/drawing/2014/main" id="{6F3E2C1D-19C4-4ED2-A4B2-C648E2F8114C}"/>
              </a:ext>
            </a:extLst>
          </p:cNvPr>
          <p:cNvSpPr/>
          <p:nvPr/>
        </p:nvSpPr>
        <p:spPr>
          <a:xfrm>
            <a:off x="5145971" y="3286789"/>
            <a:ext cx="643467" cy="319757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964FC5DB-C831-42A6-9932-7C05D323111E}"/>
              </a:ext>
            </a:extLst>
          </p:cNvPr>
          <p:cNvSpPr txBox="1"/>
          <p:nvPr/>
        </p:nvSpPr>
        <p:spPr>
          <a:xfrm>
            <a:off x="5945364" y="4586051"/>
            <a:ext cx="3198636" cy="1477328"/>
          </a:xfrm>
          <a:prstGeom prst="rect">
            <a:avLst/>
          </a:prstGeom>
          <a:noFill/>
        </p:spPr>
        <p:txBody>
          <a:bodyPr wrap="square" rtlCol="0">
            <a:spAutoFit/>
          </a:bodyPr>
          <a:lstStyle/>
          <a:p>
            <a:r>
              <a:rPr lang="en-US" u="sng" dirty="0"/>
              <a:t>Then calculated probabilities of:</a:t>
            </a:r>
          </a:p>
          <a:p>
            <a:r>
              <a:rPr lang="en-US" dirty="0"/>
              <a:t>exceeding conservation thresholds, </a:t>
            </a:r>
          </a:p>
          <a:p>
            <a:r>
              <a:rPr lang="en-US" dirty="0"/>
              <a:t>meeting economic goals, etc. </a:t>
            </a:r>
          </a:p>
          <a:p>
            <a:endParaRPr lang="en-US" dirty="0"/>
          </a:p>
        </p:txBody>
      </p:sp>
      <p:sp>
        <p:nvSpPr>
          <p:cNvPr id="5" name="Slide Number Placeholder 4">
            <a:extLst>
              <a:ext uri="{FF2B5EF4-FFF2-40B4-BE49-F238E27FC236}">
                <a16:creationId xmlns:a16="http://schemas.microsoft.com/office/drawing/2014/main" id="{48B56A46-3330-46F4-B95D-1DCB0C99D99A}"/>
              </a:ext>
            </a:extLst>
          </p:cNvPr>
          <p:cNvSpPr>
            <a:spLocks noGrp="1"/>
          </p:cNvSpPr>
          <p:nvPr>
            <p:ph type="sldNum" sz="quarter" idx="12"/>
          </p:nvPr>
        </p:nvSpPr>
        <p:spPr/>
        <p:txBody>
          <a:bodyPr/>
          <a:lstStyle/>
          <a:p>
            <a:fld id="{29A4E3C8-9AC9-4621-A20F-A9568AF5679E}" type="slidenum">
              <a:rPr lang="en-US" smtClean="0"/>
              <a:t>10</a:t>
            </a:fld>
            <a:endParaRPr lang="en-US"/>
          </a:p>
        </p:txBody>
      </p:sp>
    </p:spTree>
    <p:extLst>
      <p:ext uri="{BB962C8B-B14F-4D97-AF65-F5344CB8AC3E}">
        <p14:creationId xmlns:p14="http://schemas.microsoft.com/office/powerpoint/2010/main" val="99426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A440-C559-4C5B-A3A7-233FAD3C3E6E}"/>
              </a:ext>
            </a:extLst>
          </p:cNvPr>
          <p:cNvSpPr>
            <a:spLocks noGrp="1"/>
          </p:cNvSpPr>
          <p:nvPr>
            <p:ph type="title"/>
          </p:nvPr>
        </p:nvSpPr>
        <p:spPr>
          <a:xfrm>
            <a:off x="116958" y="-108024"/>
            <a:ext cx="9250326" cy="1325563"/>
          </a:xfrm>
        </p:spPr>
        <p:txBody>
          <a:bodyPr>
            <a:normAutofit/>
          </a:bodyPr>
          <a:lstStyle/>
          <a:p>
            <a:r>
              <a:rPr lang="en-US" sz="4000" dirty="0"/>
              <a:t>Dealing with uncertainty: sensitivity analysis</a:t>
            </a:r>
          </a:p>
        </p:txBody>
      </p:sp>
      <p:sp>
        <p:nvSpPr>
          <p:cNvPr id="3" name="Content Placeholder 2">
            <a:extLst>
              <a:ext uri="{FF2B5EF4-FFF2-40B4-BE49-F238E27FC236}">
                <a16:creationId xmlns:a16="http://schemas.microsoft.com/office/drawing/2014/main" id="{42E7BDE3-159B-4B36-BFEA-39369FE86358}"/>
              </a:ext>
            </a:extLst>
          </p:cNvPr>
          <p:cNvSpPr>
            <a:spLocks noGrp="1"/>
          </p:cNvSpPr>
          <p:nvPr>
            <p:ph idx="1"/>
          </p:nvPr>
        </p:nvSpPr>
        <p:spPr>
          <a:xfrm>
            <a:off x="447896" y="1122786"/>
            <a:ext cx="8579145" cy="5598689"/>
          </a:xfrm>
        </p:spPr>
        <p:txBody>
          <a:bodyPr>
            <a:normAutofit lnSpcReduction="10000"/>
          </a:bodyPr>
          <a:lstStyle/>
          <a:p>
            <a:pPr marL="0" indent="0">
              <a:buNone/>
            </a:pPr>
            <a:r>
              <a:rPr lang="en-US" b="1" u="sng" dirty="0"/>
              <a:t>Population terminal year abundance</a:t>
            </a:r>
            <a:r>
              <a:rPr lang="en-US" dirty="0"/>
              <a:t>: randomized by lognormal random error</a:t>
            </a:r>
          </a:p>
          <a:p>
            <a:pPr marL="0" indent="0">
              <a:buNone/>
            </a:pPr>
            <a:r>
              <a:rPr lang="en-US" b="1" u="sng" dirty="0"/>
              <a:t>Retained catch</a:t>
            </a:r>
            <a:r>
              <a:rPr lang="en-US" dirty="0"/>
              <a:t> (implementation error): normal random error - the variability between the TAC and realized RETC during 1996/97-207/18 fisheries</a:t>
            </a:r>
          </a:p>
          <a:p>
            <a:pPr marL="0" indent="0">
              <a:buNone/>
            </a:pPr>
            <a:endParaRPr lang="en-US" b="1" u="sng" dirty="0"/>
          </a:p>
          <a:p>
            <a:pPr marL="0" indent="0">
              <a:buNone/>
            </a:pPr>
            <a:r>
              <a:rPr lang="en-US" b="1" u="sng" dirty="0"/>
              <a:t>Recruitment</a:t>
            </a:r>
            <a:r>
              <a:rPr lang="en-US" dirty="0"/>
              <a:t>: parameter “best estimates” + low and high values</a:t>
            </a:r>
          </a:p>
          <a:p>
            <a:pPr lvl="1"/>
            <a:r>
              <a:rPr lang="en-US" dirty="0"/>
              <a:t>Hockey stick SR model (4 parameters): slope, mean number of recruits, </a:t>
            </a:r>
            <a:r>
              <a:rPr lang="en-US" b="1" dirty="0"/>
              <a:t>standard deviation, autocorrelation </a:t>
            </a:r>
            <a:r>
              <a:rPr lang="en-US" sz="1800" dirty="0"/>
              <a:t>(*last two parameters varied)</a:t>
            </a:r>
            <a:endParaRPr lang="en-US" dirty="0"/>
          </a:p>
          <a:p>
            <a:pPr lvl="1"/>
            <a:r>
              <a:rPr lang="en-US" dirty="0"/>
              <a:t>Ricker SR model (5 parameters): spr0 (spawning biomass per recruit at unfished equilibrium), R0 (number of recruits at unfished equilibrium), </a:t>
            </a:r>
            <a:r>
              <a:rPr lang="en-US" b="1" dirty="0"/>
              <a:t>recruitment standard deviation, autocorrelation, steepness </a:t>
            </a:r>
            <a:r>
              <a:rPr lang="en-US" sz="1800" dirty="0"/>
              <a:t>(*last three parameters varied)</a:t>
            </a:r>
            <a:endParaRPr lang="en-US" dirty="0"/>
          </a:p>
        </p:txBody>
      </p:sp>
      <p:sp>
        <p:nvSpPr>
          <p:cNvPr id="4" name="Slide Number Placeholder 3">
            <a:extLst>
              <a:ext uri="{FF2B5EF4-FFF2-40B4-BE49-F238E27FC236}">
                <a16:creationId xmlns:a16="http://schemas.microsoft.com/office/drawing/2014/main" id="{9B45BCC0-722E-4390-A674-F0752C73E868}"/>
              </a:ext>
            </a:extLst>
          </p:cNvPr>
          <p:cNvSpPr>
            <a:spLocks noGrp="1"/>
          </p:cNvSpPr>
          <p:nvPr>
            <p:ph type="sldNum" sz="quarter" idx="12"/>
          </p:nvPr>
        </p:nvSpPr>
        <p:spPr/>
        <p:txBody>
          <a:bodyPr/>
          <a:lstStyle/>
          <a:p>
            <a:fld id="{29A4E3C8-9AC9-4621-A20F-A9568AF5679E}" type="slidenum">
              <a:rPr lang="en-US" smtClean="0"/>
              <a:t>11</a:t>
            </a:fld>
            <a:endParaRPr lang="en-US"/>
          </a:p>
        </p:txBody>
      </p:sp>
    </p:spTree>
    <p:extLst>
      <p:ext uri="{BB962C8B-B14F-4D97-AF65-F5344CB8AC3E}">
        <p14:creationId xmlns:p14="http://schemas.microsoft.com/office/powerpoint/2010/main" val="59353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3738-937B-4F89-A245-93537E9AAEDE}"/>
              </a:ext>
            </a:extLst>
          </p:cNvPr>
          <p:cNvSpPr>
            <a:spLocks noGrp="1"/>
          </p:cNvSpPr>
          <p:nvPr>
            <p:ph type="title"/>
          </p:nvPr>
        </p:nvSpPr>
        <p:spPr>
          <a:xfrm>
            <a:off x="2116358" y="-87180"/>
            <a:ext cx="5196417" cy="798761"/>
          </a:xfrm>
        </p:spPr>
        <p:txBody>
          <a:bodyPr/>
          <a:lstStyle/>
          <a:p>
            <a:pPr algn="ctr"/>
            <a:r>
              <a:rPr lang="en-US" dirty="0"/>
              <a:t>Model scenarios</a:t>
            </a:r>
          </a:p>
        </p:txBody>
      </p:sp>
      <p:sp>
        <p:nvSpPr>
          <p:cNvPr id="3" name="Content Placeholder 2">
            <a:extLst>
              <a:ext uri="{FF2B5EF4-FFF2-40B4-BE49-F238E27FC236}">
                <a16:creationId xmlns:a16="http://schemas.microsoft.com/office/drawing/2014/main" id="{0F041A4A-769D-4391-84A4-EEFD45CDCAAA}"/>
              </a:ext>
            </a:extLst>
          </p:cNvPr>
          <p:cNvSpPr>
            <a:spLocks noGrp="1"/>
          </p:cNvSpPr>
          <p:nvPr>
            <p:ph idx="1"/>
          </p:nvPr>
        </p:nvSpPr>
        <p:spPr>
          <a:xfrm>
            <a:off x="299747" y="424460"/>
            <a:ext cx="6544893" cy="4435839"/>
          </a:xfrm>
        </p:spPr>
        <p:txBody>
          <a:bodyPr>
            <a:normAutofit fontScale="85000" lnSpcReduction="20000"/>
          </a:bodyPr>
          <a:lstStyle/>
          <a:p>
            <a:pPr marL="0" indent="0">
              <a:buNone/>
            </a:pPr>
            <a:r>
              <a:rPr lang="en-US" sz="2400" u="sng" dirty="0"/>
              <a:t>14 state Policies</a:t>
            </a:r>
          </a:p>
          <a:p>
            <a:r>
              <a:rPr lang="en-US" sz="2200" dirty="0"/>
              <a:t>1 Control (zero harvest)</a:t>
            </a:r>
          </a:p>
          <a:p>
            <a:r>
              <a:rPr lang="en-US" sz="2200" dirty="0"/>
              <a:t>5 ramps X 2 legal caps</a:t>
            </a:r>
          </a:p>
          <a:p>
            <a:r>
              <a:rPr lang="en-US" sz="2200" dirty="0"/>
              <a:t>2 special-case ramp (newly added 17.5% + 22.5%)</a:t>
            </a:r>
          </a:p>
          <a:p>
            <a:r>
              <a:rPr lang="en-US" sz="2200" dirty="0"/>
              <a:t>1 fixed rate (based on historical removals)</a:t>
            </a:r>
          </a:p>
          <a:p>
            <a:pPr marL="457200" indent="-457200">
              <a:buFont typeface="+mj-lt"/>
              <a:buAutoNum type="arabicPeriod"/>
            </a:pPr>
            <a:endParaRPr lang="en-US" sz="900" dirty="0"/>
          </a:p>
          <a:p>
            <a:pPr marL="0" indent="0">
              <a:buNone/>
            </a:pPr>
            <a:r>
              <a:rPr lang="en-US" sz="2600" b="1" dirty="0"/>
              <a:t>Hockey stick SR: 18 total scenarios per policy</a:t>
            </a:r>
          </a:p>
          <a:p>
            <a:r>
              <a:rPr lang="en-US" sz="2400" dirty="0"/>
              <a:t>2 recruitment + 1 catch implementation error parameters: </a:t>
            </a:r>
            <a:r>
              <a:rPr lang="en-US" sz="1700" dirty="0"/>
              <a:t>recruitment </a:t>
            </a:r>
            <a:r>
              <a:rPr lang="en-US" sz="1700" dirty="0" err="1"/>
              <a:t>stdev</a:t>
            </a:r>
            <a:r>
              <a:rPr lang="en-US" sz="1700" dirty="0"/>
              <a:t> (R_sigma1), recruitment autocorrelation (R_rho1), </a:t>
            </a:r>
            <a:r>
              <a:rPr lang="en-US" sz="1700" dirty="0" err="1"/>
              <a:t>stdev</a:t>
            </a:r>
            <a:r>
              <a:rPr lang="en-US" sz="1700" dirty="0"/>
              <a:t> of implementation error on retained catch (C_sigma1)</a:t>
            </a:r>
          </a:p>
          <a:p>
            <a:pPr marL="0" indent="0">
              <a:buNone/>
            </a:pPr>
            <a:endParaRPr lang="en-US" sz="900" b="1" dirty="0"/>
          </a:p>
          <a:p>
            <a:pPr marL="0" indent="0">
              <a:buNone/>
            </a:pPr>
            <a:r>
              <a:rPr lang="en-US" sz="2600" b="1" dirty="0"/>
              <a:t>Ricker SR: 54 total scenarios per policy</a:t>
            </a:r>
          </a:p>
          <a:p>
            <a:r>
              <a:rPr lang="en-US" sz="2400" dirty="0"/>
              <a:t>3 recruitment + 1 implementation error parameters</a:t>
            </a:r>
            <a:r>
              <a:rPr lang="en-US" sz="1700" dirty="0"/>
              <a:t>: recruitment </a:t>
            </a:r>
            <a:r>
              <a:rPr lang="en-US" sz="1700" dirty="0" err="1"/>
              <a:t>stdev</a:t>
            </a:r>
            <a:r>
              <a:rPr lang="en-US" sz="1700" dirty="0"/>
              <a:t> (R_sigma1), recruitment autocorrelation (R_rho1), </a:t>
            </a:r>
            <a:r>
              <a:rPr lang="en-US" sz="1700" dirty="0" err="1"/>
              <a:t>stdev</a:t>
            </a:r>
            <a:r>
              <a:rPr lang="en-US" sz="1700" dirty="0"/>
              <a:t> of implementation error on retained catch (C_sigma1), steepness parameter (h)</a:t>
            </a:r>
            <a:endParaRPr lang="en-US" sz="2400" dirty="0"/>
          </a:p>
        </p:txBody>
      </p:sp>
      <p:sp>
        <p:nvSpPr>
          <p:cNvPr id="4" name="TextBox 3">
            <a:extLst>
              <a:ext uri="{FF2B5EF4-FFF2-40B4-BE49-F238E27FC236}">
                <a16:creationId xmlns:a16="http://schemas.microsoft.com/office/drawing/2014/main" id="{10A11558-223F-4943-9AB1-BC50D44EFFB9}"/>
              </a:ext>
            </a:extLst>
          </p:cNvPr>
          <p:cNvSpPr txBox="1"/>
          <p:nvPr/>
        </p:nvSpPr>
        <p:spPr>
          <a:xfrm>
            <a:off x="380308" y="4791473"/>
            <a:ext cx="8933026"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rPr>
              <a:t>“Best estimates” for values recruitment parameter and implementation error values included (scenario 1 for each policy)</a:t>
            </a:r>
          </a:p>
          <a:p>
            <a:pPr marL="285750" indent="-285750">
              <a:buFont typeface="Arial" panose="020B0604020202020204" pitchFamily="34" charset="0"/>
              <a:buChar char="•"/>
            </a:pPr>
            <a:r>
              <a:rPr lang="en-US" dirty="0">
                <a:solidFill>
                  <a:srgbClr val="FF0000"/>
                </a:solidFill>
              </a:rPr>
              <a:t>Other scenarios include low and high values as a “sensitivity analysis”</a:t>
            </a:r>
          </a:p>
          <a:p>
            <a:pPr marL="742950" lvl="1" indent="-285750">
              <a:buFont typeface="Arial" panose="020B0604020202020204" pitchFamily="34" charset="0"/>
              <a:buChar char="•"/>
            </a:pPr>
            <a:r>
              <a:rPr lang="en-US" dirty="0">
                <a:solidFill>
                  <a:srgbClr val="FF0000"/>
                </a:solidFill>
              </a:rPr>
              <a:t>Results suggest model simulations are robust to changes in values</a:t>
            </a:r>
          </a:p>
          <a:p>
            <a:pPr marL="742950" lvl="1" indent="-285750">
              <a:buFont typeface="Arial" panose="020B0604020202020204" pitchFamily="34" charset="0"/>
              <a:buChar char="•"/>
            </a:pPr>
            <a:r>
              <a:rPr lang="en-US" b="1" dirty="0">
                <a:solidFill>
                  <a:srgbClr val="FF0000"/>
                </a:solidFill>
              </a:rPr>
              <a:t>Focus on scenarios with “best estimate” values (i.e., scenario 1)</a:t>
            </a:r>
          </a:p>
          <a:p>
            <a:pPr marL="285750" indent="-285750">
              <a:buFont typeface="Arial" panose="020B0604020202020204" pitchFamily="34" charset="0"/>
              <a:buChar char="•"/>
            </a:pPr>
            <a:endParaRPr lang="en-US" dirty="0">
              <a:solidFill>
                <a:srgbClr val="FF0000"/>
              </a:solidFill>
            </a:endParaRPr>
          </a:p>
        </p:txBody>
      </p:sp>
      <p:sp>
        <p:nvSpPr>
          <p:cNvPr id="5" name="Slide Number Placeholder 4">
            <a:extLst>
              <a:ext uri="{FF2B5EF4-FFF2-40B4-BE49-F238E27FC236}">
                <a16:creationId xmlns:a16="http://schemas.microsoft.com/office/drawing/2014/main" id="{6E26042E-FFBA-419F-BF50-FB194D98666A}"/>
              </a:ext>
            </a:extLst>
          </p:cNvPr>
          <p:cNvSpPr>
            <a:spLocks noGrp="1"/>
          </p:cNvSpPr>
          <p:nvPr>
            <p:ph type="sldNum" sz="quarter" idx="12"/>
          </p:nvPr>
        </p:nvSpPr>
        <p:spPr/>
        <p:txBody>
          <a:bodyPr/>
          <a:lstStyle/>
          <a:p>
            <a:fld id="{29A4E3C8-9AC9-4621-A20F-A9568AF5679E}" type="slidenum">
              <a:rPr lang="en-US" smtClean="0"/>
              <a:t>12</a:t>
            </a:fld>
            <a:endParaRPr lang="en-US"/>
          </a:p>
        </p:txBody>
      </p:sp>
      <p:sp>
        <p:nvSpPr>
          <p:cNvPr id="7" name="TextBox 6">
            <a:extLst>
              <a:ext uri="{FF2B5EF4-FFF2-40B4-BE49-F238E27FC236}">
                <a16:creationId xmlns:a16="http://schemas.microsoft.com/office/drawing/2014/main" id="{E676A84F-CBBF-4C7A-96DA-47CE062E8083}"/>
              </a:ext>
            </a:extLst>
          </p:cNvPr>
          <p:cNvSpPr txBox="1"/>
          <p:nvPr/>
        </p:nvSpPr>
        <p:spPr>
          <a:xfrm>
            <a:off x="6972730" y="1766438"/>
            <a:ext cx="1981761" cy="2031325"/>
          </a:xfrm>
          <a:prstGeom prst="rect">
            <a:avLst/>
          </a:prstGeom>
          <a:noFill/>
          <a:ln>
            <a:solidFill>
              <a:srgbClr val="FF0000"/>
            </a:solidFill>
          </a:ln>
        </p:spPr>
        <p:txBody>
          <a:bodyPr wrap="square" rtlCol="0">
            <a:spAutoFit/>
          </a:bodyPr>
          <a:lstStyle/>
          <a:p>
            <a:pPr marL="117475" indent="-117475">
              <a:buFont typeface="Arial" panose="020B0604020202020204" pitchFamily="34" charset="0"/>
              <a:buChar char="•"/>
            </a:pPr>
            <a:r>
              <a:rPr lang="en-US" dirty="0"/>
              <a:t>1,008 scenarios per area!</a:t>
            </a:r>
          </a:p>
          <a:p>
            <a:r>
              <a:rPr lang="en-US" dirty="0"/>
              <a:t>=(14*18)+(14*54)</a:t>
            </a:r>
          </a:p>
          <a:p>
            <a:pPr marL="117475" indent="-117475">
              <a:buFont typeface="Arial" panose="020B0604020202020204" pitchFamily="34" charset="0"/>
              <a:buChar char="•"/>
            </a:pPr>
            <a:r>
              <a:rPr lang="en-US" dirty="0"/>
              <a:t>Each scenario projected 30 years with 500 replicates!</a:t>
            </a:r>
          </a:p>
        </p:txBody>
      </p:sp>
      <p:sp>
        <p:nvSpPr>
          <p:cNvPr id="13" name="Right Brace 12">
            <a:extLst>
              <a:ext uri="{FF2B5EF4-FFF2-40B4-BE49-F238E27FC236}">
                <a16:creationId xmlns:a16="http://schemas.microsoft.com/office/drawing/2014/main" id="{2B6321C8-A21A-446F-BDEF-0CBB4305FAE7}"/>
              </a:ext>
            </a:extLst>
          </p:cNvPr>
          <p:cNvSpPr/>
          <p:nvPr/>
        </p:nvSpPr>
        <p:spPr>
          <a:xfrm>
            <a:off x="6449965" y="648929"/>
            <a:ext cx="432620" cy="393423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15068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3729-3BC0-4CCB-964D-B428DFADCDA8}"/>
              </a:ext>
            </a:extLst>
          </p:cNvPr>
          <p:cNvSpPr>
            <a:spLocks noGrp="1"/>
          </p:cNvSpPr>
          <p:nvPr>
            <p:ph type="title"/>
          </p:nvPr>
        </p:nvSpPr>
        <p:spPr>
          <a:xfrm>
            <a:off x="628650" y="18255"/>
            <a:ext cx="7886700" cy="955139"/>
          </a:xfrm>
        </p:spPr>
        <p:txBody>
          <a:bodyPr/>
          <a:lstStyle/>
          <a:p>
            <a:pPr algn="ctr"/>
            <a:r>
              <a:rPr lang="en-US" dirty="0"/>
              <a:t>Evaluating State Harvest Policies</a:t>
            </a:r>
          </a:p>
        </p:txBody>
      </p:sp>
      <p:sp>
        <p:nvSpPr>
          <p:cNvPr id="3" name="Content Placeholder 2">
            <a:extLst>
              <a:ext uri="{FF2B5EF4-FFF2-40B4-BE49-F238E27FC236}">
                <a16:creationId xmlns:a16="http://schemas.microsoft.com/office/drawing/2014/main" id="{988978B9-E4BB-4D13-90E9-F40F84F14DC6}"/>
              </a:ext>
            </a:extLst>
          </p:cNvPr>
          <p:cNvSpPr>
            <a:spLocks noGrp="1"/>
          </p:cNvSpPr>
          <p:nvPr>
            <p:ph idx="1"/>
          </p:nvPr>
        </p:nvSpPr>
        <p:spPr>
          <a:xfrm>
            <a:off x="628650" y="1056685"/>
            <a:ext cx="8428623" cy="5801315"/>
          </a:xfrm>
        </p:spPr>
        <p:txBody>
          <a:bodyPr>
            <a:normAutofit fontScale="47500" lnSpcReduction="20000"/>
          </a:bodyPr>
          <a:lstStyle/>
          <a:p>
            <a:pPr marL="0" indent="0">
              <a:buNone/>
            </a:pPr>
            <a:r>
              <a:rPr lang="en-US" sz="4400" b="1" u="sng" dirty="0"/>
              <a:t>Management criteria</a:t>
            </a:r>
            <a:r>
              <a:rPr lang="en-US" sz="4400" dirty="0"/>
              <a:t>: 2-tiered approach</a:t>
            </a:r>
          </a:p>
          <a:p>
            <a:pPr marL="0" indent="0">
              <a:buNone/>
            </a:pPr>
            <a:endParaRPr lang="en-US" sz="900" dirty="0"/>
          </a:p>
          <a:p>
            <a:pPr marL="0" indent="0">
              <a:buNone/>
            </a:pPr>
            <a:r>
              <a:rPr lang="en-US" sz="3600" b="1" dirty="0"/>
              <a:t>Conservation</a:t>
            </a:r>
          </a:p>
          <a:p>
            <a:pPr marL="514350" indent="-514350">
              <a:buFont typeface="+mj-lt"/>
              <a:buAutoNum type="arabicPeriod"/>
            </a:pPr>
            <a:r>
              <a:rPr lang="en-US" sz="3600" dirty="0"/>
              <a:t>Overfished: probability that MMB &lt; MSST</a:t>
            </a:r>
          </a:p>
          <a:p>
            <a:pPr marL="514350" indent="-514350">
              <a:buFont typeface="+mj-lt"/>
              <a:buAutoNum type="arabicPeriod"/>
            </a:pPr>
            <a:r>
              <a:rPr lang="en-US" sz="3600" dirty="0"/>
              <a:t>Overfishing: probability that RETC + </a:t>
            </a:r>
            <a:r>
              <a:rPr lang="en-US" sz="3600" dirty="0" err="1"/>
              <a:t>bycatch_mort</a:t>
            </a:r>
            <a:r>
              <a:rPr lang="en-US" sz="3600" dirty="0"/>
              <a:t> &gt; OFL (and ABC)</a:t>
            </a:r>
          </a:p>
          <a:p>
            <a:pPr marL="514350" indent="-514350">
              <a:buFont typeface="+mj-lt"/>
              <a:buAutoNum type="arabicPeriod"/>
            </a:pPr>
            <a:r>
              <a:rPr lang="en-US" sz="3600" dirty="0"/>
              <a:t>Probability that MMB &lt; B</a:t>
            </a:r>
            <a:r>
              <a:rPr lang="en-US" sz="3600" baseline="-25000" dirty="0"/>
              <a:t>MSY</a:t>
            </a:r>
          </a:p>
          <a:p>
            <a:pPr marL="0" indent="0">
              <a:buNone/>
            </a:pPr>
            <a:endParaRPr lang="en-US" sz="1700" dirty="0"/>
          </a:p>
          <a:p>
            <a:pPr marL="0" indent="0">
              <a:buNone/>
            </a:pPr>
            <a:r>
              <a:rPr lang="en-US" sz="3800" b="1" dirty="0"/>
              <a:t>Economic</a:t>
            </a:r>
          </a:p>
          <a:p>
            <a:pPr marL="514350" indent="-514350">
              <a:buFont typeface="+mj-lt"/>
              <a:buAutoNum type="arabicPeriod"/>
            </a:pPr>
            <a:r>
              <a:rPr lang="en-US" sz="3800" dirty="0"/>
              <a:t>Probability of fishery closure: MMB &lt; 0.5MSST</a:t>
            </a:r>
          </a:p>
          <a:p>
            <a:pPr marL="514350" indent="-514350">
              <a:buFont typeface="+mj-lt"/>
              <a:buAutoNum type="arabicPeriod"/>
            </a:pPr>
            <a:r>
              <a:rPr lang="en-US" sz="3800" dirty="0"/>
              <a:t>Average retained catch (RETC)</a:t>
            </a:r>
          </a:p>
          <a:p>
            <a:pPr marL="514350" indent="-514350">
              <a:buFont typeface="+mj-lt"/>
              <a:buAutoNum type="arabicPeriod"/>
            </a:pPr>
            <a:r>
              <a:rPr lang="en-US" sz="3800" dirty="0"/>
              <a:t>Annual variability in retained catch</a:t>
            </a:r>
          </a:p>
          <a:p>
            <a:pPr marL="514350" indent="-514350">
              <a:buFont typeface="+mj-lt"/>
              <a:buAutoNum type="arabicPeriod"/>
            </a:pPr>
            <a:r>
              <a:rPr lang="en-US" sz="3800" dirty="0"/>
              <a:t>Probability that retained catch &lt; historical mean catch</a:t>
            </a:r>
          </a:p>
          <a:p>
            <a:pPr marL="514350" indent="-514350">
              <a:buFont typeface="+mj-lt"/>
              <a:buAutoNum type="arabicPeriod"/>
            </a:pPr>
            <a:r>
              <a:rPr lang="en-US" sz="3800" dirty="0"/>
              <a:t>Probability that retained catch is within desired range</a:t>
            </a:r>
          </a:p>
          <a:p>
            <a:pPr lvl="1"/>
            <a:r>
              <a:rPr lang="en-US" sz="3400" dirty="0"/>
              <a:t>EAG:  4 mill </a:t>
            </a:r>
            <a:r>
              <a:rPr lang="en-US" sz="3400" dirty="0" err="1"/>
              <a:t>lb</a:t>
            </a:r>
            <a:r>
              <a:rPr lang="en-US" sz="3400" dirty="0"/>
              <a:t> ± 20%; WAG: 3 mill </a:t>
            </a:r>
            <a:r>
              <a:rPr lang="en-US" sz="3400" dirty="0" err="1"/>
              <a:t>lb</a:t>
            </a:r>
            <a:r>
              <a:rPr lang="en-US" sz="3400" dirty="0"/>
              <a:t> ± 20%</a:t>
            </a:r>
          </a:p>
          <a:p>
            <a:pPr marL="514350" indent="-514350">
              <a:buFont typeface="+mj-lt"/>
              <a:buAutoNum type="arabicPeriod"/>
            </a:pPr>
            <a:r>
              <a:rPr lang="en-US" sz="3800" dirty="0"/>
              <a:t>Mean CPUE</a:t>
            </a:r>
          </a:p>
          <a:p>
            <a:pPr marL="514350" indent="-514350">
              <a:buFont typeface="+mj-lt"/>
              <a:buAutoNum type="arabicPeriod"/>
            </a:pPr>
            <a:r>
              <a:rPr lang="en-US" sz="3800" dirty="0"/>
              <a:t>Probability that CPUE &lt; historical mean CPUE</a:t>
            </a:r>
          </a:p>
          <a:p>
            <a:pPr marL="514350" indent="-514350">
              <a:buFont typeface="+mj-lt"/>
              <a:buAutoNum type="arabicPeriod"/>
            </a:pPr>
            <a:r>
              <a:rPr lang="en-US" sz="3800" dirty="0"/>
              <a:t>Relative fishing effort (RETC/CPUE)</a:t>
            </a:r>
          </a:p>
          <a:p>
            <a:pPr marL="514350" indent="-514350">
              <a:buFont typeface="+mj-lt"/>
              <a:buAutoNum type="arabicPeriod"/>
            </a:pPr>
            <a:r>
              <a:rPr lang="en-US" sz="3800" dirty="0"/>
              <a:t>Stock status: Probability that MMA &lt; MMA</a:t>
            </a:r>
            <a:r>
              <a:rPr lang="en-US" sz="3800" baseline="-25000" dirty="0"/>
              <a:t>AVE</a:t>
            </a:r>
          </a:p>
          <a:p>
            <a:pPr lvl="1"/>
            <a:r>
              <a:rPr lang="en-US" sz="3400" dirty="0"/>
              <a:t>Indicator of where we are on the exploitation “ramp”</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C38ECB40-1A98-49C7-8532-8EE1601BDD43}"/>
              </a:ext>
            </a:extLst>
          </p:cNvPr>
          <p:cNvSpPr>
            <a:spLocks noGrp="1"/>
          </p:cNvSpPr>
          <p:nvPr>
            <p:ph type="sldNum" sz="quarter" idx="12"/>
          </p:nvPr>
        </p:nvSpPr>
        <p:spPr/>
        <p:txBody>
          <a:bodyPr/>
          <a:lstStyle/>
          <a:p>
            <a:fld id="{29A4E3C8-9AC9-4621-A20F-A9568AF5679E}" type="slidenum">
              <a:rPr lang="en-US" smtClean="0"/>
              <a:t>13</a:t>
            </a:fld>
            <a:endParaRPr lang="en-US"/>
          </a:p>
        </p:txBody>
      </p:sp>
    </p:spTree>
    <p:extLst>
      <p:ext uri="{BB962C8B-B14F-4D97-AF65-F5344CB8AC3E}">
        <p14:creationId xmlns:p14="http://schemas.microsoft.com/office/powerpoint/2010/main" val="480552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54DF-7C0E-487E-A6D8-03409003A55D}"/>
              </a:ext>
            </a:extLst>
          </p:cNvPr>
          <p:cNvSpPr>
            <a:spLocks noGrp="1"/>
          </p:cNvSpPr>
          <p:nvPr>
            <p:ph type="title"/>
          </p:nvPr>
        </p:nvSpPr>
        <p:spPr>
          <a:xfrm>
            <a:off x="628650" y="0"/>
            <a:ext cx="7886700" cy="1325563"/>
          </a:xfrm>
        </p:spPr>
        <p:txBody>
          <a:bodyPr/>
          <a:lstStyle/>
          <a:p>
            <a:pPr algn="ctr"/>
            <a:r>
              <a:rPr lang="en-US" dirty="0"/>
              <a:t>Harvest Control Rules</a:t>
            </a:r>
          </a:p>
        </p:txBody>
      </p:sp>
      <p:sp>
        <p:nvSpPr>
          <p:cNvPr id="3" name="Slide Number Placeholder 2">
            <a:extLst>
              <a:ext uri="{FF2B5EF4-FFF2-40B4-BE49-F238E27FC236}">
                <a16:creationId xmlns:a16="http://schemas.microsoft.com/office/drawing/2014/main" id="{7EB4C048-1F6D-4038-B946-AC54D35E35D7}"/>
              </a:ext>
            </a:extLst>
          </p:cNvPr>
          <p:cNvSpPr>
            <a:spLocks noGrp="1"/>
          </p:cNvSpPr>
          <p:nvPr>
            <p:ph type="sldNum" sz="quarter" idx="12"/>
          </p:nvPr>
        </p:nvSpPr>
        <p:spPr/>
        <p:txBody>
          <a:bodyPr/>
          <a:lstStyle/>
          <a:p>
            <a:fld id="{29A4E3C8-9AC9-4621-A20F-A9568AF5679E}" type="slidenum">
              <a:rPr lang="en-US" smtClean="0"/>
              <a:t>14</a:t>
            </a:fld>
            <a:endParaRPr lang="en-US"/>
          </a:p>
        </p:txBody>
      </p:sp>
      <p:pic>
        <p:nvPicPr>
          <p:cNvPr id="4" name="Picture 3">
            <a:extLst>
              <a:ext uri="{FF2B5EF4-FFF2-40B4-BE49-F238E27FC236}">
                <a16:creationId xmlns:a16="http://schemas.microsoft.com/office/drawing/2014/main" id="{251360E3-A946-4932-A6F0-DFBF5C9292B1}"/>
              </a:ext>
            </a:extLst>
          </p:cNvPr>
          <p:cNvPicPr>
            <a:picLocks noChangeAspect="1"/>
          </p:cNvPicPr>
          <p:nvPr/>
        </p:nvPicPr>
        <p:blipFill>
          <a:blip r:embed="rId3"/>
          <a:stretch>
            <a:fillRect/>
          </a:stretch>
        </p:blipFill>
        <p:spPr>
          <a:xfrm>
            <a:off x="292608" y="1537354"/>
            <a:ext cx="8723376" cy="4742202"/>
          </a:xfrm>
          <a:prstGeom prst="rect">
            <a:avLst/>
          </a:prstGeom>
        </p:spPr>
      </p:pic>
    </p:spTree>
    <p:extLst>
      <p:ext uri="{BB962C8B-B14F-4D97-AF65-F5344CB8AC3E}">
        <p14:creationId xmlns:p14="http://schemas.microsoft.com/office/powerpoint/2010/main" val="1495328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3DB473-E2B2-436F-A680-4693A01BD29B}"/>
              </a:ext>
            </a:extLst>
          </p:cNvPr>
          <p:cNvSpPr>
            <a:spLocks noGrp="1"/>
          </p:cNvSpPr>
          <p:nvPr>
            <p:ph idx="1"/>
          </p:nvPr>
        </p:nvSpPr>
        <p:spPr>
          <a:xfrm>
            <a:off x="64008" y="6356351"/>
            <a:ext cx="8785423" cy="1325563"/>
          </a:xfrm>
        </p:spPr>
        <p:txBody>
          <a:bodyPr>
            <a:normAutofit/>
          </a:bodyPr>
          <a:lstStyle/>
          <a:p>
            <a:pPr marL="0" indent="0">
              <a:buNone/>
            </a:pPr>
            <a:r>
              <a:rPr lang="en-US" sz="1800" dirty="0"/>
              <a:t>* Includes 25% and 30% exploitation “caps” on legal male abundance</a:t>
            </a:r>
          </a:p>
        </p:txBody>
      </p:sp>
      <p:sp>
        <p:nvSpPr>
          <p:cNvPr id="5" name="Slide Number Placeholder 4">
            <a:extLst>
              <a:ext uri="{FF2B5EF4-FFF2-40B4-BE49-F238E27FC236}">
                <a16:creationId xmlns:a16="http://schemas.microsoft.com/office/drawing/2014/main" id="{ABBB7777-3FD1-42F5-81B2-3005FC3AADD8}"/>
              </a:ext>
            </a:extLst>
          </p:cNvPr>
          <p:cNvSpPr>
            <a:spLocks noGrp="1"/>
          </p:cNvSpPr>
          <p:nvPr>
            <p:ph type="sldNum" sz="quarter" idx="12"/>
          </p:nvPr>
        </p:nvSpPr>
        <p:spPr/>
        <p:txBody>
          <a:bodyPr/>
          <a:lstStyle/>
          <a:p>
            <a:fld id="{29A4E3C8-9AC9-4621-A20F-A9568AF5679E}" type="slidenum">
              <a:rPr lang="en-US" smtClean="0"/>
              <a:t>15</a:t>
            </a:fld>
            <a:endParaRPr lang="en-US"/>
          </a:p>
        </p:txBody>
      </p:sp>
      <p:pic>
        <p:nvPicPr>
          <p:cNvPr id="4" name="Picture 3">
            <a:extLst>
              <a:ext uri="{FF2B5EF4-FFF2-40B4-BE49-F238E27FC236}">
                <a16:creationId xmlns:a16="http://schemas.microsoft.com/office/drawing/2014/main" id="{080033EC-B991-4EB6-A553-91F75F98FAB8}"/>
              </a:ext>
            </a:extLst>
          </p:cNvPr>
          <p:cNvPicPr>
            <a:picLocks noChangeAspect="1"/>
          </p:cNvPicPr>
          <p:nvPr/>
        </p:nvPicPr>
        <p:blipFill>
          <a:blip r:embed="rId3"/>
          <a:stretch>
            <a:fillRect/>
          </a:stretch>
        </p:blipFill>
        <p:spPr>
          <a:xfrm>
            <a:off x="628650" y="266880"/>
            <a:ext cx="7819152" cy="5674430"/>
          </a:xfrm>
          <a:prstGeom prst="rect">
            <a:avLst/>
          </a:prstGeom>
        </p:spPr>
      </p:pic>
    </p:spTree>
    <p:extLst>
      <p:ext uri="{BB962C8B-B14F-4D97-AF65-F5344CB8AC3E}">
        <p14:creationId xmlns:p14="http://schemas.microsoft.com/office/powerpoint/2010/main" val="2355117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782504-64ED-4CB7-8BCC-3A456BB7F595}"/>
              </a:ext>
            </a:extLst>
          </p:cNvPr>
          <p:cNvPicPr>
            <a:picLocks noChangeAspect="1"/>
          </p:cNvPicPr>
          <p:nvPr/>
        </p:nvPicPr>
        <p:blipFill>
          <a:blip r:embed="rId3"/>
          <a:stretch>
            <a:fillRect/>
          </a:stretch>
        </p:blipFill>
        <p:spPr>
          <a:xfrm>
            <a:off x="547497" y="878293"/>
            <a:ext cx="8049006" cy="5843183"/>
          </a:xfrm>
          <a:prstGeom prst="rect">
            <a:avLst/>
          </a:prstGeom>
        </p:spPr>
      </p:pic>
      <p:sp>
        <p:nvSpPr>
          <p:cNvPr id="2" name="Title 1">
            <a:extLst>
              <a:ext uri="{FF2B5EF4-FFF2-40B4-BE49-F238E27FC236}">
                <a16:creationId xmlns:a16="http://schemas.microsoft.com/office/drawing/2014/main" id="{9959FD3E-43E0-4AB4-8560-07D0D0C8B891}"/>
              </a:ext>
            </a:extLst>
          </p:cNvPr>
          <p:cNvSpPr>
            <a:spLocks noGrp="1"/>
          </p:cNvSpPr>
          <p:nvPr>
            <p:ph type="title"/>
          </p:nvPr>
        </p:nvSpPr>
        <p:spPr>
          <a:xfrm>
            <a:off x="-219456" y="29267"/>
            <a:ext cx="9582912" cy="1024233"/>
          </a:xfrm>
        </p:spPr>
        <p:txBody>
          <a:bodyPr>
            <a:normAutofit/>
          </a:bodyPr>
          <a:lstStyle/>
          <a:p>
            <a:pPr algn="ctr"/>
            <a:r>
              <a:rPr lang="en-US" sz="4000" dirty="0"/>
              <a:t>Historical TAC and MMB model estimates </a:t>
            </a:r>
          </a:p>
        </p:txBody>
      </p:sp>
      <p:sp>
        <p:nvSpPr>
          <p:cNvPr id="4" name="TextBox 3">
            <a:extLst>
              <a:ext uri="{FF2B5EF4-FFF2-40B4-BE49-F238E27FC236}">
                <a16:creationId xmlns:a16="http://schemas.microsoft.com/office/drawing/2014/main" id="{BC680634-2671-4906-A972-6C43CEC4BE75}"/>
              </a:ext>
            </a:extLst>
          </p:cNvPr>
          <p:cNvSpPr txBox="1"/>
          <p:nvPr/>
        </p:nvSpPr>
        <p:spPr>
          <a:xfrm>
            <a:off x="3213860" y="4519076"/>
            <a:ext cx="3765755" cy="646331"/>
          </a:xfrm>
          <a:prstGeom prst="rect">
            <a:avLst/>
          </a:prstGeom>
          <a:noFill/>
        </p:spPr>
        <p:txBody>
          <a:bodyPr wrap="square" rtlCol="0">
            <a:spAutoFit/>
          </a:bodyPr>
          <a:lstStyle/>
          <a:p>
            <a:pPr marL="285750" indent="-285750">
              <a:buFont typeface="Arial" panose="020B0604020202020204" pitchFamily="34" charset="0"/>
              <a:buChar char="•"/>
            </a:pPr>
            <a:r>
              <a:rPr lang="en-US" dirty="0"/>
              <a:t>Population abundances fluctuate</a:t>
            </a:r>
          </a:p>
          <a:p>
            <a:pPr marL="285750" indent="-285750">
              <a:buFont typeface="Arial" panose="020B0604020202020204" pitchFamily="34" charset="0"/>
              <a:buChar char="•"/>
            </a:pPr>
            <a:r>
              <a:rPr lang="en-US" dirty="0"/>
              <a:t>The TAC fixed in regulation</a:t>
            </a:r>
          </a:p>
        </p:txBody>
      </p:sp>
      <p:sp>
        <p:nvSpPr>
          <p:cNvPr id="5" name="Slide Number Placeholder 4">
            <a:extLst>
              <a:ext uri="{FF2B5EF4-FFF2-40B4-BE49-F238E27FC236}">
                <a16:creationId xmlns:a16="http://schemas.microsoft.com/office/drawing/2014/main" id="{9F416FA3-03C0-4AD3-AF13-0065939FDE65}"/>
              </a:ext>
            </a:extLst>
          </p:cNvPr>
          <p:cNvSpPr>
            <a:spLocks noGrp="1"/>
          </p:cNvSpPr>
          <p:nvPr>
            <p:ph type="sldNum" sz="quarter" idx="12"/>
          </p:nvPr>
        </p:nvSpPr>
        <p:spPr/>
        <p:txBody>
          <a:bodyPr/>
          <a:lstStyle/>
          <a:p>
            <a:fld id="{29A4E3C8-9AC9-4621-A20F-A9568AF5679E}" type="slidenum">
              <a:rPr lang="en-US" smtClean="0"/>
              <a:t>16</a:t>
            </a:fld>
            <a:endParaRPr lang="en-US"/>
          </a:p>
        </p:txBody>
      </p:sp>
    </p:spTree>
    <p:extLst>
      <p:ext uri="{BB962C8B-B14F-4D97-AF65-F5344CB8AC3E}">
        <p14:creationId xmlns:p14="http://schemas.microsoft.com/office/powerpoint/2010/main" val="2260829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349335-B140-4C88-9366-3ADB7044A673}"/>
              </a:ext>
            </a:extLst>
          </p:cNvPr>
          <p:cNvPicPr>
            <a:picLocks noChangeAspect="1"/>
          </p:cNvPicPr>
          <p:nvPr/>
        </p:nvPicPr>
        <p:blipFill>
          <a:blip r:embed="rId3"/>
          <a:stretch>
            <a:fillRect/>
          </a:stretch>
        </p:blipFill>
        <p:spPr>
          <a:xfrm>
            <a:off x="761948" y="1043747"/>
            <a:ext cx="7580376" cy="5502981"/>
          </a:xfrm>
          <a:prstGeom prst="rect">
            <a:avLst/>
          </a:prstGeom>
        </p:spPr>
      </p:pic>
      <p:sp>
        <p:nvSpPr>
          <p:cNvPr id="3" name="Title 2">
            <a:extLst>
              <a:ext uri="{FF2B5EF4-FFF2-40B4-BE49-F238E27FC236}">
                <a16:creationId xmlns:a16="http://schemas.microsoft.com/office/drawing/2014/main" id="{374274AF-DB6B-47C0-B7FA-72F65504D1AB}"/>
              </a:ext>
            </a:extLst>
          </p:cNvPr>
          <p:cNvSpPr>
            <a:spLocks noGrp="1"/>
          </p:cNvSpPr>
          <p:nvPr>
            <p:ph type="title"/>
          </p:nvPr>
        </p:nvSpPr>
        <p:spPr>
          <a:xfrm>
            <a:off x="251714" y="23597"/>
            <a:ext cx="8718550" cy="1325563"/>
          </a:xfrm>
        </p:spPr>
        <p:txBody>
          <a:bodyPr>
            <a:normAutofit/>
          </a:bodyPr>
          <a:lstStyle/>
          <a:p>
            <a:r>
              <a:rPr lang="en-US" dirty="0"/>
              <a:t>Estimates</a:t>
            </a:r>
            <a:r>
              <a:rPr lang="en-US" sz="4000" dirty="0"/>
              <a:t> of historical exploitation rates</a:t>
            </a:r>
          </a:p>
        </p:txBody>
      </p:sp>
      <p:sp>
        <p:nvSpPr>
          <p:cNvPr id="2" name="TextBox 1">
            <a:extLst>
              <a:ext uri="{FF2B5EF4-FFF2-40B4-BE49-F238E27FC236}">
                <a16:creationId xmlns:a16="http://schemas.microsoft.com/office/drawing/2014/main" id="{2DE485C7-616E-4A5C-824F-60F39A973600}"/>
              </a:ext>
            </a:extLst>
          </p:cNvPr>
          <p:cNvSpPr txBox="1"/>
          <p:nvPr/>
        </p:nvSpPr>
        <p:spPr>
          <a:xfrm>
            <a:off x="7508600" y="2871020"/>
            <a:ext cx="583814" cy="369332"/>
          </a:xfrm>
          <a:prstGeom prst="rect">
            <a:avLst/>
          </a:prstGeom>
          <a:noFill/>
        </p:spPr>
        <p:txBody>
          <a:bodyPr wrap="none" rtlCol="0">
            <a:spAutoFit/>
          </a:bodyPr>
          <a:lstStyle/>
          <a:p>
            <a:r>
              <a:rPr lang="en-US" dirty="0"/>
              <a:t>23%</a:t>
            </a:r>
          </a:p>
        </p:txBody>
      </p:sp>
      <p:sp>
        <p:nvSpPr>
          <p:cNvPr id="5" name="TextBox 4">
            <a:extLst>
              <a:ext uri="{FF2B5EF4-FFF2-40B4-BE49-F238E27FC236}">
                <a16:creationId xmlns:a16="http://schemas.microsoft.com/office/drawing/2014/main" id="{CCB93DEA-365D-47B8-A8DD-32D28085A6AF}"/>
              </a:ext>
            </a:extLst>
          </p:cNvPr>
          <p:cNvSpPr txBox="1"/>
          <p:nvPr/>
        </p:nvSpPr>
        <p:spPr>
          <a:xfrm>
            <a:off x="7502478" y="3711027"/>
            <a:ext cx="583814" cy="369332"/>
          </a:xfrm>
          <a:prstGeom prst="rect">
            <a:avLst/>
          </a:prstGeom>
          <a:noFill/>
        </p:spPr>
        <p:txBody>
          <a:bodyPr wrap="none" rtlCol="0">
            <a:spAutoFit/>
          </a:bodyPr>
          <a:lstStyle/>
          <a:p>
            <a:r>
              <a:rPr lang="en-US" dirty="0"/>
              <a:t>15%</a:t>
            </a:r>
          </a:p>
        </p:txBody>
      </p:sp>
      <p:sp>
        <p:nvSpPr>
          <p:cNvPr id="6" name="TextBox 5">
            <a:extLst>
              <a:ext uri="{FF2B5EF4-FFF2-40B4-BE49-F238E27FC236}">
                <a16:creationId xmlns:a16="http://schemas.microsoft.com/office/drawing/2014/main" id="{5CD68A32-5506-4BAC-8170-11A0081DF0ED}"/>
              </a:ext>
            </a:extLst>
          </p:cNvPr>
          <p:cNvSpPr txBox="1"/>
          <p:nvPr/>
        </p:nvSpPr>
        <p:spPr>
          <a:xfrm>
            <a:off x="1582502" y="4441919"/>
            <a:ext cx="376575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Exploitation rates have </a:t>
            </a:r>
            <a:r>
              <a:rPr lang="en-US" u="sng" dirty="0"/>
              <a:t>changed</a:t>
            </a:r>
            <a:r>
              <a:rPr lang="en-US" dirty="0"/>
              <a:t> </a:t>
            </a:r>
            <a:r>
              <a:rPr lang="en-US" u="sng" dirty="0"/>
              <a:t>over time</a:t>
            </a:r>
            <a:r>
              <a:rPr lang="en-US" dirty="0"/>
              <a:t> within the EAG and WAG</a:t>
            </a:r>
          </a:p>
          <a:p>
            <a:pPr marL="285750" indent="-285750">
              <a:buFont typeface="Arial" panose="020B0604020202020204" pitchFamily="34" charset="0"/>
              <a:buChar char="•"/>
            </a:pPr>
            <a:r>
              <a:rPr lang="en-US" dirty="0"/>
              <a:t>Exploitation rates have been consistently </a:t>
            </a:r>
            <a:r>
              <a:rPr lang="en-US" u="sng" dirty="0"/>
              <a:t>higher in the WAG</a:t>
            </a:r>
            <a:r>
              <a:rPr lang="en-US" dirty="0"/>
              <a:t> vs the EAG</a:t>
            </a:r>
          </a:p>
        </p:txBody>
      </p:sp>
      <p:sp>
        <p:nvSpPr>
          <p:cNvPr id="7" name="Slide Number Placeholder 6">
            <a:extLst>
              <a:ext uri="{FF2B5EF4-FFF2-40B4-BE49-F238E27FC236}">
                <a16:creationId xmlns:a16="http://schemas.microsoft.com/office/drawing/2014/main" id="{38C314DC-12AD-4551-ABBD-0751BA184198}"/>
              </a:ext>
            </a:extLst>
          </p:cNvPr>
          <p:cNvSpPr>
            <a:spLocks noGrp="1"/>
          </p:cNvSpPr>
          <p:nvPr>
            <p:ph type="sldNum" sz="quarter" idx="12"/>
          </p:nvPr>
        </p:nvSpPr>
        <p:spPr/>
        <p:txBody>
          <a:bodyPr/>
          <a:lstStyle/>
          <a:p>
            <a:fld id="{29A4E3C8-9AC9-4621-A20F-A9568AF5679E}" type="slidenum">
              <a:rPr lang="en-US" smtClean="0"/>
              <a:t>17</a:t>
            </a:fld>
            <a:endParaRPr lang="en-US"/>
          </a:p>
        </p:txBody>
      </p:sp>
    </p:spTree>
    <p:extLst>
      <p:ext uri="{BB962C8B-B14F-4D97-AF65-F5344CB8AC3E}">
        <p14:creationId xmlns:p14="http://schemas.microsoft.com/office/powerpoint/2010/main" val="378289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E0F7D1-6F62-46E5-992A-236E7DDFB74A}"/>
              </a:ext>
            </a:extLst>
          </p:cNvPr>
          <p:cNvPicPr>
            <a:picLocks noChangeAspect="1"/>
          </p:cNvPicPr>
          <p:nvPr/>
        </p:nvPicPr>
        <p:blipFill>
          <a:blip r:embed="rId3"/>
          <a:stretch>
            <a:fillRect/>
          </a:stretch>
        </p:blipFill>
        <p:spPr>
          <a:xfrm>
            <a:off x="486918" y="720675"/>
            <a:ext cx="8028432" cy="5831440"/>
          </a:xfrm>
          <a:prstGeom prst="rect">
            <a:avLst/>
          </a:prstGeom>
        </p:spPr>
      </p:pic>
      <p:sp>
        <p:nvSpPr>
          <p:cNvPr id="2" name="Title 1">
            <a:extLst>
              <a:ext uri="{FF2B5EF4-FFF2-40B4-BE49-F238E27FC236}">
                <a16:creationId xmlns:a16="http://schemas.microsoft.com/office/drawing/2014/main" id="{89AE3729-3BC0-4CCB-964D-B428DFADCDA8}"/>
              </a:ext>
            </a:extLst>
          </p:cNvPr>
          <p:cNvSpPr>
            <a:spLocks noGrp="1"/>
          </p:cNvSpPr>
          <p:nvPr>
            <p:ph type="title"/>
          </p:nvPr>
        </p:nvSpPr>
        <p:spPr>
          <a:xfrm>
            <a:off x="0" y="39329"/>
            <a:ext cx="2037857" cy="1261905"/>
          </a:xfrm>
        </p:spPr>
        <p:txBody>
          <a:bodyPr/>
          <a:lstStyle/>
          <a:p>
            <a:pPr algn="ctr"/>
            <a:r>
              <a:rPr lang="en-US" b="1" dirty="0">
                <a:solidFill>
                  <a:srgbClr val="FF0000"/>
                </a:solidFill>
              </a:rPr>
              <a:t>EAG</a:t>
            </a:r>
          </a:p>
        </p:txBody>
      </p:sp>
      <p:sp>
        <p:nvSpPr>
          <p:cNvPr id="4" name="Slide Number Placeholder 3">
            <a:extLst>
              <a:ext uri="{FF2B5EF4-FFF2-40B4-BE49-F238E27FC236}">
                <a16:creationId xmlns:a16="http://schemas.microsoft.com/office/drawing/2014/main" id="{689B8152-0608-47D9-A410-8E7D35B1F8B9}"/>
              </a:ext>
            </a:extLst>
          </p:cNvPr>
          <p:cNvSpPr>
            <a:spLocks noGrp="1"/>
          </p:cNvSpPr>
          <p:nvPr>
            <p:ph type="sldNum" sz="quarter" idx="12"/>
          </p:nvPr>
        </p:nvSpPr>
        <p:spPr/>
        <p:txBody>
          <a:bodyPr/>
          <a:lstStyle/>
          <a:p>
            <a:fld id="{29A4E3C8-9AC9-4621-A20F-A9568AF5679E}" type="slidenum">
              <a:rPr lang="en-US" smtClean="0"/>
              <a:t>18</a:t>
            </a:fld>
            <a:endParaRPr lang="en-US"/>
          </a:p>
        </p:txBody>
      </p:sp>
      <p:pic>
        <p:nvPicPr>
          <p:cNvPr id="8" name="Picture 7">
            <a:extLst>
              <a:ext uri="{FF2B5EF4-FFF2-40B4-BE49-F238E27FC236}">
                <a16:creationId xmlns:a16="http://schemas.microsoft.com/office/drawing/2014/main" id="{B5055AC9-DBF1-433B-839E-2584DF960153}"/>
              </a:ext>
            </a:extLst>
          </p:cNvPr>
          <p:cNvPicPr>
            <a:picLocks noChangeAspect="1"/>
          </p:cNvPicPr>
          <p:nvPr/>
        </p:nvPicPr>
        <p:blipFill>
          <a:blip r:embed="rId4"/>
          <a:stretch>
            <a:fillRect/>
          </a:stretch>
        </p:blipFill>
        <p:spPr>
          <a:xfrm>
            <a:off x="1665155" y="2645963"/>
            <a:ext cx="2037858" cy="2497605"/>
          </a:xfrm>
          <a:prstGeom prst="rect">
            <a:avLst/>
          </a:prstGeom>
        </p:spPr>
      </p:pic>
    </p:spTree>
    <p:extLst>
      <p:ext uri="{BB962C8B-B14F-4D97-AF65-F5344CB8AC3E}">
        <p14:creationId xmlns:p14="http://schemas.microsoft.com/office/powerpoint/2010/main" val="359507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A21B75-6A1F-4937-A147-3765D4CA6387}"/>
              </a:ext>
            </a:extLst>
          </p:cNvPr>
          <p:cNvPicPr>
            <a:picLocks noChangeAspect="1"/>
          </p:cNvPicPr>
          <p:nvPr/>
        </p:nvPicPr>
        <p:blipFill>
          <a:blip r:embed="rId3"/>
          <a:stretch>
            <a:fillRect/>
          </a:stretch>
        </p:blipFill>
        <p:spPr>
          <a:xfrm>
            <a:off x="628650" y="844513"/>
            <a:ext cx="7856203" cy="5694400"/>
          </a:xfrm>
          <a:prstGeom prst="rect">
            <a:avLst/>
          </a:prstGeom>
        </p:spPr>
      </p:pic>
      <p:sp>
        <p:nvSpPr>
          <p:cNvPr id="2" name="Title 1">
            <a:extLst>
              <a:ext uri="{FF2B5EF4-FFF2-40B4-BE49-F238E27FC236}">
                <a16:creationId xmlns:a16="http://schemas.microsoft.com/office/drawing/2014/main" id="{89AE3729-3BC0-4CCB-964D-B428DFADCDA8}"/>
              </a:ext>
            </a:extLst>
          </p:cNvPr>
          <p:cNvSpPr>
            <a:spLocks noGrp="1"/>
          </p:cNvSpPr>
          <p:nvPr>
            <p:ph type="title"/>
          </p:nvPr>
        </p:nvSpPr>
        <p:spPr>
          <a:xfrm>
            <a:off x="0" y="39329"/>
            <a:ext cx="2037857" cy="1261905"/>
          </a:xfrm>
        </p:spPr>
        <p:txBody>
          <a:bodyPr/>
          <a:lstStyle/>
          <a:p>
            <a:pPr algn="ctr"/>
            <a:r>
              <a:rPr lang="en-US" b="1" dirty="0">
                <a:solidFill>
                  <a:srgbClr val="FF0000"/>
                </a:solidFill>
              </a:rPr>
              <a:t>WAG</a:t>
            </a:r>
          </a:p>
        </p:txBody>
      </p:sp>
      <p:sp>
        <p:nvSpPr>
          <p:cNvPr id="4" name="Slide Number Placeholder 3">
            <a:extLst>
              <a:ext uri="{FF2B5EF4-FFF2-40B4-BE49-F238E27FC236}">
                <a16:creationId xmlns:a16="http://schemas.microsoft.com/office/drawing/2014/main" id="{6E5F7480-3322-47BD-B057-AC908F0F9EBC}"/>
              </a:ext>
            </a:extLst>
          </p:cNvPr>
          <p:cNvSpPr>
            <a:spLocks noGrp="1"/>
          </p:cNvSpPr>
          <p:nvPr>
            <p:ph type="sldNum" sz="quarter" idx="12"/>
          </p:nvPr>
        </p:nvSpPr>
        <p:spPr/>
        <p:txBody>
          <a:bodyPr/>
          <a:lstStyle/>
          <a:p>
            <a:fld id="{29A4E3C8-9AC9-4621-A20F-A9568AF5679E}" type="slidenum">
              <a:rPr lang="en-US" smtClean="0"/>
              <a:t>19</a:t>
            </a:fld>
            <a:endParaRPr lang="en-US"/>
          </a:p>
        </p:txBody>
      </p:sp>
      <p:pic>
        <p:nvPicPr>
          <p:cNvPr id="3" name="Picture 2">
            <a:extLst>
              <a:ext uri="{FF2B5EF4-FFF2-40B4-BE49-F238E27FC236}">
                <a16:creationId xmlns:a16="http://schemas.microsoft.com/office/drawing/2014/main" id="{42A2FF6B-A782-4FF2-95CB-980792957123}"/>
              </a:ext>
            </a:extLst>
          </p:cNvPr>
          <p:cNvPicPr>
            <a:picLocks noChangeAspect="1"/>
          </p:cNvPicPr>
          <p:nvPr/>
        </p:nvPicPr>
        <p:blipFill>
          <a:blip r:embed="rId4"/>
          <a:stretch>
            <a:fillRect/>
          </a:stretch>
        </p:blipFill>
        <p:spPr>
          <a:xfrm>
            <a:off x="1882157" y="2980944"/>
            <a:ext cx="1939207" cy="2376698"/>
          </a:xfrm>
          <a:prstGeom prst="rect">
            <a:avLst/>
          </a:prstGeom>
        </p:spPr>
      </p:pic>
    </p:spTree>
    <p:extLst>
      <p:ext uri="{BB962C8B-B14F-4D97-AF65-F5344CB8AC3E}">
        <p14:creationId xmlns:p14="http://schemas.microsoft.com/office/powerpoint/2010/main" val="278357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8EFB8-5826-4602-B6F1-3F33EECF62ED}"/>
              </a:ext>
            </a:extLst>
          </p:cNvPr>
          <p:cNvSpPr>
            <a:spLocks noGrp="1"/>
          </p:cNvSpPr>
          <p:nvPr>
            <p:ph type="title"/>
          </p:nvPr>
        </p:nvSpPr>
        <p:spPr>
          <a:xfrm>
            <a:off x="628650" y="136524"/>
            <a:ext cx="8314182" cy="1325563"/>
          </a:xfrm>
        </p:spPr>
        <p:txBody>
          <a:bodyPr/>
          <a:lstStyle/>
          <a:p>
            <a:pPr algn="ctr"/>
            <a:r>
              <a:rPr lang="en-US" dirty="0"/>
              <a:t>State/Federal cooperative management regime </a:t>
            </a:r>
          </a:p>
        </p:txBody>
      </p:sp>
      <p:sp>
        <p:nvSpPr>
          <p:cNvPr id="3" name="Content Placeholder 2">
            <a:extLst>
              <a:ext uri="{FF2B5EF4-FFF2-40B4-BE49-F238E27FC236}">
                <a16:creationId xmlns:a16="http://schemas.microsoft.com/office/drawing/2014/main" id="{1B28C277-3CBA-417E-A9DA-8EB43F480504}"/>
              </a:ext>
            </a:extLst>
          </p:cNvPr>
          <p:cNvSpPr>
            <a:spLocks noGrp="1"/>
          </p:cNvSpPr>
          <p:nvPr>
            <p:ph idx="1"/>
          </p:nvPr>
        </p:nvSpPr>
        <p:spPr>
          <a:xfrm>
            <a:off x="328040" y="1462086"/>
            <a:ext cx="8614791" cy="5158169"/>
          </a:xfrm>
        </p:spPr>
        <p:txBody>
          <a:bodyPr>
            <a:normAutofit fontScale="92500" lnSpcReduction="10000"/>
          </a:bodyPr>
          <a:lstStyle/>
          <a:p>
            <a:pPr marL="0" indent="0">
              <a:buNone/>
            </a:pPr>
            <a:r>
              <a:rPr lang="en-US" b="1" dirty="0"/>
              <a:t>Federal process:</a:t>
            </a:r>
          </a:p>
          <a:p>
            <a:r>
              <a:rPr lang="en-US" dirty="0"/>
              <a:t>NPFMC FMP: 10 BSAI crab stocks (including AIGKC)</a:t>
            </a:r>
          </a:p>
          <a:p>
            <a:r>
              <a:rPr lang="en-US" dirty="0"/>
              <a:t>OFL (overfishing level): approximates MSY</a:t>
            </a:r>
          </a:p>
          <a:p>
            <a:r>
              <a:rPr lang="en-US" dirty="0"/>
              <a:t>ABC (acceptable biological catch): below OFL to account for “</a:t>
            </a:r>
            <a:r>
              <a:rPr lang="en-US" i="1" dirty="0"/>
              <a:t>the scientific uncertainty in the estimate of OFL and any other specified scientific uncertainty</a:t>
            </a:r>
            <a:r>
              <a:rPr lang="en-US" dirty="0"/>
              <a:t>”</a:t>
            </a:r>
          </a:p>
          <a:p>
            <a:pPr marL="0" indent="0">
              <a:buNone/>
            </a:pPr>
            <a:endParaRPr lang="en-US" dirty="0"/>
          </a:p>
          <a:p>
            <a:pPr marL="0" indent="0">
              <a:buNone/>
            </a:pPr>
            <a:r>
              <a:rPr lang="en-US" b="1" dirty="0"/>
              <a:t>State process: </a:t>
            </a:r>
            <a:r>
              <a:rPr lang="en-US" dirty="0"/>
              <a:t>harvest levels (TAC) and other management actions</a:t>
            </a:r>
          </a:p>
          <a:p>
            <a:r>
              <a:rPr lang="en-US" dirty="0"/>
              <a:t>BOF Policy on King and Tanner Crab Resource Management, FMP, MSA national standards</a:t>
            </a:r>
          </a:p>
          <a:p>
            <a:r>
              <a:rPr lang="en-US" dirty="0"/>
              <a:t>FMP Amendment 38: optimum yield ranges from 0 – &lt;OFL</a:t>
            </a:r>
          </a:p>
          <a:p>
            <a:pPr lvl="1"/>
            <a:r>
              <a:rPr lang="en-US" dirty="0"/>
              <a:t>Sum of all sources of fishing mortality &lt;ABC</a:t>
            </a:r>
          </a:p>
          <a:p>
            <a:endParaRPr lang="en-US" dirty="0"/>
          </a:p>
        </p:txBody>
      </p:sp>
      <p:sp>
        <p:nvSpPr>
          <p:cNvPr id="4" name="Slide Number Placeholder 3">
            <a:extLst>
              <a:ext uri="{FF2B5EF4-FFF2-40B4-BE49-F238E27FC236}">
                <a16:creationId xmlns:a16="http://schemas.microsoft.com/office/drawing/2014/main" id="{24FF8D8E-9821-49E7-AC6F-35B6FC4ED9FC}"/>
              </a:ext>
            </a:extLst>
          </p:cNvPr>
          <p:cNvSpPr>
            <a:spLocks noGrp="1"/>
          </p:cNvSpPr>
          <p:nvPr>
            <p:ph type="sldNum" sz="quarter" idx="12"/>
          </p:nvPr>
        </p:nvSpPr>
        <p:spPr/>
        <p:txBody>
          <a:bodyPr/>
          <a:lstStyle/>
          <a:p>
            <a:fld id="{29A4E3C8-9AC9-4621-A20F-A9568AF5679E}" type="slidenum">
              <a:rPr lang="en-US" smtClean="0"/>
              <a:t>2</a:t>
            </a:fld>
            <a:endParaRPr lang="en-US"/>
          </a:p>
        </p:txBody>
      </p:sp>
    </p:spTree>
    <p:extLst>
      <p:ext uri="{BB962C8B-B14F-4D97-AF65-F5344CB8AC3E}">
        <p14:creationId xmlns:p14="http://schemas.microsoft.com/office/powerpoint/2010/main" val="3634386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3729-3BC0-4CCB-964D-B428DFADCDA8}"/>
              </a:ext>
            </a:extLst>
          </p:cNvPr>
          <p:cNvSpPr>
            <a:spLocks noGrp="1"/>
          </p:cNvSpPr>
          <p:nvPr>
            <p:ph type="title"/>
          </p:nvPr>
        </p:nvSpPr>
        <p:spPr>
          <a:xfrm>
            <a:off x="0" y="39329"/>
            <a:ext cx="2037857" cy="1094527"/>
          </a:xfrm>
        </p:spPr>
        <p:txBody>
          <a:bodyPr/>
          <a:lstStyle/>
          <a:p>
            <a:pPr algn="ctr"/>
            <a:r>
              <a:rPr lang="en-US" b="1" dirty="0">
                <a:solidFill>
                  <a:srgbClr val="FF0000"/>
                </a:solidFill>
              </a:rPr>
              <a:t>EAG</a:t>
            </a:r>
          </a:p>
        </p:txBody>
      </p:sp>
      <p:sp>
        <p:nvSpPr>
          <p:cNvPr id="3" name="Slide Number Placeholder 2">
            <a:extLst>
              <a:ext uri="{FF2B5EF4-FFF2-40B4-BE49-F238E27FC236}">
                <a16:creationId xmlns:a16="http://schemas.microsoft.com/office/drawing/2014/main" id="{59CEFD03-0EC0-4D49-B387-7EA796C6A9CA}"/>
              </a:ext>
            </a:extLst>
          </p:cNvPr>
          <p:cNvSpPr>
            <a:spLocks noGrp="1"/>
          </p:cNvSpPr>
          <p:nvPr>
            <p:ph type="sldNum" sz="quarter" idx="12"/>
          </p:nvPr>
        </p:nvSpPr>
        <p:spPr/>
        <p:txBody>
          <a:bodyPr/>
          <a:lstStyle/>
          <a:p>
            <a:fld id="{29A4E3C8-9AC9-4621-A20F-A9568AF5679E}" type="slidenum">
              <a:rPr lang="en-US" smtClean="0"/>
              <a:t>20</a:t>
            </a:fld>
            <a:endParaRPr lang="en-US"/>
          </a:p>
        </p:txBody>
      </p:sp>
      <p:pic>
        <p:nvPicPr>
          <p:cNvPr id="5" name="Picture 4">
            <a:extLst>
              <a:ext uri="{FF2B5EF4-FFF2-40B4-BE49-F238E27FC236}">
                <a16:creationId xmlns:a16="http://schemas.microsoft.com/office/drawing/2014/main" id="{C318F691-2DE5-44B7-B421-4F1E10695DED}"/>
              </a:ext>
            </a:extLst>
          </p:cNvPr>
          <p:cNvPicPr>
            <a:picLocks noChangeAspect="1"/>
          </p:cNvPicPr>
          <p:nvPr/>
        </p:nvPicPr>
        <p:blipFill>
          <a:blip r:embed="rId3"/>
          <a:stretch>
            <a:fillRect/>
          </a:stretch>
        </p:blipFill>
        <p:spPr>
          <a:xfrm>
            <a:off x="676656" y="782272"/>
            <a:ext cx="7790688" cy="5653774"/>
          </a:xfrm>
          <a:prstGeom prst="rect">
            <a:avLst/>
          </a:prstGeom>
        </p:spPr>
      </p:pic>
      <p:pic>
        <p:nvPicPr>
          <p:cNvPr id="6" name="Picture 5">
            <a:extLst>
              <a:ext uri="{FF2B5EF4-FFF2-40B4-BE49-F238E27FC236}">
                <a16:creationId xmlns:a16="http://schemas.microsoft.com/office/drawing/2014/main" id="{473B4F15-187C-40AC-AD79-E852F298EFDA}"/>
              </a:ext>
            </a:extLst>
          </p:cNvPr>
          <p:cNvPicPr>
            <a:picLocks noChangeAspect="1"/>
          </p:cNvPicPr>
          <p:nvPr/>
        </p:nvPicPr>
        <p:blipFill>
          <a:blip r:embed="rId4"/>
          <a:stretch>
            <a:fillRect/>
          </a:stretch>
        </p:blipFill>
        <p:spPr>
          <a:xfrm>
            <a:off x="7072874" y="136524"/>
            <a:ext cx="1791115" cy="2195196"/>
          </a:xfrm>
          <a:prstGeom prst="rect">
            <a:avLst/>
          </a:prstGeom>
        </p:spPr>
      </p:pic>
    </p:spTree>
    <p:extLst>
      <p:ext uri="{BB962C8B-B14F-4D97-AF65-F5344CB8AC3E}">
        <p14:creationId xmlns:p14="http://schemas.microsoft.com/office/powerpoint/2010/main" val="1181286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BCC82F-59F3-43F6-9E9D-F69092E8457B}"/>
              </a:ext>
            </a:extLst>
          </p:cNvPr>
          <p:cNvPicPr>
            <a:picLocks noChangeAspect="1"/>
          </p:cNvPicPr>
          <p:nvPr/>
        </p:nvPicPr>
        <p:blipFill>
          <a:blip r:embed="rId3"/>
          <a:stretch>
            <a:fillRect/>
          </a:stretch>
        </p:blipFill>
        <p:spPr>
          <a:xfrm>
            <a:off x="575577" y="757428"/>
            <a:ext cx="7976349" cy="5781485"/>
          </a:xfrm>
          <a:prstGeom prst="rect">
            <a:avLst/>
          </a:prstGeom>
        </p:spPr>
      </p:pic>
      <p:sp>
        <p:nvSpPr>
          <p:cNvPr id="2" name="Title 1">
            <a:extLst>
              <a:ext uri="{FF2B5EF4-FFF2-40B4-BE49-F238E27FC236}">
                <a16:creationId xmlns:a16="http://schemas.microsoft.com/office/drawing/2014/main" id="{89AE3729-3BC0-4CCB-964D-B428DFADCDA8}"/>
              </a:ext>
            </a:extLst>
          </p:cNvPr>
          <p:cNvSpPr>
            <a:spLocks noGrp="1"/>
          </p:cNvSpPr>
          <p:nvPr>
            <p:ph type="title"/>
          </p:nvPr>
        </p:nvSpPr>
        <p:spPr>
          <a:xfrm>
            <a:off x="0" y="39329"/>
            <a:ext cx="2037857" cy="1103671"/>
          </a:xfrm>
        </p:spPr>
        <p:txBody>
          <a:bodyPr/>
          <a:lstStyle/>
          <a:p>
            <a:pPr algn="ctr"/>
            <a:r>
              <a:rPr lang="en-US" b="1" dirty="0">
                <a:solidFill>
                  <a:srgbClr val="FF0000"/>
                </a:solidFill>
              </a:rPr>
              <a:t>EAG</a:t>
            </a:r>
          </a:p>
        </p:txBody>
      </p:sp>
      <p:sp>
        <p:nvSpPr>
          <p:cNvPr id="3" name="Slide Number Placeholder 2">
            <a:extLst>
              <a:ext uri="{FF2B5EF4-FFF2-40B4-BE49-F238E27FC236}">
                <a16:creationId xmlns:a16="http://schemas.microsoft.com/office/drawing/2014/main" id="{59CEFD03-0EC0-4D49-B387-7EA796C6A9CA}"/>
              </a:ext>
            </a:extLst>
          </p:cNvPr>
          <p:cNvSpPr>
            <a:spLocks noGrp="1"/>
          </p:cNvSpPr>
          <p:nvPr>
            <p:ph type="sldNum" sz="quarter" idx="12"/>
          </p:nvPr>
        </p:nvSpPr>
        <p:spPr/>
        <p:txBody>
          <a:bodyPr/>
          <a:lstStyle/>
          <a:p>
            <a:fld id="{29A4E3C8-9AC9-4621-A20F-A9568AF5679E}" type="slidenum">
              <a:rPr lang="en-US" smtClean="0"/>
              <a:t>21</a:t>
            </a:fld>
            <a:endParaRPr lang="en-US"/>
          </a:p>
        </p:txBody>
      </p:sp>
    </p:spTree>
    <p:extLst>
      <p:ext uri="{BB962C8B-B14F-4D97-AF65-F5344CB8AC3E}">
        <p14:creationId xmlns:p14="http://schemas.microsoft.com/office/powerpoint/2010/main" val="90035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4A379F-EDE8-4F96-B8FD-5343B1E7CE60}"/>
              </a:ext>
            </a:extLst>
          </p:cNvPr>
          <p:cNvPicPr>
            <a:picLocks noChangeAspect="1"/>
          </p:cNvPicPr>
          <p:nvPr/>
        </p:nvPicPr>
        <p:blipFill>
          <a:blip r:embed="rId3"/>
          <a:stretch>
            <a:fillRect/>
          </a:stretch>
        </p:blipFill>
        <p:spPr>
          <a:xfrm>
            <a:off x="628650" y="822408"/>
            <a:ext cx="7886700" cy="5716505"/>
          </a:xfrm>
          <a:prstGeom prst="rect">
            <a:avLst/>
          </a:prstGeom>
        </p:spPr>
      </p:pic>
      <p:sp>
        <p:nvSpPr>
          <p:cNvPr id="2" name="Title 1">
            <a:extLst>
              <a:ext uri="{FF2B5EF4-FFF2-40B4-BE49-F238E27FC236}">
                <a16:creationId xmlns:a16="http://schemas.microsoft.com/office/drawing/2014/main" id="{89AE3729-3BC0-4CCB-964D-B428DFADCDA8}"/>
              </a:ext>
            </a:extLst>
          </p:cNvPr>
          <p:cNvSpPr>
            <a:spLocks noGrp="1"/>
          </p:cNvSpPr>
          <p:nvPr>
            <p:ph type="title"/>
          </p:nvPr>
        </p:nvSpPr>
        <p:spPr>
          <a:xfrm>
            <a:off x="0" y="39329"/>
            <a:ext cx="2037857" cy="1261905"/>
          </a:xfrm>
        </p:spPr>
        <p:txBody>
          <a:bodyPr/>
          <a:lstStyle/>
          <a:p>
            <a:pPr algn="ctr"/>
            <a:r>
              <a:rPr lang="en-US" b="1" dirty="0">
                <a:solidFill>
                  <a:srgbClr val="FF0000"/>
                </a:solidFill>
              </a:rPr>
              <a:t>WAG</a:t>
            </a:r>
          </a:p>
        </p:txBody>
      </p:sp>
      <p:sp>
        <p:nvSpPr>
          <p:cNvPr id="4" name="Slide Number Placeholder 3">
            <a:extLst>
              <a:ext uri="{FF2B5EF4-FFF2-40B4-BE49-F238E27FC236}">
                <a16:creationId xmlns:a16="http://schemas.microsoft.com/office/drawing/2014/main" id="{EED1FEE4-1EE4-415C-A5DA-09CFC5092F70}"/>
              </a:ext>
            </a:extLst>
          </p:cNvPr>
          <p:cNvSpPr>
            <a:spLocks noGrp="1"/>
          </p:cNvSpPr>
          <p:nvPr>
            <p:ph type="sldNum" sz="quarter" idx="12"/>
          </p:nvPr>
        </p:nvSpPr>
        <p:spPr/>
        <p:txBody>
          <a:bodyPr/>
          <a:lstStyle/>
          <a:p>
            <a:fld id="{29A4E3C8-9AC9-4621-A20F-A9568AF5679E}" type="slidenum">
              <a:rPr lang="en-US" smtClean="0"/>
              <a:t>22</a:t>
            </a:fld>
            <a:endParaRPr lang="en-US"/>
          </a:p>
        </p:txBody>
      </p:sp>
      <p:pic>
        <p:nvPicPr>
          <p:cNvPr id="6" name="Picture 5">
            <a:extLst>
              <a:ext uri="{FF2B5EF4-FFF2-40B4-BE49-F238E27FC236}">
                <a16:creationId xmlns:a16="http://schemas.microsoft.com/office/drawing/2014/main" id="{1F94AB7F-9E61-4C22-A4D3-D1FE5F82DA6F}"/>
              </a:ext>
            </a:extLst>
          </p:cNvPr>
          <p:cNvPicPr>
            <a:picLocks noChangeAspect="1"/>
          </p:cNvPicPr>
          <p:nvPr/>
        </p:nvPicPr>
        <p:blipFill>
          <a:blip r:embed="rId4"/>
          <a:stretch>
            <a:fillRect/>
          </a:stretch>
        </p:blipFill>
        <p:spPr>
          <a:xfrm>
            <a:off x="7004304" y="136523"/>
            <a:ext cx="1929728" cy="2365081"/>
          </a:xfrm>
          <a:prstGeom prst="rect">
            <a:avLst/>
          </a:prstGeom>
        </p:spPr>
      </p:pic>
    </p:spTree>
    <p:extLst>
      <p:ext uri="{BB962C8B-B14F-4D97-AF65-F5344CB8AC3E}">
        <p14:creationId xmlns:p14="http://schemas.microsoft.com/office/powerpoint/2010/main" val="484297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3B3599-0362-4774-A6C1-026A3247AEB8}"/>
              </a:ext>
            </a:extLst>
          </p:cNvPr>
          <p:cNvPicPr>
            <a:picLocks noChangeAspect="1"/>
          </p:cNvPicPr>
          <p:nvPr/>
        </p:nvPicPr>
        <p:blipFill>
          <a:blip r:embed="rId3"/>
          <a:stretch>
            <a:fillRect/>
          </a:stretch>
        </p:blipFill>
        <p:spPr>
          <a:xfrm>
            <a:off x="670301" y="954986"/>
            <a:ext cx="7803397" cy="5656125"/>
          </a:xfrm>
          <a:prstGeom prst="rect">
            <a:avLst/>
          </a:prstGeom>
        </p:spPr>
      </p:pic>
      <p:sp>
        <p:nvSpPr>
          <p:cNvPr id="2" name="Title 1">
            <a:extLst>
              <a:ext uri="{FF2B5EF4-FFF2-40B4-BE49-F238E27FC236}">
                <a16:creationId xmlns:a16="http://schemas.microsoft.com/office/drawing/2014/main" id="{89AE3729-3BC0-4CCB-964D-B428DFADCDA8}"/>
              </a:ext>
            </a:extLst>
          </p:cNvPr>
          <p:cNvSpPr>
            <a:spLocks noGrp="1"/>
          </p:cNvSpPr>
          <p:nvPr>
            <p:ph type="title"/>
          </p:nvPr>
        </p:nvSpPr>
        <p:spPr>
          <a:xfrm>
            <a:off x="0" y="39329"/>
            <a:ext cx="2037857" cy="1261905"/>
          </a:xfrm>
        </p:spPr>
        <p:txBody>
          <a:bodyPr/>
          <a:lstStyle/>
          <a:p>
            <a:pPr algn="ctr"/>
            <a:r>
              <a:rPr lang="en-US" b="1" dirty="0">
                <a:solidFill>
                  <a:srgbClr val="FF0000"/>
                </a:solidFill>
              </a:rPr>
              <a:t>WAG</a:t>
            </a:r>
          </a:p>
        </p:txBody>
      </p:sp>
      <p:sp>
        <p:nvSpPr>
          <p:cNvPr id="4" name="Slide Number Placeholder 3">
            <a:extLst>
              <a:ext uri="{FF2B5EF4-FFF2-40B4-BE49-F238E27FC236}">
                <a16:creationId xmlns:a16="http://schemas.microsoft.com/office/drawing/2014/main" id="{EED1FEE4-1EE4-415C-A5DA-09CFC5092F70}"/>
              </a:ext>
            </a:extLst>
          </p:cNvPr>
          <p:cNvSpPr>
            <a:spLocks noGrp="1"/>
          </p:cNvSpPr>
          <p:nvPr>
            <p:ph type="sldNum" sz="quarter" idx="12"/>
          </p:nvPr>
        </p:nvSpPr>
        <p:spPr/>
        <p:txBody>
          <a:bodyPr/>
          <a:lstStyle/>
          <a:p>
            <a:fld id="{29A4E3C8-9AC9-4621-A20F-A9568AF5679E}" type="slidenum">
              <a:rPr lang="en-US" smtClean="0"/>
              <a:t>23</a:t>
            </a:fld>
            <a:endParaRPr lang="en-US"/>
          </a:p>
        </p:txBody>
      </p:sp>
    </p:spTree>
    <p:extLst>
      <p:ext uri="{BB962C8B-B14F-4D97-AF65-F5344CB8AC3E}">
        <p14:creationId xmlns:p14="http://schemas.microsoft.com/office/powerpoint/2010/main" val="783497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86789D-C28D-4FAE-8699-8A5F7F06E07D}"/>
              </a:ext>
            </a:extLst>
          </p:cNvPr>
          <p:cNvPicPr>
            <a:picLocks noChangeAspect="1"/>
          </p:cNvPicPr>
          <p:nvPr/>
        </p:nvPicPr>
        <p:blipFill>
          <a:blip r:embed="rId3"/>
          <a:stretch>
            <a:fillRect/>
          </a:stretch>
        </p:blipFill>
        <p:spPr>
          <a:xfrm>
            <a:off x="331076" y="820099"/>
            <a:ext cx="8040414" cy="5835002"/>
          </a:xfrm>
          <a:prstGeom prst="rect">
            <a:avLst/>
          </a:prstGeom>
        </p:spPr>
      </p:pic>
      <p:sp>
        <p:nvSpPr>
          <p:cNvPr id="2" name="Title 1">
            <a:extLst>
              <a:ext uri="{FF2B5EF4-FFF2-40B4-BE49-F238E27FC236}">
                <a16:creationId xmlns:a16="http://schemas.microsoft.com/office/drawing/2014/main" id="{BAE6E79E-AB80-4BB0-9901-AE7B32259529}"/>
              </a:ext>
            </a:extLst>
          </p:cNvPr>
          <p:cNvSpPr>
            <a:spLocks noGrp="1"/>
          </p:cNvSpPr>
          <p:nvPr>
            <p:ph type="title"/>
          </p:nvPr>
        </p:nvSpPr>
        <p:spPr>
          <a:xfrm>
            <a:off x="191298" y="202899"/>
            <a:ext cx="1244212" cy="682005"/>
          </a:xfrm>
        </p:spPr>
        <p:txBody>
          <a:bodyPr>
            <a:normAutofit fontScale="90000"/>
          </a:bodyPr>
          <a:lstStyle/>
          <a:p>
            <a:r>
              <a:rPr lang="en-US" b="1" dirty="0">
                <a:solidFill>
                  <a:srgbClr val="FF0000"/>
                </a:solidFill>
              </a:rPr>
              <a:t>EAG</a:t>
            </a:r>
            <a:endParaRPr lang="en-US" dirty="0"/>
          </a:p>
        </p:txBody>
      </p:sp>
      <p:sp>
        <p:nvSpPr>
          <p:cNvPr id="4" name="Slide Number Placeholder 3">
            <a:extLst>
              <a:ext uri="{FF2B5EF4-FFF2-40B4-BE49-F238E27FC236}">
                <a16:creationId xmlns:a16="http://schemas.microsoft.com/office/drawing/2014/main" id="{350B710C-D6B8-4659-A0DE-F256D0AD1A40}"/>
              </a:ext>
            </a:extLst>
          </p:cNvPr>
          <p:cNvSpPr>
            <a:spLocks noGrp="1"/>
          </p:cNvSpPr>
          <p:nvPr>
            <p:ph type="sldNum" sz="quarter" idx="12"/>
          </p:nvPr>
        </p:nvSpPr>
        <p:spPr/>
        <p:txBody>
          <a:bodyPr/>
          <a:lstStyle/>
          <a:p>
            <a:fld id="{29A4E3C8-9AC9-4621-A20F-A9568AF5679E}" type="slidenum">
              <a:rPr lang="en-US" smtClean="0"/>
              <a:t>24</a:t>
            </a:fld>
            <a:endParaRPr lang="en-US"/>
          </a:p>
        </p:txBody>
      </p:sp>
      <p:pic>
        <p:nvPicPr>
          <p:cNvPr id="7" name="Picture 6">
            <a:extLst>
              <a:ext uri="{FF2B5EF4-FFF2-40B4-BE49-F238E27FC236}">
                <a16:creationId xmlns:a16="http://schemas.microsoft.com/office/drawing/2014/main" id="{C6EFA829-8CFA-465B-8E34-E6E926986E0B}"/>
              </a:ext>
            </a:extLst>
          </p:cNvPr>
          <p:cNvPicPr>
            <a:picLocks noChangeAspect="1"/>
          </p:cNvPicPr>
          <p:nvPr/>
        </p:nvPicPr>
        <p:blipFill>
          <a:blip r:embed="rId4"/>
          <a:stretch>
            <a:fillRect/>
          </a:stretch>
        </p:blipFill>
        <p:spPr>
          <a:xfrm>
            <a:off x="6457950" y="2633541"/>
            <a:ext cx="2142139" cy="2625412"/>
          </a:xfrm>
          <a:prstGeom prst="rect">
            <a:avLst/>
          </a:prstGeom>
        </p:spPr>
      </p:pic>
      <p:sp>
        <p:nvSpPr>
          <p:cNvPr id="5" name="Oval 4">
            <a:extLst>
              <a:ext uri="{FF2B5EF4-FFF2-40B4-BE49-F238E27FC236}">
                <a16:creationId xmlns:a16="http://schemas.microsoft.com/office/drawing/2014/main" id="{C79CC131-1976-428B-B424-4E3A065F1D94}"/>
              </a:ext>
            </a:extLst>
          </p:cNvPr>
          <p:cNvSpPr/>
          <p:nvPr/>
        </p:nvSpPr>
        <p:spPr>
          <a:xfrm>
            <a:off x="4773168" y="2048256"/>
            <a:ext cx="402336" cy="3931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07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929189-1912-493F-B5A8-20274067F878}"/>
              </a:ext>
            </a:extLst>
          </p:cNvPr>
          <p:cNvPicPr>
            <a:picLocks noChangeAspect="1"/>
          </p:cNvPicPr>
          <p:nvPr/>
        </p:nvPicPr>
        <p:blipFill>
          <a:blip r:embed="rId3"/>
          <a:stretch>
            <a:fillRect/>
          </a:stretch>
        </p:blipFill>
        <p:spPr>
          <a:xfrm>
            <a:off x="323193" y="840859"/>
            <a:ext cx="7953703" cy="5772076"/>
          </a:xfrm>
          <a:prstGeom prst="rect">
            <a:avLst/>
          </a:prstGeom>
        </p:spPr>
      </p:pic>
      <p:sp>
        <p:nvSpPr>
          <p:cNvPr id="2" name="Title 1">
            <a:extLst>
              <a:ext uri="{FF2B5EF4-FFF2-40B4-BE49-F238E27FC236}">
                <a16:creationId xmlns:a16="http://schemas.microsoft.com/office/drawing/2014/main" id="{BAE6E79E-AB80-4BB0-9901-AE7B32259529}"/>
              </a:ext>
            </a:extLst>
          </p:cNvPr>
          <p:cNvSpPr>
            <a:spLocks noGrp="1"/>
          </p:cNvSpPr>
          <p:nvPr>
            <p:ph type="title"/>
          </p:nvPr>
        </p:nvSpPr>
        <p:spPr>
          <a:xfrm>
            <a:off x="166535" y="35325"/>
            <a:ext cx="1642602" cy="932647"/>
          </a:xfrm>
        </p:spPr>
        <p:txBody>
          <a:bodyPr>
            <a:normAutofit/>
          </a:bodyPr>
          <a:lstStyle/>
          <a:p>
            <a:r>
              <a:rPr lang="en-US" b="1" dirty="0">
                <a:solidFill>
                  <a:srgbClr val="FF0000"/>
                </a:solidFill>
              </a:rPr>
              <a:t>WAG</a:t>
            </a:r>
            <a:endParaRPr lang="en-US" dirty="0"/>
          </a:p>
        </p:txBody>
      </p:sp>
      <p:sp>
        <p:nvSpPr>
          <p:cNvPr id="4" name="Slide Number Placeholder 3">
            <a:extLst>
              <a:ext uri="{FF2B5EF4-FFF2-40B4-BE49-F238E27FC236}">
                <a16:creationId xmlns:a16="http://schemas.microsoft.com/office/drawing/2014/main" id="{82DD4574-182A-4BA4-B228-21D2DB487F39}"/>
              </a:ext>
            </a:extLst>
          </p:cNvPr>
          <p:cNvSpPr>
            <a:spLocks noGrp="1"/>
          </p:cNvSpPr>
          <p:nvPr>
            <p:ph type="sldNum" sz="quarter" idx="12"/>
          </p:nvPr>
        </p:nvSpPr>
        <p:spPr/>
        <p:txBody>
          <a:bodyPr/>
          <a:lstStyle/>
          <a:p>
            <a:fld id="{29A4E3C8-9AC9-4621-A20F-A9568AF5679E}" type="slidenum">
              <a:rPr lang="en-US" smtClean="0"/>
              <a:t>25</a:t>
            </a:fld>
            <a:endParaRPr lang="en-US"/>
          </a:p>
        </p:txBody>
      </p:sp>
      <p:pic>
        <p:nvPicPr>
          <p:cNvPr id="7" name="Picture 6">
            <a:extLst>
              <a:ext uri="{FF2B5EF4-FFF2-40B4-BE49-F238E27FC236}">
                <a16:creationId xmlns:a16="http://schemas.microsoft.com/office/drawing/2014/main" id="{E59D6B44-8F1C-4EA8-B0BE-F239A4F749C6}"/>
              </a:ext>
            </a:extLst>
          </p:cNvPr>
          <p:cNvPicPr>
            <a:picLocks noChangeAspect="1"/>
          </p:cNvPicPr>
          <p:nvPr/>
        </p:nvPicPr>
        <p:blipFill>
          <a:blip r:embed="rId4"/>
          <a:stretch>
            <a:fillRect/>
          </a:stretch>
        </p:blipFill>
        <p:spPr>
          <a:xfrm>
            <a:off x="6061841" y="2370134"/>
            <a:ext cx="2568619" cy="3148108"/>
          </a:xfrm>
          <a:prstGeom prst="rect">
            <a:avLst/>
          </a:prstGeom>
        </p:spPr>
      </p:pic>
      <p:sp>
        <p:nvSpPr>
          <p:cNvPr id="5" name="Oval 4">
            <a:extLst>
              <a:ext uri="{FF2B5EF4-FFF2-40B4-BE49-F238E27FC236}">
                <a16:creationId xmlns:a16="http://schemas.microsoft.com/office/drawing/2014/main" id="{76E06A05-5DE6-47FA-85B7-7FB2B011A6B4}"/>
              </a:ext>
            </a:extLst>
          </p:cNvPr>
          <p:cNvSpPr/>
          <p:nvPr/>
        </p:nvSpPr>
        <p:spPr>
          <a:xfrm rot="20576295">
            <a:off x="4710370" y="1940366"/>
            <a:ext cx="722376" cy="4316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06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83FB-3050-42FA-B6F7-9E20507070BD}"/>
              </a:ext>
            </a:extLst>
          </p:cNvPr>
          <p:cNvSpPr>
            <a:spLocks noGrp="1"/>
          </p:cNvSpPr>
          <p:nvPr>
            <p:ph type="title"/>
          </p:nvPr>
        </p:nvSpPr>
        <p:spPr>
          <a:xfrm>
            <a:off x="628650" y="286104"/>
            <a:ext cx="7886700" cy="1325563"/>
          </a:xfrm>
        </p:spPr>
        <p:txBody>
          <a:bodyPr/>
          <a:lstStyle/>
          <a:p>
            <a:r>
              <a:rPr lang="en-US" dirty="0"/>
              <a:t>Decision Matrix</a:t>
            </a:r>
          </a:p>
        </p:txBody>
      </p:sp>
      <p:sp>
        <p:nvSpPr>
          <p:cNvPr id="19" name="TextBox 18">
            <a:extLst>
              <a:ext uri="{FF2B5EF4-FFF2-40B4-BE49-F238E27FC236}">
                <a16:creationId xmlns:a16="http://schemas.microsoft.com/office/drawing/2014/main" id="{81535373-6327-4DF0-A87C-939FBCB6EDE6}"/>
              </a:ext>
            </a:extLst>
          </p:cNvPr>
          <p:cNvSpPr txBox="1"/>
          <p:nvPr/>
        </p:nvSpPr>
        <p:spPr>
          <a:xfrm>
            <a:off x="558800" y="1611667"/>
            <a:ext cx="8026400" cy="646331"/>
          </a:xfrm>
          <a:prstGeom prst="rect">
            <a:avLst/>
          </a:prstGeom>
          <a:noFill/>
        </p:spPr>
        <p:txBody>
          <a:bodyPr wrap="square" rtlCol="0">
            <a:spAutoFit/>
          </a:bodyPr>
          <a:lstStyle/>
          <a:p>
            <a:r>
              <a:rPr lang="en-US" dirty="0"/>
              <a:t>Distill the conservation and economic risk metrics into a single decision table based on policy ranks</a:t>
            </a:r>
          </a:p>
        </p:txBody>
      </p:sp>
      <p:sp>
        <p:nvSpPr>
          <p:cNvPr id="3" name="Slide Number Placeholder 2">
            <a:extLst>
              <a:ext uri="{FF2B5EF4-FFF2-40B4-BE49-F238E27FC236}">
                <a16:creationId xmlns:a16="http://schemas.microsoft.com/office/drawing/2014/main" id="{E5B92434-FED8-44A2-9801-A00E772D8692}"/>
              </a:ext>
            </a:extLst>
          </p:cNvPr>
          <p:cNvSpPr>
            <a:spLocks noGrp="1"/>
          </p:cNvSpPr>
          <p:nvPr>
            <p:ph type="sldNum" sz="quarter" idx="12"/>
          </p:nvPr>
        </p:nvSpPr>
        <p:spPr/>
        <p:txBody>
          <a:bodyPr/>
          <a:lstStyle/>
          <a:p>
            <a:fld id="{29A4E3C8-9AC9-4621-A20F-A9568AF5679E}" type="slidenum">
              <a:rPr lang="en-US" smtClean="0"/>
              <a:t>26</a:t>
            </a:fld>
            <a:endParaRPr lang="en-US"/>
          </a:p>
        </p:txBody>
      </p:sp>
      <p:pic>
        <p:nvPicPr>
          <p:cNvPr id="4" name="Picture 3">
            <a:extLst>
              <a:ext uri="{FF2B5EF4-FFF2-40B4-BE49-F238E27FC236}">
                <a16:creationId xmlns:a16="http://schemas.microsoft.com/office/drawing/2014/main" id="{0CC8B614-255C-4804-BE3E-E1517FD55551}"/>
              </a:ext>
            </a:extLst>
          </p:cNvPr>
          <p:cNvPicPr>
            <a:picLocks noChangeAspect="1"/>
          </p:cNvPicPr>
          <p:nvPr/>
        </p:nvPicPr>
        <p:blipFill>
          <a:blip r:embed="rId3"/>
          <a:stretch>
            <a:fillRect/>
          </a:stretch>
        </p:blipFill>
        <p:spPr>
          <a:xfrm>
            <a:off x="349045" y="2458459"/>
            <a:ext cx="8445910" cy="2787874"/>
          </a:xfrm>
          <a:prstGeom prst="rect">
            <a:avLst/>
          </a:prstGeom>
        </p:spPr>
      </p:pic>
    </p:spTree>
    <p:extLst>
      <p:ext uri="{BB962C8B-B14F-4D97-AF65-F5344CB8AC3E}">
        <p14:creationId xmlns:p14="http://schemas.microsoft.com/office/powerpoint/2010/main" val="4273618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D27C-81D5-4ABF-B572-F2549E6DACFA}"/>
              </a:ext>
            </a:extLst>
          </p:cNvPr>
          <p:cNvSpPr>
            <a:spLocks noGrp="1"/>
          </p:cNvSpPr>
          <p:nvPr>
            <p:ph type="title"/>
          </p:nvPr>
        </p:nvSpPr>
        <p:spPr>
          <a:xfrm>
            <a:off x="628650" y="91441"/>
            <a:ext cx="7886700" cy="698090"/>
          </a:xfrm>
        </p:spPr>
        <p:txBody>
          <a:bodyPr/>
          <a:lstStyle/>
          <a:p>
            <a:r>
              <a:rPr lang="en-US" b="1" dirty="0">
                <a:solidFill>
                  <a:srgbClr val="FF0000"/>
                </a:solidFill>
              </a:rPr>
              <a:t>EAG</a:t>
            </a:r>
            <a:r>
              <a:rPr lang="en-US" dirty="0"/>
              <a:t>: Decision Matrix</a:t>
            </a:r>
            <a:endParaRPr lang="en-US" b="1" dirty="0">
              <a:solidFill>
                <a:srgbClr val="FF0000"/>
              </a:solidFill>
            </a:endParaRPr>
          </a:p>
        </p:txBody>
      </p:sp>
      <p:sp>
        <p:nvSpPr>
          <p:cNvPr id="5" name="Slide Number Placeholder 4">
            <a:extLst>
              <a:ext uri="{FF2B5EF4-FFF2-40B4-BE49-F238E27FC236}">
                <a16:creationId xmlns:a16="http://schemas.microsoft.com/office/drawing/2014/main" id="{66148A6D-6004-429A-95B3-B56F6EB99A6D}"/>
              </a:ext>
            </a:extLst>
          </p:cNvPr>
          <p:cNvSpPr>
            <a:spLocks noGrp="1"/>
          </p:cNvSpPr>
          <p:nvPr>
            <p:ph type="sldNum" sz="quarter" idx="12"/>
          </p:nvPr>
        </p:nvSpPr>
        <p:spPr/>
        <p:txBody>
          <a:bodyPr/>
          <a:lstStyle/>
          <a:p>
            <a:fld id="{29A4E3C8-9AC9-4621-A20F-A9568AF5679E}" type="slidenum">
              <a:rPr lang="en-US" smtClean="0"/>
              <a:t>27</a:t>
            </a:fld>
            <a:endParaRPr lang="en-US"/>
          </a:p>
        </p:txBody>
      </p:sp>
      <p:pic>
        <p:nvPicPr>
          <p:cNvPr id="4" name="Picture 3">
            <a:extLst>
              <a:ext uri="{FF2B5EF4-FFF2-40B4-BE49-F238E27FC236}">
                <a16:creationId xmlns:a16="http://schemas.microsoft.com/office/drawing/2014/main" id="{843FDF11-0323-4B6A-831B-E58EF3C37CB8}"/>
              </a:ext>
            </a:extLst>
          </p:cNvPr>
          <p:cNvPicPr>
            <a:picLocks noChangeAspect="1"/>
          </p:cNvPicPr>
          <p:nvPr/>
        </p:nvPicPr>
        <p:blipFill>
          <a:blip r:embed="rId3"/>
          <a:stretch>
            <a:fillRect/>
          </a:stretch>
        </p:blipFill>
        <p:spPr>
          <a:xfrm>
            <a:off x="1705356" y="789531"/>
            <a:ext cx="5786652" cy="5949265"/>
          </a:xfrm>
          <a:prstGeom prst="rect">
            <a:avLst/>
          </a:prstGeom>
        </p:spPr>
      </p:pic>
    </p:spTree>
    <p:extLst>
      <p:ext uri="{BB962C8B-B14F-4D97-AF65-F5344CB8AC3E}">
        <p14:creationId xmlns:p14="http://schemas.microsoft.com/office/powerpoint/2010/main" val="426693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D27C-81D5-4ABF-B572-F2549E6DACFA}"/>
              </a:ext>
            </a:extLst>
          </p:cNvPr>
          <p:cNvSpPr>
            <a:spLocks noGrp="1"/>
          </p:cNvSpPr>
          <p:nvPr>
            <p:ph type="title"/>
          </p:nvPr>
        </p:nvSpPr>
        <p:spPr>
          <a:xfrm>
            <a:off x="482346" y="-66451"/>
            <a:ext cx="7886700" cy="992384"/>
          </a:xfrm>
        </p:spPr>
        <p:txBody>
          <a:bodyPr/>
          <a:lstStyle/>
          <a:p>
            <a:r>
              <a:rPr lang="en-US" b="1" dirty="0">
                <a:solidFill>
                  <a:srgbClr val="FF0000"/>
                </a:solidFill>
              </a:rPr>
              <a:t>WAG</a:t>
            </a:r>
            <a:r>
              <a:rPr lang="en-US" dirty="0"/>
              <a:t>: Decision Matrix</a:t>
            </a:r>
            <a:endParaRPr lang="en-US" b="1" dirty="0">
              <a:solidFill>
                <a:srgbClr val="FF0000"/>
              </a:solidFill>
            </a:endParaRPr>
          </a:p>
        </p:txBody>
      </p:sp>
      <p:sp>
        <p:nvSpPr>
          <p:cNvPr id="7" name="Slide Number Placeholder 6">
            <a:extLst>
              <a:ext uri="{FF2B5EF4-FFF2-40B4-BE49-F238E27FC236}">
                <a16:creationId xmlns:a16="http://schemas.microsoft.com/office/drawing/2014/main" id="{488E20FC-3D05-4B8D-8D8F-D13AEEFD75C5}"/>
              </a:ext>
            </a:extLst>
          </p:cNvPr>
          <p:cNvSpPr>
            <a:spLocks noGrp="1"/>
          </p:cNvSpPr>
          <p:nvPr>
            <p:ph type="sldNum" sz="quarter" idx="12"/>
          </p:nvPr>
        </p:nvSpPr>
        <p:spPr/>
        <p:txBody>
          <a:bodyPr/>
          <a:lstStyle/>
          <a:p>
            <a:fld id="{29A4E3C8-9AC9-4621-A20F-A9568AF5679E}" type="slidenum">
              <a:rPr lang="en-US" smtClean="0"/>
              <a:t>28</a:t>
            </a:fld>
            <a:endParaRPr lang="en-US"/>
          </a:p>
        </p:txBody>
      </p:sp>
      <p:pic>
        <p:nvPicPr>
          <p:cNvPr id="3" name="Picture 2">
            <a:extLst>
              <a:ext uri="{FF2B5EF4-FFF2-40B4-BE49-F238E27FC236}">
                <a16:creationId xmlns:a16="http://schemas.microsoft.com/office/drawing/2014/main" id="{6D7D9480-7E37-4199-9BD9-7BA4C8162C0F}"/>
              </a:ext>
            </a:extLst>
          </p:cNvPr>
          <p:cNvPicPr>
            <a:picLocks noChangeAspect="1"/>
          </p:cNvPicPr>
          <p:nvPr/>
        </p:nvPicPr>
        <p:blipFill>
          <a:blip r:embed="rId3"/>
          <a:stretch>
            <a:fillRect/>
          </a:stretch>
        </p:blipFill>
        <p:spPr>
          <a:xfrm>
            <a:off x="1704212" y="813817"/>
            <a:ext cx="5746186" cy="5907660"/>
          </a:xfrm>
          <a:prstGeom prst="rect">
            <a:avLst/>
          </a:prstGeom>
        </p:spPr>
      </p:pic>
    </p:spTree>
    <p:extLst>
      <p:ext uri="{BB962C8B-B14F-4D97-AF65-F5344CB8AC3E}">
        <p14:creationId xmlns:p14="http://schemas.microsoft.com/office/powerpoint/2010/main" val="4256948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3839E-038D-4F00-829A-62CA3DE7560F}"/>
              </a:ext>
            </a:extLst>
          </p:cNvPr>
          <p:cNvSpPr>
            <a:spLocks noGrp="1"/>
          </p:cNvSpPr>
          <p:nvPr>
            <p:ph type="title"/>
          </p:nvPr>
        </p:nvSpPr>
        <p:spPr>
          <a:xfrm>
            <a:off x="549628" y="0"/>
            <a:ext cx="7886700" cy="1325563"/>
          </a:xfrm>
        </p:spPr>
        <p:txBody>
          <a:bodyPr/>
          <a:lstStyle/>
          <a:p>
            <a:r>
              <a:rPr lang="en-US" dirty="0"/>
              <a:t>Summary: </a:t>
            </a:r>
            <a:r>
              <a:rPr lang="en-US" b="1" dirty="0">
                <a:solidFill>
                  <a:srgbClr val="FF0000"/>
                </a:solidFill>
              </a:rPr>
              <a:t>EAG</a:t>
            </a:r>
            <a:endParaRPr lang="en-US" b="1" dirty="0">
              <a:solidFill>
                <a:srgbClr val="07AD07"/>
              </a:solidFill>
            </a:endParaRPr>
          </a:p>
        </p:txBody>
      </p:sp>
      <p:sp>
        <p:nvSpPr>
          <p:cNvPr id="3" name="Content Placeholder 2">
            <a:extLst>
              <a:ext uri="{FF2B5EF4-FFF2-40B4-BE49-F238E27FC236}">
                <a16:creationId xmlns:a16="http://schemas.microsoft.com/office/drawing/2014/main" id="{7DF8A88B-B67A-4DDB-976F-AC7BF28DDB2F}"/>
              </a:ext>
            </a:extLst>
          </p:cNvPr>
          <p:cNvSpPr>
            <a:spLocks noGrp="1"/>
          </p:cNvSpPr>
          <p:nvPr>
            <p:ph idx="1"/>
          </p:nvPr>
        </p:nvSpPr>
        <p:spPr>
          <a:xfrm>
            <a:off x="444146" y="1137003"/>
            <a:ext cx="8451497" cy="5399264"/>
          </a:xfrm>
        </p:spPr>
        <p:txBody>
          <a:bodyPr>
            <a:normAutofit fontScale="92500" lnSpcReduction="20000"/>
          </a:bodyPr>
          <a:lstStyle/>
          <a:p>
            <a:r>
              <a:rPr lang="en-US" dirty="0"/>
              <a:t>The 30% and 22.5% ramps (both L caps) are aggressive with moderate/high probability of exceeding OFL</a:t>
            </a:r>
          </a:p>
          <a:p>
            <a:pPr lvl="1"/>
            <a:r>
              <a:rPr lang="en-US" dirty="0"/>
              <a:t>Moderate probability to being overfished (i.e., MMB&lt;MSST) under some recruitment scenarios</a:t>
            </a:r>
          </a:p>
          <a:p>
            <a:r>
              <a:rPr lang="en-US" dirty="0"/>
              <a:t>The 17.5% and 20% ramps (25% L cap) and 15% fixed (No L cap) have moderate/high probability of exceeding ABC</a:t>
            </a:r>
          </a:p>
          <a:p>
            <a:r>
              <a:rPr lang="en-US" dirty="0"/>
              <a:t>The 10% and 12.5% ramps are “safe” (low probability of exceeding conservation thresholds) but may not optimize yield</a:t>
            </a:r>
          </a:p>
          <a:p>
            <a:r>
              <a:rPr lang="en-US" b="1" dirty="0"/>
              <a:t>The 15% ramp (with either the 25% or 30% legal cap) </a:t>
            </a:r>
            <a:r>
              <a:rPr lang="en-US" dirty="0"/>
              <a:t>is likely the best trade-off between meeting conservation objectives and optimizing yield </a:t>
            </a:r>
          </a:p>
          <a:p>
            <a:pPr lvl="1"/>
            <a:r>
              <a:rPr lang="en-US" dirty="0"/>
              <a:t>Moderate levels of conservation risk </a:t>
            </a:r>
          </a:p>
          <a:p>
            <a:pPr lvl="1"/>
            <a:r>
              <a:rPr lang="en-US" dirty="0"/>
              <a:t>Simulations predict TACs around 3.7 mill </a:t>
            </a:r>
            <a:r>
              <a:rPr lang="en-US" dirty="0" err="1"/>
              <a:t>lbs</a:t>
            </a:r>
            <a:r>
              <a:rPr lang="en-US" dirty="0"/>
              <a:t> with moderate annual variability (~10-12%) without high increases in fishery effort relative to the 10% and 12.5% ramps </a:t>
            </a:r>
          </a:p>
          <a:p>
            <a:pPr lvl="1"/>
            <a:r>
              <a:rPr lang="en-US" dirty="0"/>
              <a:t>Approximates historic exploitations rates </a:t>
            </a:r>
          </a:p>
        </p:txBody>
      </p:sp>
      <p:sp>
        <p:nvSpPr>
          <p:cNvPr id="4" name="Slide Number Placeholder 3">
            <a:extLst>
              <a:ext uri="{FF2B5EF4-FFF2-40B4-BE49-F238E27FC236}">
                <a16:creationId xmlns:a16="http://schemas.microsoft.com/office/drawing/2014/main" id="{1EFF89A3-25E5-47FE-B0B2-C68833AC4063}"/>
              </a:ext>
            </a:extLst>
          </p:cNvPr>
          <p:cNvSpPr>
            <a:spLocks noGrp="1"/>
          </p:cNvSpPr>
          <p:nvPr>
            <p:ph type="sldNum" sz="quarter" idx="12"/>
          </p:nvPr>
        </p:nvSpPr>
        <p:spPr/>
        <p:txBody>
          <a:bodyPr/>
          <a:lstStyle/>
          <a:p>
            <a:fld id="{29A4E3C8-9AC9-4621-A20F-A9568AF5679E}" type="slidenum">
              <a:rPr lang="en-US" smtClean="0"/>
              <a:t>29</a:t>
            </a:fld>
            <a:endParaRPr lang="en-US"/>
          </a:p>
        </p:txBody>
      </p:sp>
    </p:spTree>
    <p:extLst>
      <p:ext uri="{BB962C8B-B14F-4D97-AF65-F5344CB8AC3E}">
        <p14:creationId xmlns:p14="http://schemas.microsoft.com/office/powerpoint/2010/main" val="52292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1" name="TextBox 26"/>
          <p:cNvSpPr txBox="1">
            <a:spLocks noChangeArrowheads="1"/>
          </p:cNvSpPr>
          <p:nvPr/>
        </p:nvSpPr>
        <p:spPr bwMode="auto">
          <a:xfrm>
            <a:off x="5126622" y="4290102"/>
            <a:ext cx="3657600" cy="1815882"/>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600" b="1" dirty="0"/>
              <a:t>TAC: </a:t>
            </a:r>
            <a:r>
              <a:rPr lang="en-US" altLang="en-US" sz="1600" dirty="0"/>
              <a:t>Annual catch target for the directed fishery, set to prevent exceeding the ABC for that stock.  </a:t>
            </a:r>
            <a:r>
              <a:rPr lang="en-US" altLang="en-US" sz="1600" b="1" u="sng" dirty="0"/>
              <a:t>Limits legal sized males</a:t>
            </a:r>
            <a:r>
              <a:rPr lang="en-US" altLang="en-US" sz="1600" dirty="0"/>
              <a:t>, but must consider all sources of mortality to ensure the ABC is not exceeded. Considers model uncertainty and other factors.</a:t>
            </a:r>
          </a:p>
        </p:txBody>
      </p:sp>
      <p:sp>
        <p:nvSpPr>
          <p:cNvPr id="79877" name="TextBox 19"/>
          <p:cNvSpPr txBox="1">
            <a:spLocks noChangeArrowheads="1"/>
          </p:cNvSpPr>
          <p:nvPr/>
        </p:nvSpPr>
        <p:spPr bwMode="auto">
          <a:xfrm>
            <a:off x="5113964" y="1635856"/>
            <a:ext cx="3695700" cy="2431435"/>
          </a:xfrm>
          <a:prstGeom prst="rect">
            <a:avLst/>
          </a:prstGeom>
          <a:noFill/>
          <a:ln w="19050">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altLang="en-US" sz="1600" b="1" dirty="0"/>
              <a:t>ABC: </a:t>
            </a:r>
            <a:r>
              <a:rPr lang="en-US" altLang="en-US" sz="1600" dirty="0"/>
              <a:t> Level of annual catch that accounts for scientific uncertainty and is set to prevent the OFL from being exceeded. </a:t>
            </a:r>
          </a:p>
          <a:p>
            <a:pPr>
              <a:spcBef>
                <a:spcPct val="0"/>
              </a:spcBef>
              <a:buNone/>
            </a:pPr>
            <a:endParaRPr lang="en-US" altLang="en-US" sz="800" dirty="0"/>
          </a:p>
          <a:p>
            <a:pPr>
              <a:spcBef>
                <a:spcPct val="0"/>
              </a:spcBef>
              <a:buNone/>
            </a:pPr>
            <a:r>
              <a:rPr lang="en-US" altLang="en-US" sz="1600" dirty="0"/>
              <a:t>In practice ABC limits mortality of </a:t>
            </a:r>
            <a:r>
              <a:rPr lang="en-US" altLang="en-US" sz="1600" b="1" u="sng" dirty="0"/>
              <a:t>ALL</a:t>
            </a:r>
            <a:r>
              <a:rPr lang="en-US" altLang="en-US" sz="1600" dirty="0"/>
              <a:t> male and female crabs regardless of size, from all sources of fishery mortality (i.e. retained catch, bycatch in directed and non-directed crab fisheries, and groundfish fisheries).</a:t>
            </a:r>
          </a:p>
        </p:txBody>
      </p:sp>
      <p:sp>
        <p:nvSpPr>
          <p:cNvPr id="79882" name="TextBox 27"/>
          <p:cNvSpPr txBox="1">
            <a:spLocks noChangeArrowheads="1"/>
          </p:cNvSpPr>
          <p:nvPr/>
        </p:nvSpPr>
        <p:spPr bwMode="auto">
          <a:xfrm>
            <a:off x="5113964" y="395308"/>
            <a:ext cx="3695700" cy="107721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600" b="1" dirty="0"/>
              <a:t>OFL</a:t>
            </a:r>
            <a:r>
              <a:rPr lang="en-US" altLang="en-US" sz="1600" dirty="0"/>
              <a:t>: Level of fishing mortality that jeopardizes the capacity of a stock to produce the maximum sustained yield on a continuing basis.  </a:t>
            </a:r>
          </a:p>
        </p:txBody>
      </p:sp>
      <p:grpSp>
        <p:nvGrpSpPr>
          <p:cNvPr id="16" name="Group 15"/>
          <p:cNvGrpSpPr/>
          <p:nvPr/>
        </p:nvGrpSpPr>
        <p:grpSpPr>
          <a:xfrm>
            <a:off x="82179" y="609600"/>
            <a:ext cx="4343006" cy="5718175"/>
            <a:chOff x="381277" y="609600"/>
            <a:chExt cx="4343006" cy="5718175"/>
          </a:xfrm>
        </p:grpSpPr>
        <p:cxnSp>
          <p:nvCxnSpPr>
            <p:cNvPr id="9" name="Straight Connector 8"/>
            <p:cNvCxnSpPr/>
            <p:nvPr/>
          </p:nvCxnSpPr>
          <p:spPr>
            <a:xfrm flipV="1">
              <a:off x="1030171" y="6115050"/>
              <a:ext cx="3694112" cy="190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9875" name="TextBox 17"/>
            <p:cNvSpPr txBox="1">
              <a:spLocks noChangeArrowheads="1"/>
            </p:cNvSpPr>
            <p:nvPr/>
          </p:nvSpPr>
          <p:spPr bwMode="auto">
            <a:xfrm rot="16200000">
              <a:off x="184332" y="3272909"/>
              <a:ext cx="763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t>Catch </a:t>
              </a:r>
            </a:p>
          </p:txBody>
        </p:sp>
        <p:cxnSp>
          <p:nvCxnSpPr>
            <p:cNvPr id="23" name="Straight Arrow Connector 22"/>
            <p:cNvCxnSpPr/>
            <p:nvPr/>
          </p:nvCxnSpPr>
          <p:spPr>
            <a:xfrm flipV="1">
              <a:off x="752475" y="609600"/>
              <a:ext cx="0" cy="5334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883" name="TextBox 28"/>
            <p:cNvSpPr txBox="1">
              <a:spLocks noChangeArrowheads="1"/>
            </p:cNvSpPr>
            <p:nvPr/>
          </p:nvSpPr>
          <p:spPr bwMode="auto">
            <a:xfrm>
              <a:off x="622300" y="5959475"/>
              <a:ext cx="446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0</a:t>
              </a:r>
            </a:p>
          </p:txBody>
        </p:sp>
      </p:grpSp>
      <p:grpSp>
        <p:nvGrpSpPr>
          <p:cNvPr id="79884" name="Group 32"/>
          <p:cNvGrpSpPr>
            <a:grpSpLocks/>
          </p:cNvGrpSpPr>
          <p:nvPr/>
        </p:nvGrpSpPr>
        <p:grpSpPr bwMode="auto">
          <a:xfrm>
            <a:off x="2134323" y="1251975"/>
            <a:ext cx="1034322" cy="1262386"/>
            <a:chOff x="946562" y="1315940"/>
            <a:chExt cx="1034293" cy="1261939"/>
          </a:xfrm>
        </p:grpSpPr>
        <p:sp>
          <p:nvSpPr>
            <p:cNvPr id="79901" name="TextBox 1"/>
            <p:cNvSpPr txBox="1">
              <a:spLocks noChangeArrowheads="1"/>
            </p:cNvSpPr>
            <p:nvPr/>
          </p:nvSpPr>
          <p:spPr bwMode="auto">
            <a:xfrm>
              <a:off x="946562" y="1791989"/>
              <a:ext cx="1034293" cy="30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b="1" dirty="0"/>
                <a:t> 25% buffer</a:t>
              </a:r>
            </a:p>
          </p:txBody>
        </p:sp>
        <p:cxnSp>
          <p:nvCxnSpPr>
            <p:cNvPr id="4" name="Straight Arrow Connector 3"/>
            <p:cNvCxnSpPr/>
            <p:nvPr/>
          </p:nvCxnSpPr>
          <p:spPr>
            <a:xfrm flipV="1">
              <a:off x="1456957" y="1315940"/>
              <a:ext cx="0" cy="424823"/>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446683" y="2089387"/>
              <a:ext cx="98" cy="488492"/>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03609" y="553077"/>
            <a:ext cx="3986499" cy="698914"/>
            <a:chOff x="907447" y="696913"/>
            <a:chExt cx="3752401" cy="698914"/>
          </a:xfrm>
        </p:grpSpPr>
        <p:sp>
          <p:nvSpPr>
            <p:cNvPr id="79876" name="TextBox 18"/>
            <p:cNvSpPr txBox="1">
              <a:spLocks noChangeArrowheads="1"/>
            </p:cNvSpPr>
            <p:nvPr/>
          </p:nvSpPr>
          <p:spPr bwMode="auto">
            <a:xfrm>
              <a:off x="1357890" y="696913"/>
              <a:ext cx="30575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200" b="1" dirty="0"/>
                <a:t>Overfishing Level (OFL)</a:t>
              </a:r>
            </a:p>
          </p:txBody>
        </p:sp>
        <p:grpSp>
          <p:nvGrpSpPr>
            <p:cNvPr id="79885" name="Group 39"/>
            <p:cNvGrpSpPr>
              <a:grpSpLocks/>
            </p:cNvGrpSpPr>
            <p:nvPr/>
          </p:nvGrpSpPr>
          <p:grpSpPr bwMode="auto">
            <a:xfrm>
              <a:off x="907447" y="1057273"/>
              <a:ext cx="3752401" cy="338554"/>
              <a:chOff x="847725" y="1057364"/>
              <a:chExt cx="3752401" cy="338971"/>
            </a:xfrm>
          </p:grpSpPr>
          <p:cxnSp>
            <p:nvCxnSpPr>
              <p:cNvPr id="5" name="Straight Connector 4"/>
              <p:cNvCxnSpPr>
                <a:endCxn id="79899" idx="1"/>
              </p:cNvCxnSpPr>
              <p:nvPr/>
            </p:nvCxnSpPr>
            <p:spPr>
              <a:xfrm>
                <a:off x="847725" y="1226850"/>
                <a:ext cx="1054259"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79899" name="TextBox 14"/>
              <p:cNvSpPr txBox="1">
                <a:spLocks noChangeArrowheads="1"/>
              </p:cNvSpPr>
              <p:nvPr/>
            </p:nvSpPr>
            <p:spPr bwMode="auto">
              <a:xfrm>
                <a:off x="1901984" y="1057364"/>
                <a:ext cx="1787529" cy="33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600" dirty="0"/>
                  <a:t>Federal Government</a:t>
                </a:r>
              </a:p>
            </p:txBody>
          </p:sp>
          <p:cxnSp>
            <p:nvCxnSpPr>
              <p:cNvPr id="30" name="Straight Connector 29"/>
              <p:cNvCxnSpPr>
                <a:stCxn id="79899" idx="3"/>
              </p:cNvCxnSpPr>
              <p:nvPr/>
            </p:nvCxnSpPr>
            <p:spPr>
              <a:xfrm>
                <a:off x="3689513" y="1226850"/>
                <a:ext cx="910613"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3" name="Group 2"/>
          <p:cNvGrpSpPr/>
          <p:nvPr/>
        </p:nvGrpSpPr>
        <p:grpSpPr>
          <a:xfrm>
            <a:off x="603608" y="2502400"/>
            <a:ext cx="4231985" cy="769441"/>
            <a:chOff x="1306513" y="2735263"/>
            <a:chExt cx="3771900" cy="769441"/>
          </a:xfrm>
        </p:grpSpPr>
        <p:sp>
          <p:nvSpPr>
            <p:cNvPr id="79880" name="TextBox 25"/>
            <p:cNvSpPr txBox="1">
              <a:spLocks noChangeArrowheads="1"/>
            </p:cNvSpPr>
            <p:nvPr/>
          </p:nvSpPr>
          <p:spPr bwMode="auto">
            <a:xfrm>
              <a:off x="1306513" y="2735263"/>
              <a:ext cx="3771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200" b="1" dirty="0"/>
                <a:t>Acceptable Biological Catch (ABC)</a:t>
              </a:r>
            </a:p>
          </p:txBody>
        </p:sp>
        <p:grpSp>
          <p:nvGrpSpPr>
            <p:cNvPr id="79886" name="Group 40"/>
            <p:cNvGrpSpPr>
              <a:grpSpLocks/>
            </p:cNvGrpSpPr>
            <p:nvPr/>
          </p:nvGrpSpPr>
          <p:grpSpPr bwMode="auto">
            <a:xfrm>
              <a:off x="1361456" y="3090859"/>
              <a:ext cx="3575576" cy="338554"/>
              <a:chOff x="999464" y="3090446"/>
              <a:chExt cx="3575617" cy="338972"/>
            </a:xfrm>
          </p:grpSpPr>
          <p:cxnSp>
            <p:nvCxnSpPr>
              <p:cNvPr id="7" name="Straight Connector 6"/>
              <p:cNvCxnSpPr>
                <a:endCxn id="79896" idx="1"/>
              </p:cNvCxnSpPr>
              <p:nvPr/>
            </p:nvCxnSpPr>
            <p:spPr>
              <a:xfrm flipV="1">
                <a:off x="999464" y="3259932"/>
                <a:ext cx="896595" cy="16480"/>
              </a:xfrm>
              <a:prstGeom prst="line">
                <a:avLst/>
              </a:prstGeom>
              <a:ln w="6985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79896" name="TextBox 30"/>
              <p:cNvSpPr txBox="1">
                <a:spLocks noChangeArrowheads="1"/>
              </p:cNvSpPr>
              <p:nvPr/>
            </p:nvSpPr>
            <p:spPr bwMode="auto">
              <a:xfrm>
                <a:off x="1896059" y="3090446"/>
                <a:ext cx="1692608" cy="33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600" dirty="0"/>
                  <a:t>Federal Government</a:t>
                </a:r>
              </a:p>
            </p:txBody>
          </p:sp>
          <p:cxnSp>
            <p:nvCxnSpPr>
              <p:cNvPr id="32" name="Straight Connector 31"/>
              <p:cNvCxnSpPr>
                <a:stCxn id="79896" idx="3"/>
              </p:cNvCxnSpPr>
              <p:nvPr/>
            </p:nvCxnSpPr>
            <p:spPr>
              <a:xfrm>
                <a:off x="3588666" y="3259932"/>
                <a:ext cx="986415" cy="585"/>
              </a:xfrm>
              <a:prstGeom prst="line">
                <a:avLst/>
              </a:prstGeom>
              <a:ln w="6985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6" name="Group 5"/>
          <p:cNvGrpSpPr/>
          <p:nvPr/>
        </p:nvGrpSpPr>
        <p:grpSpPr>
          <a:xfrm>
            <a:off x="716622" y="4225751"/>
            <a:ext cx="3873485" cy="769441"/>
            <a:chOff x="1319652" y="3852438"/>
            <a:chExt cx="3442848" cy="769441"/>
          </a:xfrm>
        </p:grpSpPr>
        <p:sp>
          <p:nvSpPr>
            <p:cNvPr id="79878" name="TextBox 20"/>
            <p:cNvSpPr txBox="1">
              <a:spLocks noChangeArrowheads="1"/>
            </p:cNvSpPr>
            <p:nvPr/>
          </p:nvSpPr>
          <p:spPr bwMode="auto">
            <a:xfrm>
              <a:off x="1575947" y="3852438"/>
              <a:ext cx="3048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200" b="1" dirty="0"/>
                <a:t>Total Allowable Catch (TAC)</a:t>
              </a:r>
            </a:p>
          </p:txBody>
        </p:sp>
        <p:grpSp>
          <p:nvGrpSpPr>
            <p:cNvPr id="79887" name="Group 41"/>
            <p:cNvGrpSpPr>
              <a:grpSpLocks/>
            </p:cNvGrpSpPr>
            <p:nvPr/>
          </p:nvGrpSpPr>
          <p:grpSpPr bwMode="auto">
            <a:xfrm>
              <a:off x="1319652" y="4141883"/>
              <a:ext cx="3442848" cy="339725"/>
              <a:chOff x="957702" y="4361206"/>
              <a:chExt cx="3442848" cy="338554"/>
            </a:xfrm>
          </p:grpSpPr>
          <p:cxnSp>
            <p:nvCxnSpPr>
              <p:cNvPr id="8" name="Straight Connector 7"/>
              <p:cNvCxnSpPr>
                <a:endCxn id="79893" idx="1"/>
              </p:cNvCxnSpPr>
              <p:nvPr/>
            </p:nvCxnSpPr>
            <p:spPr>
              <a:xfrm>
                <a:off x="957702" y="4530483"/>
                <a:ext cx="1047750" cy="1"/>
              </a:xfrm>
              <a:prstGeom prst="line">
                <a:avLst/>
              </a:prstGeom>
              <a:ln w="69850">
                <a:solidFill>
                  <a:srgbClr val="00B050"/>
                </a:solidFill>
              </a:ln>
            </p:spPr>
            <p:style>
              <a:lnRef idx="1">
                <a:schemeClr val="accent1"/>
              </a:lnRef>
              <a:fillRef idx="0">
                <a:schemeClr val="accent1"/>
              </a:fillRef>
              <a:effectRef idx="0">
                <a:schemeClr val="accent1"/>
              </a:effectRef>
              <a:fontRef idx="minor">
                <a:schemeClr val="tx1"/>
              </a:fontRef>
            </p:style>
          </p:cxnSp>
          <p:sp>
            <p:nvSpPr>
              <p:cNvPr id="79893" name="TextBox 33"/>
              <p:cNvSpPr txBox="1">
                <a:spLocks noChangeArrowheads="1"/>
              </p:cNvSpPr>
              <p:nvPr/>
            </p:nvSpPr>
            <p:spPr bwMode="auto">
              <a:xfrm>
                <a:off x="2005445" y="4361206"/>
                <a:ext cx="14056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600" dirty="0"/>
                  <a:t>State of Alaska</a:t>
                </a:r>
              </a:p>
            </p:txBody>
          </p:sp>
          <p:cxnSp>
            <p:nvCxnSpPr>
              <p:cNvPr id="36" name="Straight Connector 35"/>
              <p:cNvCxnSpPr/>
              <p:nvPr/>
            </p:nvCxnSpPr>
            <p:spPr>
              <a:xfrm>
                <a:off x="3295650" y="4530484"/>
                <a:ext cx="1104900" cy="0"/>
              </a:xfrm>
              <a:prstGeom prst="line">
                <a:avLst/>
              </a:prstGeom>
              <a:ln w="6985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79888" name="Group 42"/>
          <p:cNvGrpSpPr>
            <a:grpSpLocks/>
          </p:cNvGrpSpPr>
          <p:nvPr/>
        </p:nvGrpSpPr>
        <p:grpSpPr bwMode="auto">
          <a:xfrm>
            <a:off x="2106976" y="3229795"/>
            <a:ext cx="1033937" cy="1011619"/>
            <a:chOff x="955586" y="1503531"/>
            <a:chExt cx="1033808" cy="1012025"/>
          </a:xfrm>
        </p:grpSpPr>
        <p:sp>
          <p:nvSpPr>
            <p:cNvPr id="79889" name="TextBox 43"/>
            <p:cNvSpPr txBox="1">
              <a:spLocks noChangeArrowheads="1"/>
            </p:cNvSpPr>
            <p:nvPr/>
          </p:nvSpPr>
          <p:spPr bwMode="auto">
            <a:xfrm>
              <a:off x="955586" y="1855593"/>
              <a:ext cx="1033808" cy="30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b="1" dirty="0"/>
                <a:t> Below ABC</a:t>
              </a:r>
            </a:p>
          </p:txBody>
        </p:sp>
        <p:cxnSp>
          <p:nvCxnSpPr>
            <p:cNvPr id="45" name="Straight Arrow Connector 44"/>
            <p:cNvCxnSpPr>
              <a:cxnSpLocks/>
            </p:cNvCxnSpPr>
            <p:nvPr/>
          </p:nvCxnSpPr>
          <p:spPr>
            <a:xfrm flipH="1" flipV="1">
              <a:off x="1463797" y="1503531"/>
              <a:ext cx="5471" cy="352062"/>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a:stCxn id="79889" idx="2"/>
            </p:cNvCxnSpPr>
            <p:nvPr/>
          </p:nvCxnSpPr>
          <p:spPr>
            <a:xfrm>
              <a:off x="1472490" y="2163494"/>
              <a:ext cx="10512" cy="352062"/>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2" name="Left Brace 1"/>
          <p:cNvSpPr/>
          <p:nvPr/>
        </p:nvSpPr>
        <p:spPr>
          <a:xfrm>
            <a:off x="4785812" y="395308"/>
            <a:ext cx="277813" cy="1045338"/>
          </a:xfrm>
          <a:prstGeom prst="leftBrace">
            <a:avLst>
              <a:gd name="adj1" fmla="val 8333"/>
              <a:gd name="adj2" fmla="val 6828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p:cNvSpPr/>
          <p:nvPr/>
        </p:nvSpPr>
        <p:spPr>
          <a:xfrm>
            <a:off x="4798246" y="4235221"/>
            <a:ext cx="248598" cy="1898879"/>
          </a:xfrm>
          <a:prstGeom prst="leftBrace">
            <a:avLst>
              <a:gd name="adj1" fmla="val 8333"/>
              <a:gd name="adj2" fmla="val 2384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Left Brace 42"/>
          <p:cNvSpPr/>
          <p:nvPr/>
        </p:nvSpPr>
        <p:spPr>
          <a:xfrm>
            <a:off x="4778880" y="1646126"/>
            <a:ext cx="277813" cy="2421165"/>
          </a:xfrm>
          <a:prstGeom prst="leftBrace">
            <a:avLst>
              <a:gd name="adj1" fmla="val 8333"/>
              <a:gd name="adj2" fmla="val 5747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lide Number Placeholder 1"/>
          <p:cNvSpPr>
            <a:spLocks noGrp="1"/>
          </p:cNvSpPr>
          <p:nvPr>
            <p:ph type="sldNum" sz="quarter" idx="12"/>
          </p:nvPr>
        </p:nvSpPr>
        <p:spPr>
          <a:xfrm>
            <a:off x="6553200" y="6356350"/>
            <a:ext cx="2133600" cy="365125"/>
          </a:xfrm>
        </p:spPr>
        <p:txBody>
          <a:bodyPr/>
          <a:lstStyle/>
          <a:p>
            <a:fld id="{4B621615-2FF1-43E0-B788-88AB08BB8322}" type="slidenum">
              <a:rPr lang="en-US" smtClean="0"/>
              <a:pPr/>
              <a:t>3</a:t>
            </a:fld>
            <a:endParaRPr lang="en-US"/>
          </a:p>
        </p:txBody>
      </p:sp>
    </p:spTree>
    <p:extLst>
      <p:ext uri="{BB962C8B-B14F-4D97-AF65-F5344CB8AC3E}">
        <p14:creationId xmlns:p14="http://schemas.microsoft.com/office/powerpoint/2010/main" val="2066828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3839E-038D-4F00-829A-62CA3DE7560F}"/>
              </a:ext>
            </a:extLst>
          </p:cNvPr>
          <p:cNvSpPr>
            <a:spLocks noGrp="1"/>
          </p:cNvSpPr>
          <p:nvPr>
            <p:ph type="title"/>
          </p:nvPr>
        </p:nvSpPr>
        <p:spPr>
          <a:xfrm>
            <a:off x="504472" y="0"/>
            <a:ext cx="7886700" cy="1325563"/>
          </a:xfrm>
        </p:spPr>
        <p:txBody>
          <a:bodyPr/>
          <a:lstStyle/>
          <a:p>
            <a:r>
              <a:rPr lang="en-US" dirty="0"/>
              <a:t>Summary: </a:t>
            </a:r>
            <a:r>
              <a:rPr lang="en-US" b="1" dirty="0">
                <a:solidFill>
                  <a:srgbClr val="FF0000"/>
                </a:solidFill>
              </a:rPr>
              <a:t>WAG</a:t>
            </a:r>
          </a:p>
        </p:txBody>
      </p:sp>
      <p:sp>
        <p:nvSpPr>
          <p:cNvPr id="3" name="Content Placeholder 2">
            <a:extLst>
              <a:ext uri="{FF2B5EF4-FFF2-40B4-BE49-F238E27FC236}">
                <a16:creationId xmlns:a16="http://schemas.microsoft.com/office/drawing/2014/main" id="{7DF8A88B-B67A-4DDB-976F-AC7BF28DDB2F}"/>
              </a:ext>
            </a:extLst>
          </p:cNvPr>
          <p:cNvSpPr>
            <a:spLocks noGrp="1"/>
          </p:cNvSpPr>
          <p:nvPr>
            <p:ph idx="1"/>
          </p:nvPr>
        </p:nvSpPr>
        <p:spPr>
          <a:xfrm>
            <a:off x="458752" y="1120467"/>
            <a:ext cx="8458906" cy="5440980"/>
          </a:xfrm>
        </p:spPr>
        <p:txBody>
          <a:bodyPr>
            <a:normAutofit fontScale="85000" lnSpcReduction="10000"/>
          </a:bodyPr>
          <a:lstStyle/>
          <a:p>
            <a:r>
              <a:rPr lang="en-US" dirty="0"/>
              <a:t>The 30% and 22.5% ramps (both L caps) and the 23% fixed rate is aggressive with moderate/high probability of exceeding OFL</a:t>
            </a:r>
          </a:p>
          <a:p>
            <a:pPr lvl="1"/>
            <a:r>
              <a:rPr lang="en-US" dirty="0"/>
              <a:t>Moderate probability to being overfished (i.e., MMB&lt;MSST) under some recruitment scenarios</a:t>
            </a:r>
          </a:p>
          <a:p>
            <a:r>
              <a:rPr lang="en-US" dirty="0"/>
              <a:t>All policies with 15% ramps or higher have high probabilities of exceeding the ABC</a:t>
            </a:r>
          </a:p>
          <a:p>
            <a:r>
              <a:rPr lang="en-US" dirty="0"/>
              <a:t>The 10% and 12.5% ramps are “safe” but may not optimize yield</a:t>
            </a:r>
          </a:p>
          <a:p>
            <a:r>
              <a:rPr lang="en-US" b="1" dirty="0"/>
              <a:t>The 15%, 17.5%, and 20% ramps (with either legal cap)</a:t>
            </a:r>
            <a:r>
              <a:rPr lang="en-US" dirty="0"/>
              <a:t> likely the best trade-off between meeting conservation objectives and optimizing yield </a:t>
            </a:r>
          </a:p>
          <a:p>
            <a:pPr lvl="1"/>
            <a:r>
              <a:rPr lang="en-US" dirty="0"/>
              <a:t>Increasing conservation risk within the 15%-20% range</a:t>
            </a:r>
          </a:p>
          <a:p>
            <a:pPr lvl="1"/>
            <a:r>
              <a:rPr lang="en-US" dirty="0"/>
              <a:t>Predicted TACs are similar (2.6-2.7 mill </a:t>
            </a:r>
            <a:r>
              <a:rPr lang="en-US" dirty="0" err="1"/>
              <a:t>lb</a:t>
            </a:r>
            <a:r>
              <a:rPr lang="en-US" dirty="0"/>
              <a:t>) </a:t>
            </a:r>
          </a:p>
          <a:p>
            <a:pPr lvl="1"/>
            <a:r>
              <a:rPr lang="en-US" dirty="0"/>
              <a:t>Annual catch variation is similar </a:t>
            </a:r>
          </a:p>
          <a:p>
            <a:pPr lvl="1"/>
            <a:r>
              <a:rPr lang="en-US" dirty="0"/>
              <a:t>TACs will likely flirt with area-specific ABC </a:t>
            </a:r>
          </a:p>
          <a:p>
            <a:pPr lvl="2"/>
            <a:r>
              <a:rPr lang="en-US" dirty="0"/>
              <a:t>Simulation results are sensitive to how bycatch mortality is estimated</a:t>
            </a:r>
          </a:p>
          <a:p>
            <a:pPr lvl="1"/>
            <a:r>
              <a:rPr lang="en-US" dirty="0"/>
              <a:t>Relative fishing effort has to increase dramatically for modest catch increase </a:t>
            </a:r>
          </a:p>
        </p:txBody>
      </p:sp>
      <p:sp>
        <p:nvSpPr>
          <p:cNvPr id="4" name="Slide Number Placeholder 3">
            <a:extLst>
              <a:ext uri="{FF2B5EF4-FFF2-40B4-BE49-F238E27FC236}">
                <a16:creationId xmlns:a16="http://schemas.microsoft.com/office/drawing/2014/main" id="{66AF9A67-8F3C-4F1C-BB3E-62B48D1915E8}"/>
              </a:ext>
            </a:extLst>
          </p:cNvPr>
          <p:cNvSpPr>
            <a:spLocks noGrp="1"/>
          </p:cNvSpPr>
          <p:nvPr>
            <p:ph type="sldNum" sz="quarter" idx="12"/>
          </p:nvPr>
        </p:nvSpPr>
        <p:spPr/>
        <p:txBody>
          <a:bodyPr/>
          <a:lstStyle/>
          <a:p>
            <a:fld id="{29A4E3C8-9AC9-4621-A20F-A9568AF5679E}" type="slidenum">
              <a:rPr lang="en-US" smtClean="0"/>
              <a:t>30</a:t>
            </a:fld>
            <a:endParaRPr lang="en-US"/>
          </a:p>
        </p:txBody>
      </p:sp>
    </p:spTree>
    <p:extLst>
      <p:ext uri="{BB962C8B-B14F-4D97-AF65-F5344CB8AC3E}">
        <p14:creationId xmlns:p14="http://schemas.microsoft.com/office/powerpoint/2010/main" val="475836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930E-2B80-42AC-B0DD-B22AEED6505E}"/>
              </a:ext>
            </a:extLst>
          </p:cNvPr>
          <p:cNvSpPr>
            <a:spLocks noGrp="1"/>
          </p:cNvSpPr>
          <p:nvPr>
            <p:ph type="title"/>
          </p:nvPr>
        </p:nvSpPr>
        <p:spPr>
          <a:xfrm>
            <a:off x="628650" y="18255"/>
            <a:ext cx="7886700" cy="1325563"/>
          </a:xfrm>
        </p:spPr>
        <p:txBody>
          <a:bodyPr/>
          <a:lstStyle/>
          <a:p>
            <a:r>
              <a:rPr lang="en-US" dirty="0"/>
              <a:t>ADF&amp;G Recommendation</a:t>
            </a:r>
          </a:p>
        </p:txBody>
      </p:sp>
      <p:sp>
        <p:nvSpPr>
          <p:cNvPr id="3" name="Content Placeholder 2">
            <a:extLst>
              <a:ext uri="{FF2B5EF4-FFF2-40B4-BE49-F238E27FC236}">
                <a16:creationId xmlns:a16="http://schemas.microsoft.com/office/drawing/2014/main" id="{7565A496-8DE4-439F-9ACE-E7217F12DB1D}"/>
              </a:ext>
            </a:extLst>
          </p:cNvPr>
          <p:cNvSpPr>
            <a:spLocks noGrp="1"/>
          </p:cNvSpPr>
          <p:nvPr>
            <p:ph idx="1"/>
          </p:nvPr>
        </p:nvSpPr>
        <p:spPr>
          <a:xfrm>
            <a:off x="628652" y="1628550"/>
            <a:ext cx="7886700" cy="4351338"/>
          </a:xfrm>
        </p:spPr>
        <p:txBody>
          <a:bodyPr>
            <a:normAutofit/>
          </a:bodyPr>
          <a:lstStyle/>
          <a:p>
            <a:pPr marL="0" indent="0">
              <a:buNone/>
            </a:pPr>
            <a:r>
              <a:rPr lang="en-US" b="1" dirty="0">
                <a:solidFill>
                  <a:srgbClr val="FF0000"/>
                </a:solidFill>
              </a:rPr>
              <a:t>EAG</a:t>
            </a:r>
            <a:r>
              <a:rPr lang="en-US" dirty="0"/>
              <a:t>: 15% ramp with a 25% legal cap</a:t>
            </a:r>
          </a:p>
          <a:p>
            <a:pPr marL="0" indent="0">
              <a:buNone/>
            </a:pPr>
            <a:r>
              <a:rPr lang="en-US" b="1" dirty="0">
                <a:solidFill>
                  <a:srgbClr val="FF0000"/>
                </a:solidFill>
              </a:rPr>
              <a:t>WAG</a:t>
            </a:r>
            <a:r>
              <a:rPr lang="en-US" dirty="0"/>
              <a:t>: 15%, 17.5%, or 20% ramp with a 25% legal cap</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4DC5526-2E34-46B0-AC6A-35FD27C480FE}"/>
              </a:ext>
            </a:extLst>
          </p:cNvPr>
          <p:cNvSpPr>
            <a:spLocks noGrp="1"/>
          </p:cNvSpPr>
          <p:nvPr>
            <p:ph type="sldNum" sz="quarter" idx="12"/>
          </p:nvPr>
        </p:nvSpPr>
        <p:spPr/>
        <p:txBody>
          <a:bodyPr/>
          <a:lstStyle/>
          <a:p>
            <a:fld id="{29A4E3C8-9AC9-4621-A20F-A9568AF5679E}" type="slidenum">
              <a:rPr lang="en-US" smtClean="0"/>
              <a:t>31</a:t>
            </a:fld>
            <a:endParaRPr lang="en-US"/>
          </a:p>
        </p:txBody>
      </p:sp>
      <p:sp>
        <p:nvSpPr>
          <p:cNvPr id="5" name="Oval 4">
            <a:extLst>
              <a:ext uri="{FF2B5EF4-FFF2-40B4-BE49-F238E27FC236}">
                <a16:creationId xmlns:a16="http://schemas.microsoft.com/office/drawing/2014/main" id="{6241B1C8-ADAC-4772-B472-6E4D30D8E30A}"/>
              </a:ext>
            </a:extLst>
          </p:cNvPr>
          <p:cNvSpPr/>
          <p:nvPr/>
        </p:nvSpPr>
        <p:spPr>
          <a:xfrm>
            <a:off x="1307776" y="1540911"/>
            <a:ext cx="1012723" cy="622607"/>
          </a:xfrm>
          <a:prstGeom prst="ellipse">
            <a:avLst/>
          </a:prstGeom>
          <a:noFill/>
          <a:ln w="38100">
            <a:solidFill>
              <a:srgbClr val="07A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97A348A-5EA7-4060-86CE-FE73D0548FF3}"/>
              </a:ext>
            </a:extLst>
          </p:cNvPr>
          <p:cNvSpPr/>
          <p:nvPr/>
        </p:nvSpPr>
        <p:spPr>
          <a:xfrm>
            <a:off x="1640041" y="1945188"/>
            <a:ext cx="2931961" cy="803542"/>
          </a:xfrm>
          <a:prstGeom prst="ellipse">
            <a:avLst/>
          </a:prstGeom>
          <a:noFill/>
          <a:ln>
            <a:solidFill>
              <a:srgbClr val="07AD0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A5F78CB-888C-4EE2-AAB7-CD0D0B363D8E}"/>
              </a:ext>
            </a:extLst>
          </p:cNvPr>
          <p:cNvPicPr>
            <a:picLocks noChangeAspect="1"/>
          </p:cNvPicPr>
          <p:nvPr/>
        </p:nvPicPr>
        <p:blipFill>
          <a:blip r:embed="rId3"/>
          <a:stretch>
            <a:fillRect/>
          </a:stretch>
        </p:blipFill>
        <p:spPr>
          <a:xfrm>
            <a:off x="1734420" y="2940197"/>
            <a:ext cx="5205875" cy="3781279"/>
          </a:xfrm>
          <a:prstGeom prst="rect">
            <a:avLst/>
          </a:prstGeom>
        </p:spPr>
      </p:pic>
    </p:spTree>
    <p:extLst>
      <p:ext uri="{BB962C8B-B14F-4D97-AF65-F5344CB8AC3E}">
        <p14:creationId xmlns:p14="http://schemas.microsoft.com/office/powerpoint/2010/main" val="199731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20D7-3DED-438B-BFC1-69CF920173BA}"/>
              </a:ext>
            </a:extLst>
          </p:cNvPr>
          <p:cNvSpPr>
            <a:spLocks noGrp="1"/>
          </p:cNvSpPr>
          <p:nvPr>
            <p:ph type="title"/>
          </p:nvPr>
        </p:nvSpPr>
        <p:spPr>
          <a:xfrm>
            <a:off x="628650" y="136524"/>
            <a:ext cx="7886700" cy="1325563"/>
          </a:xfrm>
        </p:spPr>
        <p:txBody>
          <a:bodyPr/>
          <a:lstStyle/>
          <a:p>
            <a:pPr algn="ctr"/>
            <a:r>
              <a:rPr lang="en-US" dirty="0"/>
              <a:t>BOF Final Action</a:t>
            </a:r>
          </a:p>
        </p:txBody>
      </p:sp>
      <p:sp>
        <p:nvSpPr>
          <p:cNvPr id="3" name="Slide Number Placeholder 2">
            <a:extLst>
              <a:ext uri="{FF2B5EF4-FFF2-40B4-BE49-F238E27FC236}">
                <a16:creationId xmlns:a16="http://schemas.microsoft.com/office/drawing/2014/main" id="{8982D277-374B-47D0-A0AB-0BC4A53FD525}"/>
              </a:ext>
            </a:extLst>
          </p:cNvPr>
          <p:cNvSpPr>
            <a:spLocks noGrp="1"/>
          </p:cNvSpPr>
          <p:nvPr>
            <p:ph type="sldNum" sz="quarter" idx="12"/>
          </p:nvPr>
        </p:nvSpPr>
        <p:spPr/>
        <p:txBody>
          <a:bodyPr/>
          <a:lstStyle/>
          <a:p>
            <a:fld id="{29A4E3C8-9AC9-4621-A20F-A9568AF5679E}" type="slidenum">
              <a:rPr lang="en-US" smtClean="0"/>
              <a:t>32</a:t>
            </a:fld>
            <a:endParaRPr lang="en-US"/>
          </a:p>
        </p:txBody>
      </p:sp>
      <p:sp>
        <p:nvSpPr>
          <p:cNvPr id="4" name="Content Placeholder 2">
            <a:extLst>
              <a:ext uri="{FF2B5EF4-FFF2-40B4-BE49-F238E27FC236}">
                <a16:creationId xmlns:a16="http://schemas.microsoft.com/office/drawing/2014/main" id="{1422E701-6D12-4E66-B7C6-3457327A48C9}"/>
              </a:ext>
            </a:extLst>
          </p:cNvPr>
          <p:cNvSpPr txBox="1">
            <a:spLocks/>
          </p:cNvSpPr>
          <p:nvPr/>
        </p:nvSpPr>
        <p:spPr>
          <a:xfrm>
            <a:off x="1606846" y="2497120"/>
            <a:ext cx="7886700" cy="14653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FF0000"/>
                </a:solidFill>
              </a:rPr>
              <a:t>EAG</a:t>
            </a:r>
            <a:r>
              <a:rPr lang="en-US" dirty="0"/>
              <a:t>: 15% ramp with a 25% legal cap (Policy 3)</a:t>
            </a:r>
          </a:p>
          <a:p>
            <a:pPr marL="0" indent="0">
              <a:buFont typeface="Arial" panose="020B0604020202020204" pitchFamily="34" charset="0"/>
              <a:buNone/>
            </a:pPr>
            <a:r>
              <a:rPr lang="en-US" b="1" dirty="0">
                <a:solidFill>
                  <a:srgbClr val="FF0000"/>
                </a:solidFill>
              </a:rPr>
              <a:t>WAG</a:t>
            </a:r>
            <a:r>
              <a:rPr lang="en-US" dirty="0"/>
              <a:t>: 20% ramp with a 25% legal cap (Policy 4)</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92237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CC95D-15BA-4ED3-9D1B-81F748147C41}"/>
              </a:ext>
            </a:extLst>
          </p:cNvPr>
          <p:cNvSpPr>
            <a:spLocks noGrp="1"/>
          </p:cNvSpPr>
          <p:nvPr>
            <p:ph type="title"/>
          </p:nvPr>
        </p:nvSpPr>
        <p:spPr>
          <a:xfrm>
            <a:off x="628650" y="340662"/>
            <a:ext cx="7886700" cy="680484"/>
          </a:xfrm>
        </p:spPr>
        <p:txBody>
          <a:bodyPr>
            <a:normAutofit fontScale="90000"/>
          </a:bodyPr>
          <a:lstStyle/>
          <a:p>
            <a:pPr algn="ctr"/>
            <a:r>
              <a:rPr lang="en-US" dirty="0"/>
              <a:t>Regulatory Language</a:t>
            </a:r>
          </a:p>
        </p:txBody>
      </p:sp>
      <p:sp>
        <p:nvSpPr>
          <p:cNvPr id="3" name="Slide Number Placeholder 2">
            <a:extLst>
              <a:ext uri="{FF2B5EF4-FFF2-40B4-BE49-F238E27FC236}">
                <a16:creationId xmlns:a16="http://schemas.microsoft.com/office/drawing/2014/main" id="{A104C656-6088-40D1-849C-9CF1B4E600CE}"/>
              </a:ext>
            </a:extLst>
          </p:cNvPr>
          <p:cNvSpPr>
            <a:spLocks noGrp="1"/>
          </p:cNvSpPr>
          <p:nvPr>
            <p:ph type="sldNum" sz="quarter" idx="12"/>
          </p:nvPr>
        </p:nvSpPr>
        <p:spPr/>
        <p:txBody>
          <a:bodyPr/>
          <a:lstStyle/>
          <a:p>
            <a:fld id="{29A4E3C8-9AC9-4621-A20F-A9568AF5679E}" type="slidenum">
              <a:rPr lang="en-US" smtClean="0"/>
              <a:t>33</a:t>
            </a:fld>
            <a:endParaRPr lang="en-US"/>
          </a:p>
        </p:txBody>
      </p:sp>
      <p:pic>
        <p:nvPicPr>
          <p:cNvPr id="4" name="Picture 3">
            <a:extLst>
              <a:ext uri="{FF2B5EF4-FFF2-40B4-BE49-F238E27FC236}">
                <a16:creationId xmlns:a16="http://schemas.microsoft.com/office/drawing/2014/main" id="{690F823B-E5B7-442C-A914-699480162E28}"/>
              </a:ext>
            </a:extLst>
          </p:cNvPr>
          <p:cNvPicPr>
            <a:picLocks noChangeAspect="1"/>
          </p:cNvPicPr>
          <p:nvPr/>
        </p:nvPicPr>
        <p:blipFill rotWithShape="1">
          <a:blip r:embed="rId2"/>
          <a:srcRect t="23276" b="19386"/>
          <a:stretch/>
        </p:blipFill>
        <p:spPr>
          <a:xfrm>
            <a:off x="4273280" y="1494543"/>
            <a:ext cx="4162263" cy="3176070"/>
          </a:xfrm>
          <a:prstGeom prst="rect">
            <a:avLst/>
          </a:prstGeom>
        </p:spPr>
      </p:pic>
      <p:pic>
        <p:nvPicPr>
          <p:cNvPr id="6" name="Picture 5">
            <a:extLst>
              <a:ext uri="{FF2B5EF4-FFF2-40B4-BE49-F238E27FC236}">
                <a16:creationId xmlns:a16="http://schemas.microsoft.com/office/drawing/2014/main" id="{67D872ED-D240-4B95-979A-98A5B7273880}"/>
              </a:ext>
            </a:extLst>
          </p:cNvPr>
          <p:cNvPicPr>
            <a:picLocks noChangeAspect="1"/>
          </p:cNvPicPr>
          <p:nvPr/>
        </p:nvPicPr>
        <p:blipFill rotWithShape="1">
          <a:blip r:embed="rId2"/>
          <a:srcRect l="2983" t="81714" r="3062" b="2431"/>
          <a:stretch/>
        </p:blipFill>
        <p:spPr>
          <a:xfrm>
            <a:off x="1163716" y="5015817"/>
            <a:ext cx="6485861" cy="1456660"/>
          </a:xfrm>
          <a:prstGeom prst="rect">
            <a:avLst/>
          </a:prstGeom>
          <a:ln w="19050">
            <a:solidFill>
              <a:srgbClr val="07AD07"/>
            </a:solidFill>
          </a:ln>
        </p:spPr>
      </p:pic>
      <p:grpSp>
        <p:nvGrpSpPr>
          <p:cNvPr id="8" name="Group 7">
            <a:extLst>
              <a:ext uri="{FF2B5EF4-FFF2-40B4-BE49-F238E27FC236}">
                <a16:creationId xmlns:a16="http://schemas.microsoft.com/office/drawing/2014/main" id="{8F186633-6A78-46C0-97D9-E107B276CBF1}"/>
              </a:ext>
            </a:extLst>
          </p:cNvPr>
          <p:cNvGrpSpPr/>
          <p:nvPr/>
        </p:nvGrpSpPr>
        <p:grpSpPr>
          <a:xfrm>
            <a:off x="244384" y="1335779"/>
            <a:ext cx="4162263" cy="3532050"/>
            <a:chOff x="136806" y="762037"/>
            <a:chExt cx="4162263" cy="3532050"/>
          </a:xfrm>
        </p:grpSpPr>
        <p:pic>
          <p:nvPicPr>
            <p:cNvPr id="5" name="Picture 4">
              <a:extLst>
                <a:ext uri="{FF2B5EF4-FFF2-40B4-BE49-F238E27FC236}">
                  <a16:creationId xmlns:a16="http://schemas.microsoft.com/office/drawing/2014/main" id="{2A9B6428-9510-49B2-BA49-299B60CD58EA}"/>
                </a:ext>
              </a:extLst>
            </p:cNvPr>
            <p:cNvPicPr>
              <a:picLocks noChangeAspect="1"/>
            </p:cNvPicPr>
            <p:nvPr/>
          </p:nvPicPr>
          <p:blipFill rotWithShape="1">
            <a:blip r:embed="rId3"/>
            <a:srcRect l="3893" r="8012"/>
            <a:stretch/>
          </p:blipFill>
          <p:spPr>
            <a:xfrm>
              <a:off x="269329" y="762037"/>
              <a:ext cx="4029740" cy="2567595"/>
            </a:xfrm>
            <a:prstGeom prst="rect">
              <a:avLst/>
            </a:prstGeom>
          </p:spPr>
        </p:pic>
        <p:pic>
          <p:nvPicPr>
            <p:cNvPr id="7" name="Picture 6">
              <a:extLst>
                <a:ext uri="{FF2B5EF4-FFF2-40B4-BE49-F238E27FC236}">
                  <a16:creationId xmlns:a16="http://schemas.microsoft.com/office/drawing/2014/main" id="{1E0E99A0-A09E-41E6-9978-7C9186662B31}"/>
                </a:ext>
              </a:extLst>
            </p:cNvPr>
            <p:cNvPicPr>
              <a:picLocks noChangeAspect="1"/>
            </p:cNvPicPr>
            <p:nvPr/>
          </p:nvPicPr>
          <p:blipFill rotWithShape="1">
            <a:blip r:embed="rId2"/>
            <a:srcRect t="2237" b="76885"/>
            <a:stretch/>
          </p:blipFill>
          <p:spPr>
            <a:xfrm>
              <a:off x="136806" y="3137643"/>
              <a:ext cx="4162263" cy="1156444"/>
            </a:xfrm>
            <a:prstGeom prst="rect">
              <a:avLst/>
            </a:prstGeom>
          </p:spPr>
        </p:pic>
      </p:grpSp>
    </p:spTree>
    <p:extLst>
      <p:ext uri="{BB962C8B-B14F-4D97-AF65-F5344CB8AC3E}">
        <p14:creationId xmlns:p14="http://schemas.microsoft.com/office/powerpoint/2010/main" val="3494959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A5CBF8-B2E1-45EF-8DB4-7A8E934D8CC3}"/>
              </a:ext>
            </a:extLst>
          </p:cNvPr>
          <p:cNvSpPr>
            <a:spLocks noGrp="1"/>
          </p:cNvSpPr>
          <p:nvPr>
            <p:ph type="title"/>
          </p:nvPr>
        </p:nvSpPr>
        <p:spPr>
          <a:xfrm>
            <a:off x="628650" y="18255"/>
            <a:ext cx="7886700" cy="1325563"/>
          </a:xfrm>
        </p:spPr>
        <p:txBody>
          <a:bodyPr/>
          <a:lstStyle/>
          <a:p>
            <a:r>
              <a:rPr lang="en-US" dirty="0"/>
              <a:t>March 2020 BOF Meeting</a:t>
            </a:r>
          </a:p>
        </p:txBody>
      </p:sp>
      <p:sp>
        <p:nvSpPr>
          <p:cNvPr id="5" name="Content Placeholder 4">
            <a:extLst>
              <a:ext uri="{FF2B5EF4-FFF2-40B4-BE49-F238E27FC236}">
                <a16:creationId xmlns:a16="http://schemas.microsoft.com/office/drawing/2014/main" id="{77D68F20-00CA-48DF-B95D-45F2F8320B90}"/>
              </a:ext>
            </a:extLst>
          </p:cNvPr>
          <p:cNvSpPr>
            <a:spLocks noGrp="1"/>
          </p:cNvSpPr>
          <p:nvPr>
            <p:ph idx="1"/>
          </p:nvPr>
        </p:nvSpPr>
        <p:spPr>
          <a:xfrm>
            <a:off x="628650" y="1253331"/>
            <a:ext cx="8058150" cy="5859850"/>
          </a:xfrm>
        </p:spPr>
        <p:txBody>
          <a:bodyPr>
            <a:normAutofit/>
          </a:bodyPr>
          <a:lstStyle/>
          <a:p>
            <a:pPr marL="0" indent="0">
              <a:buNone/>
            </a:pPr>
            <a:r>
              <a:rPr lang="en-US" b="1" dirty="0"/>
              <a:t>Proposed season date changes</a:t>
            </a:r>
            <a:r>
              <a:rPr lang="en-US" dirty="0"/>
              <a:t>: </a:t>
            </a:r>
          </a:p>
          <a:p>
            <a:r>
              <a:rPr lang="en-US" dirty="0"/>
              <a:t>Current dates: August 1 – April 30</a:t>
            </a:r>
          </a:p>
          <a:p>
            <a:r>
              <a:rPr lang="en-US" dirty="0"/>
              <a:t>Proposed dates: March 1 – October 31</a:t>
            </a:r>
          </a:p>
          <a:p>
            <a:pPr lvl="1"/>
            <a:endParaRPr lang="en-US" dirty="0"/>
          </a:p>
          <a:p>
            <a:pPr marL="457200" lvl="1" indent="0">
              <a:buNone/>
            </a:pPr>
            <a:r>
              <a:rPr lang="en-US" dirty="0"/>
              <a:t>This means a shift in the assessment cycle:</a:t>
            </a:r>
          </a:p>
          <a:p>
            <a:pPr marL="457200" lvl="1" indent="0">
              <a:buNone/>
            </a:pPr>
            <a:endParaRPr lang="en-US" dirty="0"/>
          </a:p>
          <a:p>
            <a:pPr marL="457200" lvl="1" indent="0">
              <a:buNone/>
            </a:pPr>
            <a:r>
              <a:rPr lang="en-US" u="sng" dirty="0"/>
              <a:t>New cycle:</a:t>
            </a:r>
          </a:p>
          <a:p>
            <a:pPr lvl="1"/>
            <a:r>
              <a:rPr lang="en-US" dirty="0"/>
              <a:t>AIGKC model scenarios discussion by CPT at </a:t>
            </a:r>
            <a:r>
              <a:rPr lang="en-US" b="1" u="sng" dirty="0"/>
              <a:t>September</a:t>
            </a:r>
            <a:r>
              <a:rPr lang="en-US" dirty="0"/>
              <a:t> meeting</a:t>
            </a:r>
          </a:p>
          <a:p>
            <a:pPr lvl="1"/>
            <a:r>
              <a:rPr lang="en-US" dirty="0"/>
              <a:t>Final OFL/ABC recommended by CPT at </a:t>
            </a:r>
            <a:r>
              <a:rPr lang="en-US" b="1" u="sng" dirty="0"/>
              <a:t>January</a:t>
            </a:r>
            <a:r>
              <a:rPr lang="en-US" dirty="0"/>
              <a:t> meeting</a:t>
            </a:r>
          </a:p>
          <a:p>
            <a:pPr lvl="1"/>
            <a:r>
              <a:rPr lang="en-US" dirty="0"/>
              <a:t>Final OFL/ABC adopted by SSC/Council in </a:t>
            </a:r>
            <a:r>
              <a:rPr lang="en-US" b="1" u="sng" dirty="0"/>
              <a:t>February</a:t>
            </a:r>
          </a:p>
          <a:p>
            <a:pPr lvl="1"/>
            <a:r>
              <a:rPr lang="en-US" dirty="0"/>
              <a:t>TAC setting in February</a:t>
            </a:r>
          </a:p>
          <a:p>
            <a:pPr marL="457200" lvl="1" indent="0">
              <a:buNone/>
            </a:pPr>
            <a:endParaRPr lang="en-US" dirty="0"/>
          </a:p>
        </p:txBody>
      </p:sp>
      <p:sp>
        <p:nvSpPr>
          <p:cNvPr id="3" name="Slide Number Placeholder 2">
            <a:extLst>
              <a:ext uri="{FF2B5EF4-FFF2-40B4-BE49-F238E27FC236}">
                <a16:creationId xmlns:a16="http://schemas.microsoft.com/office/drawing/2014/main" id="{DF89E2AD-0CED-4D31-8FE9-D9E2F3D81A96}"/>
              </a:ext>
            </a:extLst>
          </p:cNvPr>
          <p:cNvSpPr>
            <a:spLocks noGrp="1"/>
          </p:cNvSpPr>
          <p:nvPr>
            <p:ph type="sldNum" sz="quarter" idx="12"/>
          </p:nvPr>
        </p:nvSpPr>
        <p:spPr/>
        <p:txBody>
          <a:bodyPr/>
          <a:lstStyle/>
          <a:p>
            <a:fld id="{29A4E3C8-9AC9-4621-A20F-A9568AF5679E}" type="slidenum">
              <a:rPr lang="en-US" smtClean="0"/>
              <a:t>34</a:t>
            </a:fld>
            <a:endParaRPr lang="en-US"/>
          </a:p>
        </p:txBody>
      </p:sp>
    </p:spTree>
    <p:extLst>
      <p:ext uri="{BB962C8B-B14F-4D97-AF65-F5344CB8AC3E}">
        <p14:creationId xmlns:p14="http://schemas.microsoft.com/office/powerpoint/2010/main" val="214374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6DD31E-7630-4C2E-A76D-5BCEF39FC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5" name="TextBox 4">
            <a:extLst>
              <a:ext uri="{FF2B5EF4-FFF2-40B4-BE49-F238E27FC236}">
                <a16:creationId xmlns:a16="http://schemas.microsoft.com/office/drawing/2014/main" id="{7C29A8F8-10C3-49F2-9863-1A6A165592C0}"/>
              </a:ext>
            </a:extLst>
          </p:cNvPr>
          <p:cNvSpPr txBox="1"/>
          <p:nvPr/>
        </p:nvSpPr>
        <p:spPr>
          <a:xfrm>
            <a:off x="3310128" y="4279391"/>
            <a:ext cx="2041585" cy="307777"/>
          </a:xfrm>
          <a:prstGeom prst="rect">
            <a:avLst/>
          </a:prstGeom>
          <a:noFill/>
        </p:spPr>
        <p:txBody>
          <a:bodyPr wrap="none" rtlCol="0">
            <a:spAutoFit/>
          </a:bodyPr>
          <a:lstStyle/>
          <a:p>
            <a:r>
              <a:rPr lang="en-US" sz="1400" b="1" dirty="0"/>
              <a:t>Western Aleutian Islands</a:t>
            </a:r>
          </a:p>
        </p:txBody>
      </p:sp>
      <p:sp>
        <p:nvSpPr>
          <p:cNvPr id="6" name="TextBox 5">
            <a:extLst>
              <a:ext uri="{FF2B5EF4-FFF2-40B4-BE49-F238E27FC236}">
                <a16:creationId xmlns:a16="http://schemas.microsoft.com/office/drawing/2014/main" id="{829CBDA5-1C16-4601-8D6E-1826F34909D6}"/>
              </a:ext>
            </a:extLst>
          </p:cNvPr>
          <p:cNvSpPr txBox="1"/>
          <p:nvPr/>
        </p:nvSpPr>
        <p:spPr>
          <a:xfrm>
            <a:off x="6105144" y="4279391"/>
            <a:ext cx="1968680" cy="307777"/>
          </a:xfrm>
          <a:prstGeom prst="rect">
            <a:avLst/>
          </a:prstGeom>
          <a:noFill/>
        </p:spPr>
        <p:txBody>
          <a:bodyPr wrap="none" rtlCol="0">
            <a:spAutoFit/>
          </a:bodyPr>
          <a:lstStyle/>
          <a:p>
            <a:r>
              <a:rPr lang="en-US" sz="1400" b="1" dirty="0"/>
              <a:t>Eastern Aleutian Islands</a:t>
            </a:r>
          </a:p>
        </p:txBody>
      </p:sp>
    </p:spTree>
    <p:extLst>
      <p:ext uri="{BB962C8B-B14F-4D97-AF65-F5344CB8AC3E}">
        <p14:creationId xmlns:p14="http://schemas.microsoft.com/office/powerpoint/2010/main" val="99872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8B07-BB53-4616-AEAD-3D0AF8711548}"/>
              </a:ext>
            </a:extLst>
          </p:cNvPr>
          <p:cNvSpPr>
            <a:spLocks noGrp="1"/>
          </p:cNvSpPr>
          <p:nvPr>
            <p:ph type="title"/>
          </p:nvPr>
        </p:nvSpPr>
        <p:spPr/>
        <p:txBody>
          <a:bodyPr/>
          <a:lstStyle/>
          <a:p>
            <a:pPr algn="ctr"/>
            <a:r>
              <a:rPr lang="en-US" dirty="0"/>
              <a:t>Current Fishery Management</a:t>
            </a:r>
          </a:p>
        </p:txBody>
      </p:sp>
      <p:sp>
        <p:nvSpPr>
          <p:cNvPr id="3" name="Content Placeholder 2">
            <a:extLst>
              <a:ext uri="{FF2B5EF4-FFF2-40B4-BE49-F238E27FC236}">
                <a16:creationId xmlns:a16="http://schemas.microsoft.com/office/drawing/2014/main" id="{D0E90207-3161-4B02-89B1-E2C85A325C42}"/>
              </a:ext>
            </a:extLst>
          </p:cNvPr>
          <p:cNvSpPr>
            <a:spLocks noGrp="1"/>
          </p:cNvSpPr>
          <p:nvPr>
            <p:ph idx="1"/>
          </p:nvPr>
        </p:nvSpPr>
        <p:spPr/>
        <p:txBody>
          <a:bodyPr>
            <a:normAutofit lnSpcReduction="10000"/>
          </a:bodyPr>
          <a:lstStyle/>
          <a:p>
            <a:r>
              <a:rPr lang="en-US" dirty="0"/>
              <a:t>Size: 6.0 inches carapace width (152.4 mm)</a:t>
            </a:r>
          </a:p>
          <a:p>
            <a:r>
              <a:rPr lang="en-US" dirty="0"/>
              <a:t>Sex: Male only</a:t>
            </a:r>
          </a:p>
          <a:p>
            <a:r>
              <a:rPr lang="en-US" dirty="0"/>
              <a:t>Season: August 1 to April 30 </a:t>
            </a:r>
          </a:p>
          <a:p>
            <a:r>
              <a:rPr lang="en-US" dirty="0"/>
              <a:t>Managed east/west of 174° W longitude</a:t>
            </a:r>
          </a:p>
          <a:p>
            <a:r>
              <a:rPr lang="en-US" dirty="0"/>
              <a:t>Gear: pots (longline)</a:t>
            </a:r>
          </a:p>
          <a:p>
            <a:r>
              <a:rPr lang="en-US" dirty="0"/>
              <a:t>Harvest levels (total allowable catch; TAC) fixed in regulation</a:t>
            </a:r>
          </a:p>
          <a:p>
            <a:r>
              <a:rPr lang="en-US" dirty="0"/>
              <a:t>Small fleet: 5 vessels</a:t>
            </a:r>
          </a:p>
          <a:p>
            <a:r>
              <a:rPr lang="en-US"/>
              <a:t>Rationalized </a:t>
            </a:r>
            <a:r>
              <a:rPr lang="en-US" dirty="0"/>
              <a:t>fishery</a:t>
            </a:r>
          </a:p>
          <a:p>
            <a:endParaRPr lang="en-US" dirty="0"/>
          </a:p>
        </p:txBody>
      </p:sp>
    </p:spTree>
    <p:extLst>
      <p:ext uri="{BB962C8B-B14F-4D97-AF65-F5344CB8AC3E}">
        <p14:creationId xmlns:p14="http://schemas.microsoft.com/office/powerpoint/2010/main" val="426484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811FA2-AE60-4741-92D5-1DB0DEFB534A}"/>
              </a:ext>
            </a:extLst>
          </p:cNvPr>
          <p:cNvSpPr>
            <a:spLocks noGrp="1"/>
          </p:cNvSpPr>
          <p:nvPr>
            <p:ph type="title"/>
          </p:nvPr>
        </p:nvSpPr>
        <p:spPr>
          <a:xfrm>
            <a:off x="713710" y="95693"/>
            <a:ext cx="7886700" cy="1325563"/>
          </a:xfrm>
        </p:spPr>
        <p:txBody>
          <a:bodyPr/>
          <a:lstStyle/>
          <a:p>
            <a:pPr algn="ctr"/>
            <a:r>
              <a:rPr lang="en-US" dirty="0"/>
              <a:t>ADF&amp;G Harvest strategy</a:t>
            </a:r>
          </a:p>
        </p:txBody>
      </p:sp>
      <p:sp>
        <p:nvSpPr>
          <p:cNvPr id="8" name="Content Placeholder 7">
            <a:extLst>
              <a:ext uri="{FF2B5EF4-FFF2-40B4-BE49-F238E27FC236}">
                <a16:creationId xmlns:a16="http://schemas.microsoft.com/office/drawing/2014/main" id="{0460405D-2084-4BDD-8AFF-46FA4ECE187E}"/>
              </a:ext>
            </a:extLst>
          </p:cNvPr>
          <p:cNvSpPr>
            <a:spLocks noGrp="1"/>
          </p:cNvSpPr>
          <p:nvPr>
            <p:ph idx="1"/>
          </p:nvPr>
        </p:nvSpPr>
        <p:spPr>
          <a:xfrm>
            <a:off x="447231" y="1293997"/>
            <a:ext cx="8494750" cy="5234394"/>
          </a:xfrm>
        </p:spPr>
        <p:txBody>
          <a:bodyPr>
            <a:normAutofit fontScale="77500" lnSpcReduction="20000"/>
          </a:bodyPr>
          <a:lstStyle/>
          <a:p>
            <a:pPr marL="0" indent="0">
              <a:buNone/>
            </a:pPr>
            <a:r>
              <a:rPr lang="en-US" dirty="0"/>
              <a:t>The annual TAC is set by state regulation, 5 AAC 34.612 (Harvest Levels for Golden King Crab in Registration Area O), as approved by the BOF in March 2012:</a:t>
            </a:r>
          </a:p>
          <a:p>
            <a:pPr marL="0" indent="0">
              <a:buNone/>
            </a:pPr>
            <a:r>
              <a:rPr lang="en-US" dirty="0"/>
              <a:t> </a:t>
            </a:r>
          </a:p>
          <a:p>
            <a:pPr marL="0" indent="0">
              <a:buNone/>
            </a:pPr>
            <a:r>
              <a:rPr lang="en-US" dirty="0"/>
              <a:t>(a) Until the Aleutian Islands golden king crab stock assessment model and a state regulatory harvest strategy are established, the harvest levels for the Registration Area O golden king crab fishery are as follows:</a:t>
            </a:r>
          </a:p>
          <a:p>
            <a:pPr marL="0" indent="0">
              <a:buNone/>
            </a:pPr>
            <a:r>
              <a:rPr lang="en-US" dirty="0"/>
              <a:t> </a:t>
            </a:r>
          </a:p>
          <a:p>
            <a:pPr marL="0" indent="0">
              <a:buNone/>
            </a:pPr>
            <a:r>
              <a:rPr lang="en-US" dirty="0"/>
              <a:t>(1) east of 174° W long. (EAG): 3.31 million pounds; and </a:t>
            </a:r>
          </a:p>
          <a:p>
            <a:pPr marL="0" indent="0">
              <a:buNone/>
            </a:pPr>
            <a:r>
              <a:rPr lang="en-US" dirty="0"/>
              <a:t>(2) west of 174° W long. (WAG): 2.98 million pounds; </a:t>
            </a:r>
          </a:p>
          <a:p>
            <a:pPr marL="0" indent="0">
              <a:buNone/>
            </a:pPr>
            <a:r>
              <a:rPr lang="en-US" dirty="0"/>
              <a:t> </a:t>
            </a:r>
          </a:p>
          <a:p>
            <a:pPr marL="0" indent="0">
              <a:buNone/>
            </a:pPr>
            <a:r>
              <a:rPr lang="en-US" dirty="0"/>
              <a:t>(b) The department may modify the harvest levels based on the best scientific information available and considering the reliability of estimates and performance measures, sources of uncertainty as necessary to avoid overfishing, and any other factors necessary to be consistent with sustained yield principles.</a:t>
            </a:r>
          </a:p>
          <a:p>
            <a:pPr marL="0" indent="0">
              <a:buNone/>
            </a:pPr>
            <a:r>
              <a:rPr lang="en-US" dirty="0"/>
              <a:t> </a:t>
            </a:r>
          </a:p>
          <a:p>
            <a:endParaRPr lang="en-US" dirty="0"/>
          </a:p>
        </p:txBody>
      </p:sp>
      <p:cxnSp>
        <p:nvCxnSpPr>
          <p:cNvPr id="10" name="Straight Connector 9">
            <a:extLst>
              <a:ext uri="{FF2B5EF4-FFF2-40B4-BE49-F238E27FC236}">
                <a16:creationId xmlns:a16="http://schemas.microsoft.com/office/drawing/2014/main" id="{3A1EC7D8-EEA3-4E9E-8070-A4B41D622DEA}"/>
              </a:ext>
            </a:extLst>
          </p:cNvPr>
          <p:cNvCxnSpPr>
            <a:cxnSpLocks/>
          </p:cNvCxnSpPr>
          <p:nvPr/>
        </p:nvCxnSpPr>
        <p:spPr>
          <a:xfrm>
            <a:off x="3373866" y="5020908"/>
            <a:ext cx="6698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13258ED-9592-413F-8BE8-A4B511D1A8E0}"/>
              </a:ext>
            </a:extLst>
          </p:cNvPr>
          <p:cNvSpPr txBox="1"/>
          <p:nvPr/>
        </p:nvSpPr>
        <p:spPr>
          <a:xfrm>
            <a:off x="447231" y="6485308"/>
            <a:ext cx="2926635" cy="276999"/>
          </a:xfrm>
          <a:prstGeom prst="rect">
            <a:avLst/>
          </a:prstGeom>
          <a:noFill/>
        </p:spPr>
        <p:txBody>
          <a:bodyPr wrap="none" rtlCol="0">
            <a:spAutoFit/>
          </a:bodyPr>
          <a:lstStyle/>
          <a:p>
            <a:r>
              <a:rPr lang="en-US" sz="1200" dirty="0"/>
              <a:t>*Prior to 2018, the word “reduce” was used</a:t>
            </a:r>
          </a:p>
        </p:txBody>
      </p:sp>
    </p:spTree>
    <p:extLst>
      <p:ext uri="{BB962C8B-B14F-4D97-AF65-F5344CB8AC3E}">
        <p14:creationId xmlns:p14="http://schemas.microsoft.com/office/powerpoint/2010/main" val="240572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1D3A9-E284-4C2F-962C-26CEF39605BA}"/>
              </a:ext>
            </a:extLst>
          </p:cNvPr>
          <p:cNvSpPr>
            <a:spLocks noGrp="1"/>
          </p:cNvSpPr>
          <p:nvPr>
            <p:ph type="title"/>
          </p:nvPr>
        </p:nvSpPr>
        <p:spPr>
          <a:xfrm>
            <a:off x="628650" y="18255"/>
            <a:ext cx="7886700" cy="1325563"/>
          </a:xfrm>
        </p:spPr>
        <p:txBody>
          <a:bodyPr/>
          <a:lstStyle/>
          <a:p>
            <a:pPr algn="ctr"/>
            <a:r>
              <a:rPr lang="en-US" dirty="0"/>
              <a:t>AIGKC stock assessment model</a:t>
            </a:r>
          </a:p>
        </p:txBody>
      </p:sp>
      <p:sp>
        <p:nvSpPr>
          <p:cNvPr id="3" name="Content Placeholder 2">
            <a:extLst>
              <a:ext uri="{FF2B5EF4-FFF2-40B4-BE49-F238E27FC236}">
                <a16:creationId xmlns:a16="http://schemas.microsoft.com/office/drawing/2014/main" id="{1CFC10D0-1CD4-4981-9BA1-5752B9553F06}"/>
              </a:ext>
            </a:extLst>
          </p:cNvPr>
          <p:cNvSpPr>
            <a:spLocks noGrp="1"/>
          </p:cNvSpPr>
          <p:nvPr>
            <p:ph idx="1"/>
          </p:nvPr>
        </p:nvSpPr>
        <p:spPr>
          <a:xfrm>
            <a:off x="518922" y="1343818"/>
            <a:ext cx="8369046" cy="5087239"/>
          </a:xfrm>
        </p:spPr>
        <p:txBody>
          <a:bodyPr>
            <a:normAutofit lnSpcReduction="10000"/>
          </a:bodyPr>
          <a:lstStyle/>
          <a:p>
            <a:r>
              <a:rPr lang="en-US" dirty="0"/>
              <a:t>In development for nearly 10 years, accepted in 2017 by NPFMC for annual OFL and ABC determination</a:t>
            </a:r>
          </a:p>
          <a:p>
            <a:endParaRPr lang="en-US" sz="800" dirty="0"/>
          </a:p>
          <a:p>
            <a:r>
              <a:rPr lang="en-US" dirty="0"/>
              <a:t>AIGKC considered 1 stock, managed as 2 areas: east (</a:t>
            </a:r>
            <a:r>
              <a:rPr lang="en-US" b="1" dirty="0">
                <a:solidFill>
                  <a:srgbClr val="FF0000"/>
                </a:solidFill>
              </a:rPr>
              <a:t>EAG</a:t>
            </a:r>
            <a:r>
              <a:rPr lang="en-US" dirty="0"/>
              <a:t>) and west (</a:t>
            </a:r>
            <a:r>
              <a:rPr lang="en-US" b="1" dirty="0">
                <a:solidFill>
                  <a:srgbClr val="FF0000"/>
                </a:solidFill>
              </a:rPr>
              <a:t>WAG</a:t>
            </a:r>
            <a:r>
              <a:rPr lang="en-US" dirty="0"/>
              <a:t>) of 174° W long.</a:t>
            </a:r>
          </a:p>
          <a:p>
            <a:pPr lvl="1"/>
            <a:r>
              <a:rPr lang="en-US" dirty="0"/>
              <a:t>OFL and ABC calculated for each management area separately, then combined for a single stock OFL and ABC</a:t>
            </a:r>
          </a:p>
          <a:p>
            <a:pPr lvl="1"/>
            <a:endParaRPr lang="en-US" sz="800" dirty="0"/>
          </a:p>
          <a:p>
            <a:r>
              <a:rPr lang="en-US" dirty="0"/>
              <a:t>Model-based abundance estimates now available</a:t>
            </a:r>
          </a:p>
          <a:p>
            <a:pPr lvl="1"/>
            <a:r>
              <a:rPr lang="en-US" dirty="0"/>
              <a:t>Abundance estimates allow TAC to be scaled to stock status: better conservation, maximizes economic and social benefits</a:t>
            </a:r>
          </a:p>
          <a:p>
            <a:pPr lvl="1"/>
            <a:r>
              <a:rPr lang="en-US" dirty="0"/>
              <a:t>No fishery-independent bottom trawl survey, no abundance estimates prior to model </a:t>
            </a:r>
          </a:p>
        </p:txBody>
      </p:sp>
      <p:sp>
        <p:nvSpPr>
          <p:cNvPr id="4" name="Slide Number Placeholder 3">
            <a:extLst>
              <a:ext uri="{FF2B5EF4-FFF2-40B4-BE49-F238E27FC236}">
                <a16:creationId xmlns:a16="http://schemas.microsoft.com/office/drawing/2014/main" id="{953A7610-8F77-43AD-9949-2233F455093D}"/>
              </a:ext>
            </a:extLst>
          </p:cNvPr>
          <p:cNvSpPr>
            <a:spLocks noGrp="1"/>
          </p:cNvSpPr>
          <p:nvPr>
            <p:ph type="sldNum" sz="quarter" idx="12"/>
          </p:nvPr>
        </p:nvSpPr>
        <p:spPr/>
        <p:txBody>
          <a:bodyPr/>
          <a:lstStyle/>
          <a:p>
            <a:fld id="{29A4E3C8-9AC9-4621-A20F-A9568AF5679E}" type="slidenum">
              <a:rPr lang="en-US" smtClean="0"/>
              <a:t>7</a:t>
            </a:fld>
            <a:endParaRPr lang="en-US"/>
          </a:p>
        </p:txBody>
      </p:sp>
    </p:spTree>
    <p:extLst>
      <p:ext uri="{BB962C8B-B14F-4D97-AF65-F5344CB8AC3E}">
        <p14:creationId xmlns:p14="http://schemas.microsoft.com/office/powerpoint/2010/main" val="426118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B724-E7AB-4A48-8E30-A824FDA8B310}"/>
              </a:ext>
            </a:extLst>
          </p:cNvPr>
          <p:cNvSpPr>
            <a:spLocks noGrp="1"/>
          </p:cNvSpPr>
          <p:nvPr>
            <p:ph type="title"/>
          </p:nvPr>
        </p:nvSpPr>
        <p:spPr>
          <a:xfrm>
            <a:off x="628650" y="365127"/>
            <a:ext cx="7886700" cy="969898"/>
          </a:xfrm>
        </p:spPr>
        <p:txBody>
          <a:bodyPr/>
          <a:lstStyle/>
          <a:p>
            <a:pPr algn="ctr"/>
            <a:r>
              <a:rPr lang="en-US"/>
              <a:t>Objective/</a:t>
            </a:r>
            <a:r>
              <a:rPr lang="en-US" dirty="0"/>
              <a:t>purpose</a:t>
            </a:r>
          </a:p>
        </p:txBody>
      </p:sp>
      <p:sp>
        <p:nvSpPr>
          <p:cNvPr id="3" name="Content Placeholder 2">
            <a:extLst>
              <a:ext uri="{FF2B5EF4-FFF2-40B4-BE49-F238E27FC236}">
                <a16:creationId xmlns:a16="http://schemas.microsoft.com/office/drawing/2014/main" id="{FCE983F8-8754-46D6-A389-5C92005E74F1}"/>
              </a:ext>
            </a:extLst>
          </p:cNvPr>
          <p:cNvSpPr>
            <a:spLocks noGrp="1"/>
          </p:cNvSpPr>
          <p:nvPr>
            <p:ph idx="1"/>
          </p:nvPr>
        </p:nvSpPr>
        <p:spPr>
          <a:xfrm>
            <a:off x="628650" y="1523873"/>
            <a:ext cx="8323326" cy="4969000"/>
          </a:xfrm>
        </p:spPr>
        <p:txBody>
          <a:bodyPr>
            <a:normAutofit/>
          </a:bodyPr>
          <a:lstStyle/>
          <a:p>
            <a:pPr marL="0" indent="0">
              <a:buNone/>
            </a:pPr>
            <a:r>
              <a:rPr lang="en-US" b="1" u="sng" dirty="0"/>
              <a:t>Objective:</a:t>
            </a:r>
            <a:r>
              <a:rPr lang="en-US" b="1" dirty="0"/>
              <a:t> </a:t>
            </a:r>
            <a:r>
              <a:rPr lang="en-US" dirty="0"/>
              <a:t>Develop a state harvest strategy that allows for abundance-based TAC calculations</a:t>
            </a:r>
          </a:p>
          <a:p>
            <a:endParaRPr lang="en-US" sz="1100" dirty="0"/>
          </a:p>
          <a:p>
            <a:pPr marL="0" indent="0">
              <a:buNone/>
            </a:pPr>
            <a:r>
              <a:rPr lang="en-US" i="1" dirty="0"/>
              <a:t>How can we balance the tradeoff between conservation and economic considerations?</a:t>
            </a:r>
          </a:p>
          <a:p>
            <a:endParaRPr lang="en-US" dirty="0"/>
          </a:p>
          <a:p>
            <a:r>
              <a:rPr lang="en-US" dirty="0"/>
              <a:t>Conducted 30-year </a:t>
            </a:r>
            <a:r>
              <a:rPr lang="en-US" b="1" u="sng" dirty="0"/>
              <a:t>forecast simulations</a:t>
            </a:r>
            <a:r>
              <a:rPr lang="en-US" b="1" dirty="0"/>
              <a:t> </a:t>
            </a:r>
            <a:r>
              <a:rPr lang="en-US" dirty="0"/>
              <a:t>to evaluate how thirteen different harvest policies affect stock sustainability and productivity by comparing conservation and economic criteria</a:t>
            </a:r>
          </a:p>
        </p:txBody>
      </p:sp>
      <p:sp>
        <p:nvSpPr>
          <p:cNvPr id="4" name="Slide Number Placeholder 3">
            <a:extLst>
              <a:ext uri="{FF2B5EF4-FFF2-40B4-BE49-F238E27FC236}">
                <a16:creationId xmlns:a16="http://schemas.microsoft.com/office/drawing/2014/main" id="{FD6D6B76-8F44-42A2-A2B5-CBD224811162}"/>
              </a:ext>
            </a:extLst>
          </p:cNvPr>
          <p:cNvSpPr>
            <a:spLocks noGrp="1"/>
          </p:cNvSpPr>
          <p:nvPr>
            <p:ph type="sldNum" sz="quarter" idx="12"/>
          </p:nvPr>
        </p:nvSpPr>
        <p:spPr/>
        <p:txBody>
          <a:bodyPr/>
          <a:lstStyle/>
          <a:p>
            <a:fld id="{29A4E3C8-9AC9-4621-A20F-A9568AF5679E}" type="slidenum">
              <a:rPr lang="en-US" smtClean="0"/>
              <a:t>8</a:t>
            </a:fld>
            <a:endParaRPr lang="en-US"/>
          </a:p>
        </p:txBody>
      </p:sp>
    </p:spTree>
    <p:extLst>
      <p:ext uri="{BB962C8B-B14F-4D97-AF65-F5344CB8AC3E}">
        <p14:creationId xmlns:p14="http://schemas.microsoft.com/office/powerpoint/2010/main" val="812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BC8FB-5DF5-40A9-A5D9-1C27DC5B8747}"/>
              </a:ext>
            </a:extLst>
          </p:cNvPr>
          <p:cNvSpPr>
            <a:spLocks noGrp="1"/>
          </p:cNvSpPr>
          <p:nvPr>
            <p:ph type="title"/>
          </p:nvPr>
        </p:nvSpPr>
        <p:spPr>
          <a:xfrm>
            <a:off x="628650" y="296684"/>
            <a:ext cx="7886700" cy="1325563"/>
          </a:xfrm>
        </p:spPr>
        <p:txBody>
          <a:bodyPr/>
          <a:lstStyle/>
          <a:p>
            <a:pPr algn="ctr"/>
            <a:r>
              <a:rPr lang="en-US" dirty="0"/>
              <a:t>Forecast simulations</a:t>
            </a:r>
          </a:p>
        </p:txBody>
      </p:sp>
      <p:sp>
        <p:nvSpPr>
          <p:cNvPr id="3" name="Content Placeholder 2">
            <a:extLst>
              <a:ext uri="{FF2B5EF4-FFF2-40B4-BE49-F238E27FC236}">
                <a16:creationId xmlns:a16="http://schemas.microsoft.com/office/drawing/2014/main" id="{19E4A826-26F8-4A9C-97FE-B521343CA6A1}"/>
              </a:ext>
            </a:extLst>
          </p:cNvPr>
          <p:cNvSpPr>
            <a:spLocks noGrp="1"/>
          </p:cNvSpPr>
          <p:nvPr>
            <p:ph idx="1"/>
          </p:nvPr>
        </p:nvSpPr>
        <p:spPr>
          <a:xfrm>
            <a:off x="628650" y="2164822"/>
            <a:ext cx="7886700" cy="4351338"/>
          </a:xfrm>
        </p:spPr>
        <p:txBody>
          <a:bodyPr/>
          <a:lstStyle/>
          <a:p>
            <a:pPr marL="0" indent="0">
              <a:buNone/>
            </a:pPr>
            <a:r>
              <a:rPr lang="en-US" dirty="0"/>
              <a:t>What the analysis is:</a:t>
            </a:r>
          </a:p>
          <a:p>
            <a:pPr lvl="1"/>
            <a:r>
              <a:rPr lang="en-US" u="sng" dirty="0"/>
              <a:t>A tool</a:t>
            </a:r>
            <a:r>
              <a:rPr lang="en-US" dirty="0"/>
              <a:t> used to estimate relative differences in population sustainability and productivity under different harvest policies</a:t>
            </a:r>
          </a:p>
          <a:p>
            <a:pPr marL="0" indent="0">
              <a:buNone/>
            </a:pPr>
            <a:r>
              <a:rPr lang="en-US" dirty="0"/>
              <a:t> </a:t>
            </a:r>
          </a:p>
          <a:p>
            <a:pPr marL="0" indent="0">
              <a:buNone/>
            </a:pPr>
            <a:r>
              <a:rPr lang="en-US" dirty="0"/>
              <a:t>What the analysis is not:</a:t>
            </a:r>
          </a:p>
          <a:p>
            <a:pPr lvl="1"/>
            <a:r>
              <a:rPr lang="en-US" u="sng" dirty="0"/>
              <a:t>A crystal ball </a:t>
            </a:r>
            <a:r>
              <a:rPr lang="en-US" dirty="0"/>
              <a:t>that tells us exactly what will happen over the next 30 years </a:t>
            </a:r>
          </a:p>
        </p:txBody>
      </p:sp>
      <p:sp>
        <p:nvSpPr>
          <p:cNvPr id="4" name="Slide Number Placeholder 3">
            <a:extLst>
              <a:ext uri="{FF2B5EF4-FFF2-40B4-BE49-F238E27FC236}">
                <a16:creationId xmlns:a16="http://schemas.microsoft.com/office/drawing/2014/main" id="{3EFBD1C1-613B-4787-9B9E-4AF2CC67A801}"/>
              </a:ext>
            </a:extLst>
          </p:cNvPr>
          <p:cNvSpPr>
            <a:spLocks noGrp="1"/>
          </p:cNvSpPr>
          <p:nvPr>
            <p:ph type="sldNum" sz="quarter" idx="12"/>
          </p:nvPr>
        </p:nvSpPr>
        <p:spPr/>
        <p:txBody>
          <a:bodyPr/>
          <a:lstStyle/>
          <a:p>
            <a:fld id="{29A4E3C8-9AC9-4621-A20F-A9568AF5679E}" type="slidenum">
              <a:rPr lang="en-US" smtClean="0"/>
              <a:t>9</a:t>
            </a:fld>
            <a:endParaRPr lang="en-US"/>
          </a:p>
        </p:txBody>
      </p:sp>
    </p:spTree>
    <p:extLst>
      <p:ext uri="{BB962C8B-B14F-4D97-AF65-F5344CB8AC3E}">
        <p14:creationId xmlns:p14="http://schemas.microsoft.com/office/powerpoint/2010/main" val="1632359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10652</TotalTime>
  <Words>4042</Words>
  <Application>Microsoft Office PowerPoint</Application>
  <PresentationFormat>On-screen Show (4:3)</PresentationFormat>
  <Paragraphs>422</Paragraphs>
  <Slides>34</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Recommended harvest strategy for Aleutian Islands golden king crab</vt:lpstr>
      <vt:lpstr>State/Federal cooperative management regime </vt:lpstr>
      <vt:lpstr>PowerPoint Presentation</vt:lpstr>
      <vt:lpstr>PowerPoint Presentation</vt:lpstr>
      <vt:lpstr>Current Fishery Management</vt:lpstr>
      <vt:lpstr>ADF&amp;G Harvest strategy</vt:lpstr>
      <vt:lpstr>AIGKC stock assessment model</vt:lpstr>
      <vt:lpstr>Objective/purpose</vt:lpstr>
      <vt:lpstr>Forecast simulations</vt:lpstr>
      <vt:lpstr>Forecast simulations</vt:lpstr>
      <vt:lpstr>Dealing with uncertainty: sensitivity analysis</vt:lpstr>
      <vt:lpstr>Model scenarios</vt:lpstr>
      <vt:lpstr>Evaluating State Harvest Policies</vt:lpstr>
      <vt:lpstr>Harvest Control Rules</vt:lpstr>
      <vt:lpstr>PowerPoint Presentation</vt:lpstr>
      <vt:lpstr>Historical TAC and MMB model estimates </vt:lpstr>
      <vt:lpstr>Estimates of historical exploitation rates</vt:lpstr>
      <vt:lpstr>EAG</vt:lpstr>
      <vt:lpstr>WAG</vt:lpstr>
      <vt:lpstr>EAG</vt:lpstr>
      <vt:lpstr>EAG</vt:lpstr>
      <vt:lpstr>WAG</vt:lpstr>
      <vt:lpstr>WAG</vt:lpstr>
      <vt:lpstr>EAG</vt:lpstr>
      <vt:lpstr>WAG</vt:lpstr>
      <vt:lpstr>Decision Matrix</vt:lpstr>
      <vt:lpstr>EAG: Decision Matrix</vt:lpstr>
      <vt:lpstr>WAG: Decision Matrix</vt:lpstr>
      <vt:lpstr>Summary: EAG</vt:lpstr>
      <vt:lpstr>Summary: WAG</vt:lpstr>
      <vt:lpstr>ADF&amp;G Recommendation</vt:lpstr>
      <vt:lpstr>BOF Final Action</vt:lpstr>
      <vt:lpstr>Regulatory Language</vt:lpstr>
      <vt:lpstr>March 2020 BOF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Ben’s interpretation of AIGKC forecast simulation results</dc:title>
  <dc:creator>Daly, Ben J (DFG)</dc:creator>
  <cp:lastModifiedBy>Daly, Ben J (DFG)</cp:lastModifiedBy>
  <cp:revision>553</cp:revision>
  <cp:lastPrinted>2019-03-06T23:13:04Z</cp:lastPrinted>
  <dcterms:created xsi:type="dcterms:W3CDTF">2018-11-14T18:10:33Z</dcterms:created>
  <dcterms:modified xsi:type="dcterms:W3CDTF">2019-04-26T21:18:42Z</dcterms:modified>
</cp:coreProperties>
</file>