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350" r:id="rId4"/>
    <p:sldId id="351" r:id="rId5"/>
    <p:sldId id="353" r:id="rId6"/>
    <p:sldId id="331" r:id="rId7"/>
    <p:sldId id="354" r:id="rId8"/>
    <p:sldId id="355" r:id="rId9"/>
    <p:sldId id="356" r:id="rId10"/>
    <p:sldId id="29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9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6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8158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76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77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43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78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8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17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7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12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2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4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66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8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A067978-B168-43DB-A276-C8C4E5E76DEF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4A4DE88-F8F8-41A8-9F49-518579C51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17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7660" y="3705727"/>
            <a:ext cx="8128172" cy="1641490"/>
          </a:xfrm>
        </p:spPr>
        <p:txBody>
          <a:bodyPr>
            <a:normAutofit/>
          </a:bodyPr>
          <a:lstStyle/>
          <a:p>
            <a:r>
              <a:rPr lang="en-US" sz="8800" dirty="0">
                <a:solidFill>
                  <a:schemeClr val="tx1"/>
                </a:solidFill>
              </a:rPr>
              <a:t>Research Priorities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7831" y="2936078"/>
            <a:ext cx="6858000" cy="75402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2019 Crab Plan Team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005384-B975-46FF-823B-D7C91E8A32C7}"/>
              </a:ext>
            </a:extLst>
          </p:cNvPr>
          <p:cNvGrpSpPr/>
          <p:nvPr/>
        </p:nvGrpSpPr>
        <p:grpSpPr>
          <a:xfrm>
            <a:off x="-21018" y="5347219"/>
            <a:ext cx="9092002" cy="1383535"/>
            <a:chOff x="-21018" y="5347217"/>
            <a:chExt cx="9092002" cy="138353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B393472-00CC-411E-940D-199D8854F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71788" y="5370843"/>
              <a:ext cx="2034932" cy="135609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72521DA-CC77-48DA-A9F2-CB4021D4D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-21018" y="5347217"/>
              <a:ext cx="1958849" cy="134862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5B81869-7EC5-4CF2-A984-4DAF6616C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40924" y="5417362"/>
              <a:ext cx="1727771" cy="127847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3D02D3B-4695-4F43-975A-057D19749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56136" y="5856813"/>
              <a:ext cx="1114848" cy="8739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133AFDF-85BD-4845-95D6-5D81F72FE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6324" y="5708591"/>
              <a:ext cx="1670208" cy="935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3236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88620" y="1561493"/>
            <a:ext cx="5546221" cy="769119"/>
          </a:xfrm>
        </p:spPr>
        <p:txBody>
          <a:bodyPr anchor="t"/>
          <a:lstStyle/>
          <a:p>
            <a:r>
              <a:rPr lang="en-US" dirty="0">
                <a:solidFill>
                  <a:schemeClr val="tx1"/>
                </a:solidFill>
              </a:rPr>
              <a:t>Questions / Discussion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51E5DE-1AB9-4761-B26A-5DCDE971E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5898"/>
            <a:ext cx="8879081" cy="156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12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7220" y="342018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dirty="0"/>
              <a:t>esearch priority improvements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3E5DF5-FA90-4533-969D-C39CF0A11971}"/>
              </a:ext>
            </a:extLst>
          </p:cNvPr>
          <p:cNvSpPr txBox="1"/>
          <p:nvPr/>
        </p:nvSpPr>
        <p:spPr>
          <a:xfrm>
            <a:off x="1444239" y="1478423"/>
            <a:ext cx="6742632" cy="3261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Corbel" panose="020B0503020204020204"/>
              </a:rPr>
              <a:t>	Online database</a:t>
            </a:r>
          </a:p>
          <a:p>
            <a:pPr marL="457200" indent="-45720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Corbel" panose="020B0503020204020204"/>
              </a:rPr>
              <a:t>	Revised definitions</a:t>
            </a:r>
          </a:p>
          <a:p>
            <a:pPr marL="457200" indent="-45720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Corbel" panose="020B0503020204020204"/>
              </a:rPr>
              <a:t>	Coordination with NPRB</a:t>
            </a:r>
          </a:p>
        </p:txBody>
      </p:sp>
    </p:spTree>
    <p:extLst>
      <p:ext uri="{BB962C8B-B14F-4D97-AF65-F5344CB8AC3E}">
        <p14:creationId xmlns:p14="http://schemas.microsoft.com/office/powerpoint/2010/main" val="3003595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7220" y="342018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dirty="0"/>
              <a:t>esearch priority process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3E5DF5-FA90-4533-969D-C39CF0A11971}"/>
              </a:ext>
            </a:extLst>
          </p:cNvPr>
          <p:cNvSpPr txBox="1"/>
          <p:nvPr/>
        </p:nvSpPr>
        <p:spPr>
          <a:xfrm>
            <a:off x="657222" y="1753039"/>
            <a:ext cx="8264589" cy="2943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Onerous, time-consuming for the Plan Teams, SSC, Council</a:t>
            </a:r>
          </a:p>
          <a:p>
            <a:pPr marL="457200" indent="-45720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Continued frustration with the review process</a:t>
            </a:r>
          </a:p>
          <a:p>
            <a:pPr marL="457200" indent="-45720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Limited time … during the meeting.</a:t>
            </a:r>
          </a:p>
          <a:p>
            <a:pPr marL="457200" indent="-45720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Not as comprehensive as originally planned</a:t>
            </a:r>
          </a:p>
        </p:txBody>
      </p:sp>
    </p:spTree>
    <p:extLst>
      <p:ext uri="{BB962C8B-B14F-4D97-AF65-F5344CB8AC3E}">
        <p14:creationId xmlns:p14="http://schemas.microsoft.com/office/powerpoint/2010/main" val="679602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7220" y="342018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dirty="0"/>
              <a:t>esearch priority process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3E5DF5-FA90-4533-969D-C39CF0A11971}"/>
              </a:ext>
            </a:extLst>
          </p:cNvPr>
          <p:cNvSpPr txBox="1"/>
          <p:nvPr/>
        </p:nvSpPr>
        <p:spPr>
          <a:xfrm>
            <a:off x="1427147" y="1667579"/>
            <a:ext cx="6742632" cy="341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orbel" panose="020B0503020204020204"/>
              </a:rPr>
              <a:t>“top ten” list </a:t>
            </a:r>
          </a:p>
          <a:p>
            <a:pPr marL="457200" indent="-45720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orbel" panose="020B0503020204020204"/>
              </a:rPr>
              <a:t>categorically exclude </a:t>
            </a:r>
          </a:p>
          <a:p>
            <a:pPr marL="914400" lvl="1" indent="-45720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orbel" panose="020B0503020204020204"/>
              </a:rPr>
              <a:t>Critical Ongoing Monitoring </a:t>
            </a:r>
          </a:p>
          <a:p>
            <a:pPr marL="914400" lvl="1" indent="-45720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orbel" panose="020B0503020204020204"/>
              </a:rPr>
              <a:t>Strategic</a:t>
            </a:r>
          </a:p>
        </p:txBody>
      </p:sp>
    </p:spTree>
    <p:extLst>
      <p:ext uri="{BB962C8B-B14F-4D97-AF65-F5344CB8AC3E}">
        <p14:creationId xmlns:p14="http://schemas.microsoft.com/office/powerpoint/2010/main" val="3533605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7220" y="342018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dirty="0"/>
              <a:t>esearch priority process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3E5DF5-FA90-4533-969D-C39CF0A11971}"/>
              </a:ext>
            </a:extLst>
          </p:cNvPr>
          <p:cNvSpPr txBox="1"/>
          <p:nvPr/>
        </p:nvSpPr>
        <p:spPr>
          <a:xfrm>
            <a:off x="1427147" y="1667581"/>
            <a:ext cx="6742632" cy="4280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orbel" panose="020B0503020204020204"/>
              </a:rPr>
              <a:t>“top ten” list </a:t>
            </a:r>
          </a:p>
          <a:p>
            <a:pPr marL="457200" indent="-45720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orbel" panose="020B0503020204020204"/>
              </a:rPr>
              <a:t>categorically exclude </a:t>
            </a:r>
          </a:p>
          <a:p>
            <a:pPr marL="914400" lvl="1" indent="-45720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orbel" panose="020B0503020204020204"/>
              </a:rPr>
              <a:t>Critical Ongoing Monitoring </a:t>
            </a:r>
          </a:p>
          <a:p>
            <a:pPr marL="914400" lvl="1" indent="-45720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orbel" panose="020B0503020204020204"/>
              </a:rPr>
              <a:t>Strategic</a:t>
            </a:r>
          </a:p>
          <a:p>
            <a:pPr marL="914400" lvl="1" indent="-45720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Corbel" panose="020B0503020204020204"/>
              </a:rPr>
              <a:t>Triennial Review</a:t>
            </a:r>
          </a:p>
        </p:txBody>
      </p:sp>
    </p:spTree>
    <p:extLst>
      <p:ext uri="{BB962C8B-B14F-4D97-AF65-F5344CB8AC3E}">
        <p14:creationId xmlns:p14="http://schemas.microsoft.com/office/powerpoint/2010/main" val="813365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1535" y="304800"/>
            <a:ext cx="6614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>
                <a:solidFill>
                  <a:prstClr val="white"/>
                </a:solidFill>
                <a:latin typeface="Corbel" panose="020B0503020204020204"/>
              </a:rPr>
              <a:t>Top Crab Research Priorities – CPT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3CD2F-8628-4AC6-B9C6-6B7A05ADB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610"/>
            <a:ext cx="9144000" cy="521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99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83CD2F-8628-4AC6-B9C6-6B7A05ADB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610"/>
            <a:ext cx="9144000" cy="521243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9DD2E4B-CC73-40AD-86AF-E554903F37AF}"/>
              </a:ext>
            </a:extLst>
          </p:cNvPr>
          <p:cNvSpPr/>
          <p:nvPr/>
        </p:nvSpPr>
        <p:spPr>
          <a:xfrm>
            <a:off x="205099" y="1803162"/>
            <a:ext cx="401652" cy="3674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ABBF13F-21D8-45C2-9A78-893AC602A97C}"/>
              </a:ext>
            </a:extLst>
          </p:cNvPr>
          <p:cNvSpPr/>
          <p:nvPr/>
        </p:nvSpPr>
        <p:spPr>
          <a:xfrm>
            <a:off x="205099" y="4687369"/>
            <a:ext cx="401652" cy="3674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EF9BC-0447-4AA7-9DD1-4B9944E2CF08}"/>
              </a:ext>
            </a:extLst>
          </p:cNvPr>
          <p:cNvSpPr txBox="1"/>
          <p:nvPr/>
        </p:nvSpPr>
        <p:spPr>
          <a:xfrm>
            <a:off x="1161535" y="304800"/>
            <a:ext cx="6614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>
                <a:solidFill>
                  <a:prstClr val="white"/>
                </a:solidFill>
                <a:latin typeface="Corbel" panose="020B0503020204020204"/>
              </a:rPr>
              <a:t>Top Crab Research Priorities – SSC 2018</a:t>
            </a:r>
          </a:p>
        </p:txBody>
      </p:sp>
    </p:spTree>
    <p:extLst>
      <p:ext uri="{BB962C8B-B14F-4D97-AF65-F5344CB8AC3E}">
        <p14:creationId xmlns:p14="http://schemas.microsoft.com/office/powerpoint/2010/main" val="3884505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1535" y="304800"/>
            <a:ext cx="6614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>
                <a:solidFill>
                  <a:prstClr val="white"/>
                </a:solidFill>
                <a:latin typeface="Corbel" panose="020B0503020204020204"/>
              </a:rPr>
              <a:t>New Crab Research Priorities 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6FCF28-BE53-4750-AC8D-902E318E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96" y="890361"/>
            <a:ext cx="6462025" cy="589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73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1535" y="304800"/>
            <a:ext cx="6614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>
                <a:solidFill>
                  <a:prstClr val="white"/>
                </a:solidFill>
                <a:latin typeface="Corbel" panose="020B0503020204020204"/>
              </a:rPr>
              <a:t>New Crab Research Priorities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5D2BDF-4A30-4F76-8068-675E10C630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353061"/>
              </p:ext>
            </p:extLst>
          </p:nvPr>
        </p:nvGraphicFramePr>
        <p:xfrm>
          <a:off x="401651" y="978566"/>
          <a:ext cx="8374879" cy="5729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3002">
                  <a:extLst>
                    <a:ext uri="{9D8B030D-6E8A-4147-A177-3AD203B41FA5}">
                      <a16:colId xmlns:a16="http://schemas.microsoft.com/office/drawing/2014/main" val="2337632544"/>
                    </a:ext>
                  </a:extLst>
                </a:gridCol>
                <a:gridCol w="2512409">
                  <a:extLst>
                    <a:ext uri="{9D8B030D-6E8A-4147-A177-3AD203B41FA5}">
                      <a16:colId xmlns:a16="http://schemas.microsoft.com/office/drawing/2014/main" val="3521745268"/>
                    </a:ext>
                  </a:extLst>
                </a:gridCol>
                <a:gridCol w="2838650">
                  <a:extLst>
                    <a:ext uri="{9D8B030D-6E8A-4147-A177-3AD203B41FA5}">
                      <a16:colId xmlns:a16="http://schemas.microsoft.com/office/drawing/2014/main" val="3767986415"/>
                    </a:ext>
                  </a:extLst>
                </a:gridCol>
                <a:gridCol w="984167">
                  <a:extLst>
                    <a:ext uri="{9D8B030D-6E8A-4147-A177-3AD203B41FA5}">
                      <a16:colId xmlns:a16="http://schemas.microsoft.com/office/drawing/2014/main" val="2537509916"/>
                    </a:ext>
                  </a:extLst>
                </a:gridCol>
                <a:gridCol w="1116651">
                  <a:extLst>
                    <a:ext uri="{9D8B030D-6E8A-4147-A177-3AD203B41FA5}">
                      <a16:colId xmlns:a16="http://schemas.microsoft.com/office/drawing/2014/main" val="1388967661"/>
                    </a:ext>
                  </a:extLst>
                </a:gridCol>
              </a:tblGrid>
              <a:tr h="15655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Research </a:t>
                      </a:r>
                    </a:p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Title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Description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CPT </a:t>
                      </a:r>
                    </a:p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Priority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Research </a:t>
                      </a:r>
                    </a:p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Status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758504"/>
                  </a:ext>
                </a:extLst>
              </a:tr>
              <a:tr h="10332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Understanding benthic production expectations with Climate change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Need description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Important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action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450481"/>
                  </a:ext>
                </a:extLst>
              </a:tr>
              <a:tr h="7827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378676"/>
                  </a:ext>
                </a:extLst>
              </a:tr>
              <a:tr h="7827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328170"/>
                  </a:ext>
                </a:extLst>
              </a:tr>
              <a:tr h="7827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73328"/>
                  </a:ext>
                </a:extLst>
              </a:tr>
              <a:tr h="7827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127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636711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122</Words>
  <Application>Microsoft Office PowerPoint</Application>
  <PresentationFormat>On-screen Show (4:3)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Depth</vt:lpstr>
      <vt:lpstr>Research Priorities</vt:lpstr>
      <vt:lpstr>Research priority improvements</vt:lpstr>
      <vt:lpstr>Research priority process</vt:lpstr>
      <vt:lpstr>Research priority process</vt:lpstr>
      <vt:lpstr>Research priority process</vt:lpstr>
      <vt:lpstr>PowerPoint Presentation</vt:lpstr>
      <vt:lpstr>PowerPoint Presentation</vt:lpstr>
      <vt:lpstr>PowerPoint Presentation</vt:lpstr>
      <vt:lpstr>PowerPoint Presentation</vt:lpstr>
      <vt:lpstr>Questions /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Armstrong</dc:creator>
  <cp:lastModifiedBy>Jim Armstrong</cp:lastModifiedBy>
  <cp:revision>6</cp:revision>
  <dcterms:created xsi:type="dcterms:W3CDTF">2019-04-30T19:14:06Z</dcterms:created>
  <dcterms:modified xsi:type="dcterms:W3CDTF">2019-04-30T19:58:32Z</dcterms:modified>
</cp:coreProperties>
</file>