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</p:sldMasterIdLst>
  <p:sldIdLst>
    <p:sldId id="256" r:id="rId3"/>
    <p:sldId id="376" r:id="rId4"/>
    <p:sldId id="363" r:id="rId5"/>
    <p:sldId id="379" r:id="rId6"/>
    <p:sldId id="258" r:id="rId7"/>
    <p:sldId id="360" r:id="rId8"/>
    <p:sldId id="362" r:id="rId9"/>
    <p:sldId id="364" r:id="rId10"/>
    <p:sldId id="365" r:id="rId11"/>
    <p:sldId id="380" r:id="rId12"/>
    <p:sldId id="325" r:id="rId13"/>
    <p:sldId id="328" r:id="rId14"/>
    <p:sldId id="38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D6"/>
    <a:srgbClr val="FEEFD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4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3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8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3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03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3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8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5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2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2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74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7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9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2" y="2057400"/>
            <a:ext cx="2739019" cy="3811588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4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2" y="2057400"/>
            <a:ext cx="2739019" cy="3811588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0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5"/>
            <a:ext cx="7886700" cy="81935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30"/>
            <a:ext cx="7886700" cy="337973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5186516"/>
            <a:ext cx="7885509" cy="682472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489399"/>
            <a:ext cx="7885509" cy="1501826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43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25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7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2"/>
            <a:ext cx="7886700" cy="2511835"/>
          </a:xfrm>
        </p:spPr>
        <p:txBody>
          <a:bodyPr anchor="b">
            <a:normAutofit/>
          </a:bodyPr>
          <a:lstStyle>
            <a:lvl1pPr>
              <a:defRPr sz="30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850581"/>
            <a:ext cx="7885509" cy="1140644"/>
          </a:xfr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0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00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8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9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9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37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70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5" y="4873769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4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3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767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0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1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1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1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086411-C32C-4BB3-8927-0DAB48735D1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3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7902C-D645-481B-A27A-35A35A059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</a:blip>
          <a:srcRect l="24218" t="9091" r="327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942" y="4984377"/>
            <a:ext cx="7333108" cy="1873622"/>
          </a:xfrm>
        </p:spPr>
        <p:txBody>
          <a:bodyPr>
            <a:normAutofit/>
          </a:bodyPr>
          <a:lstStyle/>
          <a:p>
            <a:r>
              <a:rPr lang="en-US" sz="4800" dirty="0"/>
              <a:t>Crab Plan Team</a:t>
            </a:r>
            <a:br>
              <a:rPr lang="en-US" sz="6000" dirty="0"/>
            </a:br>
            <a:r>
              <a:rPr lang="en-US" dirty="0"/>
              <a:t>Research Priorities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115" y="4303976"/>
            <a:ext cx="6810935" cy="754025"/>
          </a:xfrm>
        </p:spPr>
        <p:txBody>
          <a:bodyPr>
            <a:normAutofit/>
          </a:bodyPr>
          <a:lstStyle/>
          <a:p>
            <a:r>
              <a:rPr lang="en-US" sz="3200" dirty="0">
                <a:gradFill flip="none" rotWithShape="1">
                  <a:gsLst>
                    <a:gs pos="15000">
                      <a:schemeClr val="tx2"/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2020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8323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BC7-723E-4168-BFED-CD179E7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50000"/>
                  </a:schemeClr>
                </a:solidFill>
              </a:rPr>
              <a:t>Major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4BBB-F120-41A1-A834-03142591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Unclear info on origin, investigators, when/where results will be shared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Brute force?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Level of specificity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Vary by group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Themes, Foci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Proposals for Changes and Additions</a:t>
            </a:r>
          </a:p>
          <a:p>
            <a:pPr lvl="1">
              <a:spcAft>
                <a:spcPts val="1200"/>
              </a:spcAft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Projevt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specific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Improve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0B9D8-300A-4657-852F-E66DF9ACB6C8}"/>
              </a:ext>
            </a:extLst>
          </p:cNvPr>
          <p:cNvSpPr txBox="1"/>
          <p:nvPr/>
        </p:nvSpPr>
        <p:spPr>
          <a:xfrm rot="19319037">
            <a:off x="536812" y="2534443"/>
            <a:ext cx="626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Go to spreadsheet</a:t>
            </a:r>
          </a:p>
        </p:txBody>
      </p:sp>
    </p:spTree>
    <p:extLst>
      <p:ext uri="{BB962C8B-B14F-4D97-AF65-F5344CB8AC3E}">
        <p14:creationId xmlns:p14="http://schemas.microsoft.com/office/powerpoint/2010/main" val="143227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77" y="453838"/>
            <a:ext cx="6505575" cy="60769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28539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5501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6E8D13-FF60-4618-9905-73A6CA9F7F1B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8D004-BE10-48F2-B4A4-D4586E691D30}"/>
              </a:ext>
            </a:extLst>
          </p:cNvPr>
          <p:cNvSpPr txBox="1"/>
          <p:nvPr/>
        </p:nvSpPr>
        <p:spPr>
          <a:xfrm>
            <a:off x="393150" y="1201316"/>
            <a:ext cx="82264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000" dirty="0">
                <a:latin typeface="Corbel" panose="020B0503020204020204"/>
              </a:rPr>
              <a:t>NPFMC  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link project-specific info in the research status field of the research priorities spreadsheet and detail progress (e.g., new, underway, completed, ongoing) 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develop hierarchical structure to group research priorities in broad headings </a:t>
            </a:r>
          </a:p>
          <a:p>
            <a:pPr defTabSz="342900"/>
            <a:endParaRPr lang="en-US" sz="2000" dirty="0">
              <a:latin typeface="Corbel" panose="020B0503020204020204"/>
            </a:endParaRPr>
          </a:p>
          <a:p>
            <a:pPr defTabSz="342900"/>
            <a:r>
              <a:rPr lang="en-US" sz="2000" dirty="0">
                <a:latin typeface="Corbel" panose="020B0503020204020204"/>
              </a:rPr>
              <a:t>NPRB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provide link in RFP to NPFMC priorities and AKFIN website to enable researchers to determine relevance to specific Council priorities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add information in proposal submission system to allow researchers to link their proposal to NPFMC priorities 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develop a keyword function in project catalogue to associate projects to specific NPFMC priorities </a:t>
            </a:r>
          </a:p>
          <a:p>
            <a:pPr marL="214313" indent="-214313" defTabSz="342900">
              <a:buFont typeface="Corbel" panose="020B0503020204020204" pitchFamily="34" charset="0"/>
              <a:buChar char="―"/>
            </a:pPr>
            <a:r>
              <a:rPr lang="en-US" sz="2000" dirty="0">
                <a:latin typeface="Corbel" panose="020B0503020204020204"/>
              </a:rPr>
              <a:t>develop database and interface to support queries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854741-1F0E-4E6C-B4F3-AA138441FAE9}"/>
              </a:ext>
            </a:extLst>
          </p:cNvPr>
          <p:cNvSpPr txBox="1">
            <a:spLocks/>
          </p:cNvSpPr>
          <p:nvPr/>
        </p:nvSpPr>
        <p:spPr bwMode="auto">
          <a:xfrm>
            <a:off x="393150" y="273932"/>
            <a:ext cx="7325461" cy="497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none" spc="0">
                <a:ln w="11430"/>
                <a:solidFill>
                  <a:schemeClr val="accent1"/>
                </a:soli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342900"/>
            <a:r>
              <a:rPr lang="en-US" sz="3200" b="0" dirty="0">
                <a:solidFill>
                  <a:prstClr val="white"/>
                </a:solidFill>
                <a:latin typeface="Corbel" panose="020B0503020204020204"/>
              </a:rPr>
              <a:t>Other Issues – Coordination with NPRB</a:t>
            </a:r>
          </a:p>
        </p:txBody>
      </p:sp>
    </p:spTree>
    <p:extLst>
      <p:ext uri="{BB962C8B-B14F-4D97-AF65-F5344CB8AC3E}">
        <p14:creationId xmlns:p14="http://schemas.microsoft.com/office/powerpoint/2010/main" val="88842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BC7-723E-4168-BFED-CD179E7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Major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4BBB-F120-41A1-A834-03142591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Unclear info on origin, investigators, when/where results will be shared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Brute force?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Level of specificity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Vary by group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Themes, Foci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Proposals for Changes and Additions</a:t>
            </a:r>
          </a:p>
          <a:p>
            <a:pPr lvl="1">
              <a:spcAft>
                <a:spcPts val="1200"/>
              </a:spcAft>
            </a:pPr>
            <a:r>
              <a:rPr lang="en-US" sz="2400" dirty="0" err="1"/>
              <a:t>Projevt</a:t>
            </a:r>
            <a:r>
              <a:rPr lang="en-US" sz="2400" dirty="0"/>
              <a:t> specific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Improve process</a:t>
            </a:r>
          </a:p>
        </p:txBody>
      </p:sp>
    </p:spTree>
    <p:extLst>
      <p:ext uri="{BB962C8B-B14F-4D97-AF65-F5344CB8AC3E}">
        <p14:creationId xmlns:p14="http://schemas.microsoft.com/office/powerpoint/2010/main" val="126274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96E1FB-1CEC-43F5-85F5-7E15DD2A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8796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D5C6C4E-EB5D-4FFF-84B1-F1F5F48E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859" y="5128796"/>
            <a:ext cx="5280212" cy="1684380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Data Gaps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SAFE Chapters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ESP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FEP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SSPT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Joint IPHC Mtgs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NPRB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58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231990-D2A1-465C-B5E5-6D142DEE084E}"/>
              </a:ext>
            </a:extLst>
          </p:cNvPr>
          <p:cNvSpPr/>
          <p:nvPr/>
        </p:nvSpPr>
        <p:spPr>
          <a:xfrm>
            <a:off x="107576" y="1550893"/>
            <a:ext cx="891988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latin typeface="Corbel" panose="020B0503020204020204" pitchFamily="34" charset="0"/>
              </a:rPr>
              <a:t>“Each Council shall, in accordance with the provisions of this Act —</a:t>
            </a:r>
          </a:p>
          <a:p>
            <a:pPr marR="3720" lvl="1">
              <a:spcAft>
                <a:spcPts val="600"/>
              </a:spcAft>
            </a:pPr>
            <a:r>
              <a:rPr lang="en-US" sz="2500" dirty="0">
                <a:latin typeface="Corbel" panose="020B0503020204020204" pitchFamily="34" charset="0"/>
              </a:rPr>
              <a:t>(7) develop, in conjunction with the scientific and statistical committee, multi‐year research priorities for fisheries, fisheries interactions, habitats, and other areas of research that are necessary for management purposes, that shall —</a:t>
            </a:r>
          </a:p>
          <a:p>
            <a:pPr lvl="1">
              <a:spcAft>
                <a:spcPts val="600"/>
              </a:spcAft>
            </a:pPr>
            <a:r>
              <a:rPr lang="en-US" sz="2500" dirty="0">
                <a:latin typeface="Corbel" panose="020B0503020204020204" pitchFamily="34" charset="0"/>
              </a:rPr>
              <a:t>		(A) establish priorities for 5‐year periods;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latin typeface="Corbel" panose="020B0503020204020204" pitchFamily="34" charset="0"/>
              </a:rPr>
              <a:t>	(B) be updated as necessary; and</a:t>
            </a:r>
          </a:p>
          <a:p>
            <a:pPr lvl="3"/>
            <a:r>
              <a:rPr lang="en-US" sz="2500" dirty="0">
                <a:latin typeface="Corbel" panose="020B0503020204020204" pitchFamily="34" charset="0"/>
              </a:rPr>
              <a:t>(C) be submitted to the Secretary and the regional science centers of the National Marine Fisheries Service for their consideration in developing research priorities and budgets for the region of the Council; 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186E-06AE-4B6A-A734-E8B7F8754F90}"/>
              </a:ext>
            </a:extLst>
          </p:cNvPr>
          <p:cNvSpPr/>
          <p:nvPr/>
        </p:nvSpPr>
        <p:spPr>
          <a:xfrm>
            <a:off x="618800" y="510098"/>
            <a:ext cx="3956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orbel" panose="020B0503020204020204" pitchFamily="34" charset="0"/>
              </a:rPr>
              <a:t>MSA Mandate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256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941" y="-7455"/>
            <a:ext cx="8606118" cy="16678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Annual research priority process</a:t>
            </a:r>
          </a:p>
        </p:txBody>
      </p:sp>
      <p:sp>
        <p:nvSpPr>
          <p:cNvPr id="9" name="Arrow: Notched Right 8"/>
          <p:cNvSpPr/>
          <p:nvPr/>
        </p:nvSpPr>
        <p:spPr>
          <a:xfrm>
            <a:off x="227841" y="3302591"/>
            <a:ext cx="8880300" cy="174053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665415" y="3931701"/>
            <a:ext cx="435133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4600570" y="1932894"/>
            <a:ext cx="1956751" cy="2596121"/>
            <a:chOff x="6692609" y="1690690"/>
            <a:chExt cx="1411963" cy="2663599"/>
          </a:xfrm>
        </p:grpSpPr>
        <p:sp>
          <p:nvSpPr>
            <p:cNvPr id="5" name="Rectangle 4"/>
            <p:cNvSpPr/>
            <p:nvPr/>
          </p:nvSpPr>
          <p:spPr>
            <a:xfrm>
              <a:off x="6715269" y="1690690"/>
              <a:ext cx="1389303" cy="2663599"/>
            </a:xfrm>
            <a:prstGeom prst="rect">
              <a:avLst/>
            </a:prstGeom>
            <a:noFill/>
            <a:ln w="38100">
              <a:solidFill>
                <a:srgbClr val="FEEF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EFD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2609" y="1726378"/>
              <a:ext cx="1411962" cy="2115701"/>
            </a:xfrm>
            <a:prstGeom prst="rect">
              <a:avLst/>
            </a:prstGeom>
            <a:noFill/>
            <a:ln>
              <a:solidFill>
                <a:srgbClr val="FEEFD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June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Review PT recommendations,</a:t>
              </a:r>
            </a:p>
            <a:p>
              <a:pPr algn="ctr"/>
              <a:r>
                <a:rPr lang="en-US" sz="1600" b="1">
                  <a:solidFill>
                    <a:srgbClr val="FEEFD2"/>
                  </a:solidFill>
                </a:rPr>
                <a:t>non-PT </a:t>
              </a:r>
              <a:r>
                <a:rPr lang="en-US" sz="1600" b="1" dirty="0">
                  <a:solidFill>
                    <a:srgbClr val="FEEFD2"/>
                  </a:solidFill>
                </a:rPr>
                <a:t>priorities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SSC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6987" y="1932894"/>
            <a:ext cx="1529664" cy="2596122"/>
            <a:chOff x="1271467" y="1932894"/>
            <a:chExt cx="1529664" cy="2596122"/>
          </a:xfrm>
        </p:grpSpPr>
        <p:sp>
          <p:nvSpPr>
            <p:cNvPr id="12" name="Oval 11"/>
            <p:cNvSpPr/>
            <p:nvPr/>
          </p:nvSpPr>
          <p:spPr>
            <a:xfrm>
              <a:off x="1818732" y="3911955"/>
              <a:ext cx="435133" cy="4351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1" name="Group 30"/>
            <p:cNvGrpSpPr/>
            <p:nvPr/>
          </p:nvGrpSpPr>
          <p:grpSpPr>
            <a:xfrm>
              <a:off x="1271467" y="1932894"/>
              <a:ext cx="1529664" cy="2596122"/>
              <a:chOff x="4239686" y="1834850"/>
              <a:chExt cx="1529664" cy="180853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341452" y="1859082"/>
                <a:ext cx="1282849" cy="1608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February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Plan Team Review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Scallop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39686" y="1834850"/>
                <a:ext cx="1529664" cy="1808538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3519406" y="3917193"/>
            <a:ext cx="443864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Group 33"/>
          <p:cNvGrpSpPr/>
          <p:nvPr/>
        </p:nvGrpSpPr>
        <p:grpSpPr>
          <a:xfrm>
            <a:off x="2417639" y="1932893"/>
            <a:ext cx="1956749" cy="2596122"/>
            <a:chOff x="4239686" y="1834850"/>
            <a:chExt cx="1529664" cy="1808538"/>
          </a:xfrm>
        </p:grpSpPr>
        <p:sp>
          <p:nvSpPr>
            <p:cNvPr id="35" name="TextBox 34"/>
            <p:cNvSpPr txBox="1"/>
            <p:nvPr/>
          </p:nvSpPr>
          <p:spPr>
            <a:xfrm>
              <a:off x="4278883" y="1868621"/>
              <a:ext cx="1282849" cy="160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May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Plan Team Review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Crab and </a:t>
              </a:r>
              <a:r>
                <a:rPr lang="en-US" sz="1600" b="1" dirty="0">
                  <a:solidFill>
                    <a:srgbClr val="FF0000"/>
                  </a:solidFill>
                </a:rPr>
                <a:t>Groundfish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39686" y="1834850"/>
              <a:ext cx="1529664" cy="1808538"/>
            </a:xfrm>
            <a:prstGeom prst="rect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7167235" y="3931700"/>
            <a:ext cx="460137" cy="435133"/>
          </a:xfrm>
          <a:prstGeom prst="ellipse">
            <a:avLst/>
          </a:prstGeom>
          <a:ln>
            <a:solidFill>
              <a:srgbClr val="FEEFD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tangle 42"/>
          <p:cNvSpPr/>
          <p:nvPr/>
        </p:nvSpPr>
        <p:spPr>
          <a:xfrm>
            <a:off x="6581699" y="1932893"/>
            <a:ext cx="1469136" cy="2596121"/>
          </a:xfrm>
          <a:prstGeom prst="rect">
            <a:avLst/>
          </a:prstGeom>
          <a:noFill/>
          <a:ln w="38100">
            <a:solidFill>
              <a:srgbClr val="FEE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EFD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0896" y="1967677"/>
            <a:ext cx="167595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EFD2"/>
                </a:solidFill>
              </a:rPr>
              <a:t>June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Review Top Ten, Recommend to SOC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Council</a:t>
            </a:r>
          </a:p>
        </p:txBody>
      </p:sp>
    </p:spTree>
    <p:extLst>
      <p:ext uri="{BB962C8B-B14F-4D97-AF65-F5344CB8AC3E}">
        <p14:creationId xmlns:p14="http://schemas.microsoft.com/office/powerpoint/2010/main" val="15656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941" y="-7455"/>
            <a:ext cx="8606118" cy="16678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Annual research priority process</a:t>
            </a:r>
          </a:p>
        </p:txBody>
      </p:sp>
      <p:sp>
        <p:nvSpPr>
          <p:cNvPr id="9" name="Arrow: Notched Right 8"/>
          <p:cNvSpPr/>
          <p:nvPr/>
        </p:nvSpPr>
        <p:spPr>
          <a:xfrm>
            <a:off x="227841" y="3302591"/>
            <a:ext cx="8880300" cy="174053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665415" y="3931701"/>
            <a:ext cx="435133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4600570" y="1932894"/>
            <a:ext cx="1956751" cy="2596121"/>
            <a:chOff x="6692609" y="1690690"/>
            <a:chExt cx="1411963" cy="2663599"/>
          </a:xfrm>
        </p:grpSpPr>
        <p:sp>
          <p:nvSpPr>
            <p:cNvPr id="5" name="Rectangle 4"/>
            <p:cNvSpPr/>
            <p:nvPr/>
          </p:nvSpPr>
          <p:spPr>
            <a:xfrm>
              <a:off x="6715269" y="1690690"/>
              <a:ext cx="1389303" cy="2663599"/>
            </a:xfrm>
            <a:prstGeom prst="rect">
              <a:avLst/>
            </a:prstGeom>
            <a:noFill/>
            <a:ln w="38100">
              <a:solidFill>
                <a:srgbClr val="FEEF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EFD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2609" y="1726378"/>
              <a:ext cx="1411962" cy="2115701"/>
            </a:xfrm>
            <a:prstGeom prst="rect">
              <a:avLst/>
            </a:prstGeom>
            <a:noFill/>
            <a:ln>
              <a:solidFill>
                <a:srgbClr val="FEEFD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June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Review PT recommendations,</a:t>
              </a:r>
            </a:p>
            <a:p>
              <a:pPr algn="ctr"/>
              <a:r>
                <a:rPr lang="en-US" sz="1600" b="1">
                  <a:solidFill>
                    <a:srgbClr val="FEEFD2"/>
                  </a:solidFill>
                </a:rPr>
                <a:t>non-PT </a:t>
              </a:r>
              <a:r>
                <a:rPr lang="en-US" sz="1600" b="1" dirty="0">
                  <a:solidFill>
                    <a:srgbClr val="FEEFD2"/>
                  </a:solidFill>
                </a:rPr>
                <a:t>priorities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EEFD2"/>
                  </a:solidFill>
                </a:rPr>
                <a:t>SSC</a:t>
              </a:r>
            </a:p>
            <a:p>
              <a:pPr algn="ctr"/>
              <a:endParaRPr lang="en-US" sz="1600" b="1" dirty="0">
                <a:solidFill>
                  <a:srgbClr val="FEEFD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6987" y="1932894"/>
            <a:ext cx="1529664" cy="2596122"/>
            <a:chOff x="1271467" y="1932894"/>
            <a:chExt cx="1529664" cy="2596122"/>
          </a:xfrm>
        </p:grpSpPr>
        <p:sp>
          <p:nvSpPr>
            <p:cNvPr id="12" name="Oval 11"/>
            <p:cNvSpPr/>
            <p:nvPr/>
          </p:nvSpPr>
          <p:spPr>
            <a:xfrm>
              <a:off x="1818732" y="3911955"/>
              <a:ext cx="435133" cy="4351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1" name="Group 30"/>
            <p:cNvGrpSpPr/>
            <p:nvPr/>
          </p:nvGrpSpPr>
          <p:grpSpPr>
            <a:xfrm>
              <a:off x="1271467" y="1932894"/>
              <a:ext cx="1529664" cy="2596122"/>
              <a:chOff x="4239686" y="1834850"/>
              <a:chExt cx="1529664" cy="180853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341452" y="1859082"/>
                <a:ext cx="1282849" cy="1608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February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Plan Team Review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Scallop</a:t>
                </a:r>
              </a:p>
              <a:p>
                <a:pPr algn="ctr"/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pPr algn="ctr"/>
                <a:r>
                  <a:rPr lang="en-US" sz="16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39686" y="1834850"/>
                <a:ext cx="1529664" cy="1808538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3519406" y="3917193"/>
            <a:ext cx="443864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Group 33"/>
          <p:cNvGrpSpPr/>
          <p:nvPr/>
        </p:nvGrpSpPr>
        <p:grpSpPr>
          <a:xfrm>
            <a:off x="2417639" y="1932893"/>
            <a:ext cx="1956749" cy="2596122"/>
            <a:chOff x="4239686" y="1834850"/>
            <a:chExt cx="1529664" cy="1808538"/>
          </a:xfrm>
        </p:grpSpPr>
        <p:sp>
          <p:nvSpPr>
            <p:cNvPr id="35" name="TextBox 34"/>
            <p:cNvSpPr txBox="1"/>
            <p:nvPr/>
          </p:nvSpPr>
          <p:spPr>
            <a:xfrm>
              <a:off x="4278883" y="1868621"/>
              <a:ext cx="1282849" cy="160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May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Plan Team Review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Crab and </a:t>
              </a:r>
              <a:r>
                <a:rPr lang="en-US" sz="16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Groundfish</a:t>
              </a:r>
            </a:p>
            <a:p>
              <a:pPr algn="ctr"/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39686" y="1834850"/>
              <a:ext cx="1529664" cy="1808538"/>
            </a:xfrm>
            <a:prstGeom prst="rect">
              <a:avLst/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7167235" y="3931700"/>
            <a:ext cx="460137" cy="435133"/>
          </a:xfrm>
          <a:prstGeom prst="ellipse">
            <a:avLst/>
          </a:prstGeom>
          <a:ln>
            <a:solidFill>
              <a:srgbClr val="FEEFD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tangle 42"/>
          <p:cNvSpPr/>
          <p:nvPr/>
        </p:nvSpPr>
        <p:spPr>
          <a:xfrm>
            <a:off x="6581699" y="1932893"/>
            <a:ext cx="1469136" cy="2596121"/>
          </a:xfrm>
          <a:prstGeom prst="rect">
            <a:avLst/>
          </a:prstGeom>
          <a:noFill/>
          <a:ln w="38100">
            <a:solidFill>
              <a:srgbClr val="FEE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EFD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0896" y="1967677"/>
            <a:ext cx="167595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EEFD2"/>
                </a:solidFill>
              </a:rPr>
              <a:t>June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Review Top Ten, Recommend to SOC</a:t>
            </a:r>
          </a:p>
          <a:p>
            <a:pPr algn="ctr"/>
            <a:endParaRPr lang="en-US" sz="1600" b="1" dirty="0">
              <a:solidFill>
                <a:srgbClr val="FEEFD2"/>
              </a:solidFill>
            </a:endParaRPr>
          </a:p>
          <a:p>
            <a:pPr algn="ctr"/>
            <a:r>
              <a:rPr lang="en-US" sz="1600" b="1" dirty="0">
                <a:solidFill>
                  <a:srgbClr val="FEEFD2"/>
                </a:solidFill>
              </a:rPr>
              <a:t>Council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E3B73-92DC-491E-85B5-D9E291F07BDA}"/>
              </a:ext>
            </a:extLst>
          </p:cNvPr>
          <p:cNvSpPr txBox="1"/>
          <p:nvPr/>
        </p:nvSpPr>
        <p:spPr>
          <a:xfrm>
            <a:off x="5436974" y="5424204"/>
            <a:ext cx="2240691" cy="369332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Ten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493975-B386-4B3E-9E20-D973E38B1A1A}"/>
              </a:ext>
            </a:extLst>
          </p:cNvPr>
          <p:cNvSpPr txBox="1"/>
          <p:nvPr/>
        </p:nvSpPr>
        <p:spPr>
          <a:xfrm>
            <a:off x="1876112" y="5412458"/>
            <a:ext cx="2240691" cy="369332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Top 3-5</a:t>
            </a:r>
            <a:endParaRPr lang="en-US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D9A431F-1F8E-424B-B332-CB474234A5EE}"/>
              </a:ext>
            </a:extLst>
          </p:cNvPr>
          <p:cNvCxnSpPr>
            <a:stCxn id="33" idx="2"/>
            <a:endCxn id="30" idx="1"/>
          </p:cNvCxnSpPr>
          <p:nvPr/>
        </p:nvCxnSpPr>
        <p:spPr>
          <a:xfrm rot="16200000" flipH="1">
            <a:off x="1109911" y="4830923"/>
            <a:ext cx="1068108" cy="464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320DB86-5001-4BD2-874C-30A347E274C2}"/>
              </a:ext>
            </a:extLst>
          </p:cNvPr>
          <p:cNvCxnSpPr>
            <a:endCxn id="30" idx="0"/>
          </p:cNvCxnSpPr>
          <p:nvPr/>
        </p:nvCxnSpPr>
        <p:spPr>
          <a:xfrm rot="5400000">
            <a:off x="2933027" y="4708295"/>
            <a:ext cx="828407" cy="57991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E0278F-9454-4D86-8B35-E8DE34EA1048}"/>
              </a:ext>
            </a:extLst>
          </p:cNvPr>
          <p:cNvCxnSpPr>
            <a:stCxn id="30" idx="3"/>
            <a:endCxn id="5" idx="2"/>
          </p:cNvCxnSpPr>
          <p:nvPr/>
        </p:nvCxnSpPr>
        <p:spPr>
          <a:xfrm flipV="1">
            <a:off x="4116803" y="4529015"/>
            <a:ext cx="1477844" cy="1068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8A2D30-AFA5-4CE0-A803-80EFBB123AFA}"/>
              </a:ext>
            </a:extLst>
          </p:cNvPr>
          <p:cNvCxnSpPr>
            <a:cxnSpLocks/>
            <a:stCxn id="5" idx="2"/>
            <a:endCxn id="2" idx="0"/>
          </p:cNvCxnSpPr>
          <p:nvPr/>
        </p:nvCxnSpPr>
        <p:spPr>
          <a:xfrm>
            <a:off x="5594647" y="4529015"/>
            <a:ext cx="962673" cy="895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BD10B9E-04E8-4C95-8154-1CBB7306BE68}"/>
              </a:ext>
            </a:extLst>
          </p:cNvPr>
          <p:cNvCxnSpPr>
            <a:cxnSpLocks/>
            <a:stCxn id="2" idx="0"/>
            <a:endCxn id="43" idx="2"/>
          </p:cNvCxnSpPr>
          <p:nvPr/>
        </p:nvCxnSpPr>
        <p:spPr>
          <a:xfrm flipV="1">
            <a:off x="6557320" y="4529014"/>
            <a:ext cx="758947" cy="895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9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231990-D2A1-465C-B5E5-6D142DEE084E}"/>
              </a:ext>
            </a:extLst>
          </p:cNvPr>
          <p:cNvSpPr/>
          <p:nvPr/>
        </p:nvSpPr>
        <p:spPr>
          <a:xfrm>
            <a:off x="107576" y="1550893"/>
            <a:ext cx="891988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“Each Council shall, in accordance with the provisions of this Act —</a:t>
            </a:r>
          </a:p>
          <a:p>
            <a:pPr marR="3720" lvl="1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(7) develop, in conjunction with the scientific and statistical committee, multi‐year research priorities for fisheries, fisheries interactions, habitats, and other areas of research that are necessary for management purposes, that shall —</a:t>
            </a:r>
          </a:p>
          <a:p>
            <a:pPr lvl="1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		(A) </a:t>
            </a:r>
            <a:r>
              <a:rPr lang="en-US" sz="2500" dirty="0">
                <a:solidFill>
                  <a:srgbClr val="FFFF00"/>
                </a:solidFill>
                <a:latin typeface="Corbel" panose="020B0503020204020204" pitchFamily="34" charset="0"/>
              </a:rPr>
              <a:t>establish priorities for 5‐year periods</a:t>
            </a: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;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	(B) </a:t>
            </a:r>
            <a:r>
              <a:rPr lang="en-US" sz="2500" dirty="0">
                <a:solidFill>
                  <a:srgbClr val="FFFF00"/>
                </a:solidFill>
                <a:latin typeface="Corbel" panose="020B0503020204020204" pitchFamily="34" charset="0"/>
              </a:rPr>
              <a:t>be updated as necessary</a:t>
            </a:r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; and</a:t>
            </a:r>
          </a:p>
          <a:p>
            <a:pPr lvl="3"/>
            <a:r>
              <a:rPr lang="en-US" sz="2500" dirty="0">
                <a:solidFill>
                  <a:srgbClr val="FFFFFF"/>
                </a:solidFill>
                <a:latin typeface="Corbel" panose="020B0503020204020204" pitchFamily="34" charset="0"/>
              </a:rPr>
              <a:t>(C) be submitted to the Secretary and the regional science centers of the National Marine Fisheries Service for their consideration in developing research priorities and budgets for the region of the Council; 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186E-06AE-4B6A-A734-E8B7F8754F90}"/>
              </a:ext>
            </a:extLst>
          </p:cNvPr>
          <p:cNvSpPr/>
          <p:nvPr/>
        </p:nvSpPr>
        <p:spPr>
          <a:xfrm>
            <a:off x="618800" y="510098"/>
            <a:ext cx="3956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orbel" panose="020B0503020204020204" pitchFamily="34" charset="0"/>
              </a:rPr>
              <a:t>MSA Mandate</a:t>
            </a:r>
            <a:endParaRPr lang="en-US" sz="4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BB75A-0542-4773-A54E-6FE9ABE8D58C}"/>
              </a:ext>
            </a:extLst>
          </p:cNvPr>
          <p:cNvSpPr/>
          <p:nvPr/>
        </p:nvSpPr>
        <p:spPr>
          <a:xfrm>
            <a:off x="2344271" y="3971366"/>
            <a:ext cx="296507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C223-A12A-4D0D-94F1-6387F72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3F51-78C2-4F26-8D30-F19FB868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1753906"/>
            <a:ext cx="8351404" cy="496962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February 2019 –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Annual to Triennial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MSA does not require annual review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Streamline the overall review process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Include “top ten”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Critical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Strategic</a:t>
            </a:r>
          </a:p>
        </p:txBody>
      </p:sp>
    </p:spTree>
    <p:extLst>
      <p:ext uri="{BB962C8B-B14F-4D97-AF65-F5344CB8AC3E}">
        <p14:creationId xmlns:p14="http://schemas.microsoft.com/office/powerpoint/2010/main" val="285840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C223-A12A-4D0D-94F1-6387F72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3F51-78C2-4F26-8D30-F19FB868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1753906"/>
            <a:ext cx="8351404" cy="496962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dirty="0"/>
              <a:t>February 2019 –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Annual to Triennial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MSA does not require annual review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Streamline the overall review process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Include “top ten”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Critical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Strategic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A0523A-8FC2-4ADD-ABE8-95990D535BEF}"/>
              </a:ext>
            </a:extLst>
          </p:cNvPr>
          <p:cNvGrpSpPr/>
          <p:nvPr/>
        </p:nvGrpSpPr>
        <p:grpSpPr>
          <a:xfrm rot="20206100">
            <a:off x="495526" y="669294"/>
            <a:ext cx="7613033" cy="5827401"/>
            <a:chOff x="1009341" y="847501"/>
            <a:chExt cx="7125317" cy="5162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D8844-FA26-4611-9675-F3C88B596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341" y="847501"/>
              <a:ext cx="7125317" cy="516299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836838-B919-4AC4-917F-1A691D7ED1C9}"/>
                </a:ext>
              </a:extLst>
            </p:cNvPr>
            <p:cNvSpPr/>
            <p:nvPr/>
          </p:nvSpPr>
          <p:spPr>
            <a:xfrm>
              <a:off x="5777753" y="4558553"/>
              <a:ext cx="1331259" cy="34962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1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BC7-723E-4168-BFED-CD179E7A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Major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4BBB-F120-41A1-A834-03142591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Unclear info on origin, investigators, when/where results will be shared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Brute force?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Level of specificity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Vary by group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Themes, Foci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Proposals for Changes and Additions</a:t>
            </a:r>
          </a:p>
          <a:p>
            <a:pPr lvl="1">
              <a:spcAft>
                <a:spcPts val="1200"/>
              </a:spcAft>
            </a:pPr>
            <a:r>
              <a:rPr lang="en-US" sz="2400" dirty="0" err="1"/>
              <a:t>Projevt</a:t>
            </a:r>
            <a:r>
              <a:rPr lang="en-US" sz="2400" dirty="0"/>
              <a:t> specific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Improve process</a:t>
            </a:r>
          </a:p>
        </p:txBody>
      </p:sp>
    </p:spTree>
    <p:extLst>
      <p:ext uri="{BB962C8B-B14F-4D97-AF65-F5344CB8AC3E}">
        <p14:creationId xmlns:p14="http://schemas.microsoft.com/office/powerpoint/2010/main" val="77688253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598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Depth</vt:lpstr>
      <vt:lpstr>1_Depth</vt:lpstr>
      <vt:lpstr>Crab Plan Team Research Priorities</vt:lpstr>
      <vt:lpstr>PowerPoint Presentation</vt:lpstr>
      <vt:lpstr>PowerPoint Presentation</vt:lpstr>
      <vt:lpstr>Annual research priority process</vt:lpstr>
      <vt:lpstr>Annual research priority process</vt:lpstr>
      <vt:lpstr>PowerPoint Presentation</vt:lpstr>
      <vt:lpstr>New Process</vt:lpstr>
      <vt:lpstr>New Process</vt:lpstr>
      <vt:lpstr>Major Issues</vt:lpstr>
      <vt:lpstr>Major Issues</vt:lpstr>
      <vt:lpstr>Database</vt:lpstr>
      <vt:lpstr>PowerPoint Presentation</vt:lpstr>
      <vt:lpstr>Major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Groundfish Plan Teams Research Priorities</dc:title>
  <dc:creator>Jim Armstrong</dc:creator>
  <cp:lastModifiedBy>Jim Armstrong</cp:lastModifiedBy>
  <cp:revision>22</cp:revision>
  <dcterms:created xsi:type="dcterms:W3CDTF">2019-09-16T05:31:26Z</dcterms:created>
  <dcterms:modified xsi:type="dcterms:W3CDTF">2020-01-15T19:06:04Z</dcterms:modified>
</cp:coreProperties>
</file>