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99" r:id="rId1"/>
  </p:sldMasterIdLst>
  <p:notesMasterIdLst>
    <p:notesMasterId r:id="rId19"/>
  </p:notesMasterIdLst>
  <p:sldIdLst>
    <p:sldId id="256" r:id="rId2"/>
    <p:sldId id="448" r:id="rId3"/>
    <p:sldId id="454" r:id="rId4"/>
    <p:sldId id="470" r:id="rId5"/>
    <p:sldId id="453" r:id="rId6"/>
    <p:sldId id="455" r:id="rId7"/>
    <p:sldId id="489" r:id="rId8"/>
    <p:sldId id="583" r:id="rId9"/>
    <p:sldId id="552" r:id="rId10"/>
    <p:sldId id="551" r:id="rId11"/>
    <p:sldId id="257" r:id="rId12"/>
    <p:sldId id="558" r:id="rId13"/>
    <p:sldId id="564" r:id="rId14"/>
    <p:sldId id="571" r:id="rId15"/>
    <p:sldId id="584" r:id="rId16"/>
    <p:sldId id="585" r:id="rId17"/>
    <p:sldId id="561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5353"/>
    <a:srgbClr val="FFFF99"/>
    <a:srgbClr val="FFFFFF"/>
    <a:srgbClr val="FF9999"/>
    <a:srgbClr val="FF3399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21" autoAdjust="0"/>
    <p:restoredTop sz="94660"/>
  </p:normalViewPr>
  <p:slideViewPr>
    <p:cSldViewPr>
      <p:cViewPr varScale="1">
        <p:scale>
          <a:sx n="84" d="100"/>
          <a:sy n="84" d="100"/>
        </p:scale>
        <p:origin x="57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Projects\Norton_Sound\NSCrab\Prediction_model\2019\SAFE2019\NSRKC_SAFE2019\Tabl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9676402467109"/>
          <c:y val="8.1616575804979122E-2"/>
          <c:w val="0.85203011758808667"/>
          <c:h val="0.8354432011788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Sheet1!$U$11</c:f>
              <c:strCache>
                <c:ptCount val="1"/>
                <c:pt idx="0">
                  <c:v>B0 Biomass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Sheet1!$N$12:$N$27</c:f>
              <c:numCache>
                <c:formatCode>General</c:formatCode>
                <c:ptCount val="16"/>
                <c:pt idx="0">
                  <c:v>64</c:v>
                </c:pt>
                <c:pt idx="1">
                  <c:v>74</c:v>
                </c:pt>
                <c:pt idx="2">
                  <c:v>74</c:v>
                </c:pt>
                <c:pt idx="3">
                  <c:v>84</c:v>
                </c:pt>
                <c:pt idx="4">
                  <c:v>84</c:v>
                </c:pt>
                <c:pt idx="5">
                  <c:v>94</c:v>
                </c:pt>
                <c:pt idx="6">
                  <c:v>94</c:v>
                </c:pt>
                <c:pt idx="7">
                  <c:v>104</c:v>
                </c:pt>
                <c:pt idx="8">
                  <c:v>104</c:v>
                </c:pt>
                <c:pt idx="9">
                  <c:v>114</c:v>
                </c:pt>
                <c:pt idx="10">
                  <c:v>114</c:v>
                </c:pt>
                <c:pt idx="11">
                  <c:v>124</c:v>
                </c:pt>
                <c:pt idx="12">
                  <c:v>124</c:v>
                </c:pt>
                <c:pt idx="13">
                  <c:v>134</c:v>
                </c:pt>
                <c:pt idx="14">
                  <c:v>134</c:v>
                </c:pt>
                <c:pt idx="15">
                  <c:v>144</c:v>
                </c:pt>
              </c:numCache>
            </c:numRef>
          </c:xVal>
          <c:yVal>
            <c:numRef>
              <c:f>Sheet1!$U$12:$U$27</c:f>
              <c:numCache>
                <c:formatCode>General</c:formatCode>
                <c:ptCount val="16"/>
                <c:pt idx="0">
                  <c:v>124.37677942982999</c:v>
                </c:pt>
                <c:pt idx="1">
                  <c:v>124.37677942982999</c:v>
                </c:pt>
                <c:pt idx="2">
                  <c:v>185.58360747504</c:v>
                </c:pt>
                <c:pt idx="3">
                  <c:v>185.58360747504</c:v>
                </c:pt>
                <c:pt idx="4">
                  <c:v>280.55049089760001</c:v>
                </c:pt>
                <c:pt idx="5">
                  <c:v>280.55049089760001</c:v>
                </c:pt>
                <c:pt idx="6">
                  <c:v>461.85244081680003</c:v>
                </c:pt>
                <c:pt idx="7">
                  <c:v>461.85244081680003</c:v>
                </c:pt>
                <c:pt idx="8">
                  <c:v>696.85158263580001</c:v>
                </c:pt>
                <c:pt idx="9">
                  <c:v>696.85158263580001</c:v>
                </c:pt>
                <c:pt idx="10">
                  <c:v>1077.6360603569999</c:v>
                </c:pt>
                <c:pt idx="11">
                  <c:v>1077.6360603569999</c:v>
                </c:pt>
                <c:pt idx="12">
                  <c:v>854.3599766256001</c:v>
                </c:pt>
                <c:pt idx="13">
                  <c:v>854.3599766256001</c:v>
                </c:pt>
                <c:pt idx="14">
                  <c:v>405.73036415719997</c:v>
                </c:pt>
                <c:pt idx="15">
                  <c:v>405.73036415719997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D25-496C-9C80-B5781C149796}"/>
            </c:ext>
          </c:extLst>
        </c:ser>
        <c:ser>
          <c:idx val="2"/>
          <c:order val="1"/>
          <c:tx>
            <c:strRef>
              <c:f>Sheet1!$W$11</c:f>
              <c:strCache>
                <c:ptCount val="1"/>
                <c:pt idx="0">
                  <c:v>After OFL fishery </c:v>
                </c:pt>
              </c:strCache>
            </c:strRef>
          </c:tx>
          <c:spPr>
            <a:ln w="28575" cap="rnd">
              <a:solidFill>
                <a:srgbClr val="4472C4"/>
              </a:solidFill>
              <a:prstDash val="solid"/>
              <a:round/>
            </a:ln>
            <a:effectLst/>
          </c:spPr>
          <c:marker>
            <c:symbol val="none"/>
          </c:marker>
          <c:xVal>
            <c:numRef>
              <c:f>Sheet1!$N$12:$N$27</c:f>
              <c:numCache>
                <c:formatCode>General</c:formatCode>
                <c:ptCount val="16"/>
                <c:pt idx="0">
                  <c:v>64</c:v>
                </c:pt>
                <c:pt idx="1">
                  <c:v>74</c:v>
                </c:pt>
                <c:pt idx="2">
                  <c:v>74</c:v>
                </c:pt>
                <c:pt idx="3">
                  <c:v>84</c:v>
                </c:pt>
                <c:pt idx="4">
                  <c:v>84</c:v>
                </c:pt>
                <c:pt idx="5">
                  <c:v>94</c:v>
                </c:pt>
                <c:pt idx="6">
                  <c:v>94</c:v>
                </c:pt>
                <c:pt idx="7">
                  <c:v>104</c:v>
                </c:pt>
                <c:pt idx="8">
                  <c:v>104</c:v>
                </c:pt>
                <c:pt idx="9">
                  <c:v>114</c:v>
                </c:pt>
                <c:pt idx="10">
                  <c:v>114</c:v>
                </c:pt>
                <c:pt idx="11">
                  <c:v>124</c:v>
                </c:pt>
                <c:pt idx="12">
                  <c:v>124</c:v>
                </c:pt>
                <c:pt idx="13">
                  <c:v>134</c:v>
                </c:pt>
                <c:pt idx="14">
                  <c:v>134</c:v>
                </c:pt>
                <c:pt idx="15">
                  <c:v>144</c:v>
                </c:pt>
              </c:numCache>
            </c:numRef>
          </c:xVal>
          <c:yVal>
            <c:numRef>
              <c:f>Sheet1!$W$12:$W$27</c:f>
              <c:numCache>
                <c:formatCode>General</c:formatCode>
                <c:ptCount val="16"/>
                <c:pt idx="0">
                  <c:v>123.43332599800823</c:v>
                </c:pt>
                <c:pt idx="1">
                  <c:v>123.43332599800823</c:v>
                </c:pt>
                <c:pt idx="2">
                  <c:v>180.65653650104525</c:v>
                </c:pt>
                <c:pt idx="3">
                  <c:v>180.65653650104525</c:v>
                </c:pt>
                <c:pt idx="4">
                  <c:v>262.4616341228467</c:v>
                </c:pt>
                <c:pt idx="5">
                  <c:v>262.4616341228467</c:v>
                </c:pt>
                <c:pt idx="6">
                  <c:v>400.19335628227321</c:v>
                </c:pt>
                <c:pt idx="7">
                  <c:v>400.19335628227321</c:v>
                </c:pt>
                <c:pt idx="8">
                  <c:v>329.16225413179808</c:v>
                </c:pt>
                <c:pt idx="9">
                  <c:v>329.16225413179808</c:v>
                </c:pt>
                <c:pt idx="10">
                  <c:v>410.06406984406129</c:v>
                </c:pt>
                <c:pt idx="11">
                  <c:v>410.06406984406129</c:v>
                </c:pt>
                <c:pt idx="12">
                  <c:v>314.30147076027231</c:v>
                </c:pt>
                <c:pt idx="13">
                  <c:v>314.30147076027231</c:v>
                </c:pt>
                <c:pt idx="14">
                  <c:v>149.25985963243653</c:v>
                </c:pt>
                <c:pt idx="15">
                  <c:v>149.25985963243653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D25-496C-9C80-B5781C1497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6963136"/>
        <c:axId val="566966088"/>
      </c:scatterChart>
      <c:valAx>
        <c:axId val="566963136"/>
        <c:scaling>
          <c:orientation val="minMax"/>
          <c:max val="144"/>
          <c:min val="63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Length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966088"/>
        <c:crosses val="autoZero"/>
        <c:crossBetween val="midCat"/>
      </c:valAx>
      <c:valAx>
        <c:axId val="566966088"/>
        <c:scaling>
          <c:orientation val="minMax"/>
          <c:max val="110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Crab Biomss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96313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512847078325734"/>
          <c:y val="7.165332125362503E-2"/>
          <c:w val="0.26761333955920008"/>
          <c:h val="0.106606105648630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F4EA0-B951-4D41-9FED-D1B1E92D0541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71432-EA0E-4ED1-AFA1-BEDF3176E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86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3848BF7-563B-48DF-BE1E-BE17BDCBA64E}" type="slidenum">
              <a:rPr lang="en-US" altLang="en-US" sz="1200" smtClean="0"/>
              <a:pPr eaLnBrk="1" hangingPunct="1"/>
              <a:t>10</a:t>
            </a:fld>
            <a:endParaRPr lang="en-US" altLang="en-US" sz="1200" dirty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26894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71432-EA0E-4ED1-AFA1-BEDF3176EAB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32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69E8-AED0-4A50-8D31-5BDC62E350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243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46D8E-813A-4A92-B8D3-4C5F1F1898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65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5F9E7-B8C7-40E1-846E-59A4CC0DF7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0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6BAE-0D25-481C-B102-2F95224A5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25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60242-2E9D-4E2E-87EB-CC16BA3CCF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73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D5F5-B2F0-4D32-A5EA-74C72E2E4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18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02436-90D2-4DCB-8C14-96B0138AB8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183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B726-79B6-4513-A3BE-F7F3B891D7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20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5058-F557-4EB2-8315-E76FFDF61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325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7973-D542-42E6-95ED-6D25CF12D8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948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2C757-53C5-4F2A-A617-2B16221A5A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3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AEB63-5EF6-4797-BE3E-6DC890E16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3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228600"/>
            <a:ext cx="7772400" cy="3429000"/>
          </a:xfrm>
        </p:spPr>
        <p:txBody>
          <a:bodyPr>
            <a:normAutofit/>
          </a:bodyPr>
          <a:lstStyle/>
          <a:p>
            <a:r>
              <a:rPr lang="en-US" sz="4000" dirty="0">
                <a:effectLst/>
              </a:rPr>
              <a:t>Norton Sound Red King Crab SAFE2019</a:t>
            </a:r>
            <a:br>
              <a:rPr lang="en-US" sz="4000" dirty="0">
                <a:effectLst/>
              </a:rPr>
            </a:br>
            <a:br>
              <a:rPr lang="en-US" dirty="0">
                <a:effectLst/>
              </a:rPr>
            </a:br>
            <a:r>
              <a:rPr lang="en-US" sz="2800" dirty="0"/>
              <a:t> Jan 24 2</a:t>
            </a:r>
            <a:r>
              <a:rPr lang="en-US" sz="2800" dirty="0">
                <a:effectLst/>
              </a:rPr>
              <a:t>019 </a:t>
            </a:r>
            <a:endParaRPr lang="en-US" dirty="0">
              <a:effectLst/>
            </a:endParaRPr>
          </a:p>
        </p:txBody>
      </p:sp>
      <p:sp>
        <p:nvSpPr>
          <p:cNvPr id="205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838200" y="4648200"/>
            <a:ext cx="7467600" cy="1905000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solidFill>
                  <a:schemeClr val="tx1"/>
                </a:solidFill>
                <a:effectLst/>
              </a:rPr>
              <a:t>Toshihide “Hamachan” Hamazaki, </a:t>
            </a:r>
          </a:p>
          <a:p>
            <a:r>
              <a:rPr lang="en-US" sz="2800" dirty="0">
                <a:solidFill>
                  <a:schemeClr val="tx1"/>
                </a:solidFill>
                <a:effectLst/>
              </a:rPr>
              <a:t>Jie Zheng</a:t>
            </a:r>
          </a:p>
          <a:p>
            <a:r>
              <a:rPr lang="en-US" sz="2400" dirty="0">
                <a:solidFill>
                  <a:schemeClr val="tx1"/>
                </a:solidFill>
                <a:effectLst/>
              </a:rPr>
              <a:t>Alaska Department of Fish &amp; Game</a:t>
            </a:r>
          </a:p>
          <a:p>
            <a:r>
              <a:rPr lang="en-US" sz="2400" dirty="0">
                <a:solidFill>
                  <a:schemeClr val="tx1"/>
                </a:solidFill>
                <a:effectLst/>
              </a:rPr>
              <a:t>Division of Commercial Fisheries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320"/>
          <p:cNvSpPr txBox="1">
            <a:spLocks noChangeArrowheads="1"/>
          </p:cNvSpPr>
          <p:nvPr/>
        </p:nvSpPr>
        <p:spPr bwMode="auto">
          <a:xfrm>
            <a:off x="668338" y="6411913"/>
            <a:ext cx="13985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/>
              <a:t>Figure 2- Station Map</a:t>
            </a:r>
          </a:p>
        </p:txBody>
      </p:sp>
      <p:grpSp>
        <p:nvGrpSpPr>
          <p:cNvPr id="2608" name="Group 2607"/>
          <p:cNvGrpSpPr/>
          <p:nvPr/>
        </p:nvGrpSpPr>
        <p:grpSpPr>
          <a:xfrm>
            <a:off x="641350" y="552450"/>
            <a:ext cx="8099425" cy="5691188"/>
            <a:chOff x="641350" y="552450"/>
            <a:chExt cx="8099425" cy="5691188"/>
          </a:xfrm>
        </p:grpSpPr>
        <p:sp>
          <p:nvSpPr>
            <p:cNvPr id="691" name="Rectangle 690"/>
            <p:cNvSpPr/>
            <p:nvPr/>
          </p:nvSpPr>
          <p:spPr>
            <a:xfrm rot="587705">
              <a:off x="5890616" y="3256520"/>
              <a:ext cx="268039" cy="410997"/>
            </a:xfrm>
            <a:prstGeom prst="rect">
              <a:avLst/>
            </a:prstGeom>
            <a:solidFill>
              <a:schemeClr val="bg2">
                <a:lumMod val="60000"/>
                <a:lumOff val="40000"/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7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6600" y="723900"/>
              <a:ext cx="7670800" cy="541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8" name="AutoShape 65"/>
            <p:cNvSpPr>
              <a:spLocks noChangeAspect="1" noChangeArrowheads="1" noTextEdit="1"/>
            </p:cNvSpPr>
            <p:nvPr/>
          </p:nvSpPr>
          <p:spPr bwMode="auto">
            <a:xfrm>
              <a:off x="641350" y="552450"/>
              <a:ext cx="8099425" cy="569118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Rectangle 64" descr="10%"/>
            <p:cNvSpPr>
              <a:spLocks noChangeArrowheads="1"/>
            </p:cNvSpPr>
            <p:nvPr/>
          </p:nvSpPr>
          <p:spPr bwMode="auto">
            <a:xfrm rot="554092">
              <a:off x="2396281" y="2282534"/>
              <a:ext cx="320306" cy="1046220"/>
            </a:xfrm>
            <a:prstGeom prst="rect">
              <a:avLst/>
            </a:prstGeom>
            <a:pattFill prst="pct10">
              <a:fgClr>
                <a:srgbClr val="000000">
                  <a:alpha val="70195"/>
                </a:srgbClr>
              </a:fgClr>
              <a:bgClr>
                <a:srgbClr val="FFFFFF">
                  <a:alpha val="70195"/>
                </a:srgbClr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800"/>
            </a:p>
          </p:txBody>
        </p:sp>
        <p:sp>
          <p:nvSpPr>
            <p:cNvPr id="132" name="Freeform 63" descr="10%"/>
            <p:cNvSpPr>
              <a:spLocks/>
            </p:cNvSpPr>
            <p:nvPr/>
          </p:nvSpPr>
          <p:spPr bwMode="auto">
            <a:xfrm>
              <a:off x="2719697" y="2308273"/>
              <a:ext cx="342075" cy="563233"/>
            </a:xfrm>
            <a:custGeom>
              <a:avLst/>
              <a:gdLst>
                <a:gd name="T0" fmla="*/ 170 w 240"/>
                <a:gd name="T1" fmla="*/ 80 h 479"/>
                <a:gd name="T2" fmla="*/ 145 w 240"/>
                <a:gd name="T3" fmla="*/ 58 h 479"/>
                <a:gd name="T4" fmla="*/ 138 w 240"/>
                <a:gd name="T5" fmla="*/ 47 h 479"/>
                <a:gd name="T6" fmla="*/ 135 w 240"/>
                <a:gd name="T7" fmla="*/ 42 h 479"/>
                <a:gd name="T8" fmla="*/ 92 w 240"/>
                <a:gd name="T9" fmla="*/ 2 h 479"/>
                <a:gd name="T10" fmla="*/ 39 w 240"/>
                <a:gd name="T11" fmla="*/ 4 h 479"/>
                <a:gd name="T12" fmla="*/ 36 w 240"/>
                <a:gd name="T13" fmla="*/ 15 h 479"/>
                <a:gd name="T14" fmla="*/ 32 w 240"/>
                <a:gd name="T15" fmla="*/ 27 h 479"/>
                <a:gd name="T16" fmla="*/ 25 w 240"/>
                <a:gd name="T17" fmla="*/ 62 h 479"/>
                <a:gd name="T18" fmla="*/ 17 w 240"/>
                <a:gd name="T19" fmla="*/ 72 h 479"/>
                <a:gd name="T20" fmla="*/ 15 w 240"/>
                <a:gd name="T21" fmla="*/ 116 h 479"/>
                <a:gd name="T22" fmla="*/ 0 w 240"/>
                <a:gd name="T23" fmla="*/ 146 h 479"/>
                <a:gd name="T24" fmla="*/ 53 w 240"/>
                <a:gd name="T25" fmla="*/ 157 h 479"/>
                <a:gd name="T26" fmla="*/ 50 w 240"/>
                <a:gd name="T27" fmla="*/ 164 h 479"/>
                <a:gd name="T28" fmla="*/ 61 w 240"/>
                <a:gd name="T29" fmla="*/ 161 h 479"/>
                <a:gd name="T30" fmla="*/ 127 w 240"/>
                <a:gd name="T31" fmla="*/ 168 h 479"/>
                <a:gd name="T32" fmla="*/ 145 w 240"/>
                <a:gd name="T33" fmla="*/ 120 h 479"/>
                <a:gd name="T34" fmla="*/ 156 w 240"/>
                <a:gd name="T35" fmla="*/ 99 h 479"/>
                <a:gd name="T36" fmla="*/ 170 w 240"/>
                <a:gd name="T37" fmla="*/ 91 h 479"/>
                <a:gd name="T38" fmla="*/ 170 w 240"/>
                <a:gd name="T39" fmla="*/ 80 h 479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40"/>
                <a:gd name="T61" fmla="*/ 0 h 479"/>
                <a:gd name="T62" fmla="*/ 240 w 240"/>
                <a:gd name="T63" fmla="*/ 479 h 479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40" h="479">
                  <a:moveTo>
                    <a:pt x="240" y="220"/>
                  </a:moveTo>
                  <a:cubicBezTo>
                    <a:pt x="234" y="195"/>
                    <a:pt x="216" y="184"/>
                    <a:pt x="205" y="160"/>
                  </a:cubicBezTo>
                  <a:cubicBezTo>
                    <a:pt x="201" y="150"/>
                    <a:pt x="198" y="140"/>
                    <a:pt x="195" y="130"/>
                  </a:cubicBezTo>
                  <a:cubicBezTo>
                    <a:pt x="193" y="125"/>
                    <a:pt x="190" y="115"/>
                    <a:pt x="190" y="115"/>
                  </a:cubicBezTo>
                  <a:cubicBezTo>
                    <a:pt x="183" y="69"/>
                    <a:pt x="179" y="21"/>
                    <a:pt x="130" y="5"/>
                  </a:cubicBezTo>
                  <a:cubicBezTo>
                    <a:pt x="105" y="7"/>
                    <a:pt x="78" y="0"/>
                    <a:pt x="55" y="10"/>
                  </a:cubicBezTo>
                  <a:cubicBezTo>
                    <a:pt x="46" y="14"/>
                    <a:pt x="52" y="30"/>
                    <a:pt x="50" y="40"/>
                  </a:cubicBezTo>
                  <a:cubicBezTo>
                    <a:pt x="48" y="52"/>
                    <a:pt x="46" y="63"/>
                    <a:pt x="45" y="75"/>
                  </a:cubicBezTo>
                  <a:cubicBezTo>
                    <a:pt x="41" y="107"/>
                    <a:pt x="45" y="140"/>
                    <a:pt x="35" y="170"/>
                  </a:cubicBezTo>
                  <a:cubicBezTo>
                    <a:pt x="32" y="180"/>
                    <a:pt x="25" y="200"/>
                    <a:pt x="25" y="200"/>
                  </a:cubicBezTo>
                  <a:cubicBezTo>
                    <a:pt x="23" y="240"/>
                    <a:pt x="24" y="280"/>
                    <a:pt x="20" y="320"/>
                  </a:cubicBezTo>
                  <a:cubicBezTo>
                    <a:pt x="17" y="347"/>
                    <a:pt x="4" y="374"/>
                    <a:pt x="0" y="401"/>
                  </a:cubicBezTo>
                  <a:cubicBezTo>
                    <a:pt x="10" y="451"/>
                    <a:pt x="9" y="411"/>
                    <a:pt x="75" y="431"/>
                  </a:cubicBezTo>
                  <a:cubicBezTo>
                    <a:pt x="81" y="433"/>
                    <a:pt x="65" y="447"/>
                    <a:pt x="70" y="451"/>
                  </a:cubicBezTo>
                  <a:cubicBezTo>
                    <a:pt x="73" y="456"/>
                    <a:pt x="67" y="439"/>
                    <a:pt x="85" y="441"/>
                  </a:cubicBezTo>
                  <a:cubicBezTo>
                    <a:pt x="103" y="443"/>
                    <a:pt x="160" y="479"/>
                    <a:pt x="180" y="461"/>
                  </a:cubicBezTo>
                  <a:cubicBezTo>
                    <a:pt x="232" y="444"/>
                    <a:pt x="190" y="376"/>
                    <a:pt x="205" y="330"/>
                  </a:cubicBezTo>
                  <a:cubicBezTo>
                    <a:pt x="207" y="307"/>
                    <a:pt x="211" y="291"/>
                    <a:pt x="220" y="270"/>
                  </a:cubicBezTo>
                  <a:cubicBezTo>
                    <a:pt x="224" y="260"/>
                    <a:pt x="240" y="261"/>
                    <a:pt x="240" y="250"/>
                  </a:cubicBezTo>
                  <a:cubicBezTo>
                    <a:pt x="240" y="240"/>
                    <a:pt x="240" y="230"/>
                    <a:pt x="240" y="220"/>
                  </a:cubicBezTo>
                  <a:close/>
                </a:path>
              </a:pathLst>
            </a:custGeom>
            <a:pattFill prst="pct10">
              <a:fgClr>
                <a:srgbClr val="000000">
                  <a:alpha val="70195"/>
                </a:srgbClr>
              </a:fgClr>
              <a:bgClr>
                <a:srgbClr val="FFFFFF">
                  <a:alpha val="70195"/>
                </a:srgbClr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Line 62"/>
            <p:cNvSpPr>
              <a:spLocks noChangeShapeType="1"/>
            </p:cNvSpPr>
            <p:nvPr/>
          </p:nvSpPr>
          <p:spPr bwMode="auto">
            <a:xfrm flipH="1">
              <a:off x="6068920" y="2903302"/>
              <a:ext cx="205245" cy="124002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Line 61"/>
            <p:cNvSpPr>
              <a:spLocks noChangeShapeType="1"/>
            </p:cNvSpPr>
            <p:nvPr/>
          </p:nvSpPr>
          <p:spPr bwMode="auto">
            <a:xfrm flipH="1" flipV="1">
              <a:off x="3997813" y="3891987"/>
              <a:ext cx="2071107" cy="25133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Line 60"/>
            <p:cNvSpPr>
              <a:spLocks noChangeShapeType="1"/>
            </p:cNvSpPr>
            <p:nvPr/>
          </p:nvSpPr>
          <p:spPr bwMode="auto">
            <a:xfrm flipH="1">
              <a:off x="3899855" y="3885931"/>
              <a:ext cx="97958" cy="49055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Line 59"/>
            <p:cNvSpPr>
              <a:spLocks noChangeShapeType="1"/>
            </p:cNvSpPr>
            <p:nvPr/>
          </p:nvSpPr>
          <p:spPr bwMode="auto">
            <a:xfrm flipH="1" flipV="1">
              <a:off x="2438263" y="4143322"/>
              <a:ext cx="1475586" cy="24527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Line 58"/>
            <p:cNvSpPr>
              <a:spLocks noChangeShapeType="1"/>
            </p:cNvSpPr>
            <p:nvPr/>
          </p:nvSpPr>
          <p:spPr bwMode="auto">
            <a:xfrm flipH="1">
              <a:off x="2438263" y="3636110"/>
              <a:ext cx="136830" cy="5072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Line 57"/>
            <p:cNvSpPr>
              <a:spLocks noChangeShapeType="1"/>
            </p:cNvSpPr>
            <p:nvPr/>
          </p:nvSpPr>
          <p:spPr bwMode="auto">
            <a:xfrm flipH="1" flipV="1">
              <a:off x="2231463" y="3580089"/>
              <a:ext cx="343630" cy="5602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Line 56"/>
            <p:cNvSpPr>
              <a:spLocks noChangeShapeType="1"/>
            </p:cNvSpPr>
            <p:nvPr/>
          </p:nvSpPr>
          <p:spPr bwMode="auto">
            <a:xfrm flipV="1">
              <a:off x="2217469" y="2271936"/>
              <a:ext cx="273660" cy="129604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Line 55"/>
            <p:cNvSpPr>
              <a:spLocks noChangeShapeType="1"/>
            </p:cNvSpPr>
            <p:nvPr/>
          </p:nvSpPr>
          <p:spPr bwMode="auto">
            <a:xfrm>
              <a:off x="2506678" y="2284048"/>
              <a:ext cx="446252" cy="4390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Line 54"/>
            <p:cNvSpPr>
              <a:spLocks noChangeShapeType="1"/>
            </p:cNvSpPr>
            <p:nvPr/>
          </p:nvSpPr>
          <p:spPr bwMode="auto">
            <a:xfrm flipH="1">
              <a:off x="2985583" y="2565665"/>
              <a:ext cx="68415" cy="2816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Line 53"/>
            <p:cNvSpPr>
              <a:spLocks noChangeShapeType="1"/>
            </p:cNvSpPr>
            <p:nvPr/>
          </p:nvSpPr>
          <p:spPr bwMode="auto">
            <a:xfrm flipH="1" flipV="1">
              <a:off x="2704148" y="2813972"/>
              <a:ext cx="281434" cy="333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Line 52"/>
            <p:cNvSpPr>
              <a:spLocks noChangeShapeType="1"/>
            </p:cNvSpPr>
            <p:nvPr/>
          </p:nvSpPr>
          <p:spPr bwMode="auto">
            <a:xfrm flipH="1">
              <a:off x="2604636" y="2803373"/>
              <a:ext cx="113507" cy="5571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Line 51"/>
            <p:cNvSpPr>
              <a:spLocks noChangeShapeType="1"/>
            </p:cNvSpPr>
            <p:nvPr/>
          </p:nvSpPr>
          <p:spPr bwMode="auto">
            <a:xfrm flipH="1" flipV="1">
              <a:off x="2304543" y="3301501"/>
              <a:ext cx="278324" cy="469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Line 46"/>
            <p:cNvSpPr>
              <a:spLocks noChangeShapeType="1"/>
            </p:cNvSpPr>
            <p:nvPr/>
          </p:nvSpPr>
          <p:spPr bwMode="auto">
            <a:xfrm flipH="1">
              <a:off x="2568873" y="3342381"/>
              <a:ext cx="35762" cy="2543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Line 45"/>
            <p:cNvSpPr>
              <a:spLocks noChangeShapeType="1"/>
            </p:cNvSpPr>
            <p:nvPr/>
          </p:nvSpPr>
          <p:spPr bwMode="auto">
            <a:xfrm>
              <a:off x="2568873" y="3602800"/>
              <a:ext cx="1394732" cy="2634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Text Box 44"/>
            <p:cNvSpPr txBox="1">
              <a:spLocks noChangeArrowheads="1"/>
            </p:cNvSpPr>
            <p:nvPr/>
          </p:nvSpPr>
          <p:spPr bwMode="auto">
            <a:xfrm rot="286035">
              <a:off x="2935826" y="3875332"/>
              <a:ext cx="794546" cy="304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solidFill>
                    <a:srgbClr val="000000"/>
                  </a:solidFill>
                  <a:ea typeface="Times New Roman" pitchFamily="18" charset="0"/>
                  <a:cs typeface="Arial" charset="0"/>
                </a:rPr>
                <a:t>Tier 1</a:t>
              </a:r>
              <a:endParaRPr lang="en-US" altLang="en-US" sz="800">
                <a:ea typeface="Times New Roman" pitchFamily="18" charset="0"/>
                <a:cs typeface="Arial" charset="0"/>
              </a:endParaRPr>
            </a:p>
          </p:txBody>
        </p:sp>
        <p:sp>
          <p:nvSpPr>
            <p:cNvPr id="152" name="Text Box 43"/>
            <p:cNvSpPr txBox="1">
              <a:spLocks noChangeArrowheads="1"/>
            </p:cNvSpPr>
            <p:nvPr/>
          </p:nvSpPr>
          <p:spPr bwMode="auto">
            <a:xfrm rot="376495">
              <a:off x="3448938" y="3178862"/>
              <a:ext cx="1335646" cy="304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b="1" dirty="0">
                  <a:solidFill>
                    <a:srgbClr val="000000"/>
                  </a:solidFill>
                  <a:ea typeface="Times New Roman" pitchFamily="18" charset="0"/>
                  <a:cs typeface="Arial" charset="0"/>
                </a:rPr>
                <a:t>Core Stations</a:t>
              </a:r>
              <a:endParaRPr lang="en-US" altLang="en-US" sz="800" dirty="0">
                <a:ea typeface="Times New Roman" pitchFamily="18" charset="0"/>
                <a:cs typeface="Arial" charset="0"/>
              </a:endParaRPr>
            </a:p>
          </p:txBody>
        </p:sp>
        <p:sp>
          <p:nvSpPr>
            <p:cNvPr id="153" name="Line 42"/>
            <p:cNvSpPr>
              <a:spLocks noChangeShapeType="1"/>
            </p:cNvSpPr>
            <p:nvPr/>
          </p:nvSpPr>
          <p:spPr bwMode="auto">
            <a:xfrm flipH="1">
              <a:off x="6000505" y="3384775"/>
              <a:ext cx="192806" cy="121731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" name="Line 41"/>
            <p:cNvSpPr>
              <a:spLocks noChangeShapeType="1"/>
            </p:cNvSpPr>
            <p:nvPr/>
          </p:nvSpPr>
          <p:spPr bwMode="auto">
            <a:xfrm>
              <a:off x="5992730" y="4596028"/>
              <a:ext cx="822534" cy="116583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Line 40"/>
            <p:cNvSpPr>
              <a:spLocks noChangeShapeType="1"/>
            </p:cNvSpPr>
            <p:nvPr/>
          </p:nvSpPr>
          <p:spPr bwMode="auto">
            <a:xfrm flipV="1">
              <a:off x="6807490" y="3725440"/>
              <a:ext cx="172592" cy="976573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6" name="Line 39"/>
            <p:cNvSpPr>
              <a:spLocks noChangeShapeType="1"/>
            </p:cNvSpPr>
            <p:nvPr/>
          </p:nvSpPr>
          <p:spPr bwMode="auto">
            <a:xfrm flipH="1" flipV="1">
              <a:off x="6721971" y="3678504"/>
              <a:ext cx="272105" cy="4088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Line 38"/>
            <p:cNvSpPr>
              <a:spLocks noChangeShapeType="1"/>
            </p:cNvSpPr>
            <p:nvPr/>
          </p:nvSpPr>
          <p:spPr bwMode="auto">
            <a:xfrm flipV="1">
              <a:off x="6721971" y="3431711"/>
              <a:ext cx="29543" cy="23468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Line 37"/>
            <p:cNvSpPr>
              <a:spLocks noChangeShapeType="1"/>
            </p:cNvSpPr>
            <p:nvPr/>
          </p:nvSpPr>
          <p:spPr bwMode="auto">
            <a:xfrm flipH="1" flipV="1">
              <a:off x="6207304" y="3366606"/>
              <a:ext cx="544210" cy="65105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Text Box 36"/>
            <p:cNvSpPr txBox="1">
              <a:spLocks noChangeArrowheads="1"/>
            </p:cNvSpPr>
            <p:nvPr/>
          </p:nvSpPr>
          <p:spPr bwMode="auto">
            <a:xfrm rot="301579">
              <a:off x="6196420" y="3723926"/>
              <a:ext cx="884730" cy="366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solidFill>
                    <a:srgbClr val="000000"/>
                  </a:solidFill>
                  <a:ea typeface="Times New Roman" pitchFamily="18" charset="0"/>
                  <a:cs typeface="Arial" charset="0"/>
                </a:rPr>
                <a:t>Tier</a:t>
              </a:r>
              <a:r>
                <a:rPr lang="en-US" altLang="en-US" sz="1800" b="1">
                  <a:solidFill>
                    <a:srgbClr val="000000"/>
                  </a:solidFill>
                  <a:ea typeface="Times New Roman" pitchFamily="18" charset="0"/>
                  <a:cs typeface="Arial" charset="0"/>
                </a:rPr>
                <a:t> </a:t>
              </a:r>
              <a:r>
                <a:rPr lang="en-US" altLang="en-US" sz="1400" b="1">
                  <a:solidFill>
                    <a:srgbClr val="000000"/>
                  </a:solidFill>
                  <a:ea typeface="Times New Roman" pitchFamily="18" charset="0"/>
                  <a:cs typeface="Arial" charset="0"/>
                </a:rPr>
                <a:t>2</a:t>
              </a:r>
              <a:endParaRPr lang="en-US" altLang="en-US" sz="800">
                <a:ea typeface="Times New Roman" pitchFamily="18" charset="0"/>
                <a:cs typeface="Arial" charset="0"/>
              </a:endParaRPr>
            </a:p>
          </p:txBody>
        </p:sp>
        <p:sp>
          <p:nvSpPr>
            <p:cNvPr id="160" name="Line 35"/>
            <p:cNvSpPr>
              <a:spLocks noChangeShapeType="1"/>
            </p:cNvSpPr>
            <p:nvPr/>
          </p:nvSpPr>
          <p:spPr bwMode="auto">
            <a:xfrm flipH="1" flipV="1">
              <a:off x="3955831" y="4167547"/>
              <a:ext cx="2050893" cy="269504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Text Box 34"/>
            <p:cNvSpPr txBox="1">
              <a:spLocks noChangeArrowheads="1"/>
            </p:cNvSpPr>
            <p:nvPr/>
          </p:nvSpPr>
          <p:spPr bwMode="auto">
            <a:xfrm rot="538358">
              <a:off x="4801688" y="4153921"/>
              <a:ext cx="783662" cy="304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b="1" dirty="0">
                  <a:solidFill>
                    <a:srgbClr val="000000"/>
                  </a:solidFill>
                  <a:ea typeface="Times New Roman" pitchFamily="18" charset="0"/>
                  <a:cs typeface="Arial" charset="0"/>
                </a:rPr>
                <a:t>Tier 3</a:t>
              </a:r>
              <a:endParaRPr lang="en-US" altLang="en-US" sz="800" dirty="0">
                <a:ea typeface="Times New Roman" pitchFamily="18" charset="0"/>
                <a:cs typeface="Arial" charset="0"/>
              </a:endParaRPr>
            </a:p>
          </p:txBody>
        </p:sp>
        <p:sp>
          <p:nvSpPr>
            <p:cNvPr id="163" name="Rectangle 32" descr="10%"/>
            <p:cNvSpPr>
              <a:spLocks noChangeArrowheads="1"/>
            </p:cNvSpPr>
            <p:nvPr/>
          </p:nvSpPr>
          <p:spPr bwMode="auto">
            <a:xfrm>
              <a:off x="1103044" y="5405555"/>
              <a:ext cx="317197" cy="119611"/>
            </a:xfrm>
            <a:prstGeom prst="rect">
              <a:avLst/>
            </a:prstGeom>
            <a:pattFill prst="pct10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800"/>
            </a:p>
          </p:txBody>
        </p:sp>
        <p:sp>
          <p:nvSpPr>
            <p:cNvPr id="164" name="Text Box 31"/>
            <p:cNvSpPr txBox="1">
              <a:spLocks noChangeArrowheads="1"/>
            </p:cNvSpPr>
            <p:nvPr/>
          </p:nvSpPr>
          <p:spPr bwMode="auto">
            <a:xfrm>
              <a:off x="1518549" y="5358618"/>
              <a:ext cx="1543224" cy="280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800" dirty="0">
                  <a:solidFill>
                    <a:srgbClr val="000000"/>
                  </a:solidFill>
                  <a:ea typeface="Times New Roman" pitchFamily="18" charset="0"/>
                  <a:cs typeface="Arial" charset="0"/>
                </a:rPr>
                <a:t>Stations not sampled during ADF&amp;G triennial trawl surveys.</a:t>
              </a:r>
              <a:endParaRPr lang="en-US" altLang="en-US" sz="800" dirty="0">
                <a:ea typeface="Times New Roman" pitchFamily="18" charset="0"/>
                <a:cs typeface="Arial" charset="0"/>
              </a:endParaRPr>
            </a:p>
          </p:txBody>
        </p:sp>
        <p:sp>
          <p:nvSpPr>
            <p:cNvPr id="170" name="Text Box 25"/>
            <p:cNvSpPr txBox="1">
              <a:spLocks noChangeArrowheads="1"/>
            </p:cNvSpPr>
            <p:nvPr/>
          </p:nvSpPr>
          <p:spPr bwMode="auto">
            <a:xfrm>
              <a:off x="7454322" y="1826800"/>
              <a:ext cx="502228" cy="213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800"/>
            </a:p>
          </p:txBody>
        </p:sp>
        <p:sp>
          <p:nvSpPr>
            <p:cNvPr id="171" name="AutoShape 24"/>
            <p:cNvSpPr>
              <a:spLocks noChangeArrowheads="1"/>
            </p:cNvSpPr>
            <p:nvPr/>
          </p:nvSpPr>
          <p:spPr bwMode="auto">
            <a:xfrm>
              <a:off x="5400319" y="4085788"/>
              <a:ext cx="338965" cy="214997"/>
            </a:xfrm>
            <a:prstGeom prst="triangle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800"/>
            </a:p>
          </p:txBody>
        </p:sp>
        <p:sp>
          <p:nvSpPr>
            <p:cNvPr id="172" name="AutoShape 23"/>
            <p:cNvSpPr>
              <a:spLocks noChangeArrowheads="1"/>
            </p:cNvSpPr>
            <p:nvPr/>
          </p:nvSpPr>
          <p:spPr bwMode="auto">
            <a:xfrm>
              <a:off x="6437427" y="3327240"/>
              <a:ext cx="360733" cy="283130"/>
            </a:xfrm>
            <a:prstGeom prst="triangle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800"/>
            </a:p>
          </p:txBody>
        </p:sp>
        <p:pic>
          <p:nvPicPr>
            <p:cNvPr id="120" name="Picture 2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57913" y="682625"/>
              <a:ext cx="2498725" cy="1538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1" name="Line 20"/>
            <p:cNvSpPr>
              <a:spLocks noChangeShapeType="1"/>
            </p:cNvSpPr>
            <p:nvPr/>
          </p:nvSpPr>
          <p:spPr bwMode="auto">
            <a:xfrm>
              <a:off x="6577013" y="1263650"/>
              <a:ext cx="277812" cy="2476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AutoShape 19"/>
            <p:cNvSpPr>
              <a:spLocks noChangeArrowheads="1"/>
            </p:cNvSpPr>
            <p:nvPr/>
          </p:nvSpPr>
          <p:spPr bwMode="auto">
            <a:xfrm>
              <a:off x="3438525" y="2843213"/>
              <a:ext cx="1057275" cy="914400"/>
            </a:xfrm>
            <a:prstGeom prst="triangle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800"/>
            </a:p>
          </p:txBody>
        </p:sp>
        <p:sp>
          <p:nvSpPr>
            <p:cNvPr id="123" name="AutoShape 18"/>
            <p:cNvSpPr>
              <a:spLocks noChangeArrowheads="1"/>
            </p:cNvSpPr>
            <p:nvPr/>
          </p:nvSpPr>
          <p:spPr bwMode="auto">
            <a:xfrm>
              <a:off x="3849688" y="936625"/>
              <a:ext cx="1057275" cy="914400"/>
            </a:xfrm>
            <a:prstGeom prst="triangle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800"/>
            </a:p>
          </p:txBody>
        </p:sp>
        <p:sp>
          <p:nvSpPr>
            <p:cNvPr id="124" name="AutoShape 17"/>
            <p:cNvSpPr>
              <a:spLocks noChangeArrowheads="1"/>
            </p:cNvSpPr>
            <p:nvPr/>
          </p:nvSpPr>
          <p:spPr bwMode="auto">
            <a:xfrm>
              <a:off x="3438525" y="2800350"/>
              <a:ext cx="1057275" cy="912813"/>
            </a:xfrm>
            <a:prstGeom prst="triangle">
              <a:avLst>
                <a:gd name="adj" fmla="val 5000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800"/>
            </a:p>
          </p:txBody>
        </p:sp>
        <p:sp>
          <p:nvSpPr>
            <p:cNvPr id="2607" name="Rectangle 2606"/>
            <p:cNvSpPr/>
            <p:nvPr/>
          </p:nvSpPr>
          <p:spPr>
            <a:xfrm rot="650160">
              <a:off x="2483170" y="3753618"/>
              <a:ext cx="1476910" cy="500617"/>
            </a:xfrm>
            <a:prstGeom prst="rect">
              <a:avLst/>
            </a:prstGeom>
            <a:solidFill>
              <a:schemeClr val="bg2">
                <a:lumMod val="60000"/>
                <a:lumOff val="40000"/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8" name="Rectangle 687"/>
            <p:cNvSpPr/>
            <p:nvPr/>
          </p:nvSpPr>
          <p:spPr>
            <a:xfrm rot="379931">
              <a:off x="3997114" y="4027149"/>
              <a:ext cx="1476910" cy="239673"/>
            </a:xfrm>
            <a:prstGeom prst="rect">
              <a:avLst/>
            </a:prstGeom>
            <a:solidFill>
              <a:schemeClr val="bg2">
                <a:lumMod val="60000"/>
                <a:lumOff val="40000"/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9" name="Rectangle 688"/>
            <p:cNvSpPr/>
            <p:nvPr/>
          </p:nvSpPr>
          <p:spPr>
            <a:xfrm rot="593460">
              <a:off x="2644203" y="3078268"/>
              <a:ext cx="2609262" cy="747052"/>
            </a:xfrm>
            <a:prstGeom prst="rect">
              <a:avLst/>
            </a:prstGeom>
            <a:solidFill>
              <a:schemeClr val="bg2">
                <a:lumMod val="60000"/>
                <a:lumOff val="40000"/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0" name="Rectangle 689"/>
            <p:cNvSpPr/>
            <p:nvPr/>
          </p:nvSpPr>
          <p:spPr>
            <a:xfrm rot="473488">
              <a:off x="5205042" y="3607647"/>
              <a:ext cx="926552" cy="465586"/>
            </a:xfrm>
            <a:prstGeom prst="rect">
              <a:avLst/>
            </a:prstGeom>
            <a:solidFill>
              <a:schemeClr val="bg2">
                <a:lumMod val="60000"/>
                <a:lumOff val="40000"/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2" name="Rectangle 691"/>
            <p:cNvSpPr/>
            <p:nvPr/>
          </p:nvSpPr>
          <p:spPr>
            <a:xfrm rot="587705">
              <a:off x="4350011" y="2917481"/>
              <a:ext cx="756898" cy="314529"/>
            </a:xfrm>
            <a:prstGeom prst="rect">
              <a:avLst/>
            </a:prstGeom>
            <a:solidFill>
              <a:schemeClr val="bg2">
                <a:lumMod val="60000"/>
                <a:lumOff val="40000"/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3" name="Rectangle 692"/>
            <p:cNvSpPr/>
            <p:nvPr/>
          </p:nvSpPr>
          <p:spPr>
            <a:xfrm rot="587705">
              <a:off x="2285373" y="3331905"/>
              <a:ext cx="268039" cy="258009"/>
            </a:xfrm>
            <a:prstGeom prst="rect">
              <a:avLst/>
            </a:prstGeom>
            <a:solidFill>
              <a:schemeClr val="bg2">
                <a:lumMod val="60000"/>
                <a:lumOff val="40000"/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4" name="Rectangle 693"/>
            <p:cNvSpPr/>
            <p:nvPr/>
          </p:nvSpPr>
          <p:spPr>
            <a:xfrm rot="587705">
              <a:off x="6107589" y="3702236"/>
              <a:ext cx="548569" cy="799143"/>
            </a:xfrm>
            <a:prstGeom prst="rect">
              <a:avLst/>
            </a:prstGeom>
            <a:solidFill>
              <a:schemeClr val="bg2">
                <a:lumMod val="60000"/>
                <a:lumOff val="40000"/>
                <a:alpha val="35000"/>
              </a:schemeClr>
            </a:solidFill>
            <a:ln w="9525">
              <a:noFill/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746547" y="682625"/>
            <a:ext cx="12105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2018</a:t>
            </a:r>
          </a:p>
        </p:txBody>
      </p:sp>
      <p:sp>
        <p:nvSpPr>
          <p:cNvPr id="4" name="Rectangle 3"/>
          <p:cNvSpPr/>
          <p:nvPr/>
        </p:nvSpPr>
        <p:spPr>
          <a:xfrm rot="542252">
            <a:off x="2592248" y="3904249"/>
            <a:ext cx="3468339" cy="314307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 rot="542252">
            <a:off x="2571311" y="3635358"/>
            <a:ext cx="3537447" cy="28755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/>
          <p:cNvSpPr/>
          <p:nvPr/>
        </p:nvSpPr>
        <p:spPr>
          <a:xfrm rot="542252">
            <a:off x="2642058" y="3352262"/>
            <a:ext cx="3487017" cy="28755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/>
          <p:cNvSpPr/>
          <p:nvPr/>
        </p:nvSpPr>
        <p:spPr>
          <a:xfrm rot="542252">
            <a:off x="2643258" y="3070902"/>
            <a:ext cx="2669185" cy="238168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/>
          <p:cNvSpPr/>
          <p:nvPr/>
        </p:nvSpPr>
        <p:spPr>
          <a:xfrm rot="542252">
            <a:off x="5852309" y="3380588"/>
            <a:ext cx="636848" cy="259387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/>
          <p:nvPr/>
        </p:nvSpPr>
        <p:spPr>
          <a:xfrm rot="547937">
            <a:off x="2511350" y="4060702"/>
            <a:ext cx="1430737" cy="192019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/>
          <p:cNvSpPr/>
          <p:nvPr/>
        </p:nvSpPr>
        <p:spPr>
          <a:xfrm rot="542252">
            <a:off x="4392893" y="2947879"/>
            <a:ext cx="639013" cy="236010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 rot="542252">
            <a:off x="6050623" y="3713490"/>
            <a:ext cx="604583" cy="784885"/>
          </a:xfrm>
          <a:prstGeom prst="rect">
            <a:avLst/>
          </a:prstGeom>
          <a:solidFill>
            <a:srgbClr val="FF000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3CAAEE3-DB29-4685-BE11-CA27F4840A48}"/>
              </a:ext>
            </a:extLst>
          </p:cNvPr>
          <p:cNvSpPr txBox="1"/>
          <p:nvPr/>
        </p:nvSpPr>
        <p:spPr>
          <a:xfrm>
            <a:off x="2720167" y="14558"/>
            <a:ext cx="41346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2018 Trawl Survey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7410F33-49ED-45F5-9D7D-DBABEEB94978}"/>
              </a:ext>
            </a:extLst>
          </p:cNvPr>
          <p:cNvSpPr/>
          <p:nvPr/>
        </p:nvSpPr>
        <p:spPr>
          <a:xfrm>
            <a:off x="2286000" y="3344091"/>
            <a:ext cx="284684" cy="28059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4B88AB7D-3F6F-4AE8-8B1A-1E48A58F5BD2}"/>
              </a:ext>
            </a:extLst>
          </p:cNvPr>
          <p:cNvSpPr/>
          <p:nvPr/>
        </p:nvSpPr>
        <p:spPr>
          <a:xfrm>
            <a:off x="6217655" y="3370258"/>
            <a:ext cx="249850" cy="284947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DD84EC1C-C0A6-458A-AE88-02FC834C913A}"/>
              </a:ext>
            </a:extLst>
          </p:cNvPr>
          <p:cNvSpPr/>
          <p:nvPr/>
        </p:nvSpPr>
        <p:spPr>
          <a:xfrm rot="764305">
            <a:off x="5742761" y="4154075"/>
            <a:ext cx="261305" cy="25338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9DA662A7-A6EB-441B-93F7-945066298571}"/>
              </a:ext>
            </a:extLst>
          </p:cNvPr>
          <p:cNvSpPr/>
          <p:nvPr/>
        </p:nvSpPr>
        <p:spPr>
          <a:xfrm rot="764305">
            <a:off x="5425039" y="4105848"/>
            <a:ext cx="261305" cy="25338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81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027FEF9-8012-4E26-862E-D01FB4FBB51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11" t="12164" r="9421" b="12281"/>
          <a:stretch/>
        </p:blipFill>
        <p:spPr>
          <a:xfrm>
            <a:off x="762000" y="990599"/>
            <a:ext cx="7848600" cy="565239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CFE2BB3-11E0-4445-8440-DE1E5405494C}"/>
              </a:ext>
            </a:extLst>
          </p:cNvPr>
          <p:cNvSpPr txBox="1"/>
          <p:nvPr/>
        </p:nvSpPr>
        <p:spPr>
          <a:xfrm>
            <a:off x="1600200" y="399587"/>
            <a:ext cx="541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2018 Trawl Survey red king crab distribution</a:t>
            </a:r>
          </a:p>
        </p:txBody>
      </p:sp>
    </p:spTree>
    <p:extLst>
      <p:ext uri="{BB962C8B-B14F-4D97-AF65-F5344CB8AC3E}">
        <p14:creationId xmlns:p14="http://schemas.microsoft.com/office/powerpoint/2010/main" val="139124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7758EE1-D086-4E11-BA53-B40EFEE41F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225009"/>
              </p:ext>
            </p:extLst>
          </p:nvPr>
        </p:nvGraphicFramePr>
        <p:xfrm>
          <a:off x="266699" y="876298"/>
          <a:ext cx="8610601" cy="51054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1501">
                  <a:extLst>
                    <a:ext uri="{9D8B030D-6E8A-4147-A177-3AD203B41FA5}">
                      <a16:colId xmlns:a16="http://schemas.microsoft.com/office/drawing/2014/main" val="143993156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638134165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316013554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082650405"/>
                    </a:ext>
                  </a:extLst>
                </a:gridCol>
                <a:gridCol w="1625570">
                  <a:extLst>
                    <a:ext uri="{9D8B030D-6E8A-4147-A177-3AD203B41FA5}">
                      <a16:colId xmlns:a16="http://schemas.microsoft.com/office/drawing/2014/main" val="3355307941"/>
                    </a:ext>
                  </a:extLst>
                </a:gridCol>
                <a:gridCol w="1339865">
                  <a:extLst>
                    <a:ext uri="{9D8B030D-6E8A-4147-A177-3AD203B41FA5}">
                      <a16:colId xmlns:a16="http://schemas.microsoft.com/office/drawing/2014/main" val="2121109580"/>
                    </a:ext>
                  </a:extLst>
                </a:gridCol>
                <a:gridCol w="1339865">
                  <a:extLst>
                    <a:ext uri="{9D8B030D-6E8A-4147-A177-3AD203B41FA5}">
                      <a16:colId xmlns:a16="http://schemas.microsoft.com/office/drawing/2014/main" val="3567434996"/>
                    </a:ext>
                  </a:extLst>
                </a:gridCol>
              </a:tblGrid>
              <a:tr h="488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Year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Agent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Female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Legal  (&gt;104)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Pre1  (90-104)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Pre2 (76-89)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Pre3 (&lt;76)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3126258717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1976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NMFS</a:t>
                      </a: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1,021,572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1,976,523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1,485,909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591,973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165,849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2650620088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1979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NMFS</a:t>
                      </a: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    302,601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771,002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  39,180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    8,101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185,336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970905584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1982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NMFS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2,097,511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    702,561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941,075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330,374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1,513,300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1485413257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1985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NMFS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1,221,058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1,119,285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850,338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526,338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690,060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2466667937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1988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NMFS</a:t>
                      </a: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1,653,212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1,051,009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568,578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638,630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792,923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202834325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NMFS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877,035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1,416,006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387,234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320,579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1,033,641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1466547230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ADFG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643,247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567,639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    249,011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156,842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468,697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408098897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1999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ADFG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915,135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1,718,561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    682,813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155,992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467,877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635427679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2002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ADFG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1,373,860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786,389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    512,964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413,754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646,672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3491884662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2006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ADFG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2,361,646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862,993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565,242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1,093,104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1,501,881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561932711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2008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ADFG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1,715,846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1,016,407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727,488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    848,561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1,044,702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4030828041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NMFS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829,599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806,809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840,798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    330,033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688,283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53099196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ADFG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1,678,631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1,790,972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455,708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    446,136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1,380,161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3361635603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ADFG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901,391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1,746,881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2,109,261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1,546,795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    830,240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2430497908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ADFG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653,182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941,797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288,615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258,235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    713,943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300967511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NMFS</a:t>
                      </a: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1,325,065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746,137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322,684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          327,242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      1,007,975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1486032301"/>
                  </a:ext>
                </a:extLst>
              </a:tr>
              <a:tr h="271564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2018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highlight>
                            <a:srgbClr val="FFFF00"/>
                          </a:highlight>
                        </a:rPr>
                        <a:t>ADFG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highlight>
                            <a:srgbClr val="FFFF00"/>
                          </a:highlight>
                        </a:rPr>
                        <a:t>       6,438,063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highlight>
                            <a:srgbClr val="FFFF00"/>
                          </a:highlight>
                        </a:rPr>
                        <a:t>           303,806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highlight>
                            <a:srgbClr val="FFFF00"/>
                          </a:highlight>
                        </a:rPr>
                        <a:t>           151,903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highlight>
                            <a:srgbClr val="FFFF00"/>
                          </a:highlight>
                        </a:rPr>
                        <a:t>           212,664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highlight>
                            <a:srgbClr val="FFFF00"/>
                          </a:highlight>
                        </a:rPr>
                        <a:t>       7,169,809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51431" marR="51431" marT="0" marB="0" anchor="b"/>
                </a:tc>
                <a:extLst>
                  <a:ext uri="{0D108BD9-81ED-4DB2-BD59-A6C34878D82A}">
                    <a16:rowId xmlns:a16="http://schemas.microsoft.com/office/drawing/2014/main" val="25430625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E0D8AE-852D-41A3-8805-EF5FCB1202D1}"/>
              </a:ext>
            </a:extLst>
          </p:cNvPr>
          <p:cNvSpPr txBox="1"/>
          <p:nvPr/>
        </p:nvSpPr>
        <p:spPr>
          <a:xfrm>
            <a:off x="1245383" y="6172200"/>
            <a:ext cx="4390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lowest legal crab abundance</a:t>
            </a:r>
          </a:p>
          <a:p>
            <a:r>
              <a:rPr lang="en-US" dirty="0"/>
              <a:t>The highest female and Pre3 abundance</a:t>
            </a:r>
          </a:p>
        </p:txBody>
      </p:sp>
    </p:spTree>
    <p:extLst>
      <p:ext uri="{BB962C8B-B14F-4D97-AF65-F5344CB8AC3E}">
        <p14:creationId xmlns:p14="http://schemas.microsoft.com/office/powerpoint/2010/main" val="210846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Alternative model selection for 2019 SAFE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1219200"/>
            <a:ext cx="8610600" cy="54102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800" dirty="0"/>
              <a:t>Model 18.0: Baseline 2018 model with updated data</a:t>
            </a:r>
          </a:p>
          <a:p>
            <a:pPr lvl="1"/>
            <a:r>
              <a:rPr lang="en-US" sz="2000" dirty="0"/>
              <a:t>Fit discards length (1987-1994, 2012-2018)</a:t>
            </a:r>
          </a:p>
          <a:p>
            <a:r>
              <a:rPr lang="en-US" sz="2800" dirty="0"/>
              <a:t>Model 18.1a:  Estimate Summer com retention </a:t>
            </a:r>
          </a:p>
          <a:p>
            <a:pPr lvl="1"/>
            <a:r>
              <a:rPr lang="en-US" sz="2400" dirty="0"/>
              <a:t>Fit total catch length (2012-18) </a:t>
            </a:r>
          </a:p>
          <a:p>
            <a:pPr lvl="1"/>
            <a:r>
              <a:rPr lang="en-US" sz="2400" dirty="0"/>
              <a:t>(CPT recommended Sept 2018)</a:t>
            </a:r>
          </a:p>
          <a:p>
            <a:r>
              <a:rPr lang="en-US" sz="2800" dirty="0"/>
              <a:t>Model 18.1b: 18.1a  + fit discards (1987-1994)</a:t>
            </a:r>
          </a:p>
          <a:p>
            <a:r>
              <a:rPr lang="en-US" sz="2800" dirty="0"/>
              <a:t>Model 18.1c:  18.1b + 2 retention</a:t>
            </a:r>
          </a:p>
          <a:p>
            <a:r>
              <a:rPr lang="en-US" sz="2800" dirty="0"/>
              <a:t>Model 18.1d:  18.1b + 2 total selectivity</a:t>
            </a:r>
          </a:p>
          <a:p>
            <a:r>
              <a:rPr lang="en-US" sz="2800" dirty="0"/>
              <a:t>Model 18.2:  18.0 + Winter com retention (2015-18)</a:t>
            </a:r>
          </a:p>
          <a:p>
            <a:r>
              <a:rPr lang="en-US" sz="2800" dirty="0"/>
              <a:t>Model 18.2a: 18.1a + Winter com retention (2015-18)</a:t>
            </a:r>
          </a:p>
          <a:p>
            <a:r>
              <a:rPr lang="en-US" sz="2800" dirty="0">
                <a:solidFill>
                  <a:srgbClr val="0000FF"/>
                </a:solidFill>
              </a:rPr>
              <a:t>Model 18.2b: 18.1b + Winter com retention (2015-18)</a:t>
            </a:r>
          </a:p>
          <a:p>
            <a:pPr lvl="1"/>
            <a:r>
              <a:rPr lang="en-US" sz="2600" dirty="0">
                <a:solidFill>
                  <a:srgbClr val="0000FF"/>
                </a:solidFill>
              </a:rPr>
              <a:t>CPT Recommended (Jan 2019)</a:t>
            </a:r>
          </a:p>
          <a:p>
            <a:pPr lvl="0"/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059055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</a:rPr>
              <a:t>Tier 3 v</a:t>
            </a:r>
            <a:r>
              <a:rPr lang="en-US" sz="2800" dirty="0"/>
              <a:t>s. Tier 4 OFL 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1189008"/>
            <a:ext cx="8610600" cy="5410200"/>
          </a:xfrm>
        </p:spPr>
        <p:txBody>
          <a:bodyPr>
            <a:normAutofit/>
          </a:bodyPr>
          <a:lstStyle/>
          <a:p>
            <a:r>
              <a:rPr lang="en-US" sz="2800" dirty="0"/>
              <a:t>Tier 4b </a:t>
            </a:r>
          </a:p>
          <a:p>
            <a:r>
              <a:rPr lang="en-US" sz="2800" dirty="0"/>
              <a:t>MMB</a:t>
            </a:r>
            <a:r>
              <a:rPr lang="en-US" sz="2800" baseline="-25000" dirty="0"/>
              <a:t>2019</a:t>
            </a:r>
            <a:r>
              <a:rPr lang="en-US" sz="2800" dirty="0"/>
              <a:t>:</a:t>
            </a:r>
            <a:r>
              <a:rPr lang="en-US" sz="2400" dirty="0">
                <a:solidFill>
                  <a:srgbClr val="0000FF"/>
                </a:solidFill>
              </a:rPr>
              <a:t>  3.12 million lb.</a:t>
            </a:r>
          </a:p>
          <a:p>
            <a:r>
              <a:rPr lang="en-US" sz="2800" dirty="0"/>
              <a:t>B</a:t>
            </a:r>
            <a:r>
              <a:rPr lang="en-US" sz="2800" baseline="-25000" dirty="0"/>
              <a:t>MSY</a:t>
            </a:r>
            <a:r>
              <a:rPr lang="en-US" sz="2800" dirty="0"/>
              <a:t>:</a:t>
            </a:r>
            <a:r>
              <a:rPr lang="en-US" sz="2400" dirty="0">
                <a:solidFill>
                  <a:srgbClr val="0000FF"/>
                </a:solidFill>
              </a:rPr>
              <a:t>  4.57 million lb.</a:t>
            </a:r>
          </a:p>
          <a:p>
            <a:r>
              <a:rPr lang="en-US" sz="2800" i="1" dirty="0"/>
              <a:t>M</a:t>
            </a:r>
            <a:r>
              <a:rPr lang="en-US" sz="2800" dirty="0"/>
              <a:t>:</a:t>
            </a:r>
            <a:r>
              <a:rPr lang="en-US" sz="2400" dirty="0">
                <a:solidFill>
                  <a:srgbClr val="0000FF"/>
                </a:solidFill>
              </a:rPr>
              <a:t> 0.18 for length 1-6, 0.583 for length 7-8   </a:t>
            </a:r>
          </a:p>
          <a:p>
            <a:r>
              <a:rPr lang="en-US" sz="2800" dirty="0"/>
              <a:t>F</a:t>
            </a:r>
            <a:r>
              <a:rPr lang="en-US" sz="2800" baseline="-25000" dirty="0"/>
              <a:t>OFL</a:t>
            </a:r>
            <a:r>
              <a:rPr lang="en-US" sz="2800" dirty="0"/>
              <a:t>:</a:t>
            </a:r>
            <a:r>
              <a:rPr lang="en-US" sz="2400" dirty="0">
                <a:solidFill>
                  <a:srgbClr val="0000FF"/>
                </a:solidFill>
              </a:rPr>
              <a:t> 0.118 (for all length) or 0.381 for length 7-8</a:t>
            </a:r>
          </a:p>
          <a:p>
            <a:r>
              <a:rPr lang="en-US" sz="2800" dirty="0"/>
              <a:t>Legal male Biomass catchable :</a:t>
            </a:r>
            <a:r>
              <a:rPr lang="en-US" sz="2400" dirty="0">
                <a:solidFill>
                  <a:srgbClr val="0000FF"/>
                </a:solidFill>
              </a:rPr>
              <a:t> 2.51 million lb.</a:t>
            </a:r>
          </a:p>
          <a:p>
            <a:r>
              <a:rPr lang="en-US" sz="2800" dirty="0" err="1"/>
              <a:t>OFL</a:t>
            </a:r>
            <a:r>
              <a:rPr lang="en-US" sz="2800" baseline="-25000" dirty="0" err="1"/>
              <a:t>retain</a:t>
            </a:r>
            <a:r>
              <a:rPr lang="en-US" sz="2800" dirty="0"/>
              <a:t>:</a:t>
            </a:r>
            <a:r>
              <a:rPr lang="en-US" sz="2400" dirty="0">
                <a:solidFill>
                  <a:srgbClr val="0000FF"/>
                </a:solidFill>
              </a:rPr>
              <a:t> 0.24  million </a:t>
            </a:r>
            <a:r>
              <a:rPr lang="en-US" sz="2400" dirty="0" err="1">
                <a:solidFill>
                  <a:srgbClr val="0000FF"/>
                </a:solidFill>
              </a:rPr>
              <a:t>lb</a:t>
            </a:r>
            <a:endParaRPr lang="en-US" sz="2400" dirty="0">
              <a:solidFill>
                <a:srgbClr val="0000FF"/>
              </a:solidFill>
            </a:endParaRPr>
          </a:p>
          <a:p>
            <a:r>
              <a:rPr lang="en-US" sz="2800" dirty="0" err="1"/>
              <a:t>ABC</a:t>
            </a:r>
            <a:r>
              <a:rPr lang="en-US" sz="2800" baseline="-25000" dirty="0" err="1"/>
              <a:t>retain</a:t>
            </a:r>
            <a:r>
              <a:rPr lang="en-US" sz="2800" dirty="0"/>
              <a:t>:</a:t>
            </a:r>
            <a:r>
              <a:rPr lang="en-US" sz="2400" dirty="0">
                <a:solidFill>
                  <a:srgbClr val="0000FF"/>
                </a:solidFill>
              </a:rPr>
              <a:t> 0.19  million </a:t>
            </a:r>
            <a:r>
              <a:rPr lang="en-US" sz="2400" dirty="0" err="1">
                <a:solidFill>
                  <a:srgbClr val="0000FF"/>
                </a:solidFill>
              </a:rPr>
              <a:t>lb</a:t>
            </a:r>
            <a:endParaRPr lang="en-US" sz="2400" dirty="0">
              <a:solidFill>
                <a:srgbClr val="0000FF"/>
              </a:solidFill>
            </a:endParaRPr>
          </a:p>
          <a:p>
            <a:r>
              <a:rPr lang="en-US" sz="2800" dirty="0"/>
              <a:t>Length dependent </a:t>
            </a:r>
            <a:r>
              <a:rPr lang="en-US" sz="2800" dirty="0" err="1"/>
              <a:t>OFL</a:t>
            </a:r>
            <a:r>
              <a:rPr lang="en-US" sz="2800" baseline="-25000" dirty="0" err="1"/>
              <a:t>retain</a:t>
            </a:r>
            <a:r>
              <a:rPr lang="en-US" sz="2800" dirty="0"/>
              <a:t>:</a:t>
            </a:r>
            <a:r>
              <a:rPr lang="en-US" sz="2400" dirty="0">
                <a:solidFill>
                  <a:srgbClr val="0000FF"/>
                </a:solidFill>
              </a:rPr>
              <a:t> 0.44  million </a:t>
            </a:r>
            <a:r>
              <a:rPr lang="en-US" sz="2400" dirty="0" err="1">
                <a:solidFill>
                  <a:srgbClr val="0000FF"/>
                </a:solidFill>
              </a:rPr>
              <a:t>lb</a:t>
            </a:r>
            <a:endParaRPr lang="en-US" sz="24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sz="2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673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</a:rPr>
              <a:t>Tier 3 v</a:t>
            </a:r>
            <a:r>
              <a:rPr lang="en-US" sz="2800" dirty="0"/>
              <a:t>s. Tier 4 OFL 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1189008"/>
            <a:ext cx="8610600" cy="5410200"/>
          </a:xfrm>
        </p:spPr>
        <p:txBody>
          <a:bodyPr>
            <a:normAutofit/>
          </a:bodyPr>
          <a:lstStyle/>
          <a:p>
            <a:r>
              <a:rPr lang="en-US" sz="2800" dirty="0"/>
              <a:t>Tier 3 (Assume 2013-2018 average recruitment) </a:t>
            </a:r>
          </a:p>
          <a:p>
            <a:r>
              <a:rPr lang="en-US" sz="2800" dirty="0"/>
              <a:t>B</a:t>
            </a:r>
            <a:r>
              <a:rPr lang="en-US" sz="2800" baseline="-25000" dirty="0"/>
              <a:t>0</a:t>
            </a:r>
            <a:r>
              <a:rPr lang="en-US" sz="2800" dirty="0"/>
              <a:t>:</a:t>
            </a:r>
            <a:r>
              <a:rPr lang="en-US" sz="2400" dirty="0">
                <a:solidFill>
                  <a:srgbClr val="0000FF"/>
                </a:solidFill>
              </a:rPr>
              <a:t>  3.48 million lb.</a:t>
            </a:r>
          </a:p>
          <a:p>
            <a:r>
              <a:rPr lang="en-US" sz="2800" dirty="0"/>
              <a:t>B</a:t>
            </a:r>
            <a:r>
              <a:rPr lang="en-US" sz="2800" baseline="-25000" dirty="0"/>
              <a:t>35%</a:t>
            </a:r>
            <a:r>
              <a:rPr lang="en-US" sz="2800" dirty="0"/>
              <a:t>:</a:t>
            </a:r>
            <a:r>
              <a:rPr lang="en-US" sz="2400" dirty="0">
                <a:solidFill>
                  <a:srgbClr val="0000FF"/>
                </a:solidFill>
              </a:rPr>
              <a:t>  1.21 million lb.</a:t>
            </a:r>
          </a:p>
          <a:p>
            <a:r>
              <a:rPr lang="en-US" sz="2800" dirty="0"/>
              <a:t>F</a:t>
            </a:r>
            <a:r>
              <a:rPr lang="en-US" sz="2800" baseline="-25000" dirty="0"/>
              <a:t>35%</a:t>
            </a:r>
            <a:r>
              <a:rPr lang="en-US" sz="2800" dirty="0"/>
              <a:t>:</a:t>
            </a:r>
            <a:r>
              <a:rPr lang="en-US" sz="2400" dirty="0">
                <a:solidFill>
                  <a:srgbClr val="0000FF"/>
                </a:solidFill>
              </a:rPr>
              <a:t>  2.42</a:t>
            </a:r>
          </a:p>
          <a:p>
            <a:r>
              <a:rPr lang="en-US" sz="2800" dirty="0"/>
              <a:t>F</a:t>
            </a:r>
            <a:r>
              <a:rPr lang="en-US" sz="2800" baseline="-25000" dirty="0"/>
              <a:t>40%</a:t>
            </a:r>
            <a:r>
              <a:rPr lang="en-US" sz="2800" dirty="0"/>
              <a:t>:</a:t>
            </a:r>
            <a:r>
              <a:rPr lang="en-US" sz="2400" dirty="0">
                <a:solidFill>
                  <a:srgbClr val="0000FF"/>
                </a:solidFill>
              </a:rPr>
              <a:t>  1.36</a:t>
            </a:r>
          </a:p>
          <a:p>
            <a:r>
              <a:rPr lang="en-US" sz="2800" dirty="0"/>
              <a:t>OFL</a:t>
            </a:r>
            <a:r>
              <a:rPr lang="en-US" sz="2800" baseline="-25000" dirty="0"/>
              <a:t>F35%</a:t>
            </a:r>
            <a:r>
              <a:rPr lang="en-US" sz="2800" dirty="0"/>
              <a:t>:</a:t>
            </a:r>
            <a:r>
              <a:rPr lang="en-US" sz="2400" dirty="0">
                <a:solidFill>
                  <a:srgbClr val="0000FF"/>
                </a:solidFill>
              </a:rPr>
              <a:t> 1.75  million </a:t>
            </a:r>
            <a:r>
              <a:rPr lang="en-US" sz="2400" dirty="0" err="1">
                <a:solidFill>
                  <a:srgbClr val="0000FF"/>
                </a:solidFill>
              </a:rPr>
              <a:t>lb</a:t>
            </a:r>
            <a:endParaRPr lang="en-US" sz="2400" dirty="0">
              <a:solidFill>
                <a:srgbClr val="0000FF"/>
              </a:solidFill>
            </a:endParaRPr>
          </a:p>
          <a:p>
            <a:r>
              <a:rPr lang="en-US" sz="2800" dirty="0"/>
              <a:t>OFL</a:t>
            </a:r>
            <a:r>
              <a:rPr lang="en-US" sz="2800" baseline="-25000" dirty="0"/>
              <a:t>F40%</a:t>
            </a:r>
            <a:r>
              <a:rPr lang="en-US" sz="2800" dirty="0"/>
              <a:t>:</a:t>
            </a:r>
            <a:r>
              <a:rPr lang="en-US" sz="2400" dirty="0">
                <a:solidFill>
                  <a:srgbClr val="0000FF"/>
                </a:solidFill>
              </a:rPr>
              <a:t> 1.29  million </a:t>
            </a:r>
            <a:r>
              <a:rPr lang="en-US" sz="2400" dirty="0" err="1">
                <a:solidFill>
                  <a:srgbClr val="0000FF"/>
                </a:solidFill>
              </a:rPr>
              <a:t>lb</a:t>
            </a:r>
            <a:endParaRPr lang="en-US" sz="2400" dirty="0">
              <a:solidFill>
                <a:srgbClr val="0000FF"/>
              </a:solidFill>
            </a:endParaRPr>
          </a:p>
          <a:p>
            <a:pPr marL="457200" lvl="1" indent="0">
              <a:buNone/>
            </a:pPr>
            <a:endParaRPr lang="en-US" sz="2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012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</a:rPr>
              <a:t>Tier 3 v</a:t>
            </a:r>
            <a:r>
              <a:rPr lang="en-US" sz="2800" dirty="0"/>
              <a:t>s. Tier 4 OFL 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1189008"/>
            <a:ext cx="8610600" cy="868392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Tier 3 OFL is 7 times higher than Tier 4 OFL (due to high </a:t>
            </a:r>
            <a:r>
              <a:rPr lang="en-US" sz="2800" i="1" dirty="0"/>
              <a:t>M</a:t>
            </a:r>
            <a:r>
              <a:rPr lang="en-US" sz="2800" dirty="0"/>
              <a:t> of large crabs)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  <a:p>
            <a:pPr marL="457200" lvl="1" indent="0">
              <a:buNone/>
            </a:pPr>
            <a:endParaRPr lang="en-US" sz="2400" dirty="0"/>
          </a:p>
          <a:p>
            <a:endParaRPr lang="en-US" sz="28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F1AE006-A566-4CA9-B9EE-13D8D589A9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0960178"/>
              </p:ext>
            </p:extLst>
          </p:nvPr>
        </p:nvGraphicFramePr>
        <p:xfrm>
          <a:off x="3276600" y="1981200"/>
          <a:ext cx="5462588" cy="4618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181ED43-BB93-4391-AF47-3B98B69E116D}"/>
              </a:ext>
            </a:extLst>
          </p:cNvPr>
          <p:cNvSpPr txBox="1"/>
          <p:nvPr/>
        </p:nvSpPr>
        <p:spPr>
          <a:xfrm>
            <a:off x="228600" y="2514600"/>
            <a:ext cx="326243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Harvest will be limited by GHL</a:t>
            </a:r>
          </a:p>
          <a:p>
            <a:r>
              <a:rPr lang="en-US" dirty="0"/>
              <a:t>AK NSRKC GHL</a:t>
            </a:r>
          </a:p>
          <a:p>
            <a:r>
              <a:rPr lang="en-US" dirty="0"/>
              <a:t>Legal biomass </a:t>
            </a:r>
          </a:p>
          <a:p>
            <a:r>
              <a:rPr lang="en-US" dirty="0"/>
              <a:t>&lt; 1.25 million </a:t>
            </a:r>
            <a:r>
              <a:rPr lang="en-US" dirty="0" err="1"/>
              <a:t>lb</a:t>
            </a:r>
            <a:r>
              <a:rPr lang="en-US" dirty="0"/>
              <a:t>     0%</a:t>
            </a:r>
          </a:p>
          <a:p>
            <a:r>
              <a:rPr lang="en-US" dirty="0"/>
              <a:t>1.25-2.0 million </a:t>
            </a:r>
            <a:r>
              <a:rPr lang="en-US" dirty="0" err="1"/>
              <a:t>lb</a:t>
            </a:r>
            <a:r>
              <a:rPr lang="en-US" dirty="0"/>
              <a:t>   up to 7%</a:t>
            </a:r>
          </a:p>
          <a:p>
            <a:r>
              <a:rPr lang="en-US" dirty="0"/>
              <a:t>2.0-3.0 million </a:t>
            </a:r>
            <a:r>
              <a:rPr lang="en-US" dirty="0" err="1"/>
              <a:t>lb</a:t>
            </a:r>
            <a:r>
              <a:rPr lang="en-US" dirty="0"/>
              <a:t>  up to 13%</a:t>
            </a:r>
          </a:p>
          <a:p>
            <a:r>
              <a:rPr lang="en-US" dirty="0"/>
              <a:t>&gt;3.0 million lg  up to 15%</a:t>
            </a:r>
          </a:p>
          <a:p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Legal 2.49 million </a:t>
            </a:r>
            <a:r>
              <a:rPr lang="en-US" dirty="0" err="1">
                <a:solidFill>
                  <a:srgbClr val="0000FF"/>
                </a:solidFill>
              </a:rPr>
              <a:t>lb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GHL up to 0.32 million </a:t>
            </a:r>
            <a:r>
              <a:rPr lang="en-US" dirty="0" err="1">
                <a:solidFill>
                  <a:srgbClr val="0000FF"/>
                </a:solidFill>
              </a:rPr>
              <a:t>lb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080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C5DCD8FC-17CC-4E86-87CC-41995B88D5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735" y="609602"/>
            <a:ext cx="8181488" cy="5638795"/>
          </a:xfrm>
          <a:prstGeom prst="rect">
            <a:avLst/>
          </a:prstGeom>
        </p:spPr>
      </p:pic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152402"/>
            <a:ext cx="8510588" cy="609595"/>
          </a:xfrm>
        </p:spPr>
        <p:txBody>
          <a:bodyPr>
            <a:normAutofit/>
          </a:bodyPr>
          <a:lstStyle/>
          <a:p>
            <a:r>
              <a:rPr lang="en-US" sz="2800" dirty="0"/>
              <a:t>Selectivity &amp; Retention </a:t>
            </a:r>
            <a:endParaRPr lang="en-US" sz="2800" dirty="0">
              <a:effectLst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97A1096-5709-4482-94C2-816713DA34C6}"/>
              </a:ext>
            </a:extLst>
          </p:cNvPr>
          <p:cNvGrpSpPr/>
          <p:nvPr/>
        </p:nvGrpSpPr>
        <p:grpSpPr>
          <a:xfrm>
            <a:off x="1260475" y="36055935"/>
            <a:ext cx="2827655" cy="907415"/>
            <a:chOff x="0" y="0"/>
            <a:chExt cx="2827925" cy="908005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F419B74-6808-47B5-80F1-BE9DDBFFA004}"/>
                </a:ext>
              </a:extLst>
            </p:cNvPr>
            <p:cNvSpPr/>
            <p:nvPr/>
          </p:nvSpPr>
          <p:spPr>
            <a:xfrm>
              <a:off x="2279072" y="581890"/>
              <a:ext cx="181610" cy="18732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7EF7656-EAE3-4CF0-B368-9F1AD9A8A88B}"/>
                </a:ext>
              </a:extLst>
            </p:cNvPr>
            <p:cNvSpPr/>
            <p:nvPr/>
          </p:nvSpPr>
          <p:spPr>
            <a:xfrm>
              <a:off x="1898072" y="526472"/>
              <a:ext cx="181610" cy="18732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1A9D475-B1C8-4B07-9023-F2B19AD63F53}"/>
                </a:ext>
              </a:extLst>
            </p:cNvPr>
            <p:cNvSpPr/>
            <p:nvPr/>
          </p:nvSpPr>
          <p:spPr>
            <a:xfrm>
              <a:off x="1530927" y="477981"/>
              <a:ext cx="181610" cy="18732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2A3E40-F104-4E22-90F9-A9EBC867FEDC}"/>
                </a:ext>
              </a:extLst>
            </p:cNvPr>
            <p:cNvSpPr/>
            <p:nvPr/>
          </p:nvSpPr>
          <p:spPr>
            <a:xfrm>
              <a:off x="1149927" y="443345"/>
              <a:ext cx="181610" cy="18732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B9DF105-E528-4745-93C5-BFE376A6FFFF}"/>
                </a:ext>
              </a:extLst>
            </p:cNvPr>
            <p:cNvSpPr/>
            <p:nvPr/>
          </p:nvSpPr>
          <p:spPr>
            <a:xfrm>
              <a:off x="748145" y="394854"/>
              <a:ext cx="181610" cy="18732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C7048B9-C42B-462A-B02C-230CAAFCF217}"/>
                </a:ext>
              </a:extLst>
            </p:cNvPr>
            <p:cNvSpPr/>
            <p:nvPr/>
          </p:nvSpPr>
          <p:spPr>
            <a:xfrm>
              <a:off x="401781" y="339436"/>
              <a:ext cx="181610" cy="18732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0DEDCAC-28DA-46D6-B373-BA3AEBAA7C35}"/>
                </a:ext>
              </a:extLst>
            </p:cNvPr>
            <p:cNvGrpSpPr/>
            <p:nvPr/>
          </p:nvGrpSpPr>
          <p:grpSpPr>
            <a:xfrm>
              <a:off x="0" y="0"/>
              <a:ext cx="2827925" cy="908005"/>
              <a:chOff x="0" y="0"/>
              <a:chExt cx="2827925" cy="908005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225B2C4F-243C-4B67-85B8-A4D7FED5E332}"/>
                  </a:ext>
                </a:extLst>
              </p:cNvPr>
              <p:cNvSpPr/>
              <p:nvPr/>
            </p:nvSpPr>
            <p:spPr>
              <a:xfrm>
                <a:off x="706581" y="720436"/>
                <a:ext cx="181707" cy="187569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B02A5F89-D2F5-45A5-B11A-8F7EEC056B32}"/>
                  </a:ext>
                </a:extLst>
              </p:cNvPr>
              <p:cNvSpPr/>
              <p:nvPr/>
            </p:nvSpPr>
            <p:spPr>
              <a:xfrm>
                <a:off x="318654" y="665018"/>
                <a:ext cx="181707" cy="187569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0FCDBFD7-0341-4B6D-A64D-2D9A379ED184}"/>
                  </a:ext>
                </a:extLst>
              </p:cNvPr>
              <p:cNvSpPr/>
              <p:nvPr/>
            </p:nvSpPr>
            <p:spPr>
              <a:xfrm>
                <a:off x="2646218" y="630381"/>
                <a:ext cx="181707" cy="187569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A25E45F3-3B16-4D7D-9A6D-1E5ECC5CAE0A}"/>
                  </a:ext>
                </a:extLst>
              </p:cNvPr>
              <p:cNvSpPr/>
              <p:nvPr/>
            </p:nvSpPr>
            <p:spPr>
              <a:xfrm>
                <a:off x="0" y="249381"/>
                <a:ext cx="181610" cy="187325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183F10E9-F95B-48E0-BAAE-D00DBDECE512}"/>
                  </a:ext>
                </a:extLst>
              </p:cNvPr>
              <p:cNvSpPr/>
              <p:nvPr/>
            </p:nvSpPr>
            <p:spPr>
              <a:xfrm>
                <a:off x="443345" y="0"/>
                <a:ext cx="181610" cy="187325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2AD964D4-7FD6-40B4-ACD3-99CC51E9360C}"/>
                  </a:ext>
                </a:extLst>
              </p:cNvPr>
              <p:cNvSpPr/>
              <p:nvPr/>
            </p:nvSpPr>
            <p:spPr>
              <a:xfrm>
                <a:off x="817418" y="48490"/>
                <a:ext cx="181610" cy="187325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C9AADAA1-5F65-4EFE-B6BB-F36422938A63}"/>
                  </a:ext>
                </a:extLst>
              </p:cNvPr>
              <p:cNvSpPr/>
              <p:nvPr/>
            </p:nvSpPr>
            <p:spPr>
              <a:xfrm>
                <a:off x="1212272" y="103909"/>
                <a:ext cx="181610" cy="187325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C2B0DF76-3E2D-4144-A4C6-88F9E8CE01B0}"/>
                  </a:ext>
                </a:extLst>
              </p:cNvPr>
              <p:cNvSpPr/>
              <p:nvPr/>
            </p:nvSpPr>
            <p:spPr>
              <a:xfrm>
                <a:off x="1586345" y="152400"/>
                <a:ext cx="181610" cy="187325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84DC0B65-D0D4-4395-8A01-0A3603D73BA5}"/>
                  </a:ext>
                </a:extLst>
              </p:cNvPr>
              <p:cNvSpPr/>
              <p:nvPr/>
            </p:nvSpPr>
            <p:spPr>
              <a:xfrm>
                <a:off x="2341418" y="214745"/>
                <a:ext cx="181610" cy="187325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3" name="Rectangle 20">
            <a:extLst>
              <a:ext uri="{FF2B5EF4-FFF2-40B4-BE49-F238E27FC236}">
                <a16:creationId xmlns:a16="http://schemas.microsoft.com/office/drawing/2014/main" id="{8A403E1C-87E9-4463-BDD7-EEB638341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16385" name="Straight Connector 16384">
            <a:extLst>
              <a:ext uri="{FF2B5EF4-FFF2-40B4-BE49-F238E27FC236}">
                <a16:creationId xmlns:a16="http://schemas.microsoft.com/office/drawing/2014/main" id="{B253DA3E-7B8B-4F1E-87E0-F4FA9CC43591}"/>
              </a:ext>
            </a:extLst>
          </p:cNvPr>
          <p:cNvCxnSpPr>
            <a:cxnSpLocks/>
          </p:cNvCxnSpPr>
          <p:nvPr/>
        </p:nvCxnSpPr>
        <p:spPr>
          <a:xfrm>
            <a:off x="4191000" y="761997"/>
            <a:ext cx="0" cy="4919872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6162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113" y="152400"/>
            <a:ext cx="8507413" cy="1066800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effectLst/>
              </a:rPr>
              <a:t>NSRKC Stock Assessment </a:t>
            </a:r>
            <a:r>
              <a:rPr lang="en-US" sz="2800" dirty="0"/>
              <a:t>M</a:t>
            </a:r>
            <a:r>
              <a:rPr lang="en-US" sz="2800" dirty="0">
                <a:effectLst/>
              </a:rPr>
              <a:t>odel</a:t>
            </a:r>
            <a:br>
              <a:rPr lang="en-US" sz="2800" dirty="0">
                <a:effectLst/>
              </a:rPr>
            </a:br>
            <a:r>
              <a:rPr lang="en-US" sz="2800" dirty="0">
                <a:solidFill>
                  <a:srgbClr val="0000FF"/>
                </a:solidFill>
              </a:rPr>
              <a:t>Modeling process</a:t>
            </a:r>
            <a:br>
              <a:rPr lang="en-US" sz="2800" dirty="0"/>
            </a:br>
            <a:r>
              <a:rPr lang="en-US" sz="2800" dirty="0">
                <a:solidFill>
                  <a:srgbClr val="FF0000"/>
                </a:solidFill>
              </a:rPr>
              <a:t>Available Data &amp; model fit</a:t>
            </a:r>
            <a:endParaRPr lang="en-US" sz="2800" dirty="0">
              <a:solidFill>
                <a:srgbClr val="FF0000"/>
              </a:solidFill>
              <a:effectLst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29960" y="3256614"/>
            <a:ext cx="1524000" cy="807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Feb 01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Abundance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885464" y="3162218"/>
            <a:ext cx="1600200" cy="807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July 01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Abundance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2061848" y="1904547"/>
            <a:ext cx="4623716" cy="1293460"/>
            <a:chOff x="1371600" y="1676400"/>
            <a:chExt cx="5562600" cy="736423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6934200" y="1676400"/>
              <a:ext cx="0" cy="6858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1371600" y="1676401"/>
              <a:ext cx="0" cy="73642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1371600" y="1676400"/>
              <a:ext cx="55626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 rot="10800000">
            <a:off x="2080257" y="3974066"/>
            <a:ext cx="4611723" cy="2055895"/>
            <a:chOff x="1371600" y="1676400"/>
            <a:chExt cx="5562601" cy="1752894"/>
          </a:xfrm>
        </p:grpSpPr>
        <p:cxnSp>
          <p:nvCxnSpPr>
            <p:cNvPr id="86" name="Straight Arrow Connector 85"/>
            <p:cNvCxnSpPr/>
            <p:nvPr/>
          </p:nvCxnSpPr>
          <p:spPr>
            <a:xfrm rot="10800000" flipH="1" flipV="1">
              <a:off x="6934200" y="1676400"/>
              <a:ext cx="1" cy="168656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10800000">
              <a:off x="1371600" y="1676400"/>
              <a:ext cx="1" cy="175289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1371600" y="1676400"/>
              <a:ext cx="55626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3233753" y="2933448"/>
            <a:ext cx="1595309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Winter fishery</a:t>
            </a:r>
          </a:p>
          <a:p>
            <a:r>
              <a:rPr lang="en-US" dirty="0">
                <a:solidFill>
                  <a:srgbClr val="0000FF"/>
                </a:solidFill>
              </a:rPr>
              <a:t>Dec - May 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3216872" y="2228112"/>
            <a:ext cx="1056700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Natural </a:t>
            </a:r>
          </a:p>
          <a:p>
            <a:r>
              <a:rPr lang="en-US" dirty="0">
                <a:solidFill>
                  <a:srgbClr val="0000FF"/>
                </a:solidFill>
              </a:rPr>
              <a:t>Mortality</a:t>
            </a:r>
          </a:p>
        </p:txBody>
      </p:sp>
      <p:cxnSp>
        <p:nvCxnSpPr>
          <p:cNvPr id="43008" name="Straight Arrow Connector 43007"/>
          <p:cNvCxnSpPr/>
          <p:nvPr/>
        </p:nvCxnSpPr>
        <p:spPr>
          <a:xfrm>
            <a:off x="2080258" y="3109092"/>
            <a:ext cx="1139861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endCxn id="97" idx="1"/>
          </p:cNvCxnSpPr>
          <p:nvPr/>
        </p:nvCxnSpPr>
        <p:spPr>
          <a:xfrm flipV="1">
            <a:off x="2061848" y="2551278"/>
            <a:ext cx="1155024" cy="690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3855193" y="3672700"/>
            <a:ext cx="1899920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Summer fishery</a:t>
            </a:r>
          </a:p>
          <a:p>
            <a:r>
              <a:rPr lang="en-US" dirty="0">
                <a:solidFill>
                  <a:srgbClr val="0000FF"/>
                </a:solidFill>
              </a:rPr>
              <a:t>Jun - Sept 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710969" y="4394581"/>
            <a:ext cx="2082621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Molting, Growth &amp; </a:t>
            </a:r>
          </a:p>
          <a:p>
            <a:r>
              <a:rPr lang="en-US" dirty="0">
                <a:solidFill>
                  <a:srgbClr val="0000FF"/>
                </a:solidFill>
              </a:rPr>
              <a:t>Recruitment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4582819" y="5120060"/>
            <a:ext cx="1056700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Natural </a:t>
            </a:r>
          </a:p>
          <a:p>
            <a:r>
              <a:rPr lang="en-US" dirty="0">
                <a:solidFill>
                  <a:srgbClr val="0000FF"/>
                </a:solidFill>
              </a:rPr>
              <a:t>Mortality</a:t>
            </a:r>
          </a:p>
        </p:txBody>
      </p:sp>
      <p:cxnSp>
        <p:nvCxnSpPr>
          <p:cNvPr id="106" name="Straight Arrow Connector 105"/>
          <p:cNvCxnSpPr/>
          <p:nvPr/>
        </p:nvCxnSpPr>
        <p:spPr>
          <a:xfrm flipH="1">
            <a:off x="5755114" y="4095852"/>
            <a:ext cx="93686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5810644" y="4717746"/>
            <a:ext cx="8813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endCxn id="104" idx="3"/>
          </p:cNvCxnSpPr>
          <p:nvPr/>
        </p:nvCxnSpPr>
        <p:spPr>
          <a:xfrm flipH="1">
            <a:off x="5639519" y="5402982"/>
            <a:ext cx="1046046" cy="402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36" name="TextBox 43035"/>
          <p:cNvSpPr txBox="1"/>
          <p:nvPr/>
        </p:nvSpPr>
        <p:spPr>
          <a:xfrm>
            <a:off x="75892" y="2440419"/>
            <a:ext cx="1710725" cy="64633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Winter Harvest</a:t>
            </a:r>
          </a:p>
          <a:p>
            <a:r>
              <a:rPr lang="en-US" dirty="0">
                <a:solidFill>
                  <a:srgbClr val="FF0000"/>
                </a:solidFill>
              </a:rPr>
              <a:t>&amp; Discards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124523" y="1676400"/>
            <a:ext cx="1338828" cy="64633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Pot survey </a:t>
            </a:r>
          </a:p>
          <a:p>
            <a:r>
              <a:rPr lang="en-US" dirty="0">
                <a:solidFill>
                  <a:srgbClr val="FF0000"/>
                </a:solidFill>
              </a:rPr>
              <a:t>Length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6958786" y="4037581"/>
            <a:ext cx="1915909" cy="92333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Summer Harvest</a:t>
            </a:r>
          </a:p>
          <a:p>
            <a:r>
              <a:rPr lang="en-US" dirty="0">
                <a:solidFill>
                  <a:srgbClr val="FF0000"/>
                </a:solidFill>
              </a:rPr>
              <a:t>&amp; Discards </a:t>
            </a:r>
          </a:p>
          <a:p>
            <a:r>
              <a:rPr lang="en-US" dirty="0">
                <a:solidFill>
                  <a:srgbClr val="FF0000"/>
                </a:solidFill>
              </a:rPr>
              <a:t>Length, CPUE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905270" y="5009886"/>
            <a:ext cx="2185214" cy="64633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Trawl survey </a:t>
            </a:r>
          </a:p>
          <a:p>
            <a:r>
              <a:rPr lang="en-US" dirty="0">
                <a:solidFill>
                  <a:srgbClr val="FF0000"/>
                </a:solidFill>
              </a:rPr>
              <a:t>Abundance, Length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6970875" y="5766391"/>
            <a:ext cx="1505605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Tag recovery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3120" y="3267525"/>
            <a:ext cx="1371600" cy="169338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NSRKC </a:t>
            </a:r>
          </a:p>
          <a:p>
            <a:pPr algn="ctr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SAFE  Winter +Summer fishery</a:t>
            </a:r>
          </a:p>
          <a:p>
            <a:pPr algn="ctr"/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90998" y="1491734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months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217517" y="6135723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 months</a:t>
            </a:r>
          </a:p>
        </p:txBody>
      </p:sp>
    </p:spTree>
    <p:extLst>
      <p:ext uri="{BB962C8B-B14F-4D97-AF65-F5344CB8AC3E}">
        <p14:creationId xmlns:p14="http://schemas.microsoft.com/office/powerpoint/2010/main" val="2646726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97" grpId="0" animBg="1"/>
      <p:bldP spid="102" grpId="0" animBg="1"/>
      <p:bldP spid="103" grpId="0" animBg="1"/>
      <p:bldP spid="104" grpId="0" animBg="1"/>
      <p:bldP spid="43036" grpId="0" animBg="1"/>
      <p:bldP spid="117" grpId="0" animBg="1"/>
      <p:bldP spid="118" grpId="0" animBg="1"/>
      <p:bldP spid="119" grpId="0" animBg="1"/>
      <p:bldP spid="120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9112" y="152400"/>
            <a:ext cx="8507413" cy="1066800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effectLst/>
              </a:rPr>
              <a:t>NSRKC Stock Assessment </a:t>
            </a:r>
            <a:r>
              <a:rPr lang="en-US" sz="2800" dirty="0"/>
              <a:t>M</a:t>
            </a:r>
            <a:r>
              <a:rPr lang="en-US" sz="2800" dirty="0">
                <a:effectLst/>
              </a:rPr>
              <a:t>odel</a:t>
            </a:r>
            <a:br>
              <a:rPr lang="en-US" sz="2800" dirty="0">
                <a:effectLst/>
              </a:rPr>
            </a:br>
            <a:r>
              <a:rPr lang="en-US" sz="2800" dirty="0">
                <a:solidFill>
                  <a:srgbClr val="0000FF"/>
                </a:solidFill>
              </a:rPr>
              <a:t>Modeling process</a:t>
            </a:r>
            <a:br>
              <a:rPr lang="en-US" sz="2800" dirty="0"/>
            </a:br>
            <a:r>
              <a:rPr lang="en-US" sz="2800" dirty="0">
                <a:solidFill>
                  <a:srgbClr val="FF0000"/>
                </a:solidFill>
              </a:rPr>
              <a:t>Available Data &amp; model fit</a:t>
            </a:r>
            <a:endParaRPr lang="en-US" sz="2800" dirty="0">
              <a:solidFill>
                <a:srgbClr val="FF0000"/>
              </a:solidFill>
              <a:effectLst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29960" y="3256614"/>
            <a:ext cx="1524000" cy="807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Feb 01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Abundance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885464" y="3162218"/>
            <a:ext cx="1600200" cy="807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July 01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Abundance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2061848" y="1904547"/>
            <a:ext cx="4623716" cy="1293460"/>
            <a:chOff x="1371600" y="1676400"/>
            <a:chExt cx="5562600" cy="736423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6934200" y="1676400"/>
              <a:ext cx="0" cy="6858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1371600" y="1676401"/>
              <a:ext cx="0" cy="73642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1371600" y="1676400"/>
              <a:ext cx="55626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 rot="10800000">
            <a:off x="2080257" y="3974066"/>
            <a:ext cx="4611723" cy="2055895"/>
            <a:chOff x="1371600" y="1676400"/>
            <a:chExt cx="5562601" cy="1752894"/>
          </a:xfrm>
        </p:grpSpPr>
        <p:cxnSp>
          <p:nvCxnSpPr>
            <p:cNvPr id="86" name="Straight Arrow Connector 85"/>
            <p:cNvCxnSpPr/>
            <p:nvPr/>
          </p:nvCxnSpPr>
          <p:spPr>
            <a:xfrm rot="10800000" flipH="1" flipV="1">
              <a:off x="6934200" y="1676400"/>
              <a:ext cx="1" cy="168656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10800000">
              <a:off x="1371600" y="1676400"/>
              <a:ext cx="1" cy="175289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1371600" y="1676400"/>
              <a:ext cx="55626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3224318" y="2832844"/>
            <a:ext cx="1595309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Winter fishery</a:t>
            </a:r>
          </a:p>
          <a:p>
            <a:r>
              <a:rPr lang="en-US" dirty="0">
                <a:solidFill>
                  <a:srgbClr val="0000FF"/>
                </a:solidFill>
              </a:rPr>
              <a:t>Dec - May 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3182619" y="2066599"/>
            <a:ext cx="1056700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Natural </a:t>
            </a:r>
          </a:p>
          <a:p>
            <a:r>
              <a:rPr lang="en-US" dirty="0">
                <a:solidFill>
                  <a:srgbClr val="00B050"/>
                </a:solidFill>
              </a:rPr>
              <a:t>Mortality</a:t>
            </a:r>
          </a:p>
        </p:txBody>
      </p:sp>
      <p:cxnSp>
        <p:nvCxnSpPr>
          <p:cNvPr id="43008" name="Straight Arrow Connector 43007"/>
          <p:cNvCxnSpPr/>
          <p:nvPr/>
        </p:nvCxnSpPr>
        <p:spPr>
          <a:xfrm>
            <a:off x="2080258" y="3109092"/>
            <a:ext cx="1139861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flipV="1">
            <a:off x="2061848" y="2389765"/>
            <a:ext cx="1155024" cy="690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3855193" y="3672700"/>
            <a:ext cx="1899920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Summer fishery</a:t>
            </a:r>
          </a:p>
          <a:p>
            <a:r>
              <a:rPr lang="en-US" dirty="0">
                <a:solidFill>
                  <a:srgbClr val="0000FF"/>
                </a:solidFill>
              </a:rPr>
              <a:t>Jun - Sept 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980417" y="4453663"/>
            <a:ext cx="1800493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Molting, Growth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4557820" y="5293756"/>
            <a:ext cx="1056700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Natural </a:t>
            </a:r>
          </a:p>
          <a:p>
            <a:r>
              <a:rPr lang="en-US" dirty="0">
                <a:solidFill>
                  <a:srgbClr val="00B050"/>
                </a:solidFill>
              </a:rPr>
              <a:t>Mortality</a:t>
            </a:r>
          </a:p>
        </p:txBody>
      </p:sp>
      <p:cxnSp>
        <p:nvCxnSpPr>
          <p:cNvPr id="106" name="Straight Arrow Connector 105"/>
          <p:cNvCxnSpPr/>
          <p:nvPr/>
        </p:nvCxnSpPr>
        <p:spPr>
          <a:xfrm flipH="1">
            <a:off x="5755114" y="4095852"/>
            <a:ext cx="93686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5783823" y="4604691"/>
            <a:ext cx="8813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endCxn id="104" idx="3"/>
          </p:cNvCxnSpPr>
          <p:nvPr/>
        </p:nvCxnSpPr>
        <p:spPr>
          <a:xfrm flipH="1">
            <a:off x="5614520" y="5576678"/>
            <a:ext cx="1046046" cy="402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152400" y="1955463"/>
            <a:ext cx="1441420" cy="64633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Length Prop</a:t>
            </a:r>
          </a:p>
          <a:p>
            <a:r>
              <a:rPr lang="en-US" dirty="0">
                <a:solidFill>
                  <a:srgbClr val="FF0000"/>
                </a:solidFill>
              </a:rPr>
              <a:t>Pot survey 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7622430" y="1935004"/>
            <a:ext cx="1484124" cy="92333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Abundance</a:t>
            </a:r>
          </a:p>
          <a:p>
            <a:r>
              <a:rPr lang="en-US" dirty="0">
                <a:solidFill>
                  <a:srgbClr val="FF0000"/>
                </a:solidFill>
              </a:rPr>
              <a:t>Trawl survey</a:t>
            </a:r>
          </a:p>
          <a:p>
            <a:r>
              <a:rPr lang="en-US" dirty="0">
                <a:solidFill>
                  <a:srgbClr val="FF0000"/>
                </a:solidFill>
              </a:rPr>
              <a:t>ST. CPUE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7295023" y="4233994"/>
            <a:ext cx="1736373" cy="120032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Length Prop</a:t>
            </a:r>
          </a:p>
          <a:p>
            <a:r>
              <a:rPr lang="en-US" dirty="0">
                <a:solidFill>
                  <a:srgbClr val="FF0000"/>
                </a:solidFill>
              </a:rPr>
              <a:t>Trawl Survey</a:t>
            </a:r>
          </a:p>
          <a:p>
            <a:r>
              <a:rPr lang="en-US" dirty="0">
                <a:solidFill>
                  <a:srgbClr val="FF0000"/>
                </a:solidFill>
              </a:rPr>
              <a:t>Fishery: Retain</a:t>
            </a:r>
          </a:p>
          <a:p>
            <a:r>
              <a:rPr lang="en-US" dirty="0">
                <a:solidFill>
                  <a:srgbClr val="FF0000"/>
                </a:solidFill>
              </a:rPr>
              <a:t>Discards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413870" y="6029961"/>
            <a:ext cx="1505605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Tag recovery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90998" y="1491734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 months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217517" y="6135723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 months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6905270" y="2577334"/>
            <a:ext cx="717160" cy="584884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6905270" y="3969938"/>
            <a:ext cx="389754" cy="1032075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 flipV="1">
            <a:off x="5796187" y="4774591"/>
            <a:ext cx="1830452" cy="1195802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869560" y="2613123"/>
            <a:ext cx="724260" cy="643491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1581269" y="2506819"/>
            <a:ext cx="1635603" cy="602273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673645" y="2577334"/>
            <a:ext cx="0" cy="1620872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35082" y="4233994"/>
            <a:ext cx="1828800" cy="83099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</a:rPr>
              <a:t>Survey selectivity</a:t>
            </a:r>
          </a:p>
          <a:p>
            <a:r>
              <a:rPr lang="en-US" sz="1600" dirty="0">
                <a:solidFill>
                  <a:srgbClr val="00B050"/>
                </a:solidFill>
              </a:rPr>
              <a:t>            =</a:t>
            </a:r>
          </a:p>
          <a:p>
            <a:r>
              <a:rPr lang="en-US" sz="1600" dirty="0">
                <a:solidFill>
                  <a:srgbClr val="00B050"/>
                </a:solidFill>
              </a:rPr>
              <a:t>Catch selectivity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960980" y="4924424"/>
            <a:ext cx="1428596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Recruitment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5389576" y="5109090"/>
            <a:ext cx="127099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 flipV="1">
            <a:off x="5723213" y="4277389"/>
            <a:ext cx="1649330" cy="721880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910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Assessment Model </a:t>
            </a:r>
            <a:r>
              <a:rPr lang="en-US" sz="2800" dirty="0">
                <a:effectLst/>
              </a:rPr>
              <a:t>Assumptions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1219200"/>
            <a:ext cx="8610600" cy="5410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Length classes: CL mm (</a:t>
            </a:r>
            <a:r>
              <a:rPr lang="en-US" sz="2800" dirty="0">
                <a:solidFill>
                  <a:srgbClr val="0000FF"/>
                </a:solidFill>
              </a:rPr>
              <a:t>immature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FF0000"/>
                </a:solidFill>
              </a:rPr>
              <a:t>mature, </a:t>
            </a:r>
            <a:r>
              <a:rPr lang="en-US" sz="2800" b="1" dirty="0">
                <a:solidFill>
                  <a:srgbClr val="FF0000"/>
                </a:solidFill>
              </a:rPr>
              <a:t>legal</a:t>
            </a:r>
            <a:r>
              <a:rPr lang="en-US" sz="2800" dirty="0"/>
              <a:t>)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0000FF"/>
                </a:solidFill>
              </a:rPr>
              <a:t>1: 64-73, 2: 74-83, 3: 84-93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4: 94-103, </a:t>
            </a:r>
            <a:r>
              <a:rPr lang="en-US" sz="2400" b="1" dirty="0">
                <a:solidFill>
                  <a:srgbClr val="FF0000"/>
                </a:solidFill>
              </a:rPr>
              <a:t>5: 104-113, 6: 114-123, 7: 124-133, 8: ≥ 134 </a:t>
            </a:r>
            <a:r>
              <a:rPr lang="en-US" sz="2400" dirty="0"/>
              <a:t>mm  </a:t>
            </a: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Natural mortality </a:t>
            </a:r>
            <a:r>
              <a:rPr lang="en-US" sz="2800" i="1" dirty="0"/>
              <a:t>M</a:t>
            </a:r>
            <a:r>
              <a:rPr lang="en-US" sz="2800" dirty="0"/>
              <a:t> = 0.18 for length class 1-6, higher mortality of classes 7 and 8 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Same selectivity and catchability for New and Old Shells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Discards mortality = 0.2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Fishery harvests occur instantly: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Winter fishery: Feb 01:  Nov – May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Summer fisher: July 01:   Jun – Sept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Winter catch selectivity = winter pot survey selectivity</a:t>
            </a:r>
          </a:p>
          <a:p>
            <a:pPr marL="0" indent="0">
              <a:lnSpc>
                <a:spcPct val="80000"/>
              </a:lnSpc>
              <a:buNone/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dirty="0"/>
          </a:p>
          <a:p>
            <a:pPr marL="457200" lvl="1" indent="0">
              <a:lnSpc>
                <a:spcPct val="80000"/>
              </a:lnSpc>
              <a:buNone/>
            </a:pPr>
            <a:endParaRPr lang="en-US" sz="2400" dirty="0"/>
          </a:p>
          <a:p>
            <a:pPr marL="457200" lvl="1" indent="0">
              <a:lnSpc>
                <a:spcPct val="8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6241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16706" y="76200"/>
            <a:ext cx="8510588" cy="533400"/>
          </a:xfrm>
        </p:spPr>
        <p:txBody>
          <a:bodyPr>
            <a:normAutofit/>
          </a:bodyPr>
          <a:lstStyle/>
          <a:p>
            <a:r>
              <a:rPr lang="en-US" sz="2800" dirty="0"/>
              <a:t>Available Data</a:t>
            </a:r>
            <a:endParaRPr lang="en-US" sz="2800" dirty="0">
              <a:effectLst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389E331-0C84-4C76-BB58-A3A8EFE81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609600"/>
            <a:ext cx="4953001" cy="6057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237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</a:rPr>
              <a:t>Changes Fishery &amp; Data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1219200"/>
            <a:ext cx="8610600" cy="4953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Winter fishery 2018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Commercial:  9,189 (20,118 lb.)  </a:t>
            </a:r>
            <a:r>
              <a:rPr lang="en-US" sz="2400" dirty="0">
                <a:solidFill>
                  <a:srgbClr val="FF0000"/>
                </a:solidFill>
              </a:rPr>
              <a:t>Down by 65% from 2018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Subsistence:  4,424 (8,848 lb.) </a:t>
            </a:r>
            <a:r>
              <a:rPr lang="en-US" sz="2400" dirty="0">
                <a:solidFill>
                  <a:srgbClr val="FF0000"/>
                </a:solidFill>
              </a:rPr>
              <a:t>Down by 27% from 2018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800" dirty="0"/>
              <a:t>Summer commercial fishery 2018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6/24-7/29:  89,613 (298,396 lb.) 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Total retained harvest: 103,217 (0.34 mill. lb.) &lt; ABC (0.35 mill. lb.)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Standardized CPUE update (Appendix B)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FF0000"/>
                </a:solidFill>
              </a:rPr>
              <a:t>ADF&amp;G 2018 Summer trawl survey 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FF0000"/>
                </a:solidFill>
              </a:rPr>
              <a:t>7/22-7/29:  1108.9 k, CV =0.25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FF0000"/>
                </a:solidFill>
              </a:rPr>
              <a:t>Winter Commercial Retained length-shell (2016-18)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Changes in fishery regulation: None</a:t>
            </a:r>
          </a:p>
          <a:p>
            <a:pPr marL="0" indent="0">
              <a:lnSpc>
                <a:spcPct val="80000"/>
              </a:lnSpc>
              <a:buNone/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400" dirty="0"/>
          </a:p>
          <a:p>
            <a:pPr marL="0" indent="0">
              <a:lnSpc>
                <a:spcPct val="80000"/>
              </a:lnSpc>
              <a:buNone/>
            </a:pPr>
            <a:endParaRPr lang="en-US" sz="2400" dirty="0"/>
          </a:p>
          <a:p>
            <a:pPr marL="457200" lvl="1" indent="0">
              <a:lnSpc>
                <a:spcPct val="8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851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Sept-Oct 2018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1219200"/>
            <a:ext cx="8610600" cy="5410200"/>
          </a:xfrm>
        </p:spPr>
        <p:txBody>
          <a:bodyPr>
            <a:normAutofit/>
          </a:bodyPr>
          <a:lstStyle/>
          <a:p>
            <a:pPr lvl="0"/>
            <a:r>
              <a:rPr lang="en-US" sz="2800" i="1" dirty="0">
                <a:solidFill>
                  <a:srgbClr val="0000FF"/>
                </a:solidFill>
              </a:rPr>
              <a:t>Provide Tier 3 vs. Tier 4 Pros and Cons</a:t>
            </a:r>
          </a:p>
          <a:p>
            <a:pPr lvl="0"/>
            <a:r>
              <a:rPr lang="en-US" sz="2800" dirty="0"/>
              <a:t>Tier 3</a:t>
            </a:r>
          </a:p>
          <a:p>
            <a:pPr lvl="1"/>
            <a:r>
              <a:rPr lang="en-US" sz="2400" dirty="0"/>
              <a:t>Pro:  Harvest limit based on biological process </a:t>
            </a:r>
          </a:p>
          <a:p>
            <a:pPr lvl="1"/>
            <a:r>
              <a:rPr lang="en-US" sz="2400" dirty="0"/>
              <a:t>Con: High uncertainties about assumed biological process</a:t>
            </a:r>
          </a:p>
          <a:p>
            <a:pPr lvl="2"/>
            <a:r>
              <a:rPr lang="en-US" sz="2000" dirty="0"/>
              <a:t>High M of large crab, Knife edge maturity </a:t>
            </a:r>
          </a:p>
          <a:p>
            <a:r>
              <a:rPr lang="en-US" sz="2800" dirty="0"/>
              <a:t>Tier 4</a:t>
            </a:r>
          </a:p>
          <a:p>
            <a:pPr lvl="1"/>
            <a:r>
              <a:rPr lang="en-US" sz="2400" dirty="0"/>
              <a:t>Pro: Conventional (Status Quo)</a:t>
            </a:r>
          </a:p>
          <a:p>
            <a:pPr lvl="1"/>
            <a:r>
              <a:rPr lang="en-US" sz="2400" dirty="0"/>
              <a:t>Con:  </a:t>
            </a:r>
            <a:r>
              <a:rPr lang="en-US" sz="2400" i="1" dirty="0"/>
              <a:t>Ad hoc</a:t>
            </a:r>
            <a:r>
              <a:rPr lang="en-US" sz="2400" dirty="0"/>
              <a:t> harvest limit rule </a:t>
            </a:r>
          </a:p>
          <a:p>
            <a:r>
              <a:rPr lang="en-US" sz="2800" dirty="0"/>
              <a:t>Impacts on fishery </a:t>
            </a:r>
          </a:p>
          <a:p>
            <a:r>
              <a:rPr lang="en-US" sz="2800" dirty="0"/>
              <a:t>Tier 3 OFL &gt;&gt;&gt;&gt; Tier 4 OFL </a:t>
            </a:r>
          </a:p>
          <a:p>
            <a:pPr lvl="1"/>
            <a:r>
              <a:rPr lang="en-US" sz="2400" dirty="0"/>
              <a:t>Harvest will be limited by GHL</a:t>
            </a:r>
          </a:p>
          <a:p>
            <a:pPr lvl="1"/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600" dirty="0">
              <a:solidFill>
                <a:srgbClr val="0000FF"/>
              </a:solidFill>
            </a:endParaRPr>
          </a:p>
          <a:p>
            <a:pPr lvl="0"/>
            <a:endParaRPr lang="en-US" sz="2600" dirty="0">
              <a:solidFill>
                <a:srgbClr val="0000FF"/>
              </a:solidFill>
            </a:endParaRPr>
          </a:p>
          <a:p>
            <a:pPr lvl="0"/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85540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Sept-Oct 2018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28600" y="1219200"/>
            <a:ext cx="8610600" cy="5410200"/>
          </a:xfrm>
        </p:spPr>
        <p:txBody>
          <a:bodyPr>
            <a:normAutofit/>
          </a:bodyPr>
          <a:lstStyle/>
          <a:p>
            <a:pPr lvl="0"/>
            <a:r>
              <a:rPr lang="en-US" sz="2800" i="1" dirty="0">
                <a:solidFill>
                  <a:srgbClr val="0000FF"/>
                </a:solidFill>
              </a:rPr>
              <a:t>Perform sensitivities to the assumed knife-edge cutoff maturity </a:t>
            </a:r>
          </a:p>
          <a:p>
            <a:pPr marL="0" lvl="0" indent="0">
              <a:buNone/>
            </a:pPr>
            <a:endParaRPr lang="en-US" sz="2800" i="1" dirty="0">
              <a:solidFill>
                <a:srgbClr val="0000FF"/>
              </a:solidFill>
            </a:endParaRPr>
          </a:p>
          <a:p>
            <a:r>
              <a:rPr lang="en-US" sz="2800" dirty="0"/>
              <a:t>Maturity data do not exist</a:t>
            </a:r>
          </a:p>
          <a:p>
            <a:r>
              <a:rPr lang="en-US" sz="2800" dirty="0"/>
              <a:t>Model does not include SR function (add recruits)  </a:t>
            </a:r>
          </a:p>
          <a:p>
            <a:pPr lvl="1"/>
            <a:r>
              <a:rPr lang="en-US" sz="2400" dirty="0"/>
              <a:t>Changing recruits (default &lt; 94mm, changes to &lt; 84mm, &lt;103mm) did not change population dynamics </a:t>
            </a:r>
          </a:p>
          <a:p>
            <a:r>
              <a:rPr lang="en-US" sz="2800" dirty="0"/>
              <a:t>Used for calculation of B</a:t>
            </a:r>
            <a:r>
              <a:rPr lang="en-US" sz="2800" baseline="-25000" dirty="0"/>
              <a:t>MSY</a:t>
            </a:r>
            <a:r>
              <a:rPr lang="en-US" sz="2800" dirty="0"/>
              <a:t>-</a:t>
            </a:r>
            <a:r>
              <a:rPr lang="en-US" sz="2800" dirty="0" err="1"/>
              <a:t>B</a:t>
            </a:r>
            <a:r>
              <a:rPr lang="en-US" sz="2800" baseline="-25000" dirty="0" err="1"/>
              <a:t>pred</a:t>
            </a:r>
            <a:r>
              <a:rPr lang="en-US" sz="2800" dirty="0"/>
              <a:t> </a:t>
            </a:r>
          </a:p>
          <a:p>
            <a:pPr lvl="1"/>
            <a:r>
              <a:rPr lang="en-US" sz="2400" dirty="0"/>
              <a:t>Little change in </a:t>
            </a:r>
            <a:r>
              <a:rPr lang="en-US" sz="2400" dirty="0" err="1"/>
              <a:t>B</a:t>
            </a:r>
            <a:r>
              <a:rPr lang="en-US" sz="2400" baseline="-25000" dirty="0" err="1"/>
              <a:t>pred</a:t>
            </a:r>
            <a:r>
              <a:rPr lang="en-US" sz="2400" dirty="0"/>
              <a:t>/B</a:t>
            </a:r>
            <a:r>
              <a:rPr lang="en-US" sz="2400" baseline="-25000" dirty="0"/>
              <a:t>MSY</a:t>
            </a:r>
            <a:r>
              <a:rPr lang="en-US" sz="2400" dirty="0"/>
              <a:t> ratio</a:t>
            </a:r>
          </a:p>
          <a:p>
            <a:pPr lvl="1"/>
            <a:r>
              <a:rPr lang="en-US" sz="2400" dirty="0"/>
              <a:t>OFL is retained Legal crab (maturity has no effects) </a:t>
            </a:r>
          </a:p>
          <a:p>
            <a:pPr mar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600" dirty="0">
              <a:solidFill>
                <a:srgbClr val="0000FF"/>
              </a:solidFill>
            </a:endParaRPr>
          </a:p>
          <a:p>
            <a:pPr lvl="0"/>
            <a:endParaRPr lang="en-US" sz="2600" dirty="0">
              <a:solidFill>
                <a:srgbClr val="0000FF"/>
              </a:solidFill>
            </a:endParaRPr>
          </a:p>
          <a:p>
            <a:pPr lvl="0"/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79773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510588" cy="685800"/>
          </a:xfrm>
        </p:spPr>
        <p:txBody>
          <a:bodyPr>
            <a:normAutofit/>
          </a:bodyPr>
          <a:lstStyle/>
          <a:p>
            <a:r>
              <a:rPr lang="en-US" sz="2800" dirty="0"/>
              <a:t>Responses to CPT-SSC Sept-Oct 2018</a:t>
            </a:r>
            <a:endParaRPr lang="en-US" sz="2800" dirty="0">
              <a:effectLst/>
            </a:endParaRP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66700" y="931817"/>
            <a:ext cx="8610600" cy="5410200"/>
          </a:xfrm>
        </p:spPr>
        <p:txBody>
          <a:bodyPr>
            <a:normAutofit/>
          </a:bodyPr>
          <a:lstStyle/>
          <a:p>
            <a:r>
              <a:rPr lang="en-US" sz="2800" dirty="0"/>
              <a:t>Limit the January discussion to Tier 3 vs. Tier 4.  The CPT does not need to see all of the model description again. </a:t>
            </a:r>
          </a:p>
          <a:p>
            <a:pPr lvl="1"/>
            <a:r>
              <a:rPr lang="en-US" sz="2400" dirty="0"/>
              <a:t>8 Alternative models are presented in Jan 2019 SAFE report.</a:t>
            </a:r>
          </a:p>
          <a:p>
            <a:pPr lvl="1"/>
            <a:r>
              <a:rPr lang="en-US" sz="2400" dirty="0"/>
              <a:t>Only Author recommended model Tier 3 vs. Tier 4 will be presented and discussed here. </a:t>
            </a:r>
          </a:p>
          <a:p>
            <a:pPr marL="0" lvl="0" indent="0">
              <a:buNone/>
            </a:pPr>
            <a:endParaRPr lang="en-US" sz="2600" dirty="0">
              <a:solidFill>
                <a:srgbClr val="0000FF"/>
              </a:solidFill>
            </a:endParaRPr>
          </a:p>
          <a:p>
            <a:pPr lvl="0"/>
            <a:endParaRPr lang="en-US" sz="2600" dirty="0">
              <a:solidFill>
                <a:srgbClr val="0000FF"/>
              </a:solidFill>
            </a:endParaRPr>
          </a:p>
          <a:p>
            <a:pPr marL="0" lv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937088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6728</TotalTime>
  <Words>940</Words>
  <Application>Microsoft Office PowerPoint</Application>
  <PresentationFormat>On-screen Show (4:3)</PresentationFormat>
  <Paragraphs>313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Norton Sound Red King Crab SAFE2019   Jan 24 2019 </vt:lpstr>
      <vt:lpstr>NSRKC Stock Assessment Model Modeling process Available Data &amp; model fit</vt:lpstr>
      <vt:lpstr>NSRKC Stock Assessment Model Modeling process Available Data &amp; model fit</vt:lpstr>
      <vt:lpstr>Assessment Model Assumptions</vt:lpstr>
      <vt:lpstr>Available Data</vt:lpstr>
      <vt:lpstr>Changes Fishery &amp; Data</vt:lpstr>
      <vt:lpstr>Responses to CPT-SSC Sept-Oct 2018</vt:lpstr>
      <vt:lpstr>Responses to CPT-SSC Sept-Oct 2018</vt:lpstr>
      <vt:lpstr>Responses to CPT-SSC Sept-Oct 2018</vt:lpstr>
      <vt:lpstr>PowerPoint Presentation</vt:lpstr>
      <vt:lpstr>PowerPoint Presentation</vt:lpstr>
      <vt:lpstr>PowerPoint Presentation</vt:lpstr>
      <vt:lpstr>Alternative model selection for 2019 SAFE</vt:lpstr>
      <vt:lpstr>Tier 3 vs. Tier 4 OFL </vt:lpstr>
      <vt:lpstr>Tier 3 vs. Tier 4 OFL </vt:lpstr>
      <vt:lpstr>Tier 3 vs. Tier 4 OFL </vt:lpstr>
      <vt:lpstr>Selectivity &amp; Retention </vt:lpstr>
    </vt:vector>
  </TitlesOfParts>
  <Company>State of Alaska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Norton Sound Red King Crab Stock Assessment in 2008</dc:title>
  <dc:creator>hhamazaki</dc:creator>
  <cp:lastModifiedBy>Hamazaki, Hamachan (DFG)</cp:lastModifiedBy>
  <cp:revision>459</cp:revision>
  <dcterms:created xsi:type="dcterms:W3CDTF">2008-04-26T17:10:03Z</dcterms:created>
  <dcterms:modified xsi:type="dcterms:W3CDTF">2019-01-25T08:51:16Z</dcterms:modified>
</cp:coreProperties>
</file>