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87C58-8A39-45A8-A20E-0C14C4B04CFB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922D2-74B3-466E-8ACE-006C7F7301A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383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089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641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984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702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3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74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143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17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219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128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612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C6910-CD61-4FFD-9399-9E0759510758}" type="datetimeFigureOut">
              <a:rPr lang="en-AU" smtClean="0"/>
              <a:t>24/01/2019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AA931-EC81-43D4-82E7-DFAC4DCAA00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177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GMACS-2</a:t>
            </a:r>
            <a:br>
              <a:rPr lang="en-AU" dirty="0" smtClean="0"/>
            </a:br>
            <a:r>
              <a:rPr lang="en-AU" dirty="0" smtClean="0"/>
              <a:t>(Thursday Morning)</a:t>
            </a:r>
            <a:endParaRPr lang="en-AU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Andre E. Punt</a:t>
            </a:r>
          </a:p>
          <a:p>
            <a:r>
              <a:rPr lang="en-AU" sz="2800" dirty="0" smtClean="0"/>
              <a:t>School of Aquatic and Fishery Sciences</a:t>
            </a:r>
          </a:p>
          <a:p>
            <a:r>
              <a:rPr lang="en-AU" sz="2800" dirty="0" smtClean="0"/>
              <a:t>University of Washington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86011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9B3F83-0B15-493E-8CFD-5C3AE9D08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587" y="1"/>
            <a:ext cx="7886700" cy="1325563"/>
          </a:xfrm>
        </p:spPr>
        <p:txBody>
          <a:bodyPr/>
          <a:lstStyle/>
          <a:p>
            <a:r>
              <a:rPr lang="en-US" dirty="0"/>
              <a:t>Decision points for projections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0840861-73F3-4BBA-A1DA-7780D8C7F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248" y="1094105"/>
            <a:ext cx="10410093" cy="547651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err="1"/>
              <a:t>Bmsy</a:t>
            </a:r>
            <a:r>
              <a:rPr lang="en-US" dirty="0"/>
              <a:t> estimate for each replicate or “best estimate”</a:t>
            </a:r>
          </a:p>
          <a:p>
            <a:pPr marL="971550" lvl="1" indent="-514350"/>
            <a:r>
              <a:rPr lang="en-US" dirty="0"/>
              <a:t>Both ways ultimately: do by replicate for now</a:t>
            </a:r>
          </a:p>
          <a:p>
            <a:pPr marL="971550" lvl="1" indent="-514350"/>
            <a:r>
              <a:rPr lang="en-US" dirty="0"/>
              <a:t>Recommended approach: by </a:t>
            </a:r>
            <a:r>
              <a:rPr lang="en-US" dirty="0" smtClean="0"/>
              <a:t>replicate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Whether you want a specified value  or a simulation-specific set of values can be specified in the </a:t>
            </a:r>
            <a:r>
              <a:rPr lang="en-US" dirty="0" err="1" smtClean="0">
                <a:solidFill>
                  <a:srgbClr val="FF0000"/>
                </a:solidFill>
              </a:rPr>
              <a:t>prj</a:t>
            </a:r>
            <a:r>
              <a:rPr lang="en-US" dirty="0" smtClean="0">
                <a:solidFill>
                  <a:srgbClr val="FF0000"/>
                </a:solidFill>
              </a:rPr>
              <a:t> file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How should we incorporate the state harvest strategy…..does this get converted into an F value? (yes) Does this F vary for each projection year? (yes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No progress yet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Define what “rebuilt” means……1 or 2 years above </a:t>
            </a:r>
            <a:r>
              <a:rPr lang="en-US" dirty="0" err="1"/>
              <a:t>Bmsy</a:t>
            </a:r>
            <a:r>
              <a:rPr lang="en-US" dirty="0"/>
              <a:t>?</a:t>
            </a:r>
          </a:p>
          <a:p>
            <a:pPr marL="971550" lvl="1" indent="-514350"/>
            <a:r>
              <a:rPr lang="en-US" dirty="0"/>
              <a:t>Recommended approach: we recommend 1 year above </a:t>
            </a:r>
            <a:r>
              <a:rPr lang="en-US" dirty="0" err="1"/>
              <a:t>Bmsy</a:t>
            </a:r>
            <a:r>
              <a:rPr lang="en-US" dirty="0"/>
              <a:t>, but let Council weigh </a:t>
            </a:r>
            <a:r>
              <a:rPr lang="en-US" dirty="0" smtClean="0"/>
              <a:t>in</a:t>
            </a:r>
          </a:p>
          <a:p>
            <a:pPr marL="457200" lvl="1" indent="0">
              <a:buNone/>
            </a:pPr>
            <a:r>
              <a:rPr lang="en-US" dirty="0" smtClean="0"/>
              <a:t>   [</a:t>
            </a:r>
            <a:r>
              <a:rPr lang="en-US" dirty="0" smtClean="0">
                <a:solidFill>
                  <a:srgbClr val="FF0000"/>
                </a:solidFill>
              </a:rPr>
              <a:t>This is done in the R code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Need a list of desired outputs</a:t>
            </a:r>
          </a:p>
          <a:p>
            <a:pPr marL="971550" lvl="1" indent="-514350"/>
            <a:r>
              <a:rPr lang="en-US" dirty="0"/>
              <a:t>MMB, MMA, LMA, RETC (retained catch mortality), TOTC (total mortality), OFL, ABC, </a:t>
            </a:r>
            <a:r>
              <a:rPr lang="en-US" dirty="0" err="1"/>
              <a:t>GFcatch</a:t>
            </a:r>
            <a:r>
              <a:rPr lang="en-US" dirty="0"/>
              <a:t>, </a:t>
            </a:r>
            <a:r>
              <a:rPr lang="en-US" dirty="0" err="1" smtClean="0"/>
              <a:t>Bmsy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	[</a:t>
            </a:r>
            <a:r>
              <a:rPr lang="en-US" dirty="0" smtClean="0">
                <a:solidFill>
                  <a:srgbClr val="FF0000"/>
                </a:solidFill>
              </a:rPr>
              <a:t>MMB and BMSY are </a:t>
            </a:r>
            <a:r>
              <a:rPr lang="en-US" dirty="0" smtClean="0">
                <a:solidFill>
                  <a:srgbClr val="FF0000"/>
                </a:solidFill>
              </a:rPr>
              <a:t>output; working on RETC, TOTC and </a:t>
            </a:r>
            <a:r>
              <a:rPr lang="en-US" dirty="0" err="1" smtClean="0">
                <a:solidFill>
                  <a:srgbClr val="FF0000"/>
                </a:solidFill>
              </a:rPr>
              <a:t>Gfcatch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Gfcatch</a:t>
            </a:r>
            <a:r>
              <a:rPr lang="en-US" dirty="0" smtClean="0">
                <a:solidFill>
                  <a:srgbClr val="FF0000"/>
                </a:solidFill>
              </a:rPr>
              <a:t> dead?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Need to double check catch input </a:t>
            </a:r>
            <a:r>
              <a:rPr lang="en-US" dirty="0" smtClean="0"/>
              <a:t>files</a:t>
            </a:r>
          </a:p>
          <a:p>
            <a:pPr marL="0" indent="0">
              <a:buNone/>
            </a:pPr>
            <a:r>
              <a:rPr lang="en-US" dirty="0" smtClean="0"/>
              <a:t>	[</a:t>
            </a:r>
            <a:r>
              <a:rPr lang="en-US" dirty="0" smtClean="0">
                <a:solidFill>
                  <a:srgbClr val="FF0000"/>
                </a:solidFill>
              </a:rPr>
              <a:t>Not me!</a:t>
            </a:r>
            <a:r>
              <a:rPr lang="en-US" dirty="0" smtClean="0"/>
              <a:t>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319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Agenda Items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Calculating Generation Time</a:t>
            </a:r>
          </a:p>
          <a:p>
            <a:r>
              <a:rPr lang="en-AU" dirty="0" smtClean="0"/>
              <a:t>Including a stock-recruitment relationship</a:t>
            </a:r>
          </a:p>
          <a:p>
            <a:r>
              <a:rPr lang="en-AU" dirty="0" smtClean="0"/>
              <a:t>Projections for St Matts blue king crab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2389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Generation Time-I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464233" y="1856935"/>
            <a:ext cx="995992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Generation time is defined as a the average AGE of spawners in an unfished state, i.e.:”</a:t>
            </a:r>
            <a:endParaRPr lang="en-AU" sz="26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33646"/>
              </p:ext>
            </p:extLst>
          </p:nvPr>
        </p:nvGraphicFramePr>
        <p:xfrm>
          <a:off x="3089909" y="2915734"/>
          <a:ext cx="2759137" cy="808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3" imgW="1257120" imgH="368280" progId="Equation.DSMT4">
                  <p:embed/>
                </p:oleObj>
              </mc:Choice>
              <mc:Fallback>
                <p:oleObj name="Equation" r:id="rId3" imgW="125712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89909" y="2915734"/>
                        <a:ext cx="2759137" cy="8082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68509" y="4358999"/>
            <a:ext cx="23756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Numbers-at-age</a:t>
            </a:r>
            <a:endParaRPr lang="en-AU" sz="26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089909" y="3627479"/>
            <a:ext cx="1045993" cy="73152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5515470" y="3524453"/>
            <a:ext cx="667151" cy="834546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94346" y="4358999"/>
            <a:ext cx="245823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Fecundity-at-age</a:t>
            </a:r>
            <a:endParaRPr lang="en-AU" sz="26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591936"/>
              </p:ext>
            </p:extLst>
          </p:nvPr>
        </p:nvGraphicFramePr>
        <p:xfrm>
          <a:off x="1425575" y="5597525"/>
          <a:ext cx="1616075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5" imgW="736560" imgH="419040" progId="Equation.DSMT4">
                  <p:embed/>
                </p:oleObj>
              </mc:Choice>
              <mc:Fallback>
                <p:oleObj name="Equation" r:id="rId5" imgW="73656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5575" y="5597525"/>
                        <a:ext cx="1616075" cy="919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495935"/>
              </p:ext>
            </p:extLst>
          </p:nvPr>
        </p:nvGraphicFramePr>
        <p:xfrm>
          <a:off x="3513138" y="5653088"/>
          <a:ext cx="247967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7" imgW="1130040" imgH="368280" progId="Equation.DSMT4">
                  <p:embed/>
                </p:oleObj>
              </mc:Choice>
              <mc:Fallback>
                <p:oleObj name="Equation" r:id="rId7" imgW="11300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13138" y="5653088"/>
                        <a:ext cx="2479675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936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Generation </a:t>
            </a:r>
            <a:r>
              <a:rPr lang="en-AU" dirty="0" smtClean="0"/>
              <a:t>Time-II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192076" y="4308913"/>
            <a:ext cx="1180784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Lets us assume that (a) recruitment is for one cohort (age at Y) and (b) all recruitment </a:t>
            </a:r>
          </a:p>
          <a:p>
            <a:r>
              <a:rPr lang="en-AU" sz="2600" dirty="0" smtClean="0"/>
              <a:t>is to size-class 1, i.e.:</a:t>
            </a:r>
            <a:endParaRPr lang="en-AU" sz="2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513542"/>
              </p:ext>
            </p:extLst>
          </p:nvPr>
        </p:nvGraphicFramePr>
        <p:xfrm>
          <a:off x="774700" y="5260976"/>
          <a:ext cx="19224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3" imgW="876240" imgH="215640" progId="Equation.DSMT4">
                  <p:embed/>
                </p:oleObj>
              </mc:Choice>
              <mc:Fallback>
                <p:oleObj name="Equation" r:id="rId3" imgW="8762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4700" y="5260976"/>
                        <a:ext cx="1922463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4153" y="1690688"/>
            <a:ext cx="112216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For crab we have some complexities (!), (a) growth is length-structured, (b) recruitment is not at age-0, and (c) spawning occurs on 15 February each year so generation time is: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79168"/>
              </p:ext>
            </p:extLst>
          </p:nvPr>
        </p:nvGraphicFramePr>
        <p:xfrm>
          <a:off x="2697163" y="3127375"/>
          <a:ext cx="58816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5" imgW="2679480" imgH="368280" progId="Equation.DSMT4">
                  <p:embed/>
                </p:oleObj>
              </mc:Choice>
              <mc:Fallback>
                <p:oleObj name="Equation" r:id="rId5" imgW="26794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7163" y="3127375"/>
                        <a:ext cx="5881687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848394"/>
              </p:ext>
            </p:extLst>
          </p:nvPr>
        </p:nvGraphicFramePr>
        <p:xfrm>
          <a:off x="774700" y="5916173"/>
          <a:ext cx="164465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7" imgW="749160" imgH="190440" progId="Equation.DSMT4">
                  <p:embed/>
                </p:oleObj>
              </mc:Choice>
              <mc:Fallback>
                <p:oleObj name="Equation" r:id="rId7" imgW="7491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4700" y="5916173"/>
                        <a:ext cx="1644650" cy="41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2277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Generation Time-III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181687"/>
            <a:ext cx="5648161" cy="54793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2532185"/>
            <a:ext cx="380413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For St Matthews Blue king crab, the average generation time is 11.59 years assuming an age-at-recruitment if 5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4197513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Stock-recruitment relationship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384153" y="1690688"/>
            <a:ext cx="1122169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If this is of interest (sigh), it could be parameterized so that F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equals the F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proxy and B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equals the B</a:t>
            </a:r>
            <a:r>
              <a:rPr lang="en-AU" sz="2600" baseline="-25000" dirty="0" smtClean="0"/>
              <a:t>MSY</a:t>
            </a:r>
            <a:r>
              <a:rPr lang="en-AU" sz="2600" dirty="0" smtClean="0"/>
              <a:t> proxy, i.e. first solving for “steepness” such as that:</a:t>
            </a:r>
            <a:endParaRPr lang="en-AU" sz="26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852626"/>
              </p:ext>
            </p:extLst>
          </p:nvPr>
        </p:nvGraphicFramePr>
        <p:xfrm>
          <a:off x="3225800" y="3030538"/>
          <a:ext cx="4822825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2197080" imgH="457200" progId="Equation.DSMT4">
                  <p:embed/>
                </p:oleObj>
              </mc:Choice>
              <mc:Fallback>
                <p:oleObj name="Equation" r:id="rId3" imgW="21970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25800" y="3030538"/>
                        <a:ext cx="4822825" cy="1001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33337" y="4432167"/>
            <a:ext cx="665983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2600" dirty="0" smtClean="0"/>
              <a:t>Then finding equilibrium recruitment such that:</a:t>
            </a:r>
            <a:endParaRPr lang="en-AU" sz="26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224782"/>
              </p:ext>
            </p:extLst>
          </p:nvPr>
        </p:nvGraphicFramePr>
        <p:xfrm>
          <a:off x="2803183" y="5324527"/>
          <a:ext cx="51022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5" imgW="2323800" imgH="228600" progId="Equation.DSMT4">
                  <p:embed/>
                </p:oleObj>
              </mc:Choice>
              <mc:Fallback>
                <p:oleObj name="Equation" r:id="rId5" imgW="2323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03183" y="5324527"/>
                        <a:ext cx="5102225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4153" y="6195338"/>
            <a:ext cx="1175789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600" dirty="0" smtClean="0"/>
              <a:t>The per-recruit calculations already exist so it would be adding the numerical solution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400849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9B3F83-0B15-493E-8CFD-5C3AE9D08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193" y="0"/>
            <a:ext cx="9947575" cy="1325563"/>
          </a:xfrm>
        </p:spPr>
        <p:txBody>
          <a:bodyPr/>
          <a:lstStyle/>
          <a:p>
            <a:r>
              <a:rPr lang="en-US" dirty="0"/>
              <a:t>Decision points for </a:t>
            </a:r>
            <a:r>
              <a:rPr lang="en-US" dirty="0" smtClean="0"/>
              <a:t>projections (Status)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A37D296-6C35-4E95-A298-3D04F9505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67097"/>
            <a:ext cx="9584788" cy="5434149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What range of years for computing average </a:t>
            </a:r>
            <a:r>
              <a:rPr lang="en-US" dirty="0" err="1"/>
              <a:t>bycatch</a:t>
            </a:r>
            <a:r>
              <a:rPr lang="en-US" dirty="0"/>
              <a:t> mortality in groundfish fisheries?</a:t>
            </a:r>
          </a:p>
          <a:p>
            <a:pPr lvl="1"/>
            <a:r>
              <a:rPr lang="en-US" dirty="0"/>
              <a:t>5 most recent years (recommended approach</a:t>
            </a:r>
            <a:r>
              <a:rPr lang="en-US" dirty="0" smtClean="0"/>
              <a:t>) [</a:t>
            </a:r>
            <a:r>
              <a:rPr lang="en-US" dirty="0" smtClean="0">
                <a:solidFill>
                  <a:srgbClr val="FF0000"/>
                </a:solidFill>
              </a:rPr>
              <a:t>Specified</a:t>
            </a:r>
            <a:r>
              <a:rPr lang="en-US" dirty="0"/>
              <a:t> ]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Long-term: 1991-present </a:t>
            </a: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This can be specified in the .PRJ file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range of years for computing selectivity in the directed fishery?</a:t>
            </a:r>
          </a:p>
          <a:p>
            <a:pPr lvl="1"/>
            <a:r>
              <a:rPr lang="en-US" dirty="0"/>
              <a:t>Recommended approach: use 2017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 we want to estimate recruitment?:</a:t>
            </a:r>
          </a:p>
          <a:p>
            <a:pPr lvl="1"/>
            <a:r>
              <a:rPr lang="en-US" dirty="0"/>
              <a:t>Ricker/Hockey stick SR model</a:t>
            </a:r>
            <a:r>
              <a:rPr lang="en-US" dirty="0" smtClean="0"/>
              <a:t>? [</a:t>
            </a:r>
            <a:r>
              <a:rPr lang="en-US" dirty="0" smtClean="0">
                <a:solidFill>
                  <a:srgbClr val="FF0000"/>
                </a:solidFill>
              </a:rPr>
              <a:t>See above</a:t>
            </a:r>
            <a:r>
              <a:rPr lang="en-US" dirty="0" smtClean="0"/>
              <a:t>]</a:t>
            </a:r>
            <a:endParaRPr lang="en-US" dirty="0"/>
          </a:p>
          <a:p>
            <a:pPr lvl="1"/>
            <a:r>
              <a:rPr lang="en-US" dirty="0"/>
              <a:t>Randomly select from historical model estimates?</a:t>
            </a:r>
          </a:p>
          <a:p>
            <a:pPr lvl="2"/>
            <a:r>
              <a:rPr lang="en-US" dirty="0"/>
              <a:t>What range of years</a:t>
            </a:r>
            <a:r>
              <a:rPr lang="en-US" dirty="0" smtClean="0"/>
              <a:t>? [</a:t>
            </a:r>
            <a:r>
              <a:rPr lang="en-US" dirty="0" smtClean="0">
                <a:solidFill>
                  <a:srgbClr val="FF0000"/>
                </a:solidFill>
              </a:rPr>
              <a:t>The range of years  can be specified in the PRJ file</a:t>
            </a:r>
            <a:r>
              <a:rPr lang="en-US" dirty="0" smtClean="0"/>
              <a:t>]</a:t>
            </a:r>
            <a:endParaRPr lang="en-US" dirty="0"/>
          </a:p>
          <a:p>
            <a:pPr marL="1885950" lvl="3" indent="-514350">
              <a:buFont typeface="+mj-lt"/>
              <a:buAutoNum type="arabicPeriod"/>
            </a:pPr>
            <a:r>
              <a:rPr lang="en-US" dirty="0"/>
              <a:t>Full time series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US" dirty="0"/>
              <a:t>Most recent “stanza”: 1995-2016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US" dirty="0"/>
              <a:t>Rebuilding  period: 1999-2008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range of F? 0.0 - 0.18</a:t>
            </a:r>
          </a:p>
          <a:p>
            <a:pPr lvl="1"/>
            <a:r>
              <a:rPr lang="en-US" dirty="0"/>
              <a:t>F=0, then add </a:t>
            </a:r>
            <a:r>
              <a:rPr lang="en-US" dirty="0" err="1"/>
              <a:t>groundfish</a:t>
            </a:r>
            <a:r>
              <a:rPr lang="en-US" dirty="0"/>
              <a:t> bycatch, then add in state HS for directed </a:t>
            </a:r>
            <a:r>
              <a:rPr lang="en-US" dirty="0" smtClean="0"/>
              <a:t>fishery</a:t>
            </a:r>
          </a:p>
          <a:p>
            <a:pPr marL="457200" lvl="1" indent="0">
              <a:buNone/>
            </a:pP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The number of Fs and their range is given in the PRJ file; no state HS (or ABC) yet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many years for projections?</a:t>
            </a:r>
          </a:p>
          <a:p>
            <a:pPr lvl="1"/>
            <a:r>
              <a:rPr lang="en-US" dirty="0"/>
              <a:t>10 </a:t>
            </a:r>
            <a:r>
              <a:rPr lang="en-US" dirty="0" err="1"/>
              <a:t>yrs</a:t>
            </a:r>
            <a:endParaRPr lang="en-US" dirty="0"/>
          </a:p>
          <a:p>
            <a:pPr lvl="1"/>
            <a:r>
              <a:rPr lang="en-US" dirty="0"/>
              <a:t>10 </a:t>
            </a:r>
            <a:r>
              <a:rPr lang="en-US" dirty="0" err="1"/>
              <a:t>yrs</a:t>
            </a:r>
            <a:r>
              <a:rPr lang="en-US" dirty="0"/>
              <a:t> + regeneration time (~8 </a:t>
            </a:r>
            <a:r>
              <a:rPr lang="en-US" dirty="0" err="1"/>
              <a:t>yrs-ish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100 yrs</a:t>
            </a:r>
          </a:p>
          <a:p>
            <a:pPr marL="457200" lvl="1" indent="0">
              <a:buNone/>
            </a:pPr>
            <a:r>
              <a:rPr lang="en-US" dirty="0" smtClean="0"/>
              <a:t>[</a:t>
            </a:r>
            <a:r>
              <a:rPr lang="en-US" dirty="0" smtClean="0">
                <a:solidFill>
                  <a:srgbClr val="FF0000"/>
                </a:solidFill>
              </a:rPr>
              <a:t>Project length (final project year) is specified in the PRJ file – now</a:t>
            </a:r>
            <a:r>
              <a:rPr lang="en-US" dirty="0" smtClean="0"/>
              <a:t>]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413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8360" y="109024"/>
            <a:ext cx="5343640" cy="5183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538" y="182879"/>
            <a:ext cx="4560582" cy="44242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688" y="2700997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1999-2008; with future bycatch mortality; 2 year recovery</a:t>
            </a:r>
            <a:endParaRPr lang="en-AU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6278" y="2458229"/>
            <a:ext cx="4430276" cy="42978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01891" y="4808806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1999-2008; no future bycatch mortality; 2 year recovery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53202" y="3090203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1999-2008; no future bycatch mortality; 1 year recovery</a:t>
            </a:r>
            <a:endParaRPr lang="en-A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311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636" y="478302"/>
            <a:ext cx="5256632" cy="50995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94082" y="3460652"/>
            <a:ext cx="2377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Recruitment 1978-2017; with future bycatch mortality; 2 year recovery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74521" y="2568100"/>
            <a:ext cx="361539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600" dirty="0" smtClean="0"/>
              <a:t>Conclusion – recruitment matters (a lot)</a:t>
            </a:r>
            <a:endParaRPr lang="en-AU" sz="2600" dirty="0"/>
          </a:p>
        </p:txBody>
      </p:sp>
    </p:spTree>
    <p:extLst>
      <p:ext uri="{BB962C8B-B14F-4D97-AF65-F5344CB8AC3E}">
        <p14:creationId xmlns:p14="http://schemas.microsoft.com/office/powerpoint/2010/main" val="4216726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1335</TotalTime>
  <Words>484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Equation</vt:lpstr>
      <vt:lpstr>GMACS-2 (Thursday Morning)</vt:lpstr>
      <vt:lpstr>Agenda Items</vt:lpstr>
      <vt:lpstr>Generation Time-I</vt:lpstr>
      <vt:lpstr>Generation Time-II</vt:lpstr>
      <vt:lpstr>Generation Time-III</vt:lpstr>
      <vt:lpstr>Stock-recruitment relationship</vt:lpstr>
      <vt:lpstr>Decision points for projections (Status)</vt:lpstr>
      <vt:lpstr>PowerPoint Presentation</vt:lpstr>
      <vt:lpstr>PowerPoint Presentation</vt:lpstr>
      <vt:lpstr>Decision points for projections</vt:lpstr>
    </vt:vector>
  </TitlesOfParts>
  <Company>CSIRO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Size-structured models: an introduction to models and fitting</dc:title>
  <dc:creator>Punt, Andre (O&amp;A, Hobart)</dc:creator>
  <cp:lastModifiedBy>Punt, Andre (O&amp;A, Hobart)</cp:lastModifiedBy>
  <cp:revision>121</cp:revision>
  <dcterms:created xsi:type="dcterms:W3CDTF">2018-11-02T17:19:51Z</dcterms:created>
  <dcterms:modified xsi:type="dcterms:W3CDTF">2019-01-24T17:32:06Z</dcterms:modified>
</cp:coreProperties>
</file>