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94" r:id="rId4"/>
    <p:sldId id="295" r:id="rId5"/>
    <p:sldId id="296" r:id="rId6"/>
    <p:sldId id="259" r:id="rId7"/>
    <p:sldId id="260" r:id="rId8"/>
    <p:sldId id="297" r:id="rId9"/>
    <p:sldId id="298" r:id="rId10"/>
    <p:sldId id="299" r:id="rId11"/>
    <p:sldId id="301" r:id="rId12"/>
    <p:sldId id="302" r:id="rId13"/>
    <p:sldId id="304" r:id="rId14"/>
    <p:sldId id="310" r:id="rId15"/>
    <p:sldId id="311" r:id="rId16"/>
    <p:sldId id="305" r:id="rId17"/>
    <p:sldId id="312" r:id="rId18"/>
    <p:sldId id="313" r:id="rId19"/>
    <p:sldId id="314" r:id="rId20"/>
    <p:sldId id="281" r:id="rId21"/>
    <p:sldId id="315" r:id="rId22"/>
    <p:sldId id="316" r:id="rId23"/>
    <p:sldId id="317" r:id="rId24"/>
    <p:sldId id="334" r:id="rId25"/>
    <p:sldId id="337" r:id="rId26"/>
    <p:sldId id="306" r:id="rId27"/>
    <p:sldId id="318" r:id="rId28"/>
    <p:sldId id="319" r:id="rId29"/>
    <p:sldId id="320" r:id="rId30"/>
    <p:sldId id="321" r:id="rId31"/>
    <p:sldId id="322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08" r:id="rId43"/>
    <p:sldId id="336" r:id="rId44"/>
    <p:sldId id="30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888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4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46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177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473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A3633C-DAE0-4739-BEBE-49327D483D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9D57247-466A-4D2D-BB8B-E14F57B6F5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8F7C-9F50-4395-890E-10389DB22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2" y="2379887"/>
            <a:ext cx="8361229" cy="2098226"/>
          </a:xfrm>
        </p:spPr>
        <p:txBody>
          <a:bodyPr/>
          <a:lstStyle/>
          <a:p>
            <a:r>
              <a:rPr lang="en-US" dirty="0"/>
              <a:t>Saint Matthew Blue King Crab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B827-D5FD-456F-9715-8FE352D5F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1" y="4721290"/>
            <a:ext cx="6831673" cy="666459"/>
          </a:xfrm>
        </p:spPr>
        <p:txBody>
          <a:bodyPr/>
          <a:lstStyle/>
          <a:p>
            <a:r>
              <a:rPr lang="en-US" dirty="0"/>
              <a:t>Katie Palof, Jie Zheng, and Jim Ianelli</a:t>
            </a:r>
          </a:p>
        </p:txBody>
      </p:sp>
    </p:spTree>
    <p:extLst>
      <p:ext uri="{BB962C8B-B14F-4D97-AF65-F5344CB8AC3E}">
        <p14:creationId xmlns:p14="http://schemas.microsoft.com/office/powerpoint/2010/main" val="359456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AAAB8-1BB7-4361-8750-D9C82EB6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76" y="600658"/>
            <a:ext cx="7405113" cy="56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AAAB8-1BB7-4361-8750-D9C82EB6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9176" y="624033"/>
            <a:ext cx="7405113" cy="56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4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AAAB8-1BB7-4361-8750-D9C82EB6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9176" y="600658"/>
            <a:ext cx="7405113" cy="56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2F709-04D3-4466-BC78-99031F88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500" dirty="0">
                <a:solidFill>
                  <a:schemeClr val="tx2"/>
                </a:solidFill>
              </a:rPr>
              <a:t>MMB &amp; Recruitment</a:t>
            </a:r>
            <a:br>
              <a:rPr lang="en-US" sz="4500" dirty="0">
                <a:solidFill>
                  <a:schemeClr val="tx2"/>
                </a:solidFill>
              </a:rPr>
            </a:b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1ED0-C621-4288-BD53-7ABC5D96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439B393-08AA-4593-A9A1-8FF1C81D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7" y="480515"/>
            <a:ext cx="10606144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5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9B393-08AA-4593-A9A1-8FF1C81D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179" y="481556"/>
            <a:ext cx="10606144" cy="58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2F709-04D3-4466-BC78-99031F88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630" y="2021720"/>
            <a:ext cx="8361229" cy="20982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500" dirty="0">
                <a:solidFill>
                  <a:schemeClr val="tx2"/>
                </a:solidFill>
              </a:rPr>
              <a:t>SIZE Compositions and Selectivity, fishing mortality, etc.</a:t>
            </a:r>
            <a:br>
              <a:rPr lang="en-US" sz="4500" dirty="0">
                <a:solidFill>
                  <a:schemeClr val="tx2"/>
                </a:solidFill>
              </a:rPr>
            </a:br>
            <a:endParaRPr lang="en-US" sz="4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1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9B393-08AA-4593-A9A1-8FF1C81D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795" y="481556"/>
            <a:ext cx="10016912" cy="58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9B393-08AA-4593-A9A1-8FF1C81D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410" y="481556"/>
            <a:ext cx="9427681" cy="58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7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9B393-08AA-4593-A9A1-8FF1C81D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795" y="481556"/>
            <a:ext cx="10016912" cy="5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6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D1BA2-E6F4-406D-B27E-328ECF42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19F8E-2710-43F0-AE68-B1FD9CD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8008"/>
            <a:ext cx="9601200" cy="42267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Overfished status</a:t>
            </a:r>
          </a:p>
          <a:p>
            <a:r>
              <a:rPr lang="en-US" dirty="0">
                <a:solidFill>
                  <a:schemeClr val="accent5"/>
                </a:solidFill>
              </a:rPr>
              <a:t>Rebuilding plan approved by Council June 2020</a:t>
            </a:r>
          </a:p>
          <a:p>
            <a:pPr lvl="1"/>
            <a:r>
              <a:rPr lang="en-US" dirty="0"/>
              <a:t>No changes in direct fishing regulations (State harvest strategy)</a:t>
            </a:r>
          </a:p>
          <a:p>
            <a:pPr lvl="1"/>
            <a:r>
              <a:rPr lang="en-US" dirty="0"/>
              <a:t>No further bycatch restrictions</a:t>
            </a:r>
          </a:p>
          <a:p>
            <a:pPr lvl="1"/>
            <a:r>
              <a:rPr lang="en-US" dirty="0"/>
              <a:t>Focused on recruitment expectations (surveys are key to observing rebuilding)</a:t>
            </a:r>
          </a:p>
          <a:p>
            <a:r>
              <a:rPr lang="en-US" dirty="0">
                <a:solidFill>
                  <a:schemeClr val="accent5"/>
                </a:solidFill>
              </a:rPr>
              <a:t>Core model issues</a:t>
            </a:r>
          </a:p>
          <a:p>
            <a:pPr lvl="1"/>
            <a:r>
              <a:rPr lang="en-US" dirty="0"/>
              <a:t>Contrast in trends between pot survey and trawl survey </a:t>
            </a:r>
          </a:p>
          <a:p>
            <a:pPr lvl="1"/>
            <a:r>
              <a:rPr lang="en-US" dirty="0"/>
              <a:t>Spatial hot spots in survey</a:t>
            </a:r>
          </a:p>
          <a:p>
            <a:pPr lvl="1"/>
            <a:r>
              <a:rPr lang="en-US" dirty="0"/>
              <a:t>Poor fit of models to recent years of survey data (2010 +)</a:t>
            </a:r>
          </a:p>
          <a:p>
            <a:pPr lvl="1"/>
            <a:r>
              <a:rPr lang="en-US" dirty="0"/>
              <a:t>Simple model – male only, 3 size groups</a:t>
            </a:r>
          </a:p>
        </p:txBody>
      </p:sp>
    </p:spTree>
    <p:extLst>
      <p:ext uri="{BB962C8B-B14F-4D97-AF65-F5344CB8AC3E}">
        <p14:creationId xmlns:p14="http://schemas.microsoft.com/office/powerpoint/2010/main" val="158204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056F1B-F192-4BFF-BED0-0712EEBB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81" y="1407094"/>
            <a:ext cx="2539562" cy="2021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cap="all" spc="800" dirty="0"/>
              <a:t>Reference 16.0</a:t>
            </a:r>
            <a:br>
              <a:rPr lang="en-US" sz="2200" cap="all" spc="800" dirty="0"/>
            </a:br>
            <a:br>
              <a:rPr lang="en-US" sz="2200" cap="all" spc="800" dirty="0"/>
            </a:br>
            <a:r>
              <a:rPr lang="en-US" sz="2200" cap="all" spc="800" dirty="0"/>
              <a:t>size comp residuals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2AD15-76D9-44F1-84F3-43916CC6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1" r="-1202" b="1"/>
          <a:stretch/>
        </p:blipFill>
        <p:spPr>
          <a:xfrm>
            <a:off x="3873967" y="354563"/>
            <a:ext cx="8292579" cy="62577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625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056F1B-F192-4BFF-BED0-0712EEBB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8" y="1283516"/>
            <a:ext cx="3162649" cy="2785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cap="all" spc="800" dirty="0"/>
              <a:t>Fix</a:t>
            </a:r>
            <a:br>
              <a:rPr lang="en-US" sz="2200" cap="all" spc="800" dirty="0"/>
            </a:br>
            <a:r>
              <a:rPr lang="en-US" sz="2200" cap="all" spc="800" dirty="0"/>
              <a:t>Terminal</a:t>
            </a:r>
            <a:br>
              <a:rPr lang="en-US" sz="2200" cap="all" spc="800" dirty="0"/>
            </a:br>
            <a:r>
              <a:rPr lang="en-US" sz="2200" cap="all" spc="800" dirty="0"/>
              <a:t>Recruitment</a:t>
            </a:r>
            <a:br>
              <a:rPr lang="en-US" sz="2200" cap="all" spc="800" dirty="0"/>
            </a:br>
            <a:r>
              <a:rPr lang="en-US" sz="2200" cap="all" spc="800" dirty="0"/>
              <a:t>16.0a</a:t>
            </a:r>
            <a:br>
              <a:rPr lang="en-US" sz="2200" cap="all" spc="800" dirty="0"/>
            </a:br>
            <a:br>
              <a:rPr lang="en-US" sz="2200" cap="all" spc="800" dirty="0"/>
            </a:br>
            <a:r>
              <a:rPr lang="en-US" sz="2200" cap="all" spc="800" dirty="0"/>
              <a:t>size comp residuals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2AD15-76D9-44F1-84F3-43916CC62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875" y="354563"/>
            <a:ext cx="8134713" cy="62140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2928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056F1B-F192-4BFF-BED0-0712EEBB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81" y="1407094"/>
            <a:ext cx="2539562" cy="2021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cap="all" spc="800" dirty="0"/>
              <a:t>No </a:t>
            </a:r>
            <a:r>
              <a:rPr lang="en-US" sz="2200" cap="all" spc="800" dirty="0" err="1"/>
              <a:t>pOt</a:t>
            </a:r>
            <a:br>
              <a:rPr lang="en-US" sz="2200" cap="all" spc="800" dirty="0"/>
            </a:br>
            <a:r>
              <a:rPr lang="en-US" sz="2200" cap="all" spc="800" dirty="0"/>
              <a:t>20.1</a:t>
            </a:r>
            <a:br>
              <a:rPr lang="en-US" sz="2200" cap="all" spc="800" dirty="0"/>
            </a:br>
            <a:br>
              <a:rPr lang="en-US" sz="2200" cap="all" spc="800" dirty="0"/>
            </a:br>
            <a:r>
              <a:rPr lang="en-US" sz="2200" cap="all" spc="800" dirty="0"/>
              <a:t>size comp residuals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2AD15-76D9-44F1-84F3-43916CC62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4277" y="354563"/>
            <a:ext cx="8191959" cy="62577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03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6B46E-2241-495B-82D8-2DD92FD1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5" y="634028"/>
            <a:ext cx="3565063" cy="3732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cap="all" dirty="0"/>
              <a:t>Selectivity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E72BA1E-FA25-4D62-B1E3-4A0068B75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1" y="1161448"/>
            <a:ext cx="6187736" cy="47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6B46E-2241-495B-82D8-2DD92FD1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5" y="634028"/>
            <a:ext cx="3565063" cy="3732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cap="all" dirty="0"/>
              <a:t>Fishing Mortality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2BA1E-FA25-4D62-B1E3-4A0068B75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81" y="1462240"/>
            <a:ext cx="6187736" cy="41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6B46E-2241-495B-82D8-2DD92FD1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763" y="634028"/>
            <a:ext cx="3137485" cy="3732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cap="all" dirty="0"/>
              <a:t>Retained catch and bycatch fit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2BA1E-FA25-4D62-B1E3-4A0068B75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542" y="367807"/>
            <a:ext cx="8265221" cy="61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9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2F709-04D3-4466-BC78-99031F88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500" dirty="0">
                <a:solidFill>
                  <a:schemeClr val="tx2"/>
                </a:solidFill>
              </a:rPr>
              <a:t>Parameter Estimation and Model FIT</a:t>
            </a:r>
            <a:br>
              <a:rPr lang="en-US" sz="4500" dirty="0">
                <a:solidFill>
                  <a:schemeClr val="tx2"/>
                </a:solidFill>
              </a:rPr>
            </a:br>
            <a:endParaRPr lang="en-US" sz="45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1ED0-C621-4288-BD53-7ABC5D96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0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13859E-8EE9-4152-8E5F-9297D2722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15555" r="17271" b="3906"/>
          <a:stretch/>
        </p:blipFill>
        <p:spPr>
          <a:xfrm>
            <a:off x="2485051" y="361092"/>
            <a:ext cx="7713013" cy="5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6D29AE-357B-4FF3-B617-482D3ADFF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17659" r="14209" b="9803"/>
          <a:stretch/>
        </p:blipFill>
        <p:spPr>
          <a:xfrm>
            <a:off x="1271467" y="800100"/>
            <a:ext cx="9649067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9" name="Rectangle 17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088491-4840-4D34-B458-D47ACDC2D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4511" r="12263" b="31942"/>
          <a:stretch/>
        </p:blipFill>
        <p:spPr>
          <a:xfrm>
            <a:off x="1322194" y="2254406"/>
            <a:ext cx="9550581" cy="23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82212" y="480515"/>
            <a:ext cx="7627575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17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D705356-3611-4EE1-B728-A69F384C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7" y="800100"/>
            <a:ext cx="7445046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9A577-2577-489C-B88E-75728E1D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4123579" cy="4482564"/>
          </a:xfrm>
        </p:spPr>
        <p:txBody>
          <a:bodyPr>
            <a:normAutofit/>
          </a:bodyPr>
          <a:lstStyle/>
          <a:p>
            <a:r>
              <a:rPr lang="en-US" sz="4800" dirty="0"/>
              <a:t>Appendix C – </a:t>
            </a:r>
            <a:r>
              <a:rPr lang="en-US" sz="3600" dirty="0">
                <a:solidFill>
                  <a:schemeClr val="tx2"/>
                </a:solidFill>
              </a:rPr>
              <a:t>Evaluating Uncertainty due to lack of 2020 survey data</a:t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7548-DDB9-44D4-9251-3EE6E225D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123" y="1327356"/>
            <a:ext cx="4872677" cy="4482564"/>
          </a:xfrm>
        </p:spPr>
        <p:txBody>
          <a:bodyPr>
            <a:normAutofit/>
          </a:bodyPr>
          <a:lstStyle/>
          <a:p>
            <a:r>
              <a:rPr lang="en-US" dirty="0"/>
              <a:t>Retrospective analysis with and without terminal year of survey data (abundance and size comps)</a:t>
            </a:r>
          </a:p>
          <a:p>
            <a:r>
              <a:rPr lang="en-US" dirty="0"/>
              <a:t>Runs to determine sensitivity to hypothetical 2020 data – high and low values based on current variability of survey data (Approach 3)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97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9A577-2577-489C-B88E-75728E1D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37" y="1025142"/>
            <a:ext cx="3794097" cy="151914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Retrospective</a:t>
            </a:r>
            <a:br>
              <a:rPr lang="en-US" sz="4800" dirty="0"/>
            </a:br>
            <a:r>
              <a:rPr lang="en-US" sz="4800" dirty="0"/>
              <a:t>(MMB)</a:t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14A0553E-9F8A-45C7-85CC-BB0504621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32" y="832635"/>
            <a:ext cx="7789096" cy="51927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8479C-7D90-425D-99CE-CEFD52AC35FD}"/>
              </a:ext>
            </a:extLst>
          </p:cNvPr>
          <p:cNvSpPr txBox="1"/>
          <p:nvPr/>
        </p:nvSpPr>
        <p:spPr>
          <a:xfrm>
            <a:off x="7180127" y="1589231"/>
            <a:ext cx="223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Mohn’s</a:t>
            </a:r>
            <a:r>
              <a:rPr lang="en-US" dirty="0">
                <a:solidFill>
                  <a:schemeClr val="bg1"/>
                </a:solidFill>
              </a:rPr>
              <a:t> rho: -0.346 </a:t>
            </a:r>
          </a:p>
        </p:txBody>
      </p:sp>
    </p:spTree>
    <p:extLst>
      <p:ext uri="{BB962C8B-B14F-4D97-AF65-F5344CB8AC3E}">
        <p14:creationId xmlns:p14="http://schemas.microsoft.com/office/powerpoint/2010/main" val="332708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9A577-2577-489C-B88E-75728E1D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837" y="1025142"/>
            <a:ext cx="3368827" cy="3588803"/>
          </a:xfrm>
        </p:spPr>
        <p:txBody>
          <a:bodyPr>
            <a:normAutofit/>
          </a:bodyPr>
          <a:lstStyle/>
          <a:p>
            <a:r>
              <a:rPr lang="en-US" sz="4000" dirty="0"/>
              <a:t>Retrospective</a:t>
            </a:r>
            <a:br>
              <a:rPr lang="en-US" sz="4000" dirty="0"/>
            </a:br>
            <a:r>
              <a:rPr lang="en-US" sz="4000" dirty="0"/>
              <a:t>(MMB)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- with &amp; without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terminal year of 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survey data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A0553E-9F8A-45C7-85CC-BB0504621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5832" y="832635"/>
            <a:ext cx="7789095" cy="5192730"/>
          </a:xfrm>
        </p:spPr>
      </p:pic>
    </p:spTree>
    <p:extLst>
      <p:ext uri="{BB962C8B-B14F-4D97-AF65-F5344CB8AC3E}">
        <p14:creationId xmlns:p14="http://schemas.microsoft.com/office/powerpoint/2010/main" val="256409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F9B0AA6-4CD4-4049-8846-DFCE2CA20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5" y="591586"/>
            <a:ext cx="8679532" cy="57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40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6F3CCF-B5C8-4086-AC6E-78B876EF2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EEE65-63B3-404D-A638-8606471F0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D24394-A573-4BE9-AEA5-807296B2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F4257D-FCCC-4C91-9380-EA0E351A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/>
          <a:stretch/>
        </p:blipFill>
        <p:spPr>
          <a:xfrm>
            <a:off x="806865" y="1091681"/>
            <a:ext cx="4775747" cy="42920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8183DC-1CD9-41AE-8170-BE53253B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256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E16FFE-8842-415C-9E44-C1FEECD7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710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ence&#10;&#10;Description automatically generated">
            <a:extLst>
              <a:ext uri="{FF2B5EF4-FFF2-40B4-BE49-F238E27FC236}">
                <a16:creationId xmlns:a16="http://schemas.microsoft.com/office/drawing/2014/main" id="{7602DFC9-F390-4F14-9FCA-3513A203A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6"/>
          <a:stretch/>
        </p:blipFill>
        <p:spPr>
          <a:xfrm>
            <a:off x="6472707" y="1006014"/>
            <a:ext cx="4912428" cy="446341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8C9B6-0CB9-4B00-86DD-FCE76E681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9" t="39489" r="739" b="41837"/>
          <a:stretch/>
        </p:blipFill>
        <p:spPr>
          <a:xfrm>
            <a:off x="5081769" y="5383762"/>
            <a:ext cx="1909484" cy="12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6F3CCF-B5C8-4086-AC6E-78B876EF2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EEE65-63B3-404D-A638-8606471F0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D24394-A573-4BE9-AEA5-807296B2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257D-FCCC-4C91-9380-EA0E351A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4"/>
          <a:stretch/>
        </p:blipFill>
        <p:spPr>
          <a:xfrm>
            <a:off x="668535" y="919550"/>
            <a:ext cx="5043710" cy="45568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8183DC-1CD9-41AE-8170-BE53253B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256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E16FFE-8842-415C-9E44-C1FEECD7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710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2DFC9-F390-4F14-9FCA-3513A203A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0"/>
          <a:stretch/>
        </p:blipFill>
        <p:spPr>
          <a:xfrm>
            <a:off x="6432476" y="919550"/>
            <a:ext cx="4972011" cy="454566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8C9B6-0CB9-4B00-86DD-FCE76E681D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9" t="39489" r="739" b="41837"/>
          <a:stretch/>
        </p:blipFill>
        <p:spPr>
          <a:xfrm>
            <a:off x="5081769" y="5383762"/>
            <a:ext cx="1909484" cy="12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7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6F3CCF-B5C8-4086-AC6E-78B876EF2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EEE65-63B3-404D-A638-8606471F0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D24394-A573-4BE9-AEA5-807296B27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257D-FCCC-4C91-9380-EA0E351A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8"/>
          <a:stretch/>
        </p:blipFill>
        <p:spPr>
          <a:xfrm>
            <a:off x="640672" y="896244"/>
            <a:ext cx="5068779" cy="45922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8183DC-1CD9-41AE-8170-BE53253B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256" y="480060"/>
            <a:ext cx="539610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E16FFE-8842-415C-9E44-C1FEECD7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710" y="643468"/>
            <a:ext cx="5068779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2DFC9-F390-4F14-9FCA-3513A203A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3"/>
          <a:stretch/>
        </p:blipFill>
        <p:spPr>
          <a:xfrm>
            <a:off x="6378117" y="944140"/>
            <a:ext cx="4973553" cy="454438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8C9B6-0CB9-4B00-86DD-FCE76E681D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9" t="39489" r="739" b="41837"/>
          <a:stretch/>
        </p:blipFill>
        <p:spPr>
          <a:xfrm>
            <a:off x="5081769" y="5383762"/>
            <a:ext cx="1909484" cy="12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8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D2B662-BB28-4E9C-B74D-059260147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1F3E03C-07A8-4849-914E-40808AC8D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3664" r="22051" b="14276"/>
          <a:stretch/>
        </p:blipFill>
        <p:spPr>
          <a:xfrm>
            <a:off x="1794588" y="858415"/>
            <a:ext cx="8602824" cy="49606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1FDAFA-FD09-4608-9315-99BFF552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0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63E846-0423-457A-B1BF-DD35A92D8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CD26FA2-89EA-4A3C-A580-481F77861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9952"/>
          <a:stretch/>
        </p:blipFill>
        <p:spPr>
          <a:xfrm>
            <a:off x="137497" y="232416"/>
            <a:ext cx="5416707" cy="427427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E14D58D-9A39-475D-9C0D-7AC54AC5C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4405944" y="1398101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65E97A0-03F7-4D1F-A08A-3BC39D64D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r="4" b="4"/>
          <a:stretch/>
        </p:blipFill>
        <p:spPr>
          <a:xfrm>
            <a:off x="4728940" y="1687350"/>
            <a:ext cx="6894239" cy="4841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FDD65B-81A2-47AA-AD55-990032A45393}"/>
              </a:ext>
            </a:extLst>
          </p:cNvPr>
          <p:cNvSpPr txBox="1"/>
          <p:nvPr/>
        </p:nvSpPr>
        <p:spPr>
          <a:xfrm>
            <a:off x="5834743" y="325445"/>
            <a:ext cx="578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Approach 3 – </a:t>
            </a:r>
          </a:p>
          <a:p>
            <a:pPr algn="ctr"/>
            <a:r>
              <a:rPr lang="en-US" sz="2800" dirty="0"/>
              <a:t>high and low 2020 survey values</a:t>
            </a:r>
          </a:p>
        </p:txBody>
      </p:sp>
    </p:spTree>
    <p:extLst>
      <p:ext uri="{BB962C8B-B14F-4D97-AF65-F5344CB8AC3E}">
        <p14:creationId xmlns:p14="http://schemas.microsoft.com/office/powerpoint/2010/main" val="40590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71210" y="480515"/>
            <a:ext cx="7249578" cy="58923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23669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C35C30-41A8-4BFE-ABFB-87F3BD4B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17" y="800100"/>
            <a:ext cx="7255766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98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E818D-2E81-4350-801E-0346F7D1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783348" cy="4198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all" dirty="0">
                <a:latin typeface="+mn-lt"/>
              </a:rPr>
              <a:t>Conclusions:</a:t>
            </a:r>
            <a:br>
              <a:rPr lang="en-US" sz="3200" cap="all" dirty="0">
                <a:latin typeface="+mn-lt"/>
              </a:rPr>
            </a:br>
            <a:r>
              <a:rPr lang="en-US" sz="3200" cap="all" dirty="0">
                <a:latin typeface="+mn-lt"/>
              </a:rPr>
              <a:t>- </a:t>
            </a:r>
            <a:r>
              <a:rPr lang="en-US" sz="2400" cap="all" dirty="0">
                <a:latin typeface="+mn-lt"/>
              </a:rPr>
              <a:t>variability in base model covers high and low runs.</a:t>
            </a:r>
            <a:br>
              <a:rPr lang="en-US" sz="2400" cap="all" dirty="0">
                <a:latin typeface="+mn-lt"/>
              </a:rPr>
            </a:br>
            <a:endParaRPr lang="en-US" sz="3200" cap="all" dirty="0">
              <a:latin typeface="+mn-lt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EF55950-5142-4BE0-874B-639FD49A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42" y="1383893"/>
            <a:ext cx="6065317" cy="42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3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6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C476E-60D9-447F-9369-D95BFEC2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145971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Summary &amp; Future 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142C-59B0-41FB-84AB-08264C0D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80727"/>
            <a:ext cx="10149115" cy="443203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Base model still preferred model.</a:t>
            </a:r>
          </a:p>
          <a:p>
            <a:pPr lvl="1"/>
            <a:r>
              <a:rPr lang="en-US" dirty="0"/>
              <a:t>16.0a sensitivity on the influence of large terminal year recruitment estimate (no influence on model with exception of recruitment)</a:t>
            </a:r>
          </a:p>
          <a:p>
            <a:r>
              <a:rPr lang="en-US" dirty="0">
                <a:solidFill>
                  <a:schemeClr val="accent5"/>
                </a:solidFill>
              </a:rPr>
              <a:t>Uncertainty</a:t>
            </a:r>
          </a:p>
          <a:p>
            <a:pPr lvl="1"/>
            <a:r>
              <a:rPr lang="en-US" dirty="0"/>
              <a:t>No strong evidence that lack of 2020 data adds additional uncertainty to the model and essential model estimates</a:t>
            </a:r>
          </a:p>
          <a:p>
            <a:pPr lvl="1"/>
            <a:r>
              <a:rPr lang="en-US" dirty="0"/>
              <a:t>Author does not recommend increases in ABC buffer based on these analyses</a:t>
            </a:r>
          </a:p>
          <a:p>
            <a:r>
              <a:rPr lang="en-US" dirty="0">
                <a:solidFill>
                  <a:schemeClr val="accent5"/>
                </a:solidFill>
              </a:rPr>
              <a:t>Future work on difference between two surveys</a:t>
            </a:r>
          </a:p>
          <a:p>
            <a:pPr lvl="1"/>
            <a:r>
              <a:rPr lang="en-US" dirty="0"/>
              <a:t>Spatial, temporal, catchability differences</a:t>
            </a:r>
          </a:p>
          <a:p>
            <a:pPr lvl="1"/>
            <a:r>
              <a:rPr lang="en-US" dirty="0"/>
              <a:t>Work with Jon Richar to explore VAST model with both data sets (assuming we can deal with the island issues)</a:t>
            </a:r>
          </a:p>
          <a:p>
            <a:r>
              <a:rPr lang="en-US" dirty="0">
                <a:solidFill>
                  <a:schemeClr val="accent5"/>
                </a:solidFill>
              </a:rPr>
              <a:t>Literature review to confirm life history parameters (growth, M, etc.) are the best available for this stock</a:t>
            </a:r>
          </a:p>
        </p:txBody>
      </p:sp>
    </p:spTree>
    <p:extLst>
      <p:ext uri="{BB962C8B-B14F-4D97-AF65-F5344CB8AC3E}">
        <p14:creationId xmlns:p14="http://schemas.microsoft.com/office/powerpoint/2010/main" val="267771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E818D-2E81-4350-801E-0346F7D1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866" y="634028"/>
            <a:ext cx="3275668" cy="4198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cap="all" dirty="0">
                <a:latin typeface="+mn-lt"/>
              </a:rPr>
              <a:t>Based on model 16.0 (reference model) </a:t>
            </a:r>
            <a:br>
              <a:rPr lang="en-US" sz="2400" cap="all" dirty="0">
                <a:latin typeface="+mn-lt"/>
              </a:rPr>
            </a:br>
            <a:endParaRPr lang="en-US" sz="3200" cap="all" dirty="0">
              <a:latin typeface="+mn-lt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B9D24-DE90-4FC1-B8D1-D6A6AECC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0" y="1143497"/>
            <a:ext cx="7698341" cy="47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3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4B80-11DD-4B6B-BAAB-003704B2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n-US" dirty="0"/>
              <a:t>Thanks!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4829B7-47EE-4685-ADC0-DE464C22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erson sitting on a wooden bench&#10;&#10;Description automatically generated">
            <a:extLst>
              <a:ext uri="{FF2B5EF4-FFF2-40B4-BE49-F238E27FC236}">
                <a16:creationId xmlns:a16="http://schemas.microsoft.com/office/drawing/2014/main" id="{742D581C-A30B-47E1-94BE-C7C11A22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1" y="825080"/>
            <a:ext cx="6517065" cy="4887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2257-DDC8-4338-A5D7-124F74E1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r>
              <a:rPr lang="en-US" dirty="0"/>
              <a:t>Jie Zheng and Jim Ianelli</a:t>
            </a:r>
          </a:p>
          <a:p>
            <a:r>
              <a:rPr lang="en-US" dirty="0"/>
              <a:t>Siddeek and Tyler Jackson for review </a:t>
            </a:r>
          </a:p>
          <a:p>
            <a:r>
              <a:rPr lang="en-US" dirty="0"/>
              <a:t>All those supporting telework and childcare balancing </a:t>
            </a:r>
          </a:p>
        </p:txBody>
      </p:sp>
    </p:spTree>
    <p:extLst>
      <p:ext uri="{BB962C8B-B14F-4D97-AF65-F5344CB8AC3E}">
        <p14:creationId xmlns:p14="http://schemas.microsoft.com/office/powerpoint/2010/main" val="35835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6F14AB-883C-4545-B29F-AE8DD14963A4}"/>
              </a:ext>
            </a:extLst>
          </p:cNvPr>
          <p:cNvSpPr txBox="1"/>
          <p:nvPr/>
        </p:nvSpPr>
        <p:spPr>
          <a:xfrm>
            <a:off x="1668544" y="1649691"/>
            <a:ext cx="2611225" cy="2236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Trawl survey (area-swept) spatial breakdown in catch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A0F-590B-4B35-A4A1-21A7213BF5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" r="-2" b="495"/>
          <a:stretch/>
        </p:blipFill>
        <p:spPr>
          <a:xfrm>
            <a:off x="4853661" y="-22166"/>
            <a:ext cx="6930903" cy="689254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6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FD754-AB79-4FE7-B366-9C3F901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 anchorCtr="0">
            <a:normAutofit/>
          </a:bodyPr>
          <a:lstStyle/>
          <a:p>
            <a:r>
              <a:rPr lang="en-US" dirty="0"/>
              <a:t>SSC/CPT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9523-6C38-4D05-8A22-42476A0F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550" y="634180"/>
            <a:ext cx="7776595" cy="5617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i="1" dirty="0">
                <a:solidFill>
                  <a:schemeClr val="accent1"/>
                </a:solidFill>
              </a:rPr>
              <a:t>Retrospective analyses</a:t>
            </a:r>
          </a:p>
          <a:p>
            <a:pPr lvl="1"/>
            <a:r>
              <a:rPr lang="en-US" sz="1600" dirty="0"/>
              <a:t>Completed for base model – with and without terminal survey year</a:t>
            </a:r>
          </a:p>
          <a:p>
            <a:pPr lvl="1"/>
            <a:r>
              <a:rPr lang="en-US" sz="1600" dirty="0"/>
              <a:t>Still needs to be implemented in GMACS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1"/>
                </a:solidFill>
              </a:rPr>
              <a:t>Model scenarios for 2020:</a:t>
            </a:r>
          </a:p>
          <a:p>
            <a:pPr lvl="1"/>
            <a:r>
              <a:rPr lang="en-US" sz="1600" dirty="0"/>
              <a:t>Sensitivity run without pot survey data (20.1)</a:t>
            </a:r>
          </a:p>
          <a:p>
            <a:pPr lvl="1"/>
            <a:r>
              <a:rPr lang="en-US" sz="1600" dirty="0"/>
              <a:t>Random walk of pot survey catchability – future work (May 2021), needs to be coded into GMACS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1"/>
                </a:solidFill>
              </a:rPr>
              <a:t>Explore potential explanations for the discrepancy in the time trends of the two types of survey data, including movement hypotheses using spatial models (not necessarily VAST)</a:t>
            </a:r>
          </a:p>
          <a:p>
            <a:pPr lvl="1"/>
            <a:r>
              <a:rPr lang="en-US" sz="1600" dirty="0"/>
              <a:t>Limited progress, plans to pursue this in the upcoming year. Current years effort was focused on uncertainty due to loss of 2020 survey and retrospective analyses</a:t>
            </a:r>
            <a:endParaRPr lang="en-US" sz="1600" i="1" dirty="0"/>
          </a:p>
          <a:p>
            <a:pPr marL="0" indent="0">
              <a:buNone/>
            </a:pPr>
            <a:r>
              <a:rPr lang="en-US" sz="1600" b="1" i="1" u="none" strike="noStrike" baseline="0" dirty="0">
                <a:solidFill>
                  <a:schemeClr val="accent1"/>
                </a:solidFill>
                <a:latin typeface="LMRoman10-Italic"/>
              </a:rPr>
              <a:t>Explore models with VAST estimates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Work underway to explore VAST with island effect considerations. Working with Jon Richar (and others) on this and attempts to use VAST with both surveys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1"/>
                </a:solidFill>
              </a:rPr>
              <a:t>Correct model numbering</a:t>
            </a:r>
          </a:p>
          <a:p>
            <a:pPr lvl="1"/>
            <a:r>
              <a:rPr lang="en-US" sz="1600" dirty="0"/>
              <a:t>16.0 is the base/reference model.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94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D32BD-F152-4E2B-828E-A7D78116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30" y="1169156"/>
            <a:ext cx="9325970" cy="919207"/>
          </a:xfrm>
        </p:spPr>
        <p:txBody>
          <a:bodyPr>
            <a:normAutofit/>
          </a:bodyPr>
          <a:lstStyle/>
          <a:p>
            <a:r>
              <a:rPr lang="en-US" dirty="0"/>
              <a:t>Model evaluations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ECBF-2F96-437C-BA03-D133FA96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430" y="2088363"/>
            <a:ext cx="9325970" cy="359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16.0 – 2019 Reference Model </a:t>
            </a:r>
          </a:p>
          <a:p>
            <a:pPr marL="0" indent="0">
              <a:buNone/>
            </a:pPr>
            <a:r>
              <a:rPr lang="en-US" b="1" dirty="0"/>
              <a:t>16.0 – 2020 Reference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0" dirty="0"/>
              <a:t>2019 accepted model updated with 2010 – 2019 groundfish bycatch</a:t>
            </a:r>
          </a:p>
          <a:p>
            <a:pPr marL="0" indent="0">
              <a:buNone/>
            </a:pPr>
            <a:r>
              <a:rPr lang="en-US" b="1" dirty="0"/>
              <a:t>16.0a – 2020 Reference Model with fixed terminal year recruitment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0" dirty="0"/>
              <a:t>model 16.0 with terminal year recruitment fixed as the average of the last seven years</a:t>
            </a:r>
          </a:p>
          <a:p>
            <a:pPr marL="0" indent="0">
              <a:buNone/>
            </a:pPr>
            <a:r>
              <a:rPr lang="en-US" b="1" dirty="0"/>
              <a:t>20.1 – no ADF&amp;G pot survey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0" dirty="0"/>
              <a:t>model 16.0 – excludes ADF&amp;G pot survey data – abundance and length comps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86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E2F709-04D3-4466-BC78-99031F88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500" dirty="0">
                <a:solidFill>
                  <a:schemeClr val="tx2"/>
                </a:solidFill>
              </a:rPr>
              <a:t>Survey fit </a:t>
            </a:r>
            <a:br>
              <a:rPr lang="en-US" sz="4500" dirty="0">
                <a:solidFill>
                  <a:schemeClr val="tx2"/>
                </a:solidFill>
              </a:rPr>
            </a:br>
            <a:r>
              <a:rPr lang="en-US" sz="4500" dirty="0">
                <a:solidFill>
                  <a:schemeClr val="tx2"/>
                </a:solidFill>
              </a:rPr>
              <a:t>	- TRAWL NMFS</a:t>
            </a:r>
            <a:br>
              <a:rPr lang="en-US" sz="4500" dirty="0">
                <a:solidFill>
                  <a:schemeClr val="tx2"/>
                </a:solidFill>
              </a:rPr>
            </a:br>
            <a:r>
              <a:rPr lang="en-US" sz="4500" dirty="0">
                <a:solidFill>
                  <a:schemeClr val="tx2"/>
                </a:solidFill>
              </a:rPr>
              <a:t>	- Pot ADF&amp;G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1ED0-C621-4288-BD53-7ABC5D96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6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55A784-E18A-48A8-AA83-12885BB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19" y="800099"/>
            <a:ext cx="6309361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03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655</Words>
  <Application>Microsoft Office PowerPoint</Application>
  <PresentationFormat>Widescreen</PresentationFormat>
  <Paragraphs>69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Franklin Gothic Book</vt:lpstr>
      <vt:lpstr>LMRoman10-Italic</vt:lpstr>
      <vt:lpstr>Wingdings</vt:lpstr>
      <vt:lpstr>Crop</vt:lpstr>
      <vt:lpstr>Saint Matthew Blue King Crab 2020</vt:lpstr>
      <vt:lpstr>Current Status</vt:lpstr>
      <vt:lpstr>PowerPoint Presentation</vt:lpstr>
      <vt:lpstr>PowerPoint Presentation</vt:lpstr>
      <vt:lpstr>PowerPoint Presentation</vt:lpstr>
      <vt:lpstr>SSC/CPT Comments </vt:lpstr>
      <vt:lpstr>Model evaluations </vt:lpstr>
      <vt:lpstr>Survey fit   - TRAWL NMFS  - Pot ADF&amp;G</vt:lpstr>
      <vt:lpstr>PowerPoint Presentation</vt:lpstr>
      <vt:lpstr>PowerPoint Presentation</vt:lpstr>
      <vt:lpstr>PowerPoint Presentation</vt:lpstr>
      <vt:lpstr>PowerPoint Presentation</vt:lpstr>
      <vt:lpstr>MMB &amp; Recruitment </vt:lpstr>
      <vt:lpstr>PowerPoint Presentation</vt:lpstr>
      <vt:lpstr>PowerPoint Presentation</vt:lpstr>
      <vt:lpstr>SIZE Compositions and Selectivity, fishing mortality, etc. </vt:lpstr>
      <vt:lpstr>PowerPoint Presentation</vt:lpstr>
      <vt:lpstr>PowerPoint Presentation</vt:lpstr>
      <vt:lpstr>PowerPoint Presentation</vt:lpstr>
      <vt:lpstr>Reference 16.0  size comp residuals</vt:lpstr>
      <vt:lpstr>Fix Terminal Recruitment 16.0a  size comp residuals</vt:lpstr>
      <vt:lpstr>No pOt 20.1  size comp residuals</vt:lpstr>
      <vt:lpstr>Selectivity</vt:lpstr>
      <vt:lpstr>Fishing Mortality</vt:lpstr>
      <vt:lpstr>Retained catch and bycatch fit</vt:lpstr>
      <vt:lpstr>Parameter Estimation and Model FIT </vt:lpstr>
      <vt:lpstr>PowerPoint Presentation</vt:lpstr>
      <vt:lpstr>PowerPoint Presentation</vt:lpstr>
      <vt:lpstr>PowerPoint Presentation</vt:lpstr>
      <vt:lpstr>PowerPoint Presentation</vt:lpstr>
      <vt:lpstr>Appendix C – Evaluating Uncertainty due to lack of 2020 survey data </vt:lpstr>
      <vt:lpstr>Retrospective (MMB) </vt:lpstr>
      <vt:lpstr>Retrospective (MMB) - with &amp; without terminal year of  survey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 - variability in base model covers high and low runs. </vt:lpstr>
      <vt:lpstr>Summary &amp; Future work </vt:lpstr>
      <vt:lpstr>Based on model 16.0 (reference model)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Matthew Blue King Crab 2020</dc:title>
  <dc:creator>Palof, Katie J (DFG)</dc:creator>
  <cp:lastModifiedBy>Palof, Katie J (DFG)</cp:lastModifiedBy>
  <cp:revision>5</cp:revision>
  <dcterms:created xsi:type="dcterms:W3CDTF">2020-09-14T22:33:48Z</dcterms:created>
  <dcterms:modified xsi:type="dcterms:W3CDTF">2020-09-15T01:04:57Z</dcterms:modified>
</cp:coreProperties>
</file>