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94" r:id="rId4"/>
    <p:sldId id="295" r:id="rId5"/>
    <p:sldId id="296" r:id="rId6"/>
    <p:sldId id="259" r:id="rId7"/>
    <p:sldId id="260" r:id="rId8"/>
    <p:sldId id="297" r:id="rId9"/>
    <p:sldId id="298" r:id="rId10"/>
    <p:sldId id="299" r:id="rId11"/>
    <p:sldId id="301" r:id="rId12"/>
    <p:sldId id="302" r:id="rId13"/>
    <p:sldId id="304" r:id="rId14"/>
    <p:sldId id="310" r:id="rId15"/>
    <p:sldId id="311" r:id="rId16"/>
    <p:sldId id="305" r:id="rId17"/>
    <p:sldId id="312" r:id="rId18"/>
    <p:sldId id="313" r:id="rId19"/>
    <p:sldId id="314" r:id="rId20"/>
    <p:sldId id="281" r:id="rId21"/>
    <p:sldId id="315" r:id="rId22"/>
    <p:sldId id="316" r:id="rId23"/>
    <p:sldId id="317" r:id="rId24"/>
    <p:sldId id="334" r:id="rId25"/>
    <p:sldId id="337" r:id="rId26"/>
    <p:sldId id="306" r:id="rId27"/>
    <p:sldId id="318" r:id="rId28"/>
    <p:sldId id="319" r:id="rId29"/>
    <p:sldId id="320" r:id="rId30"/>
    <p:sldId id="321" r:id="rId31"/>
    <p:sldId id="322" r:id="rId32"/>
    <p:sldId id="324" r:id="rId33"/>
    <p:sldId id="325" r:id="rId34"/>
    <p:sldId id="326" r:id="rId35"/>
    <p:sldId id="327" r:id="rId36"/>
    <p:sldId id="328" r:id="rId37"/>
    <p:sldId id="329" r:id="rId38"/>
    <p:sldId id="330" r:id="rId39"/>
    <p:sldId id="331" r:id="rId40"/>
    <p:sldId id="332" r:id="rId41"/>
    <p:sldId id="333" r:id="rId42"/>
    <p:sldId id="308" r:id="rId43"/>
    <p:sldId id="336" r:id="rId44"/>
    <p:sldId id="309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5A3633C-DAE0-4739-BEBE-49327D483D2B}" type="datetimeFigureOut">
              <a:rPr lang="en-US" smtClean="0"/>
              <a:t>9/13/2020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9D57247-466A-4D2D-BB8B-E14F57B6F5FE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318880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3633C-DAE0-4739-BEBE-49327D483D2B}" type="datetimeFigureOut">
              <a:rPr lang="en-US" smtClean="0"/>
              <a:t>9/13/2020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57247-466A-4D2D-BB8B-E14F57B6F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550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3633C-DAE0-4739-BEBE-49327D483D2B}" type="datetimeFigureOut">
              <a:rPr lang="en-US" smtClean="0"/>
              <a:t>9/13/2020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57247-466A-4D2D-BB8B-E14F57B6F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022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3633C-DAE0-4739-BEBE-49327D483D2B}" type="datetimeFigureOut">
              <a:rPr lang="en-US" smtClean="0"/>
              <a:t>9/13/2020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57247-466A-4D2D-BB8B-E14F57B6F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145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A3633C-DAE0-4739-BEBE-49327D483D2B}" type="datetimeFigureOut">
              <a:rPr lang="en-US" smtClean="0"/>
              <a:t>9/13/2020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D57247-466A-4D2D-BB8B-E14F57B6F5F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624620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3633C-DAE0-4739-BEBE-49327D483D2B}" type="datetimeFigureOut">
              <a:rPr lang="en-US" smtClean="0"/>
              <a:t>9/13/2020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57247-466A-4D2D-BB8B-E14F57B6F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32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3633C-DAE0-4739-BEBE-49327D483D2B}" type="datetimeFigureOut">
              <a:rPr lang="en-US" smtClean="0"/>
              <a:t>9/13/2020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57247-466A-4D2D-BB8B-E14F57B6F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439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3633C-DAE0-4739-BEBE-49327D483D2B}" type="datetimeFigureOut">
              <a:rPr lang="en-US" smtClean="0"/>
              <a:t>9/13/2020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57247-466A-4D2D-BB8B-E14F57B6F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259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3633C-DAE0-4739-BEBE-49327D483D2B}" type="datetimeFigureOut">
              <a:rPr lang="en-US" smtClean="0"/>
              <a:t>9/13/2020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57247-466A-4D2D-BB8B-E14F57B6F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793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A3633C-DAE0-4739-BEBE-49327D483D2B}" type="datetimeFigureOut">
              <a:rPr lang="en-US" smtClean="0"/>
              <a:t>9/13/2020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D57247-466A-4D2D-BB8B-E14F57B6F5F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01778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A3633C-DAE0-4739-BEBE-49327D483D2B}" type="datetimeFigureOut">
              <a:rPr lang="en-US" smtClean="0"/>
              <a:t>9/13/2020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D57247-466A-4D2D-BB8B-E14F57B6F5F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64737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D5A3633C-DAE0-4739-BEBE-49327D483D2B}" type="datetimeFigureOut">
              <a:rPr lang="en-US" smtClean="0"/>
              <a:t>9/13/2020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C9D57247-466A-4D2D-BB8B-E14F57B6F5F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4899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tmp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78F7C-9F50-4395-890E-10389DB22E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382" y="2379887"/>
            <a:ext cx="8361229" cy="2098226"/>
          </a:xfrm>
        </p:spPr>
        <p:txBody>
          <a:bodyPr/>
          <a:lstStyle/>
          <a:p>
            <a:r>
              <a:rPr lang="en-US" dirty="0"/>
              <a:t>Saint Matthew Blue King Crab 2020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61B827-D5FD-456F-9715-8FE352D5FE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0161" y="4721290"/>
            <a:ext cx="6831673" cy="666459"/>
          </a:xfrm>
        </p:spPr>
        <p:txBody>
          <a:bodyPr/>
          <a:lstStyle/>
          <a:p>
            <a:r>
              <a:rPr lang="en-US" dirty="0"/>
              <a:t>Katie Palof, Jie Zheng, and Jim Ianelli</a:t>
            </a:r>
          </a:p>
        </p:txBody>
      </p:sp>
    </p:spTree>
    <p:extLst>
      <p:ext uri="{BB962C8B-B14F-4D97-AF65-F5344CB8AC3E}">
        <p14:creationId xmlns:p14="http://schemas.microsoft.com/office/powerpoint/2010/main" val="3594565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9805AF4-7989-43AB-9A60-14E3F851FB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0036B63-B0EC-4AF3-95D3-2E2DCA25F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3AAAB8-1BB7-4361-8750-D9C82EB690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176" y="600658"/>
            <a:ext cx="7405113" cy="5656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953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9805AF4-7989-43AB-9A60-14E3F851FB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0036B63-B0EC-4AF3-95D3-2E2DCA25F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3AAAB8-1BB7-4361-8750-D9C82EB690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29176" y="624033"/>
            <a:ext cx="7405113" cy="5609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247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9805AF4-7989-43AB-9A60-14E3F851FB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0036B63-B0EC-4AF3-95D3-2E2DCA25F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3AAAB8-1BB7-4361-8750-D9C82EB690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29176" y="600658"/>
            <a:ext cx="7405113" cy="5656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184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5FEBB1F-508E-4ACE-A53B-525FFA077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B687ADC4-1812-437A-97AA-230888706C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6170E629-727E-4A2F-8228-0A71B67BD1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ABA7F3F-D56F-4C06-84AC-03FC83B064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15374B5-D7C8-4AA9-BE65-DB7A0CA9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C73A7452-ED0F-4903-A620-8D103E556C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F6A3F6CE-D581-4C37-8822-4F4A68325E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4E2F709-04D3-4466-BC78-99031F88D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128" y="1788454"/>
            <a:ext cx="8361229" cy="209822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4500" dirty="0">
                <a:solidFill>
                  <a:schemeClr val="tx2"/>
                </a:solidFill>
              </a:rPr>
              <a:t>MMB &amp; Recruitment</a:t>
            </a:r>
            <a:br>
              <a:rPr lang="en-US" sz="4500" dirty="0">
                <a:solidFill>
                  <a:schemeClr val="tx2"/>
                </a:solidFill>
              </a:rPr>
            </a:br>
            <a:endParaRPr lang="en-US" sz="4500" dirty="0">
              <a:solidFill>
                <a:schemeClr val="tx2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51ED0-C621-4288-BD53-7ABC5D961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79906" y="3956279"/>
            <a:ext cx="6831673" cy="1086237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endParaRPr lang="en-US" sz="23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405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485DA84-CB73-4E5E-9864-2460CE280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49185E-361A-421B-8F2D-11C7FFC68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4B85BAA-C37F-44B4-B427-B4F10EBB4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-4668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C4EE06-D7B4-4FAC-A561-38A1C3802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018D83B-903C-4782-B1BB-A45164A71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785589A-A5AC-409A-B2A2-24D871B4C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867" y="158782"/>
            <a:ext cx="11870265" cy="6537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A439B393-08AA-4593-A9A1-8FF1C81D7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27" y="480515"/>
            <a:ext cx="10606144" cy="589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9599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485DA84-CB73-4E5E-9864-2460CE280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49185E-361A-421B-8F2D-11C7FFC68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4B85BAA-C37F-44B4-B427-B4F10EBB4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-4668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C4EE06-D7B4-4FAC-A561-38A1C3802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018D83B-903C-4782-B1BB-A45164A71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785589A-A5AC-409A-B2A2-24D871B4C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867" y="158782"/>
            <a:ext cx="11870265" cy="6537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39B393-08AA-4593-A9A1-8FF1C81D7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0179" y="481556"/>
            <a:ext cx="10606144" cy="5892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6121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5FEBB1F-508E-4ACE-A53B-525FFA077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B687ADC4-1812-437A-97AA-230888706C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6170E629-727E-4A2F-8228-0A71B67BD1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ABA7F3F-D56F-4C06-84AC-03FC83B064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15374B5-D7C8-4AA9-BE65-DB7A0CA9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C73A7452-ED0F-4903-A620-8D103E556C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F6A3F6CE-D581-4C37-8822-4F4A68325E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4E2F709-04D3-4466-BC78-99031F88D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9630" y="2021720"/>
            <a:ext cx="8361229" cy="209822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l"/>
            <a:r>
              <a:rPr lang="en-US" sz="4500" dirty="0">
                <a:solidFill>
                  <a:schemeClr val="tx2"/>
                </a:solidFill>
              </a:rPr>
              <a:t>SIZE Compositions and Selectivity, fishing mortality, etc.</a:t>
            </a:r>
            <a:br>
              <a:rPr lang="en-US" sz="4500" dirty="0">
                <a:solidFill>
                  <a:schemeClr val="tx2"/>
                </a:solidFill>
              </a:rPr>
            </a:br>
            <a:endParaRPr lang="en-US" sz="45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5177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485DA84-CB73-4E5E-9864-2460CE280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49185E-361A-421B-8F2D-11C7FFC68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4B85BAA-C37F-44B4-B427-B4F10EBB4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-4668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C4EE06-D7B4-4FAC-A561-38A1C3802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018D83B-903C-4782-B1BB-A45164A71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785589A-A5AC-409A-B2A2-24D871B4C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867" y="158782"/>
            <a:ext cx="11870265" cy="6537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39B393-08AA-4593-A9A1-8FF1C81D7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4795" y="481556"/>
            <a:ext cx="10016912" cy="5892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6263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485DA84-CB73-4E5E-9864-2460CE280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49185E-361A-421B-8F2D-11C7FFC68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4B85BAA-C37F-44B4-B427-B4F10EBB4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-4668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C4EE06-D7B4-4FAC-A561-38A1C3802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018D83B-903C-4782-B1BB-A45164A71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785589A-A5AC-409A-B2A2-24D871B4C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867" y="158782"/>
            <a:ext cx="11870265" cy="6537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39B393-08AA-4593-A9A1-8FF1C81D7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9410" y="481556"/>
            <a:ext cx="9427681" cy="5892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6703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485DA84-CB73-4E5E-9864-2460CE280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49185E-361A-421B-8F2D-11C7FFC68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4B85BAA-C37F-44B4-B427-B4F10EBB4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-4668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C4EE06-D7B4-4FAC-A561-38A1C3802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018D83B-903C-4782-B1BB-A45164A71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785589A-A5AC-409A-B2A2-24D871B4C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867" y="158782"/>
            <a:ext cx="11870265" cy="6537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39B393-08AA-4593-A9A1-8FF1C81D7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4795" y="481556"/>
            <a:ext cx="10016912" cy="589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147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14902AA-4E7E-4D93-A756-AC2EF9AAF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376"/>
            <a:ext cx="12191998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E0AE5A0-0098-4DC4-82DC-CCE4071B65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671285" y="626654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0">
            <a:noFill/>
            <a:prstDash val="solid"/>
            <a:round/>
            <a:headEnd/>
            <a:tailEnd/>
          </a:ln>
        </p:spPr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6D28670-6E3D-4F4B-AD22-EFA33BF3C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6632" y="1010266"/>
            <a:ext cx="11115368" cy="584773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6D1BA2-E6F4-406D-B27E-328ECF42A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281916"/>
            <a:ext cx="9601200" cy="1485900"/>
          </a:xfrm>
        </p:spPr>
        <p:txBody>
          <a:bodyPr>
            <a:normAutofit/>
          </a:bodyPr>
          <a:lstStyle/>
          <a:p>
            <a:r>
              <a:rPr lang="en-US" dirty="0"/>
              <a:t>Current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319F8E-2710-43F0-AE68-B1FD9CD30D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58008"/>
            <a:ext cx="9601200" cy="422676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5"/>
                </a:solidFill>
              </a:rPr>
              <a:t>Overfished status</a:t>
            </a:r>
          </a:p>
          <a:p>
            <a:r>
              <a:rPr lang="en-US" dirty="0">
                <a:solidFill>
                  <a:schemeClr val="accent5"/>
                </a:solidFill>
              </a:rPr>
              <a:t>Rebuilding plan approved by Council June 2020</a:t>
            </a:r>
          </a:p>
          <a:p>
            <a:pPr lvl="1"/>
            <a:r>
              <a:rPr lang="en-US" dirty="0"/>
              <a:t>No changes in direct fishing regulations (State harvest strategy)</a:t>
            </a:r>
          </a:p>
          <a:p>
            <a:pPr lvl="1"/>
            <a:r>
              <a:rPr lang="en-US" dirty="0"/>
              <a:t>No further bycatch restrictions</a:t>
            </a:r>
          </a:p>
          <a:p>
            <a:pPr lvl="1"/>
            <a:r>
              <a:rPr lang="en-US" dirty="0"/>
              <a:t>Focused on recruitment expectations (surveys are key to observing rebuilding)</a:t>
            </a:r>
          </a:p>
          <a:p>
            <a:r>
              <a:rPr lang="en-US" dirty="0">
                <a:solidFill>
                  <a:schemeClr val="accent5"/>
                </a:solidFill>
              </a:rPr>
              <a:t>Core model issues</a:t>
            </a:r>
          </a:p>
          <a:p>
            <a:pPr lvl="1"/>
            <a:r>
              <a:rPr lang="en-US" dirty="0"/>
              <a:t>Contrast in trends between pot survey and trawl survey </a:t>
            </a:r>
          </a:p>
          <a:p>
            <a:pPr lvl="1"/>
            <a:r>
              <a:rPr lang="en-US" dirty="0"/>
              <a:t>Spatial hot spots in survey</a:t>
            </a:r>
          </a:p>
          <a:p>
            <a:pPr lvl="1"/>
            <a:r>
              <a:rPr lang="en-US" dirty="0"/>
              <a:t>Poor fit of models to recent years of survey data (2010 +)</a:t>
            </a:r>
          </a:p>
          <a:p>
            <a:pPr lvl="1"/>
            <a:r>
              <a:rPr lang="en-US" dirty="0"/>
              <a:t>Simple model – male only, 3 size groups</a:t>
            </a:r>
          </a:p>
        </p:txBody>
      </p:sp>
    </p:spTree>
    <p:extLst>
      <p:ext uri="{BB962C8B-B14F-4D97-AF65-F5344CB8AC3E}">
        <p14:creationId xmlns:p14="http://schemas.microsoft.com/office/powerpoint/2010/main" val="15820482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9">
            <a:extLst>
              <a:ext uri="{FF2B5EF4-FFF2-40B4-BE49-F238E27FC236}">
                <a16:creationId xmlns:a16="http://schemas.microsoft.com/office/drawing/2014/main" id="{3CDAEBAD-F3BE-433C-BEE5-D8EB4DF7B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A3957AE-A940-4E68-87B4-0E45E7C91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8760C852-3FFF-4139-9954-94B7B67885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9056F1B-F192-4BFF-BED0-0712EEBBF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3981" y="1407094"/>
            <a:ext cx="2539562" cy="202190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200" cap="all" spc="800" dirty="0"/>
              <a:t>Reference 16.0</a:t>
            </a:r>
            <a:br>
              <a:rPr lang="en-US" sz="2200" cap="all" spc="800" dirty="0"/>
            </a:br>
            <a:br>
              <a:rPr lang="en-US" sz="2200" cap="all" spc="800" dirty="0"/>
            </a:br>
            <a:r>
              <a:rPr lang="en-US" sz="2200" cap="all" spc="800" dirty="0"/>
              <a:t>size comp residuals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472AD15-76D9-44F1-84F3-43916CC622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2" t="1" r="-1202" b="1"/>
          <a:stretch/>
        </p:blipFill>
        <p:spPr>
          <a:xfrm>
            <a:off x="3873967" y="354563"/>
            <a:ext cx="8292579" cy="6257747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8962521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9">
            <a:extLst>
              <a:ext uri="{FF2B5EF4-FFF2-40B4-BE49-F238E27FC236}">
                <a16:creationId xmlns:a16="http://schemas.microsoft.com/office/drawing/2014/main" id="{3CDAEBAD-F3BE-433C-BEE5-D8EB4DF7B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A3957AE-A940-4E68-87B4-0E45E7C91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8760C852-3FFF-4139-9954-94B7B67885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9056F1B-F192-4BFF-BED0-0712EEBBF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678" y="1283516"/>
            <a:ext cx="3162649" cy="278514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200" cap="all" spc="800" dirty="0"/>
              <a:t>Fix</a:t>
            </a:r>
            <a:br>
              <a:rPr lang="en-US" sz="2200" cap="all" spc="800" dirty="0"/>
            </a:br>
            <a:r>
              <a:rPr lang="en-US" sz="2200" cap="all" spc="800" dirty="0"/>
              <a:t>Terminal</a:t>
            </a:r>
            <a:br>
              <a:rPr lang="en-US" sz="2200" cap="all" spc="800" dirty="0"/>
            </a:br>
            <a:r>
              <a:rPr lang="en-US" sz="2200" cap="all" spc="800" dirty="0"/>
              <a:t>Recruitment</a:t>
            </a:r>
            <a:br>
              <a:rPr lang="en-US" sz="2200" cap="all" spc="800" dirty="0"/>
            </a:br>
            <a:r>
              <a:rPr lang="en-US" sz="2200" cap="all" spc="800" dirty="0"/>
              <a:t>16.0a</a:t>
            </a:r>
            <a:br>
              <a:rPr lang="en-US" sz="2200" cap="all" spc="800" dirty="0"/>
            </a:br>
            <a:br>
              <a:rPr lang="en-US" sz="2200" cap="all" spc="800" dirty="0"/>
            </a:br>
            <a:r>
              <a:rPr lang="en-US" sz="2200" cap="all" spc="800" dirty="0"/>
              <a:t>size comp residuals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472AD15-76D9-44F1-84F3-43916CC62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81875" y="354563"/>
            <a:ext cx="8134713" cy="6214017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3292863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9">
            <a:extLst>
              <a:ext uri="{FF2B5EF4-FFF2-40B4-BE49-F238E27FC236}">
                <a16:creationId xmlns:a16="http://schemas.microsoft.com/office/drawing/2014/main" id="{3CDAEBAD-F3BE-433C-BEE5-D8EB4DF7B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A3957AE-A940-4E68-87B4-0E45E7C91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8760C852-3FFF-4139-9954-94B7B67885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9056F1B-F192-4BFF-BED0-0712EEBBF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3981" y="1407094"/>
            <a:ext cx="2539562" cy="202190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200" cap="all" spc="800" dirty="0"/>
              <a:t>No </a:t>
            </a:r>
            <a:r>
              <a:rPr lang="en-US" sz="2200" cap="all" spc="800" dirty="0" err="1"/>
              <a:t>pOt</a:t>
            </a:r>
            <a:br>
              <a:rPr lang="en-US" sz="2200" cap="all" spc="800" dirty="0"/>
            </a:br>
            <a:r>
              <a:rPr lang="en-US" sz="2200" cap="all" spc="800" dirty="0"/>
              <a:t>20.1</a:t>
            </a:r>
            <a:br>
              <a:rPr lang="en-US" sz="2200" cap="all" spc="800" dirty="0"/>
            </a:br>
            <a:br>
              <a:rPr lang="en-US" sz="2200" cap="all" spc="800" dirty="0"/>
            </a:br>
            <a:r>
              <a:rPr lang="en-US" sz="2200" cap="all" spc="800" dirty="0"/>
              <a:t>size comp residuals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472AD15-76D9-44F1-84F3-43916CC62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24277" y="354563"/>
            <a:ext cx="8191959" cy="6257747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70337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B0245FC1-669A-4558-8341-5A7148C77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F2D3FC59-9FB9-48FC-8D66-9ACDB840EF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27D0D12F-DDEA-45FE-91AE-E35A03B651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85326CE-E8C0-4DD9-B97D-BFB0DFF3F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23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46B46E-2241-495B-82D8-2DD92FD13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4185" y="634028"/>
            <a:ext cx="3565063" cy="373283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cap="all" dirty="0"/>
              <a:t>Selectivity</a:t>
            </a:r>
          </a:p>
        </p:txBody>
      </p:sp>
      <p:sp>
        <p:nvSpPr>
          <p:cNvPr id="16" name="Freeform 6">
            <a:extLst>
              <a:ext uri="{FF2B5EF4-FFF2-40B4-BE49-F238E27FC236}">
                <a16:creationId xmlns:a16="http://schemas.microsoft.com/office/drawing/2014/main" id="{5ECBBE91-3592-462A-8700-B36554E6AA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649163" y="634028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8" name="Freeform 6">
            <a:extLst>
              <a:ext uri="{FF2B5EF4-FFF2-40B4-BE49-F238E27FC236}">
                <a16:creationId xmlns:a16="http://schemas.microsoft.com/office/drawing/2014/main" id="{646AE209-CD2C-4804-A22E-978C386140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494670" y="2016617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5" name="Content Placeholder 4" descr="A close up of a map&#10;&#10;Description automatically generated">
            <a:extLst>
              <a:ext uri="{FF2B5EF4-FFF2-40B4-BE49-F238E27FC236}">
                <a16:creationId xmlns:a16="http://schemas.microsoft.com/office/drawing/2014/main" id="{9E72BA1E-FA25-4D62-B1E3-4A0068B758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881" y="1161448"/>
            <a:ext cx="6187736" cy="472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940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B0245FC1-669A-4558-8341-5A7148C77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F2D3FC59-9FB9-48FC-8D66-9ACDB840EF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27D0D12F-DDEA-45FE-91AE-E35A03B651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85326CE-E8C0-4DD9-B97D-BFB0DFF3F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23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46B46E-2241-495B-82D8-2DD92FD13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4185" y="634028"/>
            <a:ext cx="3565063" cy="373283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cap="all" dirty="0"/>
              <a:t>Fishing Mortality</a:t>
            </a:r>
          </a:p>
        </p:txBody>
      </p:sp>
      <p:sp>
        <p:nvSpPr>
          <p:cNvPr id="16" name="Freeform 6">
            <a:extLst>
              <a:ext uri="{FF2B5EF4-FFF2-40B4-BE49-F238E27FC236}">
                <a16:creationId xmlns:a16="http://schemas.microsoft.com/office/drawing/2014/main" id="{5ECBBE91-3592-462A-8700-B36554E6AA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649163" y="634028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8" name="Freeform 6">
            <a:extLst>
              <a:ext uri="{FF2B5EF4-FFF2-40B4-BE49-F238E27FC236}">
                <a16:creationId xmlns:a16="http://schemas.microsoft.com/office/drawing/2014/main" id="{646AE209-CD2C-4804-A22E-978C386140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494670" y="2016617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E72BA1E-FA25-4D62-B1E3-4A0068B758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3881" y="1462240"/>
            <a:ext cx="6187736" cy="412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2480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B0245FC1-669A-4558-8341-5A7148C77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F2D3FC59-9FB9-48FC-8D66-9ACDB840EF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27D0D12F-DDEA-45FE-91AE-E35A03B651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85326CE-E8C0-4DD9-B97D-BFB0DFF3F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23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46B46E-2241-495B-82D8-2DD92FD13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1763" y="634028"/>
            <a:ext cx="3137485" cy="373283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cap="all" dirty="0"/>
              <a:t>Retained catch and bycatch fit</a:t>
            </a:r>
          </a:p>
        </p:txBody>
      </p:sp>
      <p:sp>
        <p:nvSpPr>
          <p:cNvPr id="16" name="Freeform 6">
            <a:extLst>
              <a:ext uri="{FF2B5EF4-FFF2-40B4-BE49-F238E27FC236}">
                <a16:creationId xmlns:a16="http://schemas.microsoft.com/office/drawing/2014/main" id="{5ECBBE91-3592-462A-8700-B36554E6AA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649163" y="634028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8" name="Freeform 6">
            <a:extLst>
              <a:ext uri="{FF2B5EF4-FFF2-40B4-BE49-F238E27FC236}">
                <a16:creationId xmlns:a16="http://schemas.microsoft.com/office/drawing/2014/main" id="{646AE209-CD2C-4804-A22E-978C386140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494670" y="2016617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E72BA1E-FA25-4D62-B1E3-4A0068B758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6542" y="367807"/>
            <a:ext cx="8265221" cy="612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8953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5FEBB1F-508E-4ACE-A53B-525FFA077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B687ADC4-1812-437A-97AA-230888706C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6170E629-727E-4A2F-8228-0A71B67BD1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ABA7F3F-D56F-4C06-84AC-03FC83B064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15374B5-D7C8-4AA9-BE65-DB7A0CA9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C73A7452-ED0F-4903-A620-8D103E556C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F6A3F6CE-D581-4C37-8822-4F4A68325E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4E2F709-04D3-4466-BC78-99031F88D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128" y="1788454"/>
            <a:ext cx="8361229" cy="209822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4500" dirty="0">
                <a:solidFill>
                  <a:schemeClr val="tx2"/>
                </a:solidFill>
              </a:rPr>
              <a:t>Parameter Estimation and Model FIT</a:t>
            </a:r>
            <a:br>
              <a:rPr lang="en-US" sz="4500" dirty="0">
                <a:solidFill>
                  <a:schemeClr val="tx2"/>
                </a:solidFill>
              </a:rPr>
            </a:br>
            <a:endParaRPr lang="en-US" sz="4500" dirty="0">
              <a:solidFill>
                <a:schemeClr val="tx2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51ED0-C621-4288-BD53-7ABC5D961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79906" y="3956279"/>
            <a:ext cx="6831673" cy="1086237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endParaRPr lang="en-US" sz="23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4048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0">
            <a:extLst>
              <a:ext uri="{FF2B5EF4-FFF2-40B4-BE49-F238E27FC236}">
                <a16:creationId xmlns:a16="http://schemas.microsoft.com/office/drawing/2014/main" id="{9485DA84-CB73-4E5E-9864-2460CE280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D49185E-361A-421B-8F2D-11C7FFC68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4B85BAA-C37F-44B4-B427-B4F10EBB4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-4668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DC4EE06-D7B4-4FAC-A561-38A1C3802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018D83B-903C-4782-B1BB-A45164A71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785589A-A5AC-409A-B2A2-24D871B4C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867" y="158782"/>
            <a:ext cx="11870265" cy="6537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9213859E-8EE9-4152-8E5F-9297D2722E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19" t="15555" r="17271" b="3906"/>
          <a:stretch/>
        </p:blipFill>
        <p:spPr>
          <a:xfrm>
            <a:off x="2485051" y="361092"/>
            <a:ext cx="7713013" cy="584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9960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>
            <a:extLst>
              <a:ext uri="{FF2B5EF4-FFF2-40B4-BE49-F238E27FC236}">
                <a16:creationId xmlns:a16="http://schemas.microsoft.com/office/drawing/2014/main" id="{69805AF4-7989-43AB-9A60-14E3F851FB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42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E0036B63-B0EC-4AF3-95D3-2E2DCA25F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536D29AE-357B-4FF3-B617-482D3ADFF4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0" t="17659" r="14209" b="9803"/>
          <a:stretch/>
        </p:blipFill>
        <p:spPr>
          <a:xfrm>
            <a:off x="1271467" y="800100"/>
            <a:ext cx="9649067" cy="525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3407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9">
            <a:extLst>
              <a:ext uri="{FF2B5EF4-FFF2-40B4-BE49-F238E27FC236}">
                <a16:creationId xmlns:a16="http://schemas.microsoft.com/office/drawing/2014/main" id="{AA6EC888-B85F-410F-B430-06583E94B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D488911C-0EC7-40A9-9BCB-CA8A66E46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53023EA8-527A-4FA2-A71D-626F912756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60C46CD6-ADBB-41BC-8969-7C707D4332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B6C38415-998B-45FB-A12C-BD0B184CB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19" name="Rectangle 17">
            <a:extLst>
              <a:ext uri="{FF2B5EF4-FFF2-40B4-BE49-F238E27FC236}">
                <a16:creationId xmlns:a16="http://schemas.microsoft.com/office/drawing/2014/main" id="{C8D89F71-9459-4318-ACAE-874616C3A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0462" y="968188"/>
            <a:ext cx="10194046" cy="48942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96088491-4840-4D34-B458-D47ACDC2D9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3" t="34511" r="12263" b="31942"/>
          <a:stretch/>
        </p:blipFill>
        <p:spPr>
          <a:xfrm>
            <a:off x="1322194" y="2254406"/>
            <a:ext cx="9550581" cy="231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968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485DA84-CB73-4E5E-9864-2460CE280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49185E-361A-421B-8F2D-11C7FFC68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B85BAA-C37F-44B4-B427-B4F10EBB4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-4668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C4EE06-D7B4-4FAC-A561-38A1C3802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18D83B-903C-4782-B1BB-A45164A71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785589A-A5AC-409A-B2A2-24D871B4C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867" y="158782"/>
            <a:ext cx="11870265" cy="6537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9EAA0F-590B-4B35-A4A1-21A7213BF5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282212" y="480515"/>
            <a:ext cx="7627575" cy="589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3175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9805AF4-7989-43AB-9A60-14E3F851FB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4C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0036B63-B0EC-4AF3-95D3-2E2DCA25F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0D705356-3611-4EE1-B728-A69F384CA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477" y="800100"/>
            <a:ext cx="7445046" cy="525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3940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3638F2F-4688-4030-B1CC-802724443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48C811F0-0ED8-4A7B-BFDE-6433C690E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 flipH="1">
            <a:off x="973751" y="303896"/>
            <a:ext cx="1910102" cy="2570671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59A577-2577-489C-B88E-75728E1D6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764" y="1327355"/>
            <a:ext cx="4123579" cy="4482564"/>
          </a:xfrm>
        </p:spPr>
        <p:txBody>
          <a:bodyPr>
            <a:normAutofit/>
          </a:bodyPr>
          <a:lstStyle/>
          <a:p>
            <a:r>
              <a:rPr lang="en-US" sz="4800" dirty="0"/>
              <a:t>Appendix C – </a:t>
            </a:r>
            <a:r>
              <a:rPr lang="en-US" sz="3600" dirty="0">
                <a:solidFill>
                  <a:schemeClr val="tx2"/>
                </a:solidFill>
              </a:rPr>
              <a:t>Evaluating Uncertainty due to lack of 2020 survey data</a:t>
            </a:r>
            <a:br>
              <a:rPr lang="en-US" sz="4400" dirty="0">
                <a:solidFill>
                  <a:schemeClr val="tx2"/>
                </a:solidFill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1B7548-DDB9-44D4-9251-3EE6E225DD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0123" y="1327356"/>
            <a:ext cx="4872677" cy="4482564"/>
          </a:xfrm>
        </p:spPr>
        <p:txBody>
          <a:bodyPr>
            <a:normAutofit/>
          </a:bodyPr>
          <a:lstStyle/>
          <a:p>
            <a:r>
              <a:rPr lang="en-US" dirty="0"/>
              <a:t>Retrospective analysis with and without terminal year of survey data (abundance and size comps)</a:t>
            </a:r>
          </a:p>
          <a:p>
            <a:r>
              <a:rPr lang="en-US" dirty="0"/>
              <a:t>Runs to determine sensitivity to hypothetical 2020 data – high and low values based on current variability of survey data (Approach 3)</a:t>
            </a:r>
          </a:p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C19CEE-435E-4643-849E-5194A5743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6453386"/>
            <a:ext cx="12191998" cy="4046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2971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3638F2F-4688-4030-B1CC-802724443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48C811F0-0ED8-4A7B-BFDE-6433C690E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 flipH="1">
            <a:off x="973751" y="303896"/>
            <a:ext cx="1910102" cy="2570671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59A577-2577-489C-B88E-75728E1D6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837" y="1025142"/>
            <a:ext cx="3794097" cy="1519141"/>
          </a:xfrm>
        </p:spPr>
        <p:txBody>
          <a:bodyPr>
            <a:normAutofit fontScale="90000"/>
          </a:bodyPr>
          <a:lstStyle/>
          <a:p>
            <a:r>
              <a:rPr lang="en-US" sz="4800" dirty="0"/>
              <a:t>Retrospective</a:t>
            </a:r>
            <a:br>
              <a:rPr lang="en-US" sz="4800" dirty="0"/>
            </a:br>
            <a:r>
              <a:rPr lang="en-US" sz="4800" dirty="0"/>
              <a:t>(MMB)</a:t>
            </a:r>
            <a:br>
              <a:rPr lang="en-US" sz="4400" dirty="0">
                <a:solidFill>
                  <a:schemeClr val="tx2"/>
                </a:solidFill>
              </a:rPr>
            </a:b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C19CEE-435E-4643-849E-5194A5743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6453386"/>
            <a:ext cx="12191998" cy="4046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7" name="Content Placeholder 6" descr="A close up of a map&#10;&#10;Description automatically generated">
            <a:extLst>
              <a:ext uri="{FF2B5EF4-FFF2-40B4-BE49-F238E27FC236}">
                <a16:creationId xmlns:a16="http://schemas.microsoft.com/office/drawing/2014/main" id="{14A0553E-9F8A-45C7-85CC-BB05046211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832" y="832635"/>
            <a:ext cx="7789096" cy="5192730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268479C-7D90-425D-99CE-CEFD52AC35FD}"/>
              </a:ext>
            </a:extLst>
          </p:cNvPr>
          <p:cNvSpPr txBox="1"/>
          <p:nvPr/>
        </p:nvSpPr>
        <p:spPr>
          <a:xfrm>
            <a:off x="7180127" y="1589231"/>
            <a:ext cx="2234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Mohn’s</a:t>
            </a:r>
            <a:r>
              <a:rPr lang="en-US" dirty="0">
                <a:solidFill>
                  <a:schemeClr val="bg1"/>
                </a:solidFill>
              </a:rPr>
              <a:t> rho: -0.346 </a:t>
            </a:r>
          </a:p>
        </p:txBody>
      </p:sp>
    </p:spTree>
    <p:extLst>
      <p:ext uri="{BB962C8B-B14F-4D97-AF65-F5344CB8AC3E}">
        <p14:creationId xmlns:p14="http://schemas.microsoft.com/office/powerpoint/2010/main" val="33270830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3638F2F-4688-4030-B1CC-802724443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48C811F0-0ED8-4A7B-BFDE-6433C690E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 flipH="1">
            <a:off x="973751" y="303896"/>
            <a:ext cx="1910102" cy="2570671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59A577-2577-489C-B88E-75728E1D6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837" y="1025142"/>
            <a:ext cx="3368827" cy="3588803"/>
          </a:xfrm>
        </p:spPr>
        <p:txBody>
          <a:bodyPr>
            <a:normAutofit/>
          </a:bodyPr>
          <a:lstStyle/>
          <a:p>
            <a:r>
              <a:rPr lang="en-US" sz="4000" dirty="0"/>
              <a:t>Retrospective</a:t>
            </a:r>
            <a:br>
              <a:rPr lang="en-US" sz="4000" dirty="0"/>
            </a:br>
            <a:r>
              <a:rPr lang="en-US" sz="4000" dirty="0"/>
              <a:t>(MMB)</a:t>
            </a:r>
            <a:br>
              <a:rPr lang="en-US" sz="4400" dirty="0">
                <a:solidFill>
                  <a:schemeClr val="tx2"/>
                </a:solidFill>
              </a:rPr>
            </a:br>
            <a:r>
              <a:rPr lang="en-US" sz="3200" dirty="0">
                <a:solidFill>
                  <a:schemeClr val="tx2"/>
                </a:solidFill>
              </a:rPr>
              <a:t>- with &amp; without</a:t>
            </a:r>
            <a:br>
              <a:rPr lang="en-US" sz="3200" dirty="0">
                <a:solidFill>
                  <a:schemeClr val="tx2"/>
                </a:solidFill>
              </a:rPr>
            </a:br>
            <a:r>
              <a:rPr lang="en-US" sz="3200" dirty="0">
                <a:solidFill>
                  <a:schemeClr val="tx2"/>
                </a:solidFill>
              </a:rPr>
              <a:t>terminal year of </a:t>
            </a:r>
            <a:br>
              <a:rPr lang="en-US" sz="3200" dirty="0">
                <a:solidFill>
                  <a:schemeClr val="tx2"/>
                </a:solidFill>
              </a:rPr>
            </a:br>
            <a:r>
              <a:rPr lang="en-US" sz="3200" dirty="0">
                <a:solidFill>
                  <a:schemeClr val="tx2"/>
                </a:solidFill>
              </a:rPr>
              <a:t>survey data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C19CEE-435E-4643-849E-5194A5743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6453386"/>
            <a:ext cx="12191998" cy="4046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4A0553E-9F8A-45C7-85CC-BB05046211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75832" y="832635"/>
            <a:ext cx="7789095" cy="5192730"/>
          </a:xfrm>
        </p:spPr>
      </p:pic>
    </p:spTree>
    <p:extLst>
      <p:ext uri="{BB962C8B-B14F-4D97-AF65-F5344CB8AC3E}">
        <p14:creationId xmlns:p14="http://schemas.microsoft.com/office/powerpoint/2010/main" val="25640983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9805AF4-7989-43AB-9A60-14E3F851FB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0036B63-B0EC-4AF3-95D3-2E2DCA25F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BF9B0AA6-4CD4-4049-8846-DFCE2CA209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705" y="591586"/>
            <a:ext cx="8679532" cy="5786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6404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6F3CCF-B5C8-4086-AC6E-78B876EF23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35EEE65-63B3-404D-A638-8606471F0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396100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1D24394-A573-4BE9-AEA5-807296B27F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5068779" cy="557106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4CF4257D-FCCC-4C91-9380-EA0E351A4D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70"/>
          <a:stretch/>
        </p:blipFill>
        <p:spPr>
          <a:xfrm>
            <a:off x="806865" y="1091681"/>
            <a:ext cx="4775747" cy="429208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A8183DC-1CD9-41AE-8170-BE53253B5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9256" y="480060"/>
            <a:ext cx="5396100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1E16FFE-8842-415C-9E44-C1FEECD782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55710" y="643468"/>
            <a:ext cx="5068779" cy="557106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fence&#10;&#10;Description automatically generated">
            <a:extLst>
              <a:ext uri="{FF2B5EF4-FFF2-40B4-BE49-F238E27FC236}">
                <a16:creationId xmlns:a16="http://schemas.microsoft.com/office/drawing/2014/main" id="{7602DFC9-F390-4F14-9FCA-3513A203A1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246"/>
          <a:stretch/>
        </p:blipFill>
        <p:spPr>
          <a:xfrm>
            <a:off x="6472707" y="1006014"/>
            <a:ext cx="4912428" cy="4463414"/>
          </a:xfrm>
          <a:prstGeom prst="rect">
            <a:avLst/>
          </a:prstGeom>
        </p:spPr>
      </p:pic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3278C9B6-0CB9-4B00-86DD-FCE76E681D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89" t="39489" r="739" b="41837"/>
          <a:stretch/>
        </p:blipFill>
        <p:spPr>
          <a:xfrm>
            <a:off x="5081769" y="5383762"/>
            <a:ext cx="1909484" cy="126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353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6F3CCF-B5C8-4086-AC6E-78B876EF23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35EEE65-63B3-404D-A638-8606471F0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396100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1D24394-A573-4BE9-AEA5-807296B27F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5068779" cy="557106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F4257D-FCCC-4C91-9380-EA0E351A4D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794"/>
          <a:stretch/>
        </p:blipFill>
        <p:spPr>
          <a:xfrm>
            <a:off x="668535" y="919550"/>
            <a:ext cx="5043710" cy="455682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A8183DC-1CD9-41AE-8170-BE53253B5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9256" y="480060"/>
            <a:ext cx="5396100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1E16FFE-8842-415C-9E44-C1FEECD782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55710" y="643468"/>
            <a:ext cx="5068779" cy="557106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02DFC9-F390-4F14-9FCA-3513A203A1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740"/>
          <a:stretch/>
        </p:blipFill>
        <p:spPr>
          <a:xfrm>
            <a:off x="6432476" y="919550"/>
            <a:ext cx="4972011" cy="4545666"/>
          </a:xfrm>
          <a:prstGeom prst="rect">
            <a:avLst/>
          </a:prstGeom>
        </p:spPr>
      </p:pic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3278C9B6-0CB9-4B00-86DD-FCE76E681D9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89" t="39489" r="739" b="41837"/>
          <a:stretch/>
        </p:blipFill>
        <p:spPr>
          <a:xfrm>
            <a:off x="5081769" y="5383762"/>
            <a:ext cx="1909484" cy="126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9472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6F3CCF-B5C8-4086-AC6E-78B876EF23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35EEE65-63B3-404D-A638-8606471F0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396100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1D24394-A573-4BE9-AEA5-807296B27F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5068779" cy="557106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F4257D-FCCC-4C91-9380-EA0E351A4D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18"/>
          <a:stretch/>
        </p:blipFill>
        <p:spPr>
          <a:xfrm>
            <a:off x="640672" y="896244"/>
            <a:ext cx="5068779" cy="459227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A8183DC-1CD9-41AE-8170-BE53253B5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9256" y="480060"/>
            <a:ext cx="5396100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1E16FFE-8842-415C-9E44-C1FEECD782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55710" y="643468"/>
            <a:ext cx="5068779" cy="557106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02DFC9-F390-4F14-9FCA-3513A203A1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693"/>
          <a:stretch/>
        </p:blipFill>
        <p:spPr>
          <a:xfrm>
            <a:off x="6378117" y="944140"/>
            <a:ext cx="4973553" cy="4544381"/>
          </a:xfrm>
          <a:prstGeom prst="rect">
            <a:avLst/>
          </a:prstGeom>
        </p:spPr>
      </p:pic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3278C9B6-0CB9-4B00-86DD-FCE76E681D9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89" t="39489" r="739" b="41837"/>
          <a:stretch/>
        </p:blipFill>
        <p:spPr>
          <a:xfrm>
            <a:off x="5081769" y="5383762"/>
            <a:ext cx="1909484" cy="126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5888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FD2B662-BB28-4E9C-B74D-059260147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82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81F3E03C-07A8-4849-914E-40808AC8D5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2" t="13664" r="22051" b="14276"/>
          <a:stretch/>
        </p:blipFill>
        <p:spPr>
          <a:xfrm>
            <a:off x="1794588" y="858415"/>
            <a:ext cx="8602824" cy="496067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61FDAFA-FD09-4608-9315-99BFF5528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9601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63E846-0423-457A-B1BF-DD35A92D8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FCD26FA2-89EA-4A3C-A580-481F778613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" r="9952"/>
          <a:stretch/>
        </p:blipFill>
        <p:spPr>
          <a:xfrm>
            <a:off x="137497" y="232416"/>
            <a:ext cx="5416707" cy="4274270"/>
          </a:xfrm>
          <a:prstGeom prst="rect">
            <a:avLst/>
          </a:prstGeom>
        </p:spPr>
      </p:pic>
      <p:sp>
        <p:nvSpPr>
          <p:cNvPr id="14" name="Freeform 6">
            <a:extLst>
              <a:ext uri="{FF2B5EF4-FFF2-40B4-BE49-F238E27FC236}">
                <a16:creationId xmlns:a16="http://schemas.microsoft.com/office/drawing/2014/main" id="{AE14D58D-9A39-475D-9C0D-7AC54AC5CC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0800000">
            <a:off x="4405944" y="1398101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7" name="Picture 6" descr="A close up of a map&#10;&#10;Description automatically generated">
            <a:extLst>
              <a:ext uri="{FF2B5EF4-FFF2-40B4-BE49-F238E27FC236}">
                <a16:creationId xmlns:a16="http://schemas.microsoft.com/office/drawing/2014/main" id="{A65E97A0-03F7-4D1F-A08A-3BC39D64DF6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" r="4" b="4"/>
          <a:stretch/>
        </p:blipFill>
        <p:spPr>
          <a:xfrm>
            <a:off x="4728940" y="1687350"/>
            <a:ext cx="6894239" cy="48413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0FDD65B-81A2-47AA-AD55-990032A45393}"/>
              </a:ext>
            </a:extLst>
          </p:cNvPr>
          <p:cNvSpPr txBox="1"/>
          <p:nvPr/>
        </p:nvSpPr>
        <p:spPr>
          <a:xfrm>
            <a:off x="5834743" y="325445"/>
            <a:ext cx="5788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Approach 3 – </a:t>
            </a:r>
          </a:p>
          <a:p>
            <a:pPr algn="ctr"/>
            <a:r>
              <a:rPr lang="en-US" sz="2800" dirty="0"/>
              <a:t>high and low 2020 survey values</a:t>
            </a:r>
          </a:p>
        </p:txBody>
      </p:sp>
    </p:spTree>
    <p:extLst>
      <p:ext uri="{BB962C8B-B14F-4D97-AF65-F5344CB8AC3E}">
        <p14:creationId xmlns:p14="http://schemas.microsoft.com/office/powerpoint/2010/main" val="4059011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485DA84-CB73-4E5E-9864-2460CE280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49185E-361A-421B-8F2D-11C7FFC68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B85BAA-C37F-44B4-B427-B4F10EBB4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-4668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C4EE06-D7B4-4FAC-A561-38A1C3802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18D83B-903C-4782-B1BB-A45164A71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785589A-A5AC-409A-B2A2-24D871B4C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867" y="158782"/>
            <a:ext cx="11870265" cy="6537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9EAA0F-590B-4B35-A4A1-21A7213BF5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471210" y="480515"/>
            <a:ext cx="7249578" cy="5892302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4236692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7">
            <a:extLst>
              <a:ext uri="{FF2B5EF4-FFF2-40B4-BE49-F238E27FC236}">
                <a16:creationId xmlns:a16="http://schemas.microsoft.com/office/drawing/2014/main" id="{69805AF4-7989-43AB-9A60-14E3F851FB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E0036B63-B0EC-4AF3-95D3-2E2DCA25F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88C35C30-41A8-4BFE-ABFB-87F3BD4B63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117" y="800100"/>
            <a:ext cx="7255766" cy="525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4983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B0245FC1-669A-4558-8341-5A7148C77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F2D3FC59-9FB9-48FC-8D66-9ACDB840EF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27D0D12F-DDEA-45FE-91AE-E35A03B651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485326CE-E8C0-4DD9-B97D-BFB0DFF3F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23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3FE818D-2E81-4350-801E-0346F7D16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4186" y="634028"/>
            <a:ext cx="3783348" cy="419803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cap="all" dirty="0">
                <a:latin typeface="+mn-lt"/>
              </a:rPr>
              <a:t>Conclusions:</a:t>
            </a:r>
            <a:br>
              <a:rPr lang="en-US" sz="3200" cap="all" dirty="0">
                <a:latin typeface="+mn-lt"/>
              </a:rPr>
            </a:br>
            <a:r>
              <a:rPr lang="en-US" sz="3200" cap="all" dirty="0">
                <a:latin typeface="+mn-lt"/>
              </a:rPr>
              <a:t>- </a:t>
            </a:r>
            <a:r>
              <a:rPr lang="en-US" sz="2400" cap="all" dirty="0">
                <a:latin typeface="+mn-lt"/>
              </a:rPr>
              <a:t>variability in base model covers high and low runs.</a:t>
            </a:r>
            <a:br>
              <a:rPr lang="en-US" sz="2400" cap="all" dirty="0">
                <a:latin typeface="+mn-lt"/>
              </a:rPr>
            </a:br>
            <a:endParaRPr lang="en-US" sz="3200" cap="all" dirty="0">
              <a:latin typeface="+mn-lt"/>
            </a:endParaRPr>
          </a:p>
        </p:txBody>
      </p:sp>
      <p:sp>
        <p:nvSpPr>
          <p:cNvPr id="26" name="Freeform 6">
            <a:extLst>
              <a:ext uri="{FF2B5EF4-FFF2-40B4-BE49-F238E27FC236}">
                <a16:creationId xmlns:a16="http://schemas.microsoft.com/office/drawing/2014/main" id="{5ECBBE91-3592-462A-8700-B36554E6AA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649163" y="634028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8" name="Freeform 6">
            <a:extLst>
              <a:ext uri="{FF2B5EF4-FFF2-40B4-BE49-F238E27FC236}">
                <a16:creationId xmlns:a16="http://schemas.microsoft.com/office/drawing/2014/main" id="{646AE209-CD2C-4804-A22E-978C386140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494670" y="2016617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3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7EF55950-5142-4BE0-874B-639FD49AA4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542" y="1383893"/>
            <a:ext cx="6065317" cy="4283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1136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14902AA-4E7E-4D93-A756-AC2EF9AAF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376"/>
            <a:ext cx="12191998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E0AE5A0-0098-4DC4-82DC-CCE4071B65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671285" y="626654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0">
            <a:noFill/>
            <a:prstDash val="solid"/>
            <a:round/>
            <a:headEnd/>
            <a:tailEnd/>
          </a:ln>
        </p:spPr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6D28670-6E3D-4F4B-AD22-EFA33BF3C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6632" y="1010266"/>
            <a:ext cx="11115368" cy="584773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6C476E-60D9-447F-9369-D95BFEC25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1145971"/>
            <a:ext cx="9601200" cy="1485900"/>
          </a:xfrm>
        </p:spPr>
        <p:txBody>
          <a:bodyPr>
            <a:normAutofit/>
          </a:bodyPr>
          <a:lstStyle/>
          <a:p>
            <a:r>
              <a:rPr lang="en-US" dirty="0"/>
              <a:t>Summary &amp; Future work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E142C-59B0-41FB-84AB-08264C0D9A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080727"/>
            <a:ext cx="10149115" cy="4432039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accent5"/>
                </a:solidFill>
              </a:rPr>
              <a:t>Base model still preferred model.</a:t>
            </a:r>
          </a:p>
          <a:p>
            <a:pPr lvl="1"/>
            <a:r>
              <a:rPr lang="en-US" dirty="0"/>
              <a:t>16.0a sensitivity on the influence of large terminal year recruitment estimate (no influence on model with exception of recruitment)</a:t>
            </a:r>
          </a:p>
          <a:p>
            <a:r>
              <a:rPr lang="en-US" dirty="0">
                <a:solidFill>
                  <a:schemeClr val="accent5"/>
                </a:solidFill>
              </a:rPr>
              <a:t>Uncertainty</a:t>
            </a:r>
          </a:p>
          <a:p>
            <a:pPr lvl="1"/>
            <a:r>
              <a:rPr lang="en-US" dirty="0"/>
              <a:t>No strong evidence that lack of 2020 data adds additional uncertainty to the model and essential model estimates</a:t>
            </a:r>
          </a:p>
          <a:p>
            <a:pPr lvl="1"/>
            <a:r>
              <a:rPr lang="en-US" dirty="0"/>
              <a:t>Author does not recommend increases in ABC buffer based on these analyses</a:t>
            </a:r>
          </a:p>
          <a:p>
            <a:r>
              <a:rPr lang="en-US" dirty="0">
                <a:solidFill>
                  <a:schemeClr val="accent5"/>
                </a:solidFill>
              </a:rPr>
              <a:t>Future work on difference between two surveys</a:t>
            </a:r>
          </a:p>
          <a:p>
            <a:pPr lvl="1"/>
            <a:r>
              <a:rPr lang="en-US" dirty="0"/>
              <a:t>Spatial, temporal, catchability differences</a:t>
            </a:r>
          </a:p>
          <a:p>
            <a:pPr lvl="1"/>
            <a:r>
              <a:rPr lang="en-US" dirty="0"/>
              <a:t>Work with Jon Richar to explore VAST model with both data sets (assuming we can deal with the island issues)</a:t>
            </a:r>
          </a:p>
          <a:p>
            <a:r>
              <a:rPr lang="en-US" dirty="0">
                <a:solidFill>
                  <a:schemeClr val="accent5"/>
                </a:solidFill>
              </a:rPr>
              <a:t>Literature review to confirm life history parameters (growth, M, etc.) are the best available for this stock</a:t>
            </a:r>
          </a:p>
        </p:txBody>
      </p:sp>
    </p:spTree>
    <p:extLst>
      <p:ext uri="{BB962C8B-B14F-4D97-AF65-F5344CB8AC3E}">
        <p14:creationId xmlns:p14="http://schemas.microsoft.com/office/powerpoint/2010/main" val="26777113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B0245FC1-669A-4558-8341-5A7148C77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F2D3FC59-9FB9-48FC-8D66-9ACDB840EF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27D0D12F-DDEA-45FE-91AE-E35A03B651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485326CE-E8C0-4DD9-B97D-BFB0DFF3F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23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3FE818D-2E81-4350-801E-0346F7D16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1866" y="634028"/>
            <a:ext cx="3275668" cy="419803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cap="all" dirty="0">
                <a:latin typeface="+mn-lt"/>
              </a:rPr>
              <a:t>Based on model 16.0 (reference model) </a:t>
            </a:r>
            <a:br>
              <a:rPr lang="en-US" sz="2400" cap="all" dirty="0">
                <a:latin typeface="+mn-lt"/>
              </a:rPr>
            </a:br>
            <a:endParaRPr lang="en-US" sz="3200" cap="all" dirty="0">
              <a:latin typeface="+mn-lt"/>
            </a:endParaRPr>
          </a:p>
        </p:txBody>
      </p:sp>
      <p:sp>
        <p:nvSpPr>
          <p:cNvPr id="26" name="Freeform 6">
            <a:extLst>
              <a:ext uri="{FF2B5EF4-FFF2-40B4-BE49-F238E27FC236}">
                <a16:creationId xmlns:a16="http://schemas.microsoft.com/office/drawing/2014/main" id="{5ECBBE91-3592-462A-8700-B36554E6AA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649163" y="634028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8" name="Freeform 6">
            <a:extLst>
              <a:ext uri="{FF2B5EF4-FFF2-40B4-BE49-F238E27FC236}">
                <a16:creationId xmlns:a16="http://schemas.microsoft.com/office/drawing/2014/main" id="{646AE209-CD2C-4804-A22E-978C386140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494670" y="2016617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2B9D24-DE90-4FC1-B8D1-D6A6AECC7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850" y="1143497"/>
            <a:ext cx="7698341" cy="4744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1639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74B80-11DD-4B6B-BAAB-003704B2A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667" y="685800"/>
            <a:ext cx="3656419" cy="1485900"/>
          </a:xfrm>
        </p:spPr>
        <p:txBody>
          <a:bodyPr>
            <a:normAutofit/>
          </a:bodyPr>
          <a:lstStyle/>
          <a:p>
            <a:r>
              <a:rPr lang="en-US" dirty="0"/>
              <a:t>Thanks!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A4829B7-47EE-4685-ADC0-DE464C22A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" name="Picture 4" descr="A person sitting on a wooden bench&#10;&#10;Description automatically generated">
            <a:extLst>
              <a:ext uri="{FF2B5EF4-FFF2-40B4-BE49-F238E27FC236}">
                <a16:creationId xmlns:a16="http://schemas.microsoft.com/office/drawing/2014/main" id="{742D581C-A30B-47E1-94BE-C7C11A2218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61" y="825080"/>
            <a:ext cx="6517065" cy="488779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F02257-DDC8-4338-A5D7-124F74E16C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0667" y="2286000"/>
            <a:ext cx="3656419" cy="3581400"/>
          </a:xfrm>
        </p:spPr>
        <p:txBody>
          <a:bodyPr>
            <a:normAutofit/>
          </a:bodyPr>
          <a:lstStyle/>
          <a:p>
            <a:r>
              <a:rPr lang="en-US" dirty="0"/>
              <a:t>Jie Zheng and Jim Ianelli</a:t>
            </a:r>
          </a:p>
          <a:p>
            <a:r>
              <a:rPr lang="en-US" dirty="0"/>
              <a:t>Siddeek and Tyler Jackson for review </a:t>
            </a:r>
          </a:p>
          <a:p>
            <a:r>
              <a:rPr lang="en-US" dirty="0"/>
              <a:t>All those supporting telework and childcare balancing </a:t>
            </a:r>
          </a:p>
        </p:txBody>
      </p:sp>
    </p:spTree>
    <p:extLst>
      <p:ext uri="{BB962C8B-B14F-4D97-AF65-F5344CB8AC3E}">
        <p14:creationId xmlns:p14="http://schemas.microsoft.com/office/powerpoint/2010/main" val="3583578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CDAEBAD-F3BE-433C-BEE5-D8EB4DF7B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0A3957AE-A940-4E68-87B4-0E45E7C91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8760C852-3FFF-4139-9954-94B7B67885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26F14AB-883C-4545-B29F-AE8DD14963A4}"/>
              </a:ext>
            </a:extLst>
          </p:cNvPr>
          <p:cNvSpPr txBox="1"/>
          <p:nvPr/>
        </p:nvSpPr>
        <p:spPr>
          <a:xfrm>
            <a:off x="1668544" y="1649691"/>
            <a:ext cx="2611225" cy="223698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89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600" cap="all">
                <a:solidFill>
                  <a:schemeClr val="tx2"/>
                </a:solidFill>
                <a:latin typeface="+mj-lt"/>
                <a:ea typeface="+mj-ea"/>
                <a:cs typeface="+mj-cs"/>
              </a:rPr>
              <a:t>Trawl survey (area-swept) spatial breakdown in catch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9EAA0F-590B-4B35-A4A1-21A7213BF5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6" r="-2" b="495"/>
          <a:stretch/>
        </p:blipFill>
        <p:spPr>
          <a:xfrm>
            <a:off x="4853661" y="-22166"/>
            <a:ext cx="6930903" cy="6892545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72612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3638F2F-4688-4030-B1CC-802724443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48C811F0-0ED8-4A7B-BFDE-6433C690E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 flipH="1">
            <a:off x="973751" y="303896"/>
            <a:ext cx="1910102" cy="2570671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AFD754-AB79-4FE7-B366-9C3F901F9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764" y="1327355"/>
            <a:ext cx="3559425" cy="4482564"/>
          </a:xfrm>
        </p:spPr>
        <p:txBody>
          <a:bodyPr anchorCtr="0">
            <a:normAutofit/>
          </a:bodyPr>
          <a:lstStyle/>
          <a:p>
            <a:r>
              <a:rPr lang="en-US" dirty="0"/>
              <a:t>SSC/CPT Comments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59523-6C38-4D05-8A22-42476A0FF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2550" y="634180"/>
            <a:ext cx="7776595" cy="561733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600" b="1" i="1" dirty="0">
                <a:solidFill>
                  <a:schemeClr val="accent1"/>
                </a:solidFill>
              </a:rPr>
              <a:t>Retrospective analyses</a:t>
            </a:r>
          </a:p>
          <a:p>
            <a:pPr lvl="1"/>
            <a:r>
              <a:rPr lang="en-US" sz="1600" dirty="0"/>
              <a:t>Completed for base model – with and without terminal survey year</a:t>
            </a:r>
          </a:p>
          <a:p>
            <a:pPr lvl="1"/>
            <a:r>
              <a:rPr lang="en-US" sz="1600" dirty="0"/>
              <a:t>Still needs to be implemented in GMACS</a:t>
            </a:r>
          </a:p>
          <a:p>
            <a:pPr marL="0" indent="0">
              <a:buNone/>
            </a:pPr>
            <a:r>
              <a:rPr lang="en-US" sz="1600" b="1" i="1" dirty="0">
                <a:solidFill>
                  <a:schemeClr val="accent1"/>
                </a:solidFill>
              </a:rPr>
              <a:t>Model scenarios for 2020:</a:t>
            </a:r>
          </a:p>
          <a:p>
            <a:pPr lvl="1"/>
            <a:r>
              <a:rPr lang="en-US" sz="1600" dirty="0"/>
              <a:t>Sensitivity run without pot survey data (20.1)</a:t>
            </a:r>
          </a:p>
          <a:p>
            <a:pPr lvl="1"/>
            <a:r>
              <a:rPr lang="en-US" sz="1600" dirty="0"/>
              <a:t>Random walk of pot survey catchability – future work (May 2021), needs to be coded into GMACS</a:t>
            </a:r>
          </a:p>
          <a:p>
            <a:pPr marL="0" indent="0">
              <a:buNone/>
            </a:pPr>
            <a:r>
              <a:rPr lang="en-US" sz="1600" b="1" i="1" dirty="0">
                <a:solidFill>
                  <a:schemeClr val="accent1"/>
                </a:solidFill>
              </a:rPr>
              <a:t>Explore potential explanations for the discrepancy in the time trends of the two types of survey data, including movement hypotheses using spatial models (not necessarily VAST)</a:t>
            </a:r>
          </a:p>
          <a:p>
            <a:pPr lvl="1"/>
            <a:r>
              <a:rPr lang="en-US" sz="1600" dirty="0"/>
              <a:t>Limited progress, plans to pursue this in the upcoming year. Current years effort was focused on uncertainty due to loss of 2020 survey and retrospective analyses</a:t>
            </a:r>
            <a:endParaRPr lang="en-US" sz="1600" i="1" dirty="0"/>
          </a:p>
          <a:p>
            <a:pPr marL="0" indent="0">
              <a:buNone/>
            </a:pPr>
            <a:r>
              <a:rPr lang="en-US" sz="1600" b="1" i="1" u="none" strike="noStrike" baseline="0" dirty="0">
                <a:solidFill>
                  <a:schemeClr val="accent1"/>
                </a:solidFill>
                <a:latin typeface="LMRoman10-Italic"/>
              </a:rPr>
              <a:t>Explore models with VAST estimates</a:t>
            </a:r>
          </a:p>
          <a:p>
            <a:pPr lvl="1"/>
            <a:r>
              <a:rPr lang="en-US" sz="1600" i="1" dirty="0">
                <a:solidFill>
                  <a:schemeClr val="tx1"/>
                </a:solidFill>
              </a:rPr>
              <a:t>Work underway to explore VAST with island effect considerations. Working with Jon Richar (and others) on this and attempts to use VAST with both surveys</a:t>
            </a:r>
          </a:p>
          <a:p>
            <a:pPr marL="0" indent="0">
              <a:buNone/>
            </a:pPr>
            <a:r>
              <a:rPr lang="en-US" sz="1600" b="1" i="1" dirty="0">
                <a:solidFill>
                  <a:schemeClr val="accent1"/>
                </a:solidFill>
              </a:rPr>
              <a:t>Correct model numbering</a:t>
            </a:r>
          </a:p>
          <a:p>
            <a:pPr lvl="1"/>
            <a:r>
              <a:rPr lang="en-US" sz="1600" dirty="0"/>
              <a:t>16.0 is the base/reference model.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C19CEE-435E-4643-849E-5194A5743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6453386"/>
            <a:ext cx="12191998" cy="4046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5943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14902AA-4E7E-4D93-A756-AC2EF9AAF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76"/>
            <a:ext cx="12191998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E0AE5A0-0098-4DC4-82DC-CCE4071B65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8299640" y="626654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0">
            <a:noFill/>
            <a:prstDash val="solid"/>
            <a:round/>
            <a:headEnd/>
            <a:tailEnd/>
          </a:ln>
        </p:spPr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6D28670-6E3D-4F4B-AD22-EFA33BF3C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0266" y="1010266"/>
            <a:ext cx="10171466" cy="485713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5D32BD-F152-4E2B-828E-A7D78116D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4430" y="1169156"/>
            <a:ext cx="9325970" cy="919207"/>
          </a:xfrm>
        </p:spPr>
        <p:txBody>
          <a:bodyPr>
            <a:normAutofit/>
          </a:bodyPr>
          <a:lstStyle/>
          <a:p>
            <a:r>
              <a:rPr lang="en-US" dirty="0"/>
              <a:t>Model evaluations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C9ECBF-2F96-437C-BA03-D133FA96C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4430" y="2088363"/>
            <a:ext cx="9325970" cy="35982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16.0 – 2019 Reference Model </a:t>
            </a:r>
          </a:p>
          <a:p>
            <a:pPr marL="0" indent="0">
              <a:buNone/>
            </a:pPr>
            <a:r>
              <a:rPr lang="en-US" b="1" dirty="0"/>
              <a:t>16.0 – 2020 Reference Model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i="0" dirty="0"/>
              <a:t>2019 accepted model updated with 2010 – 2019 groundfish bycatch</a:t>
            </a:r>
          </a:p>
          <a:p>
            <a:pPr marL="0" indent="0">
              <a:buNone/>
            </a:pPr>
            <a:r>
              <a:rPr lang="en-US" b="1" dirty="0"/>
              <a:t>16.0a – 2020 Reference Model with fixed terminal year recruitment</a:t>
            </a:r>
            <a:endParaRPr lang="en-US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i="0" dirty="0"/>
              <a:t>model 16.0 with terminal year recruitment fixed as the average of the last seven years</a:t>
            </a:r>
          </a:p>
          <a:p>
            <a:pPr marL="0" indent="0">
              <a:buNone/>
            </a:pPr>
            <a:r>
              <a:rPr lang="en-US" b="1" dirty="0"/>
              <a:t>20.1 – no ADF&amp;G pot survey data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i="0" dirty="0"/>
              <a:t>model 16.0 – excludes ADF&amp;G pot survey data – abundance and length comps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19867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5FEBB1F-508E-4ACE-A53B-525FFA077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B687ADC4-1812-437A-97AA-230888706C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6170E629-727E-4A2F-8228-0A71B67BD1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ABA7F3F-D56F-4C06-84AC-03FC83B064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15374B5-D7C8-4AA9-BE65-DB7A0CA9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C73A7452-ED0F-4903-A620-8D103E556C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F6A3F6CE-D581-4C37-8822-4F4A68325E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4E2F709-04D3-4466-BC78-99031F88D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128" y="1788454"/>
            <a:ext cx="8361229" cy="209822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4500" dirty="0">
                <a:solidFill>
                  <a:schemeClr val="tx2"/>
                </a:solidFill>
              </a:rPr>
              <a:t>Survey fit </a:t>
            </a:r>
            <a:br>
              <a:rPr lang="en-US" sz="4500" dirty="0">
                <a:solidFill>
                  <a:schemeClr val="tx2"/>
                </a:solidFill>
              </a:rPr>
            </a:br>
            <a:r>
              <a:rPr lang="en-US" sz="4500" dirty="0">
                <a:solidFill>
                  <a:schemeClr val="tx2"/>
                </a:solidFill>
              </a:rPr>
              <a:t>	- TRAWL NMFS</a:t>
            </a:r>
            <a:br>
              <a:rPr lang="en-US" sz="4500" dirty="0">
                <a:solidFill>
                  <a:schemeClr val="tx2"/>
                </a:solidFill>
              </a:rPr>
            </a:br>
            <a:r>
              <a:rPr lang="en-US" sz="4500" dirty="0">
                <a:solidFill>
                  <a:schemeClr val="tx2"/>
                </a:solidFill>
              </a:rPr>
              <a:t>	- Pot ADF&amp;G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51ED0-C621-4288-BD53-7ABC5D961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79906" y="3956279"/>
            <a:ext cx="6831673" cy="1086237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endParaRPr lang="en-US" sz="23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765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69805AF4-7989-43AB-9A60-14E3F851FB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E0036B63-B0EC-4AF3-95D3-2E2DCA25F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5555A784-E18A-48A8-AA83-12885BB43B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319" y="800099"/>
            <a:ext cx="6309361" cy="525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120302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655</Words>
  <Application>Microsoft Office PowerPoint</Application>
  <PresentationFormat>Widescreen</PresentationFormat>
  <Paragraphs>69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9" baseType="lpstr">
      <vt:lpstr>Arial</vt:lpstr>
      <vt:lpstr>Franklin Gothic Book</vt:lpstr>
      <vt:lpstr>LMRoman10-Italic</vt:lpstr>
      <vt:lpstr>Wingdings</vt:lpstr>
      <vt:lpstr>Crop</vt:lpstr>
      <vt:lpstr>Saint Matthew Blue King Crab 2020</vt:lpstr>
      <vt:lpstr>Current Status</vt:lpstr>
      <vt:lpstr>PowerPoint Presentation</vt:lpstr>
      <vt:lpstr>PowerPoint Presentation</vt:lpstr>
      <vt:lpstr>PowerPoint Presentation</vt:lpstr>
      <vt:lpstr>SSC/CPT Comments </vt:lpstr>
      <vt:lpstr>Model evaluations </vt:lpstr>
      <vt:lpstr>Survey fit   - TRAWL NMFS  - Pot ADF&amp;G</vt:lpstr>
      <vt:lpstr>PowerPoint Presentation</vt:lpstr>
      <vt:lpstr>PowerPoint Presentation</vt:lpstr>
      <vt:lpstr>PowerPoint Presentation</vt:lpstr>
      <vt:lpstr>PowerPoint Presentation</vt:lpstr>
      <vt:lpstr>MMB &amp; Recruitment </vt:lpstr>
      <vt:lpstr>PowerPoint Presentation</vt:lpstr>
      <vt:lpstr>PowerPoint Presentation</vt:lpstr>
      <vt:lpstr>SIZE Compositions and Selectivity, fishing mortality, etc. </vt:lpstr>
      <vt:lpstr>PowerPoint Presentation</vt:lpstr>
      <vt:lpstr>PowerPoint Presentation</vt:lpstr>
      <vt:lpstr>PowerPoint Presentation</vt:lpstr>
      <vt:lpstr>Reference 16.0  size comp residuals</vt:lpstr>
      <vt:lpstr>Fix Terminal Recruitment 16.0a  size comp residuals</vt:lpstr>
      <vt:lpstr>No pOt 20.1  size comp residuals</vt:lpstr>
      <vt:lpstr>Selectivity</vt:lpstr>
      <vt:lpstr>Fishing Mortality</vt:lpstr>
      <vt:lpstr>Retained catch and bycatch fit</vt:lpstr>
      <vt:lpstr>Parameter Estimation and Model FIT </vt:lpstr>
      <vt:lpstr>PowerPoint Presentation</vt:lpstr>
      <vt:lpstr>PowerPoint Presentation</vt:lpstr>
      <vt:lpstr>PowerPoint Presentation</vt:lpstr>
      <vt:lpstr>PowerPoint Presentation</vt:lpstr>
      <vt:lpstr>Appendix C – Evaluating Uncertainty due to lack of 2020 survey data </vt:lpstr>
      <vt:lpstr>Retrospective (MMB) </vt:lpstr>
      <vt:lpstr>Retrospective (MMB) - with &amp; without terminal year of  survey 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Conclusions: - variability in base model covers high and low runs. </vt:lpstr>
      <vt:lpstr>Summary &amp; Future work </vt:lpstr>
      <vt:lpstr>Based on model 16.0 (reference model)  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Saint Matthew Blue King Crab 2020</dc:title>
  <dc:creator>Palof, Katie J (DFG)</dc:creator>
  <cp:lastModifiedBy>Palof, Katie J (DFG)</cp:lastModifiedBy>
  <cp:revision>5</cp:revision>
  <dcterms:created xsi:type="dcterms:W3CDTF">2020-09-14T22:33:48Z</dcterms:created>
  <dcterms:modified xsi:type="dcterms:W3CDTF">2020-09-15T01:04:57Z</dcterms:modified>
</cp:coreProperties>
</file>