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90" r:id="rId4"/>
    <p:sldId id="265" r:id="rId5"/>
    <p:sldId id="266" r:id="rId6"/>
    <p:sldId id="267" r:id="rId7"/>
    <p:sldId id="268" r:id="rId8"/>
    <p:sldId id="269" r:id="rId9"/>
    <p:sldId id="270" r:id="rId10"/>
    <p:sldId id="271" r:id="rId11"/>
    <p:sldId id="272" r:id="rId12"/>
    <p:sldId id="273" r:id="rId13"/>
    <p:sldId id="274"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9" r:id="rId27"/>
    <p:sldId id="291" r:id="rId28"/>
    <p:sldId id="292"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94" autoAdjust="0"/>
  </p:normalViewPr>
  <p:slideViewPr>
    <p:cSldViewPr snapToGrid="0" snapToObjects="1">
      <p:cViewPr varScale="1">
        <p:scale>
          <a:sx n="88" d="100"/>
          <a:sy n="88" d="100"/>
        </p:scale>
        <p:origin x="91" y="389"/>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11/13/2023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41EB5C9-1307-BA42-ABA2-0BC069CD8E7F}" type="datetimeFigureOut">
              <a:rPr lang="en-US" smtClean="0"/>
              <a:t>11/13/2023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342900" indent="-342900" algn="l" defTabSz="342900" rtl="0" eaLnBrk="1" latinLnBrk="0" hangingPunct="1">
        <a:spcBef>
          <a:spcPct val="20000"/>
        </a:spcBef>
        <a:buFont typeface="Arial"/>
        <a:buChar char="•"/>
        <a:defRPr sz="2400" kern="1200">
          <a:solidFill>
            <a:schemeClr val="tx1"/>
          </a:solidFill>
          <a:latin typeface="+mn-lt"/>
          <a:ea typeface="+mn-ea"/>
          <a:cs typeface="+mn-cs"/>
        </a:defRPr>
      </a:lvl1pPr>
      <a:lvl2pPr marL="685800" indent="-342900" algn="l" defTabSz="342900" rtl="0" eaLnBrk="1" latinLnBrk="0" hangingPunct="1">
        <a:spcBef>
          <a:spcPct val="20000"/>
        </a:spcBef>
        <a:buFont typeface="Arial"/>
        <a:buChar char="–"/>
        <a:defRPr sz="2100" kern="1200">
          <a:solidFill>
            <a:schemeClr val="tx1"/>
          </a:solidFill>
          <a:latin typeface="+mn-lt"/>
          <a:ea typeface="+mn-ea"/>
          <a:cs typeface="+mn-cs"/>
        </a:defRPr>
      </a:lvl2pPr>
      <a:lvl3pPr marL="1028700" indent="-34290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371600" indent="-34290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714500" indent="-342900" algn="l" defTabSz="342900" rtl="0" eaLnBrk="1" latinLnBrk="0" hangingPunct="1">
        <a:spcBef>
          <a:spcPct val="20000"/>
        </a:spcBef>
        <a:buFont typeface="Arial"/>
        <a:buChar char="»"/>
        <a:defRPr sz="1500" kern="1200">
          <a:solidFill>
            <a:schemeClr val="tx1"/>
          </a:solidFill>
          <a:latin typeface="+mn-lt"/>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pPr marL="0" lvl="0" indent="0">
              <a:buNone/>
            </a:pPr>
            <a:r>
              <a:rPr/>
              <a:t>2023 Bering Sea and Aleutian Islands forage report</a:t>
            </a:r>
          </a:p>
        </p:txBody>
      </p:sp>
      <p:sp>
        <p:nvSpPr>
          <p:cNvPr id="3" name="Subtitle 2"/>
          <p:cNvSpPr>
            <a:spLocks noGrp="1"/>
          </p:cNvSpPr>
          <p:nvPr>
            <p:ph type="subTitle" idx="1"/>
          </p:nvPr>
        </p:nvSpPr>
        <p:spPr>
          <a:xfrm>
            <a:off x="1371600" y="2914650"/>
            <a:ext cx="6400800" cy="1314450"/>
          </a:xfrm>
        </p:spPr>
        <p:txBody>
          <a:bodyPr>
            <a:normAutofit fontScale="92500" lnSpcReduction="10000"/>
          </a:bodyPr>
          <a:lstStyle/>
          <a:p>
            <a:pPr marL="0" lvl="0" indent="0">
              <a:buNone/>
            </a:pPr>
            <a:r>
              <a:t/>
            </a:r>
            <a:br/>
            <a:r>
              <a:t/>
            </a:r>
            <a:br/>
            <a:r>
              <a:rPr/>
              <a:t>C Szuwalski, E Yasumiishi, A Andrews, A Dimond, J Murphy, E Farley, and E Siddon</a:t>
            </a:r>
          </a:p>
        </p:txBody>
      </p:sp>
      <p:sp>
        <p:nvSpPr>
          <p:cNvPr id="4" name="Date Placeholder 3"/>
          <p:cNvSpPr>
            <a:spLocks noGrp="1"/>
          </p:cNvSpPr>
          <p:nvPr>
            <p:ph type="dt" sz="half" idx="10"/>
          </p:nvPr>
        </p:nvSpPr>
        <p:spPr/>
        <p:txBody>
          <a:bodyPr/>
          <a:lstStyle/>
          <a:p>
            <a:pPr marL="0" lvl="0" indent="0">
              <a:buNone/>
            </a:pPr>
            <a:r>
              <a:rPr/>
              <a:t>November 13, 2023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plots/ebs_time_map_sand%20lance%20unid..png"/>
          <p:cNvPicPr>
            <a:picLocks noGrp="1" noChangeAspect="1"/>
          </p:cNvPicPr>
          <p:nvPr/>
        </p:nvPicPr>
        <p:blipFill>
          <a:blip r:embed="rId2"/>
          <a:stretch>
            <a:fillRect/>
          </a:stretch>
        </p:blipFill>
        <p:spPr bwMode="auto">
          <a:xfrm>
            <a:off x="3998563" y="10763"/>
            <a:ext cx="4933627" cy="4933627"/>
          </a:xfrm>
          <a:prstGeom prst="rect">
            <a:avLst/>
          </a:prstGeom>
          <a:noFill/>
          <a:ln w="9525">
            <a:noFill/>
            <a:headEnd/>
            <a:tailEnd/>
          </a:ln>
        </p:spPr>
      </p:pic>
      <p:sp>
        <p:nvSpPr>
          <p:cNvPr id="3" name="TextBox 3"/>
          <p:cNvSpPr txBox="1"/>
          <p:nvPr/>
        </p:nvSpPr>
        <p:spPr>
          <a:xfrm>
            <a:off x="4038600" y="4889500"/>
            <a:ext cx="5105400" cy="508000"/>
          </a:xfrm>
          <a:prstGeom prst="rect">
            <a:avLst/>
          </a:prstGeom>
          <a:noFill/>
        </p:spPr>
        <p:txBody>
          <a:bodyPr/>
          <a:lstStyle/>
          <a:p>
            <a:pPr marL="0" lvl="0" indent="0" algn="ctr">
              <a:buNone/>
            </a:pPr>
            <a:r>
              <a:rPr sz="800" dirty="0"/>
              <a:t>Map of distribution of prevalence and density from the all BSAI surveys for rainbow smelt(zoom for detail).</a:t>
            </a:r>
          </a:p>
        </p:txBody>
      </p:sp>
      <p:graphicFrame>
        <p:nvGraphicFramePr>
          <p:cNvPr id="5" name="Table 4"/>
          <p:cNvGraphicFramePr>
            <a:graphicFrameLocks noGrp="1"/>
          </p:cNvGraphicFramePr>
          <p:nvPr>
            <p:extLst>
              <p:ext uri="{D42A27DB-BD31-4B8C-83A1-F6EECF244321}">
                <p14:modId xmlns:p14="http://schemas.microsoft.com/office/powerpoint/2010/main" val="2617074688"/>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21789228"/>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sp>
        <p:nvSpPr>
          <p:cNvPr id="7" name="Down Arrow 6"/>
          <p:cNvSpPr/>
          <p:nvPr/>
        </p:nvSpPr>
        <p:spPr>
          <a:xfrm>
            <a:off x="1957953" y="92473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3285219" y="95056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1952785" y="129468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3288036" y="1294681"/>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rot="10800000">
            <a:off x="1957953" y="1613336"/>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a:off x="3285219" y="1607559"/>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plots/ebs_sand%20lance%20unid..png"/>
          <p:cNvPicPr>
            <a:picLocks noGrp="1" noChangeAspect="1"/>
          </p:cNvPicPr>
          <p:nvPr/>
        </p:nvPicPr>
        <p:blipFill>
          <a:blip r:embed="rId2"/>
          <a:stretch>
            <a:fillRect/>
          </a:stretch>
        </p:blipFill>
        <p:spPr bwMode="auto">
          <a:xfrm>
            <a:off x="4190999" y="-75769"/>
            <a:ext cx="4823847" cy="4823847"/>
          </a:xfrm>
          <a:prstGeom prst="rect">
            <a:avLst/>
          </a:prstGeom>
          <a:noFill/>
          <a:ln w="9525">
            <a:noFill/>
            <a:headEnd/>
            <a:tailEnd/>
          </a:ln>
        </p:spPr>
      </p:pic>
      <p:sp>
        <p:nvSpPr>
          <p:cNvPr id="3" name="TextBox 3"/>
          <p:cNvSpPr txBox="1"/>
          <p:nvPr/>
        </p:nvSpPr>
        <p:spPr>
          <a:xfrm>
            <a:off x="4038600" y="4635500"/>
            <a:ext cx="5105400" cy="508000"/>
          </a:xfrm>
          <a:prstGeom prst="rect">
            <a:avLst/>
          </a:prstGeom>
          <a:noFill/>
        </p:spPr>
        <p:txBody>
          <a:bodyPr/>
          <a:lstStyle/>
          <a:p>
            <a:pPr marL="0" lvl="0" indent="0" algn="ctr">
              <a:buNone/>
            </a:pPr>
            <a:r>
              <a:rPr sz="800" dirty="0"/>
              <a:t>Pacific sand lance survey data. Spatial density in BSAI surveys (a), spatial densities in the previous four years for which survey data was available (b), prevalence in terms of the number of survey stations that returned positive tows for this species (c), and average densities split by survey location in the BSAI (d).</a:t>
            </a:r>
          </a:p>
        </p:txBody>
      </p:sp>
      <p:graphicFrame>
        <p:nvGraphicFramePr>
          <p:cNvPr id="5" name="Table 4"/>
          <p:cNvGraphicFramePr>
            <a:graphicFrameLocks noGrp="1"/>
          </p:cNvGraphicFramePr>
          <p:nvPr>
            <p:extLst>
              <p:ext uri="{D42A27DB-BD31-4B8C-83A1-F6EECF244321}">
                <p14:modId xmlns:p14="http://schemas.microsoft.com/office/powerpoint/2010/main" val="2617074688"/>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21789228"/>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sp>
        <p:nvSpPr>
          <p:cNvPr id="7" name="Down Arrow 6"/>
          <p:cNvSpPr/>
          <p:nvPr/>
        </p:nvSpPr>
        <p:spPr>
          <a:xfrm>
            <a:off x="1957953" y="92473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3285219" y="95056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1952785" y="129468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3288036" y="1294681"/>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rot="10800000">
            <a:off x="1957953" y="1613336"/>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rot="10800000">
            <a:off x="1952785" y="1951678"/>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rot="10800000">
            <a:off x="3280051" y="1945901"/>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3285219" y="1607559"/>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plots/ebs_time_map_Pacific%20sandfish.png"/>
          <p:cNvPicPr>
            <a:picLocks noGrp="1" noChangeAspect="1"/>
          </p:cNvPicPr>
          <p:nvPr/>
        </p:nvPicPr>
        <p:blipFill>
          <a:blip r:embed="rId2"/>
          <a:stretch>
            <a:fillRect/>
          </a:stretch>
        </p:blipFill>
        <p:spPr bwMode="auto">
          <a:xfrm>
            <a:off x="4190999" y="1"/>
            <a:ext cx="4903060" cy="4903060"/>
          </a:xfrm>
          <a:prstGeom prst="rect">
            <a:avLst/>
          </a:prstGeom>
          <a:noFill/>
          <a:ln w="9525">
            <a:noFill/>
            <a:headEnd/>
            <a:tailEnd/>
          </a:ln>
        </p:spPr>
      </p:pic>
      <p:sp>
        <p:nvSpPr>
          <p:cNvPr id="3" name="TextBox 3"/>
          <p:cNvSpPr txBox="1"/>
          <p:nvPr/>
        </p:nvSpPr>
        <p:spPr>
          <a:xfrm>
            <a:off x="4038600" y="4889500"/>
            <a:ext cx="5105400" cy="508000"/>
          </a:xfrm>
          <a:prstGeom prst="rect">
            <a:avLst/>
          </a:prstGeom>
          <a:noFill/>
        </p:spPr>
        <p:txBody>
          <a:bodyPr/>
          <a:lstStyle/>
          <a:p>
            <a:pPr marL="0" lvl="0" indent="0" algn="ctr">
              <a:buNone/>
            </a:pPr>
            <a:r>
              <a:rPr sz="800" dirty="0"/>
              <a:t>Map of distribution of prevalence and density from the all BSAI surveys for Pacific sandfish(zoom for detail).</a:t>
            </a:r>
          </a:p>
        </p:txBody>
      </p:sp>
      <p:graphicFrame>
        <p:nvGraphicFramePr>
          <p:cNvPr id="5" name="Table 4"/>
          <p:cNvGraphicFramePr>
            <a:graphicFrameLocks noGrp="1"/>
          </p:cNvGraphicFramePr>
          <p:nvPr>
            <p:extLst>
              <p:ext uri="{D42A27DB-BD31-4B8C-83A1-F6EECF244321}">
                <p14:modId xmlns:p14="http://schemas.microsoft.com/office/powerpoint/2010/main" val="559481519"/>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48646192"/>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sp>
        <p:nvSpPr>
          <p:cNvPr id="7" name="Down Arrow 6"/>
          <p:cNvSpPr/>
          <p:nvPr/>
        </p:nvSpPr>
        <p:spPr>
          <a:xfrm>
            <a:off x="1957953" y="92473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3285219" y="95056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1952785" y="129468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3288036" y="1294681"/>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rot="10800000">
            <a:off x="1957953" y="1613336"/>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rot="10800000">
            <a:off x="1952785" y="1951678"/>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rot="10800000">
            <a:off x="3280051" y="1945901"/>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3285219" y="1607559"/>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plots/ebs_Pacific%20sandfish.png"/>
          <p:cNvPicPr>
            <a:picLocks noGrp="1" noChangeAspect="1"/>
          </p:cNvPicPr>
          <p:nvPr/>
        </p:nvPicPr>
        <p:blipFill>
          <a:blip r:embed="rId2"/>
          <a:stretch>
            <a:fillRect/>
          </a:stretch>
        </p:blipFill>
        <p:spPr bwMode="auto">
          <a:xfrm>
            <a:off x="4190999" y="-86103"/>
            <a:ext cx="4901340" cy="4901340"/>
          </a:xfrm>
          <a:prstGeom prst="rect">
            <a:avLst/>
          </a:prstGeom>
          <a:noFill/>
          <a:ln w="9525">
            <a:noFill/>
            <a:headEnd/>
            <a:tailEnd/>
          </a:ln>
        </p:spPr>
      </p:pic>
      <p:sp>
        <p:nvSpPr>
          <p:cNvPr id="3" name="TextBox 3"/>
          <p:cNvSpPr txBox="1"/>
          <p:nvPr/>
        </p:nvSpPr>
        <p:spPr>
          <a:xfrm>
            <a:off x="4038600" y="4696632"/>
            <a:ext cx="5105400" cy="508000"/>
          </a:xfrm>
          <a:prstGeom prst="rect">
            <a:avLst/>
          </a:prstGeom>
          <a:noFill/>
        </p:spPr>
        <p:txBody>
          <a:bodyPr/>
          <a:lstStyle/>
          <a:p>
            <a:pPr marL="0" lvl="0" indent="0" algn="ctr">
              <a:buNone/>
            </a:pPr>
            <a:r>
              <a:rPr sz="800" dirty="0"/>
              <a:t>Pacific sandfish survey data. Spatial density in BSAI surveys (a), spatial densities in the previous four years for which survey data was available (b), prevalence in terms of the number of survey stations that returned positive tows for this species (c), and average densities split by survey location in the BSAI (d).</a:t>
            </a:r>
          </a:p>
        </p:txBody>
      </p:sp>
      <p:graphicFrame>
        <p:nvGraphicFramePr>
          <p:cNvPr id="5" name="Table 4"/>
          <p:cNvGraphicFramePr>
            <a:graphicFrameLocks noGrp="1"/>
          </p:cNvGraphicFramePr>
          <p:nvPr>
            <p:extLst>
              <p:ext uri="{D42A27DB-BD31-4B8C-83A1-F6EECF244321}">
                <p14:modId xmlns:p14="http://schemas.microsoft.com/office/powerpoint/2010/main" val="559481519"/>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48646192"/>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sp>
        <p:nvSpPr>
          <p:cNvPr id="7" name="Down Arrow 6"/>
          <p:cNvSpPr/>
          <p:nvPr/>
        </p:nvSpPr>
        <p:spPr>
          <a:xfrm>
            <a:off x="1957953" y="92473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3285219" y="95056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1952785" y="129468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3288036" y="1294681"/>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rot="10800000">
            <a:off x="1957953" y="1613336"/>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rot="10800000">
            <a:off x="1952785" y="1951678"/>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rot="10800000">
            <a:off x="3280051" y="1945901"/>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1944800" y="228424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3280051" y="2284241"/>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a:off x="3285219" y="1607559"/>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plots/ebs_time_map_prickleback.png"/>
          <p:cNvPicPr>
            <a:picLocks noGrp="1" noChangeAspect="1"/>
          </p:cNvPicPr>
          <p:nvPr/>
        </p:nvPicPr>
        <p:blipFill>
          <a:blip r:embed="rId2"/>
          <a:stretch>
            <a:fillRect/>
          </a:stretch>
        </p:blipFill>
        <p:spPr bwMode="auto">
          <a:xfrm>
            <a:off x="4191000" y="0"/>
            <a:ext cx="4965054" cy="4965054"/>
          </a:xfrm>
          <a:prstGeom prst="rect">
            <a:avLst/>
          </a:prstGeom>
          <a:noFill/>
          <a:ln w="9525">
            <a:noFill/>
            <a:headEnd/>
            <a:tailEnd/>
          </a:ln>
        </p:spPr>
      </p:pic>
      <p:sp>
        <p:nvSpPr>
          <p:cNvPr id="3" name="TextBox 3"/>
          <p:cNvSpPr txBox="1"/>
          <p:nvPr/>
        </p:nvSpPr>
        <p:spPr>
          <a:xfrm>
            <a:off x="4105974" y="4929107"/>
            <a:ext cx="5105400" cy="508000"/>
          </a:xfrm>
          <a:prstGeom prst="rect">
            <a:avLst/>
          </a:prstGeom>
          <a:noFill/>
        </p:spPr>
        <p:txBody>
          <a:bodyPr/>
          <a:lstStyle/>
          <a:p>
            <a:pPr marL="0" lvl="0" indent="0" algn="ctr">
              <a:buNone/>
            </a:pPr>
            <a:r>
              <a:rPr sz="800" dirty="0"/>
              <a:t>Map of distribution of prevalence and density from the all BSAI surveys for </a:t>
            </a:r>
            <a:r>
              <a:rPr sz="800" dirty="0" err="1"/>
              <a:t>pricklebacks</a:t>
            </a:r>
            <a:r>
              <a:rPr sz="800" dirty="0"/>
              <a:t> (zoom for detail).</a:t>
            </a:r>
          </a:p>
        </p:txBody>
      </p:sp>
      <p:graphicFrame>
        <p:nvGraphicFramePr>
          <p:cNvPr id="5" name="Table 4"/>
          <p:cNvGraphicFramePr>
            <a:graphicFrameLocks noGrp="1"/>
          </p:cNvGraphicFramePr>
          <p:nvPr>
            <p:extLst>
              <p:ext uri="{D42A27DB-BD31-4B8C-83A1-F6EECF244321}">
                <p14:modId xmlns:p14="http://schemas.microsoft.com/office/powerpoint/2010/main" val="3109314651"/>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3022581"/>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sp>
        <p:nvSpPr>
          <p:cNvPr id="7" name="Down Arrow 6"/>
          <p:cNvSpPr/>
          <p:nvPr/>
        </p:nvSpPr>
        <p:spPr>
          <a:xfrm>
            <a:off x="1957953" y="92473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3285219" y="95056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1952785" y="129468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3288036" y="1294681"/>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rot="10800000">
            <a:off x="1957953" y="1613336"/>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rot="10800000">
            <a:off x="1952785" y="1951678"/>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rot="10800000">
            <a:off x="3280051" y="1945901"/>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1944800" y="228424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3280051" y="2284241"/>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a:off x="3285219" y="1607559"/>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plots/ebs_prickleback.png"/>
          <p:cNvPicPr>
            <a:picLocks noGrp="1" noChangeAspect="1"/>
          </p:cNvPicPr>
          <p:nvPr/>
        </p:nvPicPr>
        <p:blipFill>
          <a:blip r:embed="rId2"/>
          <a:stretch>
            <a:fillRect/>
          </a:stretch>
        </p:blipFill>
        <p:spPr bwMode="auto">
          <a:xfrm>
            <a:off x="4190999" y="-80935"/>
            <a:ext cx="4813515" cy="4813515"/>
          </a:xfrm>
          <a:prstGeom prst="rect">
            <a:avLst/>
          </a:prstGeom>
          <a:noFill/>
          <a:ln w="9525">
            <a:noFill/>
            <a:headEnd/>
            <a:tailEnd/>
          </a:ln>
        </p:spPr>
      </p:pic>
      <p:sp>
        <p:nvSpPr>
          <p:cNvPr id="3" name="TextBox 3"/>
          <p:cNvSpPr txBox="1"/>
          <p:nvPr/>
        </p:nvSpPr>
        <p:spPr>
          <a:xfrm>
            <a:off x="4105974" y="4641312"/>
            <a:ext cx="5105400" cy="508000"/>
          </a:xfrm>
          <a:prstGeom prst="rect">
            <a:avLst/>
          </a:prstGeom>
          <a:noFill/>
        </p:spPr>
        <p:txBody>
          <a:bodyPr/>
          <a:lstStyle/>
          <a:p>
            <a:pPr marL="0" lvl="0" indent="0" algn="ctr">
              <a:buNone/>
            </a:pPr>
            <a:r>
              <a:rPr sz="800" dirty="0" err="1"/>
              <a:t>Prickleback</a:t>
            </a:r>
            <a:r>
              <a:rPr sz="800" dirty="0"/>
              <a:t> survey data. Spatial density in BSAI surveys (a), spatial densities in the previous four years for which survey data was available (b), prevalence in terms of the number of survey stations that returned positive tows for this species (c), and average densities split by survey location in the BSAI (d).</a:t>
            </a:r>
          </a:p>
        </p:txBody>
      </p:sp>
      <p:graphicFrame>
        <p:nvGraphicFramePr>
          <p:cNvPr id="5" name="Table 4"/>
          <p:cNvGraphicFramePr>
            <a:graphicFrameLocks noGrp="1"/>
          </p:cNvGraphicFramePr>
          <p:nvPr>
            <p:extLst>
              <p:ext uri="{D42A27DB-BD31-4B8C-83A1-F6EECF244321}">
                <p14:modId xmlns:p14="http://schemas.microsoft.com/office/powerpoint/2010/main" val="3109314651"/>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3022581"/>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sp>
        <p:nvSpPr>
          <p:cNvPr id="7" name="Down Arrow 6"/>
          <p:cNvSpPr/>
          <p:nvPr/>
        </p:nvSpPr>
        <p:spPr>
          <a:xfrm>
            <a:off x="1957953" y="92473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3285219" y="95056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1952785" y="129468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3288036" y="1294681"/>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rot="10800000">
            <a:off x="1957953" y="1613336"/>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rot="10800000">
            <a:off x="1952785" y="1951678"/>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rot="10800000">
            <a:off x="3280051" y="1945901"/>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1944800" y="228424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3280051" y="2284241"/>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rot="10800000">
            <a:off x="1960770" y="2616805"/>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rot="10800000">
            <a:off x="3288036" y="2611028"/>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18"/>
          <p:cNvSpPr/>
          <p:nvPr/>
        </p:nvSpPr>
        <p:spPr>
          <a:xfrm>
            <a:off x="3285219" y="1607559"/>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plots/ebs_time_map_eelblenny.png"/>
          <p:cNvPicPr>
            <a:picLocks noGrp="1" noChangeAspect="1"/>
          </p:cNvPicPr>
          <p:nvPr/>
        </p:nvPicPr>
        <p:blipFill>
          <a:blip r:embed="rId2"/>
          <a:stretch>
            <a:fillRect/>
          </a:stretch>
        </p:blipFill>
        <p:spPr bwMode="auto">
          <a:xfrm>
            <a:off x="4190999" y="41329"/>
            <a:ext cx="4959887" cy="4959887"/>
          </a:xfrm>
          <a:prstGeom prst="rect">
            <a:avLst/>
          </a:prstGeom>
          <a:noFill/>
          <a:ln w="9525">
            <a:noFill/>
            <a:headEnd/>
            <a:tailEnd/>
          </a:ln>
        </p:spPr>
      </p:pic>
      <p:sp>
        <p:nvSpPr>
          <p:cNvPr id="3" name="TextBox 3"/>
          <p:cNvSpPr txBox="1"/>
          <p:nvPr/>
        </p:nvSpPr>
        <p:spPr>
          <a:xfrm>
            <a:off x="4038600" y="4889500"/>
            <a:ext cx="5105400" cy="508000"/>
          </a:xfrm>
          <a:prstGeom prst="rect">
            <a:avLst/>
          </a:prstGeom>
          <a:noFill/>
        </p:spPr>
        <p:txBody>
          <a:bodyPr/>
          <a:lstStyle/>
          <a:p>
            <a:pPr marL="0" lvl="0" indent="0" algn="ctr">
              <a:buNone/>
            </a:pPr>
            <a:r>
              <a:rPr sz="800" dirty="0"/>
              <a:t>Map of distribution of prevalence and density from the all BSAI surveys for </a:t>
            </a:r>
            <a:r>
              <a:rPr sz="800" dirty="0" err="1"/>
              <a:t>eelblennies</a:t>
            </a:r>
            <a:r>
              <a:rPr sz="800" dirty="0"/>
              <a:t> (zoom for detail).</a:t>
            </a:r>
          </a:p>
        </p:txBody>
      </p:sp>
      <p:graphicFrame>
        <p:nvGraphicFramePr>
          <p:cNvPr id="5" name="Table 4"/>
          <p:cNvGraphicFramePr>
            <a:graphicFrameLocks noGrp="1"/>
          </p:cNvGraphicFramePr>
          <p:nvPr>
            <p:extLst>
              <p:ext uri="{D42A27DB-BD31-4B8C-83A1-F6EECF244321}">
                <p14:modId xmlns:p14="http://schemas.microsoft.com/office/powerpoint/2010/main" val="2090462254"/>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29513600"/>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sp>
        <p:nvSpPr>
          <p:cNvPr id="7" name="Down Arrow 6"/>
          <p:cNvSpPr/>
          <p:nvPr/>
        </p:nvSpPr>
        <p:spPr>
          <a:xfrm>
            <a:off x="1957953" y="92473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3285219" y="95056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1952785" y="129468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3288036" y="1294681"/>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rot="10800000">
            <a:off x="1957953" y="1613336"/>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rot="10800000">
            <a:off x="1952785" y="1951678"/>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rot="10800000">
            <a:off x="3280051" y="1945901"/>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1944800" y="228424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3280051" y="2284241"/>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rot="10800000">
            <a:off x="1960770" y="2616805"/>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rot="10800000">
            <a:off x="3288036" y="2611028"/>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18"/>
          <p:cNvSpPr/>
          <p:nvPr/>
        </p:nvSpPr>
        <p:spPr>
          <a:xfrm>
            <a:off x="3285219" y="1607559"/>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plots/ebs_eelblenny.png"/>
          <p:cNvPicPr>
            <a:picLocks noGrp="1" noChangeAspect="1"/>
          </p:cNvPicPr>
          <p:nvPr/>
        </p:nvPicPr>
        <p:blipFill>
          <a:blip r:embed="rId2"/>
          <a:stretch>
            <a:fillRect/>
          </a:stretch>
        </p:blipFill>
        <p:spPr bwMode="auto">
          <a:xfrm>
            <a:off x="4190999" y="-70605"/>
            <a:ext cx="4854845" cy="4854845"/>
          </a:xfrm>
          <a:prstGeom prst="rect">
            <a:avLst/>
          </a:prstGeom>
          <a:noFill/>
          <a:ln w="9525">
            <a:noFill/>
            <a:headEnd/>
            <a:tailEnd/>
          </a:ln>
        </p:spPr>
      </p:pic>
      <p:sp>
        <p:nvSpPr>
          <p:cNvPr id="3" name="TextBox 3"/>
          <p:cNvSpPr txBox="1"/>
          <p:nvPr/>
        </p:nvSpPr>
        <p:spPr>
          <a:xfrm>
            <a:off x="4038600" y="4636146"/>
            <a:ext cx="5105400" cy="508000"/>
          </a:xfrm>
          <a:prstGeom prst="rect">
            <a:avLst/>
          </a:prstGeom>
          <a:noFill/>
        </p:spPr>
        <p:txBody>
          <a:bodyPr/>
          <a:lstStyle/>
          <a:p>
            <a:pPr marL="0" lvl="0" indent="0" algn="ctr">
              <a:buNone/>
            </a:pPr>
            <a:r>
              <a:rPr sz="800" dirty="0" err="1"/>
              <a:t>Eelblenny</a:t>
            </a:r>
            <a:r>
              <a:rPr sz="800" dirty="0"/>
              <a:t> survey data. Spatial density in BSAI surveys (a), spatial densities in the previous four years for which survey data was available (b), prevalence in terms of the number of survey stations that returned positive tows for this species (c), and average densities split by survey location in the BSAI (d).</a:t>
            </a:r>
          </a:p>
        </p:txBody>
      </p:sp>
      <p:graphicFrame>
        <p:nvGraphicFramePr>
          <p:cNvPr id="5" name="Table 4"/>
          <p:cNvGraphicFramePr>
            <a:graphicFrameLocks noGrp="1"/>
          </p:cNvGraphicFramePr>
          <p:nvPr>
            <p:extLst>
              <p:ext uri="{D42A27DB-BD31-4B8C-83A1-F6EECF244321}">
                <p14:modId xmlns:p14="http://schemas.microsoft.com/office/powerpoint/2010/main" val="2090462254"/>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29513600"/>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sp>
        <p:nvSpPr>
          <p:cNvPr id="7" name="Down Arrow 6"/>
          <p:cNvSpPr/>
          <p:nvPr/>
        </p:nvSpPr>
        <p:spPr>
          <a:xfrm>
            <a:off x="1957953" y="92473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3285219" y="95056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1952785" y="129468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3288036" y="1294681"/>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rot="10800000">
            <a:off x="1957953" y="1613336"/>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rot="10800000">
            <a:off x="1952785" y="1951678"/>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rot="10800000">
            <a:off x="3280051" y="1945901"/>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1944800" y="228424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3280051" y="2284241"/>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rot="10800000">
            <a:off x="1960770" y="2616805"/>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rot="10800000">
            <a:off x="3288036" y="2611028"/>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wn Arrow 20"/>
          <p:cNvSpPr/>
          <p:nvPr/>
        </p:nvSpPr>
        <p:spPr>
          <a:xfrm>
            <a:off x="3285219" y="1607559"/>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wn Arrow 21"/>
          <p:cNvSpPr/>
          <p:nvPr/>
        </p:nvSpPr>
        <p:spPr>
          <a:xfrm>
            <a:off x="1949968" y="2935460"/>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wn Arrow 22"/>
          <p:cNvSpPr/>
          <p:nvPr/>
        </p:nvSpPr>
        <p:spPr>
          <a:xfrm>
            <a:off x="3285219" y="2935459"/>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plots/ebs_time_map_Pacific%20herring.png"/>
          <p:cNvPicPr>
            <a:picLocks noGrp="1" noChangeAspect="1"/>
          </p:cNvPicPr>
          <p:nvPr/>
        </p:nvPicPr>
        <p:blipFill>
          <a:blip r:embed="rId2"/>
          <a:stretch>
            <a:fillRect/>
          </a:stretch>
        </p:blipFill>
        <p:spPr bwMode="auto">
          <a:xfrm>
            <a:off x="4190999" y="32717"/>
            <a:ext cx="4953001" cy="4953001"/>
          </a:xfrm>
          <a:prstGeom prst="rect">
            <a:avLst/>
          </a:prstGeom>
          <a:noFill/>
          <a:ln w="9525">
            <a:noFill/>
            <a:headEnd/>
            <a:tailEnd/>
          </a:ln>
        </p:spPr>
      </p:pic>
      <p:sp>
        <p:nvSpPr>
          <p:cNvPr id="3" name="TextBox 3"/>
          <p:cNvSpPr txBox="1"/>
          <p:nvPr/>
        </p:nvSpPr>
        <p:spPr>
          <a:xfrm>
            <a:off x="4145796" y="4889500"/>
            <a:ext cx="5105400" cy="508000"/>
          </a:xfrm>
          <a:prstGeom prst="rect">
            <a:avLst/>
          </a:prstGeom>
          <a:noFill/>
        </p:spPr>
        <p:txBody>
          <a:bodyPr/>
          <a:lstStyle/>
          <a:p>
            <a:pPr marL="0" lvl="0" indent="0" algn="ctr">
              <a:buNone/>
            </a:pPr>
            <a:r>
              <a:rPr sz="800" dirty="0"/>
              <a:t>Map of distribution of prevalence and density from the all BSAI surveys for Pacific herring (zoom for detail).</a:t>
            </a:r>
          </a:p>
        </p:txBody>
      </p:sp>
      <p:graphicFrame>
        <p:nvGraphicFramePr>
          <p:cNvPr id="5" name="Table 4"/>
          <p:cNvGraphicFramePr>
            <a:graphicFrameLocks noGrp="1"/>
          </p:cNvGraphicFramePr>
          <p:nvPr>
            <p:extLst>
              <p:ext uri="{D42A27DB-BD31-4B8C-83A1-F6EECF244321}">
                <p14:modId xmlns:p14="http://schemas.microsoft.com/office/powerpoint/2010/main" val="3062614201"/>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75769087"/>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sp>
        <p:nvSpPr>
          <p:cNvPr id="7" name="Down Arrow 6"/>
          <p:cNvSpPr/>
          <p:nvPr/>
        </p:nvSpPr>
        <p:spPr>
          <a:xfrm>
            <a:off x="1957953" y="92473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3285219" y="95056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1952785" y="129468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3288036" y="1294681"/>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rot="10800000">
            <a:off x="1957953" y="1613336"/>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rot="10800000">
            <a:off x="1952785" y="1951678"/>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rot="10800000">
            <a:off x="3280051" y="1945901"/>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1944800" y="228424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3280051" y="2284241"/>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rot="10800000">
            <a:off x="1960770" y="2616805"/>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rot="10800000">
            <a:off x="3288036" y="2611028"/>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wn Arrow 20"/>
          <p:cNvSpPr/>
          <p:nvPr/>
        </p:nvSpPr>
        <p:spPr>
          <a:xfrm>
            <a:off x="3285219" y="1607559"/>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wn Arrow 23"/>
          <p:cNvSpPr/>
          <p:nvPr/>
        </p:nvSpPr>
        <p:spPr>
          <a:xfrm>
            <a:off x="1949968" y="2935460"/>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wn Arrow 24"/>
          <p:cNvSpPr/>
          <p:nvPr/>
        </p:nvSpPr>
        <p:spPr>
          <a:xfrm>
            <a:off x="3285219" y="2935459"/>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plots/ebs_Pacific%20herring.png"/>
          <p:cNvPicPr>
            <a:picLocks noGrp="1" noChangeAspect="1"/>
          </p:cNvPicPr>
          <p:nvPr/>
        </p:nvPicPr>
        <p:blipFill>
          <a:blip r:embed="rId2"/>
          <a:stretch>
            <a:fillRect/>
          </a:stretch>
        </p:blipFill>
        <p:spPr bwMode="auto">
          <a:xfrm>
            <a:off x="4190999" y="-44989"/>
            <a:ext cx="4824064" cy="4824064"/>
          </a:xfrm>
          <a:prstGeom prst="rect">
            <a:avLst/>
          </a:prstGeom>
          <a:noFill/>
          <a:ln w="9525">
            <a:noFill/>
            <a:headEnd/>
            <a:tailEnd/>
          </a:ln>
        </p:spPr>
      </p:pic>
      <p:sp>
        <p:nvSpPr>
          <p:cNvPr id="3" name="TextBox 3"/>
          <p:cNvSpPr txBox="1"/>
          <p:nvPr/>
        </p:nvSpPr>
        <p:spPr>
          <a:xfrm>
            <a:off x="3909663" y="4651644"/>
            <a:ext cx="5105400" cy="508000"/>
          </a:xfrm>
          <a:prstGeom prst="rect">
            <a:avLst/>
          </a:prstGeom>
          <a:noFill/>
        </p:spPr>
        <p:txBody>
          <a:bodyPr/>
          <a:lstStyle/>
          <a:p>
            <a:pPr lvl="1" algn="ctr"/>
            <a:r>
              <a:rPr sz="800" dirty="0"/>
              <a:t>Pacific herring survey data. Spatial density in BSAI surveys (a), spatial densities in the previous four years for which survey data was available (b), prevalence in terms of the number of survey stations that returned positive tows for this species (c), and average densities split by survey location in the BSAI (d).</a:t>
            </a:r>
          </a:p>
        </p:txBody>
      </p:sp>
      <p:graphicFrame>
        <p:nvGraphicFramePr>
          <p:cNvPr id="5" name="Table 4"/>
          <p:cNvGraphicFramePr>
            <a:graphicFrameLocks noGrp="1"/>
          </p:cNvGraphicFramePr>
          <p:nvPr>
            <p:extLst>
              <p:ext uri="{D42A27DB-BD31-4B8C-83A1-F6EECF244321}">
                <p14:modId xmlns:p14="http://schemas.microsoft.com/office/powerpoint/2010/main" val="3062614201"/>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75769087"/>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sp>
        <p:nvSpPr>
          <p:cNvPr id="7" name="Down Arrow 6"/>
          <p:cNvSpPr/>
          <p:nvPr/>
        </p:nvSpPr>
        <p:spPr>
          <a:xfrm>
            <a:off x="1957953" y="92473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3285219" y="95056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1952785" y="129468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3288036" y="1294681"/>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rot="10800000">
            <a:off x="1957953" y="1613336"/>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rot="10800000">
            <a:off x="1952785" y="1951678"/>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rot="10800000">
            <a:off x="3280051" y="1945901"/>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1944800" y="228424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3280051" y="2284241"/>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rot="10800000">
            <a:off x="1960770" y="2616805"/>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rot="10800000">
            <a:off x="3288036" y="2611028"/>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wn Arrow 20"/>
          <p:cNvSpPr/>
          <p:nvPr/>
        </p:nvSpPr>
        <p:spPr>
          <a:xfrm rot="10800000">
            <a:off x="1960770" y="3265671"/>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wn Arrow 21"/>
          <p:cNvSpPr/>
          <p:nvPr/>
        </p:nvSpPr>
        <p:spPr>
          <a:xfrm rot="10800000">
            <a:off x="3288036" y="3259894"/>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wn Arrow 22"/>
          <p:cNvSpPr/>
          <p:nvPr/>
        </p:nvSpPr>
        <p:spPr>
          <a:xfrm>
            <a:off x="3285219" y="1607559"/>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wn Arrow 23"/>
          <p:cNvSpPr/>
          <p:nvPr/>
        </p:nvSpPr>
        <p:spPr>
          <a:xfrm>
            <a:off x="1949968" y="2935460"/>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wn Arrow 24"/>
          <p:cNvSpPr/>
          <p:nvPr/>
        </p:nvSpPr>
        <p:spPr>
          <a:xfrm>
            <a:off x="3285219" y="2935459"/>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lang="en-US" dirty="0" smtClean="0"/>
              <a:t>Background</a:t>
            </a:r>
            <a:endParaRPr dirty="0"/>
          </a:p>
        </p:txBody>
      </p:sp>
      <p:sp>
        <p:nvSpPr>
          <p:cNvPr id="3" name="Content Placeholder 2"/>
          <p:cNvSpPr>
            <a:spLocks noGrp="1"/>
          </p:cNvSpPr>
          <p:nvPr>
            <p:ph idx="1"/>
          </p:nvPr>
        </p:nvSpPr>
        <p:spPr/>
        <p:txBody>
          <a:bodyPr>
            <a:normAutofit/>
          </a:bodyPr>
          <a:lstStyle/>
          <a:p>
            <a:r>
              <a:rPr lang="en-US" dirty="0" smtClean="0"/>
              <a:t>Odd years</a:t>
            </a:r>
          </a:p>
          <a:p>
            <a:r>
              <a:rPr lang="en-US" dirty="0" smtClean="0"/>
              <a:t>Not an assessment</a:t>
            </a:r>
          </a:p>
          <a:p>
            <a:r>
              <a:rPr lang="en-US" dirty="0" smtClean="0"/>
              <a:t>Bottom trawl surveys and BASIS surface water survey</a:t>
            </a:r>
          </a:p>
          <a:p>
            <a:r>
              <a:rPr lang="en-US" dirty="0" smtClean="0"/>
              <a:t>Bottom trawls provide a poor representation of most of these species</a:t>
            </a:r>
            <a:endParaRPr lang="en-US" dirty="0" smtClean="0"/>
          </a:p>
          <a:p>
            <a:r>
              <a:rPr lang="en-US" dirty="0" smtClean="0"/>
              <a:t>No consistent message across species</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plots/ebs_time_map_magistrate%20armhook%20squid.png"/>
          <p:cNvPicPr>
            <a:picLocks noGrp="1" noChangeAspect="1"/>
          </p:cNvPicPr>
          <p:nvPr/>
        </p:nvPicPr>
        <p:blipFill>
          <a:blip r:embed="rId2"/>
          <a:stretch>
            <a:fillRect/>
          </a:stretch>
        </p:blipFill>
        <p:spPr bwMode="auto">
          <a:xfrm>
            <a:off x="4191000" y="203200"/>
            <a:ext cx="4860010" cy="4860010"/>
          </a:xfrm>
          <a:prstGeom prst="rect">
            <a:avLst/>
          </a:prstGeom>
          <a:noFill/>
          <a:ln w="9525">
            <a:noFill/>
            <a:headEnd/>
            <a:tailEnd/>
          </a:ln>
        </p:spPr>
      </p:pic>
      <p:sp>
        <p:nvSpPr>
          <p:cNvPr id="3" name="TextBox 3"/>
          <p:cNvSpPr txBox="1"/>
          <p:nvPr/>
        </p:nvSpPr>
        <p:spPr>
          <a:xfrm>
            <a:off x="4038600" y="4889500"/>
            <a:ext cx="5105400" cy="508000"/>
          </a:xfrm>
          <a:prstGeom prst="rect">
            <a:avLst/>
          </a:prstGeom>
          <a:noFill/>
        </p:spPr>
        <p:txBody>
          <a:bodyPr/>
          <a:lstStyle/>
          <a:p>
            <a:pPr marL="0" lvl="0" indent="0" algn="ctr">
              <a:buNone/>
            </a:pPr>
            <a:r>
              <a:rPr sz="800" dirty="0"/>
              <a:t>Map of distribution of prevalence and density from the all BSAI surveys for squid (zoom for detail).</a:t>
            </a:r>
          </a:p>
        </p:txBody>
      </p:sp>
      <p:graphicFrame>
        <p:nvGraphicFramePr>
          <p:cNvPr id="5" name="Table 4"/>
          <p:cNvGraphicFramePr>
            <a:graphicFrameLocks noGrp="1"/>
          </p:cNvGraphicFramePr>
          <p:nvPr>
            <p:extLst>
              <p:ext uri="{D42A27DB-BD31-4B8C-83A1-F6EECF244321}">
                <p14:modId xmlns:p14="http://schemas.microsoft.com/office/powerpoint/2010/main" val="77518701"/>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60703025"/>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sp>
        <p:nvSpPr>
          <p:cNvPr id="7" name="Down Arrow 6"/>
          <p:cNvSpPr/>
          <p:nvPr/>
        </p:nvSpPr>
        <p:spPr>
          <a:xfrm>
            <a:off x="1957953" y="92473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3285219" y="95056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1952785" y="129468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3288036" y="1294681"/>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rot="10800000">
            <a:off x="1957953" y="1613336"/>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rot="10800000">
            <a:off x="1952785" y="1951678"/>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rot="10800000">
            <a:off x="3280051" y="1945901"/>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1944800" y="228424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3280051" y="2284241"/>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rot="10800000">
            <a:off x="1960770" y="2616805"/>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rot="10800000">
            <a:off x="3288036" y="2611028"/>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wn Arrow 20"/>
          <p:cNvSpPr/>
          <p:nvPr/>
        </p:nvSpPr>
        <p:spPr>
          <a:xfrm rot="10800000">
            <a:off x="1960770" y="3265671"/>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wn Arrow 21"/>
          <p:cNvSpPr/>
          <p:nvPr/>
        </p:nvSpPr>
        <p:spPr>
          <a:xfrm rot="10800000">
            <a:off x="3288036" y="3259894"/>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wn Arrow 22"/>
          <p:cNvSpPr/>
          <p:nvPr/>
        </p:nvSpPr>
        <p:spPr>
          <a:xfrm>
            <a:off x="3285219" y="1607559"/>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wn Arrow 23"/>
          <p:cNvSpPr/>
          <p:nvPr/>
        </p:nvSpPr>
        <p:spPr>
          <a:xfrm>
            <a:off x="1949968" y="2935460"/>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wn Arrow 24"/>
          <p:cNvSpPr/>
          <p:nvPr/>
        </p:nvSpPr>
        <p:spPr>
          <a:xfrm>
            <a:off x="3285219" y="2935459"/>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plots/ebs_magistrate%20armhook%20squid.png"/>
          <p:cNvPicPr>
            <a:picLocks noGrp="1" noChangeAspect="1"/>
          </p:cNvPicPr>
          <p:nvPr/>
        </p:nvPicPr>
        <p:blipFill>
          <a:blip r:embed="rId2"/>
          <a:stretch>
            <a:fillRect/>
          </a:stretch>
        </p:blipFill>
        <p:spPr bwMode="auto">
          <a:xfrm>
            <a:off x="4190999" y="-75771"/>
            <a:ext cx="4854845" cy="4854845"/>
          </a:xfrm>
          <a:prstGeom prst="rect">
            <a:avLst/>
          </a:prstGeom>
          <a:noFill/>
          <a:ln w="9525">
            <a:noFill/>
            <a:headEnd/>
            <a:tailEnd/>
          </a:ln>
        </p:spPr>
      </p:pic>
      <p:sp>
        <p:nvSpPr>
          <p:cNvPr id="3" name="TextBox 3"/>
          <p:cNvSpPr txBox="1"/>
          <p:nvPr/>
        </p:nvSpPr>
        <p:spPr>
          <a:xfrm>
            <a:off x="4038600" y="4651644"/>
            <a:ext cx="5105400" cy="508000"/>
          </a:xfrm>
          <a:prstGeom prst="rect">
            <a:avLst/>
          </a:prstGeom>
          <a:noFill/>
        </p:spPr>
        <p:txBody>
          <a:bodyPr/>
          <a:lstStyle/>
          <a:p>
            <a:pPr marL="0" lvl="0" indent="0" algn="ctr">
              <a:buNone/>
            </a:pPr>
            <a:r>
              <a:rPr sz="800" dirty="0"/>
              <a:t>Squid survey data. Spatial density in BSAI surveys (a), spatial densities in the previous four years for which survey data was available (b), prevalence in terms of the number of survey stations that returned positive tows for this species (c), and average densities split by survey location in the BSAI (d).</a:t>
            </a:r>
          </a:p>
        </p:txBody>
      </p:sp>
      <p:graphicFrame>
        <p:nvGraphicFramePr>
          <p:cNvPr id="5" name="Table 4"/>
          <p:cNvGraphicFramePr>
            <a:graphicFrameLocks noGrp="1"/>
          </p:cNvGraphicFramePr>
          <p:nvPr>
            <p:extLst>
              <p:ext uri="{D42A27DB-BD31-4B8C-83A1-F6EECF244321}">
                <p14:modId xmlns:p14="http://schemas.microsoft.com/office/powerpoint/2010/main" val="77518701"/>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60703025"/>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sp>
        <p:nvSpPr>
          <p:cNvPr id="7" name="Down Arrow 6"/>
          <p:cNvSpPr/>
          <p:nvPr/>
        </p:nvSpPr>
        <p:spPr>
          <a:xfrm>
            <a:off x="1957953" y="92473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3285219" y="95056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1952785" y="129468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3288036" y="1294681"/>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rot="10800000">
            <a:off x="1957953" y="1613336"/>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rot="10800000">
            <a:off x="1952785" y="1951678"/>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rot="10800000">
            <a:off x="3280051" y="1945901"/>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1944800" y="228424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3280051" y="2284241"/>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rot="10800000">
            <a:off x="1960770" y="2616805"/>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rot="10800000">
            <a:off x="3288036" y="2611028"/>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wn Arrow 20"/>
          <p:cNvSpPr/>
          <p:nvPr/>
        </p:nvSpPr>
        <p:spPr>
          <a:xfrm rot="10800000">
            <a:off x="1960770" y="3265671"/>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wn Arrow 21"/>
          <p:cNvSpPr/>
          <p:nvPr/>
        </p:nvSpPr>
        <p:spPr>
          <a:xfrm rot="10800000">
            <a:off x="3288036" y="3259894"/>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wn Arrow 22"/>
          <p:cNvSpPr/>
          <p:nvPr/>
        </p:nvSpPr>
        <p:spPr>
          <a:xfrm rot="10800000">
            <a:off x="3280049" y="3614498"/>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wn Arrow 23"/>
          <p:cNvSpPr/>
          <p:nvPr/>
        </p:nvSpPr>
        <p:spPr>
          <a:xfrm>
            <a:off x="1960770" y="3608676"/>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wn Arrow 24"/>
          <p:cNvSpPr/>
          <p:nvPr/>
        </p:nvSpPr>
        <p:spPr>
          <a:xfrm>
            <a:off x="3285219" y="1607559"/>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wn Arrow 25"/>
          <p:cNvSpPr/>
          <p:nvPr/>
        </p:nvSpPr>
        <p:spPr>
          <a:xfrm>
            <a:off x="1949968" y="2935460"/>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wn Arrow 26"/>
          <p:cNvSpPr/>
          <p:nvPr/>
        </p:nvSpPr>
        <p:spPr>
          <a:xfrm>
            <a:off x="3285219" y="2935459"/>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plots/ebs_time_map_shrimp.png"/>
          <p:cNvPicPr>
            <a:picLocks noGrp="1" noChangeAspect="1"/>
          </p:cNvPicPr>
          <p:nvPr/>
        </p:nvPicPr>
        <p:blipFill>
          <a:blip r:embed="rId2"/>
          <a:stretch>
            <a:fillRect/>
          </a:stretch>
        </p:blipFill>
        <p:spPr bwMode="auto">
          <a:xfrm>
            <a:off x="4191000" y="12054"/>
            <a:ext cx="4860010" cy="4860010"/>
          </a:xfrm>
          <a:prstGeom prst="rect">
            <a:avLst/>
          </a:prstGeom>
          <a:noFill/>
          <a:ln w="9525">
            <a:noFill/>
            <a:headEnd/>
            <a:tailEnd/>
          </a:ln>
        </p:spPr>
      </p:pic>
      <p:sp>
        <p:nvSpPr>
          <p:cNvPr id="3" name="TextBox 3"/>
          <p:cNvSpPr txBox="1"/>
          <p:nvPr/>
        </p:nvSpPr>
        <p:spPr>
          <a:xfrm>
            <a:off x="4191000" y="4841283"/>
            <a:ext cx="5105400" cy="508000"/>
          </a:xfrm>
          <a:prstGeom prst="rect">
            <a:avLst/>
          </a:prstGeom>
          <a:noFill/>
        </p:spPr>
        <p:txBody>
          <a:bodyPr/>
          <a:lstStyle/>
          <a:p>
            <a:pPr marL="0" lvl="0" indent="0" algn="ctr">
              <a:buNone/>
            </a:pPr>
            <a:r>
              <a:rPr sz="800" dirty="0"/>
              <a:t>Map of distribution of prevalence and density from the all BSAI surveys for shrimp (zoom for detail).</a:t>
            </a:r>
          </a:p>
        </p:txBody>
      </p:sp>
      <p:graphicFrame>
        <p:nvGraphicFramePr>
          <p:cNvPr id="5" name="Table 4"/>
          <p:cNvGraphicFramePr>
            <a:graphicFrameLocks noGrp="1"/>
          </p:cNvGraphicFramePr>
          <p:nvPr>
            <p:extLst>
              <p:ext uri="{D42A27DB-BD31-4B8C-83A1-F6EECF244321}">
                <p14:modId xmlns:p14="http://schemas.microsoft.com/office/powerpoint/2010/main" val="4112545229"/>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89256314"/>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sp>
        <p:nvSpPr>
          <p:cNvPr id="7" name="Down Arrow 6"/>
          <p:cNvSpPr/>
          <p:nvPr/>
        </p:nvSpPr>
        <p:spPr>
          <a:xfrm>
            <a:off x="1957953" y="92473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3285219" y="95056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1952785" y="129468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3288036" y="1294681"/>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rot="10800000">
            <a:off x="1957953" y="1613336"/>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rot="10800000">
            <a:off x="1952785" y="1951678"/>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rot="10800000">
            <a:off x="3280051" y="1945901"/>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1944800" y="228424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3280051" y="2284241"/>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rot="10800000">
            <a:off x="1960770" y="2616805"/>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rot="10800000">
            <a:off x="3288036" y="2611028"/>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wn Arrow 20"/>
          <p:cNvSpPr/>
          <p:nvPr/>
        </p:nvSpPr>
        <p:spPr>
          <a:xfrm rot="10800000">
            <a:off x="1960770" y="3265671"/>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wn Arrow 21"/>
          <p:cNvSpPr/>
          <p:nvPr/>
        </p:nvSpPr>
        <p:spPr>
          <a:xfrm rot="10800000">
            <a:off x="3288036" y="3259894"/>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wn Arrow 22"/>
          <p:cNvSpPr/>
          <p:nvPr/>
        </p:nvSpPr>
        <p:spPr>
          <a:xfrm rot="10800000">
            <a:off x="3280049" y="3614498"/>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wn Arrow 23"/>
          <p:cNvSpPr/>
          <p:nvPr/>
        </p:nvSpPr>
        <p:spPr>
          <a:xfrm>
            <a:off x="1960770" y="3608676"/>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wn Arrow 24"/>
          <p:cNvSpPr/>
          <p:nvPr/>
        </p:nvSpPr>
        <p:spPr>
          <a:xfrm>
            <a:off x="3285219" y="1607559"/>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wn Arrow 25"/>
          <p:cNvSpPr/>
          <p:nvPr/>
        </p:nvSpPr>
        <p:spPr>
          <a:xfrm>
            <a:off x="1949968" y="2935460"/>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wn Arrow 26"/>
          <p:cNvSpPr/>
          <p:nvPr/>
        </p:nvSpPr>
        <p:spPr>
          <a:xfrm>
            <a:off x="3285219" y="2935459"/>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plots/ebs_shrimp.png"/>
          <p:cNvPicPr>
            <a:picLocks noGrp="1" noChangeAspect="1"/>
          </p:cNvPicPr>
          <p:nvPr/>
        </p:nvPicPr>
        <p:blipFill>
          <a:blip r:embed="rId2"/>
          <a:stretch>
            <a:fillRect/>
          </a:stretch>
        </p:blipFill>
        <p:spPr bwMode="auto">
          <a:xfrm>
            <a:off x="4190999" y="-70605"/>
            <a:ext cx="4891008" cy="4891008"/>
          </a:xfrm>
          <a:prstGeom prst="rect">
            <a:avLst/>
          </a:prstGeom>
          <a:noFill/>
          <a:ln w="9525">
            <a:noFill/>
            <a:headEnd/>
            <a:tailEnd/>
          </a:ln>
        </p:spPr>
      </p:pic>
      <p:sp>
        <p:nvSpPr>
          <p:cNvPr id="3" name="TextBox 3"/>
          <p:cNvSpPr txBox="1"/>
          <p:nvPr/>
        </p:nvSpPr>
        <p:spPr>
          <a:xfrm>
            <a:off x="4085310" y="4691466"/>
            <a:ext cx="5105400" cy="508000"/>
          </a:xfrm>
          <a:prstGeom prst="rect">
            <a:avLst/>
          </a:prstGeom>
          <a:noFill/>
        </p:spPr>
        <p:txBody>
          <a:bodyPr/>
          <a:lstStyle/>
          <a:p>
            <a:pPr marL="0" lvl="0" indent="0" algn="ctr">
              <a:buNone/>
            </a:pPr>
            <a:r>
              <a:rPr sz="800" dirty="0"/>
              <a:t>Shrimp survey data. Spatial density in BSAI surveys (a), spatial densities in the previous four years for which survey data was available (b), prevalence in terms of the number of survey stations that returned positive tows for this species (c), and average densities split by survey location in the BSAI (d).</a:t>
            </a:r>
          </a:p>
        </p:txBody>
      </p:sp>
      <p:graphicFrame>
        <p:nvGraphicFramePr>
          <p:cNvPr id="5" name="Table 4"/>
          <p:cNvGraphicFramePr>
            <a:graphicFrameLocks noGrp="1"/>
          </p:cNvGraphicFramePr>
          <p:nvPr>
            <p:extLst>
              <p:ext uri="{D42A27DB-BD31-4B8C-83A1-F6EECF244321}">
                <p14:modId xmlns:p14="http://schemas.microsoft.com/office/powerpoint/2010/main" val="4112545229"/>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10154151"/>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r>
                        <a:rPr lang="en-US" dirty="0" smtClean="0"/>
                        <a:t>~</a:t>
                      </a: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sp>
        <p:nvSpPr>
          <p:cNvPr id="7" name="Down Arrow 6"/>
          <p:cNvSpPr/>
          <p:nvPr/>
        </p:nvSpPr>
        <p:spPr>
          <a:xfrm>
            <a:off x="1957953" y="92473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3285219" y="95056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1952785" y="129468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3288036" y="1294681"/>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rot="10800000">
            <a:off x="1957953" y="1613336"/>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rot="10800000">
            <a:off x="1952785" y="1951678"/>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rot="10800000">
            <a:off x="3280051" y="1945901"/>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1944800" y="228424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3280051" y="2284241"/>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rot="10800000">
            <a:off x="1960770" y="2616805"/>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rot="10800000">
            <a:off x="3288036" y="2611028"/>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wn Arrow 20"/>
          <p:cNvSpPr/>
          <p:nvPr/>
        </p:nvSpPr>
        <p:spPr>
          <a:xfrm rot="10800000">
            <a:off x="1960770" y="3265671"/>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wn Arrow 21"/>
          <p:cNvSpPr/>
          <p:nvPr/>
        </p:nvSpPr>
        <p:spPr>
          <a:xfrm rot="10800000">
            <a:off x="3288036" y="3259894"/>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wn Arrow 22"/>
          <p:cNvSpPr/>
          <p:nvPr/>
        </p:nvSpPr>
        <p:spPr>
          <a:xfrm rot="10800000">
            <a:off x="3280049" y="3614498"/>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wn Arrow 23"/>
          <p:cNvSpPr/>
          <p:nvPr/>
        </p:nvSpPr>
        <p:spPr>
          <a:xfrm>
            <a:off x="1960770" y="3608676"/>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wn Arrow 24"/>
          <p:cNvSpPr/>
          <p:nvPr/>
        </p:nvSpPr>
        <p:spPr>
          <a:xfrm rot="10800000">
            <a:off x="3285219" y="3944708"/>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wn Arrow 25"/>
          <p:cNvSpPr/>
          <p:nvPr/>
        </p:nvSpPr>
        <p:spPr>
          <a:xfrm>
            <a:off x="3285219" y="1607559"/>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wn Arrow 26"/>
          <p:cNvSpPr/>
          <p:nvPr/>
        </p:nvSpPr>
        <p:spPr>
          <a:xfrm>
            <a:off x="1949968" y="2935460"/>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wn Arrow 27"/>
          <p:cNvSpPr/>
          <p:nvPr/>
        </p:nvSpPr>
        <p:spPr>
          <a:xfrm>
            <a:off x="3285219" y="2935459"/>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plots/basis.png"/>
          <p:cNvPicPr>
            <a:picLocks noGrp="1" noChangeAspect="1"/>
          </p:cNvPicPr>
          <p:nvPr/>
        </p:nvPicPr>
        <p:blipFill>
          <a:blip r:embed="rId2"/>
          <a:stretch>
            <a:fillRect/>
          </a:stretch>
        </p:blipFill>
        <p:spPr bwMode="auto">
          <a:xfrm>
            <a:off x="2033616" y="258156"/>
            <a:ext cx="5105400" cy="3835400"/>
          </a:xfrm>
          <a:prstGeom prst="rect">
            <a:avLst/>
          </a:prstGeom>
          <a:noFill/>
          <a:ln w="9525">
            <a:noFill/>
            <a:headEnd/>
            <a:tailEnd/>
          </a:ln>
        </p:spPr>
      </p:pic>
      <p:sp>
        <p:nvSpPr>
          <p:cNvPr id="3" name="TextBox 3"/>
          <p:cNvSpPr txBox="1"/>
          <p:nvPr/>
        </p:nvSpPr>
        <p:spPr>
          <a:xfrm>
            <a:off x="1102822" y="4432991"/>
            <a:ext cx="7199976" cy="508000"/>
          </a:xfrm>
          <a:prstGeom prst="rect">
            <a:avLst/>
          </a:prstGeom>
          <a:noFill/>
        </p:spPr>
        <p:txBody>
          <a:bodyPr/>
          <a:lstStyle/>
          <a:p>
            <a:pPr marL="0" lvl="0" indent="0" algn="ctr">
              <a:buNone/>
            </a:pPr>
            <a:r>
              <a:rPr dirty="0"/>
              <a:t>Index of forage abundance developed based on the BASIS surface trawls.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plots/non_target_catch.png"/>
          <p:cNvPicPr>
            <a:picLocks noGrp="1" noChangeAspect="1"/>
          </p:cNvPicPr>
          <p:nvPr/>
        </p:nvPicPr>
        <p:blipFill>
          <a:blip r:embed="rId2"/>
          <a:stretch>
            <a:fillRect/>
          </a:stretch>
        </p:blipFill>
        <p:spPr bwMode="auto">
          <a:xfrm>
            <a:off x="2079567" y="0"/>
            <a:ext cx="4887884" cy="4887884"/>
          </a:xfrm>
          <a:prstGeom prst="rect">
            <a:avLst/>
          </a:prstGeom>
          <a:noFill/>
          <a:ln w="9525">
            <a:noFill/>
            <a:headEnd/>
            <a:tailEnd/>
          </a:ln>
        </p:spPr>
      </p:pic>
      <p:sp>
        <p:nvSpPr>
          <p:cNvPr id="3" name="TextBox 3"/>
          <p:cNvSpPr txBox="1"/>
          <p:nvPr/>
        </p:nvSpPr>
        <p:spPr>
          <a:xfrm>
            <a:off x="1368829" y="4771505"/>
            <a:ext cx="7177809" cy="508000"/>
          </a:xfrm>
          <a:prstGeom prst="rect">
            <a:avLst/>
          </a:prstGeom>
          <a:noFill/>
        </p:spPr>
        <p:txBody>
          <a:bodyPr/>
          <a:lstStyle/>
          <a:p>
            <a:pPr marL="0" lvl="0" indent="0" algn="ctr">
              <a:buNone/>
            </a:pPr>
            <a:r>
              <a:rPr dirty="0"/>
              <a:t>Incidental catches of fishes in the BSAI FMP forage group (2003-2023).</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plots/herring_catch.png"/>
          <p:cNvPicPr>
            <a:picLocks noGrp="1" noChangeAspect="1"/>
          </p:cNvPicPr>
          <p:nvPr/>
        </p:nvPicPr>
        <p:blipFill>
          <a:blip r:embed="rId2"/>
          <a:stretch>
            <a:fillRect/>
          </a:stretch>
        </p:blipFill>
        <p:spPr bwMode="auto">
          <a:xfrm>
            <a:off x="0" y="0"/>
            <a:ext cx="4090785" cy="5113481"/>
          </a:xfrm>
          <a:prstGeom prst="rect">
            <a:avLst/>
          </a:prstGeom>
          <a:noFill/>
          <a:ln w="9525">
            <a:noFill/>
            <a:headEnd/>
            <a:tailEnd/>
          </a:ln>
        </p:spPr>
      </p:pic>
      <p:sp>
        <p:nvSpPr>
          <p:cNvPr id="3" name="TextBox 3"/>
          <p:cNvSpPr txBox="1"/>
          <p:nvPr/>
        </p:nvSpPr>
        <p:spPr>
          <a:xfrm>
            <a:off x="41909" y="324889"/>
            <a:ext cx="4006965" cy="340129"/>
          </a:xfrm>
          <a:prstGeom prst="rect">
            <a:avLst/>
          </a:prstGeom>
          <a:noFill/>
        </p:spPr>
        <p:txBody>
          <a:bodyPr/>
          <a:lstStyle/>
          <a:p>
            <a:pPr marL="0" lvl="0" indent="0" algn="ctr">
              <a:buNone/>
            </a:pPr>
            <a:r>
              <a:rPr sz="1200" dirty="0"/>
              <a:t>Catches of Pacific herring in the BSAI.</a:t>
            </a:r>
          </a:p>
        </p:txBody>
      </p:sp>
      <p:pic>
        <p:nvPicPr>
          <p:cNvPr id="4" name="Picture 3" descr="fig:  plots/squid_catch.png"/>
          <p:cNvPicPr>
            <a:picLocks noGrp="1" noChangeAspect="1"/>
          </p:cNvPicPr>
          <p:nvPr/>
        </p:nvPicPr>
        <p:blipFill>
          <a:blip r:embed="rId3"/>
          <a:stretch>
            <a:fillRect/>
          </a:stretch>
        </p:blipFill>
        <p:spPr bwMode="auto">
          <a:xfrm>
            <a:off x="4212475" y="1019695"/>
            <a:ext cx="4887884" cy="3258589"/>
          </a:xfrm>
          <a:prstGeom prst="rect">
            <a:avLst/>
          </a:prstGeom>
          <a:noFill/>
          <a:ln w="9525">
            <a:noFill/>
            <a:headEnd/>
            <a:tailEnd/>
          </a:ln>
        </p:spPr>
      </p:pic>
      <p:sp>
        <p:nvSpPr>
          <p:cNvPr id="5" name="TextBox 3"/>
          <p:cNvSpPr txBox="1"/>
          <p:nvPr/>
        </p:nvSpPr>
        <p:spPr>
          <a:xfrm>
            <a:off x="5083299" y="1638898"/>
            <a:ext cx="2970212" cy="373939"/>
          </a:xfrm>
          <a:prstGeom prst="rect">
            <a:avLst/>
          </a:prstGeom>
          <a:noFill/>
        </p:spPr>
        <p:txBody>
          <a:bodyPr/>
          <a:lstStyle/>
          <a:p>
            <a:pPr marL="0" lvl="0" indent="0" algn="ctr">
              <a:buNone/>
            </a:pPr>
            <a:r>
              <a:rPr dirty="0"/>
              <a:t>Catches of squid in the BSAI.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2078182" cy="857250"/>
          </a:xfrm>
        </p:spPr>
        <p:txBody>
          <a:bodyPr/>
          <a:lstStyle/>
          <a:p>
            <a:pPr marL="0" lvl="0" indent="0">
              <a:buNone/>
            </a:pPr>
            <a:r>
              <a:rPr lang="en-US" dirty="0" smtClean="0"/>
              <a:t>Summary</a:t>
            </a:r>
            <a:endParaRPr dirty="0"/>
          </a:p>
        </p:txBody>
      </p:sp>
      <p:sp>
        <p:nvSpPr>
          <p:cNvPr id="3" name="Content Placeholder 2"/>
          <p:cNvSpPr>
            <a:spLocks noGrp="1"/>
          </p:cNvSpPr>
          <p:nvPr>
            <p:ph idx="1"/>
          </p:nvPr>
        </p:nvSpPr>
        <p:spPr>
          <a:xfrm>
            <a:off x="374072" y="939685"/>
            <a:ext cx="8229600" cy="3394472"/>
          </a:xfrm>
        </p:spPr>
        <p:txBody>
          <a:bodyPr>
            <a:normAutofit/>
          </a:bodyPr>
          <a:lstStyle/>
          <a:p>
            <a:r>
              <a:rPr lang="en-US" dirty="0" smtClean="0"/>
              <a:t>Capelin and eulachon </a:t>
            </a:r>
            <a:r>
              <a:rPr lang="en-US" b="1" dirty="0" smtClean="0">
                <a:solidFill>
                  <a:srgbClr val="FF0000"/>
                </a:solidFill>
              </a:rPr>
              <a:t>down</a:t>
            </a:r>
            <a:r>
              <a:rPr lang="en-US" dirty="0" smtClean="0"/>
              <a:t>.</a:t>
            </a:r>
          </a:p>
          <a:p>
            <a:r>
              <a:rPr lang="en-US" dirty="0" smtClean="0"/>
              <a:t>Herring and shrimp </a:t>
            </a:r>
            <a:r>
              <a:rPr lang="en-US" b="1" dirty="0" smtClean="0">
                <a:solidFill>
                  <a:srgbClr val="00B050"/>
                </a:solidFill>
              </a:rPr>
              <a:t>up</a:t>
            </a:r>
            <a:r>
              <a:rPr lang="en-US" dirty="0" smtClean="0"/>
              <a:t>.</a:t>
            </a:r>
            <a:endParaRPr lang="en-US" dirty="0"/>
          </a:p>
          <a:p>
            <a:r>
              <a:rPr lang="en-US" dirty="0" smtClean="0"/>
              <a:t>BASIS survey </a:t>
            </a:r>
            <a:r>
              <a:rPr lang="en-US" b="1" dirty="0" smtClean="0">
                <a:solidFill>
                  <a:srgbClr val="FF0000"/>
                </a:solidFill>
              </a:rPr>
              <a:t>down</a:t>
            </a:r>
            <a:r>
              <a:rPr lang="en-US" dirty="0" smtClean="0"/>
              <a:t>. </a:t>
            </a:r>
          </a:p>
          <a:p>
            <a:pPr marL="0" indent="0">
              <a:buNone/>
            </a:pPr>
            <a:endParaRPr lang="en-US" dirty="0" smtClean="0"/>
          </a:p>
          <a:p>
            <a:r>
              <a:rPr lang="en-US" dirty="0" smtClean="0"/>
              <a:t>Squid and herring catches </a:t>
            </a:r>
            <a:r>
              <a:rPr lang="en-US" b="1" dirty="0" smtClean="0">
                <a:solidFill>
                  <a:srgbClr val="00B050"/>
                </a:solidFill>
              </a:rPr>
              <a:t>up</a:t>
            </a:r>
            <a:r>
              <a:rPr lang="en-US" dirty="0" smtClean="0"/>
              <a:t>.</a:t>
            </a:r>
          </a:p>
          <a:p>
            <a:r>
              <a:rPr lang="en-US" dirty="0" smtClean="0"/>
              <a:t>All other catches </a:t>
            </a:r>
            <a:r>
              <a:rPr lang="en-US" b="1" dirty="0" smtClean="0">
                <a:solidFill>
                  <a:srgbClr val="FF0000"/>
                </a:solidFill>
              </a:rPr>
              <a:t>down</a:t>
            </a:r>
            <a:r>
              <a:rPr lang="en-US" dirty="0" smtClean="0"/>
              <a:t>.</a:t>
            </a:r>
          </a:p>
          <a:p>
            <a:pPr marL="0" lvl="0" indent="0">
              <a:buNone/>
            </a:pPr>
            <a:endParaRPr lang="en-US" dirty="0"/>
          </a:p>
        </p:txBody>
      </p:sp>
    </p:spTree>
    <p:extLst>
      <p:ext uri="{BB962C8B-B14F-4D97-AF65-F5344CB8AC3E}">
        <p14:creationId xmlns:p14="http://schemas.microsoft.com/office/powerpoint/2010/main" val="33636475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289665" cy="857250"/>
          </a:xfrm>
        </p:spPr>
        <p:txBody>
          <a:bodyPr/>
          <a:lstStyle/>
          <a:p>
            <a:pPr marL="0" lvl="0" indent="0">
              <a:buNone/>
            </a:pPr>
            <a:r>
              <a:rPr dirty="0" smtClean="0"/>
              <a:t>Future </a:t>
            </a:r>
            <a:r>
              <a:rPr dirty="0"/>
              <a:t>research directions</a:t>
            </a:r>
          </a:p>
        </p:txBody>
      </p:sp>
      <p:sp>
        <p:nvSpPr>
          <p:cNvPr id="3" name="Content Placeholder 2"/>
          <p:cNvSpPr>
            <a:spLocks noGrp="1"/>
          </p:cNvSpPr>
          <p:nvPr>
            <p:ph idx="1"/>
          </p:nvPr>
        </p:nvSpPr>
        <p:spPr/>
        <p:txBody>
          <a:bodyPr>
            <a:normAutofit/>
          </a:bodyPr>
          <a:lstStyle/>
          <a:p>
            <a:r>
              <a:rPr lang="en-US" dirty="0" smtClean="0"/>
              <a:t>Synthetic indices of forage</a:t>
            </a:r>
          </a:p>
          <a:p>
            <a:r>
              <a:rPr lang="en-US" dirty="0" smtClean="0"/>
              <a:t>Forage for whom?</a:t>
            </a:r>
          </a:p>
          <a:p>
            <a:r>
              <a:rPr lang="en-US" dirty="0" smtClean="0"/>
              <a:t>Spatiotemporal models + e</a:t>
            </a:r>
            <a:r>
              <a:rPr lang="en-US" dirty="0" smtClean="0"/>
              <a:t>nvironmental linkages</a:t>
            </a:r>
          </a:p>
          <a:p>
            <a:pPr marL="0" lvl="0" indent="0">
              <a:buNone/>
            </a:pPr>
            <a:endParaRPr lang="en-US" dirty="0"/>
          </a:p>
        </p:txBody>
      </p:sp>
    </p:spTree>
    <p:extLst>
      <p:ext uri="{BB962C8B-B14F-4D97-AF65-F5344CB8AC3E}">
        <p14:creationId xmlns:p14="http://schemas.microsoft.com/office/powerpoint/2010/main" val="3688964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8351" y="-542442"/>
            <a:ext cx="6318143" cy="6318143"/>
          </a:xfrm>
        </p:spPr>
      </p:pic>
    </p:spTree>
    <p:extLst>
      <p:ext uri="{BB962C8B-B14F-4D97-AF65-F5344CB8AC3E}">
        <p14:creationId xmlns:p14="http://schemas.microsoft.com/office/powerpoint/2010/main" val="2917203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plots/ebs_time_map_Pacific%20capelin.png"/>
          <p:cNvPicPr>
            <a:picLocks noGrp="1" noChangeAspect="1"/>
          </p:cNvPicPr>
          <p:nvPr/>
        </p:nvPicPr>
        <p:blipFill>
          <a:blip r:embed="rId2"/>
          <a:stretch>
            <a:fillRect/>
          </a:stretch>
        </p:blipFill>
        <p:spPr bwMode="auto">
          <a:xfrm>
            <a:off x="3796009" y="0"/>
            <a:ext cx="4970866" cy="4970866"/>
          </a:xfrm>
          <a:prstGeom prst="rect">
            <a:avLst/>
          </a:prstGeom>
          <a:noFill/>
          <a:ln w="9525">
            <a:noFill/>
            <a:headEnd/>
            <a:tailEnd/>
          </a:ln>
        </p:spPr>
      </p:pic>
      <p:sp>
        <p:nvSpPr>
          <p:cNvPr id="3" name="TextBox 3"/>
          <p:cNvSpPr txBox="1"/>
          <p:nvPr/>
        </p:nvSpPr>
        <p:spPr>
          <a:xfrm>
            <a:off x="3796009" y="4909259"/>
            <a:ext cx="5105400" cy="254000"/>
          </a:xfrm>
          <a:prstGeom prst="rect">
            <a:avLst/>
          </a:prstGeom>
          <a:noFill/>
        </p:spPr>
        <p:txBody>
          <a:bodyPr/>
          <a:lstStyle/>
          <a:p>
            <a:pPr marL="0" lvl="0" indent="0" algn="ctr">
              <a:buNone/>
            </a:pPr>
            <a:r>
              <a:rPr sz="800" dirty="0"/>
              <a:t>Map of distribution of prevalence and density from the all BSAI surveys for Pacific capelin (zoom for detail).</a:t>
            </a:r>
          </a:p>
        </p:txBody>
      </p:sp>
      <p:graphicFrame>
        <p:nvGraphicFramePr>
          <p:cNvPr id="4" name="Table 3"/>
          <p:cNvGraphicFramePr>
            <a:graphicFrameLocks noGrp="1"/>
          </p:cNvGraphicFramePr>
          <p:nvPr>
            <p:extLst>
              <p:ext uri="{D42A27DB-BD31-4B8C-83A1-F6EECF244321}">
                <p14:modId xmlns:p14="http://schemas.microsoft.com/office/powerpoint/2010/main" val="2311690082"/>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plots/ebs_Pacific%20capelin.png"/>
          <p:cNvPicPr>
            <a:picLocks noGrp="1" noChangeAspect="1"/>
          </p:cNvPicPr>
          <p:nvPr/>
        </p:nvPicPr>
        <p:blipFill>
          <a:blip r:embed="rId2"/>
          <a:stretch>
            <a:fillRect/>
          </a:stretch>
        </p:blipFill>
        <p:spPr bwMode="auto">
          <a:xfrm>
            <a:off x="4241584" y="-82657"/>
            <a:ext cx="4840638" cy="4840638"/>
          </a:xfrm>
          <a:prstGeom prst="rect">
            <a:avLst/>
          </a:prstGeom>
          <a:noFill/>
          <a:ln w="9525">
            <a:noFill/>
            <a:headEnd/>
            <a:tailEnd/>
          </a:ln>
        </p:spPr>
      </p:pic>
      <p:sp>
        <p:nvSpPr>
          <p:cNvPr id="3" name="TextBox 3"/>
          <p:cNvSpPr txBox="1"/>
          <p:nvPr/>
        </p:nvSpPr>
        <p:spPr>
          <a:xfrm>
            <a:off x="3821839" y="4635500"/>
            <a:ext cx="5105400" cy="508000"/>
          </a:xfrm>
          <a:prstGeom prst="rect">
            <a:avLst/>
          </a:prstGeom>
          <a:noFill/>
        </p:spPr>
        <p:txBody>
          <a:bodyPr/>
          <a:lstStyle/>
          <a:p>
            <a:pPr marL="0" lvl="0" indent="0" algn="ctr">
              <a:buNone/>
            </a:pPr>
            <a:r>
              <a:rPr sz="800" dirty="0"/>
              <a:t>Pacific capelin survey data. Spatial density in BSAI surveys (a), spatial densities in the previous four years for which survey data was available (b), prevalence in terms of the number of survey stations that returned positive tows for this species (c), and average densities split by survey location in the BSAI (d).</a:t>
            </a:r>
          </a:p>
        </p:txBody>
      </p:sp>
      <p:graphicFrame>
        <p:nvGraphicFramePr>
          <p:cNvPr id="5" name="Table 4"/>
          <p:cNvGraphicFramePr>
            <a:graphicFrameLocks noGrp="1"/>
          </p:cNvGraphicFramePr>
          <p:nvPr>
            <p:extLst>
              <p:ext uri="{D42A27DB-BD31-4B8C-83A1-F6EECF244321}">
                <p14:modId xmlns:p14="http://schemas.microsoft.com/office/powerpoint/2010/main" val="1417878339"/>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sp>
        <p:nvSpPr>
          <p:cNvPr id="6" name="Down Arrow 5"/>
          <p:cNvSpPr/>
          <p:nvPr/>
        </p:nvSpPr>
        <p:spPr>
          <a:xfrm>
            <a:off x="1957953" y="92473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3285219" y="95056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plots/ebs_time_map_eulachon.png"/>
          <p:cNvPicPr>
            <a:picLocks noGrp="1" noChangeAspect="1"/>
          </p:cNvPicPr>
          <p:nvPr/>
        </p:nvPicPr>
        <p:blipFill>
          <a:blip r:embed="rId2"/>
          <a:stretch>
            <a:fillRect/>
          </a:stretch>
        </p:blipFill>
        <p:spPr bwMode="auto">
          <a:xfrm>
            <a:off x="3993397" y="5597"/>
            <a:ext cx="4974956" cy="4974956"/>
          </a:xfrm>
          <a:prstGeom prst="rect">
            <a:avLst/>
          </a:prstGeom>
          <a:noFill/>
          <a:ln w="9525">
            <a:noFill/>
            <a:headEnd/>
            <a:tailEnd/>
          </a:ln>
        </p:spPr>
      </p:pic>
      <p:sp>
        <p:nvSpPr>
          <p:cNvPr id="3" name="TextBox 3"/>
          <p:cNvSpPr txBox="1"/>
          <p:nvPr/>
        </p:nvSpPr>
        <p:spPr>
          <a:xfrm>
            <a:off x="4147304" y="4889500"/>
            <a:ext cx="5105400" cy="508000"/>
          </a:xfrm>
          <a:prstGeom prst="rect">
            <a:avLst/>
          </a:prstGeom>
          <a:noFill/>
        </p:spPr>
        <p:txBody>
          <a:bodyPr/>
          <a:lstStyle/>
          <a:p>
            <a:pPr marL="0" lvl="0" indent="0" algn="ctr">
              <a:buNone/>
            </a:pPr>
            <a:r>
              <a:rPr sz="800" dirty="0"/>
              <a:t>Map of distribution of prevalence and density from the all BSAI surveys for eulachon (zoom for detail).</a:t>
            </a:r>
          </a:p>
        </p:txBody>
      </p:sp>
      <p:graphicFrame>
        <p:nvGraphicFramePr>
          <p:cNvPr id="5" name="Table 4"/>
          <p:cNvGraphicFramePr>
            <a:graphicFrameLocks noGrp="1"/>
          </p:cNvGraphicFramePr>
          <p:nvPr>
            <p:extLst>
              <p:ext uri="{D42A27DB-BD31-4B8C-83A1-F6EECF244321}">
                <p14:modId xmlns:p14="http://schemas.microsoft.com/office/powerpoint/2010/main" val="2807767602"/>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44125890"/>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sp>
        <p:nvSpPr>
          <p:cNvPr id="7" name="Down Arrow 6"/>
          <p:cNvSpPr/>
          <p:nvPr/>
        </p:nvSpPr>
        <p:spPr>
          <a:xfrm>
            <a:off x="1957953" y="92473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3285219" y="95056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plots/ebs_eulachon.png"/>
          <p:cNvPicPr>
            <a:picLocks noGrp="1" noChangeAspect="1"/>
          </p:cNvPicPr>
          <p:nvPr/>
        </p:nvPicPr>
        <p:blipFill>
          <a:blip r:embed="rId2"/>
          <a:stretch>
            <a:fillRect/>
          </a:stretch>
        </p:blipFill>
        <p:spPr bwMode="auto">
          <a:xfrm>
            <a:off x="4045058" y="-51230"/>
            <a:ext cx="4809640" cy="4809640"/>
          </a:xfrm>
          <a:prstGeom prst="rect">
            <a:avLst/>
          </a:prstGeom>
          <a:noFill/>
          <a:ln w="9525">
            <a:noFill/>
            <a:headEnd/>
            <a:tailEnd/>
          </a:ln>
        </p:spPr>
      </p:pic>
      <p:sp>
        <p:nvSpPr>
          <p:cNvPr id="3" name="TextBox 3"/>
          <p:cNvSpPr txBox="1"/>
          <p:nvPr/>
        </p:nvSpPr>
        <p:spPr>
          <a:xfrm>
            <a:off x="3930327" y="4701798"/>
            <a:ext cx="5105400" cy="508000"/>
          </a:xfrm>
          <a:prstGeom prst="rect">
            <a:avLst/>
          </a:prstGeom>
          <a:noFill/>
        </p:spPr>
        <p:txBody>
          <a:bodyPr/>
          <a:lstStyle/>
          <a:p>
            <a:pPr marL="0" lvl="0" indent="0" algn="ctr">
              <a:buNone/>
            </a:pPr>
            <a:r>
              <a:rPr sz="800" dirty="0"/>
              <a:t>Eulachon survey data. Spatial density in BSAI surveys (a), spatial densities in the previous four years for which survey data was available (b), prevalence in terms of the number of survey stations that returned positive tows for this species (c), and average densities split by survey location in the BSAI (d).</a:t>
            </a:r>
          </a:p>
        </p:txBody>
      </p:sp>
      <p:graphicFrame>
        <p:nvGraphicFramePr>
          <p:cNvPr id="4" name="Table 3"/>
          <p:cNvGraphicFramePr>
            <a:graphicFrameLocks noGrp="1"/>
          </p:cNvGraphicFramePr>
          <p:nvPr>
            <p:extLst>
              <p:ext uri="{D42A27DB-BD31-4B8C-83A1-F6EECF244321}">
                <p14:modId xmlns:p14="http://schemas.microsoft.com/office/powerpoint/2010/main" val="1260954741"/>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44125890"/>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sp>
        <p:nvSpPr>
          <p:cNvPr id="6" name="Down Arrow 5"/>
          <p:cNvSpPr/>
          <p:nvPr/>
        </p:nvSpPr>
        <p:spPr>
          <a:xfrm>
            <a:off x="1957953" y="92473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3285219" y="95056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1952785" y="129468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3288036" y="1294681"/>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plots/ebs_time_map_rainbow%20smelt.png"/>
          <p:cNvPicPr>
            <a:picLocks noGrp="1" noChangeAspect="1"/>
          </p:cNvPicPr>
          <p:nvPr/>
        </p:nvPicPr>
        <p:blipFill>
          <a:blip r:embed="rId2"/>
          <a:stretch>
            <a:fillRect/>
          </a:stretch>
        </p:blipFill>
        <p:spPr bwMode="auto">
          <a:xfrm>
            <a:off x="3987800" y="0"/>
            <a:ext cx="5011764" cy="5011764"/>
          </a:xfrm>
          <a:prstGeom prst="rect">
            <a:avLst/>
          </a:prstGeom>
          <a:noFill/>
          <a:ln w="9525">
            <a:noFill/>
            <a:headEnd/>
            <a:tailEnd/>
          </a:ln>
        </p:spPr>
      </p:pic>
      <p:sp>
        <p:nvSpPr>
          <p:cNvPr id="3" name="TextBox 3"/>
          <p:cNvSpPr txBox="1"/>
          <p:nvPr/>
        </p:nvSpPr>
        <p:spPr>
          <a:xfrm>
            <a:off x="3894164" y="4889500"/>
            <a:ext cx="5105400" cy="508000"/>
          </a:xfrm>
          <a:prstGeom prst="rect">
            <a:avLst/>
          </a:prstGeom>
          <a:noFill/>
        </p:spPr>
        <p:txBody>
          <a:bodyPr/>
          <a:lstStyle/>
          <a:p>
            <a:pPr marL="0" lvl="0" indent="0" algn="ctr">
              <a:buNone/>
            </a:pPr>
            <a:r>
              <a:rPr sz="800" dirty="0"/>
              <a:t>Map of distribution of prevalence and density from the all BSAI surveys for rainbow smelt(zoom for detail).</a:t>
            </a:r>
          </a:p>
        </p:txBody>
      </p:sp>
      <p:graphicFrame>
        <p:nvGraphicFramePr>
          <p:cNvPr id="4" name="Table 3"/>
          <p:cNvGraphicFramePr>
            <a:graphicFrameLocks noGrp="1"/>
          </p:cNvGraphicFramePr>
          <p:nvPr>
            <p:extLst>
              <p:ext uri="{D42A27DB-BD31-4B8C-83A1-F6EECF244321}">
                <p14:modId xmlns:p14="http://schemas.microsoft.com/office/powerpoint/2010/main" val="1260954741"/>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02427771"/>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94147101"/>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sp>
        <p:nvSpPr>
          <p:cNvPr id="8" name="Down Arrow 7"/>
          <p:cNvSpPr/>
          <p:nvPr/>
        </p:nvSpPr>
        <p:spPr>
          <a:xfrm>
            <a:off x="1957953" y="92473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3285219" y="95056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1952785" y="129468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a:off x="3288036" y="1294681"/>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plots/ebs_rainbow%20smelt.png"/>
          <p:cNvPicPr>
            <a:picLocks noGrp="1" noChangeAspect="1"/>
          </p:cNvPicPr>
          <p:nvPr/>
        </p:nvPicPr>
        <p:blipFill>
          <a:blip r:embed="rId2"/>
          <a:stretch>
            <a:fillRect/>
          </a:stretch>
        </p:blipFill>
        <p:spPr bwMode="auto">
          <a:xfrm>
            <a:off x="4190999" y="-39609"/>
            <a:ext cx="4834181" cy="4834181"/>
          </a:xfrm>
          <a:prstGeom prst="rect">
            <a:avLst/>
          </a:prstGeom>
          <a:noFill/>
          <a:ln w="9525">
            <a:noFill/>
            <a:headEnd/>
            <a:tailEnd/>
          </a:ln>
        </p:spPr>
      </p:pic>
      <p:sp>
        <p:nvSpPr>
          <p:cNvPr id="3" name="TextBox 3"/>
          <p:cNvSpPr txBox="1"/>
          <p:nvPr/>
        </p:nvSpPr>
        <p:spPr>
          <a:xfrm>
            <a:off x="4038600" y="4696632"/>
            <a:ext cx="5105400" cy="508000"/>
          </a:xfrm>
          <a:prstGeom prst="rect">
            <a:avLst/>
          </a:prstGeom>
          <a:noFill/>
        </p:spPr>
        <p:txBody>
          <a:bodyPr/>
          <a:lstStyle/>
          <a:p>
            <a:pPr marL="0" lvl="0" indent="0" algn="ctr">
              <a:buNone/>
            </a:pPr>
            <a:r>
              <a:rPr sz="800" dirty="0"/>
              <a:t>Rainbow smelt survey data. Spatial density in BSAI surveys (a), spatial densities in the previous four years for which survey data was available (b), prevalence in terms of the number of survey stations that returned positive tows for this species (c), and average densities split by survey location in the BSAI (d).</a:t>
            </a:r>
          </a:p>
        </p:txBody>
      </p:sp>
      <p:graphicFrame>
        <p:nvGraphicFramePr>
          <p:cNvPr id="5" name="Table 4"/>
          <p:cNvGraphicFramePr>
            <a:graphicFrameLocks noGrp="1"/>
          </p:cNvGraphicFramePr>
          <p:nvPr>
            <p:extLst>
              <p:ext uri="{D42A27DB-BD31-4B8C-83A1-F6EECF244321}">
                <p14:modId xmlns:p14="http://schemas.microsoft.com/office/powerpoint/2010/main" val="1702427771"/>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94147101"/>
              </p:ext>
            </p:extLst>
          </p:nvPr>
        </p:nvGraphicFramePr>
        <p:xfrm>
          <a:off x="154981" y="546704"/>
          <a:ext cx="3838415" cy="3705790"/>
        </p:xfrm>
        <a:graphic>
          <a:graphicData uri="http://schemas.openxmlformats.org/drawingml/2006/table">
            <a:tbl>
              <a:tblPr firstRow="1" bandRow="1">
                <a:tableStyleId>{5C22544A-7EE6-4342-B048-85BDC9FD1C3A}</a:tableStyleId>
              </a:tblPr>
              <a:tblGrid>
                <a:gridCol w="1312192">
                  <a:extLst>
                    <a:ext uri="{9D8B030D-6E8A-4147-A177-3AD203B41FA5}">
                      <a16:colId xmlns:a16="http://schemas.microsoft.com/office/drawing/2014/main" val="4088525732"/>
                    </a:ext>
                  </a:extLst>
                </a:gridCol>
                <a:gridCol w="1286359">
                  <a:extLst>
                    <a:ext uri="{9D8B030D-6E8A-4147-A177-3AD203B41FA5}">
                      <a16:colId xmlns:a16="http://schemas.microsoft.com/office/drawing/2014/main" val="810418853"/>
                    </a:ext>
                  </a:extLst>
                </a:gridCol>
                <a:gridCol w="1239864">
                  <a:extLst>
                    <a:ext uri="{9D8B030D-6E8A-4147-A177-3AD203B41FA5}">
                      <a16:colId xmlns:a16="http://schemas.microsoft.com/office/drawing/2014/main" val="3932714525"/>
                    </a:ext>
                  </a:extLst>
                </a:gridCol>
              </a:tblGrid>
              <a:tr h="336890">
                <a:tc>
                  <a:txBody>
                    <a:bodyPr/>
                    <a:lstStyle/>
                    <a:p>
                      <a:r>
                        <a:rPr lang="en-US" dirty="0" smtClean="0"/>
                        <a:t>Species/group</a:t>
                      </a:r>
                      <a:endParaRPr lang="en-US" dirty="0"/>
                    </a:p>
                  </a:txBody>
                  <a:tcPr/>
                </a:tc>
                <a:tc>
                  <a:txBody>
                    <a:bodyPr/>
                    <a:lstStyle/>
                    <a:p>
                      <a:pPr algn="ctr"/>
                      <a:r>
                        <a:rPr lang="en-US" dirty="0" smtClean="0"/>
                        <a:t>Prevalence</a:t>
                      </a:r>
                      <a:endParaRPr lang="en-US" dirty="0"/>
                    </a:p>
                  </a:txBody>
                  <a:tcPr/>
                </a:tc>
                <a:tc>
                  <a:txBody>
                    <a:bodyPr/>
                    <a:lstStyle/>
                    <a:p>
                      <a:pPr algn="ctr"/>
                      <a:r>
                        <a:rPr lang="en-US" dirty="0" smtClean="0"/>
                        <a:t>Density</a:t>
                      </a:r>
                      <a:endParaRPr lang="en-US" dirty="0"/>
                    </a:p>
                  </a:txBody>
                  <a:tcPr/>
                </a:tc>
                <a:extLst>
                  <a:ext uri="{0D108BD9-81ED-4DB2-BD59-A6C34878D82A}">
                    <a16:rowId xmlns:a16="http://schemas.microsoft.com/office/drawing/2014/main" val="753285951"/>
                  </a:ext>
                </a:extLst>
              </a:tr>
              <a:tr h="336890">
                <a:tc>
                  <a:txBody>
                    <a:bodyPr/>
                    <a:lstStyle/>
                    <a:p>
                      <a:r>
                        <a:rPr lang="en-US" dirty="0" smtClean="0"/>
                        <a:t>Pacific capelin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33218169"/>
                  </a:ext>
                </a:extLst>
              </a:tr>
              <a:tr h="336890">
                <a:tc>
                  <a:txBody>
                    <a:bodyPr/>
                    <a:lstStyle/>
                    <a:p>
                      <a:r>
                        <a:rPr lang="en-US" dirty="0" smtClean="0"/>
                        <a:t>Eulachon</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127122895"/>
                  </a:ext>
                </a:extLst>
              </a:tr>
              <a:tr h="336890">
                <a:tc>
                  <a:txBody>
                    <a:bodyPr/>
                    <a:lstStyle/>
                    <a:p>
                      <a:r>
                        <a:rPr lang="en-US" dirty="0" smtClean="0"/>
                        <a:t>Rainbow</a:t>
                      </a:r>
                      <a:r>
                        <a:rPr lang="en-US" baseline="0" dirty="0" smtClean="0"/>
                        <a:t> smelt</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93692732"/>
                  </a:ext>
                </a:extLst>
              </a:tr>
              <a:tr h="336890">
                <a:tc>
                  <a:txBody>
                    <a:bodyPr/>
                    <a:lstStyle/>
                    <a:p>
                      <a:r>
                        <a:rPr lang="en-US" dirty="0" smtClean="0"/>
                        <a:t>Sand lance</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7184"/>
                  </a:ext>
                </a:extLst>
              </a:tr>
              <a:tr h="336890">
                <a:tc>
                  <a:txBody>
                    <a:bodyPr/>
                    <a:lstStyle/>
                    <a:p>
                      <a:r>
                        <a:rPr lang="en-US" dirty="0" smtClean="0"/>
                        <a:t>Sandfish</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013630499"/>
                  </a:ext>
                </a:extLst>
              </a:tr>
              <a:tr h="336890">
                <a:tc>
                  <a:txBody>
                    <a:bodyPr/>
                    <a:lstStyle/>
                    <a:p>
                      <a:r>
                        <a:rPr lang="en-US" dirty="0" err="1" smtClean="0"/>
                        <a:t>Pricklebacks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647811992"/>
                  </a:ext>
                </a:extLst>
              </a:tr>
              <a:tr h="336890">
                <a:tc>
                  <a:txBody>
                    <a:bodyPr/>
                    <a:lstStyle/>
                    <a:p>
                      <a:r>
                        <a:rPr lang="en-US" dirty="0" err="1" smtClean="0"/>
                        <a:t>Eelblennies</a:t>
                      </a: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688387621"/>
                  </a:ext>
                </a:extLst>
              </a:tr>
              <a:tr h="336890">
                <a:tc>
                  <a:txBody>
                    <a:bodyPr/>
                    <a:lstStyle/>
                    <a:p>
                      <a:r>
                        <a:rPr lang="en-US" dirty="0" smtClean="0"/>
                        <a:t>Herring</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8085277"/>
                  </a:ext>
                </a:extLst>
              </a:tr>
              <a:tr h="336890">
                <a:tc>
                  <a:txBody>
                    <a:bodyPr/>
                    <a:lstStyle/>
                    <a:p>
                      <a:r>
                        <a:rPr lang="en-US" dirty="0" smtClean="0"/>
                        <a:t>Squid</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62630036"/>
                  </a:ext>
                </a:extLst>
              </a:tr>
              <a:tr h="336890">
                <a:tc>
                  <a:txBody>
                    <a:bodyPr/>
                    <a:lstStyle/>
                    <a:p>
                      <a:r>
                        <a:rPr lang="en-US" dirty="0" smtClean="0"/>
                        <a:t>Shrimp</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808698"/>
                  </a:ext>
                </a:extLst>
              </a:tr>
            </a:tbl>
          </a:graphicData>
        </a:graphic>
      </p:graphicFrame>
      <p:sp>
        <p:nvSpPr>
          <p:cNvPr id="7" name="Down Arrow 6"/>
          <p:cNvSpPr/>
          <p:nvPr/>
        </p:nvSpPr>
        <p:spPr>
          <a:xfrm>
            <a:off x="1957953" y="92473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3285219" y="95056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1952785" y="1294682"/>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3288036" y="1294681"/>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rot="10800000">
            <a:off x="1957953" y="1613336"/>
            <a:ext cx="242806" cy="253139"/>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a:off x="3285219" y="1607559"/>
            <a:ext cx="242806" cy="253139"/>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2233</TotalTime>
  <Words>1567</Words>
  <Application>Microsoft Office PowerPoint</Application>
  <PresentationFormat>On-screen Show (16:9)</PresentationFormat>
  <Paragraphs>552</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2023 Bering Sea and Aleutian Islands forage report</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Future research directions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2</TotalTime>
  <Words>49</Words>
  <Application>Microsoft Macintosh PowerPoint</Application>
  <PresentationFormat>On-screen Show (16:9)</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Bering Sea and Aleutian Islands forage report</dc:title>
  <dc:creator>C Szuwalski, E Yasumiishi, A Andrews, A Dimond, J Murphy, E Farley, and E Siddon</dc:creator>
  <cp:keywords/>
  <cp:lastModifiedBy>Cody.Szuwalski</cp:lastModifiedBy>
  <cp:revision>17</cp:revision>
  <dcterms:created xsi:type="dcterms:W3CDTF">2023-11-14T02:57:02Z</dcterms:created>
  <dcterms:modified xsi:type="dcterms:W3CDTF">2023-11-15T16:18:06Z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sl">
    <vt:lpwstr>fish-and-fisheries.csl</vt:lpwstr>
  </property>
  <property fmtid="{D5CDD505-2E9C-101B-9397-08002B2CF9AE}" pid="3" name="date">
    <vt:lpwstr>November 13, 2023</vt:lpwstr>
  </property>
  <property fmtid="{D5CDD505-2E9C-101B-9397-08002B2CF9AE}" pid="4" name="header-includes">
    <vt:lpwstr/>
  </property>
  <property fmtid="{D5CDD505-2E9C-101B-9397-08002B2CF9AE}" pid="5" name="number_sections">
    <vt:lpwstr>True</vt:lpwstr>
  </property>
  <property fmtid="{D5CDD505-2E9C-101B-9397-08002B2CF9AE}" pid="6" name="output">
    <vt:lpwstr/>
  </property>
  <property fmtid="{D5CDD505-2E9C-101B-9397-08002B2CF9AE}" pid="7" name="toc">
    <vt:lpwstr>True</vt:lpwstr>
  </property>
</Properties>
</file>