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app0.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package/2006/relationships/metadata/extended-properties" Target="docProps/app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0" r:id="rId4"/>
    <p:sldId id="265" r:id="rId5"/>
    <p:sldId id="266" r:id="rId6"/>
    <p:sldId id="267" r:id="rId7"/>
    <p:sldId id="268" r:id="rId8"/>
    <p:sldId id="269" r:id="rId9"/>
    <p:sldId id="270" r:id="rId10"/>
    <p:sldId id="271" r:id="rId11"/>
    <p:sldId id="272" r:id="rId12"/>
    <p:sldId id="273" r:id="rId13"/>
    <p:sldId id="274"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9" r:id="rId27"/>
    <p:sldId id="291" r:id="rId28"/>
    <p:sldId id="292"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4694" autoAdjust="0"/>
  </p:normalViewPr>
  <p:slideViewPr>
    <p:cSldViewPr snapToGrid="0" snapToObjects="1">
      <p:cViewPr varScale="1">
        <p:scale>
          <a:sx n="88" d="100"/>
          <a:sy n="88" d="100"/>
        </p:scale>
        <p:origin x="91" y="389"/>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11/13/2023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11/13/2023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11/13/2023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41EB5C9-1307-BA42-ABA2-0BC069CD8E7F}" type="datetimeFigureOut">
              <a:rPr lang="en-US" smtClean="0"/>
              <a:t>11/13/2023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342900" indent="-342900" algn="l" defTabSz="342900" rtl="0" eaLnBrk="1" latinLnBrk="0" hangingPunct="1">
        <a:spcBef>
          <a:spcPct val="20000"/>
        </a:spcBef>
        <a:buFont typeface="Arial"/>
        <a:buChar char="•"/>
        <a:defRPr sz="2400" kern="1200">
          <a:solidFill>
            <a:schemeClr val="tx1"/>
          </a:solidFill>
          <a:latin typeface="+mn-lt"/>
          <a:ea typeface="+mn-ea"/>
          <a:cs typeface="+mn-cs"/>
        </a:defRPr>
      </a:lvl1pPr>
      <a:lvl2pPr marL="685800" indent="-342900" algn="l" defTabSz="342900" rtl="0" eaLnBrk="1" latinLnBrk="0" hangingPunct="1">
        <a:spcBef>
          <a:spcPct val="20000"/>
        </a:spcBef>
        <a:buFont typeface="Arial"/>
        <a:buChar char="–"/>
        <a:defRPr sz="2100" kern="1200">
          <a:solidFill>
            <a:schemeClr val="tx1"/>
          </a:solidFill>
          <a:latin typeface="+mn-lt"/>
          <a:ea typeface="+mn-ea"/>
          <a:cs typeface="+mn-cs"/>
        </a:defRPr>
      </a:lvl2pPr>
      <a:lvl3pPr marL="1028700" indent="-34290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371600" indent="-34290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714500" indent="-342900" algn="l" defTabSz="342900" rtl="0" eaLnBrk="1" latinLnBrk="0" hangingPunct="1">
        <a:spcBef>
          <a:spcPct val="20000"/>
        </a:spcBef>
        <a:buFont typeface="Arial"/>
        <a:buChar char="»"/>
        <a:defRPr sz="1500" kern="1200">
          <a:solidFill>
            <a:schemeClr val="tx1"/>
          </a:solidFill>
          <a:latin typeface="+mn-lt"/>
          <a:ea typeface="+mn-ea"/>
          <a:cs typeface="+mn-cs"/>
        </a:defRPr>
      </a:lvl5pPr>
      <a:lvl6pPr marL="2057400" indent="-34290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400300" indent="-34290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743200" indent="-342900" algn="l" defTabSz="342900" rtl="0" eaLnBrk="1" latinLnBrk="0" hangingPunct="1">
        <a:spcBef>
          <a:spcPct val="20000"/>
        </a:spcBef>
        <a:buFont typeface="Arial"/>
        <a:buChar char="•"/>
        <a:defRPr sz="1500" kern="1200">
          <a:solidFill>
            <a:schemeClr val="tx1"/>
          </a:solidFill>
          <a:latin typeface="+mn-lt"/>
          <a:ea typeface="+mn-ea"/>
          <a:cs typeface="+mn-cs"/>
        </a:defRPr>
      </a:lvl8pPr>
      <a:lvl9pPr marL="3086100" indent="-34290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marL="0" lvl="0" indent="0">
              <a:buNone/>
            </a:pPr>
            <a:r>
              <a:rPr/>
              <a:t>2023 Bering Sea and Aleutian Islands forage report</a:t>
            </a:r>
          </a:p>
        </p:txBody>
      </p:sp>
      <p:sp>
        <p:nvSpPr>
          <p:cNvPr id="3" name="Subtitle 2"/>
          <p:cNvSpPr>
            <a:spLocks noGrp="1"/>
          </p:cNvSpPr>
          <p:nvPr>
            <p:ph type="subTitle" idx="1"/>
          </p:nvPr>
        </p:nvSpPr>
        <p:spPr>
          <a:xfrm>
            <a:off x="1371600" y="2914650"/>
            <a:ext cx="6400800" cy="1314450"/>
          </a:xfrm>
        </p:spPr>
        <p:txBody>
          <a:bodyPr>
            <a:normAutofit fontScale="92500" lnSpcReduction="10000"/>
          </a:bodyPr>
          <a:lstStyle/>
          <a:p>
            <a:pPr marL="0" lvl="0" indent="0">
              <a:buNone/>
            </a:pPr>
            <a:r>
              <a:t/>
            </a:r>
            <a:br/>
            <a:r>
              <a:t/>
            </a:r>
            <a:br/>
            <a:r>
              <a:rPr/>
              <a:t>C Szuwalski, E Yasumiishi, A Andrews, A Dimond, J Murphy, E Farley, and E Siddon</a:t>
            </a:r>
          </a:p>
        </p:txBody>
      </p:sp>
      <p:sp>
        <p:nvSpPr>
          <p:cNvPr id="4" name="Date Placeholder 3"/>
          <p:cNvSpPr>
            <a:spLocks noGrp="1"/>
          </p:cNvSpPr>
          <p:nvPr>
            <p:ph type="dt" sz="half" idx="10"/>
          </p:nvPr>
        </p:nvSpPr>
        <p:spPr/>
        <p:txBody>
          <a:bodyPr/>
          <a:lstStyle/>
          <a:p>
            <a:pPr marL="0" lvl="0" indent="0">
              <a:buNone/>
            </a:pPr>
            <a:r>
              <a:rPr/>
              <a:t>November 13, 2023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sand%20lance%20unid..png"/>
          <p:cNvPicPr>
            <a:picLocks noGrp="1" noChangeAspect="1"/>
          </p:cNvPicPr>
          <p:nvPr/>
        </p:nvPicPr>
        <p:blipFill>
          <a:blip r:embed="rId2"/>
          <a:stretch>
            <a:fillRect/>
          </a:stretch>
        </p:blipFill>
        <p:spPr bwMode="auto">
          <a:xfrm>
            <a:off x="3998563" y="10763"/>
            <a:ext cx="4933627" cy="4933627"/>
          </a:xfrm>
          <a:prstGeom prst="rect">
            <a:avLst/>
          </a:prstGeom>
          <a:noFill/>
          <a:ln w="9525">
            <a:noFill/>
            <a:headEnd/>
            <a:tailEnd/>
          </a:ln>
        </p:spPr>
      </p:pic>
      <p:sp>
        <p:nvSpPr>
          <p:cNvPr id="3" name="TextBox 3"/>
          <p:cNvSpPr txBox="1"/>
          <p:nvPr/>
        </p:nvSpPr>
        <p:spPr>
          <a:xfrm>
            <a:off x="4038600" y="4889500"/>
            <a:ext cx="5105400" cy="508000"/>
          </a:xfrm>
          <a:prstGeom prst="rect">
            <a:avLst/>
          </a:prstGeom>
          <a:noFill/>
        </p:spPr>
        <p:txBody>
          <a:bodyPr/>
          <a:lstStyle/>
          <a:p>
            <a:pPr marL="0" lvl="0" indent="0" algn="ctr">
              <a:buNone/>
            </a:pPr>
            <a:r>
              <a:rPr sz="800" dirty="0"/>
              <a:t>Map of distribution of prevalence and density from the all BSAI surveys for rainbow smelt(zoom for detail).</a:t>
            </a:r>
          </a:p>
        </p:txBody>
      </p:sp>
      <p:graphicFrame>
        <p:nvGraphicFramePr>
          <p:cNvPr id="5" name="Table 4"/>
          <p:cNvGraphicFramePr>
            <a:graphicFrameLocks noGrp="1"/>
          </p:cNvGraphicFramePr>
          <p:nvPr>
            <p:extLst>
              <p:ext uri="{D42A27DB-BD31-4B8C-83A1-F6EECF244321}">
                <p14:modId xmlns:p14="http://schemas.microsoft.com/office/powerpoint/2010/main" val="2617074688"/>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21789228"/>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sand%20lance%20unid..png"/>
          <p:cNvPicPr>
            <a:picLocks noGrp="1" noChangeAspect="1"/>
          </p:cNvPicPr>
          <p:nvPr/>
        </p:nvPicPr>
        <p:blipFill>
          <a:blip r:embed="rId2"/>
          <a:stretch>
            <a:fillRect/>
          </a:stretch>
        </p:blipFill>
        <p:spPr bwMode="auto">
          <a:xfrm>
            <a:off x="4190999" y="-75769"/>
            <a:ext cx="4823847" cy="4823847"/>
          </a:xfrm>
          <a:prstGeom prst="rect">
            <a:avLst/>
          </a:prstGeom>
          <a:noFill/>
          <a:ln w="9525">
            <a:noFill/>
            <a:headEnd/>
            <a:tailEnd/>
          </a:ln>
        </p:spPr>
      </p:pic>
      <p:sp>
        <p:nvSpPr>
          <p:cNvPr id="3" name="TextBox 3"/>
          <p:cNvSpPr txBox="1"/>
          <p:nvPr/>
        </p:nvSpPr>
        <p:spPr>
          <a:xfrm>
            <a:off x="4038600" y="4635500"/>
            <a:ext cx="5105400" cy="508000"/>
          </a:xfrm>
          <a:prstGeom prst="rect">
            <a:avLst/>
          </a:prstGeom>
          <a:noFill/>
        </p:spPr>
        <p:txBody>
          <a:bodyPr/>
          <a:lstStyle/>
          <a:p>
            <a:pPr marL="0" lvl="0" indent="0" algn="ctr">
              <a:buNone/>
            </a:pPr>
            <a:r>
              <a:rPr sz="800" dirty="0"/>
              <a:t>Pacific sand lance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2617074688"/>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21789228"/>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Pacific%20sandfish.png"/>
          <p:cNvPicPr>
            <a:picLocks noGrp="1" noChangeAspect="1"/>
          </p:cNvPicPr>
          <p:nvPr/>
        </p:nvPicPr>
        <p:blipFill>
          <a:blip r:embed="rId2"/>
          <a:stretch>
            <a:fillRect/>
          </a:stretch>
        </p:blipFill>
        <p:spPr bwMode="auto">
          <a:xfrm>
            <a:off x="4190999" y="1"/>
            <a:ext cx="4903060" cy="4903060"/>
          </a:xfrm>
          <a:prstGeom prst="rect">
            <a:avLst/>
          </a:prstGeom>
          <a:noFill/>
          <a:ln w="9525">
            <a:noFill/>
            <a:headEnd/>
            <a:tailEnd/>
          </a:ln>
        </p:spPr>
      </p:pic>
      <p:sp>
        <p:nvSpPr>
          <p:cNvPr id="3" name="TextBox 3"/>
          <p:cNvSpPr txBox="1"/>
          <p:nvPr/>
        </p:nvSpPr>
        <p:spPr>
          <a:xfrm>
            <a:off x="4038600" y="4889500"/>
            <a:ext cx="5105400" cy="508000"/>
          </a:xfrm>
          <a:prstGeom prst="rect">
            <a:avLst/>
          </a:prstGeom>
          <a:noFill/>
        </p:spPr>
        <p:txBody>
          <a:bodyPr/>
          <a:lstStyle/>
          <a:p>
            <a:pPr marL="0" lvl="0" indent="0" algn="ctr">
              <a:buNone/>
            </a:pPr>
            <a:r>
              <a:rPr sz="800" dirty="0"/>
              <a:t>Map of distribution of prevalence and density from the all BSAI surveys for Pacific sandfish(zoom for detail).</a:t>
            </a:r>
          </a:p>
        </p:txBody>
      </p:sp>
      <p:graphicFrame>
        <p:nvGraphicFramePr>
          <p:cNvPr id="5" name="Table 4"/>
          <p:cNvGraphicFramePr>
            <a:graphicFrameLocks noGrp="1"/>
          </p:cNvGraphicFramePr>
          <p:nvPr>
            <p:extLst>
              <p:ext uri="{D42A27DB-BD31-4B8C-83A1-F6EECF244321}">
                <p14:modId xmlns:p14="http://schemas.microsoft.com/office/powerpoint/2010/main" val="559481519"/>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048646192"/>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Pacific%20sandfish.png"/>
          <p:cNvPicPr>
            <a:picLocks noGrp="1" noChangeAspect="1"/>
          </p:cNvPicPr>
          <p:nvPr/>
        </p:nvPicPr>
        <p:blipFill>
          <a:blip r:embed="rId2"/>
          <a:stretch>
            <a:fillRect/>
          </a:stretch>
        </p:blipFill>
        <p:spPr bwMode="auto">
          <a:xfrm>
            <a:off x="4190999" y="-86103"/>
            <a:ext cx="4901340" cy="4901340"/>
          </a:xfrm>
          <a:prstGeom prst="rect">
            <a:avLst/>
          </a:prstGeom>
          <a:noFill/>
          <a:ln w="9525">
            <a:noFill/>
            <a:headEnd/>
            <a:tailEnd/>
          </a:ln>
        </p:spPr>
      </p:pic>
      <p:sp>
        <p:nvSpPr>
          <p:cNvPr id="3" name="TextBox 3"/>
          <p:cNvSpPr txBox="1"/>
          <p:nvPr/>
        </p:nvSpPr>
        <p:spPr>
          <a:xfrm>
            <a:off x="4038600" y="4696632"/>
            <a:ext cx="5105400" cy="508000"/>
          </a:xfrm>
          <a:prstGeom prst="rect">
            <a:avLst/>
          </a:prstGeom>
          <a:noFill/>
        </p:spPr>
        <p:txBody>
          <a:bodyPr/>
          <a:lstStyle/>
          <a:p>
            <a:pPr marL="0" lvl="0" indent="0" algn="ctr">
              <a:buNone/>
            </a:pPr>
            <a:r>
              <a:rPr sz="800" dirty="0"/>
              <a:t>Pacific sandfish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559481519"/>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048646192"/>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prickleback.png"/>
          <p:cNvPicPr>
            <a:picLocks noGrp="1" noChangeAspect="1"/>
          </p:cNvPicPr>
          <p:nvPr/>
        </p:nvPicPr>
        <p:blipFill>
          <a:blip r:embed="rId2"/>
          <a:stretch>
            <a:fillRect/>
          </a:stretch>
        </p:blipFill>
        <p:spPr bwMode="auto">
          <a:xfrm>
            <a:off x="4191000" y="0"/>
            <a:ext cx="4965054" cy="4965054"/>
          </a:xfrm>
          <a:prstGeom prst="rect">
            <a:avLst/>
          </a:prstGeom>
          <a:noFill/>
          <a:ln w="9525">
            <a:noFill/>
            <a:headEnd/>
            <a:tailEnd/>
          </a:ln>
        </p:spPr>
      </p:pic>
      <p:sp>
        <p:nvSpPr>
          <p:cNvPr id="3" name="TextBox 3"/>
          <p:cNvSpPr txBox="1"/>
          <p:nvPr/>
        </p:nvSpPr>
        <p:spPr>
          <a:xfrm>
            <a:off x="4105974" y="4929107"/>
            <a:ext cx="5105400" cy="508000"/>
          </a:xfrm>
          <a:prstGeom prst="rect">
            <a:avLst/>
          </a:prstGeom>
          <a:noFill/>
        </p:spPr>
        <p:txBody>
          <a:bodyPr/>
          <a:lstStyle/>
          <a:p>
            <a:pPr marL="0" lvl="0" indent="0" algn="ctr">
              <a:buNone/>
            </a:pPr>
            <a:r>
              <a:rPr sz="800" dirty="0"/>
              <a:t>Map of distribution of prevalence and density from the all BSAI surveys for </a:t>
            </a:r>
            <a:r>
              <a:rPr sz="800" dirty="0" err="1"/>
              <a:t>pricklebacks</a:t>
            </a:r>
            <a:r>
              <a:rPr sz="800" dirty="0"/>
              <a:t> (zoom for detail).</a:t>
            </a:r>
          </a:p>
        </p:txBody>
      </p:sp>
      <p:graphicFrame>
        <p:nvGraphicFramePr>
          <p:cNvPr id="5" name="Table 4"/>
          <p:cNvGraphicFramePr>
            <a:graphicFrameLocks noGrp="1"/>
          </p:cNvGraphicFramePr>
          <p:nvPr>
            <p:extLst>
              <p:ext uri="{D42A27DB-BD31-4B8C-83A1-F6EECF244321}">
                <p14:modId xmlns:p14="http://schemas.microsoft.com/office/powerpoint/2010/main" val="310931465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302258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prickleback.png"/>
          <p:cNvPicPr>
            <a:picLocks noGrp="1" noChangeAspect="1"/>
          </p:cNvPicPr>
          <p:nvPr/>
        </p:nvPicPr>
        <p:blipFill>
          <a:blip r:embed="rId2"/>
          <a:stretch>
            <a:fillRect/>
          </a:stretch>
        </p:blipFill>
        <p:spPr bwMode="auto">
          <a:xfrm>
            <a:off x="4190999" y="-80935"/>
            <a:ext cx="4813515" cy="4813515"/>
          </a:xfrm>
          <a:prstGeom prst="rect">
            <a:avLst/>
          </a:prstGeom>
          <a:noFill/>
          <a:ln w="9525">
            <a:noFill/>
            <a:headEnd/>
            <a:tailEnd/>
          </a:ln>
        </p:spPr>
      </p:pic>
      <p:sp>
        <p:nvSpPr>
          <p:cNvPr id="3" name="TextBox 3"/>
          <p:cNvSpPr txBox="1"/>
          <p:nvPr/>
        </p:nvSpPr>
        <p:spPr>
          <a:xfrm>
            <a:off x="4105974" y="4641312"/>
            <a:ext cx="5105400" cy="508000"/>
          </a:xfrm>
          <a:prstGeom prst="rect">
            <a:avLst/>
          </a:prstGeom>
          <a:noFill/>
        </p:spPr>
        <p:txBody>
          <a:bodyPr/>
          <a:lstStyle/>
          <a:p>
            <a:pPr marL="0" lvl="0" indent="0" algn="ctr">
              <a:buNone/>
            </a:pPr>
            <a:r>
              <a:rPr sz="800" dirty="0" err="1"/>
              <a:t>Prickleback</a:t>
            </a:r>
            <a:r>
              <a:rPr sz="800" dirty="0"/>
              <a:t>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310931465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302258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Down Arrow 18"/>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eelblenny.png"/>
          <p:cNvPicPr>
            <a:picLocks noGrp="1" noChangeAspect="1"/>
          </p:cNvPicPr>
          <p:nvPr/>
        </p:nvPicPr>
        <p:blipFill>
          <a:blip r:embed="rId2"/>
          <a:stretch>
            <a:fillRect/>
          </a:stretch>
        </p:blipFill>
        <p:spPr bwMode="auto">
          <a:xfrm>
            <a:off x="4190999" y="41329"/>
            <a:ext cx="4959887" cy="4959887"/>
          </a:xfrm>
          <a:prstGeom prst="rect">
            <a:avLst/>
          </a:prstGeom>
          <a:noFill/>
          <a:ln w="9525">
            <a:noFill/>
            <a:headEnd/>
            <a:tailEnd/>
          </a:ln>
        </p:spPr>
      </p:pic>
      <p:sp>
        <p:nvSpPr>
          <p:cNvPr id="3" name="TextBox 3"/>
          <p:cNvSpPr txBox="1"/>
          <p:nvPr/>
        </p:nvSpPr>
        <p:spPr>
          <a:xfrm>
            <a:off x="4038600" y="4889500"/>
            <a:ext cx="5105400" cy="508000"/>
          </a:xfrm>
          <a:prstGeom prst="rect">
            <a:avLst/>
          </a:prstGeom>
          <a:noFill/>
        </p:spPr>
        <p:txBody>
          <a:bodyPr/>
          <a:lstStyle/>
          <a:p>
            <a:pPr marL="0" lvl="0" indent="0" algn="ctr">
              <a:buNone/>
            </a:pPr>
            <a:r>
              <a:rPr sz="800" dirty="0"/>
              <a:t>Map of distribution of prevalence and density from the all BSAI surveys for </a:t>
            </a:r>
            <a:r>
              <a:rPr sz="800" dirty="0" err="1"/>
              <a:t>eelblennies</a:t>
            </a:r>
            <a:r>
              <a:rPr sz="800" dirty="0"/>
              <a:t> (zoom for detail).</a:t>
            </a:r>
          </a:p>
        </p:txBody>
      </p:sp>
      <p:graphicFrame>
        <p:nvGraphicFramePr>
          <p:cNvPr id="5" name="Table 4"/>
          <p:cNvGraphicFramePr>
            <a:graphicFrameLocks noGrp="1"/>
          </p:cNvGraphicFramePr>
          <p:nvPr>
            <p:extLst>
              <p:ext uri="{D42A27DB-BD31-4B8C-83A1-F6EECF244321}">
                <p14:modId xmlns:p14="http://schemas.microsoft.com/office/powerpoint/2010/main" val="2090462254"/>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29513600"/>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Down Arrow 18"/>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eelblenny.png"/>
          <p:cNvPicPr>
            <a:picLocks noGrp="1" noChangeAspect="1"/>
          </p:cNvPicPr>
          <p:nvPr/>
        </p:nvPicPr>
        <p:blipFill>
          <a:blip r:embed="rId2"/>
          <a:stretch>
            <a:fillRect/>
          </a:stretch>
        </p:blipFill>
        <p:spPr bwMode="auto">
          <a:xfrm>
            <a:off x="4190999" y="-70605"/>
            <a:ext cx="4854845" cy="4854845"/>
          </a:xfrm>
          <a:prstGeom prst="rect">
            <a:avLst/>
          </a:prstGeom>
          <a:noFill/>
          <a:ln w="9525">
            <a:noFill/>
            <a:headEnd/>
            <a:tailEnd/>
          </a:ln>
        </p:spPr>
      </p:pic>
      <p:sp>
        <p:nvSpPr>
          <p:cNvPr id="3" name="TextBox 3"/>
          <p:cNvSpPr txBox="1"/>
          <p:nvPr/>
        </p:nvSpPr>
        <p:spPr>
          <a:xfrm>
            <a:off x="4038600" y="4636146"/>
            <a:ext cx="5105400" cy="508000"/>
          </a:xfrm>
          <a:prstGeom prst="rect">
            <a:avLst/>
          </a:prstGeom>
          <a:noFill/>
        </p:spPr>
        <p:txBody>
          <a:bodyPr/>
          <a:lstStyle/>
          <a:p>
            <a:pPr marL="0" lvl="0" indent="0" algn="ctr">
              <a:buNone/>
            </a:pPr>
            <a:r>
              <a:rPr sz="800" dirty="0" err="1"/>
              <a:t>Eelblenny</a:t>
            </a:r>
            <a:r>
              <a:rPr sz="800" dirty="0"/>
              <a:t>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2090462254"/>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29513600"/>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a:off x="1949968" y="2935460"/>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a:off x="3285219" y="29354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Pacific%20herring.png"/>
          <p:cNvPicPr>
            <a:picLocks noGrp="1" noChangeAspect="1"/>
          </p:cNvPicPr>
          <p:nvPr/>
        </p:nvPicPr>
        <p:blipFill>
          <a:blip r:embed="rId2"/>
          <a:stretch>
            <a:fillRect/>
          </a:stretch>
        </p:blipFill>
        <p:spPr bwMode="auto">
          <a:xfrm>
            <a:off x="4190999" y="32717"/>
            <a:ext cx="4953001" cy="4953001"/>
          </a:xfrm>
          <a:prstGeom prst="rect">
            <a:avLst/>
          </a:prstGeom>
          <a:noFill/>
          <a:ln w="9525">
            <a:noFill/>
            <a:headEnd/>
            <a:tailEnd/>
          </a:ln>
        </p:spPr>
      </p:pic>
      <p:sp>
        <p:nvSpPr>
          <p:cNvPr id="3" name="TextBox 3"/>
          <p:cNvSpPr txBox="1"/>
          <p:nvPr/>
        </p:nvSpPr>
        <p:spPr>
          <a:xfrm>
            <a:off x="4145796" y="4889500"/>
            <a:ext cx="5105400" cy="508000"/>
          </a:xfrm>
          <a:prstGeom prst="rect">
            <a:avLst/>
          </a:prstGeom>
          <a:noFill/>
        </p:spPr>
        <p:txBody>
          <a:bodyPr/>
          <a:lstStyle/>
          <a:p>
            <a:pPr marL="0" lvl="0" indent="0" algn="ctr">
              <a:buNone/>
            </a:pPr>
            <a:r>
              <a:rPr sz="800" dirty="0"/>
              <a:t>Map of distribution of prevalence and density from the all BSAI surveys for Pacific herring (zoom for detail).</a:t>
            </a:r>
          </a:p>
        </p:txBody>
      </p:sp>
      <p:graphicFrame>
        <p:nvGraphicFramePr>
          <p:cNvPr id="5" name="Table 4"/>
          <p:cNvGraphicFramePr>
            <a:graphicFrameLocks noGrp="1"/>
          </p:cNvGraphicFramePr>
          <p:nvPr>
            <p:extLst>
              <p:ext uri="{D42A27DB-BD31-4B8C-83A1-F6EECF244321}">
                <p14:modId xmlns:p14="http://schemas.microsoft.com/office/powerpoint/2010/main" val="306261420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75769087"/>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1949968" y="2935460"/>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3285219" y="29354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Pacific%20herring.png"/>
          <p:cNvPicPr>
            <a:picLocks noGrp="1" noChangeAspect="1"/>
          </p:cNvPicPr>
          <p:nvPr/>
        </p:nvPicPr>
        <p:blipFill>
          <a:blip r:embed="rId2"/>
          <a:stretch>
            <a:fillRect/>
          </a:stretch>
        </p:blipFill>
        <p:spPr bwMode="auto">
          <a:xfrm>
            <a:off x="4190999" y="-44989"/>
            <a:ext cx="4824064" cy="4824064"/>
          </a:xfrm>
          <a:prstGeom prst="rect">
            <a:avLst/>
          </a:prstGeom>
          <a:noFill/>
          <a:ln w="9525">
            <a:noFill/>
            <a:headEnd/>
            <a:tailEnd/>
          </a:ln>
        </p:spPr>
      </p:pic>
      <p:sp>
        <p:nvSpPr>
          <p:cNvPr id="3" name="TextBox 3"/>
          <p:cNvSpPr txBox="1"/>
          <p:nvPr/>
        </p:nvSpPr>
        <p:spPr>
          <a:xfrm>
            <a:off x="3909663" y="4651644"/>
            <a:ext cx="5105400" cy="508000"/>
          </a:xfrm>
          <a:prstGeom prst="rect">
            <a:avLst/>
          </a:prstGeom>
          <a:noFill/>
        </p:spPr>
        <p:txBody>
          <a:bodyPr/>
          <a:lstStyle/>
          <a:p>
            <a:pPr lvl="1" algn="ctr"/>
            <a:r>
              <a:rPr sz="800" dirty="0"/>
              <a:t>Pacific herring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306261420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75769087"/>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rot="10800000">
            <a:off x="1960770" y="326567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rot="10800000">
            <a:off x="3288036" y="3259894"/>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1949968" y="2935460"/>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3285219" y="29354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rPr lang="en-US" dirty="0" smtClean="0"/>
              <a:t>Background</a:t>
            </a:r>
            <a:endParaRPr dirty="0"/>
          </a:p>
        </p:txBody>
      </p:sp>
      <p:sp>
        <p:nvSpPr>
          <p:cNvPr id="3" name="Content Placeholder 2"/>
          <p:cNvSpPr>
            <a:spLocks noGrp="1"/>
          </p:cNvSpPr>
          <p:nvPr>
            <p:ph idx="1"/>
          </p:nvPr>
        </p:nvSpPr>
        <p:spPr/>
        <p:txBody>
          <a:bodyPr>
            <a:normAutofit/>
          </a:bodyPr>
          <a:lstStyle/>
          <a:p>
            <a:r>
              <a:rPr lang="en-US" dirty="0" smtClean="0"/>
              <a:t>Odd years</a:t>
            </a:r>
          </a:p>
          <a:p>
            <a:r>
              <a:rPr lang="en-US" dirty="0" smtClean="0"/>
              <a:t>Not an assessment</a:t>
            </a:r>
          </a:p>
          <a:p>
            <a:r>
              <a:rPr lang="en-US" dirty="0" smtClean="0"/>
              <a:t>Bottom trawl surveys and BASIS surface water survey</a:t>
            </a:r>
          </a:p>
          <a:p>
            <a:r>
              <a:rPr lang="en-US" dirty="0" smtClean="0"/>
              <a:t>Bottom trawls provide a poor representation of most of these species</a:t>
            </a:r>
            <a:endParaRPr lang="en-US" dirty="0" smtClean="0"/>
          </a:p>
          <a:p>
            <a:r>
              <a:rPr lang="en-US" dirty="0" smtClean="0"/>
              <a:t>No consistent message across species</a:t>
            </a: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magistrate%20armhook%20squid.png"/>
          <p:cNvPicPr>
            <a:picLocks noGrp="1" noChangeAspect="1"/>
          </p:cNvPicPr>
          <p:nvPr/>
        </p:nvPicPr>
        <p:blipFill>
          <a:blip r:embed="rId2"/>
          <a:stretch>
            <a:fillRect/>
          </a:stretch>
        </p:blipFill>
        <p:spPr bwMode="auto">
          <a:xfrm>
            <a:off x="4191000" y="203200"/>
            <a:ext cx="4860010" cy="4860010"/>
          </a:xfrm>
          <a:prstGeom prst="rect">
            <a:avLst/>
          </a:prstGeom>
          <a:noFill/>
          <a:ln w="9525">
            <a:noFill/>
            <a:headEnd/>
            <a:tailEnd/>
          </a:ln>
        </p:spPr>
      </p:pic>
      <p:sp>
        <p:nvSpPr>
          <p:cNvPr id="3" name="TextBox 3"/>
          <p:cNvSpPr txBox="1"/>
          <p:nvPr/>
        </p:nvSpPr>
        <p:spPr>
          <a:xfrm>
            <a:off x="4038600" y="4889500"/>
            <a:ext cx="5105400" cy="508000"/>
          </a:xfrm>
          <a:prstGeom prst="rect">
            <a:avLst/>
          </a:prstGeom>
          <a:noFill/>
        </p:spPr>
        <p:txBody>
          <a:bodyPr/>
          <a:lstStyle/>
          <a:p>
            <a:pPr marL="0" lvl="0" indent="0" algn="ctr">
              <a:buNone/>
            </a:pPr>
            <a:r>
              <a:rPr sz="800" dirty="0"/>
              <a:t>Map of distribution of prevalence and density from the all BSAI surveys for squid (zoom for detail).</a:t>
            </a:r>
          </a:p>
        </p:txBody>
      </p:sp>
      <p:graphicFrame>
        <p:nvGraphicFramePr>
          <p:cNvPr id="5" name="Table 4"/>
          <p:cNvGraphicFramePr>
            <a:graphicFrameLocks noGrp="1"/>
          </p:cNvGraphicFramePr>
          <p:nvPr>
            <p:extLst>
              <p:ext uri="{D42A27DB-BD31-4B8C-83A1-F6EECF244321}">
                <p14:modId xmlns:p14="http://schemas.microsoft.com/office/powerpoint/2010/main" val="7751870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060703025"/>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rot="10800000">
            <a:off x="1960770" y="326567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rot="10800000">
            <a:off x="3288036" y="3259894"/>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1949968" y="2935460"/>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3285219" y="29354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magistrate%20armhook%20squid.png"/>
          <p:cNvPicPr>
            <a:picLocks noGrp="1" noChangeAspect="1"/>
          </p:cNvPicPr>
          <p:nvPr/>
        </p:nvPicPr>
        <p:blipFill>
          <a:blip r:embed="rId2"/>
          <a:stretch>
            <a:fillRect/>
          </a:stretch>
        </p:blipFill>
        <p:spPr bwMode="auto">
          <a:xfrm>
            <a:off x="4190999" y="-75771"/>
            <a:ext cx="4854845" cy="4854845"/>
          </a:xfrm>
          <a:prstGeom prst="rect">
            <a:avLst/>
          </a:prstGeom>
          <a:noFill/>
          <a:ln w="9525">
            <a:noFill/>
            <a:headEnd/>
            <a:tailEnd/>
          </a:ln>
        </p:spPr>
      </p:pic>
      <p:sp>
        <p:nvSpPr>
          <p:cNvPr id="3" name="TextBox 3"/>
          <p:cNvSpPr txBox="1"/>
          <p:nvPr/>
        </p:nvSpPr>
        <p:spPr>
          <a:xfrm>
            <a:off x="4038600" y="4651644"/>
            <a:ext cx="5105400" cy="508000"/>
          </a:xfrm>
          <a:prstGeom prst="rect">
            <a:avLst/>
          </a:prstGeom>
          <a:noFill/>
        </p:spPr>
        <p:txBody>
          <a:bodyPr/>
          <a:lstStyle/>
          <a:p>
            <a:pPr marL="0" lvl="0" indent="0" algn="ctr">
              <a:buNone/>
            </a:pPr>
            <a:r>
              <a:rPr sz="800" dirty="0"/>
              <a:t>Squid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7751870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060703025"/>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rot="10800000">
            <a:off x="1960770" y="326567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rot="10800000">
            <a:off x="3288036" y="3259894"/>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rot="10800000">
            <a:off x="3280049" y="361449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1960770" y="3608676"/>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Down Arrow 25"/>
          <p:cNvSpPr/>
          <p:nvPr/>
        </p:nvSpPr>
        <p:spPr>
          <a:xfrm>
            <a:off x="1949968" y="2935460"/>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Down Arrow 26"/>
          <p:cNvSpPr/>
          <p:nvPr/>
        </p:nvSpPr>
        <p:spPr>
          <a:xfrm>
            <a:off x="3285219" y="29354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shrimp.png"/>
          <p:cNvPicPr>
            <a:picLocks noGrp="1" noChangeAspect="1"/>
          </p:cNvPicPr>
          <p:nvPr/>
        </p:nvPicPr>
        <p:blipFill>
          <a:blip r:embed="rId2"/>
          <a:stretch>
            <a:fillRect/>
          </a:stretch>
        </p:blipFill>
        <p:spPr bwMode="auto">
          <a:xfrm>
            <a:off x="4191000" y="12054"/>
            <a:ext cx="4860010" cy="4860010"/>
          </a:xfrm>
          <a:prstGeom prst="rect">
            <a:avLst/>
          </a:prstGeom>
          <a:noFill/>
          <a:ln w="9525">
            <a:noFill/>
            <a:headEnd/>
            <a:tailEnd/>
          </a:ln>
        </p:spPr>
      </p:pic>
      <p:sp>
        <p:nvSpPr>
          <p:cNvPr id="3" name="TextBox 3"/>
          <p:cNvSpPr txBox="1"/>
          <p:nvPr/>
        </p:nvSpPr>
        <p:spPr>
          <a:xfrm>
            <a:off x="4191000" y="4841283"/>
            <a:ext cx="5105400" cy="508000"/>
          </a:xfrm>
          <a:prstGeom prst="rect">
            <a:avLst/>
          </a:prstGeom>
          <a:noFill/>
        </p:spPr>
        <p:txBody>
          <a:bodyPr/>
          <a:lstStyle/>
          <a:p>
            <a:pPr marL="0" lvl="0" indent="0" algn="ctr">
              <a:buNone/>
            </a:pPr>
            <a:r>
              <a:rPr sz="800" dirty="0"/>
              <a:t>Map of distribution of prevalence and density from the all BSAI surveys for shrimp (zoom for detail).</a:t>
            </a:r>
          </a:p>
        </p:txBody>
      </p:sp>
      <p:graphicFrame>
        <p:nvGraphicFramePr>
          <p:cNvPr id="5" name="Table 4"/>
          <p:cNvGraphicFramePr>
            <a:graphicFrameLocks noGrp="1"/>
          </p:cNvGraphicFramePr>
          <p:nvPr>
            <p:extLst>
              <p:ext uri="{D42A27DB-BD31-4B8C-83A1-F6EECF244321}">
                <p14:modId xmlns:p14="http://schemas.microsoft.com/office/powerpoint/2010/main" val="4112545229"/>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189256314"/>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rot="10800000">
            <a:off x="1960770" y="326567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rot="10800000">
            <a:off x="3288036" y="3259894"/>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rot="10800000">
            <a:off x="3280049" y="361449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1960770" y="3608676"/>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Down Arrow 25"/>
          <p:cNvSpPr/>
          <p:nvPr/>
        </p:nvSpPr>
        <p:spPr>
          <a:xfrm>
            <a:off x="1949968" y="2935460"/>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Down Arrow 26"/>
          <p:cNvSpPr/>
          <p:nvPr/>
        </p:nvSpPr>
        <p:spPr>
          <a:xfrm>
            <a:off x="3285219" y="29354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shrimp.png"/>
          <p:cNvPicPr>
            <a:picLocks noGrp="1" noChangeAspect="1"/>
          </p:cNvPicPr>
          <p:nvPr/>
        </p:nvPicPr>
        <p:blipFill>
          <a:blip r:embed="rId2"/>
          <a:stretch>
            <a:fillRect/>
          </a:stretch>
        </p:blipFill>
        <p:spPr bwMode="auto">
          <a:xfrm>
            <a:off x="4190999" y="-70605"/>
            <a:ext cx="4891008" cy="4891008"/>
          </a:xfrm>
          <a:prstGeom prst="rect">
            <a:avLst/>
          </a:prstGeom>
          <a:noFill/>
          <a:ln w="9525">
            <a:noFill/>
            <a:headEnd/>
            <a:tailEnd/>
          </a:ln>
        </p:spPr>
      </p:pic>
      <p:sp>
        <p:nvSpPr>
          <p:cNvPr id="3" name="TextBox 3"/>
          <p:cNvSpPr txBox="1"/>
          <p:nvPr/>
        </p:nvSpPr>
        <p:spPr>
          <a:xfrm>
            <a:off x="4085310" y="4691466"/>
            <a:ext cx="5105400" cy="508000"/>
          </a:xfrm>
          <a:prstGeom prst="rect">
            <a:avLst/>
          </a:prstGeom>
          <a:noFill/>
        </p:spPr>
        <p:txBody>
          <a:bodyPr/>
          <a:lstStyle/>
          <a:p>
            <a:pPr marL="0" lvl="0" indent="0" algn="ctr">
              <a:buNone/>
            </a:pPr>
            <a:r>
              <a:rPr sz="800" dirty="0"/>
              <a:t>Shrimp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4112545229"/>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91015415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r>
                        <a:rPr lang="en-US" dirty="0" smtClean="0"/>
                        <a:t>~</a:t>
                      </a: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10800000">
            <a:off x="1952785" y="195167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p:cNvSpPr/>
          <p:nvPr/>
        </p:nvSpPr>
        <p:spPr>
          <a:xfrm rot="10800000">
            <a:off x="3280051" y="194590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1944800" y="228424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3280051" y="228424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own Arrow 16"/>
          <p:cNvSpPr/>
          <p:nvPr/>
        </p:nvSpPr>
        <p:spPr>
          <a:xfrm rot="10800000">
            <a:off x="1960770" y="2616805"/>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rot="10800000">
            <a:off x="3288036" y="261102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rot="10800000">
            <a:off x="1960770" y="3265671"/>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rot="10800000">
            <a:off x="3288036" y="3259894"/>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rot="10800000">
            <a:off x="3280049" y="361449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1960770" y="3608676"/>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rot="10800000">
            <a:off x="3285219" y="3944708"/>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Down Arrow 25"/>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Down Arrow 26"/>
          <p:cNvSpPr/>
          <p:nvPr/>
        </p:nvSpPr>
        <p:spPr>
          <a:xfrm>
            <a:off x="1949968" y="2935460"/>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Down Arrow 27"/>
          <p:cNvSpPr/>
          <p:nvPr/>
        </p:nvSpPr>
        <p:spPr>
          <a:xfrm>
            <a:off x="3285219" y="29354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basis.png"/>
          <p:cNvPicPr>
            <a:picLocks noGrp="1" noChangeAspect="1"/>
          </p:cNvPicPr>
          <p:nvPr/>
        </p:nvPicPr>
        <p:blipFill>
          <a:blip r:embed="rId2"/>
          <a:stretch>
            <a:fillRect/>
          </a:stretch>
        </p:blipFill>
        <p:spPr bwMode="auto">
          <a:xfrm>
            <a:off x="2033616" y="258156"/>
            <a:ext cx="5105400" cy="3835400"/>
          </a:xfrm>
          <a:prstGeom prst="rect">
            <a:avLst/>
          </a:prstGeom>
          <a:noFill/>
          <a:ln w="9525">
            <a:noFill/>
            <a:headEnd/>
            <a:tailEnd/>
          </a:ln>
        </p:spPr>
      </p:pic>
      <p:sp>
        <p:nvSpPr>
          <p:cNvPr id="3" name="TextBox 3"/>
          <p:cNvSpPr txBox="1"/>
          <p:nvPr/>
        </p:nvSpPr>
        <p:spPr>
          <a:xfrm>
            <a:off x="1102822" y="4432991"/>
            <a:ext cx="7199976" cy="508000"/>
          </a:xfrm>
          <a:prstGeom prst="rect">
            <a:avLst/>
          </a:prstGeom>
          <a:noFill/>
        </p:spPr>
        <p:txBody>
          <a:bodyPr/>
          <a:lstStyle/>
          <a:p>
            <a:pPr marL="0" lvl="0" indent="0" algn="ctr">
              <a:buNone/>
            </a:pPr>
            <a:r>
              <a:rPr dirty="0"/>
              <a:t>Index of forage abundance developed based on the BASIS surface trawls.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non_target_catch.png"/>
          <p:cNvPicPr>
            <a:picLocks noGrp="1" noChangeAspect="1"/>
          </p:cNvPicPr>
          <p:nvPr/>
        </p:nvPicPr>
        <p:blipFill>
          <a:blip r:embed="rId2"/>
          <a:stretch>
            <a:fillRect/>
          </a:stretch>
        </p:blipFill>
        <p:spPr bwMode="auto">
          <a:xfrm>
            <a:off x="2079567" y="0"/>
            <a:ext cx="4887884" cy="4887884"/>
          </a:xfrm>
          <a:prstGeom prst="rect">
            <a:avLst/>
          </a:prstGeom>
          <a:noFill/>
          <a:ln w="9525">
            <a:noFill/>
            <a:headEnd/>
            <a:tailEnd/>
          </a:ln>
        </p:spPr>
      </p:pic>
      <p:sp>
        <p:nvSpPr>
          <p:cNvPr id="3" name="TextBox 3"/>
          <p:cNvSpPr txBox="1"/>
          <p:nvPr/>
        </p:nvSpPr>
        <p:spPr>
          <a:xfrm>
            <a:off x="1368829" y="4771505"/>
            <a:ext cx="7177809" cy="508000"/>
          </a:xfrm>
          <a:prstGeom prst="rect">
            <a:avLst/>
          </a:prstGeom>
          <a:noFill/>
        </p:spPr>
        <p:txBody>
          <a:bodyPr/>
          <a:lstStyle/>
          <a:p>
            <a:pPr marL="0" lvl="0" indent="0" algn="ctr">
              <a:buNone/>
            </a:pPr>
            <a:r>
              <a:rPr dirty="0"/>
              <a:t>Incidental catches of fishes in the BSAI FMP forage group (2003-2023).</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herring_catch.png"/>
          <p:cNvPicPr>
            <a:picLocks noGrp="1" noChangeAspect="1"/>
          </p:cNvPicPr>
          <p:nvPr/>
        </p:nvPicPr>
        <p:blipFill>
          <a:blip r:embed="rId2"/>
          <a:stretch>
            <a:fillRect/>
          </a:stretch>
        </p:blipFill>
        <p:spPr bwMode="auto">
          <a:xfrm>
            <a:off x="0" y="0"/>
            <a:ext cx="4090785" cy="5113481"/>
          </a:xfrm>
          <a:prstGeom prst="rect">
            <a:avLst/>
          </a:prstGeom>
          <a:noFill/>
          <a:ln w="9525">
            <a:noFill/>
            <a:headEnd/>
            <a:tailEnd/>
          </a:ln>
        </p:spPr>
      </p:pic>
      <p:sp>
        <p:nvSpPr>
          <p:cNvPr id="3" name="TextBox 3"/>
          <p:cNvSpPr txBox="1"/>
          <p:nvPr/>
        </p:nvSpPr>
        <p:spPr>
          <a:xfrm>
            <a:off x="41909" y="324889"/>
            <a:ext cx="4006965" cy="340129"/>
          </a:xfrm>
          <a:prstGeom prst="rect">
            <a:avLst/>
          </a:prstGeom>
          <a:noFill/>
        </p:spPr>
        <p:txBody>
          <a:bodyPr/>
          <a:lstStyle/>
          <a:p>
            <a:pPr marL="0" lvl="0" indent="0" algn="ctr">
              <a:buNone/>
            </a:pPr>
            <a:r>
              <a:rPr sz="1200" dirty="0"/>
              <a:t>Catches of Pacific herring in the BSAI.</a:t>
            </a:r>
          </a:p>
        </p:txBody>
      </p:sp>
      <p:pic>
        <p:nvPicPr>
          <p:cNvPr id="4" name="Picture 3" descr="fig:  plots/squid_catch.png"/>
          <p:cNvPicPr>
            <a:picLocks noGrp="1" noChangeAspect="1"/>
          </p:cNvPicPr>
          <p:nvPr/>
        </p:nvPicPr>
        <p:blipFill>
          <a:blip r:embed="rId3"/>
          <a:stretch>
            <a:fillRect/>
          </a:stretch>
        </p:blipFill>
        <p:spPr bwMode="auto">
          <a:xfrm>
            <a:off x="4212475" y="1019695"/>
            <a:ext cx="4887884" cy="3258589"/>
          </a:xfrm>
          <a:prstGeom prst="rect">
            <a:avLst/>
          </a:prstGeom>
          <a:noFill/>
          <a:ln w="9525">
            <a:noFill/>
            <a:headEnd/>
            <a:tailEnd/>
          </a:ln>
        </p:spPr>
      </p:pic>
      <p:sp>
        <p:nvSpPr>
          <p:cNvPr id="5" name="TextBox 3"/>
          <p:cNvSpPr txBox="1"/>
          <p:nvPr/>
        </p:nvSpPr>
        <p:spPr>
          <a:xfrm>
            <a:off x="5083299" y="1638898"/>
            <a:ext cx="2970212" cy="373939"/>
          </a:xfrm>
          <a:prstGeom prst="rect">
            <a:avLst/>
          </a:prstGeom>
          <a:noFill/>
        </p:spPr>
        <p:txBody>
          <a:bodyPr/>
          <a:lstStyle/>
          <a:p>
            <a:pPr marL="0" lvl="0" indent="0" algn="ctr">
              <a:buNone/>
            </a:pPr>
            <a:r>
              <a:rPr dirty="0"/>
              <a:t>Catches of squid in the BSAI.</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2078182" cy="857250"/>
          </a:xfrm>
        </p:spPr>
        <p:txBody>
          <a:bodyPr/>
          <a:lstStyle/>
          <a:p>
            <a:pPr marL="0" lvl="0" indent="0">
              <a:buNone/>
            </a:pPr>
            <a:r>
              <a:rPr lang="en-US" dirty="0" smtClean="0"/>
              <a:t>Summary</a:t>
            </a:r>
            <a:endParaRPr dirty="0"/>
          </a:p>
        </p:txBody>
      </p:sp>
      <p:sp>
        <p:nvSpPr>
          <p:cNvPr id="3" name="Content Placeholder 2"/>
          <p:cNvSpPr>
            <a:spLocks noGrp="1"/>
          </p:cNvSpPr>
          <p:nvPr>
            <p:ph idx="1"/>
          </p:nvPr>
        </p:nvSpPr>
        <p:spPr>
          <a:xfrm>
            <a:off x="374072" y="939685"/>
            <a:ext cx="8229600" cy="3394472"/>
          </a:xfrm>
        </p:spPr>
        <p:txBody>
          <a:bodyPr>
            <a:normAutofit/>
          </a:bodyPr>
          <a:lstStyle/>
          <a:p>
            <a:r>
              <a:rPr lang="en-US" dirty="0" smtClean="0"/>
              <a:t>Capelin and eulachon </a:t>
            </a:r>
            <a:r>
              <a:rPr lang="en-US" b="1" dirty="0" smtClean="0">
                <a:solidFill>
                  <a:srgbClr val="FF0000"/>
                </a:solidFill>
              </a:rPr>
              <a:t>down</a:t>
            </a:r>
            <a:r>
              <a:rPr lang="en-US" dirty="0" smtClean="0"/>
              <a:t>.</a:t>
            </a:r>
          </a:p>
          <a:p>
            <a:r>
              <a:rPr lang="en-US" dirty="0" smtClean="0"/>
              <a:t>Herring and shrimp </a:t>
            </a:r>
            <a:r>
              <a:rPr lang="en-US" b="1" dirty="0" smtClean="0">
                <a:solidFill>
                  <a:srgbClr val="00B050"/>
                </a:solidFill>
              </a:rPr>
              <a:t>up</a:t>
            </a:r>
            <a:r>
              <a:rPr lang="en-US" dirty="0" smtClean="0"/>
              <a:t>.</a:t>
            </a:r>
            <a:endParaRPr lang="en-US" dirty="0"/>
          </a:p>
          <a:p>
            <a:r>
              <a:rPr lang="en-US" dirty="0" smtClean="0"/>
              <a:t>BASIS survey </a:t>
            </a:r>
            <a:r>
              <a:rPr lang="en-US" b="1" dirty="0" smtClean="0">
                <a:solidFill>
                  <a:srgbClr val="FF0000"/>
                </a:solidFill>
              </a:rPr>
              <a:t>down</a:t>
            </a:r>
            <a:r>
              <a:rPr lang="en-US" dirty="0" smtClean="0"/>
              <a:t>. </a:t>
            </a:r>
          </a:p>
          <a:p>
            <a:pPr marL="0" indent="0">
              <a:buNone/>
            </a:pPr>
            <a:endParaRPr lang="en-US" dirty="0" smtClean="0"/>
          </a:p>
          <a:p>
            <a:r>
              <a:rPr lang="en-US" dirty="0" smtClean="0"/>
              <a:t>Squid and herring catches </a:t>
            </a:r>
            <a:r>
              <a:rPr lang="en-US" b="1" dirty="0" smtClean="0">
                <a:solidFill>
                  <a:srgbClr val="00B050"/>
                </a:solidFill>
              </a:rPr>
              <a:t>up</a:t>
            </a:r>
            <a:r>
              <a:rPr lang="en-US" dirty="0" smtClean="0"/>
              <a:t>.</a:t>
            </a:r>
          </a:p>
          <a:p>
            <a:r>
              <a:rPr lang="en-US" dirty="0" smtClean="0"/>
              <a:t>All other catches </a:t>
            </a:r>
            <a:r>
              <a:rPr lang="en-US" b="1" dirty="0" smtClean="0">
                <a:solidFill>
                  <a:srgbClr val="FF0000"/>
                </a:solidFill>
              </a:rPr>
              <a:t>down</a:t>
            </a:r>
            <a:r>
              <a:rPr lang="en-US" dirty="0" smtClean="0"/>
              <a:t>.</a:t>
            </a:r>
          </a:p>
          <a:p>
            <a:pPr marL="0" lvl="0" indent="0">
              <a:buNone/>
            </a:pPr>
            <a:endParaRPr lang="en-US" dirty="0"/>
          </a:p>
        </p:txBody>
      </p:sp>
    </p:spTree>
    <p:extLst>
      <p:ext uri="{BB962C8B-B14F-4D97-AF65-F5344CB8AC3E}">
        <p14:creationId xmlns:p14="http://schemas.microsoft.com/office/powerpoint/2010/main" val="33636475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289665" cy="857250"/>
          </a:xfrm>
        </p:spPr>
        <p:txBody>
          <a:bodyPr/>
          <a:lstStyle/>
          <a:p>
            <a:pPr marL="0" lvl="0" indent="0">
              <a:buNone/>
            </a:pPr>
            <a:r>
              <a:rPr dirty="0" smtClean="0"/>
              <a:t>Future </a:t>
            </a:r>
            <a:r>
              <a:rPr dirty="0"/>
              <a:t>research directions</a:t>
            </a:r>
          </a:p>
        </p:txBody>
      </p:sp>
      <p:sp>
        <p:nvSpPr>
          <p:cNvPr id="3" name="Content Placeholder 2"/>
          <p:cNvSpPr>
            <a:spLocks noGrp="1"/>
          </p:cNvSpPr>
          <p:nvPr>
            <p:ph idx="1"/>
          </p:nvPr>
        </p:nvSpPr>
        <p:spPr/>
        <p:txBody>
          <a:bodyPr>
            <a:normAutofit/>
          </a:bodyPr>
          <a:lstStyle/>
          <a:p>
            <a:r>
              <a:rPr lang="en-US" dirty="0" smtClean="0"/>
              <a:t>Synthetic indices of forage</a:t>
            </a:r>
          </a:p>
          <a:p>
            <a:r>
              <a:rPr lang="en-US" dirty="0" smtClean="0"/>
              <a:t>Forage for whom?</a:t>
            </a:r>
          </a:p>
          <a:p>
            <a:r>
              <a:rPr lang="en-US" dirty="0" smtClean="0"/>
              <a:t>Spatiotemporal models + e</a:t>
            </a:r>
            <a:r>
              <a:rPr lang="en-US" dirty="0" smtClean="0"/>
              <a:t>nvironmental linkages</a:t>
            </a:r>
          </a:p>
          <a:p>
            <a:pPr marL="0" lvl="0" indent="0">
              <a:buNone/>
            </a:pPr>
            <a:endParaRPr lang="en-US" dirty="0"/>
          </a:p>
        </p:txBody>
      </p:sp>
    </p:spTree>
    <p:extLst>
      <p:ext uri="{BB962C8B-B14F-4D97-AF65-F5344CB8AC3E}">
        <p14:creationId xmlns:p14="http://schemas.microsoft.com/office/powerpoint/2010/main" val="3688964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8351" y="-542442"/>
            <a:ext cx="6318143" cy="6318143"/>
          </a:xfrm>
        </p:spPr>
      </p:pic>
    </p:spTree>
    <p:extLst>
      <p:ext uri="{BB962C8B-B14F-4D97-AF65-F5344CB8AC3E}">
        <p14:creationId xmlns:p14="http://schemas.microsoft.com/office/powerpoint/2010/main" val="2917203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Pacific%20capelin.png"/>
          <p:cNvPicPr>
            <a:picLocks noGrp="1" noChangeAspect="1"/>
          </p:cNvPicPr>
          <p:nvPr/>
        </p:nvPicPr>
        <p:blipFill>
          <a:blip r:embed="rId2"/>
          <a:stretch>
            <a:fillRect/>
          </a:stretch>
        </p:blipFill>
        <p:spPr bwMode="auto">
          <a:xfrm>
            <a:off x="3796009" y="0"/>
            <a:ext cx="4970866" cy="4970866"/>
          </a:xfrm>
          <a:prstGeom prst="rect">
            <a:avLst/>
          </a:prstGeom>
          <a:noFill/>
          <a:ln w="9525">
            <a:noFill/>
            <a:headEnd/>
            <a:tailEnd/>
          </a:ln>
        </p:spPr>
      </p:pic>
      <p:sp>
        <p:nvSpPr>
          <p:cNvPr id="3" name="TextBox 3"/>
          <p:cNvSpPr txBox="1"/>
          <p:nvPr/>
        </p:nvSpPr>
        <p:spPr>
          <a:xfrm>
            <a:off x="3796009" y="4909259"/>
            <a:ext cx="5105400" cy="254000"/>
          </a:xfrm>
          <a:prstGeom prst="rect">
            <a:avLst/>
          </a:prstGeom>
          <a:noFill/>
        </p:spPr>
        <p:txBody>
          <a:bodyPr/>
          <a:lstStyle/>
          <a:p>
            <a:pPr marL="0" lvl="0" indent="0" algn="ctr">
              <a:buNone/>
            </a:pPr>
            <a:r>
              <a:rPr sz="800" dirty="0"/>
              <a:t>Map of distribution of prevalence and density from the all BSAI surveys for Pacific capelin (zoom for detail).</a:t>
            </a:r>
          </a:p>
        </p:txBody>
      </p:sp>
      <p:graphicFrame>
        <p:nvGraphicFramePr>
          <p:cNvPr id="4" name="Table 3"/>
          <p:cNvGraphicFramePr>
            <a:graphicFrameLocks noGrp="1"/>
          </p:cNvGraphicFramePr>
          <p:nvPr>
            <p:extLst>
              <p:ext uri="{D42A27DB-BD31-4B8C-83A1-F6EECF244321}">
                <p14:modId xmlns:p14="http://schemas.microsoft.com/office/powerpoint/2010/main" val="2311690082"/>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Pacific%20capelin.png"/>
          <p:cNvPicPr>
            <a:picLocks noGrp="1" noChangeAspect="1"/>
          </p:cNvPicPr>
          <p:nvPr/>
        </p:nvPicPr>
        <p:blipFill>
          <a:blip r:embed="rId2"/>
          <a:stretch>
            <a:fillRect/>
          </a:stretch>
        </p:blipFill>
        <p:spPr bwMode="auto">
          <a:xfrm>
            <a:off x="4241584" y="-82657"/>
            <a:ext cx="4840638" cy="4840638"/>
          </a:xfrm>
          <a:prstGeom prst="rect">
            <a:avLst/>
          </a:prstGeom>
          <a:noFill/>
          <a:ln w="9525">
            <a:noFill/>
            <a:headEnd/>
            <a:tailEnd/>
          </a:ln>
        </p:spPr>
      </p:pic>
      <p:sp>
        <p:nvSpPr>
          <p:cNvPr id="3" name="TextBox 3"/>
          <p:cNvSpPr txBox="1"/>
          <p:nvPr/>
        </p:nvSpPr>
        <p:spPr>
          <a:xfrm>
            <a:off x="3821839" y="4635500"/>
            <a:ext cx="5105400" cy="508000"/>
          </a:xfrm>
          <a:prstGeom prst="rect">
            <a:avLst/>
          </a:prstGeom>
          <a:noFill/>
        </p:spPr>
        <p:txBody>
          <a:bodyPr/>
          <a:lstStyle/>
          <a:p>
            <a:pPr marL="0" lvl="0" indent="0" algn="ctr">
              <a:buNone/>
            </a:pPr>
            <a:r>
              <a:rPr sz="800" dirty="0"/>
              <a:t>Pacific capelin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1417878339"/>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6" name="Down Arrow 5"/>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eulachon.png"/>
          <p:cNvPicPr>
            <a:picLocks noGrp="1" noChangeAspect="1"/>
          </p:cNvPicPr>
          <p:nvPr/>
        </p:nvPicPr>
        <p:blipFill>
          <a:blip r:embed="rId2"/>
          <a:stretch>
            <a:fillRect/>
          </a:stretch>
        </p:blipFill>
        <p:spPr bwMode="auto">
          <a:xfrm>
            <a:off x="3993397" y="5597"/>
            <a:ext cx="4974956" cy="4974956"/>
          </a:xfrm>
          <a:prstGeom prst="rect">
            <a:avLst/>
          </a:prstGeom>
          <a:noFill/>
          <a:ln w="9525">
            <a:noFill/>
            <a:headEnd/>
            <a:tailEnd/>
          </a:ln>
        </p:spPr>
      </p:pic>
      <p:sp>
        <p:nvSpPr>
          <p:cNvPr id="3" name="TextBox 3"/>
          <p:cNvSpPr txBox="1"/>
          <p:nvPr/>
        </p:nvSpPr>
        <p:spPr>
          <a:xfrm>
            <a:off x="4147304" y="4889500"/>
            <a:ext cx="5105400" cy="508000"/>
          </a:xfrm>
          <a:prstGeom prst="rect">
            <a:avLst/>
          </a:prstGeom>
          <a:noFill/>
        </p:spPr>
        <p:txBody>
          <a:bodyPr/>
          <a:lstStyle/>
          <a:p>
            <a:pPr marL="0" lvl="0" indent="0" algn="ctr">
              <a:buNone/>
            </a:pPr>
            <a:r>
              <a:rPr sz="800" dirty="0"/>
              <a:t>Map of distribution of prevalence and density from the all BSAI surveys for eulachon (zoom for detail).</a:t>
            </a:r>
          </a:p>
        </p:txBody>
      </p:sp>
      <p:graphicFrame>
        <p:nvGraphicFramePr>
          <p:cNvPr id="5" name="Table 4"/>
          <p:cNvGraphicFramePr>
            <a:graphicFrameLocks noGrp="1"/>
          </p:cNvGraphicFramePr>
          <p:nvPr>
            <p:extLst>
              <p:ext uri="{D42A27DB-BD31-4B8C-83A1-F6EECF244321}">
                <p14:modId xmlns:p14="http://schemas.microsoft.com/office/powerpoint/2010/main" val="2807767602"/>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44125890"/>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eulachon.png"/>
          <p:cNvPicPr>
            <a:picLocks noGrp="1" noChangeAspect="1"/>
          </p:cNvPicPr>
          <p:nvPr/>
        </p:nvPicPr>
        <p:blipFill>
          <a:blip r:embed="rId2"/>
          <a:stretch>
            <a:fillRect/>
          </a:stretch>
        </p:blipFill>
        <p:spPr bwMode="auto">
          <a:xfrm>
            <a:off x="4045058" y="-51230"/>
            <a:ext cx="4809640" cy="4809640"/>
          </a:xfrm>
          <a:prstGeom prst="rect">
            <a:avLst/>
          </a:prstGeom>
          <a:noFill/>
          <a:ln w="9525">
            <a:noFill/>
            <a:headEnd/>
            <a:tailEnd/>
          </a:ln>
        </p:spPr>
      </p:pic>
      <p:sp>
        <p:nvSpPr>
          <p:cNvPr id="3" name="TextBox 3"/>
          <p:cNvSpPr txBox="1"/>
          <p:nvPr/>
        </p:nvSpPr>
        <p:spPr>
          <a:xfrm>
            <a:off x="3930327" y="4701798"/>
            <a:ext cx="5105400" cy="508000"/>
          </a:xfrm>
          <a:prstGeom prst="rect">
            <a:avLst/>
          </a:prstGeom>
          <a:noFill/>
        </p:spPr>
        <p:txBody>
          <a:bodyPr/>
          <a:lstStyle/>
          <a:p>
            <a:pPr marL="0" lvl="0" indent="0" algn="ctr">
              <a:buNone/>
            </a:pPr>
            <a:r>
              <a:rPr sz="800" dirty="0"/>
              <a:t>Eulachon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4" name="Table 3"/>
          <p:cNvGraphicFramePr>
            <a:graphicFrameLocks noGrp="1"/>
          </p:cNvGraphicFramePr>
          <p:nvPr>
            <p:extLst>
              <p:ext uri="{D42A27DB-BD31-4B8C-83A1-F6EECF244321}">
                <p14:modId xmlns:p14="http://schemas.microsoft.com/office/powerpoint/2010/main" val="126095474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744125890"/>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6" name="Down Arrow 5"/>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time_map_rainbow%20smelt.png"/>
          <p:cNvPicPr>
            <a:picLocks noGrp="1" noChangeAspect="1"/>
          </p:cNvPicPr>
          <p:nvPr/>
        </p:nvPicPr>
        <p:blipFill>
          <a:blip r:embed="rId2"/>
          <a:stretch>
            <a:fillRect/>
          </a:stretch>
        </p:blipFill>
        <p:spPr bwMode="auto">
          <a:xfrm>
            <a:off x="3987800" y="0"/>
            <a:ext cx="5011764" cy="5011764"/>
          </a:xfrm>
          <a:prstGeom prst="rect">
            <a:avLst/>
          </a:prstGeom>
          <a:noFill/>
          <a:ln w="9525">
            <a:noFill/>
            <a:headEnd/>
            <a:tailEnd/>
          </a:ln>
        </p:spPr>
      </p:pic>
      <p:sp>
        <p:nvSpPr>
          <p:cNvPr id="3" name="TextBox 3"/>
          <p:cNvSpPr txBox="1"/>
          <p:nvPr/>
        </p:nvSpPr>
        <p:spPr>
          <a:xfrm>
            <a:off x="3894164" y="4889500"/>
            <a:ext cx="5105400" cy="508000"/>
          </a:xfrm>
          <a:prstGeom prst="rect">
            <a:avLst/>
          </a:prstGeom>
          <a:noFill/>
        </p:spPr>
        <p:txBody>
          <a:bodyPr/>
          <a:lstStyle/>
          <a:p>
            <a:pPr marL="0" lvl="0" indent="0" algn="ctr">
              <a:buNone/>
            </a:pPr>
            <a:r>
              <a:rPr sz="800" dirty="0"/>
              <a:t>Map of distribution of prevalence and density from the all BSAI surveys for rainbow smelt(zoom for detail).</a:t>
            </a:r>
          </a:p>
        </p:txBody>
      </p:sp>
      <p:graphicFrame>
        <p:nvGraphicFramePr>
          <p:cNvPr id="4" name="Table 3"/>
          <p:cNvGraphicFramePr>
            <a:graphicFrameLocks noGrp="1"/>
          </p:cNvGraphicFramePr>
          <p:nvPr>
            <p:extLst>
              <p:ext uri="{D42A27DB-BD31-4B8C-83A1-F6EECF244321}">
                <p14:modId xmlns:p14="http://schemas.microsoft.com/office/powerpoint/2010/main" val="126095474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70242777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9414710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8" name="Down Arrow 7"/>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plots/ebs_rainbow%20smelt.png"/>
          <p:cNvPicPr>
            <a:picLocks noGrp="1" noChangeAspect="1"/>
          </p:cNvPicPr>
          <p:nvPr/>
        </p:nvPicPr>
        <p:blipFill>
          <a:blip r:embed="rId2"/>
          <a:stretch>
            <a:fillRect/>
          </a:stretch>
        </p:blipFill>
        <p:spPr bwMode="auto">
          <a:xfrm>
            <a:off x="4190999" y="-39609"/>
            <a:ext cx="4834181" cy="4834181"/>
          </a:xfrm>
          <a:prstGeom prst="rect">
            <a:avLst/>
          </a:prstGeom>
          <a:noFill/>
          <a:ln w="9525">
            <a:noFill/>
            <a:headEnd/>
            <a:tailEnd/>
          </a:ln>
        </p:spPr>
      </p:pic>
      <p:sp>
        <p:nvSpPr>
          <p:cNvPr id="3" name="TextBox 3"/>
          <p:cNvSpPr txBox="1"/>
          <p:nvPr/>
        </p:nvSpPr>
        <p:spPr>
          <a:xfrm>
            <a:off x="4038600" y="4696632"/>
            <a:ext cx="5105400" cy="508000"/>
          </a:xfrm>
          <a:prstGeom prst="rect">
            <a:avLst/>
          </a:prstGeom>
          <a:noFill/>
        </p:spPr>
        <p:txBody>
          <a:bodyPr/>
          <a:lstStyle/>
          <a:p>
            <a:pPr marL="0" lvl="0" indent="0" algn="ctr">
              <a:buNone/>
            </a:pPr>
            <a:r>
              <a:rPr sz="800" dirty="0"/>
              <a:t>Rainbow smelt survey data. Spatial density in BSAI surveys (a), spatial densities in the previous four years for which survey data was available (b), prevalence in terms of the number of survey stations that returned positive tows for this species (c), and average densities split by survey location in the BSAI (d).</a:t>
            </a:r>
          </a:p>
        </p:txBody>
      </p:sp>
      <p:graphicFrame>
        <p:nvGraphicFramePr>
          <p:cNvPr id="5" name="Table 4"/>
          <p:cNvGraphicFramePr>
            <a:graphicFrameLocks noGrp="1"/>
          </p:cNvGraphicFramePr>
          <p:nvPr>
            <p:extLst>
              <p:ext uri="{D42A27DB-BD31-4B8C-83A1-F6EECF244321}">
                <p14:modId xmlns:p14="http://schemas.microsoft.com/office/powerpoint/2010/main" val="170242777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194147101"/>
              </p:ext>
            </p:extLst>
          </p:nvPr>
        </p:nvGraphicFramePr>
        <p:xfrm>
          <a:off x="154981" y="546704"/>
          <a:ext cx="3838415" cy="3705790"/>
        </p:xfrm>
        <a:graphic>
          <a:graphicData uri="http://schemas.openxmlformats.org/drawingml/2006/table">
            <a:tbl>
              <a:tblPr firstRow="1" bandRow="1">
                <a:tableStyleId>{5C22544A-7EE6-4342-B048-85BDC9FD1C3A}</a:tableStyleId>
              </a:tblPr>
              <a:tblGrid>
                <a:gridCol w="1312192">
                  <a:extLst>
                    <a:ext uri="{9D8B030D-6E8A-4147-A177-3AD203B41FA5}">
                      <a16:colId xmlns:a16="http://schemas.microsoft.com/office/drawing/2014/main" val="4088525732"/>
                    </a:ext>
                  </a:extLst>
                </a:gridCol>
                <a:gridCol w="1286359">
                  <a:extLst>
                    <a:ext uri="{9D8B030D-6E8A-4147-A177-3AD203B41FA5}">
                      <a16:colId xmlns:a16="http://schemas.microsoft.com/office/drawing/2014/main" val="810418853"/>
                    </a:ext>
                  </a:extLst>
                </a:gridCol>
                <a:gridCol w="1239864">
                  <a:extLst>
                    <a:ext uri="{9D8B030D-6E8A-4147-A177-3AD203B41FA5}">
                      <a16:colId xmlns:a16="http://schemas.microsoft.com/office/drawing/2014/main" val="3932714525"/>
                    </a:ext>
                  </a:extLst>
                </a:gridCol>
              </a:tblGrid>
              <a:tr h="336890">
                <a:tc>
                  <a:txBody>
                    <a:bodyPr/>
                    <a:lstStyle/>
                    <a:p>
                      <a:r>
                        <a:rPr lang="en-US" dirty="0" smtClean="0"/>
                        <a:t>Species/group</a:t>
                      </a:r>
                      <a:endParaRPr lang="en-US" dirty="0"/>
                    </a:p>
                  </a:txBody>
                  <a:tcPr/>
                </a:tc>
                <a:tc>
                  <a:txBody>
                    <a:bodyPr/>
                    <a:lstStyle/>
                    <a:p>
                      <a:pPr algn="ctr"/>
                      <a:r>
                        <a:rPr lang="en-US" dirty="0" smtClean="0"/>
                        <a:t>Prevalence</a:t>
                      </a:r>
                      <a:endParaRPr lang="en-US" dirty="0"/>
                    </a:p>
                  </a:txBody>
                  <a:tcPr/>
                </a:tc>
                <a:tc>
                  <a:txBody>
                    <a:bodyPr/>
                    <a:lstStyle/>
                    <a:p>
                      <a:pPr algn="ctr"/>
                      <a:r>
                        <a:rPr lang="en-US" dirty="0" smtClean="0"/>
                        <a:t>Density</a:t>
                      </a:r>
                      <a:endParaRPr lang="en-US" dirty="0"/>
                    </a:p>
                  </a:txBody>
                  <a:tcPr/>
                </a:tc>
                <a:extLst>
                  <a:ext uri="{0D108BD9-81ED-4DB2-BD59-A6C34878D82A}">
                    <a16:rowId xmlns:a16="http://schemas.microsoft.com/office/drawing/2014/main" val="753285951"/>
                  </a:ext>
                </a:extLst>
              </a:tr>
              <a:tr h="336890">
                <a:tc>
                  <a:txBody>
                    <a:bodyPr/>
                    <a:lstStyle/>
                    <a:p>
                      <a:r>
                        <a:rPr lang="en-US" dirty="0" smtClean="0"/>
                        <a:t>Pacific capelin</a:t>
                      </a:r>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533218169"/>
                  </a:ext>
                </a:extLst>
              </a:tr>
              <a:tr h="336890">
                <a:tc>
                  <a:txBody>
                    <a:bodyPr/>
                    <a:lstStyle/>
                    <a:p>
                      <a:r>
                        <a:rPr lang="en-US" dirty="0" smtClean="0"/>
                        <a:t>Eulachon</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2127122895"/>
                  </a:ext>
                </a:extLst>
              </a:tr>
              <a:tr h="336890">
                <a:tc>
                  <a:txBody>
                    <a:bodyPr/>
                    <a:lstStyle/>
                    <a:p>
                      <a:r>
                        <a:rPr lang="en-US" dirty="0" smtClean="0"/>
                        <a:t>Rainbow</a:t>
                      </a:r>
                      <a:r>
                        <a:rPr lang="en-US" baseline="0" dirty="0" smtClean="0"/>
                        <a:t> smelt</a:t>
                      </a:r>
                      <a:endParaRPr lang="en-US" dirty="0"/>
                    </a:p>
                  </a:txBody>
                  <a:tcPr/>
                </a:tc>
                <a:tc>
                  <a:txBody>
                    <a:bodyPr/>
                    <a:lstStyle/>
                    <a:p>
                      <a:pPr algn="ctr"/>
                      <a:endParaRPr lang="en-US" dirty="0"/>
                    </a:p>
                  </a:txBody>
                  <a:tcPr/>
                </a:tc>
                <a:tc>
                  <a:txBody>
                    <a:bodyPr/>
                    <a:lstStyle/>
                    <a:p>
                      <a:pPr algn="ctr"/>
                      <a:endParaRPr lang="en-US"/>
                    </a:p>
                  </a:txBody>
                  <a:tcPr/>
                </a:tc>
                <a:extLst>
                  <a:ext uri="{0D108BD9-81ED-4DB2-BD59-A6C34878D82A}">
                    <a16:rowId xmlns:a16="http://schemas.microsoft.com/office/drawing/2014/main" val="1093692732"/>
                  </a:ext>
                </a:extLst>
              </a:tr>
              <a:tr h="336890">
                <a:tc>
                  <a:txBody>
                    <a:bodyPr/>
                    <a:lstStyle/>
                    <a:p>
                      <a:r>
                        <a:rPr lang="en-US" dirty="0" smtClean="0"/>
                        <a:t>Sand lance</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108807184"/>
                  </a:ext>
                </a:extLst>
              </a:tr>
              <a:tr h="336890">
                <a:tc>
                  <a:txBody>
                    <a:bodyPr/>
                    <a:lstStyle/>
                    <a:p>
                      <a:r>
                        <a:rPr lang="en-US" dirty="0" smtClean="0"/>
                        <a:t>Sandfish</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013630499"/>
                  </a:ext>
                </a:extLst>
              </a:tr>
              <a:tr h="336890">
                <a:tc>
                  <a:txBody>
                    <a:bodyPr/>
                    <a:lstStyle/>
                    <a:p>
                      <a:r>
                        <a:rPr lang="en-US" dirty="0" err="1" smtClean="0"/>
                        <a:t>Pricklebacks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647811992"/>
                  </a:ext>
                </a:extLst>
              </a:tr>
              <a:tr h="336890">
                <a:tc>
                  <a:txBody>
                    <a:bodyPr/>
                    <a:lstStyle/>
                    <a:p>
                      <a:r>
                        <a:rPr lang="en-US" dirty="0" err="1" smtClean="0"/>
                        <a:t>Eelblennies</a:t>
                      </a: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2688387621"/>
                  </a:ext>
                </a:extLst>
              </a:tr>
              <a:tr h="336890">
                <a:tc>
                  <a:txBody>
                    <a:bodyPr/>
                    <a:lstStyle/>
                    <a:p>
                      <a:r>
                        <a:rPr lang="en-US" dirty="0" smtClean="0"/>
                        <a:t>Herring</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238085277"/>
                  </a:ext>
                </a:extLst>
              </a:tr>
              <a:tr h="336890">
                <a:tc>
                  <a:txBody>
                    <a:bodyPr/>
                    <a:lstStyle/>
                    <a:p>
                      <a:r>
                        <a:rPr lang="en-US" dirty="0" smtClean="0"/>
                        <a:t>Squid</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62630036"/>
                  </a:ext>
                </a:extLst>
              </a:tr>
              <a:tr h="336890">
                <a:tc>
                  <a:txBody>
                    <a:bodyPr/>
                    <a:lstStyle/>
                    <a:p>
                      <a:r>
                        <a:rPr lang="en-US" dirty="0" smtClean="0"/>
                        <a:t>Shrimp</a:t>
                      </a: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67808698"/>
                  </a:ext>
                </a:extLst>
              </a:tr>
            </a:tbl>
          </a:graphicData>
        </a:graphic>
      </p:graphicFrame>
      <p:sp>
        <p:nvSpPr>
          <p:cNvPr id="7" name="Down Arrow 6"/>
          <p:cNvSpPr/>
          <p:nvPr/>
        </p:nvSpPr>
        <p:spPr>
          <a:xfrm>
            <a:off x="1957953" y="92473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285219" y="95056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a:off x="1952785" y="1294682"/>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3288036" y="1294681"/>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1957953" y="1613336"/>
            <a:ext cx="242806" cy="253139"/>
          </a:xfrm>
          <a:prstGeom prst="downArrow">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a:off x="3285219" y="1607559"/>
            <a:ext cx="242806" cy="253139"/>
          </a:xfrm>
          <a:prstGeom prst="down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2233</TotalTime>
  <Words>1567</Words>
  <Application>Microsoft Office PowerPoint</Application>
  <PresentationFormat>On-screen Show (16:9)</PresentationFormat>
  <Paragraphs>552</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2023 Bering Sea and Aleutian Islands forage report</vt:lpstr>
      <vt:lpstr>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Future research directions</vt:lpstr>
    </vt:vector>
  </TitlesOfParts>
  <LinksUpToDate>false</LinksUpToDate>
  <SharedDoc>false</SharedDoc>
  <HyperlinksChanged>false</HyperlinksChanged>
  <AppVersion>16.0000</AppVersion>
</Properties>
</file>

<file path=docProps/app0.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Bering Sea and Aleutian Islands forage report</dc:title>
  <dc:creator>C Szuwalski, E Yasumiishi, A Andrews, A Dimond, J Murphy, E Farley, and E Siddon</dc:creator>
  <cp:keywords/>
  <cp:lastModifiedBy>Cody.Szuwalski</cp:lastModifiedBy>
  <cp:revision>17</cp:revision>
  <dcterms:created xsi:type="dcterms:W3CDTF">2023-11-14T02:57:02Z</dcterms:created>
  <dcterms:modified xsi:type="dcterms:W3CDTF">2023-11-15T16:18:06Z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sl">
    <vt:lpwstr>fish-and-fisheries.csl</vt:lpwstr>
  </property>
  <property fmtid="{D5CDD505-2E9C-101B-9397-08002B2CF9AE}" pid="3" name="date">
    <vt:lpwstr>November 13, 2023</vt:lpwstr>
  </property>
  <property fmtid="{D5CDD505-2E9C-101B-9397-08002B2CF9AE}" pid="4" name="header-includes">
    <vt:lpwstr/>
  </property>
  <property fmtid="{D5CDD505-2E9C-101B-9397-08002B2CF9AE}" pid="5" name="number_sections">
    <vt:lpwstr>True</vt:lpwstr>
  </property>
  <property fmtid="{D5CDD505-2E9C-101B-9397-08002B2CF9AE}" pid="6" name="output">
    <vt:lpwstr/>
  </property>
  <property fmtid="{D5CDD505-2E9C-101B-9397-08002B2CF9AE}" pid="7" name="toc">
    <vt:lpwstr>True</vt:lpwstr>
  </property>
</Properties>
</file>