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1"/>
    <p:sldMasterId id="2147483689" r:id="rId2"/>
  </p:sldMasterIdLst>
  <p:notesMasterIdLst>
    <p:notesMasterId r:id="rId20"/>
  </p:notesMasterIdLst>
  <p:sldIdLst>
    <p:sldId id="260" r:id="rId3"/>
    <p:sldId id="277" r:id="rId4"/>
    <p:sldId id="285" r:id="rId5"/>
    <p:sldId id="286" r:id="rId6"/>
    <p:sldId id="287" r:id="rId7"/>
    <p:sldId id="303" r:id="rId8"/>
    <p:sldId id="304" r:id="rId9"/>
    <p:sldId id="305" r:id="rId10"/>
    <p:sldId id="290" r:id="rId11"/>
    <p:sldId id="295" r:id="rId12"/>
    <p:sldId id="288" r:id="rId13"/>
    <p:sldId id="297" r:id="rId14"/>
    <p:sldId id="298" r:id="rId15"/>
    <p:sldId id="299" r:id="rId16"/>
    <p:sldId id="302" r:id="rId17"/>
    <p:sldId id="282"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78583" autoAdjust="0"/>
  </p:normalViewPr>
  <p:slideViewPr>
    <p:cSldViewPr snapToGrid="0">
      <p:cViewPr varScale="1">
        <p:scale>
          <a:sx n="104" d="100"/>
          <a:sy n="104" d="100"/>
        </p:scale>
        <p:origin x="1252" y="68"/>
      </p:cViewPr>
      <p:guideLst/>
    </p:cSldViewPr>
  </p:slideViewPr>
  <p:outlineViewPr>
    <p:cViewPr>
      <p:scale>
        <a:sx n="33" d="100"/>
        <a:sy n="33" d="100"/>
      </p:scale>
      <p:origin x="0" y="-107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00B49-6513-467C-A7E7-530B07C77D98}" type="datetimeFigureOut">
              <a:rPr lang="en-US" smtClean="0"/>
              <a:t>3/31/2024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5BA21-56C6-4AB7-83CC-2F1385E1A7B5}" type="slidenum">
              <a:rPr lang="en-US" smtClean="0"/>
              <a:t>‹#›</a:t>
            </a:fld>
            <a:endParaRPr lang="en-US" dirty="0"/>
          </a:p>
        </p:txBody>
      </p:sp>
    </p:spTree>
    <p:extLst>
      <p:ext uri="{BB962C8B-B14F-4D97-AF65-F5344CB8AC3E}">
        <p14:creationId xmlns:p14="http://schemas.microsoft.com/office/powerpoint/2010/main" val="193866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a:t>
            </a:fld>
            <a:endParaRPr lang="en-US" dirty="0"/>
          </a:p>
        </p:txBody>
      </p:sp>
    </p:spTree>
    <p:extLst>
      <p:ext uri="{BB962C8B-B14F-4D97-AF65-F5344CB8AC3E}">
        <p14:creationId xmlns:p14="http://schemas.microsoft.com/office/powerpoint/2010/main" val="163274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10</a:t>
            </a:fld>
            <a:endParaRPr lang="en-US" dirty="0"/>
          </a:p>
        </p:txBody>
      </p:sp>
    </p:spTree>
    <p:extLst>
      <p:ext uri="{BB962C8B-B14F-4D97-AF65-F5344CB8AC3E}">
        <p14:creationId xmlns:p14="http://schemas.microsoft.com/office/powerpoint/2010/main" val="368032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11</a:t>
            </a:fld>
            <a:endParaRPr lang="en-US" dirty="0"/>
          </a:p>
        </p:txBody>
      </p:sp>
    </p:spTree>
    <p:extLst>
      <p:ext uri="{BB962C8B-B14F-4D97-AF65-F5344CB8AC3E}">
        <p14:creationId xmlns:p14="http://schemas.microsoft.com/office/powerpoint/2010/main" val="15788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12</a:t>
            </a:fld>
            <a:endParaRPr lang="en-US" dirty="0"/>
          </a:p>
        </p:txBody>
      </p:sp>
    </p:spTree>
    <p:extLst>
      <p:ext uri="{BB962C8B-B14F-4D97-AF65-F5344CB8AC3E}">
        <p14:creationId xmlns:p14="http://schemas.microsoft.com/office/powerpoint/2010/main" val="289295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13</a:t>
            </a:fld>
            <a:endParaRPr lang="en-US" dirty="0"/>
          </a:p>
        </p:txBody>
      </p:sp>
    </p:spTree>
    <p:extLst>
      <p:ext uri="{BB962C8B-B14F-4D97-AF65-F5344CB8AC3E}">
        <p14:creationId xmlns:p14="http://schemas.microsoft.com/office/powerpoint/2010/main" val="107284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14</a:t>
            </a:fld>
            <a:endParaRPr lang="en-US" dirty="0"/>
          </a:p>
        </p:txBody>
      </p:sp>
    </p:spTree>
    <p:extLst>
      <p:ext uri="{BB962C8B-B14F-4D97-AF65-F5344CB8AC3E}">
        <p14:creationId xmlns:p14="http://schemas.microsoft.com/office/powerpoint/2010/main" val="4007154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15</a:t>
            </a:fld>
            <a:endParaRPr lang="en-US" dirty="0"/>
          </a:p>
        </p:txBody>
      </p:sp>
    </p:spTree>
    <p:extLst>
      <p:ext uri="{BB962C8B-B14F-4D97-AF65-F5344CB8AC3E}">
        <p14:creationId xmlns:p14="http://schemas.microsoft.com/office/powerpoint/2010/main" val="1372299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16</a:t>
            </a:fld>
            <a:endParaRPr lang="en-US" dirty="0"/>
          </a:p>
        </p:txBody>
      </p:sp>
    </p:spTree>
    <p:extLst>
      <p:ext uri="{BB962C8B-B14F-4D97-AF65-F5344CB8AC3E}">
        <p14:creationId xmlns:p14="http://schemas.microsoft.com/office/powerpoint/2010/main" val="2452954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17</a:t>
            </a:fld>
            <a:endParaRPr lang="en-US" dirty="0"/>
          </a:p>
        </p:txBody>
      </p:sp>
    </p:spTree>
    <p:extLst>
      <p:ext uri="{BB962C8B-B14F-4D97-AF65-F5344CB8AC3E}">
        <p14:creationId xmlns:p14="http://schemas.microsoft.com/office/powerpoint/2010/main" val="245595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2</a:t>
            </a:fld>
            <a:endParaRPr lang="en-US" dirty="0"/>
          </a:p>
        </p:txBody>
      </p:sp>
    </p:spTree>
    <p:extLst>
      <p:ext uri="{BB962C8B-B14F-4D97-AF65-F5344CB8AC3E}">
        <p14:creationId xmlns:p14="http://schemas.microsoft.com/office/powerpoint/2010/main" val="245205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3</a:t>
            </a:fld>
            <a:endParaRPr lang="en-US" dirty="0"/>
          </a:p>
        </p:txBody>
      </p:sp>
    </p:spTree>
    <p:extLst>
      <p:ext uri="{BB962C8B-B14F-4D97-AF65-F5344CB8AC3E}">
        <p14:creationId xmlns:p14="http://schemas.microsoft.com/office/powerpoint/2010/main" val="419789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4</a:t>
            </a:fld>
            <a:endParaRPr lang="en-US" dirty="0"/>
          </a:p>
        </p:txBody>
      </p:sp>
    </p:spTree>
    <p:extLst>
      <p:ext uri="{BB962C8B-B14F-4D97-AF65-F5344CB8AC3E}">
        <p14:creationId xmlns:p14="http://schemas.microsoft.com/office/powerpoint/2010/main" val="415404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5</a:t>
            </a:fld>
            <a:endParaRPr lang="en-US" dirty="0"/>
          </a:p>
        </p:txBody>
      </p:sp>
    </p:spTree>
    <p:extLst>
      <p:ext uri="{BB962C8B-B14F-4D97-AF65-F5344CB8AC3E}">
        <p14:creationId xmlns:p14="http://schemas.microsoft.com/office/powerpoint/2010/main" val="272167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6</a:t>
            </a:fld>
            <a:endParaRPr lang="en-US" dirty="0"/>
          </a:p>
        </p:txBody>
      </p:sp>
    </p:spTree>
    <p:extLst>
      <p:ext uri="{BB962C8B-B14F-4D97-AF65-F5344CB8AC3E}">
        <p14:creationId xmlns:p14="http://schemas.microsoft.com/office/powerpoint/2010/main" val="424816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7</a:t>
            </a:fld>
            <a:endParaRPr lang="en-US" dirty="0"/>
          </a:p>
        </p:txBody>
      </p:sp>
    </p:spTree>
    <p:extLst>
      <p:ext uri="{BB962C8B-B14F-4D97-AF65-F5344CB8AC3E}">
        <p14:creationId xmlns:p14="http://schemas.microsoft.com/office/powerpoint/2010/main" val="238330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8</a:t>
            </a:fld>
            <a:endParaRPr lang="en-US" dirty="0"/>
          </a:p>
        </p:txBody>
      </p:sp>
    </p:spTree>
    <p:extLst>
      <p:ext uri="{BB962C8B-B14F-4D97-AF65-F5344CB8AC3E}">
        <p14:creationId xmlns:p14="http://schemas.microsoft.com/office/powerpoint/2010/main" val="2898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9</a:t>
            </a:fld>
            <a:endParaRPr lang="en-US" dirty="0"/>
          </a:p>
        </p:txBody>
      </p:sp>
    </p:spTree>
    <p:extLst>
      <p:ext uri="{BB962C8B-B14F-4D97-AF65-F5344CB8AC3E}">
        <p14:creationId xmlns:p14="http://schemas.microsoft.com/office/powerpoint/2010/main" val="126835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581194" y="2495445"/>
            <a:ext cx="10993546" cy="590321"/>
          </a:xfrm>
        </p:spPr>
        <p:txBody>
          <a:bodyPr anchor="t">
            <a:normAutofit/>
          </a:bodyPr>
          <a:lstStyle>
            <a:lvl1pPr marL="0" indent="0" algn="l">
              <a:buNone/>
              <a:defRPr sz="1600" cap="none">
                <a:solidFill>
                  <a:schemeClr val="accent2"/>
                </a:solidFill>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8CEE78F-E66B-4407-8E81-BBF2C1FACCE0}" type="datetime9">
              <a:rPr lang="en-US" smtClean="0"/>
              <a:t>3/31/2024 9:16:33 PM</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25371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EE78F-E66B-4407-8E81-BBF2C1FACCE0}" type="datetime9">
              <a:rPr lang="en-US" smtClean="0"/>
              <a:t>3/31/2024 9:16:33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72092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8CEE78F-E66B-4407-8E81-BBF2C1FACCE0}" type="datetime9">
              <a:rPr lang="en-US" smtClean="0"/>
              <a:t>3/31/2024 9:16:33 PM</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92044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597455" y="3085765"/>
            <a:ext cx="1098681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3" y="990600"/>
            <a:ext cx="10653003" cy="1504844"/>
          </a:xfrm>
          <a:effectLst/>
        </p:spPr>
        <p:txBody>
          <a:bodyPr anchor="b">
            <a:norm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774923" y="2495445"/>
            <a:ext cx="1065300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6F73BB-3B44-4D96-968A-B4BF25D0EF58}" type="datetime9">
              <a:rPr lang="en-US" smtClean="0"/>
              <a:t>3/31/2024 9:16:29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60462B74-C9F4-401F-B8E1-FBD4792E56FA}"/>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1795422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603529" y="5565058"/>
            <a:ext cx="10984943" cy="8357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5" y="3036573"/>
            <a:ext cx="10653001" cy="1504844"/>
          </a:xfrm>
        </p:spPr>
        <p:txBody>
          <a:bodyPr anchor="b">
            <a:normAutofit/>
          </a:bodyPr>
          <a:lstStyle>
            <a:lvl1pPr algn="l">
              <a:defRPr sz="3600" b="0" cap="all">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74925" y="4541417"/>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CEBB57C-3EE2-49B6-A8B0-CDF72F807241}" type="datetime9">
              <a:rPr lang="en-US" smtClean="0"/>
              <a:t>3/31/2024 9:16:33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9" name="Picture Placeholder 9">
            <a:extLst>
              <a:ext uri="{FF2B5EF4-FFF2-40B4-BE49-F238E27FC236}">
                <a16:creationId xmlns:a16="http://schemas.microsoft.com/office/drawing/2014/main" id="{18C50BD2-D693-4B76-839B-C2E20D3C1DA3}"/>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267472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C1A7E0-6034-4DF7-835A-414B0F674D3A}" type="datetime9">
              <a:rPr lang="en-US" smtClean="0"/>
              <a:t>3/31/2024 9:16:33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Picture Placeholder 9">
            <a:extLst>
              <a:ext uri="{FF2B5EF4-FFF2-40B4-BE49-F238E27FC236}">
                <a16:creationId xmlns:a16="http://schemas.microsoft.com/office/drawing/2014/main" id="{78F32D63-4028-48AE-9C6D-CFE0636D8924}"/>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8" name="Rectangle 7">
            <a:extLst>
              <a:ext uri="{FF2B5EF4-FFF2-40B4-BE49-F238E27FC236}">
                <a16:creationId xmlns:a16="http://schemas.microsoft.com/office/drawing/2014/main" id="{16A5B7A0-A98C-4DF5-B8D3-01AD938FA37E}"/>
              </a:ext>
            </a:extLst>
          </p:cNvPr>
          <p:cNvSpPr>
            <a:spLocks noChangeAspect="1"/>
          </p:cNvSpPr>
          <p:nvPr userDrawn="1"/>
        </p:nvSpPr>
        <p:spPr>
          <a:xfrm>
            <a:off x="597457" y="599726"/>
            <a:ext cx="10991499"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18FDDBEB-657F-41D9-AAD9-C0B4F145F0FE}"/>
              </a:ext>
            </a:extLst>
          </p:cNvPr>
          <p:cNvSpPr>
            <a:spLocks noGrp="1"/>
          </p:cNvSpPr>
          <p:nvPr>
            <p:ph type="title"/>
          </p:nvPr>
        </p:nvSpPr>
        <p:spPr>
          <a:xfrm>
            <a:off x="774923" y="687475"/>
            <a:ext cx="10106109"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4472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29"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7" y="5262296"/>
            <a:ext cx="4715500" cy="689514"/>
          </a:xfrm>
        </p:spPr>
        <p:txBody>
          <a:bodyPr anchor="ctr"/>
          <a:lstStyle>
            <a:lvl1pPr algn="l">
              <a:defRPr sz="2000" b="0">
                <a:solidFill>
                  <a:schemeClr val="accent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95199" y="601200"/>
            <a:ext cx="10987200" cy="4204800"/>
          </a:xfrm>
        </p:spPr>
        <p:txBody>
          <a:bodyPr anchor="ctr">
            <a:normAutofit/>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B1AC1B4-70C1-45A7-ACCE-EF91F48BB3DE}" type="datetime9">
              <a:rPr lang="en-US" smtClean="0"/>
              <a:t>3/31/2024 9:16:33 PM</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10" name="Picture Placeholder 9">
            <a:extLst>
              <a:ext uri="{FF2B5EF4-FFF2-40B4-BE49-F238E27FC236}">
                <a16:creationId xmlns:a16="http://schemas.microsoft.com/office/drawing/2014/main" id="{31FAC6BA-7464-4C75-A91B-CE998EA13979}"/>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2513318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3" y="4693389"/>
            <a:ext cx="10653003" cy="566738"/>
          </a:xfrm>
        </p:spPr>
        <p:txBody>
          <a:bodyPr anchor="b">
            <a:normAutofit/>
          </a:bodyPr>
          <a:lstStyle>
            <a:lvl1pPr algn="l">
              <a:defRPr sz="24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97458"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77492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70B4F-5E80-4779-AB4E-5A81A3C3F447}" type="datetime9">
              <a:rPr lang="en-US" smtClean="0"/>
              <a:t>3/31/2024 9:16:33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C9B07230-655A-460D-B205-2888BE05A863}"/>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416251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4D0A67E-12D6-45C7-87B8-00426FCA6F49}" type="datetime9">
              <a:rPr lang="en-US" smtClean="0"/>
              <a:t>3/31/2024 9:16:33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BC280C83-0990-4DBA-9150-E5E4C5A3D4E5}"/>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9" name="Rectangle 8">
            <a:extLst>
              <a:ext uri="{FF2B5EF4-FFF2-40B4-BE49-F238E27FC236}">
                <a16:creationId xmlns:a16="http://schemas.microsoft.com/office/drawing/2014/main" id="{51DB7A51-2938-4A7B-A5C7-3F00ABC704F2}"/>
              </a:ext>
            </a:extLst>
          </p:cNvPr>
          <p:cNvSpPr>
            <a:spLocks noChangeAspect="1"/>
          </p:cNvSpPr>
          <p:nvPr userDrawn="1"/>
        </p:nvSpPr>
        <p:spPr>
          <a:xfrm>
            <a:off x="597457" y="599726"/>
            <a:ext cx="10991499"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4B96872D-199B-4969-8936-9714E4BE6D9F}"/>
              </a:ext>
            </a:extLst>
          </p:cNvPr>
          <p:cNvSpPr>
            <a:spLocks noGrp="1"/>
          </p:cNvSpPr>
          <p:nvPr>
            <p:ph type="title"/>
          </p:nvPr>
        </p:nvSpPr>
        <p:spPr>
          <a:xfrm>
            <a:off x="774923" y="687475"/>
            <a:ext cx="10106109"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47376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263563" cy="365125"/>
          </a:xfrm>
        </p:spPr>
        <p:txBody>
          <a:bodyPr/>
          <a:lstStyle>
            <a:lvl1pPr>
              <a:defRPr>
                <a:solidFill>
                  <a:schemeClr val="accent1">
                    <a:lumMod val="75000"/>
                    <a:lumOff val="25000"/>
                  </a:schemeClr>
                </a:solidFill>
              </a:defRPr>
            </a:lvl1pPr>
          </a:lstStyle>
          <a:p>
            <a:fld id="{0008BDB1-8207-438C-B05F-73622B91E51A}" type="datetime9">
              <a:rPr lang="en-US" smtClean="0"/>
              <a:t>3/31/2024 9:16:33 PM</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D354B163-6C4F-45DB-A034-51A5B30DD427}"/>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1492188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2"/>
            <a:ext cx="11029615" cy="1497507"/>
          </a:xfrm>
        </p:spPr>
        <p:txBody>
          <a:bodyPr anchor="b">
            <a:normAutofit/>
          </a:bodyPr>
          <a:lstStyle>
            <a:lvl1pPr algn="l">
              <a:defRPr sz="2700" b="0" cap="all">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9F67B5E-2315-4740-ACC4-5F0FD51292D4}" type="datetime9">
              <a:rPr lang="en-US" smtClean="0"/>
              <a:t>3/31/2024 9:16:33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9" name="Picture Placeholder 9">
            <a:extLst>
              <a:ext uri="{FF2B5EF4-FFF2-40B4-BE49-F238E27FC236}">
                <a16:creationId xmlns:a16="http://schemas.microsoft.com/office/drawing/2014/main" id="{60ECD88C-B2CE-4747-BF15-020C37E38D42}"/>
              </a:ext>
            </a:extLst>
          </p:cNvPr>
          <p:cNvSpPr>
            <a:spLocks noGrp="1"/>
          </p:cNvSpPr>
          <p:nvPr>
            <p:ph type="pic" sz="quarter" idx="13" hasCustomPrompt="1"/>
          </p:nvPr>
        </p:nvSpPr>
        <p:spPr>
          <a:xfrm>
            <a:off x="334901" y="5681499"/>
            <a:ext cx="102728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0" name="Picture Placeholder 9">
            <a:extLst>
              <a:ext uri="{FF2B5EF4-FFF2-40B4-BE49-F238E27FC236}">
                <a16:creationId xmlns:a16="http://schemas.microsoft.com/office/drawing/2014/main" id="{4745BCAC-898A-4739-BD0E-5F07CEE60A79}"/>
              </a:ext>
            </a:extLst>
          </p:cNvPr>
          <p:cNvSpPr>
            <a:spLocks noGrp="1"/>
          </p:cNvSpPr>
          <p:nvPr>
            <p:ph type="pic" sz="quarter" idx="14" hasCustomPrompt="1"/>
          </p:nvPr>
        </p:nvSpPr>
        <p:spPr>
          <a:xfrm>
            <a:off x="10832453" y="5900199"/>
            <a:ext cx="504203"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8CEE78F-E66B-4407-8E81-BBF2C1FACCE0}" type="datetime9">
              <a:rPr lang="en-US" smtClean="0"/>
              <a:t>3/31/2024 9:16:33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695220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14002A-CF14-41E0-9D3A-B227D22D5DC1}" type="datetime9">
              <a:rPr lang="en-US" smtClean="0"/>
              <a:t>3/31/2024 9:16:33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9" name="Picture Placeholder 9">
            <a:extLst>
              <a:ext uri="{FF2B5EF4-FFF2-40B4-BE49-F238E27FC236}">
                <a16:creationId xmlns:a16="http://schemas.microsoft.com/office/drawing/2014/main" id="{6E537A51-93E5-4A33-A30C-A1ABDBE1842D}"/>
              </a:ext>
            </a:extLst>
          </p:cNvPr>
          <p:cNvSpPr>
            <a:spLocks noGrp="1"/>
          </p:cNvSpPr>
          <p:nvPr>
            <p:ph type="pic" sz="quarter" idx="13" hasCustomPrompt="1"/>
          </p:nvPr>
        </p:nvSpPr>
        <p:spPr>
          <a:xfrm>
            <a:off x="334901" y="5681499"/>
            <a:ext cx="102728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0" name="Picture Placeholder 9">
            <a:extLst>
              <a:ext uri="{FF2B5EF4-FFF2-40B4-BE49-F238E27FC236}">
                <a16:creationId xmlns:a16="http://schemas.microsoft.com/office/drawing/2014/main" id="{86C967C7-6CE4-46B2-804B-B59D271138B7}"/>
              </a:ext>
            </a:extLst>
          </p:cNvPr>
          <p:cNvSpPr>
            <a:spLocks noGrp="1"/>
          </p:cNvSpPr>
          <p:nvPr>
            <p:ph type="pic" sz="quarter" idx="14" hasCustomPrompt="1"/>
          </p:nvPr>
        </p:nvSpPr>
        <p:spPr>
          <a:xfrm>
            <a:off x="10832453" y="5900199"/>
            <a:ext cx="504203" cy="511293"/>
          </a:xfrm>
        </p:spPr>
        <p:txBody>
          <a:bodyPr>
            <a:noAutofit/>
          </a:bodyPr>
          <a:lstStyle>
            <a:lvl1pPr marL="0" indent="0">
              <a:buNone/>
              <a:defRPr sz="788">
                <a:solidFill>
                  <a:schemeClr val="bg1">
                    <a:lumMod val="50000"/>
                  </a:schemeClr>
                </a:solidFill>
              </a:defRPr>
            </a:lvl1pPr>
          </a:lstStyle>
          <a:p>
            <a:r>
              <a:rPr lang="en-US" dirty="0"/>
              <a:t>Click to add logo</a:t>
            </a:r>
          </a:p>
        </p:txBody>
      </p:sp>
      <p:sp>
        <p:nvSpPr>
          <p:cNvPr id="11" name="Rectangle 10">
            <a:extLst>
              <a:ext uri="{FF2B5EF4-FFF2-40B4-BE49-F238E27FC236}">
                <a16:creationId xmlns:a16="http://schemas.microsoft.com/office/drawing/2014/main" id="{D1D1FA29-4768-4E60-A6D7-D432703E8E04}"/>
              </a:ext>
            </a:extLst>
          </p:cNvPr>
          <p:cNvSpPr>
            <a:spLocks noChangeAspect="1"/>
          </p:cNvSpPr>
          <p:nvPr userDrawn="1"/>
        </p:nvSpPr>
        <p:spPr>
          <a:xfrm>
            <a:off x="597457" y="599726"/>
            <a:ext cx="10991499"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0ECD76F-89E0-4FB1-A1F5-F9C9E494EAF3}"/>
              </a:ext>
            </a:extLst>
          </p:cNvPr>
          <p:cNvSpPr>
            <a:spLocks noGrp="1"/>
          </p:cNvSpPr>
          <p:nvPr>
            <p:ph type="title"/>
          </p:nvPr>
        </p:nvSpPr>
        <p:spPr>
          <a:xfrm>
            <a:off x="774923" y="687475"/>
            <a:ext cx="10106109"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615A1-9E26-4EA6-9D8B-B4D818EA55AD}" type="datetime9">
              <a:rPr lang="en-US" smtClean="0"/>
              <a:t>3/31/2024 9:16:33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Picture Placeholder 9">
            <a:extLst>
              <a:ext uri="{FF2B5EF4-FFF2-40B4-BE49-F238E27FC236}">
                <a16:creationId xmlns:a16="http://schemas.microsoft.com/office/drawing/2014/main" id="{0D165EC4-2C00-48CD-B2A1-12555C9EA0ED}"/>
              </a:ext>
            </a:extLst>
          </p:cNvPr>
          <p:cNvSpPr>
            <a:spLocks noGrp="1"/>
          </p:cNvSpPr>
          <p:nvPr>
            <p:ph type="pic" sz="quarter" idx="13" hasCustomPrompt="1"/>
          </p:nvPr>
        </p:nvSpPr>
        <p:spPr>
          <a:xfrm>
            <a:off x="334901" y="5681499"/>
            <a:ext cx="102728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6" name="Picture Placeholder 9">
            <a:extLst>
              <a:ext uri="{FF2B5EF4-FFF2-40B4-BE49-F238E27FC236}">
                <a16:creationId xmlns:a16="http://schemas.microsoft.com/office/drawing/2014/main" id="{BCE72FD7-7235-43F1-835C-35F26640CB3C}"/>
              </a:ext>
            </a:extLst>
          </p:cNvPr>
          <p:cNvSpPr>
            <a:spLocks noGrp="1"/>
          </p:cNvSpPr>
          <p:nvPr>
            <p:ph type="pic" sz="quarter" idx="14" hasCustomPrompt="1"/>
          </p:nvPr>
        </p:nvSpPr>
        <p:spPr>
          <a:xfrm>
            <a:off x="10832453" y="5900199"/>
            <a:ext cx="504203"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6959D04-DB06-449D-88EF-22FDF65F61A3}" type="datetime9">
              <a:rPr lang="en-US" smtClean="0"/>
              <a:t>3/31/2024 9:16:33 PM</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10" name="Picture Placeholder 9">
            <a:extLst>
              <a:ext uri="{FF2B5EF4-FFF2-40B4-BE49-F238E27FC236}">
                <a16:creationId xmlns:a16="http://schemas.microsoft.com/office/drawing/2014/main" id="{FA4FFB8C-88C5-469B-BBE5-2F9578EB3B2E}"/>
              </a:ext>
            </a:extLst>
          </p:cNvPr>
          <p:cNvSpPr>
            <a:spLocks noGrp="1"/>
          </p:cNvSpPr>
          <p:nvPr>
            <p:ph type="pic" sz="quarter" idx="13" hasCustomPrompt="1"/>
          </p:nvPr>
        </p:nvSpPr>
        <p:spPr>
          <a:xfrm>
            <a:off x="334901" y="5681499"/>
            <a:ext cx="102728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1" name="Picture Placeholder 9">
            <a:extLst>
              <a:ext uri="{FF2B5EF4-FFF2-40B4-BE49-F238E27FC236}">
                <a16:creationId xmlns:a16="http://schemas.microsoft.com/office/drawing/2014/main" id="{0B06A6D8-59B6-48EF-97A3-580C263862AD}"/>
              </a:ext>
            </a:extLst>
          </p:cNvPr>
          <p:cNvSpPr>
            <a:spLocks noGrp="1"/>
          </p:cNvSpPr>
          <p:nvPr>
            <p:ph type="pic" sz="quarter" idx="14" hasCustomPrompt="1"/>
          </p:nvPr>
        </p:nvSpPr>
        <p:spPr>
          <a:xfrm>
            <a:off x="10832453" y="5900199"/>
            <a:ext cx="504203"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D3C40E4-7B10-490B-A735-DEBF7B8C22B1}" type="datetime9">
              <a:rPr lang="en-US" smtClean="0"/>
              <a:t>3/31/2024 9:16:33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Picture Placeholder 9">
            <a:extLst>
              <a:ext uri="{FF2B5EF4-FFF2-40B4-BE49-F238E27FC236}">
                <a16:creationId xmlns:a16="http://schemas.microsoft.com/office/drawing/2014/main" id="{27769484-71D0-4024-B237-583943195596}"/>
              </a:ext>
            </a:extLst>
          </p:cNvPr>
          <p:cNvSpPr>
            <a:spLocks noGrp="1"/>
          </p:cNvSpPr>
          <p:nvPr>
            <p:ph type="pic" sz="quarter" idx="13" hasCustomPrompt="1"/>
          </p:nvPr>
        </p:nvSpPr>
        <p:spPr>
          <a:xfrm>
            <a:off x="334901" y="5681499"/>
            <a:ext cx="102728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9" name="Picture Placeholder 9">
            <a:extLst>
              <a:ext uri="{FF2B5EF4-FFF2-40B4-BE49-F238E27FC236}">
                <a16:creationId xmlns:a16="http://schemas.microsoft.com/office/drawing/2014/main" id="{5C9C32F3-1DF0-4FA3-BD8A-B66513D842BD}"/>
              </a:ext>
            </a:extLst>
          </p:cNvPr>
          <p:cNvSpPr>
            <a:spLocks noGrp="1"/>
          </p:cNvSpPr>
          <p:nvPr>
            <p:ph type="pic" sz="quarter" idx="14" hasCustomPrompt="1"/>
          </p:nvPr>
        </p:nvSpPr>
        <p:spPr>
          <a:xfrm>
            <a:off x="10832453" y="5900199"/>
            <a:ext cx="504203"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74923" y="1523259"/>
            <a:ext cx="10653003" cy="4335538"/>
          </a:xfrm>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8B77E-0D65-4F0D-A448-22274F2EF76F}" type="datetime9">
              <a:rPr lang="en-US" smtClean="0"/>
              <a:t>3/31/2024 9:16:33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Picture Placeholder 9">
            <a:extLst>
              <a:ext uri="{FF2B5EF4-FFF2-40B4-BE49-F238E27FC236}">
                <a16:creationId xmlns:a16="http://schemas.microsoft.com/office/drawing/2014/main" id="{982CC4F0-86ED-48D1-9558-7307A0C81BD5}"/>
              </a:ext>
            </a:extLst>
          </p:cNvPr>
          <p:cNvSpPr>
            <a:spLocks noGrp="1"/>
          </p:cNvSpPr>
          <p:nvPr>
            <p:ph type="pic" sz="quarter" idx="13" hasCustomPrompt="1"/>
          </p:nvPr>
        </p:nvSpPr>
        <p:spPr>
          <a:xfrm>
            <a:off x="334901" y="5681499"/>
            <a:ext cx="102728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1" name="Picture Placeholder 9">
            <a:extLst>
              <a:ext uri="{FF2B5EF4-FFF2-40B4-BE49-F238E27FC236}">
                <a16:creationId xmlns:a16="http://schemas.microsoft.com/office/drawing/2014/main" id="{8E3E1CD5-CFCA-42EE-9113-0B154D972C8A}"/>
              </a:ext>
            </a:extLst>
          </p:cNvPr>
          <p:cNvSpPr>
            <a:spLocks noGrp="1"/>
          </p:cNvSpPr>
          <p:nvPr>
            <p:ph type="pic" sz="quarter" idx="14" hasCustomPrompt="1"/>
          </p:nvPr>
        </p:nvSpPr>
        <p:spPr>
          <a:xfrm>
            <a:off x="10832453" y="5900199"/>
            <a:ext cx="504203" cy="511293"/>
          </a:xfrm>
        </p:spPr>
        <p:txBody>
          <a:bodyPr>
            <a:noAutofit/>
          </a:bodyPr>
          <a:lstStyle>
            <a:lvl1pPr marL="0" indent="0">
              <a:buNone/>
              <a:defRPr sz="788">
                <a:solidFill>
                  <a:schemeClr val="bg1">
                    <a:lumMod val="50000"/>
                  </a:schemeClr>
                </a:solidFill>
              </a:defRPr>
            </a:lvl1pPr>
          </a:lstStyle>
          <a:p>
            <a:r>
              <a:rPr lang="en-US" dirty="0"/>
              <a:t>Click to add logo</a:t>
            </a:r>
          </a:p>
        </p:txBody>
      </p:sp>
      <p:sp>
        <p:nvSpPr>
          <p:cNvPr id="12" name="Rectangle 11">
            <a:extLst>
              <a:ext uri="{FF2B5EF4-FFF2-40B4-BE49-F238E27FC236}">
                <a16:creationId xmlns:a16="http://schemas.microsoft.com/office/drawing/2014/main" id="{66E8F43A-E827-4977-A0E1-A59D07237096}"/>
              </a:ext>
            </a:extLst>
          </p:cNvPr>
          <p:cNvSpPr>
            <a:spLocks noChangeAspect="1"/>
          </p:cNvSpPr>
          <p:nvPr userDrawn="1"/>
        </p:nvSpPr>
        <p:spPr>
          <a:xfrm>
            <a:off x="597457" y="599726"/>
            <a:ext cx="10991499"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94554E60-40A6-46E8-BD15-27BDC40B01C5}"/>
              </a:ext>
            </a:extLst>
          </p:cNvPr>
          <p:cNvSpPr>
            <a:spLocks noGrp="1"/>
          </p:cNvSpPr>
          <p:nvPr>
            <p:ph type="title"/>
          </p:nvPr>
        </p:nvSpPr>
        <p:spPr>
          <a:xfrm>
            <a:off x="774923" y="687475"/>
            <a:ext cx="10106109"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9"/>
            <a:ext cx="1328141" cy="365125"/>
          </a:xfrm>
        </p:spPr>
        <p:txBody>
          <a:bodyPr/>
          <a:lstStyle>
            <a:lvl1pPr>
              <a:defRPr>
                <a:solidFill>
                  <a:schemeClr val="accent1">
                    <a:lumMod val="75000"/>
                    <a:lumOff val="25000"/>
                  </a:schemeClr>
                </a:solidFill>
              </a:defRPr>
            </a:lvl1pPr>
          </a:lstStyle>
          <a:p>
            <a:fld id="{13B61589-5FEA-4BD5-9E88-03FA9D5565E5}" type="datetime9">
              <a:rPr lang="en-US" smtClean="0"/>
              <a:t>3/31/2024 9:16:33 PM</a:t>
            </a:fld>
            <a:endParaRPr lang="en-US" dirty="0"/>
          </a:p>
        </p:txBody>
      </p:sp>
      <p:sp>
        <p:nvSpPr>
          <p:cNvPr id="5" name="Footer Placeholder 4"/>
          <p:cNvSpPr>
            <a:spLocks noGrp="1"/>
          </p:cNvSpPr>
          <p:nvPr>
            <p:ph type="ftr" sz="quarter" idx="11"/>
          </p:nvPr>
        </p:nvSpPr>
        <p:spPr>
          <a:xfrm>
            <a:off x="774925" y="5951813"/>
            <a:ext cx="7896279" cy="365125"/>
          </a:xfrm>
        </p:spPr>
        <p:txBody>
          <a:bodyPr/>
          <a:lstStyle/>
          <a:p>
            <a:endParaRPr lang="en-US" dirty="0"/>
          </a:p>
        </p:txBody>
      </p:sp>
      <p:sp>
        <p:nvSpPr>
          <p:cNvPr id="6" name="Slide Number Placeholder 5"/>
          <p:cNvSpPr>
            <a:spLocks noGrp="1"/>
          </p:cNvSpPr>
          <p:nvPr>
            <p:ph type="sldNum" sz="quarter" idx="12"/>
          </p:nvPr>
        </p:nvSpPr>
        <p:spPr>
          <a:xfrm>
            <a:off x="10446616" y="5956139"/>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8" name="Picture Placeholder 9">
            <a:extLst>
              <a:ext uri="{FF2B5EF4-FFF2-40B4-BE49-F238E27FC236}">
                <a16:creationId xmlns:a16="http://schemas.microsoft.com/office/drawing/2014/main" id="{B48ED5C0-EC13-437C-B526-EF7919E97CE6}"/>
              </a:ext>
            </a:extLst>
          </p:cNvPr>
          <p:cNvSpPr>
            <a:spLocks noGrp="1"/>
          </p:cNvSpPr>
          <p:nvPr>
            <p:ph type="pic" sz="quarter" idx="13" hasCustomPrompt="1"/>
          </p:nvPr>
        </p:nvSpPr>
        <p:spPr>
          <a:xfrm>
            <a:off x="334901" y="5681499"/>
            <a:ext cx="1013733"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9" name="Picture Placeholder 9">
            <a:extLst>
              <a:ext uri="{FF2B5EF4-FFF2-40B4-BE49-F238E27FC236}">
                <a16:creationId xmlns:a16="http://schemas.microsoft.com/office/drawing/2014/main" id="{91A95823-A39A-4BD7-9037-1A11F0730446}"/>
              </a:ext>
            </a:extLst>
          </p:cNvPr>
          <p:cNvSpPr>
            <a:spLocks noGrp="1"/>
          </p:cNvSpPr>
          <p:nvPr>
            <p:ph type="pic" sz="quarter" idx="14" hasCustomPrompt="1"/>
          </p:nvPr>
        </p:nvSpPr>
        <p:spPr>
          <a:xfrm>
            <a:off x="8203904" y="5900199"/>
            <a:ext cx="504203"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2959" y="1539745"/>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4924" y="2220243"/>
            <a:ext cx="5199369" cy="3640808"/>
          </a:xfrm>
        </p:spPr>
        <p:txBody>
          <a:bodyPr anchor="t">
            <a:norm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25745" y="1539745"/>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220243"/>
            <a:ext cx="5210216" cy="3640808"/>
          </a:xfrm>
        </p:spPr>
        <p:txBody>
          <a:bodyPr anchor="t">
            <a:norm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22A5740-FE4F-4AFC-8F73-3AEAA9BFAC1E}" type="datetime9">
              <a:rPr lang="en-US" smtClean="0"/>
              <a:t>3/31/2024 9:16:33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Picture Placeholder 9">
            <a:extLst>
              <a:ext uri="{FF2B5EF4-FFF2-40B4-BE49-F238E27FC236}">
                <a16:creationId xmlns:a16="http://schemas.microsoft.com/office/drawing/2014/main" id="{B9FF31F1-188B-434A-9752-B504C1706976}"/>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2" name="Rectangle 11">
            <a:extLst>
              <a:ext uri="{FF2B5EF4-FFF2-40B4-BE49-F238E27FC236}">
                <a16:creationId xmlns:a16="http://schemas.microsoft.com/office/drawing/2014/main" id="{84E29D9E-8ECB-48A5-9D5C-5B27EB79AB20}"/>
              </a:ext>
            </a:extLst>
          </p:cNvPr>
          <p:cNvSpPr>
            <a:spLocks noChangeAspect="1"/>
          </p:cNvSpPr>
          <p:nvPr userDrawn="1"/>
        </p:nvSpPr>
        <p:spPr>
          <a:xfrm>
            <a:off x="597457" y="599726"/>
            <a:ext cx="10991499"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71345CE4-7F4F-45F5-80A4-11AF16253592}"/>
              </a:ext>
            </a:extLst>
          </p:cNvPr>
          <p:cNvSpPr>
            <a:spLocks noGrp="1"/>
          </p:cNvSpPr>
          <p:nvPr>
            <p:ph type="title"/>
          </p:nvPr>
        </p:nvSpPr>
        <p:spPr>
          <a:xfrm>
            <a:off x="774923" y="687475"/>
            <a:ext cx="10106109"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61984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9B04-E469-837E-0C6F-BB7290884F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30AB64-01E2-6644-050A-65DFC369C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2D8E7C-CFDD-56D5-BBCC-AFB7E3EADCFD}"/>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5" name="Footer Placeholder 4">
            <a:extLst>
              <a:ext uri="{FF2B5EF4-FFF2-40B4-BE49-F238E27FC236}">
                <a16:creationId xmlns:a16="http://schemas.microsoft.com/office/drawing/2014/main" id="{F6B86973-A2D6-1A50-05C5-9CF0902220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62BA07-AA0D-42A3-98A1-F01EBB99BE13}"/>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2562287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BE61-FA48-1894-4CB6-2C4703C2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C2E65E-A334-FE5E-4F08-E5E1AFCED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53C27-7265-AE62-A612-C2C1A986D76E}"/>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5" name="Footer Placeholder 4">
            <a:extLst>
              <a:ext uri="{FF2B5EF4-FFF2-40B4-BE49-F238E27FC236}">
                <a16:creationId xmlns:a16="http://schemas.microsoft.com/office/drawing/2014/main" id="{A6E11588-83FB-161B-8800-37E09D1D8E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7B5B8F-B0E0-8BE6-AF79-25E61F5ADCD7}"/>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2835268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4B5A-C35A-47E0-BC1A-B233030E92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C929B2-45A3-FB97-7CD7-60B33BB2B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6910DB-1EB4-B38A-5C73-6D25EB1012CA}"/>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5" name="Footer Placeholder 4">
            <a:extLst>
              <a:ext uri="{FF2B5EF4-FFF2-40B4-BE49-F238E27FC236}">
                <a16:creationId xmlns:a16="http://schemas.microsoft.com/office/drawing/2014/main" id="{0895D90D-30C7-37C9-7426-FFA5F7A05E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859C60-72A5-BF2A-B6AA-78CCDEA01473}"/>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229664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latin typeface="Verdana" panose="020B0604030504040204" pitchFamily="34" charset="0"/>
                <a:ea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8CEE78F-E66B-4407-8E81-BBF2C1FACCE0}" type="datetime9">
              <a:rPr lang="en-US" smtClean="0"/>
              <a:t>3/31/2024 9:16:33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460040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E184-A94D-F1E8-4F9D-25C28FE5B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55380-A1E0-ADE8-1FEE-27FE844A95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BB3479-EEEA-341A-085C-A2FD77BBAF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17EFA-99DC-3A52-1DEB-F3E193102157}"/>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6" name="Footer Placeholder 5">
            <a:extLst>
              <a:ext uri="{FF2B5EF4-FFF2-40B4-BE49-F238E27FC236}">
                <a16:creationId xmlns:a16="http://schemas.microsoft.com/office/drawing/2014/main" id="{63B2FC02-9364-B811-5C88-250225F736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08B4BB-F4F5-CD3B-C595-EB71206A33BC}"/>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423854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65EF-A6D2-0DDB-1473-476085DDF6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93E39C-35B3-A200-13F3-477D92A1A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D8857-6214-0AE3-AA68-113E88D51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CABBF-4302-BC61-9FEE-9F43FD53F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2100EE-4BE5-288E-EDA7-59E2597003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13D159-DE27-72C0-C5DA-5B3875468412}"/>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8" name="Footer Placeholder 7">
            <a:extLst>
              <a:ext uri="{FF2B5EF4-FFF2-40B4-BE49-F238E27FC236}">
                <a16:creationId xmlns:a16="http://schemas.microsoft.com/office/drawing/2014/main" id="{5A0A8D23-0EAD-6B3B-3131-19BCE3810C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085FBD-4093-2CD4-073C-D83F7735B466}"/>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2588241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83B5-6DCD-D1D1-4A67-5181924FC1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7F063-3ECD-E8ED-588B-6D24F6EFBF6D}"/>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4" name="Footer Placeholder 3">
            <a:extLst>
              <a:ext uri="{FF2B5EF4-FFF2-40B4-BE49-F238E27FC236}">
                <a16:creationId xmlns:a16="http://schemas.microsoft.com/office/drawing/2014/main" id="{9E9429D5-B639-B800-7929-5D088EBD4C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78A3B0-31FC-EBE8-B963-FC93E632270E}"/>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3227916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7E5639-B058-8B72-E33A-1C170A9C728C}"/>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3" name="Footer Placeholder 2">
            <a:extLst>
              <a:ext uri="{FF2B5EF4-FFF2-40B4-BE49-F238E27FC236}">
                <a16:creationId xmlns:a16="http://schemas.microsoft.com/office/drawing/2014/main" id="{465C9733-FB03-0367-0227-35FA694C35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8C59BA-C8D2-E803-79A4-CD58BA94FDA0}"/>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1615377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2E48-42AF-E992-4944-C692D74018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2BDCC8-9F14-F4F1-A240-723AB91FD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41295B-BFA3-579F-FCD9-07AF95FB8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9546F-F374-6C25-A4AE-72D6CBD073A1}"/>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6" name="Footer Placeholder 5">
            <a:extLst>
              <a:ext uri="{FF2B5EF4-FFF2-40B4-BE49-F238E27FC236}">
                <a16:creationId xmlns:a16="http://schemas.microsoft.com/office/drawing/2014/main" id="{86F04369-AA23-8113-DE78-B91C2DEB78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308E77-652E-4665-84E8-9FF047B34BCB}"/>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269997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857B-3752-0AA7-445E-14AF34F69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D96D7-DD62-1C51-0CF7-8582F2EB5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795315-D82B-92FA-44B7-C15CD8022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5147E-98C7-D2E7-56AA-E0FDD15BC92A}"/>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6" name="Footer Placeholder 5">
            <a:extLst>
              <a:ext uri="{FF2B5EF4-FFF2-40B4-BE49-F238E27FC236}">
                <a16:creationId xmlns:a16="http://schemas.microsoft.com/office/drawing/2014/main" id="{92ABFC87-1428-075C-6BD7-E7C2110493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B80D9F-7C90-1B44-FA10-8991D07FA611}"/>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2533417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4062-C00E-23B1-7BF1-6F4ACCED06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0B053E-B5D7-F162-3016-83BC86678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82494-7426-4D81-13BE-3DE7408DBBC2}"/>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5" name="Footer Placeholder 4">
            <a:extLst>
              <a:ext uri="{FF2B5EF4-FFF2-40B4-BE49-F238E27FC236}">
                <a16:creationId xmlns:a16="http://schemas.microsoft.com/office/drawing/2014/main" id="{018FC27F-09DD-4FBB-2EB4-E759349D3A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33B319-C117-AA99-9525-5A35D7AE803C}"/>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2302422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7B6DE-5FD5-A398-CF4D-3FF6DA8F02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1189C-81D7-A9B5-83E0-826A4B9D8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58B39-5D83-76D8-12A8-32E4E2AC2015}"/>
              </a:ext>
            </a:extLst>
          </p:cNvPr>
          <p:cNvSpPr>
            <a:spLocks noGrp="1"/>
          </p:cNvSpPr>
          <p:nvPr>
            <p:ph type="dt" sz="half" idx="10"/>
          </p:nvPr>
        </p:nvSpPr>
        <p:spPr/>
        <p:txBody>
          <a:bodyPr/>
          <a:lstStyle/>
          <a:p>
            <a:fld id="{91B3A0FD-0F6C-4AB2-8335-3675B8BF4146}" type="datetimeFigureOut">
              <a:rPr lang="en-US" smtClean="0"/>
              <a:t>3/31/2024</a:t>
            </a:fld>
            <a:endParaRPr lang="en-US" dirty="0"/>
          </a:p>
        </p:txBody>
      </p:sp>
      <p:sp>
        <p:nvSpPr>
          <p:cNvPr id="5" name="Footer Placeholder 4">
            <a:extLst>
              <a:ext uri="{FF2B5EF4-FFF2-40B4-BE49-F238E27FC236}">
                <a16:creationId xmlns:a16="http://schemas.microsoft.com/office/drawing/2014/main" id="{8900DD86-82DD-A46F-79B5-FBEAF904DC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285A62-76D9-B8C6-8161-E9E05AD0A0CB}"/>
              </a:ext>
            </a:extLst>
          </p:cNvPr>
          <p:cNvSpPr>
            <a:spLocks noGrp="1"/>
          </p:cNvSpPr>
          <p:nvPr>
            <p:ph type="sldNum" sz="quarter" idx="12"/>
          </p:nvPr>
        </p:nvSpPr>
        <p:spPr/>
        <p:txBody>
          <a:bodyPr/>
          <a:lstStyle/>
          <a:p>
            <a:fld id="{CE4B67FA-438F-43AF-9FC7-8724F2C6CB29}" type="slidenum">
              <a:rPr lang="en-US" smtClean="0"/>
              <a:t>‹#›</a:t>
            </a:fld>
            <a:endParaRPr lang="en-US" dirty="0"/>
          </a:p>
        </p:txBody>
      </p:sp>
    </p:spTree>
    <p:extLst>
      <p:ext uri="{BB962C8B-B14F-4D97-AF65-F5344CB8AC3E}">
        <p14:creationId xmlns:p14="http://schemas.microsoft.com/office/powerpoint/2010/main" val="170946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8CEE78F-E66B-4407-8E81-BBF2C1FACCE0}" type="datetime9">
              <a:rPr lang="en-US" smtClean="0"/>
              <a:t>3/31/2024 9:16:33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67871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8CEE78F-E66B-4407-8E81-BBF2C1FACCE0}" type="datetime9">
              <a:rPr lang="en-US" smtClean="0"/>
              <a:t>3/31/2024 9:16:33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72397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CEE78F-E66B-4407-8E81-BBF2C1FACCE0}" type="datetime9">
              <a:rPr lang="en-US" smtClean="0"/>
              <a:t>3/31/2024 9:16:33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Tree>
    <p:extLst>
      <p:ext uri="{BB962C8B-B14F-4D97-AF65-F5344CB8AC3E}">
        <p14:creationId xmlns:p14="http://schemas.microsoft.com/office/powerpoint/2010/main" val="382663238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EE78F-E66B-4407-8E81-BBF2C1FACCE0}" type="datetime9">
              <a:rPr lang="en-US" smtClean="0"/>
              <a:t>3/31/2024 9:16:33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31148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latin typeface="Verdana" panose="020B0604030504040204" pitchFamily="34" charset="0"/>
                <a:ea typeface="Verdana" panose="020B0604030504040204" pitchFamily="34" charset="0"/>
              </a:defRPr>
            </a:lvl1pPr>
            <a:lvl2pPr>
              <a:defRPr sz="1800">
                <a:solidFill>
                  <a:schemeClr val="tx2"/>
                </a:solidFill>
                <a:latin typeface="Verdana" panose="020B0604030504040204" pitchFamily="34" charset="0"/>
                <a:ea typeface="Verdana" panose="020B0604030504040204" pitchFamily="34" charset="0"/>
              </a:defRPr>
            </a:lvl2pPr>
            <a:lvl3pPr>
              <a:defRPr sz="1600">
                <a:solidFill>
                  <a:schemeClr val="tx2"/>
                </a:solidFill>
                <a:latin typeface="Verdana" panose="020B0604030504040204" pitchFamily="34" charset="0"/>
                <a:ea typeface="Verdana" panose="020B0604030504040204" pitchFamily="34" charset="0"/>
              </a:defRPr>
            </a:lvl3pPr>
            <a:lvl4pPr>
              <a:defRPr sz="1400">
                <a:solidFill>
                  <a:schemeClr val="tx2"/>
                </a:solidFill>
                <a:latin typeface="Verdana" panose="020B0604030504040204" pitchFamily="34" charset="0"/>
                <a:ea typeface="Verdana" panose="020B0604030504040204" pitchFamily="34" charset="0"/>
              </a:defRPr>
            </a:lvl4pPr>
            <a:lvl5pPr>
              <a:defRPr sz="1400">
                <a:solidFill>
                  <a:schemeClr val="tx2"/>
                </a:solidFill>
                <a:latin typeface="Verdana" panose="020B0604030504040204" pitchFamily="34" charset="0"/>
                <a:ea typeface="Verdana" panose="020B060403050404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8CEE78F-E66B-4407-8E81-BBF2C1FACCE0}" type="datetime9">
              <a:rPr lang="en-US" smtClean="0"/>
              <a:t>3/31/2024 9:16:33 PM</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25826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CEE78F-E66B-4407-8E81-BBF2C1FACCE0}" type="datetime9">
              <a:rPr lang="en-US" smtClean="0"/>
              <a:t>3/31/2024 9:16:33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71952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8CEE78F-E66B-4407-8E81-BBF2C1FACCE0}" type="datetime9">
              <a:rPr lang="en-US" smtClean="0"/>
              <a:t>3/31/2024 9:16:29 PM</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AF5F19CD-FC24-EB7B-7CA6-1B384F82A767}"/>
              </a:ext>
            </a:extLst>
          </p:cNvPr>
          <p:cNvPicPr>
            <a:picLocks noChangeAspect="1"/>
          </p:cNvPicPr>
          <p:nvPr userDrawn="1"/>
        </p:nvPicPr>
        <p:blipFill>
          <a:blip r:embed="rId2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538131" y="5960314"/>
            <a:ext cx="461820" cy="348117"/>
          </a:xfrm>
          <a:prstGeom prst="rect">
            <a:avLst/>
          </a:prstGeom>
        </p:spPr>
      </p:pic>
    </p:spTree>
    <p:extLst>
      <p:ext uri="{BB962C8B-B14F-4D97-AF65-F5344CB8AC3E}">
        <p14:creationId xmlns:p14="http://schemas.microsoft.com/office/powerpoint/2010/main" val="3023471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3" r:id="rId13"/>
    <p:sldLayoutId id="2147483666" r:id="rId14"/>
    <p:sldLayoutId id="2147483668" r:id="rId15"/>
    <p:sldLayoutId id="2147483669" r:id="rId16"/>
    <p:sldLayoutId id="2147483670" r:id="rId17"/>
    <p:sldLayoutId id="2147483671" r:id="rId18"/>
    <p:sldLayoutId id="2147483651" r:id="rId19"/>
    <p:sldLayoutId id="2147483654" r:id="rId20"/>
    <p:sldLayoutId id="2147483655" r:id="rId21"/>
    <p:sldLayoutId id="2147483656" r:id="rId22"/>
    <p:sldLayoutId id="2147483657" r:id="rId23"/>
    <p:sldLayoutId id="2147483658" r:id="rId24"/>
    <p:sldLayoutId id="2147483659" r:id="rId25"/>
    <p:sldLayoutId id="2147483687" r:id="rId26"/>
  </p:sldLayoutIdLst>
  <p:hf hdr="0" ftr="0" dt="0"/>
  <p:txStyles>
    <p:titleStyle>
      <a:lvl1pPr algn="l" defTabSz="457200" rtl="0" eaLnBrk="1" latinLnBrk="0" hangingPunct="1">
        <a:spcBef>
          <a:spcPct val="0"/>
        </a:spcBef>
        <a:buNone/>
        <a:defRPr sz="2800" b="0" kern="1200" cap="none">
          <a:solidFill>
            <a:schemeClr val="bg1"/>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4095E3-7CBE-507B-F6B8-EA332040D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88B244-6FD4-20DF-F688-8A4049D19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C2666-0095-02F4-DA7C-8A53B1064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3A0FD-0F6C-4AB2-8335-3675B8BF4146}" type="datetimeFigureOut">
              <a:rPr lang="en-US" smtClean="0"/>
              <a:t>3/31/2024</a:t>
            </a:fld>
            <a:endParaRPr lang="en-US" dirty="0"/>
          </a:p>
        </p:txBody>
      </p:sp>
      <p:sp>
        <p:nvSpPr>
          <p:cNvPr id="5" name="Footer Placeholder 4">
            <a:extLst>
              <a:ext uri="{FF2B5EF4-FFF2-40B4-BE49-F238E27FC236}">
                <a16:creationId xmlns:a16="http://schemas.microsoft.com/office/drawing/2014/main" id="{0CAA62E2-E18F-D538-0A4E-C3B12B361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A74672-3807-876E-5A54-2AFAAAF9D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B67FA-438F-43AF-9FC7-8724F2C6CB29}" type="slidenum">
              <a:rPr lang="en-US" smtClean="0"/>
              <a:t>‹#›</a:t>
            </a:fld>
            <a:endParaRPr lang="en-US" dirty="0"/>
          </a:p>
        </p:txBody>
      </p:sp>
    </p:spTree>
    <p:extLst>
      <p:ext uri="{BB962C8B-B14F-4D97-AF65-F5344CB8AC3E}">
        <p14:creationId xmlns:p14="http://schemas.microsoft.com/office/powerpoint/2010/main" val="26585728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hyperlink" Target="mailto:Katie.Latanich@noa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C5C-F7DD-4A71-9EF6-3848156372FE}"/>
              </a:ext>
            </a:extLst>
          </p:cNvPr>
          <p:cNvSpPr>
            <a:spLocks noGrp="1"/>
          </p:cNvSpPr>
          <p:nvPr>
            <p:ph type="ctrTitle"/>
          </p:nvPr>
        </p:nvSpPr>
        <p:spPr>
          <a:xfrm>
            <a:off x="648392" y="782782"/>
            <a:ext cx="7179124" cy="1352412"/>
          </a:xfrm>
        </p:spPr>
        <p:txBody>
          <a:bodyPr>
            <a:normAutofit/>
          </a:bodyPr>
          <a:lstStyle/>
          <a:p>
            <a:r>
              <a:rPr lang="en-US" dirty="0"/>
              <a:t>B1 Climate Scenarios Workshop</a:t>
            </a:r>
            <a:br>
              <a:rPr lang="en-US" dirty="0"/>
            </a:br>
            <a:r>
              <a:rPr lang="en-US" dirty="0"/>
              <a:t>Planning Update</a:t>
            </a:r>
          </a:p>
        </p:txBody>
      </p:sp>
      <p:pic>
        <p:nvPicPr>
          <p:cNvPr id="3" name="Picture Placeholder 2">
            <a:extLst>
              <a:ext uri="{FF2B5EF4-FFF2-40B4-BE49-F238E27FC236}">
                <a16:creationId xmlns:a16="http://schemas.microsoft.com/office/drawing/2014/main" id="{3336D9B2-D149-64B2-CE09-1EF6E5BAB81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305164" y="5711236"/>
            <a:ext cx="1016439" cy="914400"/>
          </a:xfrm>
          <a:prstGeom prst="rect">
            <a:avLst/>
          </a:prstGeom>
        </p:spPr>
      </p:pic>
      <p:pic>
        <p:nvPicPr>
          <p:cNvPr id="5" name="Picture 4">
            <a:extLst>
              <a:ext uri="{FF2B5EF4-FFF2-40B4-BE49-F238E27FC236}">
                <a16:creationId xmlns:a16="http://schemas.microsoft.com/office/drawing/2014/main" id="{684DFB2E-1767-4FBF-9891-C31940A8AD1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4132" y="868936"/>
            <a:ext cx="2119476" cy="1785069"/>
          </a:xfrm>
          <a:prstGeom prst="rect">
            <a:avLst/>
          </a:prstGeom>
        </p:spPr>
      </p:pic>
      <p:sp>
        <p:nvSpPr>
          <p:cNvPr id="7" name="Subtitle 2">
            <a:extLst>
              <a:ext uri="{FF2B5EF4-FFF2-40B4-BE49-F238E27FC236}">
                <a16:creationId xmlns:a16="http://schemas.microsoft.com/office/drawing/2014/main" id="{B8101036-94CC-43E4-9D77-854CE2BA6BF1}"/>
              </a:ext>
            </a:extLst>
          </p:cNvPr>
          <p:cNvSpPr txBox="1">
            <a:spLocks/>
          </p:cNvSpPr>
          <p:nvPr/>
        </p:nvSpPr>
        <p:spPr>
          <a:xfrm>
            <a:off x="680190" y="2484427"/>
            <a:ext cx="7989752"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cap="none" dirty="0">
                <a:latin typeface="Arial" panose="020B0604020202020204" pitchFamily="34" charset="0"/>
                <a:cs typeface="Arial" panose="020B0604020202020204" pitchFamily="34" charset="0"/>
              </a:rPr>
              <a:t>Katie Latanich, April 2024</a:t>
            </a:r>
          </a:p>
        </p:txBody>
      </p:sp>
    </p:spTree>
    <p:extLst>
      <p:ext uri="{BB962C8B-B14F-4D97-AF65-F5344CB8AC3E}">
        <p14:creationId xmlns:p14="http://schemas.microsoft.com/office/powerpoint/2010/main" val="338815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Facilitation</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6" y="1750343"/>
            <a:ext cx="9613676" cy="4205794"/>
          </a:xfrm>
        </p:spPr>
        <p:txBody>
          <a:bodyPr>
            <a:normAutofit/>
          </a:bodyPr>
          <a:lstStyle/>
          <a:p>
            <a:r>
              <a:rPr lang="en-US" b="1" dirty="0">
                <a:latin typeface="Arial" panose="020B0604020202020204" pitchFamily="34" charset="0"/>
                <a:cs typeface="Arial" panose="020B0604020202020204" pitchFamily="34" charset="0"/>
              </a:rPr>
              <a:t>A more focused example: what do we need from the management process?</a:t>
            </a:r>
          </a:p>
          <a:p>
            <a:pPr rtl="0" fontAlgn="base">
              <a:spcBef>
                <a:spcPts val="0"/>
              </a:spcBef>
              <a:spcAft>
                <a:spcPts val="0"/>
              </a:spcAft>
            </a:pPr>
            <a:endParaRPr lang="en-US"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US" dirty="0">
              <a:solidFill>
                <a:srgbClr val="000000"/>
              </a:solidFill>
              <a:latin typeface="Arial" panose="020B0604020202020204" pitchFamily="34" charset="0"/>
            </a:endParaRPr>
          </a:p>
          <a:p>
            <a:pPr rtl="0" fontAlgn="base">
              <a:spcBef>
                <a:spcPts val="0"/>
              </a:spcBef>
              <a:spcAft>
                <a:spcPts val="0"/>
              </a:spcAft>
            </a:pPr>
            <a:r>
              <a:rPr lang="en-US" b="0" i="0" u="none" strike="noStrike" dirty="0">
                <a:solidFill>
                  <a:srgbClr val="000000"/>
                </a:solidFill>
                <a:effectLst/>
                <a:latin typeface="Arial" panose="020B0604020202020204" pitchFamily="34" charset="0"/>
              </a:rPr>
              <a:t>In all scenarios, </a:t>
            </a:r>
            <a:r>
              <a:rPr lang="en-US" dirty="0">
                <a:solidFill>
                  <a:srgbClr val="000000"/>
                </a:solidFill>
                <a:latin typeface="Arial" panose="020B0604020202020204" pitchFamily="34" charset="0"/>
              </a:rPr>
              <a:t>w</a:t>
            </a:r>
            <a:r>
              <a:rPr lang="en-US" b="0" i="0" u="none" strike="noStrike" dirty="0">
                <a:solidFill>
                  <a:srgbClr val="000000"/>
                </a:solidFill>
                <a:effectLst/>
                <a:latin typeface="Arial" panose="020B0604020202020204" pitchFamily="34" charset="0"/>
              </a:rPr>
              <a:t>e can expect more frequent </a:t>
            </a:r>
            <a:r>
              <a:rPr lang="en-US" b="1" i="0" u="none" strike="noStrike" dirty="0">
                <a:solidFill>
                  <a:srgbClr val="000000"/>
                </a:solidFill>
                <a:effectLst/>
                <a:latin typeface="Arial" panose="020B0604020202020204" pitchFamily="34" charset="0"/>
              </a:rPr>
              <a:t>extreme events</a:t>
            </a:r>
            <a:r>
              <a:rPr lang="en-US" dirty="0">
                <a:solidFill>
                  <a:srgbClr val="000000"/>
                </a:solidFill>
                <a:latin typeface="Arial" panose="020B0604020202020204" pitchFamily="34" charset="0"/>
              </a:rPr>
              <a:t> </a:t>
            </a:r>
            <a:r>
              <a:rPr lang="en-US" b="0" i="0" u="none" strike="noStrike" dirty="0">
                <a:solidFill>
                  <a:srgbClr val="000000"/>
                </a:solidFill>
                <a:effectLst/>
                <a:latin typeface="Arial" panose="020B0604020202020204" pitchFamily="34" charset="0"/>
              </a:rPr>
              <a:t>but our </a:t>
            </a:r>
            <a:r>
              <a:rPr lang="en-US" b="1" i="0" u="none" strike="noStrike" dirty="0">
                <a:solidFill>
                  <a:srgbClr val="000000"/>
                </a:solidFill>
                <a:effectLst/>
                <a:latin typeface="Arial" panose="020B0604020202020204" pitchFamily="34" charset="0"/>
              </a:rPr>
              <a:t>ability to predict</a:t>
            </a:r>
            <a:r>
              <a:rPr lang="en-US" b="0" i="0" u="none" strike="noStrike" dirty="0">
                <a:solidFill>
                  <a:srgbClr val="000000"/>
                </a:solidFill>
                <a:effectLst/>
                <a:latin typeface="Arial" panose="020B0604020202020204" pitchFamily="34" charset="0"/>
              </a:rPr>
              <a:t> and prepare for them varies. </a:t>
            </a:r>
          </a:p>
          <a:p>
            <a:pPr rtl="0" fontAlgn="base">
              <a:spcBef>
                <a:spcPts val="0"/>
              </a:spcBef>
              <a:spcAft>
                <a:spcPts val="0"/>
              </a:spcAft>
            </a:pPr>
            <a:endParaRPr lang="en-US"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If we have strong predictive capabilities, what else do we need to communicate and act on this information?</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If we don’t have strong predictive capabilities, or ecosystems are changing so rapidly we’re in reactive mode and are more reliant on real-time information, what do we need from a management process that can respond quickly and support readiness with little advance warning?</a:t>
            </a:r>
          </a:p>
          <a:p>
            <a:pPr marL="742950" lvl="1" indent="-285750" rtl="0" fontAlgn="base">
              <a:spcBef>
                <a:spcPts val="0"/>
              </a:spcBef>
              <a:spcAft>
                <a:spcPts val="0"/>
              </a:spcAft>
              <a:buFont typeface="Arial" panose="020B0604020202020204" pitchFamily="34" charset="0"/>
              <a:buChar char="•"/>
            </a:pPr>
            <a:endParaRPr lang="en-US" dirty="0">
              <a:solidFill>
                <a:srgbClr val="000000"/>
              </a:solidFill>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endParaRPr lang="en-US" dirty="0">
              <a:solidFill>
                <a:srgbClr val="000000"/>
              </a:solidFill>
              <a:latin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14289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Workshop outputs</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6" y="1750343"/>
            <a:ext cx="9613676" cy="4205794"/>
          </a:xfrm>
        </p:spPr>
        <p:txBody>
          <a:bodyPr>
            <a:norm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
        <p:nvSpPr>
          <p:cNvPr id="12" name="TextBox 11">
            <a:extLst>
              <a:ext uri="{FF2B5EF4-FFF2-40B4-BE49-F238E27FC236}">
                <a16:creationId xmlns:a16="http://schemas.microsoft.com/office/drawing/2014/main" id="{94EAA824-C438-5464-D301-A777D38ECE31}"/>
              </a:ext>
            </a:extLst>
          </p:cNvPr>
          <p:cNvSpPr txBox="1"/>
          <p:nvPr/>
        </p:nvSpPr>
        <p:spPr>
          <a:xfrm>
            <a:off x="1566411" y="1646210"/>
            <a:ext cx="9099550" cy="480131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From CCTF November 2023 Report (D2, December 2023)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Outcomes and deliverables may include but are not limited to:</a:t>
            </a:r>
          </a:p>
          <a:p>
            <a:r>
              <a:rPr lang="en-US" dirty="0">
                <a:latin typeface="Arial" panose="020B0604020202020204" pitchFamily="34" charset="0"/>
                <a:cs typeface="Arial" panose="020B0604020202020204" pitchFamily="34" charset="0"/>
              </a:rPr>
              <a:t> </a:t>
            </a:r>
          </a:p>
          <a:p>
            <a:pPr marL="342900" indent="-342900">
              <a:buAutoNum type="arabicPeriod"/>
            </a:pPr>
            <a:r>
              <a:rPr lang="en-US" b="1" dirty="0">
                <a:latin typeface="Arial" panose="020B0604020202020204" pitchFamily="34" charset="0"/>
                <a:cs typeface="Arial" panose="020B0604020202020204" pitchFamily="34" charset="0"/>
              </a:rPr>
              <a:t>Identification</a:t>
            </a:r>
            <a:r>
              <a:rPr lang="en-US" dirty="0">
                <a:latin typeface="Arial" panose="020B0604020202020204" pitchFamily="34" charset="0"/>
                <a:cs typeface="Arial" panose="020B0604020202020204" pitchFamily="34" charset="0"/>
              </a:rPr>
              <a:t> of existing and potential climate change-related adaptations and responses, and key risks, barriers, and traps, as well as potential solutions across financial, social, and policy realms. </a:t>
            </a:r>
          </a:p>
          <a:p>
            <a:pPr marL="342900" indent="-342900">
              <a:buAutoNum type="arabicPeriod"/>
            </a:pPr>
            <a:r>
              <a:rPr lang="en-US" b="1" dirty="0">
                <a:latin typeface="Arial" panose="020B0604020202020204" pitchFamily="34" charset="0"/>
                <a:cs typeface="Arial" panose="020B0604020202020204" pitchFamily="34" charset="0"/>
              </a:rPr>
              <a:t>Synthesis</a:t>
            </a:r>
            <a:r>
              <a:rPr lang="en-US" dirty="0">
                <a:latin typeface="Arial" panose="020B0604020202020204" pitchFamily="34" charset="0"/>
                <a:cs typeface="Arial" panose="020B0604020202020204" pitchFamily="34" charset="0"/>
              </a:rPr>
              <a:t> of potential tools and resources to support resilient fisheries, fishing communities, and fisheries management through the Council process, such as: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Tactical and strategic measures/actions, both near-term and long-term,</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Feasible tools, incremental changes as well as larger/long-term recommendations and potential innovations,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Climate-informed tools and approaches, needs, and limits. </a:t>
            </a:r>
          </a:p>
          <a:p>
            <a:pPr marL="342900" indent="-342900">
              <a:buFont typeface="+mj-lt"/>
              <a:buAutoNum type="arabicPeriod"/>
            </a:pPr>
            <a:r>
              <a:rPr lang="en-US" b="1" dirty="0">
                <a:latin typeface="Arial" panose="020B0604020202020204" pitchFamily="34" charset="0"/>
                <a:cs typeface="Arial" panose="020B0604020202020204" pitchFamily="34" charset="0"/>
              </a:rPr>
              <a:t>Identification</a:t>
            </a:r>
            <a:r>
              <a:rPr lang="en-US" dirty="0">
                <a:latin typeface="Arial" panose="020B0604020202020204" pitchFamily="34" charset="0"/>
                <a:cs typeface="Arial" panose="020B0604020202020204" pitchFamily="34" charset="0"/>
              </a:rPr>
              <a:t> of the critical gaps in the information, tools, and processes to support effective responses and robust planning. </a:t>
            </a:r>
          </a:p>
          <a:p>
            <a:pPr marL="342900" indent="-342900">
              <a:buFont typeface="+mj-lt"/>
              <a:buAutoNum type="arabicPeriod"/>
            </a:pPr>
            <a:r>
              <a:rPr lang="en-US" b="1" dirty="0">
                <a:latin typeface="Arial" panose="020B0604020202020204" pitchFamily="34" charset="0"/>
                <a:cs typeface="Arial" panose="020B0604020202020204" pitchFamily="34" charset="0"/>
              </a:rPr>
              <a:t>Summary</a:t>
            </a:r>
            <a:r>
              <a:rPr lang="en-US" dirty="0">
                <a:latin typeface="Arial" panose="020B0604020202020204" pitchFamily="34" charset="0"/>
                <a:cs typeface="Arial" panose="020B0604020202020204" pitchFamily="34" charset="0"/>
              </a:rPr>
              <a:t> of recommendations and opportunities that may inform ongoing and future Council actions and policies under a changing climate.</a:t>
            </a:r>
          </a:p>
        </p:txBody>
      </p:sp>
    </p:spTree>
    <p:extLst>
      <p:ext uri="{BB962C8B-B14F-4D97-AF65-F5344CB8AC3E}">
        <p14:creationId xmlns:p14="http://schemas.microsoft.com/office/powerpoint/2010/main" val="119119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Workshop outputs</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6" y="1750343"/>
            <a:ext cx="9613676" cy="4205794"/>
          </a:xfrm>
        </p:spPr>
        <p:txBody>
          <a:bodyPr>
            <a:norm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pic>
        <p:nvPicPr>
          <p:cNvPr id="9" name="Picture 8" descr="A circular diagram of key council processes and planning for climate readiness, representing the feedback between information, tools, and response">
            <a:extLst>
              <a:ext uri="{FF2B5EF4-FFF2-40B4-BE49-F238E27FC236}">
                <a16:creationId xmlns:a16="http://schemas.microsoft.com/office/drawing/2014/main" id="{339E8D0C-7016-840C-D6C8-56E64B2C4A0B}"/>
              </a:ext>
            </a:extLst>
          </p:cNvPr>
          <p:cNvPicPr>
            <a:picLocks noChangeAspect="1"/>
          </p:cNvPicPr>
          <p:nvPr/>
        </p:nvPicPr>
        <p:blipFill>
          <a:blip r:embed="rId4"/>
          <a:stretch>
            <a:fillRect/>
          </a:stretch>
        </p:blipFill>
        <p:spPr>
          <a:xfrm>
            <a:off x="2216150" y="1480333"/>
            <a:ext cx="7083491" cy="4961734"/>
          </a:xfrm>
          <a:prstGeom prst="rect">
            <a:avLst/>
          </a:prstGeom>
        </p:spPr>
      </p:pic>
      <p:sp>
        <p:nvSpPr>
          <p:cNvPr id="2" name="TextBox 1">
            <a:extLst>
              <a:ext uri="{FF2B5EF4-FFF2-40B4-BE49-F238E27FC236}">
                <a16:creationId xmlns:a16="http://schemas.microsoft.com/office/drawing/2014/main" id="{C969302A-4A5A-487D-860B-62DB170D8B79}"/>
              </a:ext>
            </a:extLst>
          </p:cNvPr>
          <p:cNvSpPr txBox="1"/>
          <p:nvPr/>
        </p:nvSpPr>
        <p:spPr>
          <a:xfrm>
            <a:off x="6584950" y="6484071"/>
            <a:ext cx="5429250" cy="276999"/>
          </a:xfrm>
          <a:prstGeom prst="rect">
            <a:avLst/>
          </a:prstGeom>
          <a:noFill/>
        </p:spPr>
        <p:txBody>
          <a:bodyPr wrap="square" rtlCol="0">
            <a:spAutoFit/>
          </a:bodyPr>
          <a:lstStyle/>
          <a:p>
            <a:pPr algn="l"/>
            <a:r>
              <a:rPr lang="en-US" sz="1200" dirty="0">
                <a:solidFill>
                  <a:srgbClr val="333333"/>
                </a:solidFill>
                <a:latin typeface="Helvetica Neue"/>
              </a:rPr>
              <a:t>K. Holsman, </a:t>
            </a:r>
            <a:r>
              <a:rPr lang="en-US" sz="1200" b="0" i="0" dirty="0">
                <a:solidFill>
                  <a:srgbClr val="333333"/>
                </a:solidFill>
                <a:effectLst/>
                <a:latin typeface="Helvetica Neue"/>
              </a:rPr>
              <a:t>Bering Sea FEP Climate Change Taskforce meeting,  2/26/2024</a:t>
            </a:r>
          </a:p>
        </p:txBody>
      </p:sp>
    </p:spTree>
    <p:extLst>
      <p:ext uri="{BB962C8B-B14F-4D97-AF65-F5344CB8AC3E}">
        <p14:creationId xmlns:p14="http://schemas.microsoft.com/office/powerpoint/2010/main" val="133396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Expectations &amp; engagement</a:t>
            </a:r>
          </a:p>
        </p:txBody>
      </p:sp>
      <p:pic>
        <p:nvPicPr>
          <p:cNvPr id="7" name="Content Placeholder 6">
            <a:extLst>
              <a:ext uri="{FF2B5EF4-FFF2-40B4-BE49-F238E27FC236}">
                <a16:creationId xmlns:a16="http://schemas.microsoft.com/office/drawing/2014/main" id="{525FBA12-4DBB-3C88-0228-DF1C557DC6E5}"/>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3693450" y="3737785"/>
            <a:ext cx="3563556" cy="2673350"/>
          </a:xfrm>
          <a:prstGeom prst="rect">
            <a:avLst/>
          </a:prstGeom>
        </p:spPr>
      </p:pic>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a:fillRect/>
          </a:stretch>
        </p:blipFill>
        <p:spPr>
          <a:prstGeom prst="rect">
            <a:avLst/>
          </a:prstGeom>
        </p:spPr>
      </p:pic>
      <p:pic>
        <p:nvPicPr>
          <p:cNvPr id="2" name="Picture 1">
            <a:extLst>
              <a:ext uri="{FF2B5EF4-FFF2-40B4-BE49-F238E27FC236}">
                <a16:creationId xmlns:a16="http://schemas.microsoft.com/office/drawing/2014/main" id="{E47DE9E5-BEE3-2211-1322-9094D345D2D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7898" y="1701800"/>
            <a:ext cx="2928719" cy="2197100"/>
          </a:xfrm>
          <a:prstGeom prst="rect">
            <a:avLst/>
          </a:prstGeom>
        </p:spPr>
      </p:pic>
      <p:pic>
        <p:nvPicPr>
          <p:cNvPr id="4" name="Picture 3">
            <a:extLst>
              <a:ext uri="{FF2B5EF4-FFF2-40B4-BE49-F238E27FC236}">
                <a16:creationId xmlns:a16="http://schemas.microsoft.com/office/drawing/2014/main" id="{E2B584BC-61E9-BDFA-D5D4-80EBC440A85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33840" y="1701800"/>
            <a:ext cx="4283039" cy="3213100"/>
          </a:xfrm>
          <a:prstGeom prst="rect">
            <a:avLst/>
          </a:prstGeom>
        </p:spPr>
      </p:pic>
    </p:spTree>
    <p:extLst>
      <p:ext uri="{BB962C8B-B14F-4D97-AF65-F5344CB8AC3E}">
        <p14:creationId xmlns:p14="http://schemas.microsoft.com/office/powerpoint/2010/main" val="175170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Pre-meeting virtual discussions</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6" y="1750343"/>
            <a:ext cx="9613676" cy="4205794"/>
          </a:xfrm>
        </p:spPr>
        <p:txBody>
          <a:bodyPr>
            <a:norm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Three interactive sessions, available live via Zoom and recorded</a:t>
            </a:r>
          </a:p>
          <a:p>
            <a:r>
              <a:rPr lang="en-US" dirty="0">
                <a:latin typeface="Arial" panose="020B0604020202020204" pitchFamily="34" charset="0"/>
                <a:cs typeface="Arial" panose="020B0604020202020204" pitchFamily="34" charset="0"/>
              </a:rPr>
              <a:t>Each will include short talks or panels, moderated discussion, and Q&amp;A</a:t>
            </a:r>
          </a:p>
          <a:p>
            <a:pPr rtl="0">
              <a:spcBef>
                <a:spcPts val="0"/>
              </a:spcBef>
              <a:spcAft>
                <a:spcPts val="0"/>
              </a:spcAft>
            </a:pPr>
            <a:br>
              <a:rPr lang="en-US" b="0" dirty="0">
                <a:effectLst/>
              </a:rPr>
            </a:br>
            <a:r>
              <a:rPr lang="en-US" b="1" i="0" u="none" strike="noStrike" dirty="0">
                <a:solidFill>
                  <a:srgbClr val="000000"/>
                </a:solidFill>
                <a:effectLst/>
                <a:latin typeface="Arial" panose="020B0604020202020204" pitchFamily="34" charset="0"/>
              </a:rPr>
              <a:t>Session 1: Climate change impacts in an uncertain future</a:t>
            </a:r>
            <a:endParaRPr lang="en-US" b="1" dirty="0">
              <a:effectLst/>
            </a:endParaRPr>
          </a:p>
          <a:p>
            <a:pPr rtl="0">
              <a:spcBef>
                <a:spcPts val="0"/>
              </a:spcBef>
              <a:spcAft>
                <a:spcPts val="0"/>
              </a:spcAft>
            </a:pPr>
            <a:r>
              <a:rPr lang="en-US" b="0" i="0" u="none" strike="noStrike" dirty="0">
                <a:solidFill>
                  <a:srgbClr val="000000"/>
                </a:solidFill>
                <a:effectLst/>
                <a:latin typeface="Arial" panose="020B0604020202020204" pitchFamily="34" charset="0"/>
              </a:rPr>
              <a:t>Wednesday, April 24, 2024 1:00-2:00 pm AK</a:t>
            </a:r>
          </a:p>
          <a:p>
            <a:pPr rtl="0">
              <a:spcBef>
                <a:spcPts val="0"/>
              </a:spcBef>
              <a:spcAft>
                <a:spcPts val="0"/>
              </a:spcAft>
            </a:pPr>
            <a:endParaRPr lang="en-US" dirty="0">
              <a:solidFill>
                <a:srgbClr val="000000"/>
              </a:solidFill>
              <a:latin typeface="Arial" panose="020B0604020202020204" pitchFamily="34" charset="0"/>
            </a:endParaRPr>
          </a:p>
          <a:p>
            <a:pPr rtl="0">
              <a:spcBef>
                <a:spcPts val="0"/>
              </a:spcBef>
              <a:spcAft>
                <a:spcPts val="0"/>
              </a:spcAft>
            </a:pPr>
            <a:r>
              <a:rPr lang="en-US" b="1" i="0" u="none" strike="noStrike" dirty="0">
                <a:solidFill>
                  <a:srgbClr val="000000"/>
                </a:solidFill>
                <a:effectLst/>
                <a:latin typeface="Arial" panose="020B0604020202020204" pitchFamily="34" charset="0"/>
              </a:rPr>
              <a:t>Session 2: Defining climate readiness</a:t>
            </a:r>
            <a:endParaRPr lang="en-US" b="0" dirty="0">
              <a:effectLst/>
            </a:endParaRPr>
          </a:p>
          <a:p>
            <a:pPr rtl="0">
              <a:spcBef>
                <a:spcPts val="0"/>
              </a:spcBef>
              <a:spcAft>
                <a:spcPts val="0"/>
              </a:spcAft>
            </a:pPr>
            <a:r>
              <a:rPr lang="en-US" b="0" i="0" u="none" strike="noStrike" dirty="0">
                <a:solidFill>
                  <a:srgbClr val="000000"/>
                </a:solidFill>
                <a:effectLst/>
                <a:latin typeface="Arial" panose="020B0604020202020204" pitchFamily="34" charset="0"/>
              </a:rPr>
              <a:t>Tuesday, April 30 2024 1:00-2:00 pm AK</a:t>
            </a:r>
          </a:p>
          <a:p>
            <a:pPr rtl="0">
              <a:spcBef>
                <a:spcPts val="0"/>
              </a:spcBef>
              <a:spcAft>
                <a:spcPts val="0"/>
              </a:spcAft>
            </a:pPr>
            <a:endParaRPr lang="en-US" dirty="0">
              <a:solidFill>
                <a:srgbClr val="000000"/>
              </a:solidFill>
              <a:latin typeface="Arial" panose="020B0604020202020204" pitchFamily="34" charset="0"/>
            </a:endParaRPr>
          </a:p>
          <a:p>
            <a:pPr rtl="0">
              <a:spcBef>
                <a:spcPts val="0"/>
              </a:spcBef>
              <a:spcAft>
                <a:spcPts val="0"/>
              </a:spcAft>
            </a:pPr>
            <a:r>
              <a:rPr lang="en-US" b="1" i="0" u="none" strike="noStrike" dirty="0">
                <a:solidFill>
                  <a:srgbClr val="000000"/>
                </a:solidFill>
                <a:effectLst/>
                <a:latin typeface="Arial" panose="020B0604020202020204" pitchFamily="34" charset="0"/>
              </a:rPr>
              <a:t>Session 3: Introduction to scenario planning</a:t>
            </a:r>
            <a:endParaRPr lang="en-US" b="0" dirty="0">
              <a:effectLst/>
            </a:endParaRPr>
          </a:p>
          <a:p>
            <a:pPr rtl="0">
              <a:spcBef>
                <a:spcPts val="0"/>
              </a:spcBef>
              <a:spcAft>
                <a:spcPts val="0"/>
              </a:spcAft>
            </a:pPr>
            <a:r>
              <a:rPr lang="en-US" b="0" i="0" u="none" strike="noStrike" dirty="0">
                <a:solidFill>
                  <a:srgbClr val="000000"/>
                </a:solidFill>
                <a:effectLst/>
                <a:latin typeface="Arial" panose="020B0604020202020204" pitchFamily="34" charset="0"/>
              </a:rPr>
              <a:t>Tuesday, May 14 2024 1:00-2:00 pm AK</a:t>
            </a:r>
            <a:br>
              <a:rPr lang="en-US" dirty="0"/>
            </a:b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883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Pre-meeting materials</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6" y="1750343"/>
            <a:ext cx="9613676" cy="4205794"/>
          </a:xfrm>
        </p:spPr>
        <p:txBody>
          <a:bodyPr>
            <a:norm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Agenda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Scenarios and visuals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Scenario planning background memo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Discussion questions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Pre-workshop memo from leadership</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Logistical details</a:t>
            </a: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pic>
        <p:nvPicPr>
          <p:cNvPr id="4" name="Picture 3">
            <a:extLst>
              <a:ext uri="{FF2B5EF4-FFF2-40B4-BE49-F238E27FC236}">
                <a16:creationId xmlns:a16="http://schemas.microsoft.com/office/drawing/2014/main" id="{F92E118D-887F-C662-8DAD-BDF9DD35957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55911" y="1643121"/>
            <a:ext cx="4993624" cy="3746175"/>
          </a:xfrm>
          <a:prstGeom prst="rect">
            <a:avLst/>
          </a:prstGeom>
        </p:spPr>
      </p:pic>
    </p:spTree>
    <p:extLst>
      <p:ext uri="{BB962C8B-B14F-4D97-AF65-F5344CB8AC3E}">
        <p14:creationId xmlns:p14="http://schemas.microsoft.com/office/powerpoint/2010/main" val="46132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Dates and milestones</a:t>
            </a: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graphicFrame>
        <p:nvGraphicFramePr>
          <p:cNvPr id="2" name="Table 3">
            <a:extLst>
              <a:ext uri="{FF2B5EF4-FFF2-40B4-BE49-F238E27FC236}">
                <a16:creationId xmlns:a16="http://schemas.microsoft.com/office/drawing/2014/main" id="{E01CCBE6-5B78-927B-32C3-6F0BA8B6017F}"/>
              </a:ext>
            </a:extLst>
          </p:cNvPr>
          <p:cNvGraphicFramePr>
            <a:graphicFrameLocks noGrp="1"/>
          </p:cNvGraphicFramePr>
          <p:nvPr>
            <p:extLst>
              <p:ext uri="{D42A27DB-BD31-4B8C-83A1-F6EECF244321}">
                <p14:modId xmlns:p14="http://schemas.microsoft.com/office/powerpoint/2010/main" val="591272499"/>
              </p:ext>
            </p:extLst>
          </p:nvPr>
        </p:nvGraphicFramePr>
        <p:xfrm>
          <a:off x="1890820" y="1739419"/>
          <a:ext cx="8128000" cy="4856480"/>
        </p:xfrm>
        <a:graphic>
          <a:graphicData uri="http://schemas.openxmlformats.org/drawingml/2006/table">
            <a:tbl>
              <a:tblPr firstRow="1" bandRow="1">
                <a:tableStyleId>{5C22544A-7EE6-4342-B048-85BDC9FD1C3A}</a:tableStyleId>
              </a:tblPr>
              <a:tblGrid>
                <a:gridCol w="1860731">
                  <a:extLst>
                    <a:ext uri="{9D8B030D-6E8A-4147-A177-3AD203B41FA5}">
                      <a16:colId xmlns:a16="http://schemas.microsoft.com/office/drawing/2014/main" val="712304596"/>
                    </a:ext>
                  </a:extLst>
                </a:gridCol>
                <a:gridCol w="6267269">
                  <a:extLst>
                    <a:ext uri="{9D8B030D-6E8A-4147-A177-3AD203B41FA5}">
                      <a16:colId xmlns:a16="http://schemas.microsoft.com/office/drawing/2014/main" val="3662854771"/>
                    </a:ext>
                  </a:extLst>
                </a:gridCol>
              </a:tblGrid>
              <a:tr h="370840">
                <a:tc>
                  <a:txBody>
                    <a:bodyPr/>
                    <a:lstStyle/>
                    <a:p>
                      <a:r>
                        <a:rPr lang="en-US" dirty="0">
                          <a:latin typeface="Arial" panose="020B0604020202020204" pitchFamily="34" charset="0"/>
                          <a:cs typeface="Arial" panose="020B0604020202020204" pitchFamily="34" charset="0"/>
                        </a:rPr>
                        <a:t>Month</a:t>
                      </a:r>
                    </a:p>
                  </a:txBody>
                  <a:tcPr/>
                </a:tc>
                <a:tc>
                  <a:txBody>
                    <a:bodyPr/>
                    <a:lstStyle/>
                    <a:p>
                      <a:r>
                        <a:rPr lang="en-US" dirty="0">
                          <a:latin typeface="Arial" panose="020B0604020202020204" pitchFamily="34" charset="0"/>
                          <a:cs typeface="Arial" panose="020B0604020202020204" pitchFamily="34" charset="0"/>
                        </a:rPr>
                        <a:t>Tasks &amp; outputs</a:t>
                      </a:r>
                    </a:p>
                  </a:txBody>
                  <a:tcPr/>
                </a:tc>
                <a:extLst>
                  <a:ext uri="{0D108BD9-81ED-4DB2-BD59-A6C34878D82A}">
                    <a16:rowId xmlns:a16="http://schemas.microsoft.com/office/drawing/2014/main" val="7720301"/>
                  </a:ext>
                </a:extLst>
              </a:tr>
              <a:tr h="370840">
                <a:tc>
                  <a:txBody>
                    <a:bodyPr/>
                    <a:lstStyle/>
                    <a:p>
                      <a:r>
                        <a:rPr lang="en-US" dirty="0">
                          <a:latin typeface="Arial" panose="020B0604020202020204" pitchFamily="34" charset="0"/>
                          <a:cs typeface="Arial" panose="020B0604020202020204" pitchFamily="34" charset="0"/>
                        </a:rPr>
                        <a:t>Jan – March</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Agenda development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Scenario development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Early communications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Open registration</a:t>
                      </a:r>
                    </a:p>
                  </a:txBody>
                  <a:tcPr/>
                </a:tc>
                <a:extLst>
                  <a:ext uri="{0D108BD9-81ED-4DB2-BD59-A6C34878D82A}">
                    <a16:rowId xmlns:a16="http://schemas.microsoft.com/office/drawing/2014/main" val="770741980"/>
                  </a:ext>
                </a:extLst>
              </a:tr>
              <a:tr h="370840">
                <a:tc>
                  <a:txBody>
                    <a:bodyPr/>
                    <a:lstStyle/>
                    <a:p>
                      <a:r>
                        <a:rPr lang="en-US" dirty="0">
                          <a:latin typeface="Arial" panose="020B0604020202020204" pitchFamily="34" charset="0"/>
                          <a:cs typeface="Arial" panose="020B0604020202020204" pitchFamily="34" charset="0"/>
                        </a:rPr>
                        <a:t>April</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Council meeting update &amp; briefing book materials (draft agenda, climate scenario planning memo)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Finalize scenarios and visuals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Virtual session #1 – April 24, 1pm AK</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Virtual session #2 – April 30, 1 pm AK</a:t>
                      </a:r>
                    </a:p>
                  </a:txBody>
                  <a:tcPr/>
                </a:tc>
                <a:extLst>
                  <a:ext uri="{0D108BD9-81ED-4DB2-BD59-A6C34878D82A}">
                    <a16:rowId xmlns:a16="http://schemas.microsoft.com/office/drawing/2014/main" val="3535729453"/>
                  </a:ext>
                </a:extLst>
              </a:tr>
              <a:tr h="370840">
                <a:tc>
                  <a:txBody>
                    <a:bodyPr/>
                    <a:lstStyle/>
                    <a:p>
                      <a:r>
                        <a:rPr lang="en-US" dirty="0">
                          <a:latin typeface="Arial" panose="020B0604020202020204" pitchFamily="34" charset="0"/>
                          <a:cs typeface="Arial" panose="020B0604020202020204" pitchFamily="34" charset="0"/>
                        </a:rPr>
                        <a:t>May</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Virtual session #3 – May 14, 1pm AK</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Release final scenarios and visuals; additional pre-meeting materials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Finalize agenda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Facilitation prep and final logistical planning</a:t>
                      </a:r>
                    </a:p>
                  </a:txBody>
                  <a:tcPr/>
                </a:tc>
                <a:extLst>
                  <a:ext uri="{0D108BD9-81ED-4DB2-BD59-A6C34878D82A}">
                    <a16:rowId xmlns:a16="http://schemas.microsoft.com/office/drawing/2014/main" val="1285321475"/>
                  </a:ext>
                </a:extLst>
              </a:tr>
              <a:tr h="370840">
                <a:tc>
                  <a:txBody>
                    <a:bodyPr/>
                    <a:lstStyle/>
                    <a:p>
                      <a:r>
                        <a:rPr lang="en-US" dirty="0">
                          <a:latin typeface="Arial" panose="020B0604020202020204" pitchFamily="34" charset="0"/>
                          <a:cs typeface="Arial" panose="020B0604020202020204" pitchFamily="34" charset="0"/>
                        </a:rPr>
                        <a:t>June</a:t>
                      </a:r>
                    </a:p>
                  </a:txBody>
                  <a:tcPr/>
                </a:tc>
                <a:tc>
                  <a:txBody>
                    <a:bodyPr/>
                    <a:lstStyle/>
                    <a:p>
                      <a:r>
                        <a:rPr lang="en-US" dirty="0">
                          <a:latin typeface="Arial" panose="020B0604020202020204" pitchFamily="34" charset="0"/>
                          <a:cs typeface="Arial" panose="020B0604020202020204" pitchFamily="34" charset="0"/>
                        </a:rPr>
                        <a:t>WORKSHOP JUNE 5-6</a:t>
                      </a:r>
                    </a:p>
                  </a:txBody>
                  <a:tcPr/>
                </a:tc>
                <a:extLst>
                  <a:ext uri="{0D108BD9-81ED-4DB2-BD59-A6C34878D82A}">
                    <a16:rowId xmlns:a16="http://schemas.microsoft.com/office/drawing/2014/main" val="4205912310"/>
                  </a:ext>
                </a:extLst>
              </a:tr>
            </a:tbl>
          </a:graphicData>
        </a:graphic>
      </p:graphicFrame>
    </p:spTree>
    <p:extLst>
      <p:ext uri="{BB962C8B-B14F-4D97-AF65-F5344CB8AC3E}">
        <p14:creationId xmlns:p14="http://schemas.microsoft.com/office/powerpoint/2010/main" val="79577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2" name="Picture Placeholder 1">
            <a:extLst>
              <a:ext uri="{FF2B5EF4-FFF2-40B4-BE49-F238E27FC236}">
                <a16:creationId xmlns:a16="http://schemas.microsoft.com/office/drawing/2014/main" id="{68B89E41-6308-79CB-6DC9-FC897B127B8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334901" y="5861051"/>
            <a:ext cx="816851" cy="734848"/>
          </a:xfrm>
          <a:prstGeom prst="rect">
            <a:avLst/>
          </a:prstGeom>
        </p:spPr>
      </p:pic>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FF830E59-3786-BAA6-C94A-F1D9CCD94BD0}"/>
              </a:ext>
            </a:extLst>
          </p:cNvPr>
          <p:cNvSpPr>
            <a:spLocks noGrp="1"/>
          </p:cNvSpPr>
          <p:nvPr>
            <p:ph sz="half" idx="2"/>
          </p:nvPr>
        </p:nvSpPr>
        <p:spPr>
          <a:xfrm>
            <a:off x="1464996" y="1859638"/>
            <a:ext cx="5199369" cy="1826754"/>
          </a:xfrm>
        </p:spPr>
        <p:txBody>
          <a:bodyPr/>
          <a:lstStyle/>
          <a:p>
            <a:r>
              <a:rPr lang="en-US" sz="3200" dirty="0">
                <a:latin typeface="Arial" panose="020B0604020202020204" pitchFamily="34" charset="0"/>
                <a:cs typeface="Arial" panose="020B0604020202020204" pitchFamily="34" charset="0"/>
              </a:rPr>
              <a:t>Questions?</a:t>
            </a:r>
          </a:p>
          <a:p>
            <a:r>
              <a:rPr lang="en-US" sz="3200" dirty="0">
                <a:latin typeface="Arial" panose="020B0604020202020204" pitchFamily="34" charset="0"/>
                <a:cs typeface="Arial" panose="020B0604020202020204" pitchFamily="34" charset="0"/>
                <a:hlinkClick r:id="rId4"/>
              </a:rPr>
              <a:t>katie.latanich@noaa.gov</a:t>
            </a:r>
            <a:r>
              <a:rPr lang="en-US" sz="320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FB6150EB-A717-F53D-F6BF-C810D9CEAF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64996" y="3686392"/>
            <a:ext cx="8637854" cy="2909507"/>
          </a:xfrm>
          <a:prstGeom prst="rect">
            <a:avLst/>
          </a:prstGeom>
        </p:spPr>
      </p:pic>
    </p:spTree>
    <p:extLst>
      <p:ext uri="{BB962C8B-B14F-4D97-AF65-F5344CB8AC3E}">
        <p14:creationId xmlns:p14="http://schemas.microsoft.com/office/powerpoint/2010/main" val="65703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774924" y="2220243"/>
            <a:ext cx="5429026" cy="3640808"/>
          </a:xfrm>
        </p:spPr>
        <p:txBody>
          <a:bodyPr>
            <a:norm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Workshop: June 5-6, 2024 in Kodiak</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Today’s focus: Workshop information, expectations and outcomes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Draft agenda</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Scenarios &amp; discussions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pic>
        <p:nvPicPr>
          <p:cNvPr id="7" name="Picture 6">
            <a:extLst>
              <a:ext uri="{FF2B5EF4-FFF2-40B4-BE49-F238E27FC236}">
                <a16:creationId xmlns:a16="http://schemas.microsoft.com/office/drawing/2014/main" id="{F32C5F82-4E46-EF70-65AC-F1C8B539834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54232" y="2148357"/>
            <a:ext cx="4730323" cy="3533142"/>
          </a:xfrm>
          <a:prstGeom prst="rect">
            <a:avLst/>
          </a:prstGeom>
        </p:spPr>
      </p:pic>
    </p:spTree>
    <p:extLst>
      <p:ext uri="{BB962C8B-B14F-4D97-AF65-F5344CB8AC3E}">
        <p14:creationId xmlns:p14="http://schemas.microsoft.com/office/powerpoint/2010/main" val="286580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Draft agenda (under B1)</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Timing and presentations may change; final agenda to be published in May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Four breakout sessions (3 scenario discussions, one on next steps)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Day 1: context setting and where we are now; Day 2: alternative futures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3 context setting discussions</a:t>
            </a: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pic>
        <p:nvPicPr>
          <p:cNvPr id="4" name="Picture 3" descr=" A screenshot of the first page of the agenda for the Climate Scenarios Workshop">
            <a:extLst>
              <a:ext uri="{FF2B5EF4-FFF2-40B4-BE49-F238E27FC236}">
                <a16:creationId xmlns:a16="http://schemas.microsoft.com/office/drawing/2014/main" id="{78729CA4-16FA-FFBC-F6B8-0986D757D7D4}"/>
              </a:ext>
            </a:extLst>
          </p:cNvPr>
          <p:cNvPicPr>
            <a:picLocks noChangeAspect="1"/>
          </p:cNvPicPr>
          <p:nvPr/>
        </p:nvPicPr>
        <p:blipFill>
          <a:blip r:embed="rId4"/>
          <a:stretch>
            <a:fillRect/>
          </a:stretch>
        </p:blipFill>
        <p:spPr>
          <a:xfrm>
            <a:off x="6477816" y="1644108"/>
            <a:ext cx="3656784" cy="4764757"/>
          </a:xfrm>
          <a:prstGeom prst="rect">
            <a:avLst/>
          </a:prstGeom>
          <a:ln>
            <a:solidFill>
              <a:schemeClr val="accent1"/>
            </a:solidFill>
          </a:ln>
        </p:spPr>
      </p:pic>
    </p:spTree>
    <p:extLst>
      <p:ext uri="{BB962C8B-B14F-4D97-AF65-F5344CB8AC3E}">
        <p14:creationId xmlns:p14="http://schemas.microsoft.com/office/powerpoint/2010/main" val="22431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Draft agenda (under B1)</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6" y="1750343"/>
            <a:ext cx="9613676" cy="4205794"/>
          </a:xfrm>
        </p:spPr>
        <p:txBody>
          <a:bodyPr>
            <a:normAutofit fontScale="62500" lnSpcReduction="20000"/>
          </a:bodyPr>
          <a:lstStyle/>
          <a:p>
            <a:r>
              <a:rPr lang="en-US" sz="2900" dirty="0">
                <a:latin typeface="Arial" panose="020B0604020202020204" pitchFamily="34" charset="0"/>
                <a:cs typeface="Arial" panose="020B0604020202020204" pitchFamily="34" charset="0"/>
              </a:rPr>
              <a:t>Day 1 Context setting: 3 sessions to help participants engage</a:t>
            </a:r>
          </a:p>
          <a:p>
            <a:endParaRPr lang="en-US" sz="2900" dirty="0">
              <a:latin typeface="Arial" panose="020B0604020202020204" pitchFamily="34" charset="0"/>
              <a:cs typeface="Arial" panose="020B0604020202020204" pitchFamily="34" charset="0"/>
            </a:endParaRPr>
          </a:p>
          <a:p>
            <a:pPr marL="342900" indent="-342900">
              <a:buFont typeface="+mj-lt"/>
              <a:buAutoNum type="arabicPeriod"/>
            </a:pPr>
            <a:r>
              <a:rPr lang="en-US" sz="2900" dirty="0">
                <a:latin typeface="Arial" panose="020B0604020202020204" pitchFamily="34" charset="0"/>
                <a:cs typeface="Arial" panose="020B0604020202020204" pitchFamily="34" charset="0"/>
              </a:rPr>
              <a:t>Defining “climate readiness” and Council pathways </a:t>
            </a:r>
          </a:p>
          <a:p>
            <a:pPr marL="1087200" lvl="1" indent="-457200">
              <a:buFont typeface="Wingdings" panose="05000000000000000000" pitchFamily="2" charset="2"/>
              <a:buChar char="Ø"/>
            </a:pPr>
            <a:r>
              <a:rPr lang="en-US" sz="2900" dirty="0">
                <a:latin typeface="Arial" panose="020B0604020202020204" pitchFamily="34" charset="0"/>
                <a:cs typeface="Arial" panose="020B0604020202020204" pitchFamily="34" charset="0"/>
              </a:rPr>
              <a:t>Develop a shared and inclusive understanding of “readiness” and the range of pathways the Council can use to advance climate readiness, including PEIS process, IRA workplan, LKTK protocol and onramps</a:t>
            </a:r>
          </a:p>
          <a:p>
            <a:pPr lvl="1" indent="0">
              <a:buNone/>
            </a:pPr>
            <a:endParaRPr lang="en-US" sz="2900" dirty="0">
              <a:latin typeface="Arial" panose="020B0604020202020204" pitchFamily="34" charset="0"/>
              <a:cs typeface="Arial" panose="020B0604020202020204" pitchFamily="34" charset="0"/>
            </a:endParaRPr>
          </a:p>
          <a:p>
            <a:pPr marL="342900" indent="-342900">
              <a:buFont typeface="+mj-lt"/>
              <a:buAutoNum type="arabicPeriod"/>
            </a:pPr>
            <a:r>
              <a:rPr lang="en-US" sz="2900" dirty="0">
                <a:latin typeface="Arial" panose="020B0604020202020204" pitchFamily="34" charset="0"/>
                <a:cs typeface="Arial" panose="020B0604020202020204" pitchFamily="34" charset="0"/>
              </a:rPr>
              <a:t>Case studies </a:t>
            </a:r>
          </a:p>
          <a:p>
            <a:pPr marL="1087200" lvl="1" indent="-457200">
              <a:buFont typeface="Wingdings" panose="05000000000000000000" pitchFamily="2" charset="2"/>
              <a:buChar char="Ø"/>
            </a:pPr>
            <a:r>
              <a:rPr lang="en-US" sz="2900" dirty="0">
                <a:latin typeface="Arial" panose="020B0604020202020204" pitchFamily="34" charset="0"/>
                <a:cs typeface="Arial" panose="020B0604020202020204" pitchFamily="34" charset="0"/>
              </a:rPr>
              <a:t>Anchor discussions of hypothetical scenarios in shared, lived experience</a:t>
            </a:r>
          </a:p>
          <a:p>
            <a:pPr lvl="1" indent="0">
              <a:buNone/>
            </a:pPr>
            <a:endParaRPr lang="en-US" sz="2900" dirty="0">
              <a:latin typeface="Arial" panose="020B0604020202020204" pitchFamily="34" charset="0"/>
              <a:cs typeface="Arial" panose="020B0604020202020204" pitchFamily="34" charset="0"/>
            </a:endParaRPr>
          </a:p>
          <a:p>
            <a:pPr marL="342900" indent="-342900">
              <a:buFont typeface="+mj-lt"/>
              <a:buAutoNum type="arabicPeriod" startAt="3"/>
            </a:pPr>
            <a:r>
              <a:rPr lang="en-US" sz="2900" dirty="0">
                <a:latin typeface="Arial" panose="020B0604020202020204" pitchFamily="34" charset="0"/>
                <a:cs typeface="Arial" panose="020B0604020202020204" pitchFamily="34" charset="0"/>
              </a:rPr>
              <a:t>Introduction to climate scenario planning</a:t>
            </a:r>
          </a:p>
          <a:p>
            <a:pPr marL="1087200" lvl="1" indent="-457200">
              <a:buFont typeface="Wingdings" panose="05000000000000000000" pitchFamily="2" charset="2"/>
              <a:buChar char="Ø"/>
            </a:pPr>
            <a:r>
              <a:rPr lang="en-US" sz="2900" dirty="0">
                <a:latin typeface="Arial" panose="020B0604020202020204" pitchFamily="34" charset="0"/>
                <a:cs typeface="Arial" panose="020B0604020202020204" pitchFamily="34" charset="0"/>
              </a:rPr>
              <a:t>Introduce scenarios and discussion approach</a:t>
            </a: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44128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Scenario planning background memo (under B1)</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5" y="1750343"/>
            <a:ext cx="8287545" cy="4205794"/>
          </a:xfrm>
        </p:spPr>
        <p:txBody>
          <a:bodyPr>
            <a:normAutofit/>
          </a:bodyPr>
          <a:lstStyle/>
          <a:p>
            <a:r>
              <a:rPr lang="en-US" dirty="0">
                <a:latin typeface="Arial" panose="020B0604020202020204" pitchFamily="34" charset="0"/>
                <a:cs typeface="Arial" panose="020B0604020202020204" pitchFamily="34" charset="0"/>
              </a:rPr>
              <a:t>Key messages about </a:t>
            </a:r>
            <a:r>
              <a:rPr lang="en-US" b="1" dirty="0">
                <a:latin typeface="Arial" panose="020B0604020202020204" pitchFamily="34" charset="0"/>
                <a:cs typeface="Arial" panose="020B0604020202020204" pitchFamily="34" charset="0"/>
              </a:rPr>
              <a:t>scenario planning</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Planning for climate readiness requires planning for a range of possible futures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Scenario planning involves exploring multiple plausible future scenarios to identify steps for building readiness in an uncertain and unpredictable future</a:t>
            </a:r>
          </a:p>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98382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Scenario planning background memo (under B1)</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5" y="1750343"/>
            <a:ext cx="8287545" cy="4205794"/>
          </a:xfrm>
        </p:spPr>
        <p:txBody>
          <a:bodyPr>
            <a:normAutofit lnSpcReduction="10000"/>
          </a:bodyPr>
          <a:lstStyle/>
          <a:p>
            <a:r>
              <a:rPr lang="en-US" dirty="0">
                <a:latin typeface="Arial" panose="020B0604020202020204" pitchFamily="34" charset="0"/>
                <a:cs typeface="Arial" panose="020B0604020202020204" pitchFamily="34" charset="0"/>
              </a:rPr>
              <a:t>Key messages about </a:t>
            </a:r>
            <a:r>
              <a:rPr lang="en-US" b="1" dirty="0">
                <a:latin typeface="Arial" panose="020B0604020202020204" pitchFamily="34" charset="0"/>
                <a:cs typeface="Arial" panose="020B0604020202020204" pitchFamily="34" charset="0"/>
              </a:rPr>
              <a:t>scenarios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Scenarios </a:t>
            </a:r>
            <a:r>
              <a:rPr lang="en-US" b="1" dirty="0">
                <a:latin typeface="Arial" panose="020B0604020202020204" pitchFamily="34" charset="0"/>
                <a:cs typeface="Arial" panose="020B0604020202020204" pitchFamily="34" charset="0"/>
              </a:rPr>
              <a:t>are not</a:t>
            </a:r>
            <a:r>
              <a:rPr lang="en-US" dirty="0">
                <a:latin typeface="Arial" panose="020B0604020202020204" pitchFamily="34" charset="0"/>
                <a:cs typeface="Arial" panose="020B0604020202020204" pitchFamily="34" charset="0"/>
              </a:rPr>
              <a:t> meant to be predictive (what </a:t>
            </a:r>
            <a:r>
              <a:rPr lang="en-US" i="1" dirty="0">
                <a:latin typeface="Arial" panose="020B0604020202020204" pitchFamily="34" charset="0"/>
                <a:cs typeface="Arial" panose="020B0604020202020204" pitchFamily="34" charset="0"/>
              </a:rPr>
              <a:t>could</a:t>
            </a:r>
            <a:r>
              <a:rPr lang="en-US" dirty="0">
                <a:latin typeface="Arial" panose="020B0604020202020204" pitchFamily="34" charset="0"/>
                <a:cs typeface="Arial" panose="020B0604020202020204" pitchFamily="34" charset="0"/>
              </a:rPr>
              <a:t> happen, not what </a:t>
            </a:r>
            <a:r>
              <a:rPr lang="en-US" i="1" dirty="0">
                <a:latin typeface="Arial" panose="020B0604020202020204" pitchFamily="34" charset="0"/>
                <a:cs typeface="Arial" panose="020B0604020202020204" pitchFamily="34" charset="0"/>
              </a:rPr>
              <a:t>will </a:t>
            </a:r>
            <a:r>
              <a:rPr lang="en-US" dirty="0">
                <a:latin typeface="Arial" panose="020B0604020202020204" pitchFamily="34" charset="0"/>
                <a:cs typeface="Arial" panose="020B0604020202020204" pitchFamily="34" charset="0"/>
              </a:rPr>
              <a:t>happen)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Scenarios </a:t>
            </a:r>
            <a:r>
              <a:rPr lang="en-US" b="1" dirty="0">
                <a:latin typeface="Arial" panose="020B0604020202020204" pitchFamily="34" charset="0"/>
                <a:cs typeface="Arial" panose="020B0604020202020204" pitchFamily="34" charset="0"/>
              </a:rPr>
              <a:t>are</a:t>
            </a:r>
            <a:r>
              <a:rPr lang="en-US" dirty="0">
                <a:latin typeface="Arial" panose="020B0604020202020204" pitchFamily="34" charset="0"/>
                <a:cs typeface="Arial" panose="020B0604020202020204" pitchFamily="34" charset="0"/>
              </a:rPr>
              <a:t> based in quantitative climate projections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time frame for scenarios is not fixed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Each short scenario includes similar ingredients: global trends, climate trends, management, technology and information, and fisheries and communities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all scenarios we’re experiencing more frequent and more severe climate change impacts</a:t>
            </a:r>
          </a:p>
          <a:p>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92905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Scenario planning background memo (under B1)</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5" y="1750343"/>
            <a:ext cx="8287545" cy="4205794"/>
          </a:xfrm>
        </p:spPr>
        <p:txBody>
          <a:bodyPr>
            <a:normAutofit/>
          </a:bodyPr>
          <a:lstStyle/>
          <a:p>
            <a:r>
              <a:rPr lang="en-US" b="1" dirty="0">
                <a:latin typeface="Arial" panose="020B0604020202020204" pitchFamily="34" charset="0"/>
                <a:cs typeface="Arial" panose="020B0604020202020204" pitchFamily="34" charset="0"/>
              </a:rPr>
              <a:t>We will use scenarios to explore two key uncertainties or axes</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One axis is exploring the space of </a:t>
            </a:r>
            <a:r>
              <a:rPr lang="en-US" b="1" dirty="0">
                <a:solidFill>
                  <a:srgbClr val="C00000"/>
                </a:solidFill>
                <a:latin typeface="Arial" panose="020B0604020202020204" pitchFamily="34" charset="0"/>
                <a:cs typeface="Arial" panose="020B0604020202020204" pitchFamily="34" charset="0"/>
              </a:rPr>
              <a:t>ecosystem-based management tools</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cxnSp>
        <p:nvCxnSpPr>
          <p:cNvPr id="4" name="Straight Arrow Connector 3" descr="An vertical arrow representing a range from more single-species focused management where ecosystem information is incorporated on a stock-specific basis, to cross-sector coordination ">
            <a:extLst>
              <a:ext uri="{FF2B5EF4-FFF2-40B4-BE49-F238E27FC236}">
                <a16:creationId xmlns:a16="http://schemas.microsoft.com/office/drawing/2014/main" id="{8E6FEB7C-454C-F5B2-3E7B-EBA60AC2843D}"/>
              </a:ext>
            </a:extLst>
          </p:cNvPr>
          <p:cNvCxnSpPr>
            <a:cxnSpLocks/>
          </p:cNvCxnSpPr>
          <p:nvPr/>
        </p:nvCxnSpPr>
        <p:spPr>
          <a:xfrm flipV="1">
            <a:off x="3067291" y="3287210"/>
            <a:ext cx="0" cy="3142527"/>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902235-AF73-3BFD-6A93-345E20B05C7B}"/>
              </a:ext>
            </a:extLst>
          </p:cNvPr>
          <p:cNvSpPr txBox="1"/>
          <p:nvPr/>
        </p:nvSpPr>
        <p:spPr>
          <a:xfrm>
            <a:off x="3385725" y="3158068"/>
            <a:ext cx="454885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More </a:t>
            </a:r>
            <a:r>
              <a:rPr lang="en-US" b="1" dirty="0">
                <a:latin typeface="Arial" panose="020B0604020202020204" pitchFamily="34" charset="0"/>
                <a:cs typeface="Arial" panose="020B0604020202020204" pitchFamily="34" charset="0"/>
              </a:rPr>
              <a:t>cross-sector</a:t>
            </a:r>
            <a:r>
              <a:rPr lang="en-US" dirty="0">
                <a:latin typeface="Arial" panose="020B0604020202020204" pitchFamily="34" charset="0"/>
                <a:cs typeface="Arial" panose="020B0604020202020204" pitchFamily="34" charset="0"/>
              </a:rPr>
              <a:t> coordination and accounting for </a:t>
            </a:r>
            <a:r>
              <a:rPr lang="en-US" b="1" dirty="0">
                <a:latin typeface="Arial" panose="020B0604020202020204" pitchFamily="34" charset="0"/>
                <a:cs typeface="Arial" panose="020B0604020202020204" pitchFamily="34" charset="0"/>
              </a:rPr>
              <a:t>interactions</a:t>
            </a:r>
            <a:r>
              <a:rPr lang="en-US" dirty="0">
                <a:latin typeface="Arial" panose="020B0604020202020204" pitchFamily="34" charset="0"/>
                <a:cs typeface="Arial" panose="020B0604020202020204" pitchFamily="34" charset="0"/>
              </a:rPr>
              <a:t> between species (ecosystem-based management or EBM)</a:t>
            </a:r>
          </a:p>
        </p:txBody>
      </p:sp>
      <p:sp>
        <p:nvSpPr>
          <p:cNvPr id="11" name="TextBox 10">
            <a:extLst>
              <a:ext uri="{FF2B5EF4-FFF2-40B4-BE49-F238E27FC236}">
                <a16:creationId xmlns:a16="http://schemas.microsoft.com/office/drawing/2014/main" id="{8E2E5F75-7F56-1378-8546-DE745D8DA5EC}"/>
              </a:ext>
            </a:extLst>
          </p:cNvPr>
          <p:cNvSpPr txBox="1"/>
          <p:nvPr/>
        </p:nvSpPr>
        <p:spPr>
          <a:xfrm>
            <a:off x="3385725" y="5229408"/>
            <a:ext cx="454885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More </a:t>
            </a:r>
            <a:r>
              <a:rPr lang="en-US" b="1" dirty="0">
                <a:latin typeface="Arial" panose="020B0604020202020204" pitchFamily="34" charset="0"/>
                <a:cs typeface="Arial" panose="020B0604020202020204" pitchFamily="34" charset="0"/>
              </a:rPr>
              <a:t>single-species</a:t>
            </a:r>
            <a:r>
              <a:rPr lang="en-US" dirty="0">
                <a:latin typeface="Arial" panose="020B0604020202020204" pitchFamily="34" charset="0"/>
                <a:cs typeface="Arial" panose="020B0604020202020204" pitchFamily="34" charset="0"/>
              </a:rPr>
              <a:t> focused: Ecosystem information is incorporated on a stock-specific basis (ecosystem approach to fisheries management or EAFM)</a:t>
            </a:r>
          </a:p>
        </p:txBody>
      </p:sp>
      <p:cxnSp>
        <p:nvCxnSpPr>
          <p:cNvPr id="17" name="Straight Arrow Connector 16">
            <a:extLst>
              <a:ext uri="{FF2B5EF4-FFF2-40B4-BE49-F238E27FC236}">
                <a16:creationId xmlns:a16="http://schemas.microsoft.com/office/drawing/2014/main" id="{3324232E-A238-6CD3-CD52-74B6EB2E0224}"/>
              </a:ext>
            </a:extLst>
          </p:cNvPr>
          <p:cNvCxnSpPr>
            <a:cxnSpLocks/>
          </p:cNvCxnSpPr>
          <p:nvPr/>
        </p:nvCxnSpPr>
        <p:spPr>
          <a:xfrm flipV="1">
            <a:off x="8380675" y="1606164"/>
            <a:ext cx="0" cy="707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6759925-C842-F225-780D-49C971AFA34B}"/>
              </a:ext>
            </a:extLst>
          </p:cNvPr>
          <p:cNvCxnSpPr>
            <a:cxnSpLocks/>
          </p:cNvCxnSpPr>
          <p:nvPr/>
        </p:nvCxnSpPr>
        <p:spPr>
          <a:xfrm>
            <a:off x="8380675" y="2313830"/>
            <a:ext cx="683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12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Scenario planning background memo (under B1)</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5" y="1750343"/>
            <a:ext cx="9705445" cy="4205794"/>
          </a:xfrm>
        </p:spPr>
        <p:txBody>
          <a:bodyPr>
            <a:normAutofit/>
          </a:bodyPr>
          <a:lstStyle/>
          <a:p>
            <a:r>
              <a:rPr lang="en-US" b="1" dirty="0">
                <a:latin typeface="Arial" panose="020B0604020202020204" pitchFamily="34" charset="0"/>
                <a:cs typeface="Arial" panose="020B0604020202020204" pitchFamily="34" charset="0"/>
              </a:rPr>
              <a:t>We will use scenarios to explore two key uncertainties or axes</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One axis is exploring the degree of </a:t>
            </a:r>
            <a:r>
              <a:rPr lang="en-US" b="1" dirty="0">
                <a:solidFill>
                  <a:srgbClr val="C00000"/>
                </a:solidFill>
                <a:latin typeface="Arial" panose="020B0604020202020204" pitchFamily="34" charset="0"/>
                <a:cs typeface="Arial" panose="020B0604020202020204" pitchFamily="34" charset="0"/>
              </a:rPr>
              <a:t>ecosystem change and predictability</a:t>
            </a:r>
          </a:p>
          <a:p>
            <a:r>
              <a:rPr lang="en-US" dirty="0">
                <a:latin typeface="Arial" panose="020B0604020202020204" pitchFamily="34" charset="0"/>
                <a:cs typeface="Arial" panose="020B0604020202020204" pitchFamily="34" charset="0"/>
              </a:rPr>
              <a:t>Important: In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scenarios we’re experiencing overall warming and increased frequency and magnitude of climate impacts</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cxnSp>
        <p:nvCxnSpPr>
          <p:cNvPr id="4" name="Straight Arrow Connector 3" descr="A horizontal arrow representing a continuum from a lower degree of climate change and climate change impacts, to a higher degree of change with more extreme impacts">
            <a:extLst>
              <a:ext uri="{FF2B5EF4-FFF2-40B4-BE49-F238E27FC236}">
                <a16:creationId xmlns:a16="http://schemas.microsoft.com/office/drawing/2014/main" id="{8E6FEB7C-454C-F5B2-3E7B-EBA60AC2843D}"/>
              </a:ext>
            </a:extLst>
          </p:cNvPr>
          <p:cNvCxnSpPr>
            <a:cxnSpLocks/>
          </p:cNvCxnSpPr>
          <p:nvPr/>
        </p:nvCxnSpPr>
        <p:spPr>
          <a:xfrm>
            <a:off x="2363294" y="4128086"/>
            <a:ext cx="6858000" cy="0"/>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902235-AF73-3BFD-6A93-345E20B05C7B}"/>
              </a:ext>
            </a:extLst>
          </p:cNvPr>
          <p:cNvSpPr txBox="1"/>
          <p:nvPr/>
        </p:nvSpPr>
        <p:spPr>
          <a:xfrm>
            <a:off x="1487477" y="4564673"/>
            <a:ext cx="454885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More predictable and a </a:t>
            </a:r>
            <a:r>
              <a:rPr lang="en-US" b="1" dirty="0">
                <a:latin typeface="Arial" panose="020B0604020202020204" pitchFamily="34" charset="0"/>
                <a:cs typeface="Arial" panose="020B0604020202020204" pitchFamily="34" charset="0"/>
              </a:rPr>
              <a:t>lower</a:t>
            </a:r>
            <a:r>
              <a:rPr lang="en-US" dirty="0">
                <a:latin typeface="Arial" panose="020B0604020202020204" pitchFamily="34" charset="0"/>
                <a:cs typeface="Arial" panose="020B0604020202020204" pitchFamily="34" charset="0"/>
              </a:rPr>
              <a:t> degree of change: periodic climate shocks and events</a:t>
            </a:r>
          </a:p>
        </p:txBody>
      </p:sp>
      <p:sp>
        <p:nvSpPr>
          <p:cNvPr id="11" name="TextBox 10">
            <a:extLst>
              <a:ext uri="{FF2B5EF4-FFF2-40B4-BE49-F238E27FC236}">
                <a16:creationId xmlns:a16="http://schemas.microsoft.com/office/drawing/2014/main" id="{8E2E5F75-7F56-1378-8546-DE745D8DA5EC}"/>
              </a:ext>
            </a:extLst>
          </p:cNvPr>
          <p:cNvSpPr txBox="1"/>
          <p:nvPr/>
        </p:nvSpPr>
        <p:spPr>
          <a:xfrm>
            <a:off x="6332182" y="4492598"/>
            <a:ext cx="454885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Less predictable and a </a:t>
            </a:r>
            <a:r>
              <a:rPr lang="en-US" b="1" dirty="0">
                <a:latin typeface="Arial" panose="020B0604020202020204" pitchFamily="34" charset="0"/>
                <a:cs typeface="Arial" panose="020B0604020202020204" pitchFamily="34" charset="0"/>
              </a:rPr>
              <a:t>higher</a:t>
            </a:r>
            <a:r>
              <a:rPr lang="en-US" dirty="0">
                <a:latin typeface="Arial" panose="020B0604020202020204" pitchFamily="34" charset="0"/>
                <a:cs typeface="Arial" panose="020B0604020202020204" pitchFamily="34" charset="0"/>
              </a:rPr>
              <a:t> degree of change: extreme events and shocks re common; major impacts to ecosystem structure and function</a:t>
            </a:r>
          </a:p>
        </p:txBody>
      </p:sp>
      <p:cxnSp>
        <p:nvCxnSpPr>
          <p:cNvPr id="5" name="Straight Arrow Connector 4">
            <a:extLst>
              <a:ext uri="{FF2B5EF4-FFF2-40B4-BE49-F238E27FC236}">
                <a16:creationId xmlns:a16="http://schemas.microsoft.com/office/drawing/2014/main" id="{98A0D945-515C-B9D1-DA40-7310F4D8C244}"/>
              </a:ext>
            </a:extLst>
          </p:cNvPr>
          <p:cNvCxnSpPr>
            <a:cxnSpLocks/>
          </p:cNvCxnSpPr>
          <p:nvPr/>
        </p:nvCxnSpPr>
        <p:spPr>
          <a:xfrm flipV="1">
            <a:off x="8380675" y="1606164"/>
            <a:ext cx="0" cy="707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68F2124-A4C3-4DF1-CCAB-51AB9F1D3CAE}"/>
              </a:ext>
            </a:extLst>
          </p:cNvPr>
          <p:cNvCxnSpPr>
            <a:cxnSpLocks/>
          </p:cNvCxnSpPr>
          <p:nvPr/>
        </p:nvCxnSpPr>
        <p:spPr>
          <a:xfrm>
            <a:off x="8380675" y="2313830"/>
            <a:ext cx="683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49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Scenario discussions</a:t>
            </a:r>
          </a:p>
        </p:txBody>
      </p:sp>
      <p:sp>
        <p:nvSpPr>
          <p:cNvPr id="3" name="Content Placeholder 2">
            <a:extLst>
              <a:ext uri="{FF2B5EF4-FFF2-40B4-BE49-F238E27FC236}">
                <a16:creationId xmlns:a16="http://schemas.microsoft.com/office/drawing/2014/main" id="{5D47BDA5-2C33-4BE8-A8C9-F981EA2D758B}"/>
              </a:ext>
            </a:extLst>
          </p:cNvPr>
          <p:cNvSpPr>
            <a:spLocks noGrp="1"/>
          </p:cNvSpPr>
          <p:nvPr>
            <p:ph sz="half" idx="2"/>
          </p:nvPr>
        </p:nvSpPr>
        <p:spPr>
          <a:xfrm>
            <a:off x="1267356" y="1750343"/>
            <a:ext cx="9613676" cy="4205794"/>
          </a:xfrm>
        </p:spPr>
        <p:txBody>
          <a:bodyPr>
            <a:normAutofit/>
          </a:bodyPr>
          <a:lstStyle/>
          <a:p>
            <a:r>
              <a:rPr lang="en-US" dirty="0">
                <a:latin typeface="Arial" panose="020B0604020202020204" pitchFamily="34" charset="0"/>
                <a:cs typeface="Arial" panose="020B0604020202020204" pitchFamily="34" charset="0"/>
              </a:rPr>
              <a:t>The very big picture: two-part discussion of each scenario</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Scenario </a:t>
            </a:r>
            <a:r>
              <a:rPr lang="en-US" b="1" dirty="0">
                <a:latin typeface="Arial" panose="020B0604020202020204" pitchFamily="34" charset="0"/>
                <a:cs typeface="Arial" panose="020B0604020202020204" pitchFamily="34" charset="0"/>
              </a:rPr>
              <a:t>exploration</a:t>
            </a:r>
            <a:r>
              <a:rPr lang="en-US" dirty="0">
                <a:latin typeface="Arial" panose="020B0604020202020204" pitchFamily="34" charset="0"/>
                <a:cs typeface="Arial" panose="020B0604020202020204" pitchFamily="34" charset="0"/>
              </a:rPr>
              <a:t> – what might it be like to live in this scenario? What are the causes for optimism and concern? What are the pressures facing fishery managers, fishery participants, and communities?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Scenario </a:t>
            </a:r>
            <a:r>
              <a:rPr lang="en-US" b="1" dirty="0">
                <a:latin typeface="Arial" panose="020B0604020202020204" pitchFamily="34" charset="0"/>
                <a:cs typeface="Arial" panose="020B0604020202020204" pitchFamily="34" charset="0"/>
              </a:rPr>
              <a:t>implications</a:t>
            </a:r>
            <a:r>
              <a:rPr lang="en-US" dirty="0">
                <a:latin typeface="Arial" panose="020B0604020202020204" pitchFamily="34" charset="0"/>
                <a:cs typeface="Arial" panose="020B0604020202020204" pitchFamily="34" charset="0"/>
              </a:rPr>
              <a:t> – if you were living in this scenario, what might you need from management and science? What tools, approaches, information products, sources, etc. could help support climate readiness? How might communities of place and practice support climate readiness?</a:t>
            </a:r>
          </a:p>
        </p:txBody>
      </p:sp>
      <p:sp>
        <p:nvSpPr>
          <p:cNvPr id="6" name="Slide Number Placeholder 5">
            <a:extLst>
              <a:ext uri="{FF2B5EF4-FFF2-40B4-BE49-F238E27FC236}">
                <a16:creationId xmlns:a16="http://schemas.microsoft.com/office/drawing/2014/main" id="{73970683-A1EA-493C-9E8C-B17893FDDFD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15" name="Picture Placeholder 14">
            <a:extLst>
              <a:ext uri="{FF2B5EF4-FFF2-40B4-BE49-F238E27FC236}">
                <a16:creationId xmlns:a16="http://schemas.microsoft.com/office/drawing/2014/main" id="{E5ECD711-E7C5-09FF-7D28-DA42225C74A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86583700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16386</TotalTime>
  <Words>1060</Words>
  <Application>Microsoft Office PowerPoint</Application>
  <PresentationFormat>Widescreen</PresentationFormat>
  <Paragraphs>160</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Gill Sans MT</vt:lpstr>
      <vt:lpstr>Helvetica Neue</vt:lpstr>
      <vt:lpstr>Verdana</vt:lpstr>
      <vt:lpstr>Wingdings</vt:lpstr>
      <vt:lpstr>Wingdings 2</vt:lpstr>
      <vt:lpstr>Dividend</vt:lpstr>
      <vt:lpstr>Custom Design</vt:lpstr>
      <vt:lpstr>B1 Climate Scenarios Workshop Planning Update</vt:lpstr>
      <vt:lpstr>Overview</vt:lpstr>
      <vt:lpstr>Draft agenda (under B1)</vt:lpstr>
      <vt:lpstr>Draft agenda (under B1)</vt:lpstr>
      <vt:lpstr>Scenario planning background memo (under B1)</vt:lpstr>
      <vt:lpstr>Scenario planning background memo (under B1)</vt:lpstr>
      <vt:lpstr>Scenario planning background memo (under B1)</vt:lpstr>
      <vt:lpstr>Scenario planning background memo (under B1)</vt:lpstr>
      <vt:lpstr>Scenario discussions</vt:lpstr>
      <vt:lpstr>Facilitation</vt:lpstr>
      <vt:lpstr>Workshop outputs</vt:lpstr>
      <vt:lpstr>Workshop outputs</vt:lpstr>
      <vt:lpstr>Expectations &amp; engagement</vt:lpstr>
      <vt:lpstr>Pre-meeting virtual discussions</vt:lpstr>
      <vt:lpstr>Pre-meeting materials</vt:lpstr>
      <vt:lpstr>Dates and milestones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LaBelle</dc:creator>
  <cp:lastModifiedBy>Katie Latanich</cp:lastModifiedBy>
  <cp:revision>23</cp:revision>
  <dcterms:created xsi:type="dcterms:W3CDTF">2020-09-17T00:42:38Z</dcterms:created>
  <dcterms:modified xsi:type="dcterms:W3CDTF">2024-04-01T01:18:33Z</dcterms:modified>
</cp:coreProperties>
</file>