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  <p:sldMasterId id="2147483894" r:id="rId2"/>
  </p:sldMasterIdLst>
  <p:notesMasterIdLst>
    <p:notesMasterId r:id="rId31"/>
  </p:notesMasterIdLst>
  <p:handoutMasterIdLst>
    <p:handoutMasterId r:id="rId32"/>
  </p:handoutMasterIdLst>
  <p:sldIdLst>
    <p:sldId id="267" r:id="rId3"/>
    <p:sldId id="296" r:id="rId4"/>
    <p:sldId id="297" r:id="rId5"/>
    <p:sldId id="299" r:id="rId6"/>
    <p:sldId id="298" r:id="rId7"/>
    <p:sldId id="256" r:id="rId8"/>
    <p:sldId id="300" r:id="rId9"/>
    <p:sldId id="268" r:id="rId10"/>
    <p:sldId id="302" r:id="rId11"/>
    <p:sldId id="269" r:id="rId12"/>
    <p:sldId id="271" r:id="rId13"/>
    <p:sldId id="272" r:id="rId14"/>
    <p:sldId id="275" r:id="rId15"/>
    <p:sldId id="276" r:id="rId16"/>
    <p:sldId id="281" r:id="rId17"/>
    <p:sldId id="277" r:id="rId18"/>
    <p:sldId id="290" r:id="rId19"/>
    <p:sldId id="291" r:id="rId20"/>
    <p:sldId id="283" r:id="rId21"/>
    <p:sldId id="292" r:id="rId22"/>
    <p:sldId id="282" r:id="rId23"/>
    <p:sldId id="278" r:id="rId24"/>
    <p:sldId id="279" r:id="rId25"/>
    <p:sldId id="289" r:id="rId26"/>
    <p:sldId id="288" r:id="rId27"/>
    <p:sldId id="301" r:id="rId28"/>
    <p:sldId id="280" r:id="rId29"/>
    <p:sldId id="270" r:id="rId30"/>
  </p:sldIdLst>
  <p:sldSz cx="9144000" cy="6858000" type="screen4x3"/>
  <p:notesSz cx="9236075" cy="6950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99FF"/>
    <a:srgbClr val="67FB6E"/>
    <a:srgbClr val="68F7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6191" autoAdjust="0"/>
  </p:normalViewPr>
  <p:slideViewPr>
    <p:cSldViewPr snapToGrid="0">
      <p:cViewPr varScale="1">
        <p:scale>
          <a:sx n="67" d="100"/>
          <a:sy n="67" d="100"/>
        </p:scale>
        <p:origin x="12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02299" cy="348711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31639" y="0"/>
            <a:ext cx="4002299" cy="348711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4B811D1B-F1B6-45F5-8938-536DE2EBD9B7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01365"/>
            <a:ext cx="4002299" cy="348710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31639" y="6601365"/>
            <a:ext cx="4002299" cy="348710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367BE32E-F795-4CE0-A3A8-94A3AFF3F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5436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02299" cy="348711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31639" y="0"/>
            <a:ext cx="4002299" cy="348711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6AD668BA-60DA-4496-90CB-E760EC229DCA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54350" y="868363"/>
            <a:ext cx="3127375" cy="2346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3608" y="3344723"/>
            <a:ext cx="7388860" cy="2736593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01365"/>
            <a:ext cx="4002299" cy="348710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31639" y="6601365"/>
            <a:ext cx="4002299" cy="348710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BC74B527-CE28-4A1F-9303-D82205A78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7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4916">
              <a:defRPr/>
            </a:pPr>
            <a:fld id="{81405732-76E0-477E-9BFF-FC7C4AECF861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24916">
                <a:defRPr/>
              </a:pPr>
              <a:t>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24109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4B527-CE28-4A1F-9303-D82205A789A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784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4B527-CE28-4A1F-9303-D82205A789A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1831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4B527-CE28-4A1F-9303-D82205A789A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1298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4B527-CE28-4A1F-9303-D82205A789A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6562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4B527-CE28-4A1F-9303-D82205A789A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2063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4B527-CE28-4A1F-9303-D82205A789A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589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4B527-CE28-4A1F-9303-D82205A789A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4801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4B527-CE28-4A1F-9303-D82205A789A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725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803405"/>
            <a:ext cx="73152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632201"/>
            <a:ext cx="73152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170" y="4323845"/>
            <a:ext cx="2297429" cy="365125"/>
          </a:xfrm>
        </p:spPr>
        <p:txBody>
          <a:bodyPr/>
          <a:lstStyle/>
          <a:p>
            <a:fld id="{BDCE86BC-A14E-48C9-A6BC-81900214B05A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4323846"/>
            <a:ext cx="488061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430867"/>
            <a:ext cx="2171700" cy="365125"/>
          </a:xfrm>
        </p:spPr>
        <p:txBody>
          <a:bodyPr/>
          <a:lstStyle/>
          <a:p>
            <a:fld id="{26EA92B9-E34D-488D-8964-F54C71696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24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55" y="4697361"/>
            <a:ext cx="7956482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94355" y="977035"/>
            <a:ext cx="7950260" cy="340697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5516716"/>
            <a:ext cx="7955280" cy="746924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E86BC-A14E-48C9-A6BC-81900214B05A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A92B9-E34D-488D-8964-F54C71696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381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3"/>
            <a:ext cx="795528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649134"/>
            <a:ext cx="7772400" cy="1330852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BDCE86BC-A14E-48C9-A6BC-81900214B05A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26EA92B9-E34D-488D-8964-F54C71696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0318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753534"/>
            <a:ext cx="7613650" cy="2756234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3509768"/>
            <a:ext cx="7194552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74597"/>
            <a:ext cx="7778752" cy="82126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BDCE86BC-A14E-48C9-A6BC-81900214B05A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9438"/>
            <a:ext cx="483065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26EA92B9-E34D-488D-8964-F54C7169676B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31458" y="80772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46733" y="302133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062534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24702"/>
            <a:ext cx="7774782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92" y="3648316"/>
            <a:ext cx="7773608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78884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BDCE86BC-A14E-48C9-A6BC-81900214B05A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8884"/>
            <a:ext cx="483065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26EA92B9-E34D-488D-8964-F54C71696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2745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1" y="762000"/>
            <a:ext cx="637793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94361" y="2202080"/>
            <a:ext cx="2560320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9436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02237" y="2201333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00781" y="2904068"/>
            <a:ext cx="2560320" cy="335957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9319" y="2192866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932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E86BC-A14E-48C9-A6BC-81900214B05A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A92B9-E34D-488D-8964-F54C71696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6456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2" y="762000"/>
            <a:ext cx="6381984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94360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94360" y="2331720"/>
            <a:ext cx="2560320" cy="15073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94360" y="4796103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91873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91872" y="2331720"/>
            <a:ext cx="2560320" cy="1509862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90858" y="4796102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93365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93364" y="2331721"/>
            <a:ext cx="2560320" cy="1508919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93272" y="4796100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E86BC-A14E-48C9-A6BC-81900214B05A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A92B9-E34D-488D-8964-F54C71696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5059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194560"/>
            <a:ext cx="7955280" cy="406908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E86BC-A14E-48C9-A6BC-81900214B05A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A92B9-E34D-488D-8964-F54C71696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1483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6590" y="747183"/>
            <a:ext cx="1543050" cy="424867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746126"/>
            <a:ext cx="6278035" cy="4249732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BDCE86BC-A14E-48C9-A6BC-81900214B05A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26EA92B9-E34D-488D-8964-F54C71696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2059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352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E86BC-A14E-48C9-A6BC-81900214B05A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A92B9-E34D-488D-8964-F54C71696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623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4"/>
            <a:ext cx="7955280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3641726"/>
            <a:ext cx="7955281" cy="1354134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BDCE86BC-A14E-48C9-A6BC-81900214B05A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3" cy="365125"/>
          </a:xfrm>
        </p:spPr>
        <p:txBody>
          <a:bodyPr/>
          <a:lstStyle/>
          <a:p>
            <a:fld id="{26EA92B9-E34D-488D-8964-F54C71696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136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2194560"/>
            <a:ext cx="3910579" cy="406908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099" y="2194560"/>
            <a:ext cx="3907540" cy="406908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E86BC-A14E-48C9-A6BC-81900214B05A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A92B9-E34D-488D-8964-F54C71696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173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762000"/>
            <a:ext cx="637794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279" y="2183802"/>
            <a:ext cx="3683659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59" y="3132667"/>
            <a:ext cx="3910579" cy="31309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9018" y="2183802"/>
            <a:ext cx="368062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2098" y="3132667"/>
            <a:ext cx="3907541" cy="31309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E86BC-A14E-48C9-A6BC-81900214B05A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A92B9-E34D-488D-8964-F54C71696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15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E86BC-A14E-48C9-A6BC-81900214B05A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A92B9-E34D-488D-8964-F54C71696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1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E86BC-A14E-48C9-A6BC-81900214B05A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A92B9-E34D-488D-8964-F54C71696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12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30861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746760"/>
            <a:ext cx="4663440" cy="5516880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308610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E86BC-A14E-48C9-A6BC-81900214B05A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A92B9-E34D-488D-8964-F54C71696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892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407573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77524" y="751242"/>
            <a:ext cx="3674234" cy="551239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407573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E86BC-A14E-48C9-A6BC-81900214B05A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A92B9-E34D-488D-8964-F54C71696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25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10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1700" y="764373"/>
            <a:ext cx="637794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2194560"/>
            <a:ext cx="7955280" cy="4069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12230" y="6356351"/>
            <a:ext cx="2137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E86BC-A14E-48C9-A6BC-81900214B05A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4360" y="6355846"/>
            <a:ext cx="56807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250" y="381001"/>
            <a:ext cx="19773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EA92B9-E34D-488D-8964-F54C71696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7429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88" r:id="rId12"/>
    <p:sldLayoutId id="2147483889" r:id="rId13"/>
    <p:sldLayoutId id="2147483890" r:id="rId14"/>
    <p:sldLayoutId id="2147483891" r:id="rId15"/>
    <p:sldLayoutId id="2147483892" r:id="rId16"/>
    <p:sldLayoutId id="2147483893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2362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 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286000" y="1143000"/>
            <a:ext cx="6019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85395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ヒラギノ角ゴ Pro W3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imes New Roman" pitchFamily="18" charset="0"/>
          <a:ea typeface="ヒラギノ角ゴ Pro W3" pitchFamily="1" charset="-128"/>
          <a:cs typeface="ヒラギノ角ゴ Pro W3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imes New Roman" pitchFamily="18" charset="0"/>
          <a:ea typeface="ヒラギノ角ゴ Pro W3" pitchFamily="1" charset="-128"/>
          <a:cs typeface="ヒラギノ角ゴ Pro W3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imes New Roman" pitchFamily="18" charset="0"/>
          <a:ea typeface="ヒラギノ角ゴ Pro W3" pitchFamily="1" charset="-128"/>
          <a:cs typeface="ヒラギノ角ゴ Pro W3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imes New Roman" pitchFamily="18" charset="0"/>
          <a:ea typeface="ヒラギノ角ゴ Pro W3" pitchFamily="1" charset="-128"/>
          <a:cs typeface="ヒラギノ角ゴ Pro W3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imes New Roman" pitchFamily="18" charset="0"/>
          <a:ea typeface="ヒラギノ角ゴ Pro W3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imes New Roman" pitchFamily="18" charset="0"/>
          <a:ea typeface="ヒラギノ角ゴ Pro W3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imes New Roman" pitchFamily="18" charset="0"/>
          <a:ea typeface="ヒラギノ角ゴ Pro W3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imes New Roman" pitchFamily="18" charset="0"/>
          <a:ea typeface="ヒラギノ角ゴ Pro W3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ヒラギノ角ゴ Pro W3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—"/>
        <a:defRPr sz="2200">
          <a:solidFill>
            <a:schemeClr val="tx1"/>
          </a:solidFill>
          <a:latin typeface="+mn-lt"/>
          <a:ea typeface="+mn-ea"/>
          <a:cs typeface="ヒラギノ角ゴ Pro W3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  <a:cs typeface="ヒラギノ角ゴ Pro W3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  <a:cs typeface="ヒラギノ角ゴ Pro W3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38" y="4381241"/>
            <a:ext cx="9144000" cy="1160462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Noëlle Yochum</a:t>
            </a:r>
          </a:p>
          <a:p>
            <a:pPr algn="ctr" eaLnBrk="1" hangingPunct="1">
              <a:lnSpc>
                <a:spcPct val="80000"/>
              </a:lnSpc>
              <a:defRPr/>
            </a:pPr>
            <a:endParaRPr lang="en-US" sz="6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  <a:p>
            <a:pPr algn="ctr" eaLnBrk="1" hangingPunct="1">
              <a:lnSpc>
                <a:spcPct val="80000"/>
              </a:lnSpc>
              <a:defRPr/>
            </a:pPr>
            <a:r>
              <a:rPr lang="en-US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NOAA-NMFS-Alaska Fisheries Science Center</a:t>
            </a:r>
          </a:p>
          <a:p>
            <a:pPr algn="ctr" eaLnBrk="1" hangingPunct="1">
              <a:lnSpc>
                <a:spcPct val="80000"/>
              </a:lnSpc>
              <a:defRPr/>
            </a:pPr>
            <a:r>
              <a:rPr lang="en-US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noelle.yochum@noaa.gov</a:t>
            </a:r>
            <a:endParaRPr lang="en-US" sz="2000" b="1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  <a:p>
            <a:pPr algn="ctr" eaLnBrk="1" hangingPunct="1">
              <a:lnSpc>
                <a:spcPct val="80000"/>
              </a:lnSpc>
              <a:defRPr/>
            </a:pPr>
            <a:endParaRPr lang="en-US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</p:txBody>
      </p:sp>
      <p:sp>
        <p:nvSpPr>
          <p:cNvPr id="268293" name="Rectangle 5"/>
          <p:cNvSpPr>
            <a:spLocks noGrp="1" noChangeArrowheads="1"/>
          </p:cNvSpPr>
          <p:nvPr>
            <p:ph type="title"/>
          </p:nvPr>
        </p:nvSpPr>
        <p:spPr>
          <a:xfrm>
            <a:off x="143933" y="2098014"/>
            <a:ext cx="8873067" cy="2052638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j-cs"/>
              </a:rPr>
              <a:t>	Biology, </a:t>
            </a:r>
            <a:r>
              <a:rPr lang="en-US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j-cs"/>
              </a:rPr>
              <a:t>Behaviour</a:t>
            </a:r>
            <a: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j-cs"/>
              </a:rPr>
              <a:t>, and </a:t>
            </a:r>
            <a:r>
              <a:rPr lang="en-US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j-cs"/>
              </a:rPr>
              <a:t>Bycatch Reduction Devices:</a:t>
            </a:r>
            <a:br>
              <a:rPr lang="en-US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j-cs"/>
              </a:rPr>
            </a:b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j-cs"/>
              </a:rPr>
              <a:t>Conservation Engineering Approaches to Salmon </a:t>
            </a:r>
            <a:b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j-cs"/>
              </a:rPr>
            </a:b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j-cs"/>
              </a:rPr>
              <a:t>Bycatch 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j-cs"/>
              </a:rPr>
              <a:t>M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j-cs"/>
              </a:rPr>
              <a:t>itigation</a:t>
            </a:r>
            <a:endParaRPr lang="en-US" sz="36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479" y="6381700"/>
            <a:ext cx="9152466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950"/>
                </a:solidFill>
                <a:effectLst/>
                <a:uLnTx/>
                <a:uFillTx/>
                <a:latin typeface="Times New Roman"/>
                <a:cs typeface="+mn-cs"/>
              </a:rPr>
              <a:t>     NPFMC Salmon Bycatch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950"/>
                </a:solidFill>
                <a:effectLst/>
                <a:uLnTx/>
                <a:uFillTx/>
                <a:latin typeface="Times New Roman"/>
                <a:cs typeface="+mn-cs"/>
              </a:rPr>
              <a:t>Worksho</a:t>
            </a:r>
            <a:r>
              <a:rPr lang="en-US" dirty="0">
                <a:solidFill>
                  <a:srgbClr val="002950"/>
                </a:solidFill>
                <a:latin typeface="Times New Roman"/>
              </a:rPr>
              <a:t>p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950"/>
                </a:solidFill>
                <a:effectLst/>
                <a:uLnTx/>
                <a:uFillTx/>
                <a:latin typeface="Times New Roman"/>
                <a:cs typeface="+mn-cs"/>
              </a:rPr>
              <a:t>		    15 April 2019                     	Seattle, WA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950"/>
              </a:solidFill>
              <a:effectLst/>
              <a:uLnTx/>
              <a:uFillTx/>
              <a:latin typeface="Times New Roman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95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itchFamily="34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950"/>
              </a:solidFill>
              <a:effectLst/>
              <a:uLnTx/>
              <a:uFillTx/>
              <a:latin typeface="Times New Roma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427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58"/>
    </mc:Choice>
    <mc:Fallback xmlns="">
      <p:transition spd="slow" advTm="5758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7666" y="10836"/>
            <a:ext cx="7559040" cy="1293028"/>
          </a:xfrm>
        </p:spPr>
        <p:txBody>
          <a:bodyPr/>
          <a:lstStyle/>
          <a:p>
            <a:r>
              <a:rPr lang="en-US" dirty="0" smtClean="0"/>
              <a:t>Salmon Excluder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22" y="1190012"/>
            <a:ext cx="1956577" cy="14676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7806" t="4880" r="16873" b="41392"/>
          <a:stretch/>
        </p:blipFill>
        <p:spPr>
          <a:xfrm>
            <a:off x="296051" y="2938616"/>
            <a:ext cx="8494295" cy="2850526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7916780" y="3296919"/>
            <a:ext cx="731520" cy="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/>
        </p:nvSpPr>
        <p:spPr>
          <a:xfrm>
            <a:off x="5939716" y="2861595"/>
            <a:ext cx="2498179" cy="69299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 smtClean="0">
                <a:solidFill>
                  <a:srgbClr val="0070C0"/>
                </a:solidFill>
              </a:rPr>
              <a:t>Codend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9" name="Picture 8" descr="F:\Pictures\Noelle\IMG_2018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54" t="13300" r="28632" b="63911"/>
          <a:stretch/>
        </p:blipFill>
        <p:spPr bwMode="auto">
          <a:xfrm>
            <a:off x="2127283" y="3204218"/>
            <a:ext cx="1981201" cy="8890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isometricRightUp"/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543198" y="3714469"/>
            <a:ext cx="2120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13D77E"/>
                </a:solidFill>
              </a:rPr>
              <a:t>Salmon</a:t>
            </a:r>
            <a:endParaRPr lang="en-US" sz="3600" dirty="0">
              <a:solidFill>
                <a:srgbClr val="13D7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56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278 0.00138 -0.00556 0.00277 -0.00834 0.0037 C -0.01094 0.00486 -0.01337 0.00509 -0.0158 0.00625 C -0.01667 0.00671 -0.01771 0.00717 -0.01858 0.0074 C -0.02101 0.00833 -0.02361 0.00879 -0.02604 0.00995 C -0.02778 0.01088 -0.03056 0.01203 -0.03247 0.0125 C -0.03611 0.01296 -0.03993 0.01319 -0.04358 0.01365 L -0.05278 0.01504 C -0.06268 0.01435 -0.07205 0.01458 -0.0816 0.0125 C -0.08281 0.01226 -0.08403 0.01157 -0.08524 0.01111 C -0.08889 0.01018 -0.09202 0.00972 -0.09549 0.0074 C -0.0967 0.00671 -0.09792 0.00578 -0.09913 0.00509 C -0.10538 0.00185 -0.10035 0.00555 -0.10556 0.00254 C -0.11372 -0.00209 -0.10556 0.00185 -0.11215 -0.00116 C -0.11302 -0.00209 -0.11389 -0.00301 -0.11493 -0.00371 C -0.1158 -0.00417 -0.11667 -0.00463 -0.11771 -0.00487 C -0.12917 -0.00903 -0.12153 -0.00579 -0.12778 -0.00857 C -0.12882 -0.00949 -0.12969 -0.01042 -0.13056 -0.01112 C -0.13247 -0.01204 -0.13438 -0.01274 -0.13611 -0.01343 C -0.13715 -0.01389 -0.13802 -0.01436 -0.13889 -0.01482 C -0.14011 -0.01528 -0.14149 -0.01551 -0.14271 -0.01598 C -0.14445 -0.01667 -0.14636 -0.01783 -0.14827 -0.01852 C -0.14948 -0.01899 -0.1507 -0.01922 -0.15191 -0.01968 C -0.15903 -0.02246 -0.15018 -0.01899 -0.15747 -0.02338 C -0.1592 -0.02454 -0.16111 -0.025 -0.16302 -0.02593 C -0.1684 -0.02824 -0.1632 -0.02616 -0.17049 -0.02848 C -0.17292 -0.02917 -0.17778 -0.03079 -0.17778 -0.03079 C -0.17882 -0.03172 -0.17952 -0.03264 -0.18056 -0.03334 C -0.18177 -0.03403 -0.18316 -0.03403 -0.18438 -0.03449 C -0.18524 -0.03496 -0.18611 -0.03542 -0.18715 -0.03588 C -0.18837 -0.03635 -0.18959 -0.03658 -0.1908 -0.03704 C -0.19167 -0.0375 -0.19271 -0.03797 -0.19358 -0.0382 C -0.19479 -0.03866 -0.19601 -0.03912 -0.19722 -0.03959 C -0.19913 -0.04028 -0.20104 -0.04121 -0.20278 -0.0419 C -0.20382 -0.04237 -0.20469 -0.04283 -0.20556 -0.04329 L -0.20938 -0.04445 C -0.21024 -0.04537 -0.21111 -0.04653 -0.21215 -0.04699 C -0.21389 -0.04769 -0.2158 -0.04769 -0.21771 -0.04815 C -0.21893 -0.04862 -0.22014 -0.04908 -0.22136 -0.04931 C -0.22327 -0.05 -0.225 -0.05024 -0.22691 -0.0507 C -0.23004 -0.05139 -0.23316 -0.05232 -0.23611 -0.05301 C -0.23768 -0.05348 -0.23924 -0.05371 -0.2408 -0.0544 C -0.24514 -0.05625 -0.24566 -0.05672 -0.25191 -0.05672 C -0.25417 -0.05672 -0.24757 -0.05602 -0.24549 -0.05556 L -0.23438 -0.05301 C -0.22761 -0.05162 -0.22084 -0.05 -0.21389 -0.04931 L -0.2 -0.04815 C -0.18542 -0.04491 -0.19861 -0.04746 -0.16858 -0.04561 C -0.13854 -0.04375 -0.17049 -0.04445 -0.13247 -0.04445 L -0.13247 -0.04445 " pathEditMode="relative" ptsTypes="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L_0007 (2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549" end="8433.958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 flipV="1">
            <a:off x="26081" y="783831"/>
            <a:ext cx="9055164" cy="509353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263105" y="-201815"/>
            <a:ext cx="9335386" cy="1293028"/>
          </a:xfrm>
        </p:spPr>
        <p:txBody>
          <a:bodyPr>
            <a:normAutofit/>
          </a:bodyPr>
          <a:lstStyle/>
          <a:p>
            <a:r>
              <a:rPr lang="en-US" sz="3500" dirty="0" smtClean="0"/>
              <a:t>Are salmon attracted to the lights?</a:t>
            </a:r>
            <a:endParaRPr lang="en-US" sz="35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5977344"/>
            <a:ext cx="2649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Gauvin EFP footage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92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0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M6_003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3427" end="5736.958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33844"/>
            <a:ext cx="9144000" cy="51435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6190057" y="1632458"/>
            <a:ext cx="95693" cy="988828"/>
          </a:xfrm>
          <a:prstGeom prst="straightConnector1">
            <a:avLst/>
          </a:prstGeom>
          <a:ln w="57150">
            <a:solidFill>
              <a:schemeClr val="accent3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rved Down Arrow 10"/>
          <p:cNvSpPr/>
          <p:nvPr/>
        </p:nvSpPr>
        <p:spPr>
          <a:xfrm rot="9743252">
            <a:off x="3090098" y="3345812"/>
            <a:ext cx="1781690" cy="1213583"/>
          </a:xfrm>
          <a:prstGeom prst="curvedDownArrow">
            <a:avLst>
              <a:gd name="adj1" fmla="val 0"/>
              <a:gd name="adj2" fmla="val 192266"/>
              <a:gd name="adj3" fmla="val 62755"/>
            </a:avLst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263105" y="-201815"/>
            <a:ext cx="9335386" cy="1293028"/>
          </a:xfrm>
        </p:spPr>
        <p:txBody>
          <a:bodyPr>
            <a:normAutofit/>
          </a:bodyPr>
          <a:lstStyle/>
          <a:p>
            <a:r>
              <a:rPr lang="en-US" sz="3500" dirty="0" smtClean="0"/>
              <a:t>Are salmon attracted to the lights?</a:t>
            </a:r>
            <a:endParaRPr lang="en-US" sz="35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5977344"/>
            <a:ext cx="2649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Gauvin EFP footage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28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1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60985" y="95250"/>
            <a:ext cx="7955280" cy="1374775"/>
          </a:xfrm>
        </p:spPr>
        <p:txBody>
          <a:bodyPr/>
          <a:lstStyle/>
          <a:p>
            <a:r>
              <a:rPr lang="en-US" dirty="0" smtClean="0"/>
              <a:t>Multi-pronged Approach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147272" y="1296133"/>
            <a:ext cx="8656760" cy="4917098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2017 Research cruise: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How do salmon respond to artificial lights </a:t>
            </a:r>
            <a:r>
              <a:rPr lang="en-US" sz="2000" dirty="0" smtClean="0"/>
              <a:t>in the trawl in absence </a:t>
            </a:r>
            <a:r>
              <a:rPr lang="en-US" sz="2000" dirty="0"/>
              <a:t>of other variables?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Can you image salmon behavior using near infra-red light and low light cameras?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2018-2020 EFP (John </a:t>
            </a:r>
            <a:r>
              <a:rPr lang="en-US" sz="2400" dirty="0" smtClean="0"/>
              <a:t>Gauvin, John Gruver):</a:t>
            </a: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Testing salmon excluders by vessel type and horsepower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2018 Laboratory studies: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How do salmon respond to artificial lights in the lab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800" dirty="0"/>
              <a:t>Color, intensity, strobe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What do salmon see?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2019 Research cruise: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New salmon excluder idea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Testing with and without lights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Imaging salmon without visible light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46872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60985" y="95250"/>
            <a:ext cx="7955280" cy="1374775"/>
          </a:xfrm>
        </p:spPr>
        <p:txBody>
          <a:bodyPr/>
          <a:lstStyle/>
          <a:p>
            <a:r>
              <a:rPr lang="en-US" dirty="0" smtClean="0"/>
              <a:t>2017 Research Cruise</a:t>
            </a:r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12" y="1404135"/>
            <a:ext cx="6217920" cy="2834640"/>
          </a:xfrm>
          <a:prstGeom prst="rect">
            <a:avLst/>
          </a:prstGeom>
          <a:noFill/>
        </p:spPr>
      </p:pic>
      <p:pic>
        <p:nvPicPr>
          <p:cNvPr id="9" name="Picture 8" descr="F:\Pictures\Noelle\IMG_1565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7" b="5701"/>
          <a:stretch/>
        </p:blipFill>
        <p:spPr bwMode="auto">
          <a:xfrm>
            <a:off x="3174724" y="3162185"/>
            <a:ext cx="5609590" cy="34938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cxnSp>
        <p:nvCxnSpPr>
          <p:cNvPr id="10" name="Straight Arrow Connector 9"/>
          <p:cNvCxnSpPr/>
          <p:nvPr/>
        </p:nvCxnSpPr>
        <p:spPr>
          <a:xfrm>
            <a:off x="3810580" y="4432438"/>
            <a:ext cx="859705" cy="469384"/>
          </a:xfrm>
          <a:prstGeom prst="straightConnector1">
            <a:avLst/>
          </a:prstGeom>
          <a:ln w="57150">
            <a:solidFill>
              <a:srgbClr val="3AEE9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532541" y="4197746"/>
            <a:ext cx="859705" cy="469384"/>
          </a:xfrm>
          <a:prstGeom prst="straightConnector1">
            <a:avLst/>
          </a:prstGeom>
          <a:ln w="57150">
            <a:solidFill>
              <a:srgbClr val="3AEE9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65119" y="4183209"/>
            <a:ext cx="2109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dirty="0" smtClean="0">
                <a:solidFill>
                  <a:srgbClr val="3AEE9D"/>
                </a:solidFill>
              </a:rPr>
              <a:t>Lights</a:t>
            </a:r>
          </a:p>
        </p:txBody>
      </p:sp>
      <p:sp>
        <p:nvSpPr>
          <p:cNvPr id="20" name="Sun 19"/>
          <p:cNvSpPr/>
          <p:nvPr/>
        </p:nvSpPr>
        <p:spPr>
          <a:xfrm>
            <a:off x="4058943" y="4455564"/>
            <a:ext cx="914400" cy="914400"/>
          </a:xfrm>
          <a:prstGeom prst="sun">
            <a:avLst/>
          </a:prstGeom>
          <a:solidFill>
            <a:schemeClr val="tx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un 20"/>
          <p:cNvSpPr/>
          <p:nvPr/>
        </p:nvSpPr>
        <p:spPr>
          <a:xfrm>
            <a:off x="6701051" y="4717733"/>
            <a:ext cx="914400" cy="914400"/>
          </a:xfrm>
          <a:prstGeom prst="sun">
            <a:avLst/>
          </a:prstGeom>
          <a:solidFill>
            <a:srgbClr val="FFFF7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un 21"/>
          <p:cNvSpPr/>
          <p:nvPr/>
        </p:nvSpPr>
        <p:spPr>
          <a:xfrm>
            <a:off x="4059690" y="4452440"/>
            <a:ext cx="914400" cy="914400"/>
          </a:xfrm>
          <a:prstGeom prst="sun">
            <a:avLst/>
          </a:prstGeom>
          <a:solidFill>
            <a:srgbClr val="FFFF7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un 22"/>
          <p:cNvSpPr/>
          <p:nvPr/>
        </p:nvSpPr>
        <p:spPr>
          <a:xfrm>
            <a:off x="6701798" y="4714609"/>
            <a:ext cx="914400" cy="914400"/>
          </a:xfrm>
          <a:prstGeom prst="sun">
            <a:avLst/>
          </a:prstGeom>
          <a:solidFill>
            <a:schemeClr val="tx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058943" y="953422"/>
            <a:ext cx="526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Scott McEntire and Brad Harris</a:t>
            </a:r>
            <a:endParaRPr lang="en-US" sz="2000" dirty="0"/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78" b="100000" l="4889" r="96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124" y="5545015"/>
            <a:ext cx="1110997" cy="111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5739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3.61111E-6 3.33333E-6 C -0.004 0.00046 -0.00799 0.00069 -0.01181 0.00162 C -0.01441 0.00231 -0.01684 0.00463 -0.01962 0.00509 C -0.02691 0.00648 -0.03438 0.00625 -0.04167 0.00694 C -0.08247 0.01065 -0.01615 0.00625 -0.08716 0.01042 L -0.14427 0.00856 C -0.15226 0.0081 -0.15139 0.00648 -0.15851 0.00347 C -0.16025 0.00255 -0.16198 0.00231 -0.16372 0.00162 C -0.16597 0.00069 -0.16806 -0.00069 -0.17032 -0.00185 C -0.17275 -0.00301 -0.17552 -0.00394 -0.17795 -0.00532 C -0.18021 -0.00625 -0.18229 -0.00764 -0.18455 -0.0088 C -0.1915 -0.01204 -0.19132 -0.01181 -0.19757 -0.01389 C -0.19879 -0.01574 -0.19983 -0.01782 -0.20139 -0.01921 C -0.20261 -0.02014 -0.204 -0.02014 -0.20521 -0.02083 C -0.20712 -0.02199 -0.20868 -0.02338 -0.21042 -0.02431 C -0.21181 -0.025 -0.2132 -0.02523 -0.21441 -0.02616 C -0.21702 -0.02755 -0.21945 -0.02986 -0.22222 -0.03125 C -0.22379 -0.03218 -0.2257 -0.03218 -0.22743 -0.0331 C -0.22865 -0.03356 -0.24497 -0.04028 -0.24948 -0.04329 C -0.25087 -0.04421 -0.25191 -0.04606 -0.2533 -0.04676 C -0.25591 -0.04838 -0.25886 -0.04838 -0.26111 -0.05023 C -0.26632 -0.0544 -0.27188 -0.05764 -0.27674 -0.0625 C -0.28299 -0.06875 -0.27986 -0.06667 -0.28577 -0.06944 C -0.29722 -0.08449 -0.28282 -0.06597 -0.29358 -0.07801 C -0.29497 -0.07963 -0.29618 -0.08171 -0.29757 -0.0831 C -0.30087 -0.08704 -0.30139 -0.08657 -0.30538 -0.08843 C -0.31424 -0.0963 -0.31007 -0.09398 -0.31702 -0.09699 C -0.3224 -0.10787 -0.31632 -0.09722 -0.32344 -0.10579 C -0.32622 -0.10903 -0.32865 -0.11273 -0.33125 -0.1162 L -0.33525 -0.1213 C -0.33941 -0.12685 -0.33716 -0.12639 -0.34028 -0.12639 L -0.34028 -0.12639 " pathEditMode="relative" ptsTypes="AAAAAAAAAAAAAAAAAAAAAAAAAAAAAAAAA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 animBg="1"/>
      <p:bldP spid="20" grpId="1" animBg="1"/>
      <p:bldP spid="21" grpId="0" animBg="1"/>
      <p:bldP spid="21" grpId="1" animBg="1"/>
      <p:bldP spid="22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60985" y="95250"/>
            <a:ext cx="7955280" cy="1374775"/>
          </a:xfrm>
        </p:spPr>
        <p:txBody>
          <a:bodyPr/>
          <a:lstStyle/>
          <a:p>
            <a:r>
              <a:rPr lang="en-US" sz="2800" dirty="0" smtClean="0"/>
              <a:t>2017 Research Cruise</a:t>
            </a:r>
            <a:endParaRPr lang="en-US" sz="2800" dirty="0"/>
          </a:p>
        </p:txBody>
      </p:sp>
      <p:pic>
        <p:nvPicPr>
          <p:cNvPr id="13" name="Picture 12" descr="F:\Pictures\Noelle\IMG_1565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7" b="9131"/>
          <a:stretch/>
        </p:blipFill>
        <p:spPr bwMode="auto">
          <a:xfrm>
            <a:off x="998817" y="1007215"/>
            <a:ext cx="7087797" cy="4013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cxnSp>
        <p:nvCxnSpPr>
          <p:cNvPr id="14" name="Straight Arrow Connector 13"/>
          <p:cNvCxnSpPr/>
          <p:nvPr/>
        </p:nvCxnSpPr>
        <p:spPr>
          <a:xfrm flipH="1">
            <a:off x="3335829" y="2819750"/>
            <a:ext cx="212449" cy="436309"/>
          </a:xfrm>
          <a:prstGeom prst="straightConnector1">
            <a:avLst/>
          </a:prstGeom>
          <a:ln w="57150">
            <a:solidFill>
              <a:srgbClr val="0A0AF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-149834" y="4995760"/>
            <a:ext cx="2663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dirty="0" smtClean="0">
                <a:solidFill>
                  <a:srgbClr val="0A0AF6"/>
                </a:solidFill>
                <a:latin typeface="+mj-lt"/>
              </a:rPr>
              <a:t>Cameras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5321298" y="2933020"/>
            <a:ext cx="513912" cy="391652"/>
          </a:xfrm>
          <a:prstGeom prst="straightConnector1">
            <a:avLst/>
          </a:prstGeom>
          <a:ln w="57150">
            <a:solidFill>
              <a:srgbClr val="0A0AF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476124" y="3676268"/>
            <a:ext cx="859705" cy="46938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868406" y="3844802"/>
            <a:ext cx="859705" cy="46938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615135" y="4967166"/>
            <a:ext cx="3175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dirty="0" smtClean="0">
                <a:solidFill>
                  <a:srgbClr val="C00000"/>
                </a:solidFill>
                <a:latin typeface="+mj-lt"/>
              </a:rPr>
              <a:t>IR Illumination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4071139" y="1724453"/>
            <a:ext cx="513912" cy="391652"/>
          </a:xfrm>
          <a:prstGeom prst="straightConnector1">
            <a:avLst/>
          </a:prstGeom>
          <a:ln w="57150">
            <a:solidFill>
              <a:srgbClr val="0A0AF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4699346" y="1270085"/>
            <a:ext cx="0" cy="46938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16958" y="5462812"/>
            <a:ext cx="49076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white"/>
                </a:solidFill>
                <a:latin typeface="+mj-lt"/>
              </a:rPr>
              <a:t>Intensified </a:t>
            </a:r>
            <a:r>
              <a:rPr lang="en-US" sz="1600" dirty="0">
                <a:solidFill>
                  <a:prstClr val="white"/>
                </a:solidFill>
                <a:latin typeface="+mj-lt"/>
              </a:rPr>
              <a:t>charge-coupled device (ICCD) camera with </a:t>
            </a:r>
            <a:r>
              <a:rPr lang="en-US" sz="1600" dirty="0" smtClean="0">
                <a:solidFill>
                  <a:prstClr val="white"/>
                </a:solidFill>
                <a:latin typeface="+mj-lt"/>
              </a:rPr>
              <a:t>intensifier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white"/>
                </a:solidFill>
                <a:latin typeface="+mj-lt"/>
              </a:rPr>
              <a:t>Low-light </a:t>
            </a:r>
            <a:r>
              <a:rPr lang="en-US" sz="1600" dirty="0">
                <a:solidFill>
                  <a:prstClr val="white"/>
                </a:solidFill>
                <a:latin typeface="+mj-lt"/>
              </a:rPr>
              <a:t>charge coupled device (CCD) cameras, </a:t>
            </a:r>
            <a:r>
              <a:rPr lang="en-US" sz="1600" dirty="0" smtClean="0">
                <a:solidFill>
                  <a:prstClr val="white"/>
                </a:solidFill>
                <a:latin typeface="+mj-lt"/>
              </a:rPr>
              <a:t>IR cut </a:t>
            </a:r>
            <a:r>
              <a:rPr lang="en-US" sz="1600" dirty="0">
                <a:solidFill>
                  <a:prstClr val="white"/>
                </a:solidFill>
                <a:latin typeface="+mj-lt"/>
              </a:rPr>
              <a:t>out filter </a:t>
            </a:r>
            <a:r>
              <a:rPr lang="en-US" sz="1600" dirty="0" smtClean="0">
                <a:solidFill>
                  <a:prstClr val="white"/>
                </a:solidFill>
                <a:latin typeface="+mj-lt"/>
              </a:rPr>
              <a:t>removed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090070" y="5436795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white"/>
                </a:solidFill>
                <a:latin typeface="+mj-lt"/>
              </a:rPr>
              <a:t>Security IR LED arrays </a:t>
            </a:r>
            <a:endParaRPr lang="en-US" sz="1600" dirty="0" smtClean="0">
              <a:solidFill>
                <a:prstClr val="white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white"/>
                </a:solidFill>
                <a:latin typeface="+mj-lt"/>
              </a:rPr>
              <a:t>NIR centered </a:t>
            </a:r>
            <a:r>
              <a:rPr lang="en-US" sz="1600" dirty="0">
                <a:solidFill>
                  <a:prstClr val="white"/>
                </a:solidFill>
                <a:latin typeface="+mj-lt"/>
              </a:rPr>
              <a:t>at 840 </a:t>
            </a:r>
            <a:r>
              <a:rPr lang="en-US" sz="1600" dirty="0" smtClean="0">
                <a:solidFill>
                  <a:prstClr val="white"/>
                </a:solidFill>
                <a:latin typeface="+mj-lt"/>
              </a:rPr>
              <a:t>nm</a:t>
            </a:r>
          </a:p>
        </p:txBody>
      </p:sp>
    </p:spTree>
    <p:extLst>
      <p:ext uri="{BB962C8B-B14F-4D97-AF65-F5344CB8AC3E}">
        <p14:creationId xmlns:p14="http://schemas.microsoft.com/office/powerpoint/2010/main" val="307110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5" grpId="2"/>
      <p:bldP spid="19" grpId="0"/>
      <p:bldP spid="26" grpId="0"/>
      <p:bldP spid="26" grpId="1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60985" y="95250"/>
            <a:ext cx="7955280" cy="1374775"/>
          </a:xfrm>
        </p:spPr>
        <p:txBody>
          <a:bodyPr/>
          <a:lstStyle/>
          <a:p>
            <a:r>
              <a:rPr lang="en-US" dirty="0" smtClean="0"/>
              <a:t>2017 Research cruise- Results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352425" y="265557"/>
            <a:ext cx="7772400" cy="423862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Can you image salmon behavior using near infra-red light and low light cameras?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5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010696" y="1993900"/>
            <a:ext cx="4339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Not very well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669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224" y="0"/>
            <a:ext cx="8266789" cy="56364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86371"/>
            <a:ext cx="85344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697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60985" y="95250"/>
            <a:ext cx="7955280" cy="1374775"/>
          </a:xfrm>
        </p:spPr>
        <p:txBody>
          <a:bodyPr/>
          <a:lstStyle/>
          <a:p>
            <a:r>
              <a:rPr lang="en-US" dirty="0" smtClean="0"/>
              <a:t>2017 Research cruise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352425" y="619125"/>
            <a:ext cx="7772400" cy="423862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Can you image salmon behavior using near infra-red light and low light cameras?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5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How </a:t>
            </a:r>
            <a:r>
              <a:rPr lang="en-US" sz="2400" dirty="0"/>
              <a:t>do salmon respond to artificial lights </a:t>
            </a:r>
            <a:r>
              <a:rPr lang="en-US" sz="2400" dirty="0" smtClean="0"/>
              <a:t>in the trawl  </a:t>
            </a:r>
            <a:r>
              <a:rPr lang="en-US" sz="2400" dirty="0"/>
              <a:t>absence of other variables?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2010696" y="3550163"/>
            <a:ext cx="69563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Preliminary results: &gt;80% passively swim/flow toward codend (facing foreword)</a:t>
            </a:r>
            <a:endParaRPr lang="en-US" sz="24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10696" y="1993900"/>
            <a:ext cx="4339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Not very well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Title 6"/>
          <p:cNvSpPr txBox="1">
            <a:spLocks/>
          </p:cNvSpPr>
          <p:nvPr/>
        </p:nvSpPr>
        <p:spPr>
          <a:xfrm>
            <a:off x="4989378" y="101113"/>
            <a:ext cx="7955280" cy="1374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none" dirty="0" smtClean="0">
                <a:solidFill>
                  <a:srgbClr val="FFC000"/>
                </a:solidFill>
              </a:rPr>
              <a:t>Preliminary Results</a:t>
            </a:r>
            <a:endParaRPr lang="en-US" cap="none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761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6_ICCD_1752322R_103 Cli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7932625" flipV="1">
            <a:off x="83497" y="901926"/>
            <a:ext cx="9393861" cy="527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38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412" y="764373"/>
            <a:ext cx="7753227" cy="1293028"/>
          </a:xfrm>
        </p:spPr>
        <p:txBody>
          <a:bodyPr/>
          <a:lstStyle/>
          <a:p>
            <a:r>
              <a:rPr lang="en-US" dirty="0" smtClean="0"/>
              <a:t>Conservation engineering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70271" y="2212258"/>
            <a:ext cx="8111613" cy="2532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FF0000"/>
                </a:solidFill>
              </a:rPr>
              <a:t>NOAA</a:t>
            </a:r>
            <a:r>
              <a:rPr lang="en-US" dirty="0" smtClean="0"/>
              <a:t>: National Oceanic and Atmospheric Administration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accent2"/>
                </a:solidFill>
              </a:rPr>
              <a:t>NMFS</a:t>
            </a:r>
            <a:r>
              <a:rPr lang="en-US" dirty="0" smtClean="0"/>
              <a:t>: National Marine Fisheries Service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FFFF00"/>
                </a:solidFill>
              </a:rPr>
              <a:t>AFSC</a:t>
            </a:r>
            <a:r>
              <a:rPr lang="en-US" dirty="0" smtClean="0"/>
              <a:t>: Alaska Fisheries Science Center (Science Center)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accent4"/>
                </a:solidFill>
              </a:rPr>
              <a:t>RACE</a:t>
            </a:r>
            <a:r>
              <a:rPr lang="en-US" dirty="0" smtClean="0"/>
              <a:t>: Resource Assessment and Conservation Engineering (Division)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00B0F0"/>
                </a:solidFill>
              </a:rPr>
              <a:t>MACE</a:t>
            </a:r>
            <a:r>
              <a:rPr lang="en-US" dirty="0" smtClean="0"/>
              <a:t>: Midwater Assessment and Conservation Engineering (Program)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99FF"/>
                </a:solidFill>
              </a:rPr>
              <a:t>CE</a:t>
            </a:r>
            <a:r>
              <a:rPr lang="en-US" dirty="0" smtClean="0"/>
              <a:t>: Conservation Engineering (Group)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84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88001" y="-32530"/>
            <a:ext cx="8683723" cy="1374775"/>
          </a:xfrm>
        </p:spPr>
        <p:txBody>
          <a:bodyPr/>
          <a:lstStyle/>
          <a:p>
            <a:r>
              <a:rPr lang="en-US" dirty="0" smtClean="0"/>
              <a:t>2018 laboratory studies </a:t>
            </a:r>
            <a:r>
              <a:rPr lang="en-US" sz="2400" dirty="0" smtClean="0">
                <a:solidFill>
                  <a:schemeClr val="accent3"/>
                </a:solidFill>
              </a:rPr>
              <a:t> </a:t>
            </a:r>
            <a:endParaRPr lang="en-US" sz="2000" dirty="0">
              <a:solidFill>
                <a:schemeClr val="accent3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506635" y="1210945"/>
            <a:ext cx="8246453" cy="423862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What do salmon see?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How </a:t>
            </a:r>
            <a:r>
              <a:rPr lang="en-US" sz="2400" dirty="0"/>
              <a:t>do salmon respond to artificial lights in the </a:t>
            </a:r>
            <a:r>
              <a:rPr lang="en-US" sz="2400" dirty="0" smtClean="0"/>
              <a:t>lab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Color, intensity, strobe, time of 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518924" y="988302"/>
            <a:ext cx="745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Lyle Britt, Barry </a:t>
            </a:r>
            <a:r>
              <a:rPr lang="en-US" sz="2000" dirty="0" err="1" smtClean="0"/>
              <a:t>Berejikian</a:t>
            </a:r>
            <a:r>
              <a:rPr lang="en-US" sz="2000" dirty="0" smtClean="0"/>
              <a:t>, Scott McEntire, Rebecca </a:t>
            </a:r>
            <a:r>
              <a:rPr lang="en-US" sz="2000" dirty="0" err="1" smtClean="0"/>
              <a:t>Haehn</a:t>
            </a:r>
            <a:r>
              <a:rPr lang="en-US" sz="2000" dirty="0" smtClean="0"/>
              <a:t>, Rick </a:t>
            </a:r>
            <a:r>
              <a:rPr lang="en-US" sz="2000" dirty="0" err="1" smtClean="0"/>
              <a:t>Towler</a:t>
            </a:r>
            <a:r>
              <a:rPr lang="en-US" sz="2000" dirty="0" smtClean="0"/>
              <a:t>, Jeff Atkins, Brad </a:t>
            </a:r>
            <a:r>
              <a:rPr lang="en-US" sz="2000" dirty="0" err="1" smtClean="0"/>
              <a:t>Gadberry</a:t>
            </a:r>
            <a:r>
              <a:rPr lang="en-US" sz="2000" dirty="0" smtClean="0"/>
              <a:t>, Paul Irvin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912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60985" y="95250"/>
            <a:ext cx="7955280" cy="1374775"/>
          </a:xfrm>
        </p:spPr>
        <p:txBody>
          <a:bodyPr/>
          <a:lstStyle/>
          <a:p>
            <a:r>
              <a:rPr lang="en-US" dirty="0" smtClean="0"/>
              <a:t>2018 laboratory studies</a:t>
            </a:r>
            <a:endParaRPr lang="en-US" dirty="0"/>
          </a:p>
        </p:txBody>
      </p:sp>
      <p:pic>
        <p:nvPicPr>
          <p:cNvPr id="24" name="Picture 2" descr="Image result for color banding, nm, wavelength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505" y="1378585"/>
            <a:ext cx="6511955" cy="34835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11" name="TextBox 10"/>
          <p:cNvSpPr txBox="1"/>
          <p:nvPr/>
        </p:nvSpPr>
        <p:spPr>
          <a:xfrm>
            <a:off x="1518924" y="1319596"/>
            <a:ext cx="2619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Salmon Vision</a:t>
            </a:r>
            <a:endParaRPr lang="en-US" sz="24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88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60985" y="-87630"/>
            <a:ext cx="7955280" cy="1374775"/>
          </a:xfrm>
        </p:spPr>
        <p:txBody>
          <a:bodyPr/>
          <a:lstStyle/>
          <a:p>
            <a:r>
              <a:rPr lang="en-US" dirty="0" smtClean="0"/>
              <a:t>2018 laboratory studies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571" y="1140768"/>
            <a:ext cx="3657600" cy="274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25" y="1140768"/>
            <a:ext cx="3657600" cy="274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25" y="4015086"/>
            <a:ext cx="3657600" cy="274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73138" y="3557886"/>
            <a:ext cx="3657600" cy="274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884287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60984" y="95250"/>
            <a:ext cx="8683723" cy="1374775"/>
          </a:xfrm>
        </p:spPr>
        <p:txBody>
          <a:bodyPr/>
          <a:lstStyle/>
          <a:p>
            <a:r>
              <a:rPr lang="en-US" dirty="0" smtClean="0"/>
              <a:t>2018 laboratory studies</a:t>
            </a:r>
            <a:endParaRPr lang="en-US" sz="2000" dirty="0">
              <a:solidFill>
                <a:schemeClr val="accent3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455587" y="782637"/>
            <a:ext cx="7772400" cy="423862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How </a:t>
            </a:r>
            <a:r>
              <a:rPr lang="en-US" sz="2400" dirty="0"/>
              <a:t>do salmon respond to artificial lights in the lab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1315442" y="1900051"/>
            <a:ext cx="7465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Deterrent rather than attractant?</a:t>
            </a:r>
          </a:p>
        </p:txBody>
      </p:sp>
      <p:sp>
        <p:nvSpPr>
          <p:cNvPr id="5" name="Title 6"/>
          <p:cNvSpPr txBox="1">
            <a:spLocks/>
          </p:cNvSpPr>
          <p:nvPr/>
        </p:nvSpPr>
        <p:spPr>
          <a:xfrm>
            <a:off x="5629458" y="151102"/>
            <a:ext cx="7955280" cy="1374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cap="none" dirty="0" smtClean="0">
                <a:solidFill>
                  <a:srgbClr val="FFC000"/>
                </a:solidFill>
              </a:rPr>
              <a:t>Preliminary Results</a:t>
            </a:r>
            <a:endParaRPr lang="en-US" sz="2800" cap="none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06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7" y="152400"/>
            <a:ext cx="5039140" cy="5486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751" y="597878"/>
            <a:ext cx="5039140" cy="5486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321" y="1164781"/>
            <a:ext cx="5039140" cy="548640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6473451" y="1508760"/>
            <a:ext cx="0" cy="51424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6" idx="1"/>
            <a:endCxn id="6" idx="3"/>
          </p:cNvCxnSpPr>
          <p:nvPr/>
        </p:nvCxnSpPr>
        <p:spPr>
          <a:xfrm>
            <a:off x="4045321" y="3907981"/>
            <a:ext cx="50391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/>
          <p:cNvCxnSpPr/>
          <p:nvPr/>
        </p:nvCxnSpPr>
        <p:spPr>
          <a:xfrm flipV="1">
            <a:off x="2268416" y="3661796"/>
            <a:ext cx="43962" cy="1090246"/>
          </a:xfrm>
          <a:prstGeom prst="straightConnector1">
            <a:avLst/>
          </a:prstGeom>
          <a:ln w="38100">
            <a:solidFill>
              <a:srgbClr val="67FB6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59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57 0.03402 L 0.02257 0.03402 C 0.02222 0.02407 0.02153 0.01435 0.02153 0.00439 C 0.02153 -0.00278 0.02205 -0.01019 0.02257 -0.01737 C 0.02257 -0.01922 0.02326 -0.02084 0.02344 -0.02246 C 0.02379 -0.025 0.02413 -0.02755 0.02448 -0.0301 C 0.02465 -0.03195 0.02517 -0.03357 0.02535 -0.03542 C 0.02778 -0.05209 0.02517 -0.03774 0.02743 -0.04954 C 0.02674 -0.05463 0.02639 -0.05973 0.02535 -0.06482 C 0.025 -0.06644 0.02465 -0.06829 0.02448 -0.06991 C 0.02379 -0.075 0.02396 -0.08056 0.02257 -0.08542 C 0.02153 -0.08866 0.02049 -0.09213 0.01962 -0.09561 C 0.01875 -0.09908 0.0184 -0.10139 0.01667 -0.10463 C 0.01597 -0.10602 0.01476 -0.10695 0.01389 -0.10834 C 0.01302 -0.10973 0.0125 -0.11088 0.01181 -0.11227 C 0.01163 -0.12084 0.01163 -0.1294 0.01094 -0.13797 C 0.01059 -0.14144 0.00938 -0.14468 0.00903 -0.14815 C 0.00781 -0.15857 0.00868 -0.1544 0.00712 -0.16112 L 0.00903 -0.16875 L 0.0099 -0.17246 C 0.01146 -0.19098 0.01007 -0.17778 0.01181 -0.19051 C 0.01215 -0.19306 0.01233 -0.19561 0.01285 -0.19815 C 0.01337 -0.20093 0.01285 -0.2051 0.01476 -0.20579 C 0.0184 -0.20741 0.01684 -0.20649 0.01962 -0.20834 L 0.01962 -0.20834 " pathEditMode="relative" ptsTypes="AAAAAAAAAAAAAAAAAAAAAAA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60984" y="95250"/>
            <a:ext cx="8683723" cy="1374775"/>
          </a:xfrm>
        </p:spPr>
        <p:txBody>
          <a:bodyPr/>
          <a:lstStyle/>
          <a:p>
            <a:r>
              <a:rPr lang="en-US" dirty="0" smtClean="0"/>
              <a:t>2018 laboratory studies </a:t>
            </a:r>
            <a:r>
              <a:rPr lang="en-US" sz="2400" dirty="0" smtClean="0">
                <a:solidFill>
                  <a:schemeClr val="accent3"/>
                </a:solidFill>
              </a:rPr>
              <a:t>Preliminary Results</a:t>
            </a:r>
            <a:endParaRPr lang="en-US" sz="2000" dirty="0">
              <a:solidFill>
                <a:schemeClr val="accent3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455587" y="782637"/>
            <a:ext cx="7772400" cy="423862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How </a:t>
            </a:r>
            <a:r>
              <a:rPr lang="en-US" sz="2400" dirty="0"/>
              <a:t>do salmon respond to artificial lights in the lab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What </a:t>
            </a:r>
            <a:r>
              <a:rPr lang="en-US" sz="2400" dirty="0"/>
              <a:t>do salmon see?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1315442" y="1900051"/>
            <a:ext cx="74651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Deterrent rather than attractant?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Dependent on color, intensity, strobe rate, time of day?</a:t>
            </a:r>
            <a:endParaRPr lang="en-US" sz="24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15442" y="3800703"/>
            <a:ext cx="6585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Do not see into the far red spectrum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50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60985" y="95250"/>
            <a:ext cx="7955280" cy="1374775"/>
          </a:xfrm>
        </p:spPr>
        <p:txBody>
          <a:bodyPr/>
          <a:lstStyle/>
          <a:p>
            <a:r>
              <a:rPr lang="en-US" dirty="0" smtClean="0"/>
              <a:t>2019 research charter</a:t>
            </a:r>
            <a:endParaRPr lang="en-US" dirty="0"/>
          </a:p>
        </p:txBody>
      </p:sp>
      <p:sp>
        <p:nvSpPr>
          <p:cNvPr id="3" name="Text Placeholder 7"/>
          <p:cNvSpPr>
            <a:spLocks noGrp="1"/>
          </p:cNvSpPr>
          <p:nvPr>
            <p:ph type="body" sz="half" idx="2"/>
          </p:nvPr>
        </p:nvSpPr>
        <p:spPr>
          <a:xfrm>
            <a:off x="145945" y="1356079"/>
            <a:ext cx="8791575" cy="423862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New </a:t>
            </a:r>
            <a:r>
              <a:rPr lang="en-US" sz="2400" dirty="0"/>
              <a:t>salmon excluder </a:t>
            </a:r>
            <a:r>
              <a:rPr lang="en-US" sz="2400" dirty="0" smtClean="0"/>
              <a:t>idea: the ‘rope &amp; funnel excluder’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Fluid dynamics modeling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Flume tank testing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June 2019 testing at full scale at-sea</a:t>
            </a:r>
          </a:p>
          <a:p>
            <a:r>
              <a:rPr lang="en-US" sz="2400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562665" y="1116082"/>
            <a:ext cx="67173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Mike Stone, </a:t>
            </a:r>
            <a:r>
              <a:rPr lang="en-US" sz="2000" dirty="0" err="1" smtClean="0"/>
              <a:t>Karsten</a:t>
            </a:r>
            <a:r>
              <a:rPr lang="en-US" sz="2000" dirty="0" smtClean="0"/>
              <a:t> </a:t>
            </a:r>
            <a:r>
              <a:rPr lang="en-US" sz="2000" dirty="0" err="1" smtClean="0"/>
              <a:t>Breddermann</a:t>
            </a:r>
            <a:r>
              <a:rPr lang="en-US" sz="2000" dirty="0" smtClean="0"/>
              <a:t>, Barry </a:t>
            </a:r>
            <a:r>
              <a:rPr lang="en-US" sz="2000" dirty="0" err="1" smtClean="0"/>
              <a:t>Berejikian</a:t>
            </a:r>
            <a:r>
              <a:rPr lang="en-US" sz="2000" dirty="0" smtClean="0"/>
              <a:t>, </a:t>
            </a:r>
            <a:r>
              <a:rPr lang="en-US" sz="2000" dirty="0"/>
              <a:t>David </a:t>
            </a:r>
            <a:r>
              <a:rPr lang="en-US" sz="2000" dirty="0" smtClean="0"/>
              <a:t>Irvine, John Gruver, John Gauvin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986" y="3396336"/>
            <a:ext cx="5976024" cy="335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311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60985" y="95250"/>
            <a:ext cx="7955280" cy="1374775"/>
          </a:xfrm>
        </p:spPr>
        <p:txBody>
          <a:bodyPr/>
          <a:lstStyle/>
          <a:p>
            <a:r>
              <a:rPr lang="en-US" dirty="0" smtClean="0"/>
              <a:t>2019 research charter</a:t>
            </a:r>
            <a:endParaRPr lang="en-US" dirty="0"/>
          </a:p>
        </p:txBody>
      </p:sp>
      <p:sp>
        <p:nvSpPr>
          <p:cNvPr id="3" name="Text Placeholder 7"/>
          <p:cNvSpPr>
            <a:spLocks noGrp="1"/>
          </p:cNvSpPr>
          <p:nvPr>
            <p:ph type="body" sz="half" idx="2"/>
          </p:nvPr>
        </p:nvSpPr>
        <p:spPr>
          <a:xfrm>
            <a:off x="443865" y="1666573"/>
            <a:ext cx="7772400" cy="423862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Rope &amp; Funnel Excluder</a:t>
            </a:r>
            <a:endParaRPr lang="en-US" sz="22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With </a:t>
            </a:r>
            <a:r>
              <a:rPr lang="en-US" sz="2200" dirty="0"/>
              <a:t>and without </a:t>
            </a:r>
            <a:r>
              <a:rPr lang="en-US" sz="2200" dirty="0" smtClean="0"/>
              <a:t>lights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Continue looking into camera lighting options that will go undetected by salmon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562665" y="1116082"/>
            <a:ext cx="67173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Mike Stone, </a:t>
            </a:r>
            <a:r>
              <a:rPr lang="en-US" sz="2000" dirty="0" err="1" smtClean="0"/>
              <a:t>Karsten</a:t>
            </a:r>
            <a:r>
              <a:rPr lang="en-US" sz="2000" dirty="0" smtClean="0"/>
              <a:t> </a:t>
            </a:r>
            <a:r>
              <a:rPr lang="en-US" sz="2000" dirty="0" err="1" smtClean="0"/>
              <a:t>Breddermann</a:t>
            </a:r>
            <a:r>
              <a:rPr lang="en-US" sz="2000" dirty="0" smtClean="0"/>
              <a:t>, Barry </a:t>
            </a:r>
            <a:r>
              <a:rPr lang="en-US" sz="2000" dirty="0" err="1" smtClean="0"/>
              <a:t>Berejikian</a:t>
            </a:r>
            <a:r>
              <a:rPr lang="en-US" sz="2000" dirty="0" smtClean="0"/>
              <a:t>, </a:t>
            </a:r>
            <a:r>
              <a:rPr lang="en-US" sz="2000" dirty="0"/>
              <a:t>David </a:t>
            </a:r>
            <a:r>
              <a:rPr lang="en-US" sz="2000" dirty="0" smtClean="0"/>
              <a:t>Irvine, John Gruver, John Gauvin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0914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7" r="16994" b="15349"/>
          <a:stretch/>
        </p:blipFill>
        <p:spPr>
          <a:xfrm>
            <a:off x="-171450" y="-28074"/>
            <a:ext cx="10306050" cy="69051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36879" y="4314728"/>
            <a:ext cx="2619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67FB6E"/>
                </a:solidFill>
              </a:rPr>
              <a:t>Thank you!</a:t>
            </a:r>
            <a:endParaRPr lang="en-US" sz="3200" dirty="0">
              <a:solidFill>
                <a:srgbClr val="67FB6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219" y="4899503"/>
            <a:ext cx="6343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67FB6E"/>
                </a:solidFill>
              </a:rPr>
              <a:t>noelle.yochum@noaa.gov</a:t>
            </a:r>
            <a:endParaRPr lang="en-US" sz="3200" dirty="0">
              <a:solidFill>
                <a:srgbClr val="67FB6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218" y="5484278"/>
            <a:ext cx="63430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67FB6E"/>
                </a:solidFill>
              </a:rPr>
              <a:t>(206) 526-4432</a:t>
            </a:r>
          </a:p>
          <a:p>
            <a:r>
              <a:rPr lang="en-US" sz="3200" dirty="0" smtClean="0">
                <a:solidFill>
                  <a:srgbClr val="67FB6E"/>
                </a:solidFill>
              </a:rPr>
              <a:t>(916) 719-5920</a:t>
            </a:r>
            <a:endParaRPr lang="en-US" sz="3200" dirty="0">
              <a:solidFill>
                <a:srgbClr val="67FB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71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412" y="764373"/>
            <a:ext cx="7753227" cy="1293028"/>
          </a:xfrm>
        </p:spPr>
        <p:txBody>
          <a:bodyPr/>
          <a:lstStyle/>
          <a:p>
            <a:r>
              <a:rPr lang="en-US" dirty="0" smtClean="0"/>
              <a:t>Conservation engineering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63794" y="2212258"/>
            <a:ext cx="839674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Collaboration with industry and other partners to evaluate ways to support fisheries sustainability through research on:</a:t>
            </a:r>
          </a:p>
          <a:p>
            <a:pPr marL="511175" indent="-2254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9999FF"/>
                </a:solidFill>
              </a:rPr>
              <a:t>Bycatch</a:t>
            </a:r>
          </a:p>
          <a:p>
            <a:pPr marL="511175" indent="-2254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9999FF"/>
                </a:solidFill>
              </a:rPr>
              <a:t>Bycatch mortality</a:t>
            </a:r>
          </a:p>
          <a:p>
            <a:pPr marL="511175" indent="-2254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9999FF"/>
                </a:solidFill>
              </a:rPr>
              <a:t>Habitat-gear interactions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By evaluating:</a:t>
            </a:r>
          </a:p>
          <a:p>
            <a:pPr marL="511175" indent="-2254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9999FF"/>
                </a:solidFill>
              </a:rPr>
              <a:t>Fish biology/ physiology and behavior </a:t>
            </a:r>
          </a:p>
          <a:p>
            <a:pPr marL="511175" indent="-2254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9999FF"/>
                </a:solidFill>
              </a:rPr>
              <a:t>Fishing gear design and use (fluid dynamics, gear mensuration, etc.)</a:t>
            </a:r>
            <a:endParaRPr lang="en-US" dirty="0">
              <a:solidFill>
                <a:srgbClr val="99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70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412" y="764373"/>
            <a:ext cx="7753227" cy="1293028"/>
          </a:xfrm>
        </p:spPr>
        <p:txBody>
          <a:bodyPr/>
          <a:lstStyle/>
          <a:p>
            <a:r>
              <a:rPr lang="en-US" dirty="0" smtClean="0"/>
              <a:t>Conservation engineering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63794" y="2212258"/>
            <a:ext cx="839674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FFFF00"/>
                </a:solidFill>
              </a:rPr>
              <a:t>Collaboration with industry and other partners </a:t>
            </a:r>
            <a:r>
              <a:rPr lang="en-US" dirty="0" smtClean="0"/>
              <a:t>to evaluate ways to support fisheries sustainability through research on:</a:t>
            </a:r>
          </a:p>
          <a:p>
            <a:pPr marL="511175" indent="-2254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9999FF"/>
                </a:solidFill>
              </a:rPr>
              <a:t>Bycatch</a:t>
            </a:r>
          </a:p>
          <a:p>
            <a:pPr marL="511175" indent="-2254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9999FF"/>
                </a:solidFill>
              </a:rPr>
              <a:t>Bycatch mortality</a:t>
            </a:r>
          </a:p>
          <a:p>
            <a:pPr marL="511175" indent="-2254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9999FF"/>
                </a:solidFill>
              </a:rPr>
              <a:t>Habitat-gear interactions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By evaluating:</a:t>
            </a:r>
          </a:p>
          <a:p>
            <a:pPr marL="511175" indent="-2254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9999FF"/>
                </a:solidFill>
              </a:rPr>
              <a:t>Fish biology/ physiology and behavior </a:t>
            </a:r>
          </a:p>
          <a:p>
            <a:pPr marL="511175" indent="-2254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9999FF"/>
                </a:solidFill>
              </a:rPr>
              <a:t>Fishing gear design and use (fluid dynamics, gear mensuration, etc.)</a:t>
            </a:r>
            <a:endParaRPr lang="en-US" dirty="0">
              <a:solidFill>
                <a:srgbClr val="99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02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Conservation engineering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Salmon Bycatch in the North Pacific Pollock Fisheries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96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77" y="1054098"/>
            <a:ext cx="3448281" cy="25865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77" y="4057648"/>
            <a:ext cx="3448281" cy="25865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38876" y="3202643"/>
            <a:ext cx="3448281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/>
              <a:t>Pollock fishery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3" t="31291" r="18257" b="18884"/>
          <a:stretch/>
        </p:blipFill>
        <p:spPr>
          <a:xfrm flipV="1">
            <a:off x="4357951" y="1981199"/>
            <a:ext cx="4291659" cy="39388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526" b="84494" l="20073" r="89964">
                        <a14:foregroundMark x1="36785" y1="53119" x2="36785" y2="53119"/>
                        <a14:foregroundMark x1="33742" y1="51726" x2="33742" y2="51726"/>
                        <a14:foregroundMark x1="36421" y1="48153" x2="36421" y2="48153"/>
                        <a14:foregroundMark x1="39146" y1="46336" x2="39146" y2="46336"/>
                        <a14:foregroundMark x1="51362" y1="37735" x2="51362" y2="37735"/>
                        <a14:foregroundMark x1="54087" y1="36402" x2="54087" y2="36402"/>
                        <a14:foregroundMark x1="52044" y1="37735" x2="52044" y2="37735"/>
                        <a14:foregroundMark x1="50681" y1="38219" x2="50681" y2="38219"/>
                        <a14:foregroundMark x1="52543" y1="35251" x2="52543" y2="35251"/>
                        <a14:foregroundMark x1="53906" y1="33919" x2="53906" y2="33919"/>
                        <a14:foregroundMark x1="25931" y1="63477" x2="25931" y2="63477"/>
                        <a14:foregroundMark x1="24251" y1="66869" x2="24251" y2="66869"/>
                        <a14:foregroundMark x1="22707" y1="70987" x2="22707" y2="70987"/>
                        <a14:foregroundMark x1="25613" y1="71835" x2="25613" y2="71835"/>
                        <a14:foregroundMark x1="28474" y1="70503" x2="28474" y2="70503"/>
                        <a14:foregroundMark x1="25749" y1="74803" x2="25749" y2="74803"/>
                        <a14:foregroundMark x1="24251" y1="78619" x2="24251" y2="78619"/>
                        <a14:foregroundMark x1="27293" y1="77953" x2="27293" y2="77953"/>
                        <a14:foregroundMark x1="28974" y1="76620" x2="28974" y2="76620"/>
                        <a14:foregroundMark x1="31698" y1="75469" x2="31698" y2="75469"/>
                        <a14:foregroundMark x1="25613" y1="78437" x2="25613" y2="78437"/>
                        <a14:foregroundMark x1="25250" y1="76136" x2="25250" y2="76136"/>
                        <a14:foregroundMark x1="35422" y1="78437" x2="35422" y2="78437"/>
                        <a14:foregroundMark x1="30518" y1="78861" x2="30518" y2="78861"/>
                        <a14:foregroundMark x1="32198" y1="80921" x2="32198" y2="80921"/>
                        <a14:foregroundMark x1="30518" y1="81102" x2="30518" y2="81102"/>
                        <a14:foregroundMark x1="39646" y1="81102" x2="39646" y2="81102"/>
                        <a14:foregroundMark x1="44914" y1="80678" x2="44914" y2="80678"/>
                        <a14:foregroundMark x1="41508" y1="82495" x2="41508" y2="82495"/>
                        <a14:foregroundMark x1="38647" y1="83162" x2="38647" y2="83162"/>
                        <a14:foregroundMark x1="45413" y1="59903" x2="45413" y2="59903"/>
                        <a14:foregroundMark x1="46594" y1="66869" x2="46594" y2="66869"/>
                        <a14:foregroundMark x1="43233" y1="70079" x2="43233" y2="70079"/>
                        <a14:foregroundMark x1="44914" y1="78861" x2="44914" y2="78861"/>
                        <a14:foregroundMark x1="47139" y1="82495" x2="47139" y2="82495"/>
                        <a14:foregroundMark x1="35422" y1="82495" x2="35422" y2="82495"/>
                        <a14:foregroundMark x1="32016" y1="82495" x2="32016" y2="82495"/>
                        <a14:foregroundMark x1="30336" y1="82919" x2="30336" y2="82919"/>
                        <a14:foregroundMark x1="22888" y1="68019" x2="22888" y2="68019"/>
                        <a14:foregroundMark x1="27793" y1="59237" x2="27793" y2="59237"/>
                        <a14:foregroundMark x1="24569" y1="71169" x2="24569" y2="71169"/>
                        <a14:backgroundMark x1="79473" y1="37492" x2="79473" y2="37492"/>
                        <a14:backgroundMark x1="80336" y1="38401" x2="80336" y2="38401"/>
                        <a14:backgroundMark x1="81199" y1="39310" x2="81199" y2="39310"/>
                        <a14:backgroundMark x1="81335" y1="41611" x2="81335" y2="41611"/>
                        <a14:backgroundMark x1="81880" y1="43368" x2="81880" y2="43368"/>
                        <a14:backgroundMark x1="82698" y1="44942" x2="82698" y2="44942"/>
                        <a14:backgroundMark x1="83379" y1="46760" x2="83243" y2="46760"/>
                        <a14:backgroundMark x1="83878" y1="41127" x2="83878" y2="41127"/>
                        <a14:backgroundMark x1="82879" y1="37977" x2="82879" y2="37977"/>
                        <a14:backgroundMark x1="54632" y1="77347" x2="54632" y2="77347"/>
                        <a14:backgroundMark x1="56222" y1="71714" x2="56222" y2="71714"/>
                        <a14:backgroundMark x1="57629" y1="68201" x2="57629" y2="68201"/>
                        <a14:backgroundMark x1="59355" y1="62144" x2="59355" y2="62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77" y="1981199"/>
            <a:ext cx="7311905" cy="5483929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4779639" y="977603"/>
            <a:ext cx="3448281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/>
              <a:t>Salmon bycatch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8157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7666" y="10836"/>
            <a:ext cx="7559040" cy="1293028"/>
          </a:xfrm>
        </p:spPr>
        <p:txBody>
          <a:bodyPr/>
          <a:lstStyle/>
          <a:p>
            <a:r>
              <a:rPr lang="en-US" dirty="0" smtClean="0"/>
              <a:t>Salmon Excluder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77" y="1054098"/>
            <a:ext cx="3448281" cy="25865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77" y="4057648"/>
            <a:ext cx="3448281" cy="25865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38876" y="3202643"/>
            <a:ext cx="3448281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/>
              <a:t>Pollock fishery</a:t>
            </a:r>
            <a:endParaRPr lang="en-US" sz="2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156" y="1985878"/>
            <a:ext cx="4734444" cy="35513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cxnSp>
        <p:nvCxnSpPr>
          <p:cNvPr id="12" name="Straight Arrow Connector 11"/>
          <p:cNvCxnSpPr/>
          <p:nvPr/>
        </p:nvCxnSpPr>
        <p:spPr>
          <a:xfrm>
            <a:off x="6197600" y="931333"/>
            <a:ext cx="0" cy="1013659"/>
          </a:xfrm>
          <a:prstGeom prst="straightConnector1">
            <a:avLst/>
          </a:prstGeom>
          <a:ln w="38100">
            <a:solidFill>
              <a:schemeClr val="accent3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240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7666" y="10836"/>
            <a:ext cx="7559040" cy="1293028"/>
          </a:xfrm>
        </p:spPr>
        <p:txBody>
          <a:bodyPr/>
          <a:lstStyle/>
          <a:p>
            <a:r>
              <a:rPr lang="en-US" dirty="0" smtClean="0"/>
              <a:t>Salmon Excluder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22" y="1190012"/>
            <a:ext cx="1956577" cy="14676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7806" t="4880" r="16873" b="41392"/>
          <a:stretch/>
        </p:blipFill>
        <p:spPr>
          <a:xfrm>
            <a:off x="296051" y="2938616"/>
            <a:ext cx="8494295" cy="285052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0836" y="4131730"/>
            <a:ext cx="2120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13D77E"/>
                </a:solidFill>
              </a:rPr>
              <a:t>Salmon</a:t>
            </a:r>
            <a:endParaRPr lang="en-US" sz="3600" dirty="0">
              <a:solidFill>
                <a:srgbClr val="13D77E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7916780" y="3296919"/>
            <a:ext cx="731520" cy="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/>
        </p:nvSpPr>
        <p:spPr>
          <a:xfrm>
            <a:off x="5939716" y="2861595"/>
            <a:ext cx="2498179" cy="69299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 smtClean="0">
                <a:solidFill>
                  <a:srgbClr val="0070C0"/>
                </a:solidFill>
              </a:rPr>
              <a:t>Codend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1076" y="4751345"/>
            <a:ext cx="2120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3AEE9D"/>
                </a:solidFill>
              </a:rPr>
              <a:t>Pollock</a:t>
            </a:r>
            <a:endParaRPr lang="en-US" sz="3600" dirty="0">
              <a:solidFill>
                <a:srgbClr val="3AEE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869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66 0.00347 L 0.11285 2.96296E-6 L 0.13646 0.00694 L 0.16806 2.96296E-6 L 0.22066 0.02106 L 0.29445 -0.00348 L 0.31285 0.03518 L 0.39966 0.00347 L 0.44705 0.00694 L 0.46025 -0.01412 L 0.43126 -0.07014 L 0.40487 -0.05949 L 0.34445 -0.09468 L 0.34445 -0.09445 L 0.28646 -0.11227 L 0.28646 -0.11204 L 0.23646 -0.1507 L 0.22865 -0.12963 L 0.20226 -0.1507 L 0.17066 -0.16829 L 0.11546 -0.16829 L 0.10226 -0.17871 L 0.06546 -0.17176 L 0.03126 -0.17523 L -0.00815 -0.17523 " pathEditMode="relative" rAng="0" ptsTypes="AAAAAAAAAAAAAAAAAAAAAAAAA">
                                      <p:cBhvr>
                                        <p:cTn id="2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38" y="-752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81481E-6 L 0.0842 -0.01064 L 0.19462 -4.81481E-6 L 0.3948 -0.01064 L 0.45799 -0.05972 L 0.55 -0.0456 L 0.6658 -0.01064 L 0.729 -0.03865 " pathEditMode="relative" rAng="0" ptsTypes="AAAAAAAA">
                                      <p:cBhvr>
                                        <p:cTn id="22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41" y="-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4" grpId="0"/>
      <p:bldP spid="16" grpId="0"/>
      <p:bldP spid="1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7666" y="10836"/>
            <a:ext cx="7559040" cy="1293028"/>
          </a:xfrm>
        </p:spPr>
        <p:txBody>
          <a:bodyPr/>
          <a:lstStyle/>
          <a:p>
            <a:r>
              <a:rPr lang="en-US" dirty="0" smtClean="0"/>
              <a:t>Salmon Excluder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22" y="1190012"/>
            <a:ext cx="1956577" cy="14676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7806" t="4880" r="16873" b="41392"/>
          <a:stretch/>
        </p:blipFill>
        <p:spPr>
          <a:xfrm>
            <a:off x="296051" y="2938616"/>
            <a:ext cx="8494295" cy="2850526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7916780" y="3296919"/>
            <a:ext cx="731520" cy="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/>
        </p:nvSpPr>
        <p:spPr>
          <a:xfrm>
            <a:off x="5939716" y="2861595"/>
            <a:ext cx="2498179" cy="69299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 smtClean="0">
                <a:solidFill>
                  <a:srgbClr val="0070C0"/>
                </a:solidFill>
              </a:rPr>
              <a:t>Codend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15214" y="1462164"/>
            <a:ext cx="2220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‘Flapper’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3896843" y="2121240"/>
            <a:ext cx="2220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‘Over- Under’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5939716" y="1632742"/>
            <a:ext cx="3103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‘Winston Hole’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5476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5" grpId="0"/>
    </p:bld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Blank Presentation">
  <a:themeElements>
    <a:clrScheme name="">
      <a:dk1>
        <a:srgbClr val="002950"/>
      </a:dk1>
      <a:lt1>
        <a:srgbClr val="FFFFFF"/>
      </a:lt1>
      <a:dk2>
        <a:srgbClr val="007262"/>
      </a:dk2>
      <a:lt2>
        <a:srgbClr val="808080"/>
      </a:lt2>
      <a:accent1>
        <a:srgbClr val="BBE0E3"/>
      </a:accent1>
      <a:accent2>
        <a:srgbClr val="FCDA7F"/>
      </a:accent2>
      <a:accent3>
        <a:srgbClr val="FFFFFF"/>
      </a:accent3>
      <a:accent4>
        <a:srgbClr val="002143"/>
      </a:accent4>
      <a:accent5>
        <a:srgbClr val="DAEDEF"/>
      </a:accent5>
      <a:accent6>
        <a:srgbClr val="E4C572"/>
      </a:accent6>
      <a:hlink>
        <a:srgbClr val="955F22"/>
      </a:hlink>
      <a:folHlink>
        <a:srgbClr val="99CC00"/>
      </a:folHlink>
    </a:clrScheme>
    <a:fontScheme name="Blank Presentation">
      <a:majorFont>
        <a:latin typeface="Times New Roman"/>
        <a:ea typeface="ヒラギノ角ゴ Pro W3"/>
        <a:cs typeface=""/>
      </a:majorFont>
      <a:minorFont>
        <a:latin typeface="Times New Roman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392</TotalTime>
  <Words>664</Words>
  <Application>Microsoft Office PowerPoint</Application>
  <PresentationFormat>On-screen Show (4:3)</PresentationFormat>
  <Paragraphs>140</Paragraphs>
  <Slides>28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Century Gothic</vt:lpstr>
      <vt:lpstr>Times New Roman</vt:lpstr>
      <vt:lpstr>ヒラギノ角ゴ Pro W3</vt:lpstr>
      <vt:lpstr>Vapor Trail</vt:lpstr>
      <vt:lpstr>Blank Presentation</vt:lpstr>
      <vt:lpstr> Biology, Behaviour, and Bycatch Reduction Devices: Conservation Engineering Approaches to Salmon  Bycatch Mitigation</vt:lpstr>
      <vt:lpstr>Conservation engineering</vt:lpstr>
      <vt:lpstr>Conservation engineering</vt:lpstr>
      <vt:lpstr>Conservation engineering</vt:lpstr>
      <vt:lpstr>Conservation engineering</vt:lpstr>
      <vt:lpstr>PowerPoint Presentation</vt:lpstr>
      <vt:lpstr>Salmon Excluder</vt:lpstr>
      <vt:lpstr>Salmon Excluder</vt:lpstr>
      <vt:lpstr>Salmon Excluder</vt:lpstr>
      <vt:lpstr>Salmon Excluder</vt:lpstr>
      <vt:lpstr>Are salmon attracted to the lights?</vt:lpstr>
      <vt:lpstr>Are salmon attracted to the lights?</vt:lpstr>
      <vt:lpstr>Multi-pronged Approach</vt:lpstr>
      <vt:lpstr>2017 Research Cruise</vt:lpstr>
      <vt:lpstr>2017 Research Cruise</vt:lpstr>
      <vt:lpstr>2017 Research cruise- Results</vt:lpstr>
      <vt:lpstr>PowerPoint Presentation</vt:lpstr>
      <vt:lpstr>2017 Research cruise</vt:lpstr>
      <vt:lpstr>PowerPoint Presentation</vt:lpstr>
      <vt:lpstr>2018 laboratory studies  </vt:lpstr>
      <vt:lpstr>2018 laboratory studies</vt:lpstr>
      <vt:lpstr>2018 laboratory studies</vt:lpstr>
      <vt:lpstr>2018 laboratory studies</vt:lpstr>
      <vt:lpstr>PowerPoint Presentation</vt:lpstr>
      <vt:lpstr>2018 laboratory studies Preliminary Results</vt:lpstr>
      <vt:lpstr>2019 research charter</vt:lpstr>
      <vt:lpstr>2019 research charter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Salmon excluder</dc:title>
  <dc:creator>Noelle Yochum</dc:creator>
  <cp:lastModifiedBy>Guest Presenter</cp:lastModifiedBy>
  <cp:revision>51</cp:revision>
  <cp:lastPrinted>2019-04-05T21:46:28Z</cp:lastPrinted>
  <dcterms:created xsi:type="dcterms:W3CDTF">2018-11-05T01:46:41Z</dcterms:created>
  <dcterms:modified xsi:type="dcterms:W3CDTF">2019-04-15T20:40:13Z</dcterms:modified>
</cp:coreProperties>
</file>