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notesMasterIdLst>
    <p:notesMasterId r:id="rId17"/>
  </p:notesMasterIdLst>
  <p:sldIdLst>
    <p:sldId id="258" r:id="rId2"/>
    <p:sldId id="265" r:id="rId3"/>
    <p:sldId id="268" r:id="rId4"/>
    <p:sldId id="264" r:id="rId5"/>
    <p:sldId id="267" r:id="rId6"/>
    <p:sldId id="266" r:id="rId7"/>
    <p:sldId id="269" r:id="rId8"/>
    <p:sldId id="280" r:id="rId9"/>
    <p:sldId id="276" r:id="rId10"/>
    <p:sldId id="277" r:id="rId11"/>
    <p:sldId id="271" r:id="rId12"/>
    <p:sldId id="278" r:id="rId13"/>
    <p:sldId id="279" r:id="rId14"/>
    <p:sldId id="259" r:id="rId15"/>
    <p:sldId id="273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62B450-7550-4ECC-9DE8-1F36C62B3662}">
          <p14:sldIdLst>
            <p14:sldId id="258"/>
            <p14:sldId id="265"/>
            <p14:sldId id="268"/>
            <p14:sldId id="264"/>
            <p14:sldId id="267"/>
            <p14:sldId id="266"/>
            <p14:sldId id="269"/>
            <p14:sldId id="280"/>
            <p14:sldId id="276"/>
            <p14:sldId id="277"/>
            <p14:sldId id="271"/>
            <p14:sldId id="278"/>
            <p14:sldId id="279"/>
            <p14:sldId id="259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9" autoAdjust="0"/>
    <p:restoredTop sz="73665" autoAdjust="0"/>
  </p:normalViewPr>
  <p:slideViewPr>
    <p:cSldViewPr snapToGrid="0">
      <p:cViewPr varScale="1">
        <p:scale>
          <a:sx n="67" d="100"/>
          <a:sy n="67" d="100"/>
        </p:scale>
        <p:origin x="1413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B6264-40A4-48D1-AA2C-24CAE9594D38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682EC-0951-4E7B-926A-1BFDF1926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95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24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87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13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88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69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686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336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96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13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89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92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83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14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33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2682EC-0951-4E7B-926A-1BFDF19268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7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1909425" cy="6584950"/>
          </a:xfrm>
          <a:solidFill>
            <a:schemeClr val="accent4">
              <a:lumMod val="50000"/>
            </a:schemeClr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5277678" y="136800"/>
            <a:ext cx="5676382" cy="658467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3424E-B9B3-4D58-988A-26DEDF734F4E}"/>
              </a:ext>
            </a:extLst>
          </p:cNvPr>
          <p:cNvSpPr/>
          <p:nvPr userDrawn="1"/>
        </p:nvSpPr>
        <p:spPr>
          <a:xfrm>
            <a:off x="0" y="0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32BBED-D126-4DCA-9557-B488A96E405F}"/>
              </a:ext>
            </a:extLst>
          </p:cNvPr>
          <p:cNvSpPr/>
          <p:nvPr userDrawn="1"/>
        </p:nvSpPr>
        <p:spPr>
          <a:xfrm>
            <a:off x="0" y="6721475"/>
            <a:ext cx="10954058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6956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299E33-978D-4B8A-9AC7-FC3F151DA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E52575D-64D8-460C-B5A0-7382EA61473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972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800" y="1593150"/>
            <a:ext cx="4348065" cy="434806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ZA" dirty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00023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  <a:endParaRPr lang="en-ZA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832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123559" y="1864921"/>
            <a:ext cx="3804522" cy="3804522"/>
          </a:xfrm>
          <a:prstGeom prst="ellipse">
            <a:avLst/>
          </a:prstGeom>
          <a:solidFill>
            <a:schemeClr val="accent2">
              <a:alpha val="10000"/>
            </a:schemeClr>
          </a:solidFill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20011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2</a:t>
            </a:r>
            <a:endParaRPr lang="en-ZA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35820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54997" y="2207063"/>
            <a:ext cx="3120238" cy="3120238"/>
          </a:xfrm>
          <a:prstGeom prst="ellipse">
            <a:avLst/>
          </a:prstGeom>
          <a:solidFill>
            <a:schemeClr val="accent3">
              <a:alpha val="10000"/>
            </a:schemeClr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/>
            <a:r>
              <a:rPr lang="en-ZA" dirty="0"/>
              <a:t>Section Header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63617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dirty="0"/>
              <a:t>3</a:t>
            </a:r>
            <a:endParaRPr lang="en-ZA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25116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D690FB8B-B714-410D-8970-84BB8B6F3DA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637207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5503617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52910"/>
            <a:ext cx="101432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3617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617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235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A56B3B49-83F8-4AFF-B63D-6CBB11310D0A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977665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 Title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4" name="Freeform: Shape 13" title="Arrow">
            <a:extLst>
              <a:ext uri="{FF2B5EF4-FFF2-40B4-BE49-F238E27FC236}">
                <a16:creationId xmlns:a16="http://schemas.microsoft.com/office/drawing/2014/main" id="{02DBE11B-8F8E-48E5-9449-E6E9E355DA0F}"/>
              </a:ext>
            </a:extLst>
          </p:cNvPr>
          <p:cNvSpPr/>
          <p:nvPr userDrawn="1"/>
        </p:nvSpPr>
        <p:spPr>
          <a:xfrm flipH="1">
            <a:off x="3570526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043801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 Title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043801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5" name="Freeform: Shape 14" title="Arrow">
            <a:extLst>
              <a:ext uri="{FF2B5EF4-FFF2-40B4-BE49-F238E27FC236}">
                <a16:creationId xmlns:a16="http://schemas.microsoft.com/office/drawing/2014/main" id="{6EF06703-92AF-44B7-8CE1-044DD2093118}"/>
              </a:ext>
            </a:extLst>
          </p:cNvPr>
          <p:cNvSpPr/>
          <p:nvPr userDrawn="1"/>
        </p:nvSpPr>
        <p:spPr>
          <a:xfrm flipH="1">
            <a:off x="7182327" y="1945687"/>
            <a:ext cx="254382" cy="284625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655602" y="1728000"/>
            <a:ext cx="2919633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 Title</a:t>
            </a:r>
            <a:endParaRPr lang="en-ZA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655602" y="2448000"/>
            <a:ext cx="2919633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3473F17-2985-4488-A204-D995C9E5DDA3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57895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029017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918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56084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606680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658409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9" name="Slide Number Placeholder 6">
            <a:extLst>
              <a:ext uri="{FF2B5EF4-FFF2-40B4-BE49-F238E27FC236}">
                <a16:creationId xmlns:a16="http://schemas.microsoft.com/office/drawing/2014/main" id="{5475E9DC-8298-4C43-821F-207EA02CF82C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90131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EC13E70C-589A-40D0-83ED-C913136ACD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45BB7166-E008-49D6-8450-A5312FEF5DA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B8CCF0D9-2E35-46E1-9212-1B3509896D2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794" y="1952049"/>
            <a:ext cx="1476951" cy="1476951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Image Here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369EFCD7-2F9E-4880-89C2-D2D4C65B875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429148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12424001-B070-42CA-89F1-75B99FC8EDE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92656" y="2256300"/>
            <a:ext cx="1217130" cy="1217130"/>
          </a:xfrm>
          <a:noFill/>
          <a:ln w="12700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06D803D4-7F73-49F7-9CC0-E376C2AB01D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060200" y="2256300"/>
            <a:ext cx="1217130" cy="1217130"/>
          </a:xfrm>
          <a:noFill/>
          <a:ln w="12700" cap="sq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43495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442861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55A4F561-30F1-443F-9FFB-05E1EC71524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627744" y="2256300"/>
            <a:ext cx="1217130" cy="1217130"/>
          </a:xfrm>
          <a:noFill/>
          <a:ln w="12700" cap="sq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00249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02499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4" name="Picture Placeholder 15">
            <a:extLst>
              <a:ext uri="{FF2B5EF4-FFF2-40B4-BE49-F238E27FC236}">
                <a16:creationId xmlns:a16="http://schemas.microsoft.com/office/drawing/2014/main" id="{E9836B2F-D2CC-4A47-A3FE-016E92B80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92656" y="4023015"/>
            <a:ext cx="1217130" cy="1217130"/>
          </a:xfrm>
          <a:noFill/>
          <a:ln w="12700" cap="sq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5" name="Picture Placeholder 15">
            <a:extLst>
              <a:ext uri="{FF2B5EF4-FFF2-40B4-BE49-F238E27FC236}">
                <a16:creationId xmlns:a16="http://schemas.microsoft.com/office/drawing/2014/main" id="{02EC6DDF-472F-47FF-AB50-84DEB99BB34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060200" y="4023015"/>
            <a:ext cx="1217130" cy="1217130"/>
          </a:xfrm>
          <a:noFill/>
          <a:ln w="12700" cap="sq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3495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42861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6" name="Picture Placeholder 15">
            <a:extLst>
              <a:ext uri="{FF2B5EF4-FFF2-40B4-BE49-F238E27FC236}">
                <a16:creationId xmlns:a16="http://schemas.microsoft.com/office/drawing/2014/main" id="{B6BBF386-2A9D-4CE1-BEA4-F34ECCB54C5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7627744" y="4023015"/>
            <a:ext cx="1217130" cy="1217130"/>
          </a:xfrm>
          <a:noFill/>
          <a:ln w="12700" cap="sq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00249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002499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8C153C36-45CA-43CC-B38C-91E5DFDF6007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86120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7C29A3-38CD-4261-A957-345FBD113B15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17929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CD2AAA-246C-4A45-BE24-C1A9DB1D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829B2-67B8-42AF-A8F6-0483C504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0953015-A379-403E-8191-D885E217C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9372" y="1197204"/>
            <a:ext cx="4865864" cy="49797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35C02781-6681-4DE8-8CE5-8E266FEF076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940714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24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3617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35235" y="1152000"/>
            <a:ext cx="3240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3A1E70-888C-457D-AFFC-B6844C5A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324CA5F-D928-461D-8E88-C882DBBFFC5E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7591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3FF27-EC9A-4B3B-8FC8-8C0B22BA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A673-E77B-454E-A2E7-937820AA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84552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908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0809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9618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8427" y="1148060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67235" y="1152525"/>
            <a:ext cx="1908000" cy="5038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19BBF2-DEB7-4E8E-8C83-D3D10FA6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58B137D-92E6-4E62-8479-5106AAA1C21D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298153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4860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4860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84CD98A-64EE-42B1-9A8B-F495FEF2E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5235" y="1581663"/>
            <a:ext cx="4786225" cy="460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F7B39C-4DE9-4650-869E-0410A8E29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5235" y="1151999"/>
            <a:ext cx="4860000" cy="359999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/>
              <a:t>Click to edit Master text styles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86E4327-4B03-47D1-BE8E-8AEC66BFC30F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667672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8D5478-FA4F-48AE-8588-59081070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082602" cy="5403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94E1DE8-1FB6-4E55-81D4-0DD098DE69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401367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50FC2D7-C428-4985-A707-D3D2DA616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063748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82DD5-B925-42F3-AD1E-4E9B955FDA6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973090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FD2D0E5-DB7B-4995-9437-AF9945F7C9C9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642555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03069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A26770-290B-4E8A-B12A-36F7DDB7F2B1}"/>
              </a:ext>
            </a:extLst>
          </p:cNvPr>
          <p:cNvGrpSpPr/>
          <p:nvPr userDrawn="1"/>
        </p:nvGrpSpPr>
        <p:grpSpPr>
          <a:xfrm>
            <a:off x="0" y="0"/>
            <a:ext cx="5277678" cy="6858000"/>
            <a:chOff x="0" y="0"/>
            <a:chExt cx="10954058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83424E-B9B3-4D58-988A-26DEDF734F4E}"/>
                </a:ext>
              </a:extLst>
            </p:cNvPr>
            <p:cNvSpPr/>
            <p:nvPr userDrawn="1"/>
          </p:nvSpPr>
          <p:spPr>
            <a:xfrm>
              <a:off x="0" y="0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32BBED-D126-4DCA-9557-B488A96E405F}"/>
                </a:ext>
              </a:extLst>
            </p:cNvPr>
            <p:cNvSpPr/>
            <p:nvPr userDrawn="1"/>
          </p:nvSpPr>
          <p:spPr>
            <a:xfrm>
              <a:off x="0" y="6721475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2894682"/>
            <a:ext cx="5085650" cy="1870007"/>
          </a:xfrm>
        </p:spPr>
        <p:txBody>
          <a:bodyPr anchor="b"/>
          <a:lstStyle>
            <a:lvl1pPr algn="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73044" y="5025053"/>
            <a:ext cx="4681330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7D147AD-3B0C-4B21-AE3D-178E0B7E36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73044" y="5431223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Phone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EB09218-D127-4641-A366-94360A951A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3044" y="5817586"/>
            <a:ext cx="4681330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Email</a:t>
            </a:r>
            <a:endParaRPr lang="en-ZA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9C42B1D-23D7-46D7-A8E3-6667AC7EFB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73044" y="6203950"/>
            <a:ext cx="4683095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Website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2417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88D655-4406-4239-85EC-50C2308745AA}"/>
              </a:ext>
            </a:extLst>
          </p:cNvPr>
          <p:cNvSpPr/>
          <p:nvPr userDrawn="1"/>
        </p:nvSpPr>
        <p:spPr>
          <a:xfrm>
            <a:off x="145004" y="135743"/>
            <a:ext cx="11909425" cy="658495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5277678" y="0"/>
            <a:ext cx="5676382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3636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310387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525" y="136525"/>
            <a:ext cx="10817535" cy="6584950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2"/>
            <a:ext cx="5085650" cy="1870007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28728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ntr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77678" y="136525"/>
            <a:ext cx="5676382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823394" y="590809"/>
            <a:ext cx="6584950" cy="567638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6AE9-6D9F-474C-A5AA-1064B66023B2}"/>
              </a:ext>
            </a:extLst>
          </p:cNvPr>
          <p:cNvGrpSpPr/>
          <p:nvPr userDrawn="1"/>
        </p:nvGrpSpPr>
        <p:grpSpPr>
          <a:xfrm>
            <a:off x="5277678" y="0"/>
            <a:ext cx="5676381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FC2C23-C626-4C00-83A4-E40C9C7E8F5A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E2D5A7-6879-488F-81C7-1B8BA84D430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73044" y="3674373"/>
            <a:ext cx="5085650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4608000"/>
            <a:ext cx="5085650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4324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A47B37-80B0-5A4F-BDC3-DE42D5B2D34F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E0F6BC-FBF2-3048-B833-61609739028C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B0310F-833E-864C-9FB7-B2B2A6714808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24377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24377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6D597-BA39-4C4D-833F-CC0EE989B51C}"/>
              </a:ext>
            </a:extLst>
          </p:cNvPr>
          <p:cNvSpPr/>
          <p:nvPr userDrawn="1"/>
        </p:nvSpPr>
        <p:spPr>
          <a:xfrm>
            <a:off x="9157648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454828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55235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55235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40C2B055-E680-DE47-949A-41B3A5A9204A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>
          <a:xfrm>
            <a:off x="11091633" y="6456363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15115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E3B0AD5-3645-8443-891F-C0E1D9763D7A}"/>
              </a:ext>
            </a:extLst>
          </p:cNvPr>
          <p:cNvSpPr/>
          <p:nvPr userDrawn="1"/>
        </p:nvSpPr>
        <p:spPr>
          <a:xfrm>
            <a:off x="634213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9B724A-B58C-CD4D-8980-C0DFE08B79B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894D68-6E31-8646-BFD7-2C0D8C4CD961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7151842" y="2919257"/>
            <a:ext cx="3292475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86979D-82A3-4A80-B7D8-1411156740B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5A4C3AA-BB58-4285-A38D-608FB501AC1D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B9E9C3-2013-4B62-89A6-8A4B0F2A884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4564187-7B7F-4203-BE0E-B2085E4F1869}"/>
              </a:ext>
            </a:extLst>
          </p:cNvPr>
          <p:cNvSpPr/>
          <p:nvPr userDrawn="1"/>
        </p:nvSpPr>
        <p:spPr>
          <a:xfrm rot="5400000">
            <a:off x="7151842" y="-373218"/>
            <a:ext cx="3292475" cy="431196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1402" y="658931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69" y="3674372"/>
            <a:ext cx="3863221" cy="7200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69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058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Bullets 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F5735D3-1D9F-7543-95B4-59FA78EE1633}"/>
              </a:ext>
            </a:extLst>
          </p:cNvPr>
          <p:cNvSpPr/>
          <p:nvPr userDrawn="1"/>
        </p:nvSpPr>
        <p:spPr>
          <a:xfrm>
            <a:off x="1729232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89EB4-58FE-9C45-AF3E-821DBB1186EC}"/>
              </a:ext>
            </a:extLst>
          </p:cNvPr>
          <p:cNvSpPr/>
          <p:nvPr userDrawn="1"/>
        </p:nvSpPr>
        <p:spPr>
          <a:xfrm>
            <a:off x="3860091" y="773488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1070668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31004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70259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2E783B-B6C5-C74B-8CB2-1421AF723973}"/>
              </a:ext>
            </a:extLst>
          </p:cNvPr>
          <p:cNvSpPr/>
          <p:nvPr userDrawn="1"/>
        </p:nvSpPr>
        <p:spPr>
          <a:xfrm>
            <a:off x="1728254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4FB0C7-5FAE-064C-B022-6C6F1429F789}"/>
              </a:ext>
            </a:extLst>
          </p:cNvPr>
          <p:cNvSpPr/>
          <p:nvPr userDrawn="1"/>
        </p:nvSpPr>
        <p:spPr>
          <a:xfrm>
            <a:off x="3859113" y="3771131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4068311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BDD832-2CD9-45D2-AC4D-DD00EFA5A223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47021E-0309-4638-9D02-AE2A45E2C5D1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B8E8D6F-D64D-4B85-AA51-BDA9EF959E3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3674372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219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ZA" dirty="0"/>
              <a:t>Insert or Drag and Drop your Screen Design here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41052" y="136525"/>
            <a:ext cx="4313008" cy="6584950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505605" y="1273020"/>
            <a:ext cx="6584950" cy="431196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88889-2E09-4B26-90FB-497460180E61}"/>
              </a:ext>
            </a:extLst>
          </p:cNvPr>
          <p:cNvGrpSpPr/>
          <p:nvPr userDrawn="1"/>
        </p:nvGrpSpPr>
        <p:grpSpPr>
          <a:xfrm>
            <a:off x="6641050" y="0"/>
            <a:ext cx="4313009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70E5C8-5074-4D5F-9EBD-E5E49462D138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144162-C52D-4D13-B080-38B1B0F6CBC6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93670"/>
            <a:ext cx="962795" cy="264330"/>
          </a:xfrm>
        </p:spPr>
        <p:txBody>
          <a:bodyPr/>
          <a:lstStyle/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66470" y="1767593"/>
            <a:ext cx="3863221" cy="2595353"/>
          </a:xfrm>
        </p:spPr>
        <p:txBody>
          <a:bodyPr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Emphasized Text</a:t>
            </a:r>
            <a:endParaRPr lang="en-ZA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5C3D10-5CD7-421D-B7BB-581518EF0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470" y="4608000"/>
            <a:ext cx="3863221" cy="180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322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1008000"/>
            <a:ext cx="10144125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0D010-2852-DE49-BD36-340D6725D1D5}"/>
              </a:ext>
            </a:extLst>
          </p:cNvPr>
          <p:cNvSpPr/>
          <p:nvPr userDrawn="1"/>
        </p:nvSpPr>
        <p:spPr>
          <a:xfrm>
            <a:off x="2765072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65400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65400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D02C68-EB7D-E044-99A9-658364A3B2F0}"/>
              </a:ext>
            </a:extLst>
          </p:cNvPr>
          <p:cNvSpPr/>
          <p:nvPr userDrawn="1"/>
        </p:nvSpPr>
        <p:spPr>
          <a:xfrm>
            <a:off x="4895931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6259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96259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962E1D-1D13-2B48-9F3B-CE31039DD236}"/>
              </a:ext>
            </a:extLst>
          </p:cNvPr>
          <p:cNvSpPr/>
          <p:nvPr userDrawn="1"/>
        </p:nvSpPr>
        <p:spPr>
          <a:xfrm>
            <a:off x="7026790" y="2412312"/>
            <a:ext cx="1216152" cy="1216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323970" y="270949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5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dirty="0"/>
              <a:t>Add</a:t>
            </a:r>
          </a:p>
          <a:p>
            <a:pPr marL="266700" lvl="0" indent="-266700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27118" y="3971432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27118" y="4471987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899F40FD-03E5-4F86-95F3-71758BBBF9B6}"/>
              </a:ext>
            </a:extLst>
          </p:cNvPr>
          <p:cNvSpPr txBox="1">
            <a:spLocks/>
          </p:cNvSpPr>
          <p:nvPr userDrawn="1"/>
        </p:nvSpPr>
        <p:spPr>
          <a:xfrm>
            <a:off x="0" y="6593670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251961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BF466B-33BA-42AC-AFB2-51FC72C2FA45}"/>
              </a:ext>
            </a:extLst>
          </p:cNvPr>
          <p:cNvSpPr/>
          <p:nvPr userDrawn="1"/>
        </p:nvSpPr>
        <p:spPr>
          <a:xfrm>
            <a:off x="0" y="0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A5CDF3-277F-457A-90F6-C20C9F0EF716}"/>
              </a:ext>
            </a:extLst>
          </p:cNvPr>
          <p:cNvSpPr/>
          <p:nvPr userDrawn="1"/>
        </p:nvSpPr>
        <p:spPr>
          <a:xfrm rot="5400000">
            <a:off x="-3360737" y="3360737"/>
            <a:ext cx="6858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8144030" y="2810031"/>
            <a:ext cx="6858000" cy="1237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8A2F97-6D60-46FC-A9F8-936208153882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0143235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page </a:t>
            </a:r>
            <a:fld id="{19B51A1E-902D-48AF-9020-955120F399B6}" type="slidenum">
              <a:rPr lang="en-ZA" b="1" i="1" smtClean="0"/>
              <a:pPr/>
              <a:t>‹#›</a:t>
            </a:fld>
            <a:endParaRPr lang="en-ZA" b="1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B127E-AB96-49E0-8307-05174D7A6231}"/>
              </a:ext>
            </a:extLst>
          </p:cNvPr>
          <p:cNvSpPr txBox="1"/>
          <p:nvPr userDrawn="1"/>
        </p:nvSpPr>
        <p:spPr>
          <a:xfrm>
            <a:off x="11034141" y="5994000"/>
            <a:ext cx="1077777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ZA" sz="2400" b="1" spc="-150" baseline="0" dirty="0">
                <a:solidFill>
                  <a:schemeClr val="accent1"/>
                </a:solidFill>
              </a:rPr>
              <a:t>Contoso</a:t>
            </a:r>
            <a:br>
              <a:rPr lang="en-ZA" sz="2400" b="1" spc="-15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ZA" sz="1000" b="0" spc="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Pharmaceuticals</a:t>
            </a:r>
          </a:p>
        </p:txBody>
      </p:sp>
    </p:spTree>
    <p:extLst>
      <p:ext uri="{BB962C8B-B14F-4D97-AF65-F5344CB8AC3E}">
        <p14:creationId xmlns:p14="http://schemas.microsoft.com/office/powerpoint/2010/main" val="263748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414D423-B276-4148-A337-5693724BB04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26" name="Rectangle 25" title="Overlay Graphic">
            <a:extLst>
              <a:ext uri="{FF2B5EF4-FFF2-40B4-BE49-F238E27FC236}">
                <a16:creationId xmlns:a16="http://schemas.microsoft.com/office/drawing/2014/main" id="{817B6E89-6474-4AB4-90D5-2C2FB4120F12}"/>
              </a:ext>
            </a:extLst>
          </p:cNvPr>
          <p:cNvSpPr/>
          <p:nvPr/>
        </p:nvSpPr>
        <p:spPr bwMode="ltGray">
          <a:xfrm>
            <a:off x="0" y="10012"/>
            <a:ext cx="12192000" cy="1385652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BFEB6-F40E-4219-9AA6-8A27C2E8899B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336866" y="113079"/>
            <a:ext cx="11718776" cy="1870007"/>
          </a:xfrm>
        </p:spPr>
        <p:txBody>
          <a:bodyPr anchor="t"/>
          <a:lstStyle/>
          <a:p>
            <a:r>
              <a:rPr lang="en-ZA" sz="3500" dirty="0"/>
              <a:t>Welcome to the Social Science Planning Team</a:t>
            </a:r>
            <a:br>
              <a:rPr lang="en-US" dirty="0"/>
            </a:br>
            <a:r>
              <a:rPr lang="en-ZA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B1EEC-D590-4C80-ABB7-362BBE1F5A1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0" y="587613"/>
            <a:ext cx="12110185" cy="691666"/>
          </a:xfrm>
        </p:spPr>
        <p:txBody>
          <a:bodyPr/>
          <a:lstStyle/>
          <a:p>
            <a:r>
              <a:rPr lang="en-ZA" sz="2500" dirty="0"/>
              <a:t>Online Meeting</a:t>
            </a:r>
          </a:p>
          <a:p>
            <a:r>
              <a:rPr lang="en-ZA" sz="2500" dirty="0"/>
              <a:t>September 21, 2020</a:t>
            </a:r>
          </a:p>
          <a:p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3BF394-533B-4EEB-9394-2B65592EA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30" y="185030"/>
            <a:ext cx="1299240" cy="1094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4E160-2898-4BFD-8317-37626F719469}"/>
              </a:ext>
            </a:extLst>
          </p:cNvPr>
          <p:cNvSpPr txBox="1"/>
          <p:nvPr/>
        </p:nvSpPr>
        <p:spPr>
          <a:xfrm>
            <a:off x="282324" y="1619190"/>
            <a:ext cx="5753912" cy="4755148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Connecting to the meeting audio</a:t>
            </a:r>
            <a:endParaRPr lang="en-US" sz="20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SSPT members and those who wish to speak should connect their audio by phone.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To connect by phone: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Mark the dial-out option and type in your phone number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You should receive a phone call from a Colorado number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Mute </a:t>
            </a:r>
            <a:r>
              <a:rPr lang="en-US" sz="2000" dirty="0"/>
              <a:t>speakers on your phone and microphone on the computer.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Members of the public should connect in “Listen Only” mode </a:t>
            </a:r>
            <a:r>
              <a:rPr lang="en-US" sz="2000" u="sng" dirty="0"/>
              <a:t>unless you’re planning on providing comments</a:t>
            </a:r>
            <a:r>
              <a:rPr lang="en-US" sz="2000" dirty="0"/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CE5B8D-00DC-4405-8B28-E3C730895C22}"/>
              </a:ext>
            </a:extLst>
          </p:cNvPr>
          <p:cNvSpPr txBox="1"/>
          <p:nvPr/>
        </p:nvSpPr>
        <p:spPr>
          <a:xfrm>
            <a:off x="6237162" y="1605337"/>
            <a:ext cx="5753912" cy="4955203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/>
              <a:t>Additional information</a:t>
            </a:r>
            <a:endParaRPr lang="en-US" sz="20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You’ll be able to see yourself in the “attendees” pod.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FYI, 00 indicates SSPT Chair</a:t>
            </a:r>
            <a:br>
              <a:rPr lang="en-US" sz="2000" dirty="0"/>
            </a:br>
            <a:r>
              <a:rPr lang="en-US" sz="2000" dirty="0"/>
              <a:t>       01 indicates SSPT member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If you’re having trouble with the connection, see if you can shut down competing draws on your internet bandwidth (</a:t>
            </a:r>
            <a:r>
              <a:rPr lang="en-US" sz="2000" dirty="0" err="1"/>
              <a:t>vpn</a:t>
            </a:r>
            <a:r>
              <a:rPr lang="en-US" sz="2000" dirty="0"/>
              <a:t>, streaming services, </a:t>
            </a:r>
            <a:r>
              <a:rPr lang="en-US" sz="2000" dirty="0" err="1"/>
              <a:t>iphone</a:t>
            </a:r>
            <a:r>
              <a:rPr lang="en-US" sz="2000" dirty="0"/>
              <a:t> backups, Bluetooth, etc.)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You can full-screen a window by clicking  in the top right corner of the box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This meeting is being recorded.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For tech support use the “Technical Support” box.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8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506505-B843-4385-817E-A75A93FF7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3193" y="5252663"/>
            <a:ext cx="446644" cy="4659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7D9A5D-D9A9-4E36-A488-43B922F9E9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705" r="31868" b="18537"/>
          <a:stretch/>
        </p:blipFill>
        <p:spPr>
          <a:xfrm rot="16200000">
            <a:off x="2468387" y="-872974"/>
            <a:ext cx="1567939" cy="321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1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EDR Stakeholder Workshop 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9672E-0200-4AB2-A0EA-AD3E28B3F463}"/>
              </a:ext>
            </a:extLst>
          </p:cNvPr>
          <p:cNvSpPr txBox="1"/>
          <p:nvPr/>
        </p:nvSpPr>
        <p:spPr>
          <a:xfrm>
            <a:off x="9877425" y="6232785"/>
            <a:ext cx="1909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Mike Fey</a:t>
            </a:r>
          </a:p>
        </p:txBody>
      </p:sp>
      <p:pic>
        <p:nvPicPr>
          <p:cNvPr id="14" name="Picture 13" descr="A boat in the rain&#10;&#10;Description automatically generated">
            <a:extLst>
              <a:ext uri="{FF2B5EF4-FFF2-40B4-BE49-F238E27FC236}">
                <a16:creationId xmlns:a16="http://schemas.microsoft.com/office/drawing/2014/main" id="{978613AD-2B30-4621-9EC7-49C8F0ADE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1" y="2245448"/>
            <a:ext cx="3156137" cy="2367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BBF266-3FCF-4C21-8E2B-3D9B72891E90}"/>
              </a:ext>
            </a:extLst>
          </p:cNvPr>
          <p:cNvSpPr txBox="1"/>
          <p:nvPr/>
        </p:nvSpPr>
        <p:spPr>
          <a:xfrm>
            <a:off x="4319914" y="2359748"/>
            <a:ext cx="67893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ain takeaways or surprising responses from the EDR Workshop?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6857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Next Round of EDR Stakeholder Meetings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9195A-A537-4B5F-984A-7D743DC1BD29}"/>
              </a:ext>
            </a:extLst>
          </p:cNvPr>
          <p:cNvSpPr txBox="1"/>
          <p:nvPr/>
        </p:nvSpPr>
        <p:spPr>
          <a:xfrm>
            <a:off x="9915525" y="6086475"/>
            <a:ext cx="148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Kate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0B0D7-F4C6-4F15-8C1C-318DB7AACDFF}"/>
              </a:ext>
            </a:extLst>
          </p:cNvPr>
          <p:cNvSpPr txBox="1"/>
          <p:nvPr/>
        </p:nvSpPr>
        <p:spPr>
          <a:xfrm>
            <a:off x="4250188" y="2202586"/>
            <a:ext cx="67893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How do you feel about organizing the alternative set as no changes, small changes, large changes, and eliminate programs?</a:t>
            </a:r>
            <a:endParaRPr lang="en-US" sz="3200" dirty="0"/>
          </a:p>
        </p:txBody>
      </p:sp>
      <p:pic>
        <p:nvPicPr>
          <p:cNvPr id="12" name="Picture 11" descr="A picture containing indoor, cake, sitting, table&#10;&#10;Description automatically generated">
            <a:extLst>
              <a:ext uri="{FF2B5EF4-FFF2-40B4-BE49-F238E27FC236}">
                <a16:creationId xmlns:a16="http://schemas.microsoft.com/office/drawing/2014/main" id="{071CB46F-D9A1-4198-AC44-1FBA23978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54" y="2423395"/>
            <a:ext cx="4338222" cy="325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67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Next Round of EDR Stakeholder Meetings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0B0D7-F4C6-4F15-8C1C-318DB7AACDFF}"/>
              </a:ext>
            </a:extLst>
          </p:cNvPr>
          <p:cNvSpPr txBox="1"/>
          <p:nvPr/>
        </p:nvSpPr>
        <p:spPr>
          <a:xfrm>
            <a:off x="4541194" y="2777630"/>
            <a:ext cx="67893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Suggestions for changes (small or large)?</a:t>
            </a:r>
            <a:endParaRPr lang="en-US" sz="3200" dirty="0"/>
          </a:p>
        </p:txBody>
      </p:sp>
      <p:pic>
        <p:nvPicPr>
          <p:cNvPr id="9" name="Picture 8" descr="A picture containing indoor, cake, sitting, table&#10;&#10;Description automatically generated">
            <a:extLst>
              <a:ext uri="{FF2B5EF4-FFF2-40B4-BE49-F238E27FC236}">
                <a16:creationId xmlns:a16="http://schemas.microsoft.com/office/drawing/2014/main" id="{C1BD0AC3-9615-4240-A824-D06DE4F9A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54" y="2423395"/>
            <a:ext cx="4338222" cy="32536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50F9AF-11BB-4644-BC66-B29A546C407E}"/>
              </a:ext>
            </a:extLst>
          </p:cNvPr>
          <p:cNvSpPr txBox="1"/>
          <p:nvPr/>
        </p:nvSpPr>
        <p:spPr>
          <a:xfrm>
            <a:off x="9842420" y="6056668"/>
            <a:ext cx="148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Kate</a:t>
            </a:r>
          </a:p>
        </p:txBody>
      </p:sp>
    </p:spTree>
    <p:extLst>
      <p:ext uri="{BB962C8B-B14F-4D97-AF65-F5344CB8AC3E}">
        <p14:creationId xmlns:p14="http://schemas.microsoft.com/office/powerpoint/2010/main" val="117849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Next Round of EDR Stakeholder Meetings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0B0D7-F4C6-4F15-8C1C-318DB7AACDFF}"/>
              </a:ext>
            </a:extLst>
          </p:cNvPr>
          <p:cNvSpPr txBox="1"/>
          <p:nvPr/>
        </p:nvSpPr>
        <p:spPr>
          <a:xfrm>
            <a:off x="4578802" y="2073998"/>
            <a:ext cx="67893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What information would be important to follow up with stakeholder about if doing small changes? Large changes?</a:t>
            </a:r>
            <a:endParaRPr lang="en-US" sz="3200" dirty="0"/>
          </a:p>
        </p:txBody>
      </p:sp>
      <p:pic>
        <p:nvPicPr>
          <p:cNvPr id="9" name="Picture 8" descr="A picture containing indoor, cake, sitting, table&#10;&#10;Description automatically generated">
            <a:extLst>
              <a:ext uri="{FF2B5EF4-FFF2-40B4-BE49-F238E27FC236}">
                <a16:creationId xmlns:a16="http://schemas.microsoft.com/office/drawing/2014/main" id="{45001E1F-1FD6-483D-A055-FA5794082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754" y="2423395"/>
            <a:ext cx="4338222" cy="32536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4189DF-2936-49C1-A26C-BB4E1B4FB697}"/>
              </a:ext>
            </a:extLst>
          </p:cNvPr>
          <p:cNvSpPr txBox="1"/>
          <p:nvPr/>
        </p:nvSpPr>
        <p:spPr>
          <a:xfrm>
            <a:off x="9915525" y="6086475"/>
            <a:ext cx="148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Kate</a:t>
            </a:r>
          </a:p>
        </p:txBody>
      </p:sp>
    </p:spTree>
    <p:extLst>
      <p:ext uri="{BB962C8B-B14F-4D97-AF65-F5344CB8AC3E}">
        <p14:creationId xmlns:p14="http://schemas.microsoft.com/office/powerpoint/2010/main" val="3281067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Overlay Graphic">
            <a:extLst>
              <a:ext uri="{FF2B5EF4-FFF2-40B4-BE49-F238E27FC236}">
                <a16:creationId xmlns:a16="http://schemas.microsoft.com/office/drawing/2014/main" id="{20A8393E-7398-4F3B-8E4C-14027E7EA8D7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83809E7-2D3C-4D53-8C05-D40D7AADD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Reconnecting audio after a break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EF4686-E8FB-4591-BA61-23C663A4C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85987"/>
            <a:ext cx="11432704" cy="5435487"/>
          </a:xfrm>
        </p:spPr>
        <p:txBody>
          <a:bodyPr/>
          <a:lstStyle/>
          <a:p>
            <a:r>
              <a:rPr lang="en-US" sz="2800" dirty="0"/>
              <a:t>Go ahead and hang up your phone on the break, so you can use it for other things</a:t>
            </a:r>
          </a:p>
          <a:p>
            <a:r>
              <a:rPr lang="en-US" sz="2800" dirty="0"/>
              <a:t>When you are ready to reconnect, click on the phone icon at the top:</a:t>
            </a:r>
          </a:p>
          <a:p>
            <a:endParaRPr lang="en-US" sz="2800" dirty="0"/>
          </a:p>
          <a:p>
            <a:pPr marL="3200400" lvl="7" indent="0">
              <a:buNone/>
            </a:pPr>
            <a:endParaRPr lang="en-US" sz="2800" dirty="0"/>
          </a:p>
          <a:p>
            <a:pPr marL="3200400" lvl="7" indent="0">
              <a:buNone/>
            </a:pPr>
            <a:endParaRPr lang="en-US" sz="2800" dirty="0"/>
          </a:p>
          <a:p>
            <a:pPr marL="3200400" lvl="7" indent="0">
              <a:buNone/>
            </a:pPr>
            <a:r>
              <a:rPr lang="en-US" sz="1200" dirty="0"/>
              <a:t> </a:t>
            </a:r>
          </a:p>
          <a:p>
            <a:r>
              <a:rPr lang="en-US" sz="2800" dirty="0"/>
              <a:t>You will get the same “dial out” option as when you joined.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C1D998-7430-4E56-9A1F-2E973F2B9EAF}"/>
              </a:ext>
            </a:extLst>
          </p:cNvPr>
          <p:cNvPicPr/>
          <p:nvPr/>
        </p:nvPicPr>
        <p:blipFill rotWithShape="1">
          <a:blip r:embed="rId3"/>
          <a:srcRect l="9725" t="24500" r="16665" b="28296"/>
          <a:stretch/>
        </p:blipFill>
        <p:spPr bwMode="auto">
          <a:xfrm>
            <a:off x="3018860" y="4785494"/>
            <a:ext cx="4302369" cy="18932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A picture containing screenshot, clock, computer, display&#10;&#10;Description automatically generated">
            <a:extLst>
              <a:ext uri="{FF2B5EF4-FFF2-40B4-BE49-F238E27FC236}">
                <a16:creationId xmlns:a16="http://schemas.microsoft.com/office/drawing/2014/main" id="{AF53B2A2-88B3-44E5-9DD8-465A9B88D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015" y="2575376"/>
            <a:ext cx="8595898" cy="139826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6C1C458-D825-4BA1-A2DC-F554DB7D30A2}"/>
              </a:ext>
            </a:extLst>
          </p:cNvPr>
          <p:cNvSpPr/>
          <p:nvPr/>
        </p:nvSpPr>
        <p:spPr>
          <a:xfrm>
            <a:off x="6570785" y="3007132"/>
            <a:ext cx="1366688" cy="914238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0E1285-3C82-4556-B101-257EB3887747}"/>
              </a:ext>
            </a:extLst>
          </p:cNvPr>
          <p:cNvSpPr txBox="1"/>
          <p:nvPr/>
        </p:nvSpPr>
        <p:spPr>
          <a:xfrm>
            <a:off x="7937473" y="4971021"/>
            <a:ext cx="39272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solidFill>
                  <a:schemeClr val="accent4"/>
                </a:solidFill>
              </a:rPr>
              <a:t>Be patient, and only press “Join” once! </a:t>
            </a:r>
          </a:p>
          <a:p>
            <a:r>
              <a:rPr lang="en-US" dirty="0">
                <a:solidFill>
                  <a:schemeClr val="accent4"/>
                </a:solidFill>
              </a:rPr>
              <a:t>It takes a little while for the meeting to call you, especially when everyone is calling at the same time. </a:t>
            </a:r>
          </a:p>
        </p:txBody>
      </p:sp>
    </p:spTree>
    <p:extLst>
      <p:ext uri="{BB962C8B-B14F-4D97-AF65-F5344CB8AC3E}">
        <p14:creationId xmlns:p14="http://schemas.microsoft.com/office/powerpoint/2010/main" val="3459179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Next Steps and Other Business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9672E-0200-4AB2-A0EA-AD3E28B3F463}"/>
              </a:ext>
            </a:extLst>
          </p:cNvPr>
          <p:cNvSpPr txBox="1"/>
          <p:nvPr/>
        </p:nvSpPr>
        <p:spPr>
          <a:xfrm>
            <a:off x="9915525" y="6086475"/>
            <a:ext cx="159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Sarah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1EBA0-2D65-440A-B6BB-FD492ADA8035}"/>
              </a:ext>
            </a:extLst>
          </p:cNvPr>
          <p:cNvSpPr txBox="1"/>
          <p:nvPr/>
        </p:nvSpPr>
        <p:spPr>
          <a:xfrm>
            <a:off x="432000" y="1689944"/>
            <a:ext cx="1119802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rPr>
              <a:t> August: Webinar (8/26)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rPr>
              <a:t>	Task: Generate ideas for further discussion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September: SSPT meeting (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TODAY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Task: Identify topics for in-depth stakeholder discussions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October (anticipated): Focused stakeholder meetings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Task: Provide feedback on specific issues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November (anticipated) SSPT meeting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Task: Address purpose and need statements + develop range of alternatives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February 2021 meeting (T): Final report and Council discussion</a:t>
            </a: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4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Tips for quality audio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694" y="1573988"/>
            <a:ext cx="10143235" cy="5039250"/>
          </a:xfrm>
        </p:spPr>
        <p:txBody>
          <a:bodyPr/>
          <a:lstStyle/>
          <a:p>
            <a:pPr marL="0" indent="0">
              <a:buNone/>
            </a:pPr>
            <a:endParaRPr lang="en-US" sz="1100" dirty="0"/>
          </a:p>
          <a:p>
            <a:r>
              <a:rPr lang="en-US" sz="2800" dirty="0"/>
              <a:t>Please keep yourself on mute unless you need to talk and remember to mute yourself when you are finished talking</a:t>
            </a:r>
          </a:p>
          <a:p>
            <a:pPr lvl="2"/>
            <a:r>
              <a:rPr lang="en-US" sz="2400" dirty="0">
                <a:solidFill>
                  <a:srgbClr val="0070C0"/>
                </a:solidFill>
              </a:rPr>
              <a:t>It’s best to press the mute button on your phone than to mute yourself from the computer, though both work</a:t>
            </a:r>
          </a:p>
          <a:p>
            <a:pPr lvl="2"/>
            <a:r>
              <a:rPr lang="en-US" sz="2400" dirty="0">
                <a:solidFill>
                  <a:srgbClr val="0070C0"/>
                </a:solidFill>
              </a:rPr>
              <a:t>Admin staff can mute you if you forget; if this occurs you would have to unmute yourself on the computer to speak</a:t>
            </a:r>
          </a:p>
          <a:p>
            <a:pPr lvl="2"/>
            <a:endParaRPr lang="en-US" sz="2400" dirty="0">
              <a:solidFill>
                <a:srgbClr val="0070C0"/>
              </a:solidFill>
            </a:endParaRPr>
          </a:p>
          <a:p>
            <a:r>
              <a:rPr lang="en-US" sz="2800" dirty="0"/>
              <a:t>Make sure you can only hear the meeting through your phone</a:t>
            </a:r>
          </a:p>
          <a:p>
            <a:pPr lvl="2"/>
            <a:r>
              <a:rPr lang="en-US" sz="2400" dirty="0"/>
              <a:t>You want to see a     sign by your speaker on the top left</a:t>
            </a:r>
          </a:p>
          <a:p>
            <a:pPr lvl="2"/>
            <a:r>
              <a:rPr lang="en-US" sz="2400" dirty="0"/>
              <a:t>For extra security, mute your computer, too.</a:t>
            </a:r>
          </a:p>
          <a:p>
            <a:pPr lvl="2"/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B4C74D-000C-4732-A9EA-9BA1F15F2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221" y="5072965"/>
            <a:ext cx="246784" cy="2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53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Changing your name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2F562A2-85B8-4EAF-9575-8B3C997DB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588" y="1974412"/>
            <a:ext cx="32766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77BD1E-E09B-44D7-BAA2-CD830AE41521}"/>
              </a:ext>
            </a:extLst>
          </p:cNvPr>
          <p:cNvSpPr txBox="1"/>
          <p:nvPr/>
        </p:nvSpPr>
        <p:spPr>
          <a:xfrm>
            <a:off x="533960" y="1518296"/>
            <a:ext cx="603418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SSPT members please sign in with “01” followed by your full name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6DA639-FE23-4F8C-8FE7-42692D68C836}"/>
              </a:ext>
            </a:extLst>
          </p:cNvPr>
          <p:cNvSpPr txBox="1"/>
          <p:nvPr/>
        </p:nvSpPr>
        <p:spPr>
          <a:xfrm>
            <a:off x="821332" y="2637293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100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70C0"/>
                </a:solidFill>
                <a:effectLst/>
              </a:rPr>
              <a:t> You can change your name by clicking on the top right-hand corner in the “Attendees” box and clicking “edit my info”</a:t>
            </a:r>
            <a:endParaRPr lang="en-US" sz="2400" b="0" dirty="0">
              <a:solidFill>
                <a:srgbClr val="0070C0"/>
              </a:solidFill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0B360D-613F-4CE2-8118-F2B52146440B}"/>
              </a:ext>
            </a:extLst>
          </p:cNvPr>
          <p:cNvCxnSpPr>
            <a:cxnSpLocks/>
          </p:cNvCxnSpPr>
          <p:nvPr/>
        </p:nvCxnSpPr>
        <p:spPr>
          <a:xfrm>
            <a:off x="6815732" y="3058138"/>
            <a:ext cx="2070589" cy="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70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7244A-66BF-448D-9F03-AA68743C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300783"/>
            <a:ext cx="10143235" cy="1682740"/>
          </a:xfrm>
        </p:spPr>
        <p:txBody>
          <a:bodyPr/>
          <a:lstStyle/>
          <a:p>
            <a:r>
              <a:rPr lang="en-US" sz="2800" dirty="0"/>
              <a:t>We are using the ‘raise hand’ feature in the app, and the Chair will call on people. </a:t>
            </a:r>
          </a:p>
          <a:p>
            <a:r>
              <a:rPr lang="en-US" sz="2800" dirty="0"/>
              <a:t>Click on the ‘raise hand’ icon to raise or lower your hand (or use the drop down menu)</a:t>
            </a:r>
          </a:p>
          <a:p>
            <a:endParaRPr lang="en-US" sz="2800" dirty="0"/>
          </a:p>
        </p:txBody>
      </p:sp>
      <p:pic>
        <p:nvPicPr>
          <p:cNvPr id="16" name="Picture 15" descr="A picture containing screenshot, clock, computer, display&#10;&#10;Description automatically generated">
            <a:extLst>
              <a:ext uri="{FF2B5EF4-FFF2-40B4-BE49-F238E27FC236}">
                <a16:creationId xmlns:a16="http://schemas.microsoft.com/office/drawing/2014/main" id="{7285B8B8-E7AC-4F27-A473-6CB75DDB5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00" y="2573741"/>
            <a:ext cx="4847827" cy="788579"/>
          </a:xfrm>
          <a:prstGeom prst="rect">
            <a:avLst/>
          </a:prstGeom>
        </p:spPr>
      </p:pic>
      <p:sp>
        <p:nvSpPr>
          <p:cNvPr id="19" name="Rectangle 18" title="Overlay Graphic">
            <a:extLst>
              <a:ext uri="{FF2B5EF4-FFF2-40B4-BE49-F238E27FC236}">
                <a16:creationId xmlns:a16="http://schemas.microsoft.com/office/drawing/2014/main" id="{EB93B689-AE4C-4FB8-BC22-31EFD67C93A7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Raising your hand to be acknowledged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22A4D90-58D6-4D1E-A897-45410343F555}"/>
              </a:ext>
            </a:extLst>
          </p:cNvPr>
          <p:cNvSpPr/>
          <p:nvPr/>
        </p:nvSpPr>
        <p:spPr>
          <a:xfrm>
            <a:off x="7622376" y="2669632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5FC18-AA03-44E3-96EF-29E6043A10A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316846" y="3646678"/>
            <a:ext cx="3419109" cy="277932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BD05491-A2FE-406A-953B-185514C8BE36}"/>
              </a:ext>
            </a:extLst>
          </p:cNvPr>
          <p:cNvSpPr/>
          <p:nvPr/>
        </p:nvSpPr>
        <p:spPr>
          <a:xfrm>
            <a:off x="4844007" y="5706000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ED11EF7-A3EA-4247-A7A2-3E922C5ED21B}"/>
              </a:ext>
            </a:extLst>
          </p:cNvPr>
          <p:cNvSpPr txBox="1">
            <a:spLocks/>
          </p:cNvSpPr>
          <p:nvPr/>
        </p:nvSpPr>
        <p:spPr>
          <a:xfrm>
            <a:off x="432000" y="3564600"/>
            <a:ext cx="1783662" cy="2007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You can see your hand is raised in the attendee pod:</a:t>
            </a:r>
          </a:p>
          <a:p>
            <a:endParaRPr lang="en-US" sz="28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BD7B9D-41E0-4FBE-B7FF-771C8EEA5D5D}"/>
              </a:ext>
            </a:extLst>
          </p:cNvPr>
          <p:cNvSpPr txBox="1">
            <a:spLocks/>
          </p:cNvSpPr>
          <p:nvPr/>
        </p:nvSpPr>
        <p:spPr>
          <a:xfrm>
            <a:off x="6054870" y="3583220"/>
            <a:ext cx="2141579" cy="20073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Or </a:t>
            </a:r>
            <a:r>
              <a:rPr lang="en-US" sz="2800" b="1" dirty="0"/>
              <a:t>toggle </a:t>
            </a:r>
            <a:r>
              <a:rPr lang="en-US" sz="2800" dirty="0"/>
              <a:t>to ‘attendee status view’ and see only the raised hands (listed in order):</a:t>
            </a:r>
          </a:p>
          <a:p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A7E59E-C148-4FE3-8BBC-D2D2CC42961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466456" y="3582435"/>
            <a:ext cx="3362129" cy="291824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52402E3-0DE8-476C-A603-86AD7706DB08}"/>
              </a:ext>
            </a:extLst>
          </p:cNvPr>
          <p:cNvSpPr/>
          <p:nvPr/>
        </p:nvSpPr>
        <p:spPr>
          <a:xfrm>
            <a:off x="11077694" y="5036339"/>
            <a:ext cx="940856" cy="75810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7C7A76-503B-48A8-9D91-C60E9695CF87}"/>
              </a:ext>
            </a:extLst>
          </p:cNvPr>
          <p:cNvCxnSpPr>
            <a:cxnSpLocks/>
          </p:cNvCxnSpPr>
          <p:nvPr/>
        </p:nvCxnSpPr>
        <p:spPr>
          <a:xfrm>
            <a:off x="7678615" y="3938954"/>
            <a:ext cx="832339" cy="656492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0C90FBA-2A9A-4D09-BFF6-C458A330D34C}"/>
              </a:ext>
            </a:extLst>
          </p:cNvPr>
          <p:cNvSpPr/>
          <p:nvPr/>
        </p:nvSpPr>
        <p:spPr>
          <a:xfrm>
            <a:off x="8417548" y="4375737"/>
            <a:ext cx="832339" cy="43941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19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Introduction and Agenda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38105B-D8C0-4F78-B425-C176F35C6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144761"/>
              </p:ext>
            </p:extLst>
          </p:nvPr>
        </p:nvGraphicFramePr>
        <p:xfrm>
          <a:off x="1364240" y="2609964"/>
          <a:ext cx="7813208" cy="3966943"/>
        </p:xfrm>
        <a:graphic>
          <a:graphicData uri="http://schemas.openxmlformats.org/drawingml/2006/table">
            <a:tbl>
              <a:tblPr/>
              <a:tblGrid>
                <a:gridCol w="1019649">
                  <a:extLst>
                    <a:ext uri="{9D8B030D-6E8A-4147-A177-3AD203B41FA5}">
                      <a16:colId xmlns:a16="http://schemas.microsoft.com/office/drawing/2014/main" val="735493432"/>
                    </a:ext>
                  </a:extLst>
                </a:gridCol>
                <a:gridCol w="4680553">
                  <a:extLst>
                    <a:ext uri="{9D8B030D-6E8A-4147-A177-3AD203B41FA5}">
                      <a16:colId xmlns:a16="http://schemas.microsoft.com/office/drawing/2014/main" val="1105195571"/>
                    </a:ext>
                  </a:extLst>
                </a:gridCol>
                <a:gridCol w="2113006">
                  <a:extLst>
                    <a:ext uri="{9D8B030D-6E8A-4147-A177-3AD203B41FA5}">
                      <a16:colId xmlns:a16="http://schemas.microsoft.com/office/drawing/2014/main" val="4053946926"/>
                    </a:ext>
                  </a:extLst>
                </a:gridCol>
              </a:tblGrid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Time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Topic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Lead (rapporteur)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818660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9:00 am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Intro and troubleshooting for Adobe Connect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Sarah and admin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804575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9:10 am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Introductions, roll-call, and review of objectives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Steve (Sam)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574450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9:15 am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Expected timeline for SSPT EDR Revisions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Sarah (Seth)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162638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9:20 am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EDR Workshop Report and discussion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Katie (Mike F.)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493955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10:15 am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Next round of EDR Workshops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Steve (Kate)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564437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10:45 am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Break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7989187"/>
                  </a:ext>
                </a:extLst>
              </a:tr>
              <a:tr h="371531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11:00 am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Public Comment* 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969180"/>
                  </a:ext>
                </a:extLst>
              </a:tr>
              <a:tr h="33380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11:30 pm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Continued Next Round of EDR Workshop discussions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Steve (Kate)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508741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12:45 pm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Other business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Steve (Sarah)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179811"/>
                  </a:ext>
                </a:extLst>
              </a:tr>
              <a:tr h="30684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1:00 pm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Adjourn</a:t>
                      </a:r>
                      <a:endParaRPr lang="en-US" sz="140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069086"/>
                  </a:ext>
                </a:extLst>
              </a:tr>
              <a:tr h="500028">
                <a:tc gridSpan="3"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*Public comments are scheduled for 11 am but we welcome comments throughout the discussions in the chat box in Adobe Connect.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37883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3C0D85-B387-4F18-9B02-11335AF44E71}"/>
              </a:ext>
            </a:extLst>
          </p:cNvPr>
          <p:cNvSpPr txBox="1"/>
          <p:nvPr/>
        </p:nvSpPr>
        <p:spPr>
          <a:xfrm>
            <a:off x="632025" y="1002946"/>
            <a:ext cx="101432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Objectives: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1. Discuss EDR Workshop and Report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Plan the next round of EDR Workshops to get whatever feedback necessary for SSPT to make recommendations on EDR revisions.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9891D0-EEFA-4E3C-A051-B3F60A1363AF}"/>
              </a:ext>
            </a:extLst>
          </p:cNvPr>
          <p:cNvSpPr txBox="1"/>
          <p:nvPr/>
        </p:nvSpPr>
        <p:spPr>
          <a:xfrm>
            <a:off x="9060759" y="3105834"/>
            <a:ext cx="262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*New assignments for minutes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9BDA95-F155-4DF7-97B2-5EA6B415151D}"/>
              </a:ext>
            </a:extLst>
          </p:cNvPr>
          <p:cNvSpPr txBox="1"/>
          <p:nvPr/>
        </p:nvSpPr>
        <p:spPr>
          <a:xfrm>
            <a:off x="9915525" y="6086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chemeClr val="accent5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1719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Expected Timeline for SSPT’s Role in EDR Revisions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C3B65A-CDA5-4F68-B808-8B24DCCA3291}"/>
              </a:ext>
            </a:extLst>
          </p:cNvPr>
          <p:cNvSpPr txBox="1"/>
          <p:nvPr/>
        </p:nvSpPr>
        <p:spPr>
          <a:xfrm>
            <a:off x="432000" y="1689944"/>
            <a:ext cx="1119802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rPr>
              <a:t> August: Webinar (8/26)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</a:rPr>
              <a:t>	Task: Generate ideas for further discussion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September: SSPT meeting (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TODAY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Task: Identify topics for in-depth stakeholder discussions</a:t>
            </a:r>
          </a:p>
          <a:p>
            <a:pPr marL="457200"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October (anticipated): Focused stakeholder meetings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Task: Provide feedback on specific issues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November (anticipated) SSPT meeting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Task: Address purpose and need statements + develop range of alternatives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February 2021 meeting (T): Final report and Council discussion</a:t>
            </a: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930B85-CD03-4DB5-AE71-B0834ECAF65D}"/>
              </a:ext>
            </a:extLst>
          </p:cNvPr>
          <p:cNvSpPr txBox="1"/>
          <p:nvPr/>
        </p:nvSpPr>
        <p:spPr>
          <a:xfrm>
            <a:off x="9915525" y="6086475"/>
            <a:ext cx="1492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Seth</a:t>
            </a:r>
          </a:p>
        </p:txBody>
      </p:sp>
    </p:spTree>
    <p:extLst>
      <p:ext uri="{BB962C8B-B14F-4D97-AF65-F5344CB8AC3E}">
        <p14:creationId xmlns:p14="http://schemas.microsoft.com/office/powerpoint/2010/main" val="172753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EDR Stakeholder Workshop 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9672E-0200-4AB2-A0EA-AD3E28B3F463}"/>
              </a:ext>
            </a:extLst>
          </p:cNvPr>
          <p:cNvSpPr txBox="1"/>
          <p:nvPr/>
        </p:nvSpPr>
        <p:spPr>
          <a:xfrm>
            <a:off x="9877425" y="6232785"/>
            <a:ext cx="1909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Mike Fey</a:t>
            </a:r>
          </a:p>
        </p:txBody>
      </p:sp>
      <p:pic>
        <p:nvPicPr>
          <p:cNvPr id="5" name="Picture 4" descr="A large building with a mountain in the background&#10;&#10;Description automatically generated">
            <a:extLst>
              <a:ext uri="{FF2B5EF4-FFF2-40B4-BE49-F238E27FC236}">
                <a16:creationId xmlns:a16="http://schemas.microsoft.com/office/drawing/2014/main" id="{D3AA8F6E-A5AC-42F5-B9C0-B9DF92800E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" t="26692" r="-1282" b="-6714"/>
          <a:stretch/>
        </p:blipFill>
        <p:spPr>
          <a:xfrm>
            <a:off x="1978819" y="1750219"/>
            <a:ext cx="7803356" cy="468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0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EDR Stakeholder Workshop 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9672E-0200-4AB2-A0EA-AD3E28B3F463}"/>
              </a:ext>
            </a:extLst>
          </p:cNvPr>
          <p:cNvSpPr txBox="1"/>
          <p:nvPr/>
        </p:nvSpPr>
        <p:spPr>
          <a:xfrm>
            <a:off x="9877425" y="6232785"/>
            <a:ext cx="1909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Mike Fey</a:t>
            </a:r>
          </a:p>
        </p:txBody>
      </p:sp>
      <p:pic>
        <p:nvPicPr>
          <p:cNvPr id="14" name="Picture 13" descr="A boat in the rain&#10;&#10;Description automatically generated">
            <a:extLst>
              <a:ext uri="{FF2B5EF4-FFF2-40B4-BE49-F238E27FC236}">
                <a16:creationId xmlns:a16="http://schemas.microsoft.com/office/drawing/2014/main" id="{978613AD-2B30-4621-9EC7-49C8F0ADE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1" y="2245448"/>
            <a:ext cx="3156137" cy="2367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BBF266-3FCF-4C21-8E2B-3D9B72891E90}"/>
              </a:ext>
            </a:extLst>
          </p:cNvPr>
          <p:cNvSpPr txBox="1"/>
          <p:nvPr/>
        </p:nvSpPr>
        <p:spPr>
          <a:xfrm>
            <a:off x="3741271" y="2245448"/>
            <a:ext cx="67893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3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32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Role of economic information: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What should economic information be used for in the Council process? (e.g. monitoring, explaining, predicting?) At what frequency? </a:t>
            </a:r>
          </a:p>
        </p:txBody>
      </p:sp>
    </p:spTree>
    <p:extLst>
      <p:ext uri="{BB962C8B-B14F-4D97-AF65-F5344CB8AC3E}">
        <p14:creationId xmlns:p14="http://schemas.microsoft.com/office/powerpoint/2010/main" val="2785713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Overlay Graphic">
            <a:extLst>
              <a:ext uri="{FF2B5EF4-FFF2-40B4-BE49-F238E27FC236}">
                <a16:creationId xmlns:a16="http://schemas.microsoft.com/office/drawing/2014/main" id="{8179284A-65A5-4F50-9AC5-46CB46E148B5}"/>
              </a:ext>
            </a:extLst>
          </p:cNvPr>
          <p:cNvSpPr/>
          <p:nvPr/>
        </p:nvSpPr>
        <p:spPr bwMode="ltGray">
          <a:xfrm>
            <a:off x="0" y="10012"/>
            <a:ext cx="12192000" cy="1141988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1FDC0-04C9-478D-BBDE-ADCB5AE6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</a:rPr>
              <a:t>EDR Stakeholder Workshop Report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9672E-0200-4AB2-A0EA-AD3E28B3F463}"/>
              </a:ext>
            </a:extLst>
          </p:cNvPr>
          <p:cNvSpPr txBox="1"/>
          <p:nvPr/>
        </p:nvSpPr>
        <p:spPr>
          <a:xfrm>
            <a:off x="9877425" y="6232785"/>
            <a:ext cx="1909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Minutes: Mike Fey</a:t>
            </a:r>
          </a:p>
        </p:txBody>
      </p:sp>
      <p:pic>
        <p:nvPicPr>
          <p:cNvPr id="14" name="Picture 13" descr="A boat in the rain&#10;&#10;Description automatically generated">
            <a:extLst>
              <a:ext uri="{FF2B5EF4-FFF2-40B4-BE49-F238E27FC236}">
                <a16:creationId xmlns:a16="http://schemas.microsoft.com/office/drawing/2014/main" id="{978613AD-2B30-4621-9EC7-49C8F0ADE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1" y="2245448"/>
            <a:ext cx="3156137" cy="2367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BBF266-3FCF-4C21-8E2B-3D9B72891E90}"/>
              </a:ext>
            </a:extLst>
          </p:cNvPr>
          <p:cNvSpPr txBox="1"/>
          <p:nvPr/>
        </p:nvSpPr>
        <p:spPr>
          <a:xfrm>
            <a:off x="3741271" y="2245448"/>
            <a:ext cx="6789390" cy="2109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Type of economic information: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What are the most compelling pieces of economic information the council should have for decision making?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004336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28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31B0C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ealthcare Pitch Deck_SB - v8.potx" id="{09150694-2D10-47FB-9499-835637889593}" vid="{C9B4AEDE-1B81-453E-91DD-2B942C10F4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6680</TotalTime>
  <Words>1029</Words>
  <Application>Microsoft Office PowerPoint</Application>
  <PresentationFormat>Widescreen</PresentationFormat>
  <Paragraphs>150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Times New Roman</vt:lpstr>
      <vt:lpstr>Arial</vt:lpstr>
      <vt:lpstr>Symbol</vt:lpstr>
      <vt:lpstr>1_Office Theme</vt:lpstr>
      <vt:lpstr>Welcome to the Social Science Planning Team  </vt:lpstr>
      <vt:lpstr>Tips for quality audio</vt:lpstr>
      <vt:lpstr>Changing your name</vt:lpstr>
      <vt:lpstr>Raising your hand to be acknowledged</vt:lpstr>
      <vt:lpstr>Introduction and Agenda</vt:lpstr>
      <vt:lpstr>Expected Timeline for SSPT’s Role in EDR Revisions</vt:lpstr>
      <vt:lpstr>EDR Stakeholder Workshop Report</vt:lpstr>
      <vt:lpstr>EDR Stakeholder Workshop Report</vt:lpstr>
      <vt:lpstr>EDR Stakeholder Workshop Report</vt:lpstr>
      <vt:lpstr>EDR Stakeholder Workshop Report</vt:lpstr>
      <vt:lpstr>Next Round of EDR Stakeholder Meetings</vt:lpstr>
      <vt:lpstr>Next Round of EDR Stakeholder Meetings</vt:lpstr>
      <vt:lpstr>Next Round of EDR Stakeholder Meetings</vt:lpstr>
      <vt:lpstr>Reconnecting audio after a break</vt:lpstr>
      <vt:lpstr>Next Steps and Other Business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249th Special Meeting</dc:title>
  <dc:creator>Nicole Schmidt</dc:creator>
  <cp:lastModifiedBy>Sarah Marrinan</cp:lastModifiedBy>
  <cp:revision>55</cp:revision>
  <dcterms:created xsi:type="dcterms:W3CDTF">2020-04-30T18:00:25Z</dcterms:created>
  <dcterms:modified xsi:type="dcterms:W3CDTF">2020-09-23T19:00:45Z</dcterms:modified>
</cp:coreProperties>
</file>