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7"/>
  </p:notesMasterIdLst>
  <p:sldIdLst>
    <p:sldId id="256" r:id="rId2"/>
    <p:sldId id="257" r:id="rId3"/>
    <p:sldId id="258" r:id="rId4"/>
    <p:sldId id="261" r:id="rId5"/>
    <p:sldId id="262" r:id="rId6"/>
    <p:sldId id="263" r:id="rId7"/>
    <p:sldId id="264" r:id="rId8"/>
    <p:sldId id="265" r:id="rId9"/>
    <p:sldId id="266" r:id="rId10"/>
    <p:sldId id="267" r:id="rId11"/>
    <p:sldId id="268" r:id="rId12"/>
    <p:sldId id="269" r:id="rId13"/>
    <p:sldId id="270" r:id="rId14"/>
    <p:sldId id="271" r:id="rId15"/>
    <p:sldId id="272" r:id="rId16"/>
  </p:sldIdLst>
  <p:sldSz cx="9144000" cy="5143500" type="screen16x9"/>
  <p:notesSz cx="6858000" cy="9144000"/>
  <p:embeddedFontLst>
    <p:embeddedFont>
      <p:font typeface="Arial Narrow" panose="020B0606020202030204" pitchFamily="34" charset="0"/>
      <p:regular r:id="rId18"/>
      <p:bold r:id="rId19"/>
      <p:italic r:id="rId20"/>
      <p:boldItalic r:id="rId21"/>
    </p:embeddedFont>
    <p:embeddedFont>
      <p:font typeface="Calibri" panose="020F0502020204030204" pitchFamily="34" charset="0"/>
      <p:regular r:id="rId22"/>
      <p:bold r:id="rId23"/>
      <p:italic r:id="rId24"/>
      <p:boldItalic r:id="rId25"/>
    </p:embeddedFont>
    <p:embeddedFont>
      <p:font typeface="Roboto" panose="02000000000000000000"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2bc4defde56_0_4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 name="Google Shape;55;g2bc4defde56_0_45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60819f4d46_2_5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260819f4d46_2_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Scenarios are intended to be plausible descriptions of possible future states in order to explore what if’s not to drive desired future states. Scenario planning is used to help prepare for the possible futures.</a:t>
            </a:r>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96781401b1_0_3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96781401b1_0_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96781401b1_0_3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296781401b1_0_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296781401b1_0_3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296781401b1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96781401b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296781401b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296781401b1_0_2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296781401b1_0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O'Neill, Brian &amp; Tebaldi, Claudia &amp; Vuuren, Detlef &amp; Eyring, Veronika &amp; Friedlingstein, Pierre &amp; Hurtt, George &amp; Knutti, Reto &amp; Kriegler, Elmar &amp; Lamarque, Jean-François &amp; Lowe, Jason &amp; Meehl, Gerald &amp; Moss, Richard &amp; Riahi, Keywan &amp; Sanderson, Benjamin. (2016). The Scenario Model Intercomparison Project (ScenarioMIP) for CMIP6. Geoscientific Model Development. 9. 3461-3482. 10.5194/gmd-9-3461-2016. https://gmd.copernicus.org/articles/9/3461/2016/</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60819f4d46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g260819f4d46_2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bc4defde56_0_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g2bc4defde56_0_49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bc4defde56_0_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g2bc4defde56_0_53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bc4defde5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g2bc4defde56_0_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bc4defde56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g2bc4defde56_0_1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96781401b1_0_3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296781401b1_0_3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Figure as png</a:t>
            </a: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bc4defde56_0_4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2bc4defde56_0_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Figure as png</a:t>
            </a: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608b23b911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2608b23b91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Figure as png</a:t>
            </a: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3_Blank">
  <p:cSld name="3_Blank">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09600" y="121644"/>
            <a:ext cx="8077200" cy="326700"/>
          </a:xfrm>
          <a:prstGeom prst="rect">
            <a:avLst/>
          </a:prstGeom>
          <a:noFill/>
          <a:ln>
            <a:noFill/>
          </a:ln>
        </p:spPr>
        <p:txBody>
          <a:bodyPr spcFirstLastPara="1" wrap="square" lIns="68575" tIns="68575" rIns="68575" bIns="68575" anchor="ctr" anchorCtr="0">
            <a:normAutofit/>
          </a:bodyPr>
          <a:lstStyle>
            <a:lvl1pPr marR="0" lvl="0" algn="l" rtl="0">
              <a:lnSpc>
                <a:spcPct val="90000"/>
              </a:lnSpc>
              <a:spcBef>
                <a:spcPts val="0"/>
              </a:spcBef>
              <a:spcAft>
                <a:spcPts val="0"/>
              </a:spcAft>
              <a:buClr>
                <a:srgbClr val="000000"/>
              </a:buClr>
              <a:buSzPts val="2500"/>
              <a:buFont typeface="Calibri"/>
              <a:buNone/>
              <a:defRPr sz="25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chemeClr val="accent1"/>
              </a:buClr>
              <a:buSzPts val="2700"/>
              <a:buFont typeface="Arial Narrow"/>
              <a:buNone/>
              <a:defRPr sz="2700" b="1" i="0" u="none" strike="noStrike" cap="none">
                <a:solidFill>
                  <a:schemeClr val="accent1"/>
                </a:solidFill>
                <a:latin typeface="Arial Narrow"/>
                <a:ea typeface="Arial Narrow"/>
                <a:cs typeface="Arial Narrow"/>
                <a:sym typeface="Arial Narrow"/>
              </a:defRPr>
            </a:lvl2pPr>
            <a:lvl3pPr marR="0" lvl="2" algn="l" rtl="0">
              <a:lnSpc>
                <a:spcPct val="100000"/>
              </a:lnSpc>
              <a:spcBef>
                <a:spcPts val="0"/>
              </a:spcBef>
              <a:spcAft>
                <a:spcPts val="0"/>
              </a:spcAft>
              <a:buClr>
                <a:schemeClr val="accent1"/>
              </a:buClr>
              <a:buSzPts val="2700"/>
              <a:buFont typeface="Arial Narrow"/>
              <a:buNone/>
              <a:defRPr sz="2700" b="1" i="0" u="none" strike="noStrike" cap="none">
                <a:solidFill>
                  <a:schemeClr val="accent1"/>
                </a:solidFill>
                <a:latin typeface="Arial Narrow"/>
                <a:ea typeface="Arial Narrow"/>
                <a:cs typeface="Arial Narrow"/>
                <a:sym typeface="Arial Narrow"/>
              </a:defRPr>
            </a:lvl3pPr>
            <a:lvl4pPr marR="0" lvl="3" algn="l" rtl="0">
              <a:lnSpc>
                <a:spcPct val="100000"/>
              </a:lnSpc>
              <a:spcBef>
                <a:spcPts val="0"/>
              </a:spcBef>
              <a:spcAft>
                <a:spcPts val="0"/>
              </a:spcAft>
              <a:buClr>
                <a:schemeClr val="accent1"/>
              </a:buClr>
              <a:buSzPts val="2700"/>
              <a:buFont typeface="Arial Narrow"/>
              <a:buNone/>
              <a:defRPr sz="2700" b="1" i="0" u="none" strike="noStrike" cap="none">
                <a:solidFill>
                  <a:schemeClr val="accent1"/>
                </a:solidFill>
                <a:latin typeface="Arial Narrow"/>
                <a:ea typeface="Arial Narrow"/>
                <a:cs typeface="Arial Narrow"/>
                <a:sym typeface="Arial Narrow"/>
              </a:defRPr>
            </a:lvl4pPr>
            <a:lvl5pPr marR="0" lvl="4" algn="l" rtl="0">
              <a:lnSpc>
                <a:spcPct val="100000"/>
              </a:lnSpc>
              <a:spcBef>
                <a:spcPts val="0"/>
              </a:spcBef>
              <a:spcAft>
                <a:spcPts val="0"/>
              </a:spcAft>
              <a:buClr>
                <a:schemeClr val="accent1"/>
              </a:buClr>
              <a:buSzPts val="2700"/>
              <a:buFont typeface="Arial Narrow"/>
              <a:buNone/>
              <a:defRPr sz="2700" b="1" i="0" u="none" strike="noStrike" cap="none">
                <a:solidFill>
                  <a:schemeClr val="accent1"/>
                </a:solidFill>
                <a:latin typeface="Arial Narrow"/>
                <a:ea typeface="Arial Narrow"/>
                <a:cs typeface="Arial Narrow"/>
                <a:sym typeface="Arial Narrow"/>
              </a:defRPr>
            </a:lvl5pPr>
            <a:lvl6pPr marR="0" lvl="5" algn="l" rtl="0">
              <a:lnSpc>
                <a:spcPct val="100000"/>
              </a:lnSpc>
              <a:spcBef>
                <a:spcPts val="0"/>
              </a:spcBef>
              <a:spcAft>
                <a:spcPts val="0"/>
              </a:spcAft>
              <a:buClr>
                <a:schemeClr val="accent1"/>
              </a:buClr>
              <a:buSzPts val="2700"/>
              <a:buFont typeface="Arial Narrow"/>
              <a:buNone/>
              <a:defRPr sz="2700" b="1" i="0" u="none" strike="noStrike" cap="none">
                <a:solidFill>
                  <a:schemeClr val="accent1"/>
                </a:solidFill>
                <a:latin typeface="Arial Narrow"/>
                <a:ea typeface="Arial Narrow"/>
                <a:cs typeface="Arial Narrow"/>
                <a:sym typeface="Arial Narrow"/>
              </a:defRPr>
            </a:lvl6pPr>
            <a:lvl7pPr marR="0" lvl="6" algn="l" rtl="0">
              <a:lnSpc>
                <a:spcPct val="100000"/>
              </a:lnSpc>
              <a:spcBef>
                <a:spcPts val="0"/>
              </a:spcBef>
              <a:spcAft>
                <a:spcPts val="0"/>
              </a:spcAft>
              <a:buClr>
                <a:schemeClr val="accent1"/>
              </a:buClr>
              <a:buSzPts val="2700"/>
              <a:buFont typeface="Arial Narrow"/>
              <a:buNone/>
              <a:defRPr sz="2700" b="1" i="0" u="none" strike="noStrike" cap="none">
                <a:solidFill>
                  <a:schemeClr val="accent1"/>
                </a:solidFill>
                <a:latin typeface="Arial Narrow"/>
                <a:ea typeface="Arial Narrow"/>
                <a:cs typeface="Arial Narrow"/>
                <a:sym typeface="Arial Narrow"/>
              </a:defRPr>
            </a:lvl7pPr>
            <a:lvl8pPr marR="0" lvl="7" algn="l" rtl="0">
              <a:lnSpc>
                <a:spcPct val="100000"/>
              </a:lnSpc>
              <a:spcBef>
                <a:spcPts val="0"/>
              </a:spcBef>
              <a:spcAft>
                <a:spcPts val="0"/>
              </a:spcAft>
              <a:buClr>
                <a:schemeClr val="accent1"/>
              </a:buClr>
              <a:buSzPts val="2700"/>
              <a:buFont typeface="Arial Narrow"/>
              <a:buNone/>
              <a:defRPr sz="2700" b="1" i="0" u="none" strike="noStrike" cap="none">
                <a:solidFill>
                  <a:schemeClr val="accent1"/>
                </a:solidFill>
                <a:latin typeface="Arial Narrow"/>
                <a:ea typeface="Arial Narrow"/>
                <a:cs typeface="Arial Narrow"/>
                <a:sym typeface="Arial Narrow"/>
              </a:defRPr>
            </a:lvl8pPr>
            <a:lvl9pPr marR="0" lvl="8" algn="l" rtl="0">
              <a:lnSpc>
                <a:spcPct val="100000"/>
              </a:lnSpc>
              <a:spcBef>
                <a:spcPts val="0"/>
              </a:spcBef>
              <a:spcAft>
                <a:spcPts val="0"/>
              </a:spcAft>
              <a:buClr>
                <a:schemeClr val="accent1"/>
              </a:buClr>
              <a:buSzPts val="2700"/>
              <a:buFont typeface="Arial Narrow"/>
              <a:buNone/>
              <a:defRPr sz="2700" b="1" i="0" u="none" strike="noStrike" cap="none">
                <a:solidFill>
                  <a:schemeClr val="accent1"/>
                </a:solidFill>
                <a:latin typeface="Arial Narrow"/>
                <a:ea typeface="Arial Narrow"/>
                <a:cs typeface="Arial Narrow"/>
                <a:sym typeface="Arial Narrow"/>
              </a:defRPr>
            </a:lvl9pPr>
          </a:lstStyle>
          <a:p>
            <a:endParaRPr/>
          </a:p>
        </p:txBody>
      </p:sp>
      <p:sp>
        <p:nvSpPr>
          <p:cNvPr id="52" name="Google Shape;52;p13"/>
          <p:cNvSpPr txBox="1">
            <a:spLocks noGrp="1"/>
          </p:cNvSpPr>
          <p:nvPr>
            <p:ph type="sldNum" idx="12"/>
          </p:nvPr>
        </p:nvSpPr>
        <p:spPr>
          <a:xfrm>
            <a:off x="8540899" y="4902517"/>
            <a:ext cx="145800" cy="1050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FFFFFF"/>
              </a:buClr>
              <a:buSzPts val="800"/>
              <a:buFont typeface="Calibri"/>
              <a:buNone/>
              <a:defRPr sz="80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FFFFFF"/>
              </a:buClr>
              <a:buSzPts val="800"/>
              <a:buFont typeface="Calibri"/>
              <a:buNone/>
              <a:defRPr sz="80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FFFFFF"/>
              </a:buClr>
              <a:buSzPts val="800"/>
              <a:buFont typeface="Calibri"/>
              <a:buNone/>
              <a:defRPr sz="80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FFFFFF"/>
              </a:buClr>
              <a:buSzPts val="800"/>
              <a:buFont typeface="Calibri"/>
              <a:buNone/>
              <a:defRPr sz="80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FFFFFF"/>
              </a:buClr>
              <a:buSzPts val="800"/>
              <a:buFont typeface="Calibri"/>
              <a:buNone/>
              <a:defRPr sz="80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FFFFFF"/>
              </a:buClr>
              <a:buSzPts val="800"/>
              <a:buFont typeface="Calibri"/>
              <a:buNone/>
              <a:defRPr sz="80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FFFFFF"/>
              </a:buClr>
              <a:buSzPts val="800"/>
              <a:buFont typeface="Calibri"/>
              <a:buNone/>
              <a:defRPr sz="80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FFFFFF"/>
              </a:buClr>
              <a:buSzPts val="800"/>
              <a:buFont typeface="Calibri"/>
              <a:buNone/>
              <a:defRPr sz="80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FFFFFF"/>
              </a:buClr>
              <a:buSzPts val="800"/>
              <a:buFont typeface="Calibri"/>
              <a:buNone/>
              <a:defRPr sz="8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gmd.copernicus.org/articles/9/3461/2016/"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s://gmd.copernicus.org/articles/9/3461/2016/"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56"/>
        <p:cNvGrpSpPr/>
        <p:nvPr/>
      </p:nvGrpSpPr>
      <p:grpSpPr>
        <a:xfrm>
          <a:off x="0" y="0"/>
          <a:ext cx="0" cy="0"/>
          <a:chOff x="0" y="0"/>
          <a:chExt cx="0" cy="0"/>
        </a:xfrm>
      </p:grpSpPr>
      <p:pic>
        <p:nvPicPr>
          <p:cNvPr id="57" name="Google Shape;57;p14"/>
          <p:cNvPicPr preferRelativeResize="0"/>
          <p:nvPr/>
        </p:nvPicPr>
        <p:blipFill>
          <a:blip r:embed="rId3">
            <a:alphaModFix/>
          </a:blip>
          <a:stretch>
            <a:fillRect/>
          </a:stretch>
        </p:blipFill>
        <p:spPr>
          <a:xfrm>
            <a:off x="123399" y="147050"/>
            <a:ext cx="2140574" cy="1204074"/>
          </a:xfrm>
          <a:prstGeom prst="rect">
            <a:avLst/>
          </a:prstGeom>
          <a:noFill/>
          <a:ln>
            <a:noFill/>
          </a:ln>
          <a:effectLst>
            <a:outerShdw blurRad="57150" dist="19050" dir="5400000" algn="bl" rotWithShape="0">
              <a:srgbClr val="000000">
                <a:alpha val="50000"/>
              </a:srgbClr>
            </a:outerShdw>
          </a:effectLst>
        </p:spPr>
      </p:pic>
      <p:pic>
        <p:nvPicPr>
          <p:cNvPr id="58" name="Google Shape;58;p14"/>
          <p:cNvPicPr preferRelativeResize="0"/>
          <p:nvPr/>
        </p:nvPicPr>
        <p:blipFill>
          <a:blip r:embed="rId4">
            <a:alphaModFix/>
          </a:blip>
          <a:stretch>
            <a:fillRect/>
          </a:stretch>
        </p:blipFill>
        <p:spPr>
          <a:xfrm>
            <a:off x="94272" y="2041213"/>
            <a:ext cx="2198826" cy="1116825"/>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pic>
        <p:nvPicPr>
          <p:cNvPr id="59" name="Google Shape;59;p14"/>
          <p:cNvPicPr preferRelativeResize="0"/>
          <p:nvPr/>
        </p:nvPicPr>
        <p:blipFill rotWithShape="1">
          <a:blip r:embed="rId5">
            <a:alphaModFix/>
          </a:blip>
          <a:srcRect l="7265" t="7175" r="8060"/>
          <a:stretch/>
        </p:blipFill>
        <p:spPr>
          <a:xfrm>
            <a:off x="2582913" y="2156396"/>
            <a:ext cx="978622" cy="1116799"/>
          </a:xfrm>
          <a:prstGeom prst="rect">
            <a:avLst/>
          </a:prstGeom>
          <a:noFill/>
          <a:ln w="9525" cap="flat" cmpd="sng">
            <a:solidFill>
              <a:schemeClr val="dk2"/>
            </a:solidFill>
            <a:prstDash val="solid"/>
            <a:round/>
            <a:headEnd type="none" w="sm" len="sm"/>
            <a:tailEnd type="none" w="sm" len="sm"/>
          </a:ln>
          <a:effectLst>
            <a:outerShdw blurRad="57150" dist="76200" dir="2040000" algn="bl" rotWithShape="0">
              <a:srgbClr val="000000">
                <a:alpha val="50000"/>
              </a:srgbClr>
            </a:outerShdw>
          </a:effectLst>
        </p:spPr>
      </p:pic>
      <p:pic>
        <p:nvPicPr>
          <p:cNvPr id="60" name="Google Shape;60;p14"/>
          <p:cNvPicPr preferRelativeResize="0"/>
          <p:nvPr/>
        </p:nvPicPr>
        <p:blipFill>
          <a:blip r:embed="rId6">
            <a:alphaModFix/>
          </a:blip>
          <a:stretch>
            <a:fillRect/>
          </a:stretch>
        </p:blipFill>
        <p:spPr>
          <a:xfrm>
            <a:off x="3106200" y="1783500"/>
            <a:ext cx="820679" cy="1097999"/>
          </a:xfrm>
          <a:prstGeom prst="rect">
            <a:avLst/>
          </a:prstGeom>
          <a:noFill/>
          <a:ln w="9525" cap="flat" cmpd="sng">
            <a:solidFill>
              <a:schemeClr val="dk2"/>
            </a:solidFill>
            <a:prstDash val="solid"/>
            <a:round/>
            <a:headEnd type="none" w="sm" len="sm"/>
            <a:tailEnd type="none" w="sm" len="sm"/>
          </a:ln>
          <a:effectLst>
            <a:outerShdw blurRad="57150" dist="85725" dir="4200000" algn="bl" rotWithShape="0">
              <a:srgbClr val="000000">
                <a:alpha val="50000"/>
              </a:srgbClr>
            </a:outerShdw>
          </a:effectLst>
        </p:spPr>
      </p:pic>
      <p:cxnSp>
        <p:nvCxnSpPr>
          <p:cNvPr id="61" name="Google Shape;61;p14"/>
          <p:cNvCxnSpPr>
            <a:stCxn id="57" idx="2"/>
            <a:endCxn id="58" idx="0"/>
          </p:cNvCxnSpPr>
          <p:nvPr/>
        </p:nvCxnSpPr>
        <p:spPr>
          <a:xfrm rot="-5400000" flipH="1">
            <a:off x="848986" y="1695824"/>
            <a:ext cx="690000" cy="600"/>
          </a:xfrm>
          <a:prstGeom prst="bentConnector3">
            <a:avLst>
              <a:gd name="adj1" fmla="val 50006"/>
            </a:avLst>
          </a:prstGeom>
          <a:noFill/>
          <a:ln w="38100" cap="flat" cmpd="sng">
            <a:solidFill>
              <a:srgbClr val="59A0A2"/>
            </a:solidFill>
            <a:prstDash val="solid"/>
            <a:round/>
            <a:headEnd type="none" w="med" len="med"/>
            <a:tailEnd type="triangle" w="med" len="med"/>
          </a:ln>
        </p:spPr>
      </p:cxnSp>
      <p:cxnSp>
        <p:nvCxnSpPr>
          <p:cNvPr id="62" name="Google Shape;62;p14"/>
          <p:cNvCxnSpPr>
            <a:stCxn id="58" idx="2"/>
            <a:endCxn id="63" idx="0"/>
          </p:cNvCxnSpPr>
          <p:nvPr/>
        </p:nvCxnSpPr>
        <p:spPr>
          <a:xfrm rot="-5400000" flipH="1">
            <a:off x="788535" y="3563187"/>
            <a:ext cx="810900" cy="600"/>
          </a:xfrm>
          <a:prstGeom prst="bentConnector3">
            <a:avLst>
              <a:gd name="adj1" fmla="val 49998"/>
            </a:avLst>
          </a:prstGeom>
          <a:noFill/>
          <a:ln w="38100" cap="flat" cmpd="sng">
            <a:solidFill>
              <a:srgbClr val="59A0A2"/>
            </a:solidFill>
            <a:prstDash val="solid"/>
            <a:round/>
            <a:headEnd type="none" w="med" len="med"/>
            <a:tailEnd type="triangle" w="med" len="med"/>
          </a:ln>
        </p:spPr>
      </p:cxnSp>
      <p:sp>
        <p:nvSpPr>
          <p:cNvPr id="64" name="Google Shape;64;p14"/>
          <p:cNvSpPr txBox="1"/>
          <p:nvPr/>
        </p:nvSpPr>
        <p:spPr>
          <a:xfrm>
            <a:off x="4361113" y="182688"/>
            <a:ext cx="1738500" cy="1015800"/>
          </a:xfrm>
          <a:prstGeom prst="rect">
            <a:avLst/>
          </a:prstGeom>
          <a:solidFill>
            <a:srgbClr val="AADBDD"/>
          </a:solidFill>
          <a:ln w="9525" cap="flat" cmpd="sng">
            <a:solidFill>
              <a:srgbClr val="134F5C"/>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800">
                <a:solidFill>
                  <a:schemeClr val="dk2"/>
                </a:solidFill>
              </a:rPr>
              <a:t>Climate Scenarios Workshop</a:t>
            </a:r>
            <a:endParaRPr sz="1800">
              <a:solidFill>
                <a:schemeClr val="dk2"/>
              </a:solidFill>
            </a:endParaRPr>
          </a:p>
        </p:txBody>
      </p:sp>
      <p:cxnSp>
        <p:nvCxnSpPr>
          <p:cNvPr id="65" name="Google Shape;65;p14"/>
          <p:cNvCxnSpPr>
            <a:stCxn id="60" idx="0"/>
            <a:endCxn id="64" idx="1"/>
          </p:cNvCxnSpPr>
          <p:nvPr/>
        </p:nvCxnSpPr>
        <p:spPr>
          <a:xfrm rot="-5400000">
            <a:off x="3392340" y="814800"/>
            <a:ext cx="1092900" cy="844500"/>
          </a:xfrm>
          <a:prstGeom prst="bentConnector2">
            <a:avLst/>
          </a:prstGeom>
          <a:noFill/>
          <a:ln w="38100" cap="flat" cmpd="sng">
            <a:solidFill>
              <a:srgbClr val="59A0A2"/>
            </a:solidFill>
            <a:prstDash val="solid"/>
            <a:round/>
            <a:headEnd type="none" w="med" len="med"/>
            <a:tailEnd type="triangle" w="med" len="med"/>
          </a:ln>
        </p:spPr>
      </p:cxnSp>
      <p:sp>
        <p:nvSpPr>
          <p:cNvPr id="66" name="Google Shape;66;p14"/>
          <p:cNvSpPr txBox="1"/>
          <p:nvPr/>
        </p:nvSpPr>
        <p:spPr>
          <a:xfrm>
            <a:off x="3516550" y="1198500"/>
            <a:ext cx="13524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rgbClr val="0B5394"/>
                </a:solidFill>
              </a:rPr>
              <a:t>Basis for group discussions</a:t>
            </a:r>
            <a:endParaRPr sz="1300">
              <a:solidFill>
                <a:srgbClr val="0B5394"/>
              </a:solidFill>
            </a:endParaRPr>
          </a:p>
        </p:txBody>
      </p:sp>
      <p:sp>
        <p:nvSpPr>
          <p:cNvPr id="67" name="Google Shape;67;p14"/>
          <p:cNvSpPr txBox="1"/>
          <p:nvPr/>
        </p:nvSpPr>
        <p:spPr>
          <a:xfrm>
            <a:off x="1286900" y="3112975"/>
            <a:ext cx="1318500" cy="78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rgbClr val="0B5394"/>
                </a:solidFill>
              </a:rPr>
              <a:t>Outcome: </a:t>
            </a:r>
            <a:endParaRPr sz="1300">
              <a:solidFill>
                <a:srgbClr val="0B5394"/>
              </a:solidFill>
            </a:endParaRPr>
          </a:p>
          <a:p>
            <a:pPr marL="0" lvl="0" indent="0" algn="l" rtl="0">
              <a:spcBef>
                <a:spcPts val="0"/>
              </a:spcBef>
              <a:spcAft>
                <a:spcPts val="0"/>
              </a:spcAft>
              <a:buNone/>
            </a:pPr>
            <a:r>
              <a:rPr lang="en" sz="1300">
                <a:solidFill>
                  <a:srgbClr val="0B5394"/>
                </a:solidFill>
              </a:rPr>
              <a:t>Select 1-2 draft scenarios</a:t>
            </a:r>
            <a:endParaRPr sz="1300">
              <a:solidFill>
                <a:srgbClr val="0B5394"/>
              </a:solidFill>
            </a:endParaRPr>
          </a:p>
        </p:txBody>
      </p:sp>
      <p:sp>
        <p:nvSpPr>
          <p:cNvPr id="68" name="Google Shape;68;p14"/>
          <p:cNvSpPr txBox="1"/>
          <p:nvPr/>
        </p:nvSpPr>
        <p:spPr>
          <a:xfrm>
            <a:off x="385358" y="2383638"/>
            <a:ext cx="14016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a:solidFill>
                  <a:srgbClr val="990000"/>
                </a:solidFill>
                <a:highlight>
                  <a:srgbClr val="FFE599"/>
                </a:highlight>
              </a:rPr>
              <a:t>Today- populate scenarios</a:t>
            </a:r>
            <a:endParaRPr sz="1300">
              <a:solidFill>
                <a:srgbClr val="990000"/>
              </a:solidFill>
              <a:highlight>
                <a:srgbClr val="FFE599"/>
              </a:highlight>
            </a:endParaRPr>
          </a:p>
        </p:txBody>
      </p:sp>
      <p:sp>
        <p:nvSpPr>
          <p:cNvPr id="69" name="Google Shape;69;p14"/>
          <p:cNvSpPr txBox="1"/>
          <p:nvPr/>
        </p:nvSpPr>
        <p:spPr>
          <a:xfrm>
            <a:off x="1938275" y="367100"/>
            <a:ext cx="14946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rgbClr val="0B5394"/>
                </a:solidFill>
                <a:highlight>
                  <a:schemeClr val="lt1"/>
                </a:highlight>
              </a:rPr>
              <a:t>Last meeting: ID’d the axes</a:t>
            </a:r>
            <a:endParaRPr sz="1300">
              <a:solidFill>
                <a:srgbClr val="0B5394"/>
              </a:solidFill>
              <a:highlight>
                <a:schemeClr val="lt1"/>
              </a:highlight>
            </a:endParaRPr>
          </a:p>
        </p:txBody>
      </p:sp>
      <p:sp>
        <p:nvSpPr>
          <p:cNvPr id="63" name="Google Shape;63;p14"/>
          <p:cNvSpPr txBox="1"/>
          <p:nvPr/>
        </p:nvSpPr>
        <p:spPr>
          <a:xfrm>
            <a:off x="653225" y="3968900"/>
            <a:ext cx="1081500" cy="831300"/>
          </a:xfrm>
          <a:prstGeom prst="rect">
            <a:avLst/>
          </a:prstGeom>
          <a:solidFill>
            <a:srgbClr val="AADBDD"/>
          </a:solidFill>
          <a:ln w="9525" cap="flat" cmpd="sng">
            <a:solidFill>
              <a:srgbClr val="134F5C"/>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dk2"/>
                </a:solidFill>
              </a:rPr>
              <a:t>CSW planning committee</a:t>
            </a:r>
            <a:endParaRPr>
              <a:solidFill>
                <a:schemeClr val="dk2"/>
              </a:solidFill>
            </a:endParaRPr>
          </a:p>
        </p:txBody>
      </p:sp>
      <p:sp>
        <p:nvSpPr>
          <p:cNvPr id="70" name="Google Shape;70;p14"/>
          <p:cNvSpPr txBox="1"/>
          <p:nvPr/>
        </p:nvSpPr>
        <p:spPr>
          <a:xfrm>
            <a:off x="1900213" y="4167888"/>
            <a:ext cx="10260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rgbClr val="0B5394"/>
                </a:solidFill>
              </a:rPr>
              <a:t>Finalize scenarios </a:t>
            </a:r>
            <a:endParaRPr sz="1300">
              <a:solidFill>
                <a:srgbClr val="0B5394"/>
              </a:solidFill>
            </a:endParaRPr>
          </a:p>
        </p:txBody>
      </p:sp>
      <p:cxnSp>
        <p:nvCxnSpPr>
          <p:cNvPr id="71" name="Google Shape;71;p14"/>
          <p:cNvCxnSpPr>
            <a:stCxn id="63" idx="2"/>
            <a:endCxn id="59" idx="2"/>
          </p:cNvCxnSpPr>
          <p:nvPr/>
        </p:nvCxnSpPr>
        <p:spPr>
          <a:xfrm rot="-5400000">
            <a:off x="1369625" y="3097550"/>
            <a:ext cx="1527000" cy="1878300"/>
          </a:xfrm>
          <a:prstGeom prst="bentConnector3">
            <a:avLst>
              <a:gd name="adj1" fmla="val -15594"/>
            </a:avLst>
          </a:prstGeom>
          <a:noFill/>
          <a:ln w="38100" cap="flat" cmpd="sng">
            <a:solidFill>
              <a:srgbClr val="59A0A2"/>
            </a:solidFill>
            <a:prstDash val="solid"/>
            <a:round/>
            <a:headEnd type="none" w="med" len="med"/>
            <a:tailEnd type="triangle" w="med" len="med"/>
          </a:ln>
        </p:spPr>
      </p:cxnSp>
      <p:grpSp>
        <p:nvGrpSpPr>
          <p:cNvPr id="72" name="Google Shape;72;p14"/>
          <p:cNvGrpSpPr/>
          <p:nvPr/>
        </p:nvGrpSpPr>
        <p:grpSpPr>
          <a:xfrm>
            <a:off x="4305211" y="1659203"/>
            <a:ext cx="4724634" cy="3217465"/>
            <a:chOff x="4116786" y="1526603"/>
            <a:chExt cx="4724634" cy="3217465"/>
          </a:xfrm>
        </p:grpSpPr>
        <p:sp>
          <p:nvSpPr>
            <p:cNvPr id="73" name="Google Shape;73;p14"/>
            <p:cNvSpPr/>
            <p:nvPr/>
          </p:nvSpPr>
          <p:spPr>
            <a:xfrm>
              <a:off x="5404282" y="1977750"/>
              <a:ext cx="2022900" cy="2000100"/>
            </a:xfrm>
            <a:prstGeom prst="donut">
              <a:avLst>
                <a:gd name="adj" fmla="val 16067"/>
              </a:avLst>
            </a:prstGeom>
            <a:solidFill>
              <a:srgbClr val="000000">
                <a:alpha val="10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 name="Google Shape;74;p14"/>
            <p:cNvGrpSpPr/>
            <p:nvPr/>
          </p:nvGrpSpPr>
          <p:grpSpPr>
            <a:xfrm>
              <a:off x="4116786" y="2095409"/>
              <a:ext cx="1538352" cy="527243"/>
              <a:chOff x="1680836" y="1315124"/>
              <a:chExt cx="1931633" cy="669600"/>
            </a:xfrm>
          </p:grpSpPr>
          <p:cxnSp>
            <p:nvCxnSpPr>
              <p:cNvPr id="75" name="Google Shape;75;p14"/>
              <p:cNvCxnSpPr/>
              <p:nvPr/>
            </p:nvCxnSpPr>
            <p:spPr>
              <a:xfrm>
                <a:off x="3178969" y="1638300"/>
                <a:ext cx="433500" cy="252300"/>
              </a:xfrm>
              <a:prstGeom prst="straightConnector1">
                <a:avLst/>
              </a:prstGeom>
              <a:noFill/>
              <a:ln w="19050" cap="flat" cmpd="sng">
                <a:solidFill>
                  <a:srgbClr val="83E3DA"/>
                </a:solidFill>
                <a:prstDash val="solid"/>
                <a:round/>
                <a:headEnd type="oval" w="med" len="med"/>
                <a:tailEnd type="none" w="sm" len="sm"/>
              </a:ln>
            </p:spPr>
          </p:cxnSp>
          <p:sp>
            <p:nvSpPr>
              <p:cNvPr id="76" name="Google Shape;76;p14"/>
              <p:cNvSpPr txBox="1"/>
              <p:nvPr/>
            </p:nvSpPr>
            <p:spPr>
              <a:xfrm>
                <a:off x="1680836" y="1315124"/>
                <a:ext cx="1495200" cy="6696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800">
                    <a:latin typeface="Roboto"/>
                    <a:ea typeface="Roboto"/>
                    <a:cs typeface="Roboto"/>
                    <a:sym typeface="Roboto"/>
                  </a:rPr>
                  <a:t>RESPONSE</a:t>
                </a:r>
                <a:endParaRPr sz="800">
                  <a:latin typeface="Roboto"/>
                  <a:ea typeface="Roboto"/>
                  <a:cs typeface="Roboto"/>
                  <a:sym typeface="Roboto"/>
                </a:endParaRPr>
              </a:p>
              <a:p>
                <a:pPr marL="0" lvl="0" indent="0" algn="r" rtl="0">
                  <a:lnSpc>
                    <a:spcPct val="115000"/>
                  </a:lnSpc>
                  <a:spcBef>
                    <a:spcPts val="0"/>
                  </a:spcBef>
                  <a:spcAft>
                    <a:spcPts val="0"/>
                  </a:spcAft>
                  <a:buNone/>
                </a:pPr>
                <a:endParaRPr sz="600">
                  <a:latin typeface="Roboto"/>
                  <a:ea typeface="Roboto"/>
                  <a:cs typeface="Roboto"/>
                  <a:sym typeface="Roboto"/>
                </a:endParaRPr>
              </a:p>
              <a:p>
                <a:pPr marL="0" lvl="0" indent="0" algn="r" rtl="0">
                  <a:lnSpc>
                    <a:spcPct val="115000"/>
                  </a:lnSpc>
                  <a:spcBef>
                    <a:spcPts val="0"/>
                  </a:spcBef>
                  <a:spcAft>
                    <a:spcPts val="0"/>
                  </a:spcAft>
                  <a:buNone/>
                </a:pPr>
                <a:r>
                  <a:rPr lang="en" sz="800" b="1">
                    <a:latin typeface="Roboto"/>
                    <a:ea typeface="Roboto"/>
                    <a:cs typeface="Roboto"/>
                    <a:sym typeface="Roboto"/>
                  </a:rPr>
                  <a:t>Climate-informed advice for fisheries planning, preparation, &amp;  response</a:t>
                </a:r>
                <a:endParaRPr sz="800" b="1">
                  <a:latin typeface="Roboto"/>
                  <a:ea typeface="Roboto"/>
                  <a:cs typeface="Roboto"/>
                  <a:sym typeface="Roboto"/>
                </a:endParaRPr>
              </a:p>
            </p:txBody>
          </p:sp>
        </p:grpSp>
        <p:grpSp>
          <p:nvGrpSpPr>
            <p:cNvPr id="77" name="Google Shape;77;p14"/>
            <p:cNvGrpSpPr/>
            <p:nvPr/>
          </p:nvGrpSpPr>
          <p:grpSpPr>
            <a:xfrm>
              <a:off x="7172160" y="2095411"/>
              <a:ext cx="1669259" cy="678660"/>
              <a:chOff x="5517319" y="1315125"/>
              <a:chExt cx="2096006" cy="861900"/>
            </a:xfrm>
          </p:grpSpPr>
          <p:cxnSp>
            <p:nvCxnSpPr>
              <p:cNvPr id="78" name="Google Shape;78;p14"/>
              <p:cNvCxnSpPr/>
              <p:nvPr/>
            </p:nvCxnSpPr>
            <p:spPr>
              <a:xfrm flipH="1">
                <a:off x="5517319" y="1638300"/>
                <a:ext cx="433500" cy="252300"/>
              </a:xfrm>
              <a:prstGeom prst="straightConnector1">
                <a:avLst/>
              </a:prstGeom>
              <a:noFill/>
              <a:ln w="19050" cap="flat" cmpd="sng">
                <a:solidFill>
                  <a:srgbClr val="155B55"/>
                </a:solidFill>
                <a:prstDash val="solid"/>
                <a:round/>
                <a:headEnd type="oval" w="med" len="med"/>
                <a:tailEnd type="none" w="sm" len="sm"/>
              </a:ln>
            </p:spPr>
          </p:cxnSp>
          <p:sp>
            <p:nvSpPr>
              <p:cNvPr id="79" name="Google Shape;79;p14"/>
              <p:cNvSpPr txBox="1"/>
              <p:nvPr/>
            </p:nvSpPr>
            <p:spPr>
              <a:xfrm>
                <a:off x="5962125" y="1315125"/>
                <a:ext cx="1651200" cy="861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800">
                    <a:latin typeface="Roboto"/>
                    <a:ea typeface="Roboto"/>
                    <a:cs typeface="Roboto"/>
                    <a:sym typeface="Roboto"/>
                  </a:rPr>
                  <a:t>INFORMATION</a:t>
                </a:r>
                <a:endParaRPr sz="600">
                  <a:latin typeface="Roboto"/>
                  <a:ea typeface="Roboto"/>
                  <a:cs typeface="Roboto"/>
                  <a:sym typeface="Roboto"/>
                </a:endParaRPr>
              </a:p>
              <a:p>
                <a:pPr marL="0" lvl="0" indent="0" algn="l" rtl="0">
                  <a:lnSpc>
                    <a:spcPct val="115000"/>
                  </a:lnSpc>
                  <a:spcBef>
                    <a:spcPts val="0"/>
                  </a:spcBef>
                  <a:spcAft>
                    <a:spcPts val="0"/>
                  </a:spcAft>
                  <a:buNone/>
                </a:pPr>
                <a:r>
                  <a:rPr lang="en" sz="800" b="1">
                    <a:latin typeface="Roboto"/>
                    <a:ea typeface="Roboto"/>
                    <a:cs typeface="Roboto"/>
                    <a:sym typeface="Roboto"/>
                  </a:rPr>
                  <a:t>Key Knowledge and Information sources, predictions, and planning information</a:t>
                </a:r>
                <a:endParaRPr sz="800" b="1">
                  <a:latin typeface="Roboto"/>
                  <a:ea typeface="Roboto"/>
                  <a:cs typeface="Roboto"/>
                  <a:sym typeface="Roboto"/>
                </a:endParaRPr>
              </a:p>
            </p:txBody>
          </p:sp>
        </p:grpSp>
        <p:grpSp>
          <p:nvGrpSpPr>
            <p:cNvPr id="80" name="Google Shape;80;p14"/>
            <p:cNvGrpSpPr/>
            <p:nvPr/>
          </p:nvGrpSpPr>
          <p:grpSpPr>
            <a:xfrm>
              <a:off x="5263250" y="3843451"/>
              <a:ext cx="2264962" cy="900617"/>
              <a:chOff x="3120395" y="3535140"/>
              <a:chExt cx="2844000" cy="1143786"/>
            </a:xfrm>
          </p:grpSpPr>
          <p:cxnSp>
            <p:nvCxnSpPr>
              <p:cNvPr id="81" name="Google Shape;81;p14"/>
              <p:cNvCxnSpPr/>
              <p:nvPr/>
            </p:nvCxnSpPr>
            <p:spPr>
              <a:xfrm rot="10800000">
                <a:off x="4556399" y="3535140"/>
                <a:ext cx="0" cy="460500"/>
              </a:xfrm>
              <a:prstGeom prst="straightConnector1">
                <a:avLst/>
              </a:prstGeom>
              <a:noFill/>
              <a:ln w="19050" cap="flat" cmpd="sng">
                <a:solidFill>
                  <a:srgbClr val="249C91"/>
                </a:solidFill>
                <a:prstDash val="solid"/>
                <a:round/>
                <a:headEnd type="oval" w="med" len="med"/>
                <a:tailEnd type="none" w="sm" len="sm"/>
              </a:ln>
            </p:spPr>
          </p:cxnSp>
          <p:sp>
            <p:nvSpPr>
              <p:cNvPr id="82" name="Google Shape;82;p14"/>
              <p:cNvSpPr txBox="1"/>
              <p:nvPr/>
            </p:nvSpPr>
            <p:spPr>
              <a:xfrm>
                <a:off x="3120395" y="4009327"/>
                <a:ext cx="2844000" cy="669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800">
                    <a:latin typeface="Roboto"/>
                    <a:ea typeface="Roboto"/>
                    <a:cs typeface="Roboto"/>
                    <a:sym typeface="Roboto"/>
                  </a:rPr>
                  <a:t>TOOLS</a:t>
                </a:r>
                <a:endParaRPr sz="800">
                  <a:latin typeface="Roboto"/>
                  <a:ea typeface="Roboto"/>
                  <a:cs typeface="Roboto"/>
                  <a:sym typeface="Roboto"/>
                </a:endParaRPr>
              </a:p>
              <a:p>
                <a:pPr marL="0" lvl="0" indent="0" algn="ctr" rtl="0">
                  <a:lnSpc>
                    <a:spcPct val="115000"/>
                  </a:lnSpc>
                  <a:spcBef>
                    <a:spcPts val="0"/>
                  </a:spcBef>
                  <a:spcAft>
                    <a:spcPts val="0"/>
                  </a:spcAft>
                  <a:buNone/>
                </a:pPr>
                <a:endParaRPr sz="600">
                  <a:latin typeface="Roboto"/>
                  <a:ea typeface="Roboto"/>
                  <a:cs typeface="Roboto"/>
                  <a:sym typeface="Roboto"/>
                </a:endParaRPr>
              </a:p>
              <a:p>
                <a:pPr marL="0" lvl="0" indent="0" algn="ctr" rtl="0">
                  <a:lnSpc>
                    <a:spcPct val="115000"/>
                  </a:lnSpc>
                  <a:spcBef>
                    <a:spcPts val="0"/>
                  </a:spcBef>
                  <a:spcAft>
                    <a:spcPts val="0"/>
                  </a:spcAft>
                  <a:buNone/>
                </a:pPr>
                <a:r>
                  <a:rPr lang="en" sz="800" b="1">
                    <a:latin typeface="Roboto"/>
                    <a:ea typeface="Roboto"/>
                    <a:cs typeface="Roboto"/>
                    <a:sym typeface="Roboto"/>
                  </a:rPr>
                  <a:t>Climate-integrated tools (predictive maps, ecosystem forecasts, climate linked assessments; skill tested &amp; validated)</a:t>
                </a:r>
                <a:endParaRPr sz="800" b="1">
                  <a:latin typeface="Roboto"/>
                  <a:ea typeface="Roboto"/>
                  <a:cs typeface="Roboto"/>
                  <a:sym typeface="Roboto"/>
                </a:endParaRPr>
              </a:p>
            </p:txBody>
          </p:sp>
        </p:grpSp>
        <p:sp>
          <p:nvSpPr>
            <p:cNvPr id="83" name="Google Shape;83;p14"/>
            <p:cNvSpPr txBox="1"/>
            <p:nvPr/>
          </p:nvSpPr>
          <p:spPr>
            <a:xfrm>
              <a:off x="5838800" y="2585650"/>
              <a:ext cx="1149600" cy="7851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100" b="1">
                  <a:latin typeface="Roboto"/>
                  <a:ea typeface="Roboto"/>
                  <a:cs typeface="Roboto"/>
                  <a:sym typeface="Roboto"/>
                </a:rPr>
                <a:t>Key Council Processes &amp; Planning for Climate Readiness</a:t>
              </a:r>
              <a:endParaRPr sz="1000"/>
            </a:p>
          </p:txBody>
        </p:sp>
        <p:sp>
          <p:nvSpPr>
            <p:cNvPr id="84" name="Google Shape;84;p14"/>
            <p:cNvSpPr/>
            <p:nvPr/>
          </p:nvSpPr>
          <p:spPr>
            <a:xfrm rot="1782837">
              <a:off x="5345473" y="1912186"/>
              <a:ext cx="2137106" cy="2124810"/>
            </a:xfrm>
            <a:prstGeom prst="blockArc">
              <a:avLst>
                <a:gd name="adj1" fmla="val 14414370"/>
                <a:gd name="adj2" fmla="val 694"/>
                <a:gd name="adj3" fmla="val 9562"/>
              </a:avLst>
            </a:prstGeom>
            <a:solidFill>
              <a:srgbClr val="155B55"/>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4"/>
            <p:cNvSpPr/>
            <p:nvPr/>
          </p:nvSpPr>
          <p:spPr>
            <a:xfrm rot="-1782837" flipH="1">
              <a:off x="5347025" y="1912186"/>
              <a:ext cx="2137106" cy="2124810"/>
            </a:xfrm>
            <a:prstGeom prst="blockArc">
              <a:avLst>
                <a:gd name="adj1" fmla="val 14348563"/>
                <a:gd name="adj2" fmla="val 21472873"/>
                <a:gd name="adj3" fmla="val 9381"/>
              </a:avLst>
            </a:prstGeom>
            <a:solidFill>
              <a:srgbClr val="83E3DA"/>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4"/>
            <p:cNvSpPr/>
            <p:nvPr/>
          </p:nvSpPr>
          <p:spPr>
            <a:xfrm rot="-8120281">
              <a:off x="6269328" y="1867962"/>
              <a:ext cx="287656" cy="287656"/>
            </a:xfrm>
            <a:prstGeom prst="rtTriangle">
              <a:avLst/>
            </a:prstGeom>
            <a:solidFill>
              <a:srgbClr val="83E3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4"/>
            <p:cNvSpPr/>
            <p:nvPr/>
          </p:nvSpPr>
          <p:spPr>
            <a:xfrm rot="-9017762" flipH="1">
              <a:off x="5346281" y="1911154"/>
              <a:ext cx="2136548" cy="2124097"/>
            </a:xfrm>
            <a:prstGeom prst="blockArc">
              <a:avLst>
                <a:gd name="adj1" fmla="val 14316164"/>
                <a:gd name="adj2" fmla="val 21502663"/>
                <a:gd name="adj3" fmla="val 9415"/>
              </a:avLst>
            </a:prstGeom>
            <a:solidFill>
              <a:srgbClr val="249C91"/>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4"/>
            <p:cNvSpPr/>
            <p:nvPr/>
          </p:nvSpPr>
          <p:spPr>
            <a:xfrm rot="-1013066">
              <a:off x="7147177" y="3303757"/>
              <a:ext cx="248931" cy="246328"/>
            </a:xfrm>
            <a:prstGeom prst="rtTriangle">
              <a:avLst/>
            </a:prstGeom>
            <a:solidFill>
              <a:srgbClr val="155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4"/>
            <p:cNvSpPr/>
            <p:nvPr/>
          </p:nvSpPr>
          <p:spPr>
            <a:xfrm rot="6369570">
              <a:off x="5420088" y="3300535"/>
              <a:ext cx="286728" cy="289653"/>
            </a:xfrm>
            <a:prstGeom prst="rtTriangle">
              <a:avLst/>
            </a:prstGeom>
            <a:solidFill>
              <a:srgbClr val="249C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90" name="Google Shape;90;p14"/>
          <p:cNvCxnSpPr>
            <a:stCxn id="64" idx="3"/>
          </p:cNvCxnSpPr>
          <p:nvPr/>
        </p:nvCxnSpPr>
        <p:spPr>
          <a:xfrm>
            <a:off x="6099613" y="690588"/>
            <a:ext cx="536700" cy="1034400"/>
          </a:xfrm>
          <a:prstGeom prst="bentConnector2">
            <a:avLst/>
          </a:prstGeom>
          <a:noFill/>
          <a:ln w="38100" cap="flat" cmpd="sng">
            <a:solidFill>
              <a:srgbClr val="59A0A2"/>
            </a:solidFill>
            <a:prstDash val="solid"/>
            <a:round/>
            <a:headEnd type="none" w="med" len="med"/>
            <a:tailEnd type="triangle"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5"/>
          <p:cNvSpPr txBox="1">
            <a:spLocks noGrp="1"/>
          </p:cNvSpPr>
          <p:nvPr>
            <p:ph type="title"/>
          </p:nvPr>
        </p:nvSpPr>
        <p:spPr>
          <a:xfrm>
            <a:off x="266600" y="1370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Case studies to explore in each scenario</a:t>
            </a:r>
            <a:endParaRPr/>
          </a:p>
        </p:txBody>
      </p:sp>
      <p:sp>
        <p:nvSpPr>
          <p:cNvPr id="305" name="Google Shape;305;p25"/>
          <p:cNvSpPr txBox="1">
            <a:spLocks noGrp="1"/>
          </p:cNvSpPr>
          <p:nvPr>
            <p:ph type="body" idx="2"/>
          </p:nvPr>
        </p:nvSpPr>
        <p:spPr>
          <a:xfrm>
            <a:off x="6121450" y="1098225"/>
            <a:ext cx="1625700" cy="477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b="1" u="sng"/>
              <a:t>CRS Categories</a:t>
            </a:r>
            <a:endParaRPr/>
          </a:p>
        </p:txBody>
      </p:sp>
      <p:grpSp>
        <p:nvGrpSpPr>
          <p:cNvPr id="306" name="Google Shape;306;p25"/>
          <p:cNvGrpSpPr/>
          <p:nvPr/>
        </p:nvGrpSpPr>
        <p:grpSpPr>
          <a:xfrm>
            <a:off x="159901" y="1114170"/>
            <a:ext cx="2507528" cy="1266262"/>
            <a:chOff x="-679608" y="4792200"/>
            <a:chExt cx="3388551" cy="1701050"/>
          </a:xfrm>
        </p:grpSpPr>
        <p:grpSp>
          <p:nvGrpSpPr>
            <p:cNvPr id="307" name="Google Shape;307;p25"/>
            <p:cNvGrpSpPr/>
            <p:nvPr/>
          </p:nvGrpSpPr>
          <p:grpSpPr>
            <a:xfrm>
              <a:off x="951721" y="4792200"/>
              <a:ext cx="1757223" cy="1701050"/>
              <a:chOff x="6229480" y="1691539"/>
              <a:chExt cx="1950086" cy="1860698"/>
            </a:xfrm>
          </p:grpSpPr>
          <p:sp>
            <p:nvSpPr>
              <p:cNvPr id="308" name="Google Shape;308;p25"/>
              <p:cNvSpPr/>
              <p:nvPr/>
            </p:nvSpPr>
            <p:spPr>
              <a:xfrm rot="6678977">
                <a:off x="6571724" y="2546401"/>
                <a:ext cx="717163" cy="259281"/>
              </a:xfrm>
              <a:prstGeom prst="leftArrow">
                <a:avLst>
                  <a:gd name="adj1" fmla="val 50000"/>
                  <a:gd name="adj2" fmla="val 50000"/>
                </a:avLst>
              </a:prstGeom>
              <a:solidFill>
                <a:srgbClr val="1F3864"/>
              </a:solidFill>
              <a:ln w="25400" cap="flat" cmpd="sng">
                <a:solidFill>
                  <a:srgbClr val="1F38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pic>
            <p:nvPicPr>
              <p:cNvPr id="309" name="Google Shape;309;p25" descr="A picture containing silhouette&#10;&#10;Description automatically generated"/>
              <p:cNvPicPr preferRelativeResize="0"/>
              <p:nvPr/>
            </p:nvPicPr>
            <p:blipFill rotWithShape="1">
              <a:blip r:embed="rId3">
                <a:alphaModFix/>
              </a:blip>
              <a:srcRect/>
              <a:stretch/>
            </p:blipFill>
            <p:spPr>
              <a:xfrm flipH="1">
                <a:off x="6633247" y="2017253"/>
                <a:ext cx="840188" cy="325734"/>
              </a:xfrm>
              <a:prstGeom prst="rect">
                <a:avLst/>
              </a:prstGeom>
              <a:noFill/>
              <a:ln>
                <a:noFill/>
              </a:ln>
            </p:spPr>
          </p:pic>
          <p:pic>
            <p:nvPicPr>
              <p:cNvPr id="310" name="Google Shape;310;p25" descr="A picture containing silhouette&#10;&#10;Description automatically generated"/>
              <p:cNvPicPr preferRelativeResize="0"/>
              <p:nvPr/>
            </p:nvPicPr>
            <p:blipFill rotWithShape="1">
              <a:blip r:embed="rId3">
                <a:alphaModFix/>
              </a:blip>
              <a:srcRect/>
              <a:stretch/>
            </p:blipFill>
            <p:spPr>
              <a:xfrm flipH="1">
                <a:off x="7339377" y="1691539"/>
                <a:ext cx="840188" cy="325734"/>
              </a:xfrm>
              <a:prstGeom prst="rect">
                <a:avLst/>
              </a:prstGeom>
              <a:noFill/>
              <a:ln>
                <a:noFill/>
              </a:ln>
            </p:spPr>
          </p:pic>
          <p:pic>
            <p:nvPicPr>
              <p:cNvPr id="311" name="Google Shape;311;p25" descr="A picture containing silhouette&#10;&#10;Description automatically generated"/>
              <p:cNvPicPr preferRelativeResize="0"/>
              <p:nvPr/>
            </p:nvPicPr>
            <p:blipFill rotWithShape="1">
              <a:blip r:embed="rId3">
                <a:alphaModFix amt="70000"/>
              </a:blip>
              <a:srcRect/>
              <a:stretch/>
            </p:blipFill>
            <p:spPr>
              <a:xfrm flipH="1">
                <a:off x="6229480" y="3054506"/>
                <a:ext cx="717908" cy="303233"/>
              </a:xfrm>
              <a:prstGeom prst="rect">
                <a:avLst/>
              </a:prstGeom>
              <a:noFill/>
              <a:ln>
                <a:noFill/>
              </a:ln>
            </p:spPr>
          </p:pic>
          <p:pic>
            <p:nvPicPr>
              <p:cNvPr id="312" name="Google Shape;312;p25" descr="A picture containing silhouette&#10;&#10;Description automatically generated"/>
              <p:cNvPicPr preferRelativeResize="0"/>
              <p:nvPr/>
            </p:nvPicPr>
            <p:blipFill rotWithShape="1">
              <a:blip r:embed="rId3">
                <a:alphaModFix amt="70000"/>
              </a:blip>
              <a:srcRect/>
              <a:stretch/>
            </p:blipFill>
            <p:spPr>
              <a:xfrm flipH="1">
                <a:off x="6430796" y="3249004"/>
                <a:ext cx="717908" cy="303233"/>
              </a:xfrm>
              <a:prstGeom prst="rect">
                <a:avLst/>
              </a:prstGeom>
              <a:noFill/>
              <a:ln>
                <a:noFill/>
              </a:ln>
            </p:spPr>
          </p:pic>
        </p:grpSp>
        <p:sp>
          <p:nvSpPr>
            <p:cNvPr id="313" name="Google Shape;313;p25"/>
            <p:cNvSpPr txBox="1"/>
            <p:nvPr/>
          </p:nvSpPr>
          <p:spPr>
            <a:xfrm>
              <a:off x="-679608" y="5089997"/>
              <a:ext cx="1812600" cy="954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100" b="1" i="0" u="none" strike="noStrike" cap="none">
                  <a:solidFill>
                    <a:srgbClr val="1E4E79"/>
                  </a:solidFill>
                  <a:latin typeface="Arial"/>
                  <a:ea typeface="Arial"/>
                  <a:cs typeface="Arial"/>
                  <a:sym typeface="Arial"/>
                </a:rPr>
                <a:t>Climate driven changes to fish distributions (&amp; fishing grounds)</a:t>
              </a:r>
              <a:endParaRPr sz="1100"/>
            </a:p>
          </p:txBody>
        </p:sp>
      </p:grpSp>
      <p:grpSp>
        <p:nvGrpSpPr>
          <p:cNvPr id="314" name="Google Shape;314;p25"/>
          <p:cNvGrpSpPr/>
          <p:nvPr/>
        </p:nvGrpSpPr>
        <p:grpSpPr>
          <a:xfrm>
            <a:off x="159894" y="3686300"/>
            <a:ext cx="2626733" cy="882564"/>
            <a:chOff x="-711272" y="156157"/>
            <a:chExt cx="3549639" cy="1185605"/>
          </a:xfrm>
        </p:grpSpPr>
        <p:pic>
          <p:nvPicPr>
            <p:cNvPr id="315" name="Google Shape;315;p25" descr="Shape, arrow&#10;&#10;Description automatically generated"/>
            <p:cNvPicPr preferRelativeResize="0"/>
            <p:nvPr/>
          </p:nvPicPr>
          <p:blipFill rotWithShape="1">
            <a:blip r:embed="rId4">
              <a:alphaModFix/>
            </a:blip>
            <a:srcRect/>
            <a:stretch/>
          </p:blipFill>
          <p:spPr>
            <a:xfrm>
              <a:off x="574328" y="156157"/>
              <a:ext cx="2264040" cy="1185605"/>
            </a:xfrm>
            <a:prstGeom prst="rect">
              <a:avLst/>
            </a:prstGeom>
            <a:noFill/>
            <a:ln>
              <a:noFill/>
            </a:ln>
          </p:spPr>
        </p:pic>
        <p:sp>
          <p:nvSpPr>
            <p:cNvPr id="316" name="Google Shape;316;p25"/>
            <p:cNvSpPr txBox="1"/>
            <p:nvPr/>
          </p:nvSpPr>
          <p:spPr>
            <a:xfrm>
              <a:off x="-711272" y="156171"/>
              <a:ext cx="1692900" cy="738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100" b="1" i="0" u="none" strike="noStrike" cap="none">
                  <a:solidFill>
                    <a:srgbClr val="1E4E79"/>
                  </a:solidFill>
                  <a:latin typeface="Arial"/>
                  <a:ea typeface="Arial"/>
                  <a:cs typeface="Arial"/>
                  <a:sym typeface="Arial"/>
                </a:rPr>
                <a:t>Climate impacts on growth &amp; condition</a:t>
              </a:r>
              <a:endParaRPr sz="1100"/>
            </a:p>
          </p:txBody>
        </p:sp>
      </p:grpSp>
      <p:grpSp>
        <p:nvGrpSpPr>
          <p:cNvPr id="317" name="Google Shape;317;p25"/>
          <p:cNvGrpSpPr/>
          <p:nvPr/>
        </p:nvGrpSpPr>
        <p:grpSpPr>
          <a:xfrm>
            <a:off x="159894" y="2784828"/>
            <a:ext cx="2512638" cy="1011546"/>
            <a:chOff x="-651576" y="1199200"/>
            <a:chExt cx="3395457" cy="1358874"/>
          </a:xfrm>
        </p:grpSpPr>
        <p:pic>
          <p:nvPicPr>
            <p:cNvPr id="318" name="Google Shape;318;p25" descr="Shape, arrow&#10;&#10;Description automatically generated"/>
            <p:cNvPicPr preferRelativeResize="0"/>
            <p:nvPr/>
          </p:nvPicPr>
          <p:blipFill rotWithShape="1">
            <a:blip r:embed="rId5">
              <a:alphaModFix/>
            </a:blip>
            <a:srcRect/>
            <a:stretch/>
          </p:blipFill>
          <p:spPr>
            <a:xfrm>
              <a:off x="479842" y="1439273"/>
              <a:ext cx="2264039" cy="1118801"/>
            </a:xfrm>
            <a:prstGeom prst="rect">
              <a:avLst/>
            </a:prstGeom>
            <a:noFill/>
            <a:ln>
              <a:noFill/>
            </a:ln>
          </p:spPr>
        </p:pic>
        <p:sp>
          <p:nvSpPr>
            <p:cNvPr id="319" name="Google Shape;319;p25"/>
            <p:cNvSpPr txBox="1"/>
            <p:nvPr/>
          </p:nvSpPr>
          <p:spPr>
            <a:xfrm>
              <a:off x="-651576" y="1199200"/>
              <a:ext cx="1692900" cy="738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100" b="1" i="0" u="none" strike="noStrike" cap="none">
                  <a:solidFill>
                    <a:srgbClr val="1E4E79"/>
                  </a:solidFill>
                  <a:latin typeface="Arial"/>
                  <a:ea typeface="Arial"/>
                  <a:cs typeface="Arial"/>
                  <a:sym typeface="Arial"/>
                </a:rPr>
                <a:t>Climate impacts on survival &amp; abundance</a:t>
              </a:r>
              <a:endParaRPr sz="1100"/>
            </a:p>
          </p:txBody>
        </p:sp>
      </p:grpSp>
      <p:sp>
        <p:nvSpPr>
          <p:cNvPr id="320" name="Google Shape;320;p25"/>
          <p:cNvSpPr txBox="1">
            <a:spLocks noGrp="1"/>
          </p:cNvSpPr>
          <p:nvPr>
            <p:ph type="body" idx="1"/>
          </p:nvPr>
        </p:nvSpPr>
        <p:spPr>
          <a:xfrm>
            <a:off x="2680350" y="1582400"/>
            <a:ext cx="23118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Species with shifting distribution VS Stationary species</a:t>
            </a: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None/>
            </a:pPr>
            <a:r>
              <a:rPr lang="en"/>
              <a:t>Species with increased abundance/access VS species with decreased abundance</a:t>
            </a:r>
            <a:endParaRPr/>
          </a:p>
        </p:txBody>
      </p:sp>
      <p:sp>
        <p:nvSpPr>
          <p:cNvPr id="321" name="Google Shape;321;p25"/>
          <p:cNvSpPr/>
          <p:nvPr/>
        </p:nvSpPr>
        <p:spPr>
          <a:xfrm>
            <a:off x="5149050" y="2987000"/>
            <a:ext cx="2011800" cy="2011800"/>
          </a:xfrm>
          <a:prstGeom prst="ellipse">
            <a:avLst/>
          </a:prstGeom>
          <a:solidFill>
            <a:srgbClr val="A1D68A">
              <a:alpha val="50000"/>
            </a:srgbClr>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1200"/>
              </a:spcAft>
              <a:buNone/>
            </a:pPr>
            <a:r>
              <a:rPr lang="en" sz="1500" b="1">
                <a:solidFill>
                  <a:srgbClr val="94B885"/>
                </a:solidFill>
              </a:rPr>
              <a:t>Management/process</a:t>
            </a:r>
            <a:endParaRPr sz="1500" b="1">
              <a:solidFill>
                <a:srgbClr val="94B885"/>
              </a:solidFill>
            </a:endParaRPr>
          </a:p>
        </p:txBody>
      </p:sp>
      <p:sp>
        <p:nvSpPr>
          <p:cNvPr id="322" name="Google Shape;322;p25"/>
          <p:cNvSpPr/>
          <p:nvPr/>
        </p:nvSpPr>
        <p:spPr>
          <a:xfrm>
            <a:off x="5928400" y="1655750"/>
            <a:ext cx="2011800" cy="2011800"/>
          </a:xfrm>
          <a:prstGeom prst="ellipse">
            <a:avLst/>
          </a:prstGeom>
          <a:solidFill>
            <a:srgbClr val="FFAB40">
              <a:alpha val="50000"/>
            </a:srgbClr>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1200"/>
              </a:spcAft>
              <a:buNone/>
            </a:pPr>
            <a:r>
              <a:rPr lang="en" b="1">
                <a:solidFill>
                  <a:srgbClr val="CF8D37"/>
                </a:solidFill>
              </a:rPr>
              <a:t>Stock assessment</a:t>
            </a:r>
            <a:endParaRPr sz="1500" b="1">
              <a:solidFill>
                <a:srgbClr val="CF8D37"/>
              </a:solidFill>
            </a:endParaRPr>
          </a:p>
        </p:txBody>
      </p:sp>
      <p:sp>
        <p:nvSpPr>
          <p:cNvPr id="323" name="Google Shape;323;p25"/>
          <p:cNvSpPr/>
          <p:nvPr/>
        </p:nvSpPr>
        <p:spPr>
          <a:xfrm>
            <a:off x="6820500" y="2891850"/>
            <a:ext cx="2011800" cy="2011800"/>
          </a:xfrm>
          <a:prstGeom prst="ellipse">
            <a:avLst/>
          </a:prstGeom>
          <a:solidFill>
            <a:srgbClr val="81BEC0">
              <a:alpha val="50000"/>
            </a:srgbClr>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1200"/>
              </a:spcAft>
              <a:buNone/>
            </a:pPr>
            <a:r>
              <a:rPr lang="en" b="1">
                <a:solidFill>
                  <a:srgbClr val="59A0A2"/>
                </a:solidFill>
              </a:rPr>
              <a:t>Information &amp; knowledge</a:t>
            </a:r>
            <a:endParaRPr sz="1500" b="1">
              <a:solidFill>
                <a:srgbClr val="59A0A2"/>
              </a:solidFill>
            </a:endParaRPr>
          </a:p>
        </p:txBody>
      </p:sp>
      <p:pic>
        <p:nvPicPr>
          <p:cNvPr id="324" name="Google Shape;324;p25"/>
          <p:cNvPicPr preferRelativeResize="0"/>
          <p:nvPr/>
        </p:nvPicPr>
        <p:blipFill>
          <a:blip r:embed="rId6">
            <a:alphaModFix/>
          </a:blip>
          <a:stretch>
            <a:fillRect/>
          </a:stretch>
        </p:blipFill>
        <p:spPr>
          <a:xfrm>
            <a:off x="2039251" y="1655742"/>
            <a:ext cx="495836" cy="48983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6"/>
          <p:cNvSpPr txBox="1"/>
          <p:nvPr/>
        </p:nvSpPr>
        <p:spPr>
          <a:xfrm>
            <a:off x="2783050" y="1648400"/>
            <a:ext cx="32541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t>OTHER EXAMPLES FOR REFERENCE</a:t>
            </a:r>
            <a:endParaRPr sz="22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4" name="Google Shape;334;p27"/>
          <p:cNvPicPr preferRelativeResize="0"/>
          <p:nvPr/>
        </p:nvPicPr>
        <p:blipFill>
          <a:blip r:embed="rId3">
            <a:alphaModFix/>
          </a:blip>
          <a:stretch>
            <a:fillRect/>
          </a:stretch>
        </p:blipFill>
        <p:spPr>
          <a:xfrm>
            <a:off x="152400" y="152400"/>
            <a:ext cx="7702050" cy="4838699"/>
          </a:xfrm>
          <a:prstGeom prst="rect">
            <a:avLst/>
          </a:prstGeom>
          <a:noFill/>
          <a:ln>
            <a:noFill/>
          </a:ln>
        </p:spPr>
      </p:pic>
      <p:sp>
        <p:nvSpPr>
          <p:cNvPr id="335" name="Google Shape;335;p27"/>
          <p:cNvSpPr txBox="1"/>
          <p:nvPr/>
        </p:nvSpPr>
        <p:spPr>
          <a:xfrm>
            <a:off x="725675" y="4696950"/>
            <a:ext cx="6746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Dolan et al. https://www.frontiersin.org/articles/10.3389/fmars.2019.00550/full</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pic>
        <p:nvPicPr>
          <p:cNvPr id="340" name="Google Shape;340;p28"/>
          <p:cNvPicPr preferRelativeResize="0"/>
          <p:nvPr/>
        </p:nvPicPr>
        <p:blipFill>
          <a:blip r:embed="rId3">
            <a:alphaModFix/>
          </a:blip>
          <a:stretch>
            <a:fillRect/>
          </a:stretch>
        </p:blipFill>
        <p:spPr>
          <a:xfrm>
            <a:off x="514350" y="295050"/>
            <a:ext cx="7156049" cy="4270250"/>
          </a:xfrm>
          <a:prstGeom prst="rect">
            <a:avLst/>
          </a:prstGeom>
          <a:noFill/>
          <a:ln>
            <a:noFill/>
          </a:ln>
        </p:spPr>
      </p:pic>
      <p:sp>
        <p:nvSpPr>
          <p:cNvPr id="341" name="Google Shape;341;p28"/>
          <p:cNvSpPr txBox="1"/>
          <p:nvPr/>
        </p:nvSpPr>
        <p:spPr>
          <a:xfrm>
            <a:off x="6525100" y="555650"/>
            <a:ext cx="1847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Example from the NW Atlantic</a:t>
            </a:r>
            <a:endParaRPr/>
          </a:p>
        </p:txBody>
      </p:sp>
      <p:sp>
        <p:nvSpPr>
          <p:cNvPr id="342" name="Google Shape;342;p28"/>
          <p:cNvSpPr txBox="1"/>
          <p:nvPr/>
        </p:nvSpPr>
        <p:spPr>
          <a:xfrm>
            <a:off x="968625" y="4370100"/>
            <a:ext cx="7899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t>Link to NE Scenarios planning doc : https://meetings.npfmc.org/CommentReview/DownloadFile?p=fc431a20-ccea-483e-b862-efd796c24e03.pdf&amp;fileName=ECSP%2BScenario%2BNarratives_Nov%2B2022.pdf</a:t>
            </a:r>
            <a:endParaRPr sz="12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9"/>
          <p:cNvSpPr txBox="1">
            <a:spLocks noGrp="1"/>
          </p:cNvSpPr>
          <p:nvPr>
            <p:ph type="title"/>
          </p:nvPr>
        </p:nvSpPr>
        <p:spPr>
          <a:xfrm>
            <a:off x="205250" y="1794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IPCC AR6 Example</a:t>
            </a:r>
            <a:endParaRPr/>
          </a:p>
        </p:txBody>
      </p:sp>
      <p:sp>
        <p:nvSpPr>
          <p:cNvPr id="348" name="Google Shape;348;p29"/>
          <p:cNvSpPr txBox="1"/>
          <p:nvPr/>
        </p:nvSpPr>
        <p:spPr>
          <a:xfrm>
            <a:off x="205250" y="4720900"/>
            <a:ext cx="695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hlinkClick r:id="rId3"/>
              </a:rPr>
              <a:t>O’neil et al. 2016</a:t>
            </a:r>
            <a:endParaRPr/>
          </a:p>
        </p:txBody>
      </p:sp>
      <p:pic>
        <p:nvPicPr>
          <p:cNvPr id="349" name="Google Shape;349;p29"/>
          <p:cNvPicPr preferRelativeResize="0"/>
          <p:nvPr/>
        </p:nvPicPr>
        <p:blipFill>
          <a:blip r:embed="rId4">
            <a:alphaModFix/>
          </a:blip>
          <a:stretch>
            <a:fillRect/>
          </a:stretch>
        </p:blipFill>
        <p:spPr>
          <a:xfrm>
            <a:off x="1811950" y="752100"/>
            <a:ext cx="5685976" cy="42968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354" name="Google Shape;354;p30"/>
          <p:cNvPicPr preferRelativeResize="0"/>
          <p:nvPr/>
        </p:nvPicPr>
        <p:blipFill>
          <a:blip r:embed="rId3">
            <a:alphaModFix/>
          </a:blip>
          <a:stretch>
            <a:fillRect/>
          </a:stretch>
        </p:blipFill>
        <p:spPr>
          <a:xfrm>
            <a:off x="1533375" y="1274200"/>
            <a:ext cx="5372901" cy="3767350"/>
          </a:xfrm>
          <a:prstGeom prst="rect">
            <a:avLst/>
          </a:prstGeom>
          <a:noFill/>
          <a:ln>
            <a:noFill/>
          </a:ln>
        </p:spPr>
      </p:pic>
      <p:sp>
        <p:nvSpPr>
          <p:cNvPr id="355" name="Google Shape;355;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IPCC AR6 Example</a:t>
            </a:r>
            <a:endParaRPr/>
          </a:p>
        </p:txBody>
      </p:sp>
      <p:sp>
        <p:nvSpPr>
          <p:cNvPr id="356" name="Google Shape;356;p30"/>
          <p:cNvSpPr txBox="1"/>
          <p:nvPr/>
        </p:nvSpPr>
        <p:spPr>
          <a:xfrm>
            <a:off x="311700" y="1666200"/>
            <a:ext cx="13041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38761D"/>
                </a:solidFill>
              </a:rPr>
              <a:t>The climate modelers had standardized radiative forcings</a:t>
            </a:r>
            <a:endParaRPr b="1">
              <a:solidFill>
                <a:srgbClr val="38761D"/>
              </a:solidFill>
            </a:endParaRPr>
          </a:p>
        </p:txBody>
      </p:sp>
      <p:sp>
        <p:nvSpPr>
          <p:cNvPr id="357" name="Google Shape;357;p30"/>
          <p:cNvSpPr txBox="1"/>
          <p:nvPr/>
        </p:nvSpPr>
        <p:spPr>
          <a:xfrm>
            <a:off x="6295825" y="100325"/>
            <a:ext cx="27837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FF0000"/>
                </a:solidFill>
              </a:rPr>
              <a:t>The Social pathways / storylines were developed to help parameterize the earth system components (e.g. forest cover, development, population growth)</a:t>
            </a:r>
            <a:endParaRPr b="1">
              <a:solidFill>
                <a:srgbClr val="FF0000"/>
              </a:solidFill>
            </a:endParaRPr>
          </a:p>
        </p:txBody>
      </p:sp>
      <p:sp>
        <p:nvSpPr>
          <p:cNvPr id="358" name="Google Shape;358;p30"/>
          <p:cNvSpPr txBox="1"/>
          <p:nvPr/>
        </p:nvSpPr>
        <p:spPr>
          <a:xfrm>
            <a:off x="7159850" y="2451000"/>
            <a:ext cx="1806300" cy="277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0000FF"/>
                </a:solidFill>
              </a:rPr>
              <a:t>The Tier 1 runs were used to form the basis for evaluation of risk, impacts and adaptation effectiveness under standardized climate x social scenarios </a:t>
            </a:r>
            <a:endParaRPr b="1">
              <a:solidFill>
                <a:srgbClr val="0000FF"/>
              </a:solidFill>
            </a:endParaRPr>
          </a:p>
          <a:p>
            <a:pPr marL="0" lvl="0" indent="0" algn="l" rtl="0">
              <a:spcBef>
                <a:spcPts val="0"/>
              </a:spcBef>
              <a:spcAft>
                <a:spcPts val="0"/>
              </a:spcAft>
              <a:buNone/>
            </a:pPr>
            <a:r>
              <a:rPr lang="en" b="1">
                <a:solidFill>
                  <a:srgbClr val="0000FF"/>
                </a:solidFill>
              </a:rPr>
              <a:t>(WGII AR6)</a:t>
            </a:r>
            <a:endParaRPr b="1">
              <a:solidFill>
                <a:srgbClr val="0000FF"/>
              </a:solidFill>
            </a:endParaRPr>
          </a:p>
        </p:txBody>
      </p:sp>
      <p:cxnSp>
        <p:nvCxnSpPr>
          <p:cNvPr id="359" name="Google Shape;359;p30"/>
          <p:cNvCxnSpPr>
            <a:stCxn id="357" idx="1"/>
          </p:cNvCxnSpPr>
          <p:nvPr/>
        </p:nvCxnSpPr>
        <p:spPr>
          <a:xfrm flipH="1">
            <a:off x="4696825" y="839075"/>
            <a:ext cx="1599000" cy="404700"/>
          </a:xfrm>
          <a:prstGeom prst="straightConnector1">
            <a:avLst/>
          </a:prstGeom>
          <a:noFill/>
          <a:ln w="28575" cap="flat" cmpd="sng">
            <a:solidFill>
              <a:srgbClr val="FF0000"/>
            </a:solidFill>
            <a:prstDash val="solid"/>
            <a:round/>
            <a:headEnd type="none" w="med" len="med"/>
            <a:tailEnd type="triangle" w="med" len="med"/>
          </a:ln>
        </p:spPr>
      </p:cxnSp>
      <p:cxnSp>
        <p:nvCxnSpPr>
          <p:cNvPr id="360" name="Google Shape;360;p30"/>
          <p:cNvCxnSpPr>
            <a:stCxn id="356" idx="2"/>
          </p:cNvCxnSpPr>
          <p:nvPr/>
        </p:nvCxnSpPr>
        <p:spPr>
          <a:xfrm>
            <a:off x="963750" y="3143700"/>
            <a:ext cx="883500" cy="563100"/>
          </a:xfrm>
          <a:prstGeom prst="straightConnector1">
            <a:avLst/>
          </a:prstGeom>
          <a:noFill/>
          <a:ln w="28575" cap="flat" cmpd="sng">
            <a:solidFill>
              <a:srgbClr val="38761D"/>
            </a:solidFill>
            <a:prstDash val="solid"/>
            <a:round/>
            <a:headEnd type="none" w="med" len="med"/>
            <a:tailEnd type="triangle" w="med" len="med"/>
          </a:ln>
        </p:spPr>
      </p:cxnSp>
      <p:cxnSp>
        <p:nvCxnSpPr>
          <p:cNvPr id="361" name="Google Shape;361;p30"/>
          <p:cNvCxnSpPr>
            <a:stCxn id="358" idx="1"/>
          </p:cNvCxnSpPr>
          <p:nvPr/>
        </p:nvCxnSpPr>
        <p:spPr>
          <a:xfrm flipH="1">
            <a:off x="3380750" y="3836250"/>
            <a:ext cx="3779100" cy="110700"/>
          </a:xfrm>
          <a:prstGeom prst="straightConnector1">
            <a:avLst/>
          </a:prstGeom>
          <a:noFill/>
          <a:ln w="28575" cap="flat" cmpd="sng">
            <a:solidFill>
              <a:srgbClr val="0000FF"/>
            </a:solidFill>
            <a:prstDash val="solid"/>
            <a:round/>
            <a:headEnd type="none" w="med" len="med"/>
            <a:tailEnd type="triangle" w="med" len="med"/>
          </a:ln>
        </p:spPr>
      </p:cxnSp>
      <p:cxnSp>
        <p:nvCxnSpPr>
          <p:cNvPr id="362" name="Google Shape;362;p30"/>
          <p:cNvCxnSpPr>
            <a:stCxn id="358" idx="1"/>
          </p:cNvCxnSpPr>
          <p:nvPr/>
        </p:nvCxnSpPr>
        <p:spPr>
          <a:xfrm rot="10800000">
            <a:off x="4080950" y="3476250"/>
            <a:ext cx="3078900" cy="360000"/>
          </a:xfrm>
          <a:prstGeom prst="straightConnector1">
            <a:avLst/>
          </a:prstGeom>
          <a:noFill/>
          <a:ln w="28575" cap="flat" cmpd="sng">
            <a:solidFill>
              <a:srgbClr val="0000FF"/>
            </a:solidFill>
            <a:prstDash val="solid"/>
            <a:round/>
            <a:headEnd type="none" w="med" len="med"/>
            <a:tailEnd type="triangle" w="med" len="med"/>
          </a:ln>
        </p:spPr>
      </p:cxnSp>
      <p:cxnSp>
        <p:nvCxnSpPr>
          <p:cNvPr id="363" name="Google Shape;363;p30"/>
          <p:cNvCxnSpPr>
            <a:stCxn id="358" idx="1"/>
          </p:cNvCxnSpPr>
          <p:nvPr/>
        </p:nvCxnSpPr>
        <p:spPr>
          <a:xfrm rot="10800000">
            <a:off x="4660550" y="2884650"/>
            <a:ext cx="2499300" cy="951600"/>
          </a:xfrm>
          <a:prstGeom prst="straightConnector1">
            <a:avLst/>
          </a:prstGeom>
          <a:noFill/>
          <a:ln w="28575" cap="flat" cmpd="sng">
            <a:solidFill>
              <a:srgbClr val="0000FF"/>
            </a:solidFill>
            <a:prstDash val="solid"/>
            <a:round/>
            <a:headEnd type="none" w="med" len="med"/>
            <a:tailEnd type="triangle" w="med" len="med"/>
          </a:ln>
        </p:spPr>
      </p:cxnSp>
      <p:cxnSp>
        <p:nvCxnSpPr>
          <p:cNvPr id="364" name="Google Shape;364;p30"/>
          <p:cNvCxnSpPr/>
          <p:nvPr/>
        </p:nvCxnSpPr>
        <p:spPr>
          <a:xfrm rot="10800000">
            <a:off x="5650575" y="2535600"/>
            <a:ext cx="1572600" cy="1338000"/>
          </a:xfrm>
          <a:prstGeom prst="straightConnector1">
            <a:avLst/>
          </a:prstGeom>
          <a:noFill/>
          <a:ln w="28575" cap="flat" cmpd="sng">
            <a:solidFill>
              <a:srgbClr val="0000FF"/>
            </a:solidFill>
            <a:prstDash val="solid"/>
            <a:round/>
            <a:headEnd type="none" w="med" len="med"/>
            <a:tailEnd type="triangle" w="med" len="med"/>
          </a:ln>
        </p:spPr>
      </p:cxnSp>
      <p:sp>
        <p:nvSpPr>
          <p:cNvPr id="365" name="Google Shape;365;p30"/>
          <p:cNvSpPr txBox="1"/>
          <p:nvPr/>
        </p:nvSpPr>
        <p:spPr>
          <a:xfrm>
            <a:off x="205250" y="4720900"/>
            <a:ext cx="695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hlinkClick r:id="rId4"/>
              </a:rPr>
              <a:t>O’neil et al. 2016</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94"/>
        <p:cNvGrpSpPr/>
        <p:nvPr/>
      </p:nvGrpSpPr>
      <p:grpSpPr>
        <a:xfrm>
          <a:off x="0" y="0"/>
          <a:ext cx="0" cy="0"/>
          <a:chOff x="0" y="0"/>
          <a:chExt cx="0" cy="0"/>
        </a:xfrm>
      </p:grpSpPr>
      <p:sp>
        <p:nvSpPr>
          <p:cNvPr id="95" name="Google Shape;95;p15"/>
          <p:cNvSpPr/>
          <p:nvPr/>
        </p:nvSpPr>
        <p:spPr>
          <a:xfrm>
            <a:off x="-78900" y="-127200"/>
            <a:ext cx="9279300" cy="615600"/>
          </a:xfrm>
          <a:prstGeom prst="rect">
            <a:avLst/>
          </a:prstGeom>
          <a:solidFill>
            <a:srgbClr val="81BEC0">
              <a:alpha val="25000"/>
            </a:srgbClr>
          </a:solidFill>
          <a:ln w="19050" cap="flat" cmpd="sng">
            <a:solidFill>
              <a:srgbClr val="59A0A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6" name="Google Shape;96;p15"/>
          <p:cNvSpPr/>
          <p:nvPr/>
        </p:nvSpPr>
        <p:spPr>
          <a:xfrm>
            <a:off x="-67650" y="4536850"/>
            <a:ext cx="9279300" cy="615600"/>
          </a:xfrm>
          <a:prstGeom prst="rect">
            <a:avLst/>
          </a:prstGeom>
          <a:solidFill>
            <a:srgbClr val="81BEC0">
              <a:alpha val="10000"/>
            </a:srgbClr>
          </a:solidFill>
          <a:ln>
            <a:noFill/>
          </a:ln>
          <a:effectLst>
            <a:reflection endPos="30000" dist="38100" dir="5400000" fadeDir="5400012" sy="-100000" algn="bl" rotWithShape="0"/>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7" name="Google Shape;97;p15"/>
          <p:cNvSpPr/>
          <p:nvPr/>
        </p:nvSpPr>
        <p:spPr>
          <a:xfrm>
            <a:off x="2799075" y="3513525"/>
            <a:ext cx="3961800" cy="387300"/>
          </a:xfrm>
          <a:prstGeom prst="rightArrow">
            <a:avLst>
              <a:gd name="adj1" fmla="val 50000"/>
              <a:gd name="adj2" fmla="val 50000"/>
            </a:avLst>
          </a:prstGeom>
          <a:gradFill>
            <a:gsLst>
              <a:gs pos="0">
                <a:schemeClr val="lt1"/>
              </a:gs>
              <a:gs pos="22000">
                <a:schemeClr val="lt1"/>
              </a:gs>
              <a:gs pos="93000">
                <a:srgbClr val="008385"/>
              </a:gs>
              <a:gs pos="100000">
                <a:srgbClr val="008385"/>
              </a:gs>
            </a:gsLst>
            <a:lin ang="0" scaled="0"/>
          </a:gra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8" name="Google Shape;98;p15"/>
          <p:cNvSpPr/>
          <p:nvPr/>
        </p:nvSpPr>
        <p:spPr>
          <a:xfrm>
            <a:off x="4786750" y="847984"/>
            <a:ext cx="2085300" cy="1223325"/>
          </a:xfrm>
          <a:prstGeom prst="round1Rect">
            <a:avLst>
              <a:gd name="adj" fmla="val 16667"/>
            </a:avLst>
          </a:prstGeom>
          <a:solidFill>
            <a:srgbClr val="5EC695"/>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9" name="Google Shape;99;p15"/>
          <p:cNvSpPr/>
          <p:nvPr/>
        </p:nvSpPr>
        <p:spPr>
          <a:xfrm>
            <a:off x="4786750" y="986997"/>
            <a:ext cx="1974150" cy="1084275"/>
          </a:xfrm>
          <a:prstGeom prst="round1Rect">
            <a:avLst>
              <a:gd name="adj" fmla="val 16667"/>
            </a:avLst>
          </a:prstGeom>
          <a:solidFill>
            <a:schemeClr val="lt1">
              <a:alpha val="498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0" name="Google Shape;100;p15"/>
          <p:cNvSpPr/>
          <p:nvPr/>
        </p:nvSpPr>
        <p:spPr>
          <a:xfrm rot="10800000" flipH="1">
            <a:off x="4786750" y="2175557"/>
            <a:ext cx="2085300" cy="1223325"/>
          </a:xfrm>
          <a:prstGeom prst="round1Rect">
            <a:avLst>
              <a:gd name="adj" fmla="val 16667"/>
            </a:avLst>
          </a:prstGeom>
          <a:solidFill>
            <a:srgbClr val="59A0A2"/>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1" name="Google Shape;101;p15"/>
          <p:cNvSpPr/>
          <p:nvPr/>
        </p:nvSpPr>
        <p:spPr>
          <a:xfrm rot="10800000" flipH="1">
            <a:off x="4786750" y="2175594"/>
            <a:ext cx="1974150" cy="1084275"/>
          </a:xfrm>
          <a:prstGeom prst="round1Rect">
            <a:avLst>
              <a:gd name="adj" fmla="val 16667"/>
            </a:avLst>
          </a:prstGeom>
          <a:solidFill>
            <a:schemeClr val="lt1">
              <a:alpha val="498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2" name="Google Shape;102;p15"/>
          <p:cNvSpPr/>
          <p:nvPr/>
        </p:nvSpPr>
        <p:spPr>
          <a:xfrm flipH="1">
            <a:off x="2599718" y="847984"/>
            <a:ext cx="2085300" cy="1223325"/>
          </a:xfrm>
          <a:prstGeom prst="round1Rect">
            <a:avLst>
              <a:gd name="adj" fmla="val 16667"/>
            </a:avLst>
          </a:prstGeom>
          <a:solidFill>
            <a:srgbClr val="08664C"/>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3" name="Google Shape;103;p15"/>
          <p:cNvSpPr/>
          <p:nvPr/>
        </p:nvSpPr>
        <p:spPr>
          <a:xfrm flipH="1">
            <a:off x="2710868" y="986997"/>
            <a:ext cx="1974150" cy="1084275"/>
          </a:xfrm>
          <a:prstGeom prst="round1Rect">
            <a:avLst>
              <a:gd name="adj" fmla="val 16667"/>
            </a:avLst>
          </a:prstGeom>
          <a:solidFill>
            <a:schemeClr val="lt1">
              <a:alpha val="498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4" name="Google Shape;104;p15"/>
          <p:cNvSpPr/>
          <p:nvPr/>
        </p:nvSpPr>
        <p:spPr>
          <a:xfrm rot="10800000">
            <a:off x="2599718" y="2175557"/>
            <a:ext cx="2085300" cy="1223325"/>
          </a:xfrm>
          <a:prstGeom prst="round1Rect">
            <a:avLst>
              <a:gd name="adj" fmla="val 16667"/>
            </a:avLst>
          </a:prstGeom>
          <a:solidFill>
            <a:srgbClr val="B7771A"/>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5" name="Google Shape;105;p15"/>
          <p:cNvSpPr/>
          <p:nvPr/>
        </p:nvSpPr>
        <p:spPr>
          <a:xfrm rot="10800000">
            <a:off x="2710868" y="2175594"/>
            <a:ext cx="1974150" cy="1084275"/>
          </a:xfrm>
          <a:prstGeom prst="round1Rect">
            <a:avLst>
              <a:gd name="adj" fmla="val 16667"/>
            </a:avLst>
          </a:prstGeom>
          <a:solidFill>
            <a:schemeClr val="lt1">
              <a:alpha val="498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6" name="Google Shape;106;p15"/>
          <p:cNvSpPr txBox="1"/>
          <p:nvPr/>
        </p:nvSpPr>
        <p:spPr>
          <a:xfrm>
            <a:off x="2755255" y="2306211"/>
            <a:ext cx="1660800" cy="8772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050" b="1" i="0" u="none" strike="noStrike" cap="none">
                <a:solidFill>
                  <a:srgbClr val="7A4F11"/>
                </a:solidFill>
                <a:latin typeface="Arial"/>
                <a:ea typeface="Arial"/>
                <a:cs typeface="Arial"/>
                <a:sym typeface="Arial"/>
              </a:rPr>
              <a:t>Increased focus on</a:t>
            </a:r>
            <a:endParaRPr sz="1050"/>
          </a:p>
          <a:p>
            <a:pPr marL="0" marR="0" lvl="0" indent="0" algn="l" rtl="0">
              <a:spcBef>
                <a:spcPts val="0"/>
              </a:spcBef>
              <a:spcAft>
                <a:spcPts val="0"/>
              </a:spcAft>
              <a:buNone/>
            </a:pPr>
            <a:r>
              <a:rPr lang="en" sz="1050" b="1" i="0" u="none" strike="noStrike" cap="none">
                <a:solidFill>
                  <a:srgbClr val="7A4F11"/>
                </a:solidFill>
                <a:latin typeface="Arial"/>
                <a:ea typeface="Arial"/>
                <a:cs typeface="Arial"/>
                <a:sym typeface="Arial"/>
              </a:rPr>
              <a:t> near term yield; less  	investment in 		   surveys, tech.,     	   </a:t>
            </a:r>
            <a:r>
              <a:rPr lang="en" sz="1050" b="1">
                <a:solidFill>
                  <a:srgbClr val="7A4F11"/>
                </a:solidFill>
              </a:rPr>
              <a:t>&amp; </a:t>
            </a:r>
            <a:r>
              <a:rPr lang="en" sz="1050" b="1" i="0" u="none" strike="noStrike" cap="none">
                <a:solidFill>
                  <a:srgbClr val="7A4F11"/>
                </a:solidFill>
                <a:latin typeface="Arial"/>
                <a:ea typeface="Arial"/>
                <a:cs typeface="Arial"/>
                <a:sym typeface="Arial"/>
              </a:rPr>
              <a:t>innovation</a:t>
            </a:r>
            <a:endParaRPr sz="1050" b="1" i="0" u="none" strike="noStrike" cap="none">
              <a:solidFill>
                <a:srgbClr val="7A4F11"/>
              </a:solidFill>
              <a:latin typeface="Arial"/>
              <a:ea typeface="Arial"/>
              <a:cs typeface="Arial"/>
              <a:sym typeface="Arial"/>
            </a:endParaRPr>
          </a:p>
        </p:txBody>
      </p:sp>
      <p:sp>
        <p:nvSpPr>
          <p:cNvPr id="107" name="Google Shape;107;p15"/>
          <p:cNvSpPr txBox="1"/>
          <p:nvPr/>
        </p:nvSpPr>
        <p:spPr>
          <a:xfrm>
            <a:off x="2831455" y="1054825"/>
            <a:ext cx="1899900" cy="1038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050" b="1" i="0" u="none" strike="noStrike" cap="none">
                <a:solidFill>
                  <a:srgbClr val="08664C"/>
                </a:solidFill>
                <a:latin typeface="Arial"/>
                <a:ea typeface="Arial"/>
                <a:cs typeface="Arial"/>
                <a:sym typeface="Arial"/>
              </a:rPr>
              <a:t>              Strong interest in</a:t>
            </a:r>
            <a:endParaRPr sz="1050"/>
          </a:p>
          <a:p>
            <a:pPr marL="0" marR="0" lvl="0" indent="0" algn="l" rtl="0">
              <a:spcBef>
                <a:spcPts val="0"/>
              </a:spcBef>
              <a:spcAft>
                <a:spcPts val="0"/>
              </a:spcAft>
              <a:buNone/>
            </a:pPr>
            <a:r>
              <a:rPr lang="en" sz="1050" b="1" i="0" u="none" strike="noStrike" cap="none">
                <a:solidFill>
                  <a:srgbClr val="08664C"/>
                </a:solidFill>
                <a:latin typeface="Arial"/>
                <a:ea typeface="Arial"/>
                <a:cs typeface="Arial"/>
                <a:sym typeface="Arial"/>
              </a:rPr>
              <a:t>.           EBM &amp; social targets but lower effectiveness of</a:t>
            </a:r>
            <a:r>
              <a:rPr lang="en" sz="1050" b="1">
                <a:solidFill>
                  <a:srgbClr val="08664C"/>
                </a:solidFill>
              </a:rPr>
              <a:t> (</a:t>
            </a:r>
            <a:r>
              <a:rPr lang="en" sz="1050" b="1" i="0" u="none" strike="noStrike" cap="none">
                <a:solidFill>
                  <a:srgbClr val="08664C"/>
                </a:solidFill>
                <a:latin typeface="Arial"/>
                <a:ea typeface="Arial"/>
                <a:cs typeface="Arial"/>
                <a:sym typeface="Arial"/>
              </a:rPr>
              <a:t>&amp;</a:t>
            </a:r>
            <a:endParaRPr sz="1050"/>
          </a:p>
          <a:p>
            <a:pPr marL="0" marR="0" lvl="0" indent="0" algn="l" rtl="0">
              <a:spcBef>
                <a:spcPts val="0"/>
              </a:spcBef>
              <a:spcAft>
                <a:spcPts val="0"/>
              </a:spcAft>
              <a:buNone/>
            </a:pPr>
            <a:r>
              <a:rPr lang="en" sz="1050" b="1" i="0" u="none" strike="noStrike" cap="none">
                <a:solidFill>
                  <a:srgbClr val="08664C"/>
                </a:solidFill>
                <a:latin typeface="Arial"/>
                <a:ea typeface="Arial"/>
                <a:cs typeface="Arial"/>
                <a:sym typeface="Arial"/>
              </a:rPr>
              <a:t>confidence in</a:t>
            </a:r>
            <a:r>
              <a:rPr lang="en" sz="1050" b="1">
                <a:solidFill>
                  <a:srgbClr val="08664C"/>
                </a:solidFill>
              </a:rPr>
              <a:t>)</a:t>
            </a:r>
            <a:r>
              <a:rPr lang="en" sz="1050" b="1" i="0" u="none" strike="noStrike" cap="none">
                <a:solidFill>
                  <a:srgbClr val="08664C"/>
                </a:solidFill>
                <a:latin typeface="Arial"/>
                <a:ea typeface="Arial"/>
                <a:cs typeface="Arial"/>
                <a:sym typeface="Arial"/>
              </a:rPr>
              <a:t> </a:t>
            </a:r>
            <a:endParaRPr sz="1050" b="1" i="0" u="none" strike="noStrike" cap="none">
              <a:solidFill>
                <a:srgbClr val="08664C"/>
              </a:solidFill>
              <a:latin typeface="Arial"/>
              <a:ea typeface="Arial"/>
              <a:cs typeface="Arial"/>
              <a:sym typeface="Arial"/>
            </a:endParaRPr>
          </a:p>
          <a:p>
            <a:pPr marL="0" marR="0" lvl="0" indent="0" algn="l" rtl="0">
              <a:spcBef>
                <a:spcPts val="0"/>
              </a:spcBef>
              <a:spcAft>
                <a:spcPts val="0"/>
              </a:spcAft>
              <a:buNone/>
            </a:pPr>
            <a:r>
              <a:rPr lang="en" sz="1050" b="1" i="0" u="none" strike="noStrike" cap="none">
                <a:solidFill>
                  <a:srgbClr val="08664C"/>
                </a:solidFill>
                <a:latin typeface="Arial"/>
                <a:ea typeface="Arial"/>
                <a:cs typeface="Arial"/>
                <a:sym typeface="Arial"/>
              </a:rPr>
              <a:t>management  </a:t>
            </a:r>
            <a:endParaRPr sz="1050" b="1" i="0" u="none" strike="noStrike" cap="none">
              <a:solidFill>
                <a:srgbClr val="08664C"/>
              </a:solidFill>
              <a:latin typeface="Arial"/>
              <a:ea typeface="Arial"/>
              <a:cs typeface="Arial"/>
              <a:sym typeface="Arial"/>
            </a:endParaRPr>
          </a:p>
        </p:txBody>
      </p:sp>
      <p:sp>
        <p:nvSpPr>
          <p:cNvPr id="108" name="Google Shape;108;p15"/>
          <p:cNvSpPr txBox="1"/>
          <p:nvPr/>
        </p:nvSpPr>
        <p:spPr>
          <a:xfrm>
            <a:off x="4844076" y="2209157"/>
            <a:ext cx="1957800" cy="1038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050" b="1" i="0" u="none" strike="noStrike" cap="none">
                <a:solidFill>
                  <a:srgbClr val="3B6B6C"/>
                </a:solidFill>
                <a:latin typeface="Arial"/>
                <a:ea typeface="Arial"/>
                <a:cs typeface="Arial"/>
                <a:sym typeface="Arial"/>
              </a:rPr>
              <a:t>	    Innovation &amp;  tech.  .            allow harvest near</a:t>
            </a:r>
            <a:endParaRPr sz="1050" b="1" i="0" u="none" strike="noStrike" cap="none">
              <a:solidFill>
                <a:srgbClr val="3B6B6C"/>
              </a:solidFill>
              <a:latin typeface="Arial"/>
              <a:ea typeface="Arial"/>
              <a:cs typeface="Arial"/>
              <a:sym typeface="Arial"/>
            </a:endParaRPr>
          </a:p>
          <a:p>
            <a:pPr marL="0" marR="0" lvl="0" indent="0" algn="l" rtl="0">
              <a:spcBef>
                <a:spcPts val="0"/>
              </a:spcBef>
              <a:spcAft>
                <a:spcPts val="0"/>
              </a:spcAft>
              <a:buNone/>
            </a:pPr>
            <a:r>
              <a:rPr lang="en" sz="1050" b="1" i="0" u="none" strike="noStrike" cap="none">
                <a:solidFill>
                  <a:srgbClr val="3B6B6C"/>
                </a:solidFill>
                <a:latin typeface="Arial"/>
                <a:ea typeface="Arial"/>
                <a:cs typeface="Arial"/>
                <a:sym typeface="Arial"/>
              </a:rPr>
              <a:t>.         MSY or  MEY; there is</a:t>
            </a:r>
            <a:endParaRPr sz="1050"/>
          </a:p>
          <a:p>
            <a:pPr marL="0" marR="0" lvl="0" indent="0" algn="l" rtl="0">
              <a:spcBef>
                <a:spcPts val="0"/>
              </a:spcBef>
              <a:spcAft>
                <a:spcPts val="0"/>
              </a:spcAft>
              <a:buNone/>
            </a:pPr>
            <a:r>
              <a:rPr lang="en" sz="1050" b="1" i="0" u="none" strike="noStrike" cap="none">
                <a:solidFill>
                  <a:srgbClr val="3B6B6C"/>
                </a:solidFill>
                <a:latin typeface="Arial"/>
                <a:ea typeface="Arial"/>
                <a:cs typeface="Arial"/>
                <a:sym typeface="Arial"/>
              </a:rPr>
              <a:t>        </a:t>
            </a:r>
            <a:r>
              <a:rPr lang="en" sz="1050" b="1">
                <a:solidFill>
                  <a:srgbClr val="3B6B6C"/>
                </a:solidFill>
              </a:rPr>
              <a:t>m</a:t>
            </a:r>
            <a:r>
              <a:rPr lang="en" sz="1050" b="1" i="0" u="none" strike="noStrike" cap="none">
                <a:solidFill>
                  <a:srgbClr val="3B6B6C"/>
                </a:solidFill>
                <a:latin typeface="Arial"/>
                <a:ea typeface="Arial"/>
                <a:cs typeface="Arial"/>
                <a:sym typeface="Arial"/>
              </a:rPr>
              <a:t>ovement away </a:t>
            </a:r>
            <a:endParaRPr sz="1050"/>
          </a:p>
          <a:p>
            <a:pPr marL="0" marR="0" lvl="0" indent="0" algn="l" rtl="0">
              <a:spcBef>
                <a:spcPts val="0"/>
              </a:spcBef>
              <a:spcAft>
                <a:spcPts val="0"/>
              </a:spcAft>
              <a:buNone/>
            </a:pPr>
            <a:r>
              <a:rPr lang="en" sz="1050" b="1">
                <a:solidFill>
                  <a:srgbClr val="3B6B6C"/>
                </a:solidFill>
              </a:rPr>
              <a:t>  </a:t>
            </a:r>
            <a:r>
              <a:rPr lang="en" sz="1050" b="1" i="0" u="none" strike="noStrike" cap="none">
                <a:solidFill>
                  <a:srgbClr val="3B6B6C"/>
                </a:solidFill>
                <a:latin typeface="Arial"/>
                <a:ea typeface="Arial"/>
                <a:cs typeface="Arial"/>
                <a:sym typeface="Arial"/>
              </a:rPr>
              <a:t>from EBM towards  individual sp. MSY</a:t>
            </a:r>
            <a:endParaRPr sz="1050" b="1" i="0" u="none" strike="noStrike" cap="none">
              <a:solidFill>
                <a:srgbClr val="3B6B6C"/>
              </a:solidFill>
              <a:latin typeface="Arial"/>
              <a:ea typeface="Arial"/>
              <a:cs typeface="Arial"/>
              <a:sym typeface="Arial"/>
            </a:endParaRPr>
          </a:p>
        </p:txBody>
      </p:sp>
      <p:sp>
        <p:nvSpPr>
          <p:cNvPr id="109" name="Google Shape;109;p15"/>
          <p:cNvSpPr txBox="1"/>
          <p:nvPr/>
        </p:nvSpPr>
        <p:spPr>
          <a:xfrm>
            <a:off x="4863577" y="1054825"/>
            <a:ext cx="1974300" cy="1038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050" b="1" i="0" u="none" strike="noStrike" cap="none">
                <a:solidFill>
                  <a:srgbClr val="38A370"/>
                </a:solidFill>
                <a:latin typeface="Arial"/>
                <a:ea typeface="Arial"/>
                <a:cs typeface="Arial"/>
                <a:sym typeface="Arial"/>
              </a:rPr>
              <a:t>Advancements of </a:t>
            </a:r>
            <a:endParaRPr sz="1050"/>
          </a:p>
          <a:p>
            <a:pPr marL="0" marR="0" lvl="0" indent="0" algn="l" rtl="0">
              <a:spcBef>
                <a:spcPts val="0"/>
              </a:spcBef>
              <a:spcAft>
                <a:spcPts val="0"/>
              </a:spcAft>
              <a:buNone/>
            </a:pPr>
            <a:r>
              <a:rPr lang="en" sz="1050" b="1" i="0" u="none" strike="noStrike" cap="none">
                <a:solidFill>
                  <a:srgbClr val="38A370"/>
                </a:solidFill>
                <a:latin typeface="Arial"/>
                <a:ea typeface="Arial"/>
                <a:cs typeface="Arial"/>
                <a:sym typeface="Arial"/>
              </a:rPr>
              <a:t>adaptive EBM, to </a:t>
            </a:r>
            <a:endParaRPr sz="1050"/>
          </a:p>
          <a:p>
            <a:pPr marL="0" marR="0" lvl="0" indent="0" algn="l" rtl="0">
              <a:spcBef>
                <a:spcPts val="0"/>
              </a:spcBef>
              <a:spcAft>
                <a:spcPts val="0"/>
              </a:spcAft>
              <a:buNone/>
            </a:pPr>
            <a:r>
              <a:rPr lang="en" sz="1050" b="1" i="0" u="none" strike="noStrike" cap="none">
                <a:solidFill>
                  <a:srgbClr val="38A370"/>
                </a:solidFill>
                <a:latin typeface="Arial"/>
                <a:ea typeface="Arial"/>
                <a:cs typeface="Arial"/>
                <a:sym typeface="Arial"/>
              </a:rPr>
              <a:t>.     max. the “triple bottom</a:t>
            </a:r>
            <a:endParaRPr sz="1050"/>
          </a:p>
          <a:p>
            <a:pPr marL="0" marR="0" lvl="0" indent="0" algn="l" rtl="0">
              <a:spcBef>
                <a:spcPts val="0"/>
              </a:spcBef>
              <a:spcAft>
                <a:spcPts val="0"/>
              </a:spcAft>
              <a:buNone/>
            </a:pPr>
            <a:r>
              <a:rPr lang="en" sz="1050" b="1" i="0" u="none" strike="noStrike" cap="none">
                <a:solidFill>
                  <a:srgbClr val="38A370"/>
                </a:solidFill>
                <a:latin typeface="Arial"/>
                <a:ea typeface="Arial"/>
                <a:cs typeface="Arial"/>
                <a:sym typeface="Arial"/>
              </a:rPr>
              <a:t>.          line” of </a:t>
            </a:r>
            <a:r>
              <a:rPr lang="en" sz="1050" b="1">
                <a:solidFill>
                  <a:srgbClr val="38A370"/>
                </a:solidFill>
              </a:rPr>
              <a:t>c</a:t>
            </a:r>
            <a:r>
              <a:rPr lang="en" sz="1050" b="1" i="0" u="none" strike="noStrike" cap="none">
                <a:solidFill>
                  <a:srgbClr val="38A370"/>
                </a:solidFill>
                <a:latin typeface="Arial"/>
                <a:ea typeface="Arial"/>
                <a:cs typeface="Arial"/>
                <a:sym typeface="Arial"/>
              </a:rPr>
              <a:t>ommunity</a:t>
            </a:r>
            <a:endParaRPr sz="1050"/>
          </a:p>
          <a:p>
            <a:pPr marL="0" marR="0" lvl="0" indent="0" algn="l" rtl="0">
              <a:spcBef>
                <a:spcPts val="0"/>
              </a:spcBef>
              <a:spcAft>
                <a:spcPts val="0"/>
              </a:spcAft>
              <a:buNone/>
            </a:pPr>
            <a:r>
              <a:rPr lang="en" sz="1050" b="1" i="0" u="none" strike="noStrike" cap="none">
                <a:solidFill>
                  <a:srgbClr val="38A370"/>
                </a:solidFill>
                <a:latin typeface="Arial"/>
                <a:ea typeface="Arial"/>
                <a:cs typeface="Arial"/>
                <a:sym typeface="Arial"/>
              </a:rPr>
              <a:t>.           wellbeing,</a:t>
            </a:r>
            <a:r>
              <a:rPr lang="en" sz="1050" b="1">
                <a:solidFill>
                  <a:srgbClr val="38A370"/>
                </a:solidFill>
              </a:rPr>
              <a:t> e</a:t>
            </a:r>
            <a:r>
              <a:rPr lang="en" sz="1050" b="1" i="0" u="none" strike="noStrike" cap="none">
                <a:solidFill>
                  <a:srgbClr val="38A370"/>
                </a:solidFill>
                <a:latin typeface="Arial"/>
                <a:ea typeface="Arial"/>
                <a:cs typeface="Arial"/>
                <a:sym typeface="Arial"/>
              </a:rPr>
              <a:t>cological</a:t>
            </a:r>
            <a:endParaRPr sz="1050"/>
          </a:p>
          <a:p>
            <a:pPr marL="0" marR="0" lvl="0" indent="0" algn="l" rtl="0">
              <a:spcBef>
                <a:spcPts val="0"/>
              </a:spcBef>
              <a:spcAft>
                <a:spcPts val="0"/>
              </a:spcAft>
              <a:buNone/>
            </a:pPr>
            <a:r>
              <a:rPr lang="en" sz="1050" b="1" i="0" u="none" strike="noStrike" cap="none">
                <a:solidFill>
                  <a:srgbClr val="38A370"/>
                </a:solidFill>
                <a:latin typeface="Arial"/>
                <a:ea typeface="Arial"/>
                <a:cs typeface="Arial"/>
                <a:sym typeface="Arial"/>
              </a:rPr>
              <a:t>.              productivity, &amp; $$</a:t>
            </a:r>
            <a:endParaRPr sz="1050" b="1" i="0" u="none" strike="noStrike" cap="none">
              <a:solidFill>
                <a:srgbClr val="38A370"/>
              </a:solidFill>
              <a:latin typeface="Arial"/>
              <a:ea typeface="Arial"/>
              <a:cs typeface="Arial"/>
              <a:sym typeface="Arial"/>
            </a:endParaRPr>
          </a:p>
        </p:txBody>
      </p:sp>
      <p:sp>
        <p:nvSpPr>
          <p:cNvPr id="110" name="Google Shape;110;p15"/>
          <p:cNvSpPr txBox="1"/>
          <p:nvPr/>
        </p:nvSpPr>
        <p:spPr>
          <a:xfrm>
            <a:off x="652687" y="2954930"/>
            <a:ext cx="1371600" cy="9312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400" b="1" i="0" u="none" strike="noStrike" cap="none">
                <a:solidFill>
                  <a:srgbClr val="0097A7"/>
                </a:solidFill>
                <a:latin typeface="Arial"/>
                <a:ea typeface="Arial"/>
                <a:cs typeface="Arial"/>
                <a:sym typeface="Arial"/>
              </a:rPr>
              <a:t>Single sp. management</a:t>
            </a:r>
            <a:endParaRPr sz="1400" b="0" i="0" u="none" strike="noStrike" cap="none">
              <a:solidFill>
                <a:schemeClr val="lt1"/>
              </a:solidFill>
              <a:latin typeface="Arial"/>
              <a:ea typeface="Arial"/>
              <a:cs typeface="Arial"/>
              <a:sym typeface="Arial"/>
            </a:endParaRPr>
          </a:p>
          <a:p>
            <a:pPr marL="0" marR="0" lvl="0" indent="0" algn="r" rtl="0">
              <a:spcBef>
                <a:spcPts val="0"/>
              </a:spcBef>
              <a:spcAft>
                <a:spcPts val="0"/>
              </a:spcAft>
              <a:buNone/>
            </a:pPr>
            <a:br>
              <a:rPr lang="en" sz="1400" b="0" i="0" u="none" strike="noStrike" cap="none">
                <a:solidFill>
                  <a:schemeClr val="lt1"/>
                </a:solidFill>
                <a:latin typeface="Arial"/>
                <a:ea typeface="Arial"/>
                <a:cs typeface="Arial"/>
                <a:sym typeface="Arial"/>
              </a:rPr>
            </a:br>
            <a:endParaRPr sz="1400" b="0" i="0" u="none" strike="noStrike" cap="none">
              <a:solidFill>
                <a:schemeClr val="lt1"/>
              </a:solidFill>
              <a:latin typeface="Arial"/>
              <a:ea typeface="Arial"/>
              <a:cs typeface="Arial"/>
              <a:sym typeface="Arial"/>
            </a:endParaRPr>
          </a:p>
        </p:txBody>
      </p:sp>
      <p:sp>
        <p:nvSpPr>
          <p:cNvPr id="111" name="Google Shape;111;p15"/>
          <p:cNvSpPr txBox="1"/>
          <p:nvPr/>
        </p:nvSpPr>
        <p:spPr>
          <a:xfrm>
            <a:off x="385922" y="1036286"/>
            <a:ext cx="1638300" cy="9312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400" b="1" i="0" u="none" strike="noStrike" cap="none">
                <a:solidFill>
                  <a:srgbClr val="0097A7"/>
                </a:solidFill>
                <a:latin typeface="Arial"/>
                <a:ea typeface="Arial"/>
                <a:cs typeface="Arial"/>
                <a:sym typeface="Arial"/>
              </a:rPr>
              <a:t>Cross sector coordinated EBM &amp; multi-sp. management </a:t>
            </a:r>
            <a:endParaRPr sz="1400" b="0" i="0" u="none" strike="noStrike" cap="none">
              <a:solidFill>
                <a:schemeClr val="lt1"/>
              </a:solidFill>
              <a:latin typeface="Arial"/>
              <a:ea typeface="Arial"/>
              <a:cs typeface="Arial"/>
              <a:sym typeface="Arial"/>
            </a:endParaRPr>
          </a:p>
        </p:txBody>
      </p:sp>
      <p:sp>
        <p:nvSpPr>
          <p:cNvPr id="112" name="Google Shape;112;p15"/>
          <p:cNvSpPr txBox="1"/>
          <p:nvPr/>
        </p:nvSpPr>
        <p:spPr>
          <a:xfrm>
            <a:off x="1766688" y="3820553"/>
            <a:ext cx="2524200" cy="5001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400" b="1" i="0" u="none" strike="noStrike" cap="none">
                <a:solidFill>
                  <a:srgbClr val="0097A7"/>
                </a:solidFill>
                <a:latin typeface="Arial"/>
                <a:ea typeface="Arial"/>
                <a:cs typeface="Arial"/>
                <a:sym typeface="Arial"/>
              </a:rPr>
              <a:t>Low predictability</a:t>
            </a:r>
            <a:endParaRPr sz="1100"/>
          </a:p>
          <a:p>
            <a:pPr marL="0" marR="0" lvl="0" indent="0" algn="ctr" rtl="0">
              <a:spcBef>
                <a:spcPts val="0"/>
              </a:spcBef>
              <a:spcAft>
                <a:spcPts val="0"/>
              </a:spcAft>
              <a:buNone/>
            </a:pPr>
            <a:r>
              <a:rPr lang="en" sz="1400" b="0" i="0" u="none" strike="noStrike" cap="none">
                <a:solidFill>
                  <a:srgbClr val="0097A7"/>
                </a:solidFill>
                <a:latin typeface="Arial"/>
                <a:ea typeface="Arial"/>
                <a:cs typeface="Arial"/>
                <a:sym typeface="Arial"/>
              </a:rPr>
              <a:t>(climate, ecosystem, markets)</a:t>
            </a:r>
            <a:endParaRPr sz="1400" b="0" i="0" u="none" strike="noStrike" cap="none">
              <a:solidFill>
                <a:schemeClr val="lt1"/>
              </a:solidFill>
              <a:latin typeface="Arial"/>
              <a:ea typeface="Arial"/>
              <a:cs typeface="Arial"/>
              <a:sym typeface="Arial"/>
            </a:endParaRPr>
          </a:p>
        </p:txBody>
      </p:sp>
      <p:sp>
        <p:nvSpPr>
          <p:cNvPr id="113" name="Google Shape;113;p15"/>
          <p:cNvSpPr txBox="1"/>
          <p:nvPr/>
        </p:nvSpPr>
        <p:spPr>
          <a:xfrm>
            <a:off x="5090872" y="3847647"/>
            <a:ext cx="2648700" cy="5001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400" b="1" i="0" u="none" strike="noStrike" cap="none">
                <a:solidFill>
                  <a:srgbClr val="0097A7"/>
                </a:solidFill>
                <a:latin typeface="Arial"/>
                <a:ea typeface="Arial"/>
                <a:cs typeface="Arial"/>
                <a:sym typeface="Arial"/>
              </a:rPr>
              <a:t>High predictability </a:t>
            </a:r>
            <a:endParaRPr sz="1100"/>
          </a:p>
          <a:p>
            <a:pPr marL="0" marR="0" lvl="0" indent="0" algn="ctr" rtl="0">
              <a:spcBef>
                <a:spcPts val="0"/>
              </a:spcBef>
              <a:spcAft>
                <a:spcPts val="0"/>
              </a:spcAft>
              <a:buNone/>
            </a:pPr>
            <a:r>
              <a:rPr lang="en" sz="1400" b="0" i="0" u="none" strike="noStrike" cap="none">
                <a:solidFill>
                  <a:srgbClr val="0097A7"/>
                </a:solidFill>
                <a:latin typeface="Arial"/>
                <a:ea typeface="Arial"/>
                <a:cs typeface="Arial"/>
                <a:sym typeface="Arial"/>
              </a:rPr>
              <a:t>(climate, ecosystem, markets)</a:t>
            </a:r>
            <a:endParaRPr sz="1400" b="0" i="0" u="none" strike="noStrike" cap="none">
              <a:solidFill>
                <a:schemeClr val="lt1"/>
              </a:solidFill>
              <a:latin typeface="Arial"/>
              <a:ea typeface="Arial"/>
              <a:cs typeface="Arial"/>
              <a:sym typeface="Arial"/>
            </a:endParaRPr>
          </a:p>
        </p:txBody>
      </p:sp>
      <p:sp>
        <p:nvSpPr>
          <p:cNvPr id="114" name="Google Shape;114;p15"/>
          <p:cNvSpPr txBox="1"/>
          <p:nvPr/>
        </p:nvSpPr>
        <p:spPr>
          <a:xfrm>
            <a:off x="1204725" y="4567150"/>
            <a:ext cx="7086600" cy="531000"/>
          </a:xfrm>
          <a:prstGeom prst="rect">
            <a:avLst/>
          </a:prstGeom>
          <a:noFill/>
          <a:ln>
            <a:noFill/>
          </a:ln>
        </p:spPr>
        <p:txBody>
          <a:bodyPr spcFirstLastPara="1" wrap="square" lIns="68575" tIns="34275" rIns="68575" bIns="34275" anchor="t" anchorCtr="0">
            <a:spAutoFit/>
          </a:bodyPr>
          <a:lstStyle/>
          <a:p>
            <a:pPr marL="342900" marR="0" lvl="0" indent="-228600" algn="l" rtl="0">
              <a:spcBef>
                <a:spcPts val="0"/>
              </a:spcBef>
              <a:spcAft>
                <a:spcPts val="0"/>
              </a:spcAft>
              <a:buClr>
                <a:srgbClr val="81BEC0"/>
              </a:buClr>
              <a:buSzPts val="1000"/>
              <a:buFont typeface="Arial"/>
              <a:buChar char="•"/>
            </a:pPr>
            <a:r>
              <a:rPr lang="en" sz="1000" b="0" i="1" u="none" strike="noStrike" cap="none">
                <a:solidFill>
                  <a:srgbClr val="81BEC0"/>
                </a:solidFill>
                <a:latin typeface="Arial"/>
                <a:ea typeface="Arial"/>
                <a:cs typeface="Arial"/>
                <a:sym typeface="Arial"/>
              </a:rPr>
              <a:t>Scenario planning is used to help prepare for the possible futures and potential challenges that may arise</a:t>
            </a:r>
            <a:endParaRPr sz="1000">
              <a:solidFill>
                <a:srgbClr val="81BEC0"/>
              </a:solidFill>
            </a:endParaRPr>
          </a:p>
          <a:p>
            <a:pPr marL="342900" marR="0" lvl="0" indent="-228600" algn="l" rtl="0">
              <a:spcBef>
                <a:spcPts val="0"/>
              </a:spcBef>
              <a:spcAft>
                <a:spcPts val="0"/>
              </a:spcAft>
              <a:buClr>
                <a:srgbClr val="81BEC0"/>
              </a:buClr>
              <a:buSzPts val="1000"/>
              <a:buFont typeface="Arial"/>
              <a:buChar char="•"/>
            </a:pPr>
            <a:r>
              <a:rPr lang="en" sz="1000" b="0" i="1" u="none" strike="noStrike" cap="none">
                <a:solidFill>
                  <a:srgbClr val="81BEC0"/>
                </a:solidFill>
                <a:latin typeface="Arial"/>
                <a:ea typeface="Arial"/>
                <a:cs typeface="Arial"/>
                <a:sym typeface="Arial"/>
              </a:rPr>
              <a:t>Scenarios are intended to be plausible descriptions of possible future states, useful for exploring ‘what if’s’</a:t>
            </a:r>
            <a:endParaRPr sz="1000" i="1">
              <a:solidFill>
                <a:srgbClr val="81BEC0"/>
              </a:solidFill>
            </a:endParaRPr>
          </a:p>
          <a:p>
            <a:pPr marL="342900" marR="0" lvl="0" indent="-228600" algn="l" rtl="0">
              <a:spcBef>
                <a:spcPts val="0"/>
              </a:spcBef>
              <a:spcAft>
                <a:spcPts val="0"/>
              </a:spcAft>
              <a:buClr>
                <a:srgbClr val="81BEC0"/>
              </a:buClr>
              <a:buSzPts val="1000"/>
              <a:buFont typeface="Arial"/>
              <a:buChar char="•"/>
            </a:pPr>
            <a:r>
              <a:rPr lang="en" sz="1000" i="1">
                <a:solidFill>
                  <a:srgbClr val="81BEC0"/>
                </a:solidFill>
              </a:rPr>
              <a:t>Scenarios </a:t>
            </a:r>
            <a:r>
              <a:rPr lang="en" sz="1000" b="0" i="1" u="none" strike="noStrike" cap="none">
                <a:solidFill>
                  <a:srgbClr val="81BEC0"/>
                </a:solidFill>
                <a:latin typeface="Arial"/>
                <a:ea typeface="Arial"/>
                <a:cs typeface="Arial"/>
                <a:sym typeface="Arial"/>
              </a:rPr>
              <a:t>are not policy prescriptive regarding desired future states</a:t>
            </a:r>
            <a:endParaRPr sz="1000" b="1" i="0" u="none" strike="noStrike" cap="none">
              <a:solidFill>
                <a:srgbClr val="81BEC0"/>
              </a:solidFill>
              <a:latin typeface="Arial"/>
              <a:ea typeface="Arial"/>
              <a:cs typeface="Arial"/>
              <a:sym typeface="Arial"/>
            </a:endParaRPr>
          </a:p>
        </p:txBody>
      </p:sp>
      <p:sp>
        <p:nvSpPr>
          <p:cNvPr id="115" name="Google Shape;115;p15"/>
          <p:cNvSpPr txBox="1"/>
          <p:nvPr/>
        </p:nvSpPr>
        <p:spPr>
          <a:xfrm>
            <a:off x="276325" y="80400"/>
            <a:ext cx="8261700" cy="4080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2200" b="1" i="1" u="none" strike="noStrike" cap="none">
                <a:solidFill>
                  <a:srgbClr val="81BEC0"/>
                </a:solidFill>
                <a:latin typeface="Arial"/>
                <a:ea typeface="Arial"/>
                <a:cs typeface="Arial"/>
                <a:sym typeface="Arial"/>
              </a:rPr>
              <a:t>Draft</a:t>
            </a:r>
            <a:r>
              <a:rPr lang="en" sz="2200" b="1" i="0" u="none" strike="noStrike" cap="none">
                <a:solidFill>
                  <a:srgbClr val="81BEC0"/>
                </a:solidFill>
                <a:latin typeface="Arial"/>
                <a:ea typeface="Arial"/>
                <a:cs typeface="Arial"/>
                <a:sym typeface="Arial"/>
              </a:rPr>
              <a:t> Climate Change planning Scenarios</a:t>
            </a:r>
            <a:endParaRPr sz="2200" b="0" i="0" u="none" strike="noStrike" cap="none">
              <a:solidFill>
                <a:srgbClr val="81BEC0"/>
              </a:solidFill>
              <a:latin typeface="Arial"/>
              <a:ea typeface="Arial"/>
              <a:cs typeface="Arial"/>
              <a:sym typeface="Arial"/>
            </a:endParaRPr>
          </a:p>
        </p:txBody>
      </p:sp>
      <p:sp>
        <p:nvSpPr>
          <p:cNvPr id="116" name="Google Shape;116;p15"/>
          <p:cNvSpPr/>
          <p:nvPr/>
        </p:nvSpPr>
        <p:spPr>
          <a:xfrm>
            <a:off x="4050084" y="1437633"/>
            <a:ext cx="1371600" cy="1371600"/>
          </a:xfrm>
          <a:prstGeom prst="ellipse">
            <a:avLst/>
          </a:prstGeom>
          <a:solidFill>
            <a:schemeClr val="lt1"/>
          </a:soli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17" name="Google Shape;117;p15" descr="Badge with solid fill"/>
          <p:cNvPicPr preferRelativeResize="0"/>
          <p:nvPr/>
        </p:nvPicPr>
        <p:blipFill rotWithShape="1">
          <a:blip r:embed="rId3">
            <a:alphaModFix/>
          </a:blip>
          <a:srcRect/>
          <a:stretch/>
        </p:blipFill>
        <p:spPr>
          <a:xfrm>
            <a:off x="4392984" y="1780533"/>
            <a:ext cx="685800" cy="685800"/>
          </a:xfrm>
          <a:prstGeom prst="rect">
            <a:avLst/>
          </a:prstGeom>
          <a:noFill/>
          <a:ln>
            <a:noFill/>
          </a:ln>
        </p:spPr>
      </p:pic>
      <p:sp>
        <p:nvSpPr>
          <p:cNvPr id="118" name="Google Shape;118;p15"/>
          <p:cNvSpPr txBox="1"/>
          <p:nvPr/>
        </p:nvSpPr>
        <p:spPr>
          <a:xfrm>
            <a:off x="414050" y="4501650"/>
            <a:ext cx="1371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rgbClr val="AADBDD"/>
                </a:solidFill>
              </a:rPr>
              <a:t>Note</a:t>
            </a:r>
            <a:endParaRPr sz="2800" b="1">
              <a:solidFill>
                <a:srgbClr val="AADBDD"/>
              </a:solidFill>
            </a:endParaRPr>
          </a:p>
        </p:txBody>
      </p:sp>
      <p:grpSp>
        <p:nvGrpSpPr>
          <p:cNvPr id="119" name="Google Shape;119;p15"/>
          <p:cNvGrpSpPr/>
          <p:nvPr/>
        </p:nvGrpSpPr>
        <p:grpSpPr>
          <a:xfrm>
            <a:off x="2401457" y="2660151"/>
            <a:ext cx="891571" cy="865435"/>
            <a:chOff x="2711957" y="2683851"/>
            <a:chExt cx="891571" cy="865435"/>
          </a:xfrm>
        </p:grpSpPr>
        <p:sp>
          <p:nvSpPr>
            <p:cNvPr id="120" name="Google Shape;120;p15"/>
            <p:cNvSpPr/>
            <p:nvPr/>
          </p:nvSpPr>
          <p:spPr>
            <a:xfrm>
              <a:off x="2908292" y="2866518"/>
              <a:ext cx="498900" cy="500100"/>
            </a:xfrm>
            <a:prstGeom prst="ellipse">
              <a:avLst/>
            </a:prstGeom>
            <a:solidFill>
              <a:srgbClr val="B7771A"/>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21" name="Google Shape;121;p15" descr="Badge 3 with solid fill"/>
            <p:cNvPicPr preferRelativeResize="0"/>
            <p:nvPr/>
          </p:nvPicPr>
          <p:blipFill rotWithShape="1">
            <a:blip r:embed="rId4">
              <a:alphaModFix/>
            </a:blip>
            <a:srcRect/>
            <a:stretch/>
          </p:blipFill>
          <p:spPr>
            <a:xfrm>
              <a:off x="2711957" y="2683851"/>
              <a:ext cx="891571" cy="865435"/>
            </a:xfrm>
            <a:prstGeom prst="rect">
              <a:avLst/>
            </a:prstGeom>
            <a:noFill/>
            <a:ln>
              <a:noFill/>
            </a:ln>
            <a:effectLst>
              <a:outerShdw blurRad="57150" dist="19050" dir="5400000" algn="bl" rotWithShape="0">
                <a:srgbClr val="000000">
                  <a:alpha val="50000"/>
                </a:srgbClr>
              </a:outerShdw>
            </a:effectLst>
          </p:spPr>
        </p:pic>
      </p:grpSp>
      <p:grpSp>
        <p:nvGrpSpPr>
          <p:cNvPr id="122" name="Google Shape;122;p15"/>
          <p:cNvGrpSpPr/>
          <p:nvPr/>
        </p:nvGrpSpPr>
        <p:grpSpPr>
          <a:xfrm>
            <a:off x="2401444" y="648394"/>
            <a:ext cx="891571" cy="865435"/>
            <a:chOff x="2737619" y="564594"/>
            <a:chExt cx="891571" cy="865435"/>
          </a:xfrm>
        </p:grpSpPr>
        <p:sp>
          <p:nvSpPr>
            <p:cNvPr id="123" name="Google Shape;123;p15"/>
            <p:cNvSpPr/>
            <p:nvPr/>
          </p:nvSpPr>
          <p:spPr>
            <a:xfrm>
              <a:off x="2933955" y="747261"/>
              <a:ext cx="498900" cy="500100"/>
            </a:xfrm>
            <a:prstGeom prst="ellipse">
              <a:avLst/>
            </a:prstGeom>
            <a:solidFill>
              <a:srgbClr val="0B654C"/>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24" name="Google Shape;124;p15" descr="Badge 4 with solid fill"/>
            <p:cNvPicPr preferRelativeResize="0"/>
            <p:nvPr/>
          </p:nvPicPr>
          <p:blipFill rotWithShape="1">
            <a:blip r:embed="rId5">
              <a:alphaModFix/>
            </a:blip>
            <a:srcRect/>
            <a:stretch/>
          </p:blipFill>
          <p:spPr>
            <a:xfrm>
              <a:off x="2737619" y="564594"/>
              <a:ext cx="891571" cy="865435"/>
            </a:xfrm>
            <a:prstGeom prst="rect">
              <a:avLst/>
            </a:prstGeom>
            <a:noFill/>
            <a:ln>
              <a:noFill/>
            </a:ln>
            <a:effectLst>
              <a:outerShdw blurRad="57150" dist="19050" dir="5400000" algn="bl" rotWithShape="0">
                <a:srgbClr val="000000">
                  <a:alpha val="50000"/>
                </a:srgbClr>
              </a:outerShdw>
            </a:effectLst>
          </p:spPr>
        </p:pic>
      </p:grpSp>
      <p:sp>
        <p:nvSpPr>
          <p:cNvPr id="125" name="Google Shape;125;p15"/>
          <p:cNvSpPr/>
          <p:nvPr/>
        </p:nvSpPr>
        <p:spPr>
          <a:xfrm>
            <a:off x="6383913" y="823463"/>
            <a:ext cx="498900" cy="500100"/>
          </a:xfrm>
          <a:prstGeom prst="ellipse">
            <a:avLst/>
          </a:prstGeom>
          <a:solidFill>
            <a:srgbClr val="5EC69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6" name="Google Shape;126;p15"/>
          <p:cNvSpPr/>
          <p:nvPr/>
        </p:nvSpPr>
        <p:spPr>
          <a:xfrm>
            <a:off x="6383913" y="2885188"/>
            <a:ext cx="498900" cy="500100"/>
          </a:xfrm>
          <a:prstGeom prst="ellipse">
            <a:avLst/>
          </a:prstGeom>
          <a:solidFill>
            <a:srgbClr val="59A0A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27" name="Google Shape;127;p15" descr="Badge 5 with solid fill"/>
          <p:cNvPicPr preferRelativeResize="0"/>
          <p:nvPr/>
        </p:nvPicPr>
        <p:blipFill rotWithShape="1">
          <a:blip r:embed="rId6">
            <a:alphaModFix/>
          </a:blip>
          <a:srcRect/>
          <a:stretch/>
        </p:blipFill>
        <p:spPr>
          <a:xfrm>
            <a:off x="6176451" y="2676776"/>
            <a:ext cx="891571" cy="865435"/>
          </a:xfrm>
          <a:prstGeom prst="rect">
            <a:avLst/>
          </a:prstGeom>
          <a:noFill/>
          <a:ln>
            <a:noFill/>
          </a:ln>
          <a:effectLst>
            <a:outerShdw blurRad="57150" dist="19050" dir="5400000" algn="bl" rotWithShape="0">
              <a:srgbClr val="000000">
                <a:alpha val="50000"/>
              </a:srgbClr>
            </a:outerShdw>
          </a:effectLst>
        </p:spPr>
      </p:pic>
      <p:pic>
        <p:nvPicPr>
          <p:cNvPr id="128" name="Google Shape;128;p15" descr="Badge 1 with solid fill"/>
          <p:cNvPicPr preferRelativeResize="0"/>
          <p:nvPr/>
        </p:nvPicPr>
        <p:blipFill rotWithShape="1">
          <a:blip r:embed="rId7">
            <a:alphaModFix/>
          </a:blip>
          <a:srcRect/>
          <a:stretch/>
        </p:blipFill>
        <p:spPr>
          <a:xfrm>
            <a:off x="6176451" y="648394"/>
            <a:ext cx="891571" cy="865435"/>
          </a:xfrm>
          <a:prstGeom prst="rect">
            <a:avLst/>
          </a:prstGeom>
          <a:noFill/>
          <a:ln>
            <a:noFill/>
          </a:ln>
          <a:effectLst>
            <a:outerShdw blurRad="57150" dist="19050" dir="5400000" algn="bl" rotWithShape="0">
              <a:srgbClr val="000000">
                <a:alpha val="50000"/>
              </a:srgbClr>
            </a:outerShdw>
          </a:effectLst>
        </p:spPr>
      </p:pic>
      <p:sp>
        <p:nvSpPr>
          <p:cNvPr id="129" name="Google Shape;129;p15"/>
          <p:cNvSpPr txBox="1"/>
          <p:nvPr/>
        </p:nvSpPr>
        <p:spPr>
          <a:xfrm>
            <a:off x="4156884" y="1588517"/>
            <a:ext cx="1158000" cy="10698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300" b="1" i="0" u="none" strike="noStrike" cap="none">
                <a:solidFill>
                  <a:srgbClr val="8FBE7A"/>
                </a:solidFill>
              </a:rPr>
              <a:t>Middle Road </a:t>
            </a:r>
            <a:endParaRPr sz="1300" b="1">
              <a:solidFill>
                <a:srgbClr val="8FBE7A"/>
              </a:solidFill>
            </a:endParaRPr>
          </a:p>
          <a:p>
            <a:pPr marL="0" marR="0" lvl="0" indent="0" algn="ctr" rtl="0">
              <a:spcBef>
                <a:spcPts val="0"/>
              </a:spcBef>
              <a:spcAft>
                <a:spcPts val="0"/>
              </a:spcAft>
              <a:buNone/>
            </a:pPr>
            <a:endParaRPr sz="1700" b="1" i="0" u="none" strike="noStrike" cap="none">
              <a:solidFill>
                <a:srgbClr val="8FBE7A"/>
              </a:solidFill>
            </a:endParaRPr>
          </a:p>
          <a:p>
            <a:pPr marL="0" marR="0" lvl="0" indent="0" algn="l" rtl="0">
              <a:spcBef>
                <a:spcPts val="0"/>
              </a:spcBef>
              <a:spcAft>
                <a:spcPts val="0"/>
              </a:spcAft>
              <a:buNone/>
            </a:pPr>
            <a:endParaRPr sz="2200" b="1">
              <a:solidFill>
                <a:srgbClr val="8FBE7A"/>
              </a:solidFill>
            </a:endParaRPr>
          </a:p>
          <a:p>
            <a:pPr marL="0" marR="0" lvl="0" indent="0" algn="ctr" rtl="0">
              <a:spcBef>
                <a:spcPts val="0"/>
              </a:spcBef>
              <a:spcAft>
                <a:spcPts val="0"/>
              </a:spcAft>
              <a:buNone/>
            </a:pPr>
            <a:r>
              <a:rPr lang="en" sz="1300" b="1" i="0" u="none" strike="noStrike" cap="none">
                <a:solidFill>
                  <a:srgbClr val="8FBE7A"/>
                </a:solidFill>
              </a:rPr>
              <a:t>Status quo</a:t>
            </a:r>
            <a:endParaRPr sz="1300" b="1">
              <a:solidFill>
                <a:srgbClr val="8FBE7A"/>
              </a:solidFill>
            </a:endParaRPr>
          </a:p>
        </p:txBody>
      </p:sp>
      <p:sp>
        <p:nvSpPr>
          <p:cNvPr id="130" name="Google Shape;130;p15"/>
          <p:cNvSpPr/>
          <p:nvPr/>
        </p:nvSpPr>
        <p:spPr>
          <a:xfrm rot="-5400000">
            <a:off x="1022425" y="1960825"/>
            <a:ext cx="2410200" cy="387300"/>
          </a:xfrm>
          <a:prstGeom prst="rightArrow">
            <a:avLst>
              <a:gd name="adj1" fmla="val 50000"/>
              <a:gd name="adj2" fmla="val 50000"/>
            </a:avLst>
          </a:prstGeom>
          <a:gradFill>
            <a:gsLst>
              <a:gs pos="0">
                <a:schemeClr val="lt1"/>
              </a:gs>
              <a:gs pos="22000">
                <a:schemeClr val="lt1"/>
              </a:gs>
              <a:gs pos="93000">
                <a:srgbClr val="008385"/>
              </a:gs>
              <a:gs pos="100000">
                <a:srgbClr val="008385"/>
              </a:gs>
            </a:gsLst>
            <a:lin ang="0" scaled="0"/>
          </a:gradFill>
          <a:ln>
            <a:noFill/>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34"/>
        <p:cNvGrpSpPr/>
        <p:nvPr/>
      </p:nvGrpSpPr>
      <p:grpSpPr>
        <a:xfrm>
          <a:off x="0" y="0"/>
          <a:ext cx="0" cy="0"/>
          <a:chOff x="0" y="0"/>
          <a:chExt cx="0" cy="0"/>
        </a:xfrm>
      </p:grpSpPr>
      <p:pic>
        <p:nvPicPr>
          <p:cNvPr id="135" name="Google Shape;135;p16"/>
          <p:cNvPicPr preferRelativeResize="0"/>
          <p:nvPr/>
        </p:nvPicPr>
        <p:blipFill>
          <a:blip r:embed="rId3">
            <a:alphaModFix/>
          </a:blip>
          <a:stretch>
            <a:fillRect/>
          </a:stretch>
        </p:blipFill>
        <p:spPr>
          <a:xfrm>
            <a:off x="123399" y="147050"/>
            <a:ext cx="2140574" cy="1204074"/>
          </a:xfrm>
          <a:prstGeom prst="rect">
            <a:avLst/>
          </a:prstGeom>
          <a:noFill/>
          <a:ln>
            <a:noFill/>
          </a:ln>
          <a:effectLst>
            <a:outerShdw blurRad="57150" dist="19050" dir="5400000" algn="bl" rotWithShape="0">
              <a:srgbClr val="000000">
                <a:alpha val="50000"/>
              </a:srgbClr>
            </a:outerShdw>
          </a:effectLst>
        </p:spPr>
      </p:pic>
      <p:pic>
        <p:nvPicPr>
          <p:cNvPr id="136" name="Google Shape;136;p16"/>
          <p:cNvPicPr preferRelativeResize="0"/>
          <p:nvPr/>
        </p:nvPicPr>
        <p:blipFill>
          <a:blip r:embed="rId4">
            <a:alphaModFix/>
          </a:blip>
          <a:stretch>
            <a:fillRect/>
          </a:stretch>
        </p:blipFill>
        <p:spPr>
          <a:xfrm>
            <a:off x="94272" y="2041213"/>
            <a:ext cx="2198826" cy="1116825"/>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pic>
        <p:nvPicPr>
          <p:cNvPr id="137" name="Google Shape;137;p16"/>
          <p:cNvPicPr preferRelativeResize="0"/>
          <p:nvPr/>
        </p:nvPicPr>
        <p:blipFill rotWithShape="1">
          <a:blip r:embed="rId5">
            <a:alphaModFix/>
          </a:blip>
          <a:srcRect l="7265" t="7175" r="8060"/>
          <a:stretch/>
        </p:blipFill>
        <p:spPr>
          <a:xfrm>
            <a:off x="2582913" y="2156396"/>
            <a:ext cx="978622" cy="1116799"/>
          </a:xfrm>
          <a:prstGeom prst="rect">
            <a:avLst/>
          </a:prstGeom>
          <a:noFill/>
          <a:ln w="9525" cap="flat" cmpd="sng">
            <a:solidFill>
              <a:schemeClr val="dk2"/>
            </a:solidFill>
            <a:prstDash val="solid"/>
            <a:round/>
            <a:headEnd type="none" w="sm" len="sm"/>
            <a:tailEnd type="none" w="sm" len="sm"/>
          </a:ln>
          <a:effectLst>
            <a:outerShdw blurRad="57150" dist="76200" dir="2040000" algn="bl" rotWithShape="0">
              <a:srgbClr val="000000">
                <a:alpha val="50000"/>
              </a:srgbClr>
            </a:outerShdw>
          </a:effectLst>
        </p:spPr>
      </p:pic>
      <p:pic>
        <p:nvPicPr>
          <p:cNvPr id="138" name="Google Shape;138;p16"/>
          <p:cNvPicPr preferRelativeResize="0"/>
          <p:nvPr/>
        </p:nvPicPr>
        <p:blipFill>
          <a:blip r:embed="rId6">
            <a:alphaModFix/>
          </a:blip>
          <a:stretch>
            <a:fillRect/>
          </a:stretch>
        </p:blipFill>
        <p:spPr>
          <a:xfrm>
            <a:off x="3106200" y="1783500"/>
            <a:ext cx="820679" cy="1097999"/>
          </a:xfrm>
          <a:prstGeom prst="rect">
            <a:avLst/>
          </a:prstGeom>
          <a:noFill/>
          <a:ln w="9525" cap="flat" cmpd="sng">
            <a:solidFill>
              <a:schemeClr val="dk2"/>
            </a:solidFill>
            <a:prstDash val="solid"/>
            <a:round/>
            <a:headEnd type="none" w="sm" len="sm"/>
            <a:tailEnd type="none" w="sm" len="sm"/>
          </a:ln>
          <a:effectLst>
            <a:outerShdw blurRad="57150" dist="85725" dir="4200000" algn="bl" rotWithShape="0">
              <a:srgbClr val="000000">
                <a:alpha val="50000"/>
              </a:srgbClr>
            </a:outerShdw>
          </a:effectLst>
        </p:spPr>
      </p:pic>
      <p:cxnSp>
        <p:nvCxnSpPr>
          <p:cNvPr id="139" name="Google Shape;139;p16"/>
          <p:cNvCxnSpPr>
            <a:stCxn id="135" idx="2"/>
            <a:endCxn id="136" idx="0"/>
          </p:cNvCxnSpPr>
          <p:nvPr/>
        </p:nvCxnSpPr>
        <p:spPr>
          <a:xfrm rot="-5400000" flipH="1">
            <a:off x="848986" y="1695824"/>
            <a:ext cx="690000" cy="600"/>
          </a:xfrm>
          <a:prstGeom prst="bentConnector3">
            <a:avLst>
              <a:gd name="adj1" fmla="val 50006"/>
            </a:avLst>
          </a:prstGeom>
          <a:noFill/>
          <a:ln w="38100" cap="flat" cmpd="sng">
            <a:solidFill>
              <a:srgbClr val="59A0A2"/>
            </a:solidFill>
            <a:prstDash val="solid"/>
            <a:round/>
            <a:headEnd type="none" w="med" len="med"/>
            <a:tailEnd type="triangle" w="med" len="med"/>
          </a:ln>
        </p:spPr>
      </p:cxnSp>
      <p:cxnSp>
        <p:nvCxnSpPr>
          <p:cNvPr id="140" name="Google Shape;140;p16"/>
          <p:cNvCxnSpPr>
            <a:stCxn id="136" idx="2"/>
            <a:endCxn id="141" idx="0"/>
          </p:cNvCxnSpPr>
          <p:nvPr/>
        </p:nvCxnSpPr>
        <p:spPr>
          <a:xfrm rot="-5400000" flipH="1">
            <a:off x="788535" y="3563187"/>
            <a:ext cx="810900" cy="600"/>
          </a:xfrm>
          <a:prstGeom prst="bentConnector3">
            <a:avLst>
              <a:gd name="adj1" fmla="val 49998"/>
            </a:avLst>
          </a:prstGeom>
          <a:noFill/>
          <a:ln w="38100" cap="flat" cmpd="sng">
            <a:solidFill>
              <a:srgbClr val="59A0A2"/>
            </a:solidFill>
            <a:prstDash val="solid"/>
            <a:round/>
            <a:headEnd type="none" w="med" len="med"/>
            <a:tailEnd type="triangle" w="med" len="med"/>
          </a:ln>
        </p:spPr>
      </p:cxnSp>
      <p:sp>
        <p:nvSpPr>
          <p:cNvPr id="142" name="Google Shape;142;p16"/>
          <p:cNvSpPr txBox="1"/>
          <p:nvPr/>
        </p:nvSpPr>
        <p:spPr>
          <a:xfrm>
            <a:off x="4361113" y="182688"/>
            <a:ext cx="1738500" cy="1015800"/>
          </a:xfrm>
          <a:prstGeom prst="rect">
            <a:avLst/>
          </a:prstGeom>
          <a:solidFill>
            <a:srgbClr val="AADBDD"/>
          </a:solidFill>
          <a:ln w="9525" cap="flat" cmpd="sng">
            <a:solidFill>
              <a:srgbClr val="134F5C"/>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800">
                <a:solidFill>
                  <a:schemeClr val="dk2"/>
                </a:solidFill>
              </a:rPr>
              <a:t>Climate Scenarios Workshop</a:t>
            </a:r>
            <a:endParaRPr sz="1800">
              <a:solidFill>
                <a:schemeClr val="dk2"/>
              </a:solidFill>
            </a:endParaRPr>
          </a:p>
        </p:txBody>
      </p:sp>
      <p:cxnSp>
        <p:nvCxnSpPr>
          <p:cNvPr id="143" name="Google Shape;143;p16"/>
          <p:cNvCxnSpPr>
            <a:stCxn id="138" idx="0"/>
            <a:endCxn id="142" idx="1"/>
          </p:cNvCxnSpPr>
          <p:nvPr/>
        </p:nvCxnSpPr>
        <p:spPr>
          <a:xfrm rot="-5400000">
            <a:off x="3392340" y="814800"/>
            <a:ext cx="1092900" cy="844500"/>
          </a:xfrm>
          <a:prstGeom prst="bentConnector2">
            <a:avLst/>
          </a:prstGeom>
          <a:noFill/>
          <a:ln w="38100" cap="flat" cmpd="sng">
            <a:solidFill>
              <a:srgbClr val="59A0A2"/>
            </a:solidFill>
            <a:prstDash val="solid"/>
            <a:round/>
            <a:headEnd type="none" w="med" len="med"/>
            <a:tailEnd type="triangle" w="med" len="med"/>
          </a:ln>
        </p:spPr>
      </p:cxnSp>
      <p:sp>
        <p:nvSpPr>
          <p:cNvPr id="144" name="Google Shape;144;p16"/>
          <p:cNvSpPr txBox="1"/>
          <p:nvPr/>
        </p:nvSpPr>
        <p:spPr>
          <a:xfrm>
            <a:off x="3516550" y="1198500"/>
            <a:ext cx="13524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rgbClr val="0B5394"/>
                </a:solidFill>
              </a:rPr>
              <a:t>Basis for group discussions</a:t>
            </a:r>
            <a:endParaRPr sz="1300">
              <a:solidFill>
                <a:srgbClr val="0B5394"/>
              </a:solidFill>
            </a:endParaRPr>
          </a:p>
        </p:txBody>
      </p:sp>
      <p:sp>
        <p:nvSpPr>
          <p:cNvPr id="145" name="Google Shape;145;p16"/>
          <p:cNvSpPr txBox="1"/>
          <p:nvPr/>
        </p:nvSpPr>
        <p:spPr>
          <a:xfrm>
            <a:off x="1286900" y="3112975"/>
            <a:ext cx="1318500" cy="78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rgbClr val="0B5394"/>
                </a:solidFill>
              </a:rPr>
              <a:t>Outcome: </a:t>
            </a:r>
            <a:endParaRPr sz="1300">
              <a:solidFill>
                <a:srgbClr val="0B5394"/>
              </a:solidFill>
            </a:endParaRPr>
          </a:p>
          <a:p>
            <a:pPr marL="0" lvl="0" indent="0" algn="l" rtl="0">
              <a:spcBef>
                <a:spcPts val="0"/>
              </a:spcBef>
              <a:spcAft>
                <a:spcPts val="0"/>
              </a:spcAft>
              <a:buNone/>
            </a:pPr>
            <a:r>
              <a:rPr lang="en" sz="1300">
                <a:solidFill>
                  <a:srgbClr val="0B5394"/>
                </a:solidFill>
              </a:rPr>
              <a:t>Select 1-2 draft scenarios</a:t>
            </a:r>
            <a:endParaRPr sz="1300">
              <a:solidFill>
                <a:srgbClr val="0B5394"/>
              </a:solidFill>
            </a:endParaRPr>
          </a:p>
        </p:txBody>
      </p:sp>
      <p:sp>
        <p:nvSpPr>
          <p:cNvPr id="146" name="Google Shape;146;p16"/>
          <p:cNvSpPr txBox="1"/>
          <p:nvPr/>
        </p:nvSpPr>
        <p:spPr>
          <a:xfrm>
            <a:off x="385358" y="2383638"/>
            <a:ext cx="14016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a:solidFill>
                  <a:srgbClr val="990000"/>
                </a:solidFill>
                <a:highlight>
                  <a:srgbClr val="FFE599"/>
                </a:highlight>
              </a:rPr>
              <a:t>Today- populate scenarios</a:t>
            </a:r>
            <a:endParaRPr sz="1300">
              <a:solidFill>
                <a:srgbClr val="990000"/>
              </a:solidFill>
              <a:highlight>
                <a:srgbClr val="FFE599"/>
              </a:highlight>
            </a:endParaRPr>
          </a:p>
        </p:txBody>
      </p:sp>
      <p:sp>
        <p:nvSpPr>
          <p:cNvPr id="147" name="Google Shape;147;p16"/>
          <p:cNvSpPr txBox="1"/>
          <p:nvPr/>
        </p:nvSpPr>
        <p:spPr>
          <a:xfrm>
            <a:off x="1938275" y="367100"/>
            <a:ext cx="14946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rgbClr val="0B5394"/>
                </a:solidFill>
                <a:highlight>
                  <a:schemeClr val="lt1"/>
                </a:highlight>
              </a:rPr>
              <a:t>Last meeting: ID’d the axes</a:t>
            </a:r>
            <a:endParaRPr sz="1300">
              <a:solidFill>
                <a:srgbClr val="0B5394"/>
              </a:solidFill>
              <a:highlight>
                <a:schemeClr val="lt1"/>
              </a:highlight>
            </a:endParaRPr>
          </a:p>
        </p:txBody>
      </p:sp>
      <p:sp>
        <p:nvSpPr>
          <p:cNvPr id="141" name="Google Shape;141;p16"/>
          <p:cNvSpPr txBox="1"/>
          <p:nvPr/>
        </p:nvSpPr>
        <p:spPr>
          <a:xfrm>
            <a:off x="653225" y="3968900"/>
            <a:ext cx="1081500" cy="831300"/>
          </a:xfrm>
          <a:prstGeom prst="rect">
            <a:avLst/>
          </a:prstGeom>
          <a:solidFill>
            <a:srgbClr val="AADBDD"/>
          </a:solidFill>
          <a:ln w="9525" cap="flat" cmpd="sng">
            <a:solidFill>
              <a:srgbClr val="134F5C"/>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dk2"/>
                </a:solidFill>
              </a:rPr>
              <a:t>CSW planning committee</a:t>
            </a:r>
            <a:endParaRPr>
              <a:solidFill>
                <a:schemeClr val="dk2"/>
              </a:solidFill>
            </a:endParaRPr>
          </a:p>
        </p:txBody>
      </p:sp>
      <p:sp>
        <p:nvSpPr>
          <p:cNvPr id="148" name="Google Shape;148;p16"/>
          <p:cNvSpPr txBox="1"/>
          <p:nvPr/>
        </p:nvSpPr>
        <p:spPr>
          <a:xfrm>
            <a:off x="1900213" y="4167888"/>
            <a:ext cx="10260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rgbClr val="0B5394"/>
                </a:solidFill>
              </a:rPr>
              <a:t>Finalize scenarios </a:t>
            </a:r>
            <a:endParaRPr sz="1300">
              <a:solidFill>
                <a:srgbClr val="0B5394"/>
              </a:solidFill>
            </a:endParaRPr>
          </a:p>
        </p:txBody>
      </p:sp>
      <p:cxnSp>
        <p:nvCxnSpPr>
          <p:cNvPr id="149" name="Google Shape;149;p16"/>
          <p:cNvCxnSpPr>
            <a:stCxn id="141" idx="2"/>
            <a:endCxn id="137" idx="2"/>
          </p:cNvCxnSpPr>
          <p:nvPr/>
        </p:nvCxnSpPr>
        <p:spPr>
          <a:xfrm rot="-5400000">
            <a:off x="1369625" y="3097550"/>
            <a:ext cx="1527000" cy="1878300"/>
          </a:xfrm>
          <a:prstGeom prst="bentConnector3">
            <a:avLst>
              <a:gd name="adj1" fmla="val -15594"/>
            </a:avLst>
          </a:prstGeom>
          <a:noFill/>
          <a:ln w="38100" cap="flat" cmpd="sng">
            <a:solidFill>
              <a:srgbClr val="59A0A2"/>
            </a:solidFill>
            <a:prstDash val="solid"/>
            <a:round/>
            <a:headEnd type="none" w="med" len="med"/>
            <a:tailEnd type="triangle" w="med" len="med"/>
          </a:ln>
        </p:spPr>
      </p:cxnSp>
      <p:grpSp>
        <p:nvGrpSpPr>
          <p:cNvPr id="150" name="Google Shape;150;p16"/>
          <p:cNvGrpSpPr/>
          <p:nvPr/>
        </p:nvGrpSpPr>
        <p:grpSpPr>
          <a:xfrm>
            <a:off x="4305211" y="1659203"/>
            <a:ext cx="4724634" cy="3217465"/>
            <a:chOff x="4116786" y="1526603"/>
            <a:chExt cx="4724634" cy="3217465"/>
          </a:xfrm>
        </p:grpSpPr>
        <p:sp>
          <p:nvSpPr>
            <p:cNvPr id="151" name="Google Shape;151;p16"/>
            <p:cNvSpPr/>
            <p:nvPr/>
          </p:nvSpPr>
          <p:spPr>
            <a:xfrm>
              <a:off x="5404282" y="1977750"/>
              <a:ext cx="2022900" cy="2000100"/>
            </a:xfrm>
            <a:prstGeom prst="donut">
              <a:avLst>
                <a:gd name="adj" fmla="val 16067"/>
              </a:avLst>
            </a:prstGeom>
            <a:solidFill>
              <a:srgbClr val="000000">
                <a:alpha val="10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 name="Google Shape;152;p16"/>
            <p:cNvGrpSpPr/>
            <p:nvPr/>
          </p:nvGrpSpPr>
          <p:grpSpPr>
            <a:xfrm>
              <a:off x="4116786" y="2095409"/>
              <a:ext cx="1538352" cy="527243"/>
              <a:chOff x="1680836" y="1315124"/>
              <a:chExt cx="1931633" cy="669600"/>
            </a:xfrm>
          </p:grpSpPr>
          <p:cxnSp>
            <p:nvCxnSpPr>
              <p:cNvPr id="153" name="Google Shape;153;p16"/>
              <p:cNvCxnSpPr/>
              <p:nvPr/>
            </p:nvCxnSpPr>
            <p:spPr>
              <a:xfrm>
                <a:off x="3178969" y="1638300"/>
                <a:ext cx="433500" cy="252300"/>
              </a:xfrm>
              <a:prstGeom prst="straightConnector1">
                <a:avLst/>
              </a:prstGeom>
              <a:noFill/>
              <a:ln w="19050" cap="flat" cmpd="sng">
                <a:solidFill>
                  <a:srgbClr val="83E3DA"/>
                </a:solidFill>
                <a:prstDash val="solid"/>
                <a:round/>
                <a:headEnd type="oval" w="med" len="med"/>
                <a:tailEnd type="none" w="sm" len="sm"/>
              </a:ln>
            </p:spPr>
          </p:cxnSp>
          <p:sp>
            <p:nvSpPr>
              <p:cNvPr id="154" name="Google Shape;154;p16"/>
              <p:cNvSpPr txBox="1"/>
              <p:nvPr/>
            </p:nvSpPr>
            <p:spPr>
              <a:xfrm>
                <a:off x="1680836" y="1315124"/>
                <a:ext cx="1495200" cy="6696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800">
                    <a:latin typeface="Roboto"/>
                    <a:ea typeface="Roboto"/>
                    <a:cs typeface="Roboto"/>
                    <a:sym typeface="Roboto"/>
                  </a:rPr>
                  <a:t>RESPONSE</a:t>
                </a:r>
                <a:endParaRPr sz="800">
                  <a:latin typeface="Roboto"/>
                  <a:ea typeface="Roboto"/>
                  <a:cs typeface="Roboto"/>
                  <a:sym typeface="Roboto"/>
                </a:endParaRPr>
              </a:p>
              <a:p>
                <a:pPr marL="0" lvl="0" indent="0" algn="r" rtl="0">
                  <a:lnSpc>
                    <a:spcPct val="115000"/>
                  </a:lnSpc>
                  <a:spcBef>
                    <a:spcPts val="0"/>
                  </a:spcBef>
                  <a:spcAft>
                    <a:spcPts val="0"/>
                  </a:spcAft>
                  <a:buNone/>
                </a:pPr>
                <a:endParaRPr sz="600">
                  <a:latin typeface="Roboto"/>
                  <a:ea typeface="Roboto"/>
                  <a:cs typeface="Roboto"/>
                  <a:sym typeface="Roboto"/>
                </a:endParaRPr>
              </a:p>
              <a:p>
                <a:pPr marL="0" lvl="0" indent="0" algn="r" rtl="0">
                  <a:lnSpc>
                    <a:spcPct val="115000"/>
                  </a:lnSpc>
                  <a:spcBef>
                    <a:spcPts val="0"/>
                  </a:spcBef>
                  <a:spcAft>
                    <a:spcPts val="0"/>
                  </a:spcAft>
                  <a:buNone/>
                </a:pPr>
                <a:r>
                  <a:rPr lang="en" sz="800" b="1">
                    <a:latin typeface="Roboto"/>
                    <a:ea typeface="Roboto"/>
                    <a:cs typeface="Roboto"/>
                    <a:sym typeface="Roboto"/>
                  </a:rPr>
                  <a:t>Climate-informed advice for fisheries planning, preparation, &amp;  response</a:t>
                </a:r>
                <a:endParaRPr sz="800" b="1">
                  <a:latin typeface="Roboto"/>
                  <a:ea typeface="Roboto"/>
                  <a:cs typeface="Roboto"/>
                  <a:sym typeface="Roboto"/>
                </a:endParaRPr>
              </a:p>
            </p:txBody>
          </p:sp>
        </p:grpSp>
        <p:grpSp>
          <p:nvGrpSpPr>
            <p:cNvPr id="155" name="Google Shape;155;p16"/>
            <p:cNvGrpSpPr/>
            <p:nvPr/>
          </p:nvGrpSpPr>
          <p:grpSpPr>
            <a:xfrm>
              <a:off x="7172160" y="2095411"/>
              <a:ext cx="1669259" cy="678660"/>
              <a:chOff x="5517319" y="1315125"/>
              <a:chExt cx="2096006" cy="861900"/>
            </a:xfrm>
          </p:grpSpPr>
          <p:cxnSp>
            <p:nvCxnSpPr>
              <p:cNvPr id="156" name="Google Shape;156;p16"/>
              <p:cNvCxnSpPr/>
              <p:nvPr/>
            </p:nvCxnSpPr>
            <p:spPr>
              <a:xfrm flipH="1">
                <a:off x="5517319" y="1638300"/>
                <a:ext cx="433500" cy="252300"/>
              </a:xfrm>
              <a:prstGeom prst="straightConnector1">
                <a:avLst/>
              </a:prstGeom>
              <a:noFill/>
              <a:ln w="19050" cap="flat" cmpd="sng">
                <a:solidFill>
                  <a:srgbClr val="155B55"/>
                </a:solidFill>
                <a:prstDash val="solid"/>
                <a:round/>
                <a:headEnd type="oval" w="med" len="med"/>
                <a:tailEnd type="none" w="sm" len="sm"/>
              </a:ln>
            </p:spPr>
          </p:cxnSp>
          <p:sp>
            <p:nvSpPr>
              <p:cNvPr id="157" name="Google Shape;157;p16"/>
              <p:cNvSpPr txBox="1"/>
              <p:nvPr/>
            </p:nvSpPr>
            <p:spPr>
              <a:xfrm>
                <a:off x="5962125" y="1315125"/>
                <a:ext cx="1651200" cy="861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800">
                    <a:latin typeface="Roboto"/>
                    <a:ea typeface="Roboto"/>
                    <a:cs typeface="Roboto"/>
                    <a:sym typeface="Roboto"/>
                  </a:rPr>
                  <a:t>INFORMATION</a:t>
                </a:r>
                <a:endParaRPr sz="600">
                  <a:latin typeface="Roboto"/>
                  <a:ea typeface="Roboto"/>
                  <a:cs typeface="Roboto"/>
                  <a:sym typeface="Roboto"/>
                </a:endParaRPr>
              </a:p>
              <a:p>
                <a:pPr marL="0" lvl="0" indent="0" algn="l" rtl="0">
                  <a:lnSpc>
                    <a:spcPct val="115000"/>
                  </a:lnSpc>
                  <a:spcBef>
                    <a:spcPts val="0"/>
                  </a:spcBef>
                  <a:spcAft>
                    <a:spcPts val="0"/>
                  </a:spcAft>
                  <a:buNone/>
                </a:pPr>
                <a:r>
                  <a:rPr lang="en" sz="800" b="1">
                    <a:latin typeface="Roboto"/>
                    <a:ea typeface="Roboto"/>
                    <a:cs typeface="Roboto"/>
                    <a:sym typeface="Roboto"/>
                  </a:rPr>
                  <a:t>Key Knowledge and Information sources, predictions, and planning information</a:t>
                </a:r>
                <a:endParaRPr sz="800" b="1">
                  <a:latin typeface="Roboto"/>
                  <a:ea typeface="Roboto"/>
                  <a:cs typeface="Roboto"/>
                  <a:sym typeface="Roboto"/>
                </a:endParaRPr>
              </a:p>
            </p:txBody>
          </p:sp>
        </p:grpSp>
        <p:grpSp>
          <p:nvGrpSpPr>
            <p:cNvPr id="158" name="Google Shape;158;p16"/>
            <p:cNvGrpSpPr/>
            <p:nvPr/>
          </p:nvGrpSpPr>
          <p:grpSpPr>
            <a:xfrm>
              <a:off x="5263250" y="3843451"/>
              <a:ext cx="2264962" cy="900617"/>
              <a:chOff x="3120395" y="3535140"/>
              <a:chExt cx="2844000" cy="1143786"/>
            </a:xfrm>
          </p:grpSpPr>
          <p:cxnSp>
            <p:nvCxnSpPr>
              <p:cNvPr id="159" name="Google Shape;159;p16"/>
              <p:cNvCxnSpPr/>
              <p:nvPr/>
            </p:nvCxnSpPr>
            <p:spPr>
              <a:xfrm rot="10800000">
                <a:off x="4556399" y="3535140"/>
                <a:ext cx="0" cy="460500"/>
              </a:xfrm>
              <a:prstGeom prst="straightConnector1">
                <a:avLst/>
              </a:prstGeom>
              <a:noFill/>
              <a:ln w="19050" cap="flat" cmpd="sng">
                <a:solidFill>
                  <a:srgbClr val="249C91"/>
                </a:solidFill>
                <a:prstDash val="solid"/>
                <a:round/>
                <a:headEnd type="oval" w="med" len="med"/>
                <a:tailEnd type="none" w="sm" len="sm"/>
              </a:ln>
            </p:spPr>
          </p:cxnSp>
          <p:sp>
            <p:nvSpPr>
              <p:cNvPr id="160" name="Google Shape;160;p16"/>
              <p:cNvSpPr txBox="1"/>
              <p:nvPr/>
            </p:nvSpPr>
            <p:spPr>
              <a:xfrm>
                <a:off x="3120395" y="4009327"/>
                <a:ext cx="2844000" cy="669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800">
                    <a:latin typeface="Roboto"/>
                    <a:ea typeface="Roboto"/>
                    <a:cs typeface="Roboto"/>
                    <a:sym typeface="Roboto"/>
                  </a:rPr>
                  <a:t>TOOLS</a:t>
                </a:r>
                <a:endParaRPr sz="800">
                  <a:latin typeface="Roboto"/>
                  <a:ea typeface="Roboto"/>
                  <a:cs typeface="Roboto"/>
                  <a:sym typeface="Roboto"/>
                </a:endParaRPr>
              </a:p>
              <a:p>
                <a:pPr marL="0" lvl="0" indent="0" algn="ctr" rtl="0">
                  <a:lnSpc>
                    <a:spcPct val="115000"/>
                  </a:lnSpc>
                  <a:spcBef>
                    <a:spcPts val="0"/>
                  </a:spcBef>
                  <a:spcAft>
                    <a:spcPts val="0"/>
                  </a:spcAft>
                  <a:buNone/>
                </a:pPr>
                <a:endParaRPr sz="600">
                  <a:latin typeface="Roboto"/>
                  <a:ea typeface="Roboto"/>
                  <a:cs typeface="Roboto"/>
                  <a:sym typeface="Roboto"/>
                </a:endParaRPr>
              </a:p>
              <a:p>
                <a:pPr marL="0" lvl="0" indent="0" algn="ctr" rtl="0">
                  <a:lnSpc>
                    <a:spcPct val="115000"/>
                  </a:lnSpc>
                  <a:spcBef>
                    <a:spcPts val="0"/>
                  </a:spcBef>
                  <a:spcAft>
                    <a:spcPts val="0"/>
                  </a:spcAft>
                  <a:buNone/>
                </a:pPr>
                <a:r>
                  <a:rPr lang="en" sz="800" b="1">
                    <a:latin typeface="Roboto"/>
                    <a:ea typeface="Roboto"/>
                    <a:cs typeface="Roboto"/>
                    <a:sym typeface="Roboto"/>
                  </a:rPr>
                  <a:t>Climate-integrated tools (predictive maps, ecosystem forecasts, climate linked assessments; skill tested &amp; validated)</a:t>
                </a:r>
                <a:endParaRPr sz="800" b="1">
                  <a:latin typeface="Roboto"/>
                  <a:ea typeface="Roboto"/>
                  <a:cs typeface="Roboto"/>
                  <a:sym typeface="Roboto"/>
                </a:endParaRPr>
              </a:p>
            </p:txBody>
          </p:sp>
        </p:grpSp>
        <p:sp>
          <p:nvSpPr>
            <p:cNvPr id="161" name="Google Shape;161;p16"/>
            <p:cNvSpPr txBox="1"/>
            <p:nvPr/>
          </p:nvSpPr>
          <p:spPr>
            <a:xfrm>
              <a:off x="5838800" y="2585650"/>
              <a:ext cx="1149600" cy="7851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100" b="1">
                  <a:latin typeface="Roboto"/>
                  <a:ea typeface="Roboto"/>
                  <a:cs typeface="Roboto"/>
                  <a:sym typeface="Roboto"/>
                </a:rPr>
                <a:t>Key Council Processes &amp; Planning for Climate Readiness</a:t>
              </a:r>
              <a:endParaRPr sz="1000"/>
            </a:p>
          </p:txBody>
        </p:sp>
        <p:sp>
          <p:nvSpPr>
            <p:cNvPr id="162" name="Google Shape;162;p16"/>
            <p:cNvSpPr/>
            <p:nvPr/>
          </p:nvSpPr>
          <p:spPr>
            <a:xfrm rot="1782837">
              <a:off x="5345473" y="1912186"/>
              <a:ext cx="2137106" cy="2124810"/>
            </a:xfrm>
            <a:prstGeom prst="blockArc">
              <a:avLst>
                <a:gd name="adj1" fmla="val 14414370"/>
                <a:gd name="adj2" fmla="val 694"/>
                <a:gd name="adj3" fmla="val 9562"/>
              </a:avLst>
            </a:prstGeom>
            <a:solidFill>
              <a:srgbClr val="155B55"/>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6"/>
            <p:cNvSpPr/>
            <p:nvPr/>
          </p:nvSpPr>
          <p:spPr>
            <a:xfrm rot="-1782837" flipH="1">
              <a:off x="5347025" y="1912186"/>
              <a:ext cx="2137106" cy="2124810"/>
            </a:xfrm>
            <a:prstGeom prst="blockArc">
              <a:avLst>
                <a:gd name="adj1" fmla="val 14348563"/>
                <a:gd name="adj2" fmla="val 21472873"/>
                <a:gd name="adj3" fmla="val 9381"/>
              </a:avLst>
            </a:prstGeom>
            <a:solidFill>
              <a:srgbClr val="83E3DA"/>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6"/>
            <p:cNvSpPr/>
            <p:nvPr/>
          </p:nvSpPr>
          <p:spPr>
            <a:xfrm rot="-8120281">
              <a:off x="6269328" y="1867962"/>
              <a:ext cx="287656" cy="287656"/>
            </a:xfrm>
            <a:prstGeom prst="rtTriangle">
              <a:avLst/>
            </a:prstGeom>
            <a:solidFill>
              <a:srgbClr val="83E3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6"/>
            <p:cNvSpPr/>
            <p:nvPr/>
          </p:nvSpPr>
          <p:spPr>
            <a:xfrm rot="-9017762" flipH="1">
              <a:off x="5346281" y="1911154"/>
              <a:ext cx="2136548" cy="2124097"/>
            </a:xfrm>
            <a:prstGeom prst="blockArc">
              <a:avLst>
                <a:gd name="adj1" fmla="val 14316164"/>
                <a:gd name="adj2" fmla="val 21502663"/>
                <a:gd name="adj3" fmla="val 9415"/>
              </a:avLst>
            </a:prstGeom>
            <a:solidFill>
              <a:srgbClr val="249C91"/>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6"/>
            <p:cNvSpPr/>
            <p:nvPr/>
          </p:nvSpPr>
          <p:spPr>
            <a:xfrm rot="-1013066">
              <a:off x="7147177" y="3303757"/>
              <a:ext cx="248931" cy="246328"/>
            </a:xfrm>
            <a:prstGeom prst="rtTriangle">
              <a:avLst/>
            </a:prstGeom>
            <a:solidFill>
              <a:srgbClr val="155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6"/>
            <p:cNvSpPr/>
            <p:nvPr/>
          </p:nvSpPr>
          <p:spPr>
            <a:xfrm rot="6369570">
              <a:off x="5420088" y="3300535"/>
              <a:ext cx="286728" cy="289653"/>
            </a:xfrm>
            <a:prstGeom prst="rtTriangle">
              <a:avLst/>
            </a:prstGeom>
            <a:solidFill>
              <a:srgbClr val="249C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68" name="Google Shape;168;p16"/>
          <p:cNvCxnSpPr>
            <a:stCxn id="142" idx="3"/>
          </p:cNvCxnSpPr>
          <p:nvPr/>
        </p:nvCxnSpPr>
        <p:spPr>
          <a:xfrm>
            <a:off x="6099613" y="690588"/>
            <a:ext cx="536700" cy="1034400"/>
          </a:xfrm>
          <a:prstGeom prst="bentConnector2">
            <a:avLst/>
          </a:prstGeom>
          <a:noFill/>
          <a:ln w="38100" cap="flat" cmpd="sng">
            <a:solidFill>
              <a:srgbClr val="59A0A2"/>
            </a:solidFill>
            <a:prstDash val="solid"/>
            <a:round/>
            <a:headEnd type="none" w="med" len="med"/>
            <a:tailEnd type="triangl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90"/>
        <p:cNvGrpSpPr/>
        <p:nvPr/>
      </p:nvGrpSpPr>
      <p:grpSpPr>
        <a:xfrm>
          <a:off x="0" y="0"/>
          <a:ext cx="0" cy="0"/>
          <a:chOff x="0" y="0"/>
          <a:chExt cx="0" cy="0"/>
        </a:xfrm>
      </p:grpSpPr>
      <p:pic>
        <p:nvPicPr>
          <p:cNvPr id="191" name="Google Shape;191;p19"/>
          <p:cNvPicPr preferRelativeResize="0"/>
          <p:nvPr/>
        </p:nvPicPr>
        <p:blipFill>
          <a:blip r:embed="rId3">
            <a:alphaModFix/>
          </a:blip>
          <a:stretch>
            <a:fillRect/>
          </a:stretch>
        </p:blipFill>
        <p:spPr>
          <a:xfrm>
            <a:off x="123399" y="147050"/>
            <a:ext cx="2140574" cy="1204074"/>
          </a:xfrm>
          <a:prstGeom prst="rect">
            <a:avLst/>
          </a:prstGeom>
          <a:noFill/>
          <a:ln>
            <a:noFill/>
          </a:ln>
          <a:effectLst>
            <a:outerShdw blurRad="57150" dist="19050" dir="5400000" algn="bl" rotWithShape="0">
              <a:srgbClr val="000000">
                <a:alpha val="50000"/>
              </a:srgbClr>
            </a:outerShdw>
          </a:effectLst>
        </p:spPr>
      </p:pic>
      <p:pic>
        <p:nvPicPr>
          <p:cNvPr id="192" name="Google Shape;192;p19"/>
          <p:cNvPicPr preferRelativeResize="0"/>
          <p:nvPr/>
        </p:nvPicPr>
        <p:blipFill>
          <a:blip r:embed="rId4">
            <a:alphaModFix/>
          </a:blip>
          <a:stretch>
            <a:fillRect/>
          </a:stretch>
        </p:blipFill>
        <p:spPr>
          <a:xfrm>
            <a:off x="94272" y="2041213"/>
            <a:ext cx="2198826" cy="1116825"/>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pic>
        <p:nvPicPr>
          <p:cNvPr id="193" name="Google Shape;193;p19"/>
          <p:cNvPicPr preferRelativeResize="0"/>
          <p:nvPr/>
        </p:nvPicPr>
        <p:blipFill rotWithShape="1">
          <a:blip r:embed="rId5">
            <a:alphaModFix/>
          </a:blip>
          <a:srcRect l="7265" t="7175" r="8060"/>
          <a:stretch/>
        </p:blipFill>
        <p:spPr>
          <a:xfrm>
            <a:off x="2582913" y="2156396"/>
            <a:ext cx="978622" cy="1116799"/>
          </a:xfrm>
          <a:prstGeom prst="rect">
            <a:avLst/>
          </a:prstGeom>
          <a:noFill/>
          <a:ln w="9525" cap="flat" cmpd="sng">
            <a:solidFill>
              <a:schemeClr val="dk2"/>
            </a:solidFill>
            <a:prstDash val="solid"/>
            <a:round/>
            <a:headEnd type="none" w="sm" len="sm"/>
            <a:tailEnd type="none" w="sm" len="sm"/>
          </a:ln>
          <a:effectLst>
            <a:outerShdw blurRad="57150" dist="76200" dir="2040000" algn="bl" rotWithShape="0">
              <a:srgbClr val="000000">
                <a:alpha val="50000"/>
              </a:srgbClr>
            </a:outerShdw>
          </a:effectLst>
        </p:spPr>
      </p:pic>
      <p:pic>
        <p:nvPicPr>
          <p:cNvPr id="194" name="Google Shape;194;p19"/>
          <p:cNvPicPr preferRelativeResize="0"/>
          <p:nvPr/>
        </p:nvPicPr>
        <p:blipFill>
          <a:blip r:embed="rId6">
            <a:alphaModFix/>
          </a:blip>
          <a:stretch>
            <a:fillRect/>
          </a:stretch>
        </p:blipFill>
        <p:spPr>
          <a:xfrm>
            <a:off x="3106200" y="1783500"/>
            <a:ext cx="820679" cy="1097999"/>
          </a:xfrm>
          <a:prstGeom prst="rect">
            <a:avLst/>
          </a:prstGeom>
          <a:noFill/>
          <a:ln w="9525" cap="flat" cmpd="sng">
            <a:solidFill>
              <a:schemeClr val="dk2"/>
            </a:solidFill>
            <a:prstDash val="solid"/>
            <a:round/>
            <a:headEnd type="none" w="sm" len="sm"/>
            <a:tailEnd type="none" w="sm" len="sm"/>
          </a:ln>
          <a:effectLst>
            <a:outerShdw blurRad="57150" dist="85725" dir="4200000" algn="bl" rotWithShape="0">
              <a:srgbClr val="000000">
                <a:alpha val="50000"/>
              </a:srgbClr>
            </a:outerShdw>
          </a:effectLst>
        </p:spPr>
      </p:pic>
      <p:cxnSp>
        <p:nvCxnSpPr>
          <p:cNvPr id="195" name="Google Shape;195;p19"/>
          <p:cNvCxnSpPr>
            <a:stCxn id="191" idx="2"/>
            <a:endCxn id="192" idx="0"/>
          </p:cNvCxnSpPr>
          <p:nvPr/>
        </p:nvCxnSpPr>
        <p:spPr>
          <a:xfrm rot="-5400000" flipH="1">
            <a:off x="848986" y="1695824"/>
            <a:ext cx="690000" cy="600"/>
          </a:xfrm>
          <a:prstGeom prst="bentConnector3">
            <a:avLst>
              <a:gd name="adj1" fmla="val 50006"/>
            </a:avLst>
          </a:prstGeom>
          <a:noFill/>
          <a:ln w="38100" cap="flat" cmpd="sng">
            <a:solidFill>
              <a:srgbClr val="59A0A2"/>
            </a:solidFill>
            <a:prstDash val="solid"/>
            <a:round/>
            <a:headEnd type="none" w="med" len="med"/>
            <a:tailEnd type="triangle" w="med" len="med"/>
          </a:ln>
        </p:spPr>
      </p:cxnSp>
      <p:cxnSp>
        <p:nvCxnSpPr>
          <p:cNvPr id="196" name="Google Shape;196;p19"/>
          <p:cNvCxnSpPr>
            <a:stCxn id="192" idx="2"/>
            <a:endCxn id="197" idx="0"/>
          </p:cNvCxnSpPr>
          <p:nvPr/>
        </p:nvCxnSpPr>
        <p:spPr>
          <a:xfrm rot="-5400000" flipH="1">
            <a:off x="788535" y="3563187"/>
            <a:ext cx="810900" cy="600"/>
          </a:xfrm>
          <a:prstGeom prst="bentConnector3">
            <a:avLst>
              <a:gd name="adj1" fmla="val 49998"/>
            </a:avLst>
          </a:prstGeom>
          <a:noFill/>
          <a:ln w="38100" cap="flat" cmpd="sng">
            <a:solidFill>
              <a:srgbClr val="59A0A2"/>
            </a:solidFill>
            <a:prstDash val="solid"/>
            <a:round/>
            <a:headEnd type="none" w="med" len="med"/>
            <a:tailEnd type="triangle" w="med" len="med"/>
          </a:ln>
        </p:spPr>
      </p:cxnSp>
      <p:sp>
        <p:nvSpPr>
          <p:cNvPr id="198" name="Google Shape;198;p19"/>
          <p:cNvSpPr txBox="1"/>
          <p:nvPr/>
        </p:nvSpPr>
        <p:spPr>
          <a:xfrm>
            <a:off x="4361113" y="182688"/>
            <a:ext cx="1738500" cy="1015800"/>
          </a:xfrm>
          <a:prstGeom prst="rect">
            <a:avLst/>
          </a:prstGeom>
          <a:solidFill>
            <a:srgbClr val="AADBDD"/>
          </a:solidFill>
          <a:ln w="9525" cap="flat" cmpd="sng">
            <a:solidFill>
              <a:srgbClr val="134F5C"/>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800">
                <a:solidFill>
                  <a:schemeClr val="dk2"/>
                </a:solidFill>
              </a:rPr>
              <a:t>Climate Scenarios Workshop</a:t>
            </a:r>
            <a:endParaRPr sz="1800">
              <a:solidFill>
                <a:schemeClr val="dk2"/>
              </a:solidFill>
            </a:endParaRPr>
          </a:p>
        </p:txBody>
      </p:sp>
      <p:cxnSp>
        <p:nvCxnSpPr>
          <p:cNvPr id="199" name="Google Shape;199;p19"/>
          <p:cNvCxnSpPr>
            <a:stCxn id="194" idx="0"/>
            <a:endCxn id="198" idx="1"/>
          </p:cNvCxnSpPr>
          <p:nvPr/>
        </p:nvCxnSpPr>
        <p:spPr>
          <a:xfrm rot="-5400000">
            <a:off x="3392340" y="814800"/>
            <a:ext cx="1092900" cy="844500"/>
          </a:xfrm>
          <a:prstGeom prst="bentConnector2">
            <a:avLst/>
          </a:prstGeom>
          <a:noFill/>
          <a:ln w="38100" cap="flat" cmpd="sng">
            <a:solidFill>
              <a:srgbClr val="59A0A2"/>
            </a:solidFill>
            <a:prstDash val="solid"/>
            <a:round/>
            <a:headEnd type="none" w="med" len="med"/>
            <a:tailEnd type="triangle" w="med" len="med"/>
          </a:ln>
        </p:spPr>
      </p:cxnSp>
      <p:sp>
        <p:nvSpPr>
          <p:cNvPr id="200" name="Google Shape;200;p19"/>
          <p:cNvSpPr txBox="1"/>
          <p:nvPr/>
        </p:nvSpPr>
        <p:spPr>
          <a:xfrm>
            <a:off x="3516550" y="1198500"/>
            <a:ext cx="13524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rgbClr val="0B5394"/>
                </a:solidFill>
              </a:rPr>
              <a:t>Basis for group discussions</a:t>
            </a:r>
            <a:endParaRPr sz="1300">
              <a:solidFill>
                <a:srgbClr val="0B5394"/>
              </a:solidFill>
            </a:endParaRPr>
          </a:p>
        </p:txBody>
      </p:sp>
      <p:sp>
        <p:nvSpPr>
          <p:cNvPr id="201" name="Google Shape;201;p19"/>
          <p:cNvSpPr txBox="1"/>
          <p:nvPr/>
        </p:nvSpPr>
        <p:spPr>
          <a:xfrm>
            <a:off x="1286900" y="3112975"/>
            <a:ext cx="1318500" cy="78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rgbClr val="0B5394"/>
                </a:solidFill>
              </a:rPr>
              <a:t>Outcome: </a:t>
            </a:r>
            <a:endParaRPr sz="1300">
              <a:solidFill>
                <a:srgbClr val="0B5394"/>
              </a:solidFill>
            </a:endParaRPr>
          </a:p>
          <a:p>
            <a:pPr marL="0" lvl="0" indent="0" algn="l" rtl="0">
              <a:spcBef>
                <a:spcPts val="0"/>
              </a:spcBef>
              <a:spcAft>
                <a:spcPts val="0"/>
              </a:spcAft>
              <a:buNone/>
            </a:pPr>
            <a:r>
              <a:rPr lang="en" sz="1300">
                <a:solidFill>
                  <a:srgbClr val="0B5394"/>
                </a:solidFill>
              </a:rPr>
              <a:t>Select 1-2 draft scenarios</a:t>
            </a:r>
            <a:endParaRPr sz="1300">
              <a:solidFill>
                <a:srgbClr val="0B5394"/>
              </a:solidFill>
            </a:endParaRPr>
          </a:p>
        </p:txBody>
      </p:sp>
      <p:sp>
        <p:nvSpPr>
          <p:cNvPr id="202" name="Google Shape;202;p19"/>
          <p:cNvSpPr txBox="1"/>
          <p:nvPr/>
        </p:nvSpPr>
        <p:spPr>
          <a:xfrm>
            <a:off x="385358" y="2383638"/>
            <a:ext cx="14016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a:solidFill>
                  <a:srgbClr val="990000"/>
                </a:solidFill>
                <a:highlight>
                  <a:srgbClr val="FFE599"/>
                </a:highlight>
              </a:rPr>
              <a:t>Today- populate scenarios</a:t>
            </a:r>
            <a:endParaRPr sz="1300">
              <a:solidFill>
                <a:srgbClr val="990000"/>
              </a:solidFill>
              <a:highlight>
                <a:srgbClr val="FFE599"/>
              </a:highlight>
            </a:endParaRPr>
          </a:p>
        </p:txBody>
      </p:sp>
      <p:sp>
        <p:nvSpPr>
          <p:cNvPr id="203" name="Google Shape;203;p19"/>
          <p:cNvSpPr txBox="1"/>
          <p:nvPr/>
        </p:nvSpPr>
        <p:spPr>
          <a:xfrm>
            <a:off x="1938275" y="367100"/>
            <a:ext cx="14946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rgbClr val="0B5394"/>
                </a:solidFill>
                <a:highlight>
                  <a:schemeClr val="lt1"/>
                </a:highlight>
              </a:rPr>
              <a:t>Last meeting: ID’d the axes</a:t>
            </a:r>
            <a:endParaRPr sz="1300">
              <a:solidFill>
                <a:srgbClr val="0B5394"/>
              </a:solidFill>
              <a:highlight>
                <a:schemeClr val="lt1"/>
              </a:highlight>
            </a:endParaRPr>
          </a:p>
        </p:txBody>
      </p:sp>
      <p:sp>
        <p:nvSpPr>
          <p:cNvPr id="197" name="Google Shape;197;p19"/>
          <p:cNvSpPr txBox="1"/>
          <p:nvPr/>
        </p:nvSpPr>
        <p:spPr>
          <a:xfrm>
            <a:off x="653225" y="3968900"/>
            <a:ext cx="1081500" cy="831300"/>
          </a:xfrm>
          <a:prstGeom prst="rect">
            <a:avLst/>
          </a:prstGeom>
          <a:solidFill>
            <a:srgbClr val="AADBDD"/>
          </a:solidFill>
          <a:ln w="9525" cap="flat" cmpd="sng">
            <a:solidFill>
              <a:srgbClr val="134F5C"/>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dk2"/>
                </a:solidFill>
              </a:rPr>
              <a:t>CSW planning committee</a:t>
            </a:r>
            <a:endParaRPr>
              <a:solidFill>
                <a:schemeClr val="dk2"/>
              </a:solidFill>
            </a:endParaRPr>
          </a:p>
        </p:txBody>
      </p:sp>
      <p:sp>
        <p:nvSpPr>
          <p:cNvPr id="204" name="Google Shape;204;p19"/>
          <p:cNvSpPr txBox="1"/>
          <p:nvPr/>
        </p:nvSpPr>
        <p:spPr>
          <a:xfrm>
            <a:off x="1900213" y="4167888"/>
            <a:ext cx="10260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rgbClr val="0B5394"/>
                </a:solidFill>
              </a:rPr>
              <a:t>Finalize scenarios </a:t>
            </a:r>
            <a:endParaRPr sz="1300">
              <a:solidFill>
                <a:srgbClr val="0B5394"/>
              </a:solidFill>
            </a:endParaRPr>
          </a:p>
        </p:txBody>
      </p:sp>
      <p:cxnSp>
        <p:nvCxnSpPr>
          <p:cNvPr id="205" name="Google Shape;205;p19"/>
          <p:cNvCxnSpPr>
            <a:stCxn id="197" idx="2"/>
            <a:endCxn id="193" idx="2"/>
          </p:cNvCxnSpPr>
          <p:nvPr/>
        </p:nvCxnSpPr>
        <p:spPr>
          <a:xfrm rot="-5400000">
            <a:off x="1369625" y="3097550"/>
            <a:ext cx="1527000" cy="1878300"/>
          </a:xfrm>
          <a:prstGeom prst="bentConnector3">
            <a:avLst>
              <a:gd name="adj1" fmla="val -15594"/>
            </a:avLst>
          </a:prstGeom>
          <a:noFill/>
          <a:ln w="38100" cap="flat" cmpd="sng">
            <a:solidFill>
              <a:srgbClr val="59A0A2"/>
            </a:solidFill>
            <a:prstDash val="solid"/>
            <a:round/>
            <a:headEnd type="none" w="med" len="med"/>
            <a:tailEnd type="triangle" w="med" len="med"/>
          </a:ln>
        </p:spPr>
      </p:cxnSp>
      <p:grpSp>
        <p:nvGrpSpPr>
          <p:cNvPr id="206" name="Google Shape;206;p19"/>
          <p:cNvGrpSpPr/>
          <p:nvPr/>
        </p:nvGrpSpPr>
        <p:grpSpPr>
          <a:xfrm>
            <a:off x="4305211" y="1659203"/>
            <a:ext cx="4724634" cy="3217465"/>
            <a:chOff x="4116786" y="1526603"/>
            <a:chExt cx="4724634" cy="3217465"/>
          </a:xfrm>
        </p:grpSpPr>
        <p:sp>
          <p:nvSpPr>
            <p:cNvPr id="207" name="Google Shape;207;p19"/>
            <p:cNvSpPr/>
            <p:nvPr/>
          </p:nvSpPr>
          <p:spPr>
            <a:xfrm>
              <a:off x="5404282" y="1977750"/>
              <a:ext cx="2022900" cy="2000100"/>
            </a:xfrm>
            <a:prstGeom prst="donut">
              <a:avLst>
                <a:gd name="adj" fmla="val 16067"/>
              </a:avLst>
            </a:prstGeom>
            <a:solidFill>
              <a:srgbClr val="000000">
                <a:alpha val="10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8" name="Google Shape;208;p19"/>
            <p:cNvGrpSpPr/>
            <p:nvPr/>
          </p:nvGrpSpPr>
          <p:grpSpPr>
            <a:xfrm>
              <a:off x="4116786" y="2095409"/>
              <a:ext cx="1538352" cy="527243"/>
              <a:chOff x="1680836" y="1315124"/>
              <a:chExt cx="1931633" cy="669600"/>
            </a:xfrm>
          </p:grpSpPr>
          <p:cxnSp>
            <p:nvCxnSpPr>
              <p:cNvPr id="209" name="Google Shape;209;p19"/>
              <p:cNvCxnSpPr/>
              <p:nvPr/>
            </p:nvCxnSpPr>
            <p:spPr>
              <a:xfrm>
                <a:off x="3178969" y="1638300"/>
                <a:ext cx="433500" cy="252300"/>
              </a:xfrm>
              <a:prstGeom prst="straightConnector1">
                <a:avLst/>
              </a:prstGeom>
              <a:noFill/>
              <a:ln w="19050" cap="flat" cmpd="sng">
                <a:solidFill>
                  <a:srgbClr val="83E3DA"/>
                </a:solidFill>
                <a:prstDash val="solid"/>
                <a:round/>
                <a:headEnd type="oval" w="med" len="med"/>
                <a:tailEnd type="none" w="sm" len="sm"/>
              </a:ln>
            </p:spPr>
          </p:cxnSp>
          <p:sp>
            <p:nvSpPr>
              <p:cNvPr id="210" name="Google Shape;210;p19"/>
              <p:cNvSpPr txBox="1"/>
              <p:nvPr/>
            </p:nvSpPr>
            <p:spPr>
              <a:xfrm>
                <a:off x="1680836" y="1315124"/>
                <a:ext cx="1495200" cy="6696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800">
                    <a:latin typeface="Roboto"/>
                    <a:ea typeface="Roboto"/>
                    <a:cs typeface="Roboto"/>
                    <a:sym typeface="Roboto"/>
                  </a:rPr>
                  <a:t>RESPONSE</a:t>
                </a:r>
                <a:endParaRPr sz="800">
                  <a:latin typeface="Roboto"/>
                  <a:ea typeface="Roboto"/>
                  <a:cs typeface="Roboto"/>
                  <a:sym typeface="Roboto"/>
                </a:endParaRPr>
              </a:p>
              <a:p>
                <a:pPr marL="0" lvl="0" indent="0" algn="r" rtl="0">
                  <a:lnSpc>
                    <a:spcPct val="115000"/>
                  </a:lnSpc>
                  <a:spcBef>
                    <a:spcPts val="0"/>
                  </a:spcBef>
                  <a:spcAft>
                    <a:spcPts val="0"/>
                  </a:spcAft>
                  <a:buNone/>
                </a:pPr>
                <a:endParaRPr sz="600">
                  <a:latin typeface="Roboto"/>
                  <a:ea typeface="Roboto"/>
                  <a:cs typeface="Roboto"/>
                  <a:sym typeface="Roboto"/>
                </a:endParaRPr>
              </a:p>
              <a:p>
                <a:pPr marL="0" lvl="0" indent="0" algn="r" rtl="0">
                  <a:lnSpc>
                    <a:spcPct val="115000"/>
                  </a:lnSpc>
                  <a:spcBef>
                    <a:spcPts val="0"/>
                  </a:spcBef>
                  <a:spcAft>
                    <a:spcPts val="0"/>
                  </a:spcAft>
                  <a:buNone/>
                </a:pPr>
                <a:r>
                  <a:rPr lang="en" sz="800" b="1">
                    <a:latin typeface="Roboto"/>
                    <a:ea typeface="Roboto"/>
                    <a:cs typeface="Roboto"/>
                    <a:sym typeface="Roboto"/>
                  </a:rPr>
                  <a:t>Climate-informed advice for fisheries planning, preparation, &amp;  response</a:t>
                </a:r>
                <a:endParaRPr sz="800" b="1">
                  <a:latin typeface="Roboto"/>
                  <a:ea typeface="Roboto"/>
                  <a:cs typeface="Roboto"/>
                  <a:sym typeface="Roboto"/>
                </a:endParaRPr>
              </a:p>
            </p:txBody>
          </p:sp>
        </p:grpSp>
        <p:grpSp>
          <p:nvGrpSpPr>
            <p:cNvPr id="211" name="Google Shape;211;p19"/>
            <p:cNvGrpSpPr/>
            <p:nvPr/>
          </p:nvGrpSpPr>
          <p:grpSpPr>
            <a:xfrm>
              <a:off x="7172160" y="2095411"/>
              <a:ext cx="1669259" cy="678660"/>
              <a:chOff x="5517319" y="1315125"/>
              <a:chExt cx="2096006" cy="861900"/>
            </a:xfrm>
          </p:grpSpPr>
          <p:cxnSp>
            <p:nvCxnSpPr>
              <p:cNvPr id="212" name="Google Shape;212;p19"/>
              <p:cNvCxnSpPr/>
              <p:nvPr/>
            </p:nvCxnSpPr>
            <p:spPr>
              <a:xfrm flipH="1">
                <a:off x="5517319" y="1638300"/>
                <a:ext cx="433500" cy="252300"/>
              </a:xfrm>
              <a:prstGeom prst="straightConnector1">
                <a:avLst/>
              </a:prstGeom>
              <a:noFill/>
              <a:ln w="19050" cap="flat" cmpd="sng">
                <a:solidFill>
                  <a:srgbClr val="155B55"/>
                </a:solidFill>
                <a:prstDash val="solid"/>
                <a:round/>
                <a:headEnd type="oval" w="med" len="med"/>
                <a:tailEnd type="none" w="sm" len="sm"/>
              </a:ln>
            </p:spPr>
          </p:cxnSp>
          <p:sp>
            <p:nvSpPr>
              <p:cNvPr id="213" name="Google Shape;213;p19"/>
              <p:cNvSpPr txBox="1"/>
              <p:nvPr/>
            </p:nvSpPr>
            <p:spPr>
              <a:xfrm>
                <a:off x="5962125" y="1315125"/>
                <a:ext cx="1651200" cy="861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800">
                    <a:latin typeface="Roboto"/>
                    <a:ea typeface="Roboto"/>
                    <a:cs typeface="Roboto"/>
                    <a:sym typeface="Roboto"/>
                  </a:rPr>
                  <a:t>INFORMATION</a:t>
                </a:r>
                <a:endParaRPr sz="600">
                  <a:latin typeface="Roboto"/>
                  <a:ea typeface="Roboto"/>
                  <a:cs typeface="Roboto"/>
                  <a:sym typeface="Roboto"/>
                </a:endParaRPr>
              </a:p>
              <a:p>
                <a:pPr marL="0" lvl="0" indent="0" algn="l" rtl="0">
                  <a:lnSpc>
                    <a:spcPct val="115000"/>
                  </a:lnSpc>
                  <a:spcBef>
                    <a:spcPts val="0"/>
                  </a:spcBef>
                  <a:spcAft>
                    <a:spcPts val="0"/>
                  </a:spcAft>
                  <a:buNone/>
                </a:pPr>
                <a:r>
                  <a:rPr lang="en" sz="800" b="1">
                    <a:latin typeface="Roboto"/>
                    <a:ea typeface="Roboto"/>
                    <a:cs typeface="Roboto"/>
                    <a:sym typeface="Roboto"/>
                  </a:rPr>
                  <a:t>Key Knowledge and Information sources, predictions, and planning information</a:t>
                </a:r>
                <a:endParaRPr sz="800" b="1">
                  <a:latin typeface="Roboto"/>
                  <a:ea typeface="Roboto"/>
                  <a:cs typeface="Roboto"/>
                  <a:sym typeface="Roboto"/>
                </a:endParaRPr>
              </a:p>
            </p:txBody>
          </p:sp>
        </p:grpSp>
        <p:grpSp>
          <p:nvGrpSpPr>
            <p:cNvPr id="214" name="Google Shape;214;p19"/>
            <p:cNvGrpSpPr/>
            <p:nvPr/>
          </p:nvGrpSpPr>
          <p:grpSpPr>
            <a:xfrm>
              <a:off x="5263250" y="3843451"/>
              <a:ext cx="2264962" cy="900617"/>
              <a:chOff x="3120395" y="3535140"/>
              <a:chExt cx="2844000" cy="1143786"/>
            </a:xfrm>
          </p:grpSpPr>
          <p:cxnSp>
            <p:nvCxnSpPr>
              <p:cNvPr id="215" name="Google Shape;215;p19"/>
              <p:cNvCxnSpPr/>
              <p:nvPr/>
            </p:nvCxnSpPr>
            <p:spPr>
              <a:xfrm rot="10800000">
                <a:off x="4556399" y="3535140"/>
                <a:ext cx="0" cy="460500"/>
              </a:xfrm>
              <a:prstGeom prst="straightConnector1">
                <a:avLst/>
              </a:prstGeom>
              <a:noFill/>
              <a:ln w="19050" cap="flat" cmpd="sng">
                <a:solidFill>
                  <a:srgbClr val="249C91"/>
                </a:solidFill>
                <a:prstDash val="solid"/>
                <a:round/>
                <a:headEnd type="oval" w="med" len="med"/>
                <a:tailEnd type="none" w="sm" len="sm"/>
              </a:ln>
            </p:spPr>
          </p:cxnSp>
          <p:sp>
            <p:nvSpPr>
              <p:cNvPr id="216" name="Google Shape;216;p19"/>
              <p:cNvSpPr txBox="1"/>
              <p:nvPr/>
            </p:nvSpPr>
            <p:spPr>
              <a:xfrm>
                <a:off x="3120395" y="4009327"/>
                <a:ext cx="2844000" cy="669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800">
                    <a:latin typeface="Roboto"/>
                    <a:ea typeface="Roboto"/>
                    <a:cs typeface="Roboto"/>
                    <a:sym typeface="Roboto"/>
                  </a:rPr>
                  <a:t>TOOLS</a:t>
                </a:r>
                <a:endParaRPr sz="800">
                  <a:latin typeface="Roboto"/>
                  <a:ea typeface="Roboto"/>
                  <a:cs typeface="Roboto"/>
                  <a:sym typeface="Roboto"/>
                </a:endParaRPr>
              </a:p>
              <a:p>
                <a:pPr marL="0" lvl="0" indent="0" algn="ctr" rtl="0">
                  <a:lnSpc>
                    <a:spcPct val="115000"/>
                  </a:lnSpc>
                  <a:spcBef>
                    <a:spcPts val="0"/>
                  </a:spcBef>
                  <a:spcAft>
                    <a:spcPts val="0"/>
                  </a:spcAft>
                  <a:buNone/>
                </a:pPr>
                <a:endParaRPr sz="600">
                  <a:latin typeface="Roboto"/>
                  <a:ea typeface="Roboto"/>
                  <a:cs typeface="Roboto"/>
                  <a:sym typeface="Roboto"/>
                </a:endParaRPr>
              </a:p>
              <a:p>
                <a:pPr marL="0" lvl="0" indent="0" algn="ctr" rtl="0">
                  <a:lnSpc>
                    <a:spcPct val="115000"/>
                  </a:lnSpc>
                  <a:spcBef>
                    <a:spcPts val="0"/>
                  </a:spcBef>
                  <a:spcAft>
                    <a:spcPts val="0"/>
                  </a:spcAft>
                  <a:buNone/>
                </a:pPr>
                <a:r>
                  <a:rPr lang="en" sz="800" b="1">
                    <a:latin typeface="Roboto"/>
                    <a:ea typeface="Roboto"/>
                    <a:cs typeface="Roboto"/>
                    <a:sym typeface="Roboto"/>
                  </a:rPr>
                  <a:t>Climate-integrated tools (predictive maps, ecosystem forecasts, climate linked assessments; skill tested &amp; validated)</a:t>
                </a:r>
                <a:endParaRPr sz="800" b="1">
                  <a:latin typeface="Roboto"/>
                  <a:ea typeface="Roboto"/>
                  <a:cs typeface="Roboto"/>
                  <a:sym typeface="Roboto"/>
                </a:endParaRPr>
              </a:p>
            </p:txBody>
          </p:sp>
        </p:grpSp>
        <p:sp>
          <p:nvSpPr>
            <p:cNvPr id="217" name="Google Shape;217;p19"/>
            <p:cNvSpPr txBox="1"/>
            <p:nvPr/>
          </p:nvSpPr>
          <p:spPr>
            <a:xfrm>
              <a:off x="5838800" y="2585650"/>
              <a:ext cx="1149600" cy="7851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100" b="1">
                  <a:latin typeface="Roboto"/>
                  <a:ea typeface="Roboto"/>
                  <a:cs typeface="Roboto"/>
                  <a:sym typeface="Roboto"/>
                </a:rPr>
                <a:t>Key Council Processes &amp; Planning for Climate Readiness</a:t>
              </a:r>
              <a:endParaRPr sz="1000"/>
            </a:p>
          </p:txBody>
        </p:sp>
        <p:sp>
          <p:nvSpPr>
            <p:cNvPr id="218" name="Google Shape;218;p19"/>
            <p:cNvSpPr/>
            <p:nvPr/>
          </p:nvSpPr>
          <p:spPr>
            <a:xfrm rot="1782837">
              <a:off x="5345473" y="1912186"/>
              <a:ext cx="2137106" cy="2124810"/>
            </a:xfrm>
            <a:prstGeom prst="blockArc">
              <a:avLst>
                <a:gd name="adj1" fmla="val 14414370"/>
                <a:gd name="adj2" fmla="val 694"/>
                <a:gd name="adj3" fmla="val 9562"/>
              </a:avLst>
            </a:prstGeom>
            <a:solidFill>
              <a:srgbClr val="155B55"/>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9"/>
            <p:cNvSpPr/>
            <p:nvPr/>
          </p:nvSpPr>
          <p:spPr>
            <a:xfrm rot="-1782837" flipH="1">
              <a:off x="5347025" y="1912186"/>
              <a:ext cx="2137106" cy="2124810"/>
            </a:xfrm>
            <a:prstGeom prst="blockArc">
              <a:avLst>
                <a:gd name="adj1" fmla="val 14348563"/>
                <a:gd name="adj2" fmla="val 21472873"/>
                <a:gd name="adj3" fmla="val 9381"/>
              </a:avLst>
            </a:prstGeom>
            <a:solidFill>
              <a:srgbClr val="83E3DA"/>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9"/>
            <p:cNvSpPr/>
            <p:nvPr/>
          </p:nvSpPr>
          <p:spPr>
            <a:xfrm rot="-8120281">
              <a:off x="6269328" y="1867962"/>
              <a:ext cx="287656" cy="287656"/>
            </a:xfrm>
            <a:prstGeom prst="rtTriangle">
              <a:avLst/>
            </a:prstGeom>
            <a:solidFill>
              <a:srgbClr val="83E3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9"/>
            <p:cNvSpPr/>
            <p:nvPr/>
          </p:nvSpPr>
          <p:spPr>
            <a:xfrm rot="-9017762" flipH="1">
              <a:off x="5346281" y="1911154"/>
              <a:ext cx="2136548" cy="2124097"/>
            </a:xfrm>
            <a:prstGeom prst="blockArc">
              <a:avLst>
                <a:gd name="adj1" fmla="val 14316164"/>
                <a:gd name="adj2" fmla="val 21502663"/>
                <a:gd name="adj3" fmla="val 9415"/>
              </a:avLst>
            </a:prstGeom>
            <a:solidFill>
              <a:srgbClr val="249C91"/>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9"/>
            <p:cNvSpPr/>
            <p:nvPr/>
          </p:nvSpPr>
          <p:spPr>
            <a:xfrm rot="-1013066">
              <a:off x="7147177" y="3303757"/>
              <a:ext cx="248931" cy="246328"/>
            </a:xfrm>
            <a:prstGeom prst="rtTriangle">
              <a:avLst/>
            </a:prstGeom>
            <a:solidFill>
              <a:srgbClr val="155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9"/>
            <p:cNvSpPr/>
            <p:nvPr/>
          </p:nvSpPr>
          <p:spPr>
            <a:xfrm rot="6369570">
              <a:off x="5420088" y="3300535"/>
              <a:ext cx="286728" cy="289653"/>
            </a:xfrm>
            <a:prstGeom prst="rtTriangle">
              <a:avLst/>
            </a:prstGeom>
            <a:solidFill>
              <a:srgbClr val="249C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24" name="Google Shape;224;p19"/>
          <p:cNvCxnSpPr>
            <a:stCxn id="198" idx="3"/>
          </p:cNvCxnSpPr>
          <p:nvPr/>
        </p:nvCxnSpPr>
        <p:spPr>
          <a:xfrm>
            <a:off x="6099613" y="690588"/>
            <a:ext cx="536700" cy="1034400"/>
          </a:xfrm>
          <a:prstGeom prst="bentConnector2">
            <a:avLst/>
          </a:prstGeom>
          <a:noFill/>
          <a:ln w="38100" cap="flat" cmpd="sng">
            <a:solidFill>
              <a:srgbClr val="59A0A2"/>
            </a:solidFill>
            <a:prstDash val="solid"/>
            <a:round/>
            <a:headEnd type="none" w="med" len="med"/>
            <a:tailEnd type="triangl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28"/>
        <p:cNvGrpSpPr/>
        <p:nvPr/>
      </p:nvGrpSpPr>
      <p:grpSpPr>
        <a:xfrm>
          <a:off x="0" y="0"/>
          <a:ext cx="0" cy="0"/>
          <a:chOff x="0" y="0"/>
          <a:chExt cx="0" cy="0"/>
        </a:xfrm>
      </p:grpSpPr>
      <p:pic>
        <p:nvPicPr>
          <p:cNvPr id="229" name="Google Shape;229;p20"/>
          <p:cNvPicPr preferRelativeResize="0"/>
          <p:nvPr/>
        </p:nvPicPr>
        <p:blipFill rotWithShape="1">
          <a:blip r:embed="rId3">
            <a:alphaModFix/>
          </a:blip>
          <a:srcRect l="7265" t="7175" r="8060"/>
          <a:stretch/>
        </p:blipFill>
        <p:spPr>
          <a:xfrm>
            <a:off x="431925" y="646250"/>
            <a:ext cx="3687249" cy="4068724"/>
          </a:xfrm>
          <a:prstGeom prst="rect">
            <a:avLst/>
          </a:prstGeom>
          <a:noFill/>
          <a:ln w="9525" cap="flat" cmpd="sng">
            <a:solidFill>
              <a:schemeClr val="dk2"/>
            </a:solidFill>
            <a:prstDash val="solid"/>
            <a:round/>
            <a:headEnd type="none" w="sm" len="sm"/>
            <a:tailEnd type="none" w="sm" len="sm"/>
          </a:ln>
          <a:effectLst>
            <a:outerShdw blurRad="57150" dist="76200" dir="2040000" algn="bl" rotWithShape="0">
              <a:srgbClr val="000000">
                <a:alpha val="50000"/>
              </a:srgbClr>
            </a:outerShdw>
          </a:effectLst>
        </p:spPr>
      </p:pic>
      <p:pic>
        <p:nvPicPr>
          <p:cNvPr id="230" name="Google Shape;230;p20"/>
          <p:cNvPicPr preferRelativeResize="0"/>
          <p:nvPr/>
        </p:nvPicPr>
        <p:blipFill>
          <a:blip r:embed="rId4">
            <a:alphaModFix/>
          </a:blip>
          <a:stretch>
            <a:fillRect/>
          </a:stretch>
        </p:blipFill>
        <p:spPr>
          <a:xfrm>
            <a:off x="4899700" y="646250"/>
            <a:ext cx="3145062" cy="4068726"/>
          </a:xfrm>
          <a:prstGeom prst="rect">
            <a:avLst/>
          </a:prstGeom>
          <a:noFill/>
          <a:ln w="9525" cap="flat" cmpd="sng">
            <a:solidFill>
              <a:schemeClr val="dk2"/>
            </a:solidFill>
            <a:prstDash val="solid"/>
            <a:round/>
            <a:headEnd type="none" w="sm" len="sm"/>
            <a:tailEnd type="none" w="sm" len="sm"/>
          </a:ln>
          <a:effectLst>
            <a:outerShdw blurRad="57150" dist="85725" dir="4200000" algn="bl" rotWithShape="0">
              <a:srgbClr val="000000">
                <a:alpha val="5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34"/>
        <p:cNvGrpSpPr/>
        <p:nvPr/>
      </p:nvGrpSpPr>
      <p:grpSpPr>
        <a:xfrm>
          <a:off x="0" y="0"/>
          <a:ext cx="0" cy="0"/>
          <a:chOff x="0" y="0"/>
          <a:chExt cx="0" cy="0"/>
        </a:xfrm>
      </p:grpSpPr>
      <p:pic>
        <p:nvPicPr>
          <p:cNvPr id="235" name="Google Shape;235;p21"/>
          <p:cNvPicPr preferRelativeResize="0"/>
          <p:nvPr/>
        </p:nvPicPr>
        <p:blipFill>
          <a:blip r:embed="rId3">
            <a:alphaModFix/>
          </a:blip>
          <a:stretch>
            <a:fillRect/>
          </a:stretch>
        </p:blipFill>
        <p:spPr>
          <a:xfrm>
            <a:off x="123399" y="147050"/>
            <a:ext cx="2140574" cy="1204074"/>
          </a:xfrm>
          <a:prstGeom prst="rect">
            <a:avLst/>
          </a:prstGeom>
          <a:noFill/>
          <a:ln>
            <a:noFill/>
          </a:ln>
          <a:effectLst>
            <a:outerShdw blurRad="57150" dist="19050" dir="5400000" algn="bl" rotWithShape="0">
              <a:srgbClr val="000000">
                <a:alpha val="50000"/>
              </a:srgbClr>
            </a:outerShdw>
          </a:effectLst>
        </p:spPr>
      </p:pic>
      <p:pic>
        <p:nvPicPr>
          <p:cNvPr id="236" name="Google Shape;236;p21"/>
          <p:cNvPicPr preferRelativeResize="0"/>
          <p:nvPr/>
        </p:nvPicPr>
        <p:blipFill>
          <a:blip r:embed="rId4">
            <a:alphaModFix/>
          </a:blip>
          <a:stretch>
            <a:fillRect/>
          </a:stretch>
        </p:blipFill>
        <p:spPr>
          <a:xfrm>
            <a:off x="94272" y="2041213"/>
            <a:ext cx="2198826" cy="1116825"/>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pic>
        <p:nvPicPr>
          <p:cNvPr id="237" name="Google Shape;237;p21"/>
          <p:cNvPicPr preferRelativeResize="0"/>
          <p:nvPr/>
        </p:nvPicPr>
        <p:blipFill rotWithShape="1">
          <a:blip r:embed="rId5">
            <a:alphaModFix/>
          </a:blip>
          <a:srcRect l="7265" t="7175" r="8060"/>
          <a:stretch/>
        </p:blipFill>
        <p:spPr>
          <a:xfrm>
            <a:off x="2582913" y="2156396"/>
            <a:ext cx="978622" cy="1116799"/>
          </a:xfrm>
          <a:prstGeom prst="rect">
            <a:avLst/>
          </a:prstGeom>
          <a:noFill/>
          <a:ln w="9525" cap="flat" cmpd="sng">
            <a:solidFill>
              <a:schemeClr val="dk2"/>
            </a:solidFill>
            <a:prstDash val="solid"/>
            <a:round/>
            <a:headEnd type="none" w="sm" len="sm"/>
            <a:tailEnd type="none" w="sm" len="sm"/>
          </a:ln>
          <a:effectLst>
            <a:outerShdw blurRad="57150" dist="76200" dir="2040000" algn="bl" rotWithShape="0">
              <a:srgbClr val="000000">
                <a:alpha val="50000"/>
              </a:srgbClr>
            </a:outerShdw>
          </a:effectLst>
        </p:spPr>
      </p:pic>
      <p:pic>
        <p:nvPicPr>
          <p:cNvPr id="238" name="Google Shape;238;p21"/>
          <p:cNvPicPr preferRelativeResize="0"/>
          <p:nvPr/>
        </p:nvPicPr>
        <p:blipFill>
          <a:blip r:embed="rId6">
            <a:alphaModFix/>
          </a:blip>
          <a:stretch>
            <a:fillRect/>
          </a:stretch>
        </p:blipFill>
        <p:spPr>
          <a:xfrm>
            <a:off x="3106200" y="1783500"/>
            <a:ext cx="820679" cy="1097999"/>
          </a:xfrm>
          <a:prstGeom prst="rect">
            <a:avLst/>
          </a:prstGeom>
          <a:noFill/>
          <a:ln w="9525" cap="flat" cmpd="sng">
            <a:solidFill>
              <a:schemeClr val="dk2"/>
            </a:solidFill>
            <a:prstDash val="solid"/>
            <a:round/>
            <a:headEnd type="none" w="sm" len="sm"/>
            <a:tailEnd type="none" w="sm" len="sm"/>
          </a:ln>
          <a:effectLst>
            <a:outerShdw blurRad="57150" dist="85725" dir="4200000" algn="bl" rotWithShape="0">
              <a:srgbClr val="000000">
                <a:alpha val="50000"/>
              </a:srgbClr>
            </a:outerShdw>
          </a:effectLst>
        </p:spPr>
      </p:pic>
      <p:cxnSp>
        <p:nvCxnSpPr>
          <p:cNvPr id="239" name="Google Shape;239;p21"/>
          <p:cNvCxnSpPr>
            <a:stCxn id="235" idx="2"/>
            <a:endCxn id="236" idx="0"/>
          </p:cNvCxnSpPr>
          <p:nvPr/>
        </p:nvCxnSpPr>
        <p:spPr>
          <a:xfrm rot="-5400000" flipH="1">
            <a:off x="848986" y="1695824"/>
            <a:ext cx="690000" cy="600"/>
          </a:xfrm>
          <a:prstGeom prst="bentConnector3">
            <a:avLst>
              <a:gd name="adj1" fmla="val 50006"/>
            </a:avLst>
          </a:prstGeom>
          <a:noFill/>
          <a:ln w="38100" cap="flat" cmpd="sng">
            <a:solidFill>
              <a:srgbClr val="59A0A2"/>
            </a:solidFill>
            <a:prstDash val="solid"/>
            <a:round/>
            <a:headEnd type="none" w="med" len="med"/>
            <a:tailEnd type="triangle" w="med" len="med"/>
          </a:ln>
        </p:spPr>
      </p:cxnSp>
      <p:cxnSp>
        <p:nvCxnSpPr>
          <p:cNvPr id="240" name="Google Shape;240;p21"/>
          <p:cNvCxnSpPr>
            <a:stCxn id="236" idx="2"/>
            <a:endCxn id="241" idx="0"/>
          </p:cNvCxnSpPr>
          <p:nvPr/>
        </p:nvCxnSpPr>
        <p:spPr>
          <a:xfrm rot="-5400000" flipH="1">
            <a:off x="788535" y="3563187"/>
            <a:ext cx="810900" cy="600"/>
          </a:xfrm>
          <a:prstGeom prst="bentConnector3">
            <a:avLst>
              <a:gd name="adj1" fmla="val 49998"/>
            </a:avLst>
          </a:prstGeom>
          <a:noFill/>
          <a:ln w="38100" cap="flat" cmpd="sng">
            <a:solidFill>
              <a:srgbClr val="59A0A2"/>
            </a:solidFill>
            <a:prstDash val="solid"/>
            <a:round/>
            <a:headEnd type="none" w="med" len="med"/>
            <a:tailEnd type="triangle" w="med" len="med"/>
          </a:ln>
        </p:spPr>
      </p:cxnSp>
      <p:sp>
        <p:nvSpPr>
          <p:cNvPr id="242" name="Google Shape;242;p21"/>
          <p:cNvSpPr txBox="1"/>
          <p:nvPr/>
        </p:nvSpPr>
        <p:spPr>
          <a:xfrm>
            <a:off x="4361113" y="182688"/>
            <a:ext cx="1738500" cy="1015800"/>
          </a:xfrm>
          <a:prstGeom prst="rect">
            <a:avLst/>
          </a:prstGeom>
          <a:solidFill>
            <a:srgbClr val="AADBDD"/>
          </a:solidFill>
          <a:ln w="9525" cap="flat" cmpd="sng">
            <a:solidFill>
              <a:srgbClr val="134F5C"/>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800">
                <a:solidFill>
                  <a:schemeClr val="dk2"/>
                </a:solidFill>
              </a:rPr>
              <a:t>Climate Scenarios Workshop</a:t>
            </a:r>
            <a:endParaRPr sz="1800">
              <a:solidFill>
                <a:schemeClr val="dk2"/>
              </a:solidFill>
            </a:endParaRPr>
          </a:p>
        </p:txBody>
      </p:sp>
      <p:cxnSp>
        <p:nvCxnSpPr>
          <p:cNvPr id="243" name="Google Shape;243;p21"/>
          <p:cNvCxnSpPr>
            <a:stCxn id="238" idx="0"/>
            <a:endCxn id="242" idx="1"/>
          </p:cNvCxnSpPr>
          <p:nvPr/>
        </p:nvCxnSpPr>
        <p:spPr>
          <a:xfrm rot="-5400000">
            <a:off x="3392340" y="814800"/>
            <a:ext cx="1092900" cy="844500"/>
          </a:xfrm>
          <a:prstGeom prst="bentConnector2">
            <a:avLst/>
          </a:prstGeom>
          <a:noFill/>
          <a:ln w="38100" cap="flat" cmpd="sng">
            <a:solidFill>
              <a:srgbClr val="59A0A2"/>
            </a:solidFill>
            <a:prstDash val="solid"/>
            <a:round/>
            <a:headEnd type="none" w="med" len="med"/>
            <a:tailEnd type="triangle" w="med" len="med"/>
          </a:ln>
        </p:spPr>
      </p:cxnSp>
      <p:sp>
        <p:nvSpPr>
          <p:cNvPr id="244" name="Google Shape;244;p21"/>
          <p:cNvSpPr txBox="1"/>
          <p:nvPr/>
        </p:nvSpPr>
        <p:spPr>
          <a:xfrm>
            <a:off x="3516550" y="1198500"/>
            <a:ext cx="13524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rgbClr val="0B5394"/>
                </a:solidFill>
              </a:rPr>
              <a:t>Basis for group discussions</a:t>
            </a:r>
            <a:endParaRPr sz="1300">
              <a:solidFill>
                <a:srgbClr val="0B5394"/>
              </a:solidFill>
            </a:endParaRPr>
          </a:p>
        </p:txBody>
      </p:sp>
      <p:sp>
        <p:nvSpPr>
          <p:cNvPr id="245" name="Google Shape;245;p21"/>
          <p:cNvSpPr txBox="1"/>
          <p:nvPr/>
        </p:nvSpPr>
        <p:spPr>
          <a:xfrm>
            <a:off x="1286900" y="3112975"/>
            <a:ext cx="1318500" cy="78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rgbClr val="0B5394"/>
                </a:solidFill>
              </a:rPr>
              <a:t>Outcome: </a:t>
            </a:r>
            <a:endParaRPr sz="1300">
              <a:solidFill>
                <a:srgbClr val="0B5394"/>
              </a:solidFill>
            </a:endParaRPr>
          </a:p>
          <a:p>
            <a:pPr marL="0" lvl="0" indent="0" algn="l" rtl="0">
              <a:spcBef>
                <a:spcPts val="0"/>
              </a:spcBef>
              <a:spcAft>
                <a:spcPts val="0"/>
              </a:spcAft>
              <a:buNone/>
            </a:pPr>
            <a:r>
              <a:rPr lang="en" sz="1300">
                <a:solidFill>
                  <a:srgbClr val="0B5394"/>
                </a:solidFill>
              </a:rPr>
              <a:t>Select 1-2 draft scenarios</a:t>
            </a:r>
            <a:endParaRPr sz="1300">
              <a:solidFill>
                <a:srgbClr val="0B5394"/>
              </a:solidFill>
            </a:endParaRPr>
          </a:p>
        </p:txBody>
      </p:sp>
      <p:sp>
        <p:nvSpPr>
          <p:cNvPr id="246" name="Google Shape;246;p21"/>
          <p:cNvSpPr txBox="1"/>
          <p:nvPr/>
        </p:nvSpPr>
        <p:spPr>
          <a:xfrm>
            <a:off x="385358" y="2383638"/>
            <a:ext cx="14016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a:solidFill>
                  <a:srgbClr val="990000"/>
                </a:solidFill>
                <a:highlight>
                  <a:srgbClr val="FFE599"/>
                </a:highlight>
              </a:rPr>
              <a:t>Today- populate scenarios</a:t>
            </a:r>
            <a:endParaRPr sz="1300">
              <a:solidFill>
                <a:srgbClr val="990000"/>
              </a:solidFill>
              <a:highlight>
                <a:srgbClr val="FFE599"/>
              </a:highlight>
            </a:endParaRPr>
          </a:p>
        </p:txBody>
      </p:sp>
      <p:sp>
        <p:nvSpPr>
          <p:cNvPr id="247" name="Google Shape;247;p21"/>
          <p:cNvSpPr txBox="1"/>
          <p:nvPr/>
        </p:nvSpPr>
        <p:spPr>
          <a:xfrm>
            <a:off x="1938275" y="367100"/>
            <a:ext cx="14946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rgbClr val="0B5394"/>
                </a:solidFill>
                <a:highlight>
                  <a:schemeClr val="lt1"/>
                </a:highlight>
              </a:rPr>
              <a:t>Last meeting: ID’d the axes</a:t>
            </a:r>
            <a:endParaRPr sz="1300">
              <a:solidFill>
                <a:srgbClr val="0B5394"/>
              </a:solidFill>
              <a:highlight>
                <a:schemeClr val="lt1"/>
              </a:highlight>
            </a:endParaRPr>
          </a:p>
        </p:txBody>
      </p:sp>
      <p:sp>
        <p:nvSpPr>
          <p:cNvPr id="241" name="Google Shape;241;p21"/>
          <p:cNvSpPr txBox="1"/>
          <p:nvPr/>
        </p:nvSpPr>
        <p:spPr>
          <a:xfrm>
            <a:off x="653225" y="3968900"/>
            <a:ext cx="1081500" cy="831300"/>
          </a:xfrm>
          <a:prstGeom prst="rect">
            <a:avLst/>
          </a:prstGeom>
          <a:solidFill>
            <a:srgbClr val="AADBDD"/>
          </a:solidFill>
          <a:ln w="9525" cap="flat" cmpd="sng">
            <a:solidFill>
              <a:srgbClr val="134F5C"/>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dk2"/>
                </a:solidFill>
              </a:rPr>
              <a:t>CSW planning committee</a:t>
            </a:r>
            <a:endParaRPr>
              <a:solidFill>
                <a:schemeClr val="dk2"/>
              </a:solidFill>
            </a:endParaRPr>
          </a:p>
        </p:txBody>
      </p:sp>
      <p:sp>
        <p:nvSpPr>
          <p:cNvPr id="248" name="Google Shape;248;p21"/>
          <p:cNvSpPr txBox="1"/>
          <p:nvPr/>
        </p:nvSpPr>
        <p:spPr>
          <a:xfrm>
            <a:off x="1900213" y="4167888"/>
            <a:ext cx="10260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rgbClr val="0B5394"/>
                </a:solidFill>
              </a:rPr>
              <a:t>Finalize scenarios </a:t>
            </a:r>
            <a:endParaRPr sz="1300">
              <a:solidFill>
                <a:srgbClr val="0B5394"/>
              </a:solidFill>
            </a:endParaRPr>
          </a:p>
        </p:txBody>
      </p:sp>
      <p:cxnSp>
        <p:nvCxnSpPr>
          <p:cNvPr id="249" name="Google Shape;249;p21"/>
          <p:cNvCxnSpPr>
            <a:stCxn id="241" idx="2"/>
            <a:endCxn id="237" idx="2"/>
          </p:cNvCxnSpPr>
          <p:nvPr/>
        </p:nvCxnSpPr>
        <p:spPr>
          <a:xfrm rot="-5400000">
            <a:off x="1369625" y="3097550"/>
            <a:ext cx="1527000" cy="1878300"/>
          </a:xfrm>
          <a:prstGeom prst="bentConnector3">
            <a:avLst>
              <a:gd name="adj1" fmla="val -15594"/>
            </a:avLst>
          </a:prstGeom>
          <a:noFill/>
          <a:ln w="38100" cap="flat" cmpd="sng">
            <a:solidFill>
              <a:srgbClr val="59A0A2"/>
            </a:solidFill>
            <a:prstDash val="solid"/>
            <a:round/>
            <a:headEnd type="none" w="med" len="med"/>
            <a:tailEnd type="triangle" w="med" len="med"/>
          </a:ln>
        </p:spPr>
      </p:cxnSp>
      <p:grpSp>
        <p:nvGrpSpPr>
          <p:cNvPr id="250" name="Google Shape;250;p21"/>
          <p:cNvGrpSpPr/>
          <p:nvPr/>
        </p:nvGrpSpPr>
        <p:grpSpPr>
          <a:xfrm>
            <a:off x="4305211" y="1659203"/>
            <a:ext cx="4724634" cy="3217465"/>
            <a:chOff x="4116786" y="1526603"/>
            <a:chExt cx="4724634" cy="3217465"/>
          </a:xfrm>
        </p:grpSpPr>
        <p:sp>
          <p:nvSpPr>
            <p:cNvPr id="251" name="Google Shape;251;p21"/>
            <p:cNvSpPr/>
            <p:nvPr/>
          </p:nvSpPr>
          <p:spPr>
            <a:xfrm>
              <a:off x="5404282" y="1977750"/>
              <a:ext cx="2022900" cy="2000100"/>
            </a:xfrm>
            <a:prstGeom prst="donut">
              <a:avLst>
                <a:gd name="adj" fmla="val 16067"/>
              </a:avLst>
            </a:prstGeom>
            <a:solidFill>
              <a:srgbClr val="000000">
                <a:alpha val="10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252;p21"/>
            <p:cNvGrpSpPr/>
            <p:nvPr/>
          </p:nvGrpSpPr>
          <p:grpSpPr>
            <a:xfrm>
              <a:off x="4116786" y="2095409"/>
              <a:ext cx="1538352" cy="527243"/>
              <a:chOff x="1680836" y="1315124"/>
              <a:chExt cx="1931633" cy="669600"/>
            </a:xfrm>
          </p:grpSpPr>
          <p:cxnSp>
            <p:nvCxnSpPr>
              <p:cNvPr id="253" name="Google Shape;253;p21"/>
              <p:cNvCxnSpPr/>
              <p:nvPr/>
            </p:nvCxnSpPr>
            <p:spPr>
              <a:xfrm>
                <a:off x="3178969" y="1638300"/>
                <a:ext cx="433500" cy="252300"/>
              </a:xfrm>
              <a:prstGeom prst="straightConnector1">
                <a:avLst/>
              </a:prstGeom>
              <a:noFill/>
              <a:ln w="19050" cap="flat" cmpd="sng">
                <a:solidFill>
                  <a:srgbClr val="83E3DA"/>
                </a:solidFill>
                <a:prstDash val="solid"/>
                <a:round/>
                <a:headEnd type="oval" w="med" len="med"/>
                <a:tailEnd type="none" w="sm" len="sm"/>
              </a:ln>
            </p:spPr>
          </p:cxnSp>
          <p:sp>
            <p:nvSpPr>
              <p:cNvPr id="254" name="Google Shape;254;p21"/>
              <p:cNvSpPr txBox="1"/>
              <p:nvPr/>
            </p:nvSpPr>
            <p:spPr>
              <a:xfrm>
                <a:off x="1680836" y="1315124"/>
                <a:ext cx="1495200" cy="6696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800">
                    <a:latin typeface="Roboto"/>
                    <a:ea typeface="Roboto"/>
                    <a:cs typeface="Roboto"/>
                    <a:sym typeface="Roboto"/>
                  </a:rPr>
                  <a:t>RESPONSE</a:t>
                </a:r>
                <a:endParaRPr sz="800">
                  <a:latin typeface="Roboto"/>
                  <a:ea typeface="Roboto"/>
                  <a:cs typeface="Roboto"/>
                  <a:sym typeface="Roboto"/>
                </a:endParaRPr>
              </a:p>
              <a:p>
                <a:pPr marL="0" lvl="0" indent="0" algn="r" rtl="0">
                  <a:lnSpc>
                    <a:spcPct val="115000"/>
                  </a:lnSpc>
                  <a:spcBef>
                    <a:spcPts val="0"/>
                  </a:spcBef>
                  <a:spcAft>
                    <a:spcPts val="0"/>
                  </a:spcAft>
                  <a:buNone/>
                </a:pPr>
                <a:endParaRPr sz="600">
                  <a:latin typeface="Roboto"/>
                  <a:ea typeface="Roboto"/>
                  <a:cs typeface="Roboto"/>
                  <a:sym typeface="Roboto"/>
                </a:endParaRPr>
              </a:p>
              <a:p>
                <a:pPr marL="0" lvl="0" indent="0" algn="r" rtl="0">
                  <a:lnSpc>
                    <a:spcPct val="115000"/>
                  </a:lnSpc>
                  <a:spcBef>
                    <a:spcPts val="0"/>
                  </a:spcBef>
                  <a:spcAft>
                    <a:spcPts val="0"/>
                  </a:spcAft>
                  <a:buNone/>
                </a:pPr>
                <a:r>
                  <a:rPr lang="en" sz="800" b="1">
                    <a:latin typeface="Roboto"/>
                    <a:ea typeface="Roboto"/>
                    <a:cs typeface="Roboto"/>
                    <a:sym typeface="Roboto"/>
                  </a:rPr>
                  <a:t>Climate-informed advice for fisheries planning, preparation, &amp;  response</a:t>
                </a:r>
                <a:endParaRPr sz="800" b="1">
                  <a:latin typeface="Roboto"/>
                  <a:ea typeface="Roboto"/>
                  <a:cs typeface="Roboto"/>
                  <a:sym typeface="Roboto"/>
                </a:endParaRPr>
              </a:p>
            </p:txBody>
          </p:sp>
        </p:grpSp>
        <p:grpSp>
          <p:nvGrpSpPr>
            <p:cNvPr id="255" name="Google Shape;255;p21"/>
            <p:cNvGrpSpPr/>
            <p:nvPr/>
          </p:nvGrpSpPr>
          <p:grpSpPr>
            <a:xfrm>
              <a:off x="7172160" y="2095411"/>
              <a:ext cx="1669259" cy="678660"/>
              <a:chOff x="5517319" y="1315125"/>
              <a:chExt cx="2096006" cy="861900"/>
            </a:xfrm>
          </p:grpSpPr>
          <p:cxnSp>
            <p:nvCxnSpPr>
              <p:cNvPr id="256" name="Google Shape;256;p21"/>
              <p:cNvCxnSpPr/>
              <p:nvPr/>
            </p:nvCxnSpPr>
            <p:spPr>
              <a:xfrm flipH="1">
                <a:off x="5517319" y="1638300"/>
                <a:ext cx="433500" cy="252300"/>
              </a:xfrm>
              <a:prstGeom prst="straightConnector1">
                <a:avLst/>
              </a:prstGeom>
              <a:noFill/>
              <a:ln w="19050" cap="flat" cmpd="sng">
                <a:solidFill>
                  <a:srgbClr val="155B55"/>
                </a:solidFill>
                <a:prstDash val="solid"/>
                <a:round/>
                <a:headEnd type="oval" w="med" len="med"/>
                <a:tailEnd type="none" w="sm" len="sm"/>
              </a:ln>
            </p:spPr>
          </p:cxnSp>
          <p:sp>
            <p:nvSpPr>
              <p:cNvPr id="257" name="Google Shape;257;p21"/>
              <p:cNvSpPr txBox="1"/>
              <p:nvPr/>
            </p:nvSpPr>
            <p:spPr>
              <a:xfrm>
                <a:off x="5962125" y="1315125"/>
                <a:ext cx="1651200" cy="861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800">
                    <a:latin typeface="Roboto"/>
                    <a:ea typeface="Roboto"/>
                    <a:cs typeface="Roboto"/>
                    <a:sym typeface="Roboto"/>
                  </a:rPr>
                  <a:t>INFORMATION</a:t>
                </a:r>
                <a:endParaRPr sz="600">
                  <a:latin typeface="Roboto"/>
                  <a:ea typeface="Roboto"/>
                  <a:cs typeface="Roboto"/>
                  <a:sym typeface="Roboto"/>
                </a:endParaRPr>
              </a:p>
              <a:p>
                <a:pPr marL="0" lvl="0" indent="0" algn="l" rtl="0">
                  <a:lnSpc>
                    <a:spcPct val="115000"/>
                  </a:lnSpc>
                  <a:spcBef>
                    <a:spcPts val="0"/>
                  </a:spcBef>
                  <a:spcAft>
                    <a:spcPts val="0"/>
                  </a:spcAft>
                  <a:buNone/>
                </a:pPr>
                <a:r>
                  <a:rPr lang="en" sz="800" b="1">
                    <a:latin typeface="Roboto"/>
                    <a:ea typeface="Roboto"/>
                    <a:cs typeface="Roboto"/>
                    <a:sym typeface="Roboto"/>
                  </a:rPr>
                  <a:t>Key Knowledge and Information sources, predictions, and planning information</a:t>
                </a:r>
                <a:endParaRPr sz="800" b="1">
                  <a:latin typeface="Roboto"/>
                  <a:ea typeface="Roboto"/>
                  <a:cs typeface="Roboto"/>
                  <a:sym typeface="Roboto"/>
                </a:endParaRPr>
              </a:p>
            </p:txBody>
          </p:sp>
        </p:grpSp>
        <p:grpSp>
          <p:nvGrpSpPr>
            <p:cNvPr id="258" name="Google Shape;258;p21"/>
            <p:cNvGrpSpPr/>
            <p:nvPr/>
          </p:nvGrpSpPr>
          <p:grpSpPr>
            <a:xfrm>
              <a:off x="5263250" y="3843451"/>
              <a:ext cx="2264962" cy="900617"/>
              <a:chOff x="3120395" y="3535140"/>
              <a:chExt cx="2844000" cy="1143786"/>
            </a:xfrm>
          </p:grpSpPr>
          <p:cxnSp>
            <p:nvCxnSpPr>
              <p:cNvPr id="259" name="Google Shape;259;p21"/>
              <p:cNvCxnSpPr/>
              <p:nvPr/>
            </p:nvCxnSpPr>
            <p:spPr>
              <a:xfrm rot="10800000">
                <a:off x="4556399" y="3535140"/>
                <a:ext cx="0" cy="460500"/>
              </a:xfrm>
              <a:prstGeom prst="straightConnector1">
                <a:avLst/>
              </a:prstGeom>
              <a:noFill/>
              <a:ln w="19050" cap="flat" cmpd="sng">
                <a:solidFill>
                  <a:srgbClr val="249C91"/>
                </a:solidFill>
                <a:prstDash val="solid"/>
                <a:round/>
                <a:headEnd type="oval" w="med" len="med"/>
                <a:tailEnd type="none" w="sm" len="sm"/>
              </a:ln>
            </p:spPr>
          </p:cxnSp>
          <p:sp>
            <p:nvSpPr>
              <p:cNvPr id="260" name="Google Shape;260;p21"/>
              <p:cNvSpPr txBox="1"/>
              <p:nvPr/>
            </p:nvSpPr>
            <p:spPr>
              <a:xfrm>
                <a:off x="3120395" y="4009327"/>
                <a:ext cx="2844000" cy="669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800">
                    <a:latin typeface="Roboto"/>
                    <a:ea typeface="Roboto"/>
                    <a:cs typeface="Roboto"/>
                    <a:sym typeface="Roboto"/>
                  </a:rPr>
                  <a:t>TOOLS</a:t>
                </a:r>
                <a:endParaRPr sz="800">
                  <a:latin typeface="Roboto"/>
                  <a:ea typeface="Roboto"/>
                  <a:cs typeface="Roboto"/>
                  <a:sym typeface="Roboto"/>
                </a:endParaRPr>
              </a:p>
              <a:p>
                <a:pPr marL="0" lvl="0" indent="0" algn="ctr" rtl="0">
                  <a:lnSpc>
                    <a:spcPct val="115000"/>
                  </a:lnSpc>
                  <a:spcBef>
                    <a:spcPts val="0"/>
                  </a:spcBef>
                  <a:spcAft>
                    <a:spcPts val="0"/>
                  </a:spcAft>
                  <a:buNone/>
                </a:pPr>
                <a:endParaRPr sz="600">
                  <a:latin typeface="Roboto"/>
                  <a:ea typeface="Roboto"/>
                  <a:cs typeface="Roboto"/>
                  <a:sym typeface="Roboto"/>
                </a:endParaRPr>
              </a:p>
              <a:p>
                <a:pPr marL="0" lvl="0" indent="0" algn="ctr" rtl="0">
                  <a:lnSpc>
                    <a:spcPct val="115000"/>
                  </a:lnSpc>
                  <a:spcBef>
                    <a:spcPts val="0"/>
                  </a:spcBef>
                  <a:spcAft>
                    <a:spcPts val="0"/>
                  </a:spcAft>
                  <a:buNone/>
                </a:pPr>
                <a:r>
                  <a:rPr lang="en" sz="800" b="1">
                    <a:latin typeface="Roboto"/>
                    <a:ea typeface="Roboto"/>
                    <a:cs typeface="Roboto"/>
                    <a:sym typeface="Roboto"/>
                  </a:rPr>
                  <a:t>Climate-integrated tools (predictive maps, ecosystem forecasts, climate linked assessments; skill tested &amp; validated)</a:t>
                </a:r>
                <a:endParaRPr sz="800" b="1">
                  <a:latin typeface="Roboto"/>
                  <a:ea typeface="Roboto"/>
                  <a:cs typeface="Roboto"/>
                  <a:sym typeface="Roboto"/>
                </a:endParaRPr>
              </a:p>
            </p:txBody>
          </p:sp>
        </p:grpSp>
        <p:sp>
          <p:nvSpPr>
            <p:cNvPr id="261" name="Google Shape;261;p21"/>
            <p:cNvSpPr txBox="1"/>
            <p:nvPr/>
          </p:nvSpPr>
          <p:spPr>
            <a:xfrm>
              <a:off x="5838800" y="2585650"/>
              <a:ext cx="1149600" cy="7851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100" b="1">
                  <a:latin typeface="Roboto"/>
                  <a:ea typeface="Roboto"/>
                  <a:cs typeface="Roboto"/>
                  <a:sym typeface="Roboto"/>
                </a:rPr>
                <a:t>Key Council Processes &amp; Planning for Climate Readiness</a:t>
              </a:r>
              <a:endParaRPr sz="1000"/>
            </a:p>
          </p:txBody>
        </p:sp>
        <p:sp>
          <p:nvSpPr>
            <p:cNvPr id="262" name="Google Shape;262;p21"/>
            <p:cNvSpPr/>
            <p:nvPr/>
          </p:nvSpPr>
          <p:spPr>
            <a:xfrm rot="1782837">
              <a:off x="5345473" y="1912186"/>
              <a:ext cx="2137106" cy="2124810"/>
            </a:xfrm>
            <a:prstGeom prst="blockArc">
              <a:avLst>
                <a:gd name="adj1" fmla="val 14414370"/>
                <a:gd name="adj2" fmla="val 694"/>
                <a:gd name="adj3" fmla="val 9562"/>
              </a:avLst>
            </a:prstGeom>
            <a:solidFill>
              <a:srgbClr val="155B55"/>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1"/>
            <p:cNvSpPr/>
            <p:nvPr/>
          </p:nvSpPr>
          <p:spPr>
            <a:xfrm rot="-1782837" flipH="1">
              <a:off x="5347025" y="1912186"/>
              <a:ext cx="2137106" cy="2124810"/>
            </a:xfrm>
            <a:prstGeom prst="blockArc">
              <a:avLst>
                <a:gd name="adj1" fmla="val 14348563"/>
                <a:gd name="adj2" fmla="val 21472873"/>
                <a:gd name="adj3" fmla="val 9381"/>
              </a:avLst>
            </a:prstGeom>
            <a:solidFill>
              <a:srgbClr val="83E3DA"/>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1"/>
            <p:cNvSpPr/>
            <p:nvPr/>
          </p:nvSpPr>
          <p:spPr>
            <a:xfrm rot="-8120281">
              <a:off x="6269328" y="1867962"/>
              <a:ext cx="287656" cy="287656"/>
            </a:xfrm>
            <a:prstGeom prst="rtTriangle">
              <a:avLst/>
            </a:prstGeom>
            <a:solidFill>
              <a:srgbClr val="83E3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1"/>
            <p:cNvSpPr/>
            <p:nvPr/>
          </p:nvSpPr>
          <p:spPr>
            <a:xfrm rot="-9017762" flipH="1">
              <a:off x="5346281" y="1911154"/>
              <a:ext cx="2136548" cy="2124097"/>
            </a:xfrm>
            <a:prstGeom prst="blockArc">
              <a:avLst>
                <a:gd name="adj1" fmla="val 14316164"/>
                <a:gd name="adj2" fmla="val 21502663"/>
                <a:gd name="adj3" fmla="val 9415"/>
              </a:avLst>
            </a:prstGeom>
            <a:solidFill>
              <a:srgbClr val="249C91"/>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1"/>
            <p:cNvSpPr/>
            <p:nvPr/>
          </p:nvSpPr>
          <p:spPr>
            <a:xfrm rot="-1013066">
              <a:off x="7147177" y="3303757"/>
              <a:ext cx="248931" cy="246328"/>
            </a:xfrm>
            <a:prstGeom prst="rtTriangle">
              <a:avLst/>
            </a:prstGeom>
            <a:solidFill>
              <a:srgbClr val="155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1"/>
            <p:cNvSpPr/>
            <p:nvPr/>
          </p:nvSpPr>
          <p:spPr>
            <a:xfrm rot="6369570">
              <a:off x="5420088" y="3300535"/>
              <a:ext cx="286728" cy="289653"/>
            </a:xfrm>
            <a:prstGeom prst="rtTriangle">
              <a:avLst/>
            </a:prstGeom>
            <a:solidFill>
              <a:srgbClr val="249C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68" name="Google Shape;268;p21"/>
          <p:cNvCxnSpPr>
            <a:stCxn id="242" idx="3"/>
          </p:cNvCxnSpPr>
          <p:nvPr/>
        </p:nvCxnSpPr>
        <p:spPr>
          <a:xfrm>
            <a:off x="6099613" y="690588"/>
            <a:ext cx="536700" cy="1034400"/>
          </a:xfrm>
          <a:prstGeom prst="bentConnector2">
            <a:avLst/>
          </a:prstGeom>
          <a:noFill/>
          <a:ln w="38100" cap="flat" cmpd="sng">
            <a:solidFill>
              <a:srgbClr val="59A0A2"/>
            </a:solidFill>
            <a:prstDash val="solid"/>
            <a:round/>
            <a:headEnd type="none" w="med" len="med"/>
            <a:tailEnd type="triangl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Shape 272"/>
        <p:cNvGrpSpPr/>
        <p:nvPr/>
      </p:nvGrpSpPr>
      <p:grpSpPr>
        <a:xfrm>
          <a:off x="0" y="0"/>
          <a:ext cx="0" cy="0"/>
          <a:chOff x="0" y="0"/>
          <a:chExt cx="0" cy="0"/>
        </a:xfrm>
      </p:grpSpPr>
      <p:sp>
        <p:nvSpPr>
          <p:cNvPr id="273" name="Google Shape;273;p22"/>
          <p:cNvSpPr/>
          <p:nvPr/>
        </p:nvSpPr>
        <p:spPr>
          <a:xfrm>
            <a:off x="3297500" y="1165742"/>
            <a:ext cx="2540100" cy="2540100"/>
          </a:xfrm>
          <a:prstGeom prst="donut">
            <a:avLst>
              <a:gd name="adj" fmla="val 16067"/>
            </a:avLst>
          </a:prstGeom>
          <a:solidFill>
            <a:srgbClr val="000000">
              <a:alpha val="10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4" name="Google Shape;274;p22"/>
          <p:cNvGrpSpPr/>
          <p:nvPr/>
        </p:nvGrpSpPr>
        <p:grpSpPr>
          <a:xfrm>
            <a:off x="1680836" y="1315124"/>
            <a:ext cx="1931633" cy="669600"/>
            <a:chOff x="1680836" y="1315124"/>
            <a:chExt cx="1931633" cy="669600"/>
          </a:xfrm>
        </p:grpSpPr>
        <p:cxnSp>
          <p:nvCxnSpPr>
            <p:cNvPr id="275" name="Google Shape;275;p22"/>
            <p:cNvCxnSpPr/>
            <p:nvPr/>
          </p:nvCxnSpPr>
          <p:spPr>
            <a:xfrm>
              <a:off x="3178969" y="1638300"/>
              <a:ext cx="433500" cy="252300"/>
            </a:xfrm>
            <a:prstGeom prst="straightConnector1">
              <a:avLst/>
            </a:prstGeom>
            <a:noFill/>
            <a:ln w="19050" cap="flat" cmpd="sng">
              <a:solidFill>
                <a:srgbClr val="83E3DA"/>
              </a:solidFill>
              <a:prstDash val="solid"/>
              <a:round/>
              <a:headEnd type="oval" w="med" len="med"/>
              <a:tailEnd type="none" w="sm" len="sm"/>
            </a:ln>
          </p:spPr>
        </p:cxnSp>
        <p:sp>
          <p:nvSpPr>
            <p:cNvPr id="276" name="Google Shape;276;p22"/>
            <p:cNvSpPr txBox="1"/>
            <p:nvPr/>
          </p:nvSpPr>
          <p:spPr>
            <a:xfrm>
              <a:off x="1680836" y="1315124"/>
              <a:ext cx="1495200" cy="6696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800">
                  <a:latin typeface="Roboto"/>
                  <a:ea typeface="Roboto"/>
                  <a:cs typeface="Roboto"/>
                  <a:sym typeface="Roboto"/>
                </a:rPr>
                <a:t>RESPONSE</a:t>
              </a:r>
              <a:endParaRPr sz="800">
                <a:latin typeface="Roboto"/>
                <a:ea typeface="Roboto"/>
                <a:cs typeface="Roboto"/>
                <a:sym typeface="Roboto"/>
              </a:endParaRPr>
            </a:p>
            <a:p>
              <a:pPr marL="0" lvl="0" indent="0" algn="r" rtl="0">
                <a:lnSpc>
                  <a:spcPct val="115000"/>
                </a:lnSpc>
                <a:spcBef>
                  <a:spcPts val="0"/>
                </a:spcBef>
                <a:spcAft>
                  <a:spcPts val="0"/>
                </a:spcAft>
                <a:buNone/>
              </a:pPr>
              <a:endParaRPr sz="600">
                <a:latin typeface="Roboto"/>
                <a:ea typeface="Roboto"/>
                <a:cs typeface="Roboto"/>
                <a:sym typeface="Roboto"/>
              </a:endParaRPr>
            </a:p>
            <a:p>
              <a:pPr marL="0" lvl="0" indent="0" algn="r" rtl="0">
                <a:lnSpc>
                  <a:spcPct val="115000"/>
                </a:lnSpc>
                <a:spcBef>
                  <a:spcPts val="0"/>
                </a:spcBef>
                <a:spcAft>
                  <a:spcPts val="0"/>
                </a:spcAft>
                <a:buNone/>
              </a:pPr>
              <a:r>
                <a:rPr lang="en" sz="800" b="1">
                  <a:latin typeface="Roboto"/>
                  <a:ea typeface="Roboto"/>
                  <a:cs typeface="Roboto"/>
                  <a:sym typeface="Roboto"/>
                </a:rPr>
                <a:t>Climate-informed advice for fisheries planning, preparation, &amp;  response</a:t>
              </a:r>
              <a:endParaRPr sz="800" b="1">
                <a:latin typeface="Roboto"/>
                <a:ea typeface="Roboto"/>
                <a:cs typeface="Roboto"/>
                <a:sym typeface="Roboto"/>
              </a:endParaRPr>
            </a:p>
          </p:txBody>
        </p:sp>
      </p:grpSp>
      <p:grpSp>
        <p:nvGrpSpPr>
          <p:cNvPr id="277" name="Google Shape;277;p22"/>
          <p:cNvGrpSpPr/>
          <p:nvPr/>
        </p:nvGrpSpPr>
        <p:grpSpPr>
          <a:xfrm>
            <a:off x="5517319" y="1315125"/>
            <a:ext cx="2096006" cy="861900"/>
            <a:chOff x="5517319" y="1315125"/>
            <a:chExt cx="2096006" cy="861900"/>
          </a:xfrm>
        </p:grpSpPr>
        <p:cxnSp>
          <p:nvCxnSpPr>
            <p:cNvPr id="278" name="Google Shape;278;p22"/>
            <p:cNvCxnSpPr/>
            <p:nvPr/>
          </p:nvCxnSpPr>
          <p:spPr>
            <a:xfrm flipH="1">
              <a:off x="5517319" y="1638300"/>
              <a:ext cx="433500" cy="252300"/>
            </a:xfrm>
            <a:prstGeom prst="straightConnector1">
              <a:avLst/>
            </a:prstGeom>
            <a:noFill/>
            <a:ln w="19050" cap="flat" cmpd="sng">
              <a:solidFill>
                <a:srgbClr val="155B55"/>
              </a:solidFill>
              <a:prstDash val="solid"/>
              <a:round/>
              <a:headEnd type="oval" w="med" len="med"/>
              <a:tailEnd type="none" w="sm" len="sm"/>
            </a:ln>
          </p:spPr>
        </p:cxnSp>
        <p:sp>
          <p:nvSpPr>
            <p:cNvPr id="279" name="Google Shape;279;p22"/>
            <p:cNvSpPr txBox="1"/>
            <p:nvPr/>
          </p:nvSpPr>
          <p:spPr>
            <a:xfrm>
              <a:off x="5962125" y="1315125"/>
              <a:ext cx="1651200" cy="861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800">
                  <a:latin typeface="Roboto"/>
                  <a:ea typeface="Roboto"/>
                  <a:cs typeface="Roboto"/>
                  <a:sym typeface="Roboto"/>
                </a:rPr>
                <a:t>INFORMATION</a:t>
              </a:r>
              <a:endParaRPr sz="600">
                <a:latin typeface="Roboto"/>
                <a:ea typeface="Roboto"/>
                <a:cs typeface="Roboto"/>
                <a:sym typeface="Roboto"/>
              </a:endParaRPr>
            </a:p>
            <a:p>
              <a:pPr marL="0" lvl="0" indent="0" algn="l" rtl="0">
                <a:lnSpc>
                  <a:spcPct val="115000"/>
                </a:lnSpc>
                <a:spcBef>
                  <a:spcPts val="0"/>
                </a:spcBef>
                <a:spcAft>
                  <a:spcPts val="0"/>
                </a:spcAft>
                <a:buNone/>
              </a:pPr>
              <a:r>
                <a:rPr lang="en" sz="800" b="1">
                  <a:latin typeface="Roboto"/>
                  <a:ea typeface="Roboto"/>
                  <a:cs typeface="Roboto"/>
                  <a:sym typeface="Roboto"/>
                </a:rPr>
                <a:t>Key Knowledge and Information sources, predictions, and planning information</a:t>
              </a:r>
              <a:endParaRPr sz="800" b="1">
                <a:latin typeface="Roboto"/>
                <a:ea typeface="Roboto"/>
                <a:cs typeface="Roboto"/>
                <a:sym typeface="Roboto"/>
              </a:endParaRPr>
            </a:p>
          </p:txBody>
        </p:sp>
      </p:grpSp>
      <p:grpSp>
        <p:nvGrpSpPr>
          <p:cNvPr id="280" name="Google Shape;280;p22"/>
          <p:cNvGrpSpPr/>
          <p:nvPr/>
        </p:nvGrpSpPr>
        <p:grpSpPr>
          <a:xfrm>
            <a:off x="3808226" y="3535140"/>
            <a:ext cx="1495200" cy="1143796"/>
            <a:chOff x="3808226" y="3535140"/>
            <a:chExt cx="1495200" cy="1143796"/>
          </a:xfrm>
        </p:grpSpPr>
        <p:cxnSp>
          <p:nvCxnSpPr>
            <p:cNvPr id="281" name="Google Shape;281;p22"/>
            <p:cNvCxnSpPr/>
            <p:nvPr/>
          </p:nvCxnSpPr>
          <p:spPr>
            <a:xfrm rot="10800000">
              <a:off x="4556399" y="3535140"/>
              <a:ext cx="0" cy="460500"/>
            </a:xfrm>
            <a:prstGeom prst="straightConnector1">
              <a:avLst/>
            </a:prstGeom>
            <a:noFill/>
            <a:ln w="19050" cap="flat" cmpd="sng">
              <a:solidFill>
                <a:srgbClr val="249C91"/>
              </a:solidFill>
              <a:prstDash val="solid"/>
              <a:round/>
              <a:headEnd type="oval" w="med" len="med"/>
              <a:tailEnd type="none" w="sm" len="sm"/>
            </a:ln>
          </p:spPr>
        </p:cxnSp>
        <p:sp>
          <p:nvSpPr>
            <p:cNvPr id="282" name="Google Shape;282;p22"/>
            <p:cNvSpPr txBox="1"/>
            <p:nvPr/>
          </p:nvSpPr>
          <p:spPr>
            <a:xfrm>
              <a:off x="3808226" y="4009336"/>
              <a:ext cx="1495200" cy="669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800">
                  <a:latin typeface="Roboto"/>
                  <a:ea typeface="Roboto"/>
                  <a:cs typeface="Roboto"/>
                  <a:sym typeface="Roboto"/>
                </a:rPr>
                <a:t>TOOLS</a:t>
              </a:r>
              <a:endParaRPr sz="800">
                <a:latin typeface="Roboto"/>
                <a:ea typeface="Roboto"/>
                <a:cs typeface="Roboto"/>
                <a:sym typeface="Roboto"/>
              </a:endParaRPr>
            </a:p>
            <a:p>
              <a:pPr marL="0" lvl="0" indent="0" algn="ctr" rtl="0">
                <a:lnSpc>
                  <a:spcPct val="115000"/>
                </a:lnSpc>
                <a:spcBef>
                  <a:spcPts val="0"/>
                </a:spcBef>
                <a:spcAft>
                  <a:spcPts val="0"/>
                </a:spcAft>
                <a:buNone/>
              </a:pPr>
              <a:endParaRPr sz="600">
                <a:latin typeface="Roboto"/>
                <a:ea typeface="Roboto"/>
                <a:cs typeface="Roboto"/>
                <a:sym typeface="Roboto"/>
              </a:endParaRPr>
            </a:p>
            <a:p>
              <a:pPr marL="0" lvl="0" indent="0" algn="ctr" rtl="0">
                <a:lnSpc>
                  <a:spcPct val="115000"/>
                </a:lnSpc>
                <a:spcBef>
                  <a:spcPts val="0"/>
                </a:spcBef>
                <a:spcAft>
                  <a:spcPts val="0"/>
                </a:spcAft>
                <a:buNone/>
              </a:pPr>
              <a:r>
                <a:rPr lang="en" sz="800" b="1">
                  <a:latin typeface="Roboto"/>
                  <a:ea typeface="Roboto"/>
                  <a:cs typeface="Roboto"/>
                  <a:sym typeface="Roboto"/>
                </a:rPr>
                <a:t>Climate-integrated tools (predictive maps, ecosystem forecasts, climate linked assessments; skill tested &amp; validated)</a:t>
              </a:r>
              <a:endParaRPr sz="800" b="1">
                <a:latin typeface="Roboto"/>
                <a:ea typeface="Roboto"/>
                <a:cs typeface="Roboto"/>
                <a:sym typeface="Roboto"/>
              </a:endParaRPr>
            </a:p>
          </p:txBody>
        </p:sp>
      </p:grpSp>
      <p:sp>
        <p:nvSpPr>
          <p:cNvPr id="283" name="Google Shape;283;p22"/>
          <p:cNvSpPr txBox="1"/>
          <p:nvPr/>
        </p:nvSpPr>
        <p:spPr>
          <a:xfrm>
            <a:off x="3843109" y="1937810"/>
            <a:ext cx="1443600" cy="804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b="1">
                <a:latin typeface="Roboto"/>
                <a:ea typeface="Roboto"/>
                <a:cs typeface="Roboto"/>
                <a:sym typeface="Roboto"/>
              </a:rPr>
              <a:t>Key Council Processes &amp; Planning for climate readiness</a:t>
            </a:r>
            <a:endParaRPr sz="1200"/>
          </a:p>
        </p:txBody>
      </p:sp>
      <p:sp>
        <p:nvSpPr>
          <p:cNvPr id="284" name="Google Shape;284;p22"/>
          <p:cNvSpPr/>
          <p:nvPr/>
        </p:nvSpPr>
        <p:spPr>
          <a:xfrm rot="1800047">
            <a:off x="3219843" y="1086434"/>
            <a:ext cx="2690936" cy="2690936"/>
          </a:xfrm>
          <a:prstGeom prst="blockArc">
            <a:avLst>
              <a:gd name="adj1" fmla="val 14414370"/>
              <a:gd name="adj2" fmla="val 694"/>
              <a:gd name="adj3" fmla="val 9562"/>
            </a:avLst>
          </a:prstGeom>
          <a:solidFill>
            <a:srgbClr val="155B55"/>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2"/>
          <p:cNvSpPr/>
          <p:nvPr/>
        </p:nvSpPr>
        <p:spPr>
          <a:xfrm rot="-1800047" flipH="1">
            <a:off x="3221956" y="1086434"/>
            <a:ext cx="2690936" cy="2690936"/>
          </a:xfrm>
          <a:prstGeom prst="blockArc">
            <a:avLst>
              <a:gd name="adj1" fmla="val 14348563"/>
              <a:gd name="adj2" fmla="val 21472873"/>
              <a:gd name="adj3" fmla="val 9381"/>
            </a:avLst>
          </a:prstGeom>
          <a:solidFill>
            <a:srgbClr val="83E3DA"/>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2"/>
          <p:cNvSpPr/>
          <p:nvPr/>
        </p:nvSpPr>
        <p:spPr>
          <a:xfrm rot="-8100000">
            <a:off x="4382715" y="1027393"/>
            <a:ext cx="363170" cy="363170"/>
          </a:xfrm>
          <a:prstGeom prst="rtTriangle">
            <a:avLst/>
          </a:prstGeom>
          <a:solidFill>
            <a:srgbClr val="83E3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2"/>
          <p:cNvSpPr/>
          <p:nvPr/>
        </p:nvSpPr>
        <p:spPr>
          <a:xfrm rot="-9000757" flipH="1">
            <a:off x="3220953" y="1084808"/>
            <a:ext cx="2690226" cy="2690226"/>
          </a:xfrm>
          <a:prstGeom prst="blockArc">
            <a:avLst>
              <a:gd name="adj1" fmla="val 14316164"/>
              <a:gd name="adj2" fmla="val 21502663"/>
              <a:gd name="adj3" fmla="val 9415"/>
            </a:avLst>
          </a:prstGeom>
          <a:solidFill>
            <a:srgbClr val="249C91"/>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2"/>
          <p:cNvSpPr/>
          <p:nvPr/>
        </p:nvSpPr>
        <p:spPr>
          <a:xfrm rot="-1027861">
            <a:off x="5485874" y="2849832"/>
            <a:ext cx="312672" cy="312672"/>
          </a:xfrm>
          <a:prstGeom prst="rtTriangle">
            <a:avLst/>
          </a:prstGeom>
          <a:solidFill>
            <a:srgbClr val="155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2"/>
          <p:cNvSpPr/>
          <p:nvPr/>
        </p:nvSpPr>
        <p:spPr>
          <a:xfrm rot="6359841">
            <a:off x="3315801" y="2847762"/>
            <a:ext cx="363580" cy="363580"/>
          </a:xfrm>
          <a:prstGeom prst="rtTriangle">
            <a:avLst/>
          </a:prstGeom>
          <a:solidFill>
            <a:srgbClr val="249C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Shape 293"/>
        <p:cNvGrpSpPr/>
        <p:nvPr/>
      </p:nvGrpSpPr>
      <p:grpSpPr>
        <a:xfrm>
          <a:off x="0" y="0"/>
          <a:ext cx="0" cy="0"/>
          <a:chOff x="0" y="0"/>
          <a:chExt cx="0" cy="0"/>
        </a:xfrm>
      </p:grpSpPr>
      <p:pic>
        <p:nvPicPr>
          <p:cNvPr id="294" name="Google Shape;294;p23"/>
          <p:cNvPicPr preferRelativeResize="0"/>
          <p:nvPr/>
        </p:nvPicPr>
        <p:blipFill>
          <a:blip r:embed="rId3">
            <a:alphaModFix/>
          </a:blip>
          <a:stretch>
            <a:fillRect/>
          </a:stretch>
        </p:blipFill>
        <p:spPr>
          <a:xfrm>
            <a:off x="1142313" y="642550"/>
            <a:ext cx="6859375" cy="3858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298"/>
        <p:cNvGrpSpPr/>
        <p:nvPr/>
      </p:nvGrpSpPr>
      <p:grpSpPr>
        <a:xfrm>
          <a:off x="0" y="0"/>
          <a:ext cx="0" cy="0"/>
          <a:chOff x="0" y="0"/>
          <a:chExt cx="0" cy="0"/>
        </a:xfrm>
      </p:grpSpPr>
      <p:pic>
        <p:nvPicPr>
          <p:cNvPr id="299" name="Google Shape;299;p24"/>
          <p:cNvPicPr preferRelativeResize="0"/>
          <p:nvPr/>
        </p:nvPicPr>
        <p:blipFill rotWithShape="1">
          <a:blip r:embed="rId3">
            <a:alphaModFix/>
          </a:blip>
          <a:srcRect l="3344" r="8642"/>
          <a:stretch/>
        </p:blipFill>
        <p:spPr>
          <a:xfrm>
            <a:off x="1251500" y="731375"/>
            <a:ext cx="6347825" cy="4056776"/>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883</Words>
  <Application>Microsoft Office PowerPoint</Application>
  <PresentationFormat>On-screen Show (16:9)</PresentationFormat>
  <Paragraphs>138</Paragraphs>
  <Slides>15</Slides>
  <Notes>15</Notes>
  <HiddenSlides>3</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Arial Narrow</vt:lpstr>
      <vt:lpstr>Roboto</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 studies to explore in each scenario</vt:lpstr>
      <vt:lpstr>PowerPoint Presentation</vt:lpstr>
      <vt:lpstr>PowerPoint Presentation</vt:lpstr>
      <vt:lpstr>PowerPoint Presentation</vt:lpstr>
      <vt:lpstr>IPCC AR6 Example</vt:lpstr>
      <vt:lpstr>IPCC AR6 Example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Diana Stram</cp:lastModifiedBy>
  <cp:revision>1</cp:revision>
  <dcterms:modified xsi:type="dcterms:W3CDTF">2024-02-24T21:07:41Z</dcterms:modified>
</cp:coreProperties>
</file>