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60" r:id="rId1"/>
  </p:sldMasterIdLst>
  <p:notesMasterIdLst>
    <p:notesMasterId r:id="rId6"/>
  </p:notesMasterIdLst>
  <p:sldIdLst>
    <p:sldId id="317" r:id="rId2"/>
    <p:sldId id="320" r:id="rId3"/>
    <p:sldId id="319" r:id="rId4"/>
    <p:sldId id="321" r:id="rId5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Gill Sans MT" panose="020B0502020104020203" pitchFamily="34" charset="0"/>
      <p:regular r:id="rId11"/>
      <p:bold r:id="rId12"/>
      <p:italic r:id="rId13"/>
      <p:boldItalic r:id="rId14"/>
    </p:embeddedFont>
    <p:embeddedFont>
      <p:font typeface="Wingdings 2" panose="05020102010507070707" pitchFamily="18" charset="2"/>
      <p:regular r:id="rId1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A509F9C-3DE3-CBBC-EA99-3AD9733A9FA0}" name="Diana Evans" initials="DE" userId="S::devans@npfmc.onmicrosoft.com::48bd8e62-0aa9-4133-9e78-27ab55767cd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71E5"/>
    <a:srgbClr val="6DB1FF"/>
    <a:srgbClr val="CFE4FF"/>
    <a:srgbClr val="4590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56" autoAdjust="0"/>
    <p:restoredTop sz="91283" autoAdjust="0"/>
  </p:normalViewPr>
  <p:slideViewPr>
    <p:cSldViewPr snapToGrid="0">
      <p:cViewPr varScale="1">
        <p:scale>
          <a:sx n="103" d="100"/>
          <a:sy n="103" d="100"/>
        </p:scale>
        <p:origin x="18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10" Type="http://schemas.openxmlformats.org/officeDocument/2006/relationships/font" Target="fonts/font4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900B49-6513-467C-A7E7-530B07C77D98}" type="datetimeFigureOut">
              <a:rPr lang="en-US" smtClean="0"/>
              <a:t>10/20/2023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F5BA21-56C6-4AB7-83CC-2F1385E1A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663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F5BA21-56C6-4AB7-83CC-2F1385E1A7B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470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8091" y="3085765"/>
            <a:ext cx="8240108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2" y="990600"/>
            <a:ext cx="7989752" cy="1504844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2" y="2495444"/>
            <a:ext cx="7989752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16F73BB-3B44-4D96-968A-B4BF25D0EF58}" type="datetime9">
              <a:rPr lang="en-US" smtClean="0"/>
              <a:t>10/20/2023 9:31:49 AM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60462B74-C9F4-401F-B8E1-FBD4792E56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2839875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0A67E-12D6-45C7-87B8-00426FCA6F49}" type="datetime9">
              <a:rPr lang="en-US" smtClean="0"/>
              <a:t>10/20/2023 9:31:49 AM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BC280C83-0990-4DBA-9150-E5E4C5A3D4E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2847376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6629400" y="599725"/>
            <a:ext cx="2057399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75725"/>
            <a:ext cx="1503123" cy="5183073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1192" y="675725"/>
            <a:ext cx="592220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45255" y="5956136"/>
            <a:ext cx="947672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008BDB1-8207-438C-B05F-73622B91E51A}" type="datetime9">
              <a:rPr lang="en-US" smtClean="0"/>
              <a:t>10/20/2023 9:31:49 AM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0"/>
            <a:ext cx="592220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D354B163-6C4F-45DB-A034-51A5B30DD42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14921887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335863" y="5141975"/>
            <a:ext cx="8468145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5" y="3043911"/>
            <a:ext cx="8272211" cy="1497507"/>
          </a:xfrm>
        </p:spPr>
        <p:txBody>
          <a:bodyPr anchor="b">
            <a:normAutofit/>
          </a:bodyPr>
          <a:lstStyle>
            <a:lvl1pPr algn="l">
              <a:defRPr sz="2700" b="0" cap="all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5895" y="4541417"/>
            <a:ext cx="8272211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 cap="all">
                <a:solidFill>
                  <a:schemeClr val="accent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E9F67B5E-2315-4740-ACC4-5F0FD51292D4}" type="datetime9">
              <a:rPr lang="en-US" smtClean="0"/>
              <a:t>10/20/2023 9:31:49 AM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60ECD88C-B2CE-4747-BF15-020C37E38D4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70467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745BCAC-898A-4739-BD0E-5F07CEE60A7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4340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4002A-CF14-41E0-9D3A-B227D22D5DC1}" type="datetime9">
              <a:rPr lang="en-US" smtClean="0"/>
              <a:t>10/20/2023 9:31:49 AM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330512" y="606555"/>
            <a:ext cx="847502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31921" y="729658"/>
            <a:ext cx="8272212" cy="988332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6E537A51-93E5-4A33-A30C-A1ABDBE1842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70467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6C967C7-6CE4-46B2-804B-B59D271138B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4340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615A1-9E26-4EA6-9D8B-B4D818EA55AD}" type="datetime9">
              <a:rPr lang="en-US" smtClean="0"/>
              <a:t>10/20/2023 9:31:49 AM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0D165EC4-2C00-48CD-B2A1-12555C9EA0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70467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BCE72FD7-7235-43F1-835C-35F26640CB3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4340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335863" y="5141973"/>
            <a:ext cx="847365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4" y="5262296"/>
            <a:ext cx="3682084" cy="689514"/>
          </a:xfrm>
        </p:spPr>
        <p:txBody>
          <a:bodyPr anchor="ctr"/>
          <a:lstStyle>
            <a:lvl1pPr algn="l">
              <a:defRPr sz="15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862" y="601200"/>
            <a:ext cx="8469630" cy="4204800"/>
          </a:xfrm>
        </p:spPr>
        <p:txBody>
          <a:bodyPr anchor="ctr">
            <a:normAutofit/>
          </a:bodyPr>
          <a:lstStyle>
            <a:lvl1pPr>
              <a:defRPr sz="1500">
                <a:solidFill>
                  <a:schemeClr val="tx2"/>
                </a:solidFill>
              </a:defRPr>
            </a:lvl1pPr>
            <a:lvl2pPr>
              <a:defRPr sz="1350">
                <a:solidFill>
                  <a:schemeClr val="tx2"/>
                </a:solidFill>
              </a:defRPr>
            </a:lvl2pPr>
            <a:lvl3pPr>
              <a:defRPr sz="1200">
                <a:solidFill>
                  <a:schemeClr val="tx2"/>
                </a:solidFill>
              </a:defRPr>
            </a:lvl3pPr>
            <a:lvl4pPr>
              <a:defRPr sz="1050">
                <a:solidFill>
                  <a:schemeClr val="tx2"/>
                </a:solidFill>
              </a:defRPr>
            </a:lvl4pPr>
            <a:lvl5pPr>
              <a:defRPr sz="1050">
                <a:solidFill>
                  <a:schemeClr val="tx2"/>
                </a:solidFill>
              </a:defRPr>
            </a:lvl5pPr>
            <a:lvl6pPr>
              <a:defRPr sz="1050">
                <a:solidFill>
                  <a:schemeClr val="tx2"/>
                </a:solidFill>
              </a:defRPr>
            </a:lvl6pPr>
            <a:lvl7pPr>
              <a:defRPr sz="1050">
                <a:solidFill>
                  <a:schemeClr val="tx2"/>
                </a:solidFill>
              </a:defRPr>
            </a:lvl7pPr>
            <a:lvl8pPr>
              <a:defRPr sz="1050">
                <a:solidFill>
                  <a:schemeClr val="tx2"/>
                </a:solidFill>
              </a:defRPr>
            </a:lvl8pPr>
            <a:lvl9pPr>
              <a:defRPr sz="105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5618" y="5262297"/>
            <a:ext cx="4402490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825">
                <a:solidFill>
                  <a:schemeClr val="bg1"/>
                </a:solidFill>
              </a:defRPr>
            </a:lvl1pPr>
            <a:lvl2pPr marL="342900" indent="0">
              <a:buNone/>
              <a:defRPr sz="825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6959D04-DB06-449D-88EF-22FDF65F61A3}" type="datetime9">
              <a:rPr lang="en-US" smtClean="0"/>
              <a:t>10/20/2023 9:31:49 AM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A4FFB8C-88C5-469B-BBE5-2F9578EB3B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70467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0B06A6D8-59B6-48EF-97A3-580C263862A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4340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5" y="4693389"/>
            <a:ext cx="8272212" cy="566738"/>
          </a:xfrm>
        </p:spPr>
        <p:txBody>
          <a:bodyPr anchor="b">
            <a:normAutofit/>
          </a:bodyPr>
          <a:lstStyle>
            <a:lvl1pPr algn="l">
              <a:defRPr sz="18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5863" y="599725"/>
            <a:ext cx="8468144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5894" y="5260128"/>
            <a:ext cx="8272213" cy="598671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C40E4-7B10-490B-A735-DEBF7B8C22B1}" type="datetime9">
              <a:rPr lang="en-US" smtClean="0"/>
              <a:t>10/20/2023 9:31:49 AM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27769484-71D0-4024-B237-58394319559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70467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5C9C32F3-1DF0-4FA3-BD8A-B66513D842B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4340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330214" y="614407"/>
            <a:ext cx="8482004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35894" y="702156"/>
            <a:ext cx="8272212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8B77E-0D65-4F0D-A448-22274F2EF76F}" type="datetime9">
              <a:rPr lang="en-US" smtClean="0"/>
              <a:t>10/20/2023 9:31:49 AM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982CC4F0-86ED-48D1-9558-7307A0C81B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70467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8E3E1CD5-CFCA-42EE-9113-0B154D972C8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4340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6629401" y="599725"/>
            <a:ext cx="2180113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675727"/>
            <a:ext cx="1503123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1193" y="675727"/>
            <a:ext cx="592220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45255" y="5956138"/>
            <a:ext cx="996106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3B61589-5FEA-4BD5-9E88-03FA9D5565E5}" type="datetime9">
              <a:rPr lang="en-US" smtClean="0"/>
              <a:t>10/20/2023 9:31:49 AM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3" y="5951812"/>
            <a:ext cx="592220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34962" y="5956138"/>
            <a:ext cx="873146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B48ED5C0-EC13-437C-B526-EF7919E97CE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6" y="5681499"/>
            <a:ext cx="760300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91A95823-A39A-4BD7-9037-1A11F073044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52928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228003"/>
            <a:ext cx="7989752" cy="36307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5FBE3-22A5-44C1-BECD-AED1140F9AC9}" type="datetime9">
              <a:rPr lang="en-US" smtClean="0"/>
              <a:t>10/20/2023 9:31:49 AM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A5A75BB0-413D-4F15-A1A8-96425951F20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1903549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52646" y="5141973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36573"/>
            <a:ext cx="7989751" cy="1504844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3" y="4541417"/>
            <a:ext cx="7989751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CEBB57C-3EE2-49B6-A8B0-CDF72F807241}" type="datetime9">
              <a:rPr lang="en-US" smtClean="0"/>
              <a:t>10/20/2023 9:31:49 AM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18C50BD2-D693-4B76-839B-C2E20D3C1DA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2674728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2" y="2228002"/>
            <a:ext cx="389952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2" y="2228003"/>
            <a:ext cx="390766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A3CF2-27F6-4367-9190-5CBAA7D66632}" type="datetime9">
              <a:rPr lang="en-US" smtClean="0"/>
              <a:t>10/20/2023 9:31:49 AM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16ABAE74-18AB-4788-A9D2-A68293AFDA6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1072504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28003"/>
            <a:ext cx="3593500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2" y="2926051"/>
            <a:ext cx="3899527" cy="2934999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69308" y="2228003"/>
            <a:ext cx="3601635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2" y="2926051"/>
            <a:ext cx="3907662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A5740-FE4F-4AFC-8F73-3AEAA9BFAC1E}" type="datetime9">
              <a:rPr lang="en-US" smtClean="0"/>
              <a:t>10/20/2023 9:31:49 AM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B9FF31F1-188B-434A-9752-B504C170697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999398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1A7E0-6034-4DF7-835A-414B0F674D3A}" type="datetime9">
              <a:rPr lang="en-US" smtClean="0"/>
              <a:t>10/20/2023 9:31:49 AM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78F32D63-4028-48AE-9C6D-CFE0636D892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2244721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434B1-BBF9-4789-A914-6677BD0FF7ED}" type="datetime9">
              <a:rPr lang="en-US" smtClean="0"/>
              <a:t>10/20/2023 9:31:49 AM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B8CD5EE8-7E5B-4ED2-AAFF-162524991B8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1619337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52646" y="5141973"/>
            <a:ext cx="8238707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352" y="5262296"/>
            <a:ext cx="353662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399" y="601200"/>
            <a:ext cx="824040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5617" y="5262295"/>
            <a:ext cx="426532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B1AC1B4-70C1-45A7-ACCE-EF91F48BB3DE}" type="datetime9">
              <a:rPr lang="en-US" smtClean="0"/>
              <a:t>10/20/2023 9:31:49 AM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1FAC6BA-7464-4C75-A91B-CE998EA1397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2513318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4693389"/>
            <a:ext cx="7989752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8093" y="599725"/>
            <a:ext cx="8238706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6"/>
            <a:ext cx="7989752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B4F-5E80-4779-AB4E-5A81A3C3F447}" type="datetime9">
              <a:rPr lang="en-US" smtClean="0"/>
              <a:t>10/20/2023 9:31:49 AM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C9B07230-655A-460D-B205-2888BE05A8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</p:spTree>
    <p:extLst>
      <p:ext uri="{BB962C8B-B14F-4D97-AF65-F5344CB8AC3E}">
        <p14:creationId xmlns:p14="http://schemas.microsoft.com/office/powerpoint/2010/main" val="4162519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687474"/>
            <a:ext cx="7989752" cy="1083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228003"/>
            <a:ext cx="7989752" cy="3630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59327" y="59561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8CEE78F-E66B-4407-8E81-BBF2C1FACCE0}" type="datetime9">
              <a:rPr lang="en-US" smtClean="0"/>
              <a:t>10/20/2023 9:31:49 AM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0"/>
            <a:ext cx="48705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00476" y="5956136"/>
            <a:ext cx="7704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8091" y="441325"/>
            <a:ext cx="2719909" cy="10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5976001" y="441325"/>
            <a:ext cx="2710800" cy="108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3216601" y="441325"/>
            <a:ext cx="2710800" cy="10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5C9CD78-5C7C-4729-969B-090320421C67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3598" y="5960313"/>
            <a:ext cx="346365" cy="348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200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51" r:id="rId12"/>
    <p:sldLayoutId id="2147483654" r:id="rId13"/>
    <p:sldLayoutId id="2147483655" r:id="rId14"/>
    <p:sldLayoutId id="2147483656" r:id="rId15"/>
    <p:sldLayoutId id="2147483657" r:id="rId16"/>
    <p:sldLayoutId id="2147483658" r:id="rId17"/>
    <p:sldLayoutId id="2147483659" r:id="rId18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9558D-CDE7-4913-B697-7ED7BBEB3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Considerations for Charter Halibut Management timeline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752CB2-B8D8-490B-8361-965D20A9D2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225" y="2019068"/>
            <a:ext cx="7989752" cy="4302193"/>
          </a:xfrm>
        </p:spPr>
        <p:txBody>
          <a:bodyPr>
            <a:normAutofit/>
          </a:bodyPr>
          <a:lstStyle/>
          <a:p>
            <a:r>
              <a:rPr lang="en-US" sz="2200" dirty="0"/>
              <a:t>Staff were asked to prepare a memo on the challenges with the annual timeline for recommending charter halibut management measures and potential options to minimize issues</a:t>
            </a:r>
          </a:p>
          <a:p>
            <a:r>
              <a:rPr lang="en-US" sz="2200" dirty="0"/>
              <a:t>Specifically current timeline generates a bottleneck for affected stakeholders and decision-makers in Dec</a:t>
            </a:r>
          </a:p>
          <a:p>
            <a:pPr lvl="1"/>
            <a:r>
              <a:rPr lang="en-US" sz="2000" dirty="0"/>
              <a:t>Short window for ADF&amp;G analysis</a:t>
            </a:r>
          </a:p>
          <a:p>
            <a:pPr lvl="1"/>
            <a:r>
              <a:rPr lang="en-US" sz="2000" dirty="0"/>
              <a:t>Subsequently compressed opportunity for Charter Halibut Management Committee members to discuss management measures with affected stakeholders prior to providing recommendations to the Advisory Panel and Council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1BA62B-B7D5-425C-9A92-AA041FEC7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31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25B8FB-BB5D-CD96-1E36-81653A3B1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2D931AF3-8A4B-1126-7F17-ACF006643C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7516728"/>
              </p:ext>
            </p:extLst>
          </p:nvPr>
        </p:nvGraphicFramePr>
        <p:xfrm>
          <a:off x="334900" y="1774232"/>
          <a:ext cx="8474204" cy="3309536"/>
        </p:xfrm>
        <a:graphic>
          <a:graphicData uri="http://schemas.openxmlformats.org/drawingml/2006/table">
            <a:tbl>
              <a:tblPr firstRow="1" firstCol="1" bandRow="1"/>
              <a:tblGrid>
                <a:gridCol w="1316398">
                  <a:extLst>
                    <a:ext uri="{9D8B030D-6E8A-4147-A177-3AD203B41FA5}">
                      <a16:colId xmlns:a16="http://schemas.microsoft.com/office/drawing/2014/main" val="124245585"/>
                    </a:ext>
                  </a:extLst>
                </a:gridCol>
                <a:gridCol w="1316398">
                  <a:extLst>
                    <a:ext uri="{9D8B030D-6E8A-4147-A177-3AD203B41FA5}">
                      <a16:colId xmlns:a16="http://schemas.microsoft.com/office/drawing/2014/main" val="3590251811"/>
                    </a:ext>
                  </a:extLst>
                </a:gridCol>
                <a:gridCol w="1316398">
                  <a:extLst>
                    <a:ext uri="{9D8B030D-6E8A-4147-A177-3AD203B41FA5}">
                      <a16:colId xmlns:a16="http://schemas.microsoft.com/office/drawing/2014/main" val="2029831721"/>
                    </a:ext>
                  </a:extLst>
                </a:gridCol>
                <a:gridCol w="1316398">
                  <a:extLst>
                    <a:ext uri="{9D8B030D-6E8A-4147-A177-3AD203B41FA5}">
                      <a16:colId xmlns:a16="http://schemas.microsoft.com/office/drawing/2014/main" val="3102989243"/>
                    </a:ext>
                  </a:extLst>
                </a:gridCol>
                <a:gridCol w="1032221">
                  <a:extLst>
                    <a:ext uri="{9D8B030D-6E8A-4147-A177-3AD203B41FA5}">
                      <a16:colId xmlns:a16="http://schemas.microsoft.com/office/drawing/2014/main" val="281792015"/>
                    </a:ext>
                  </a:extLst>
                </a:gridCol>
                <a:gridCol w="1175744">
                  <a:extLst>
                    <a:ext uri="{9D8B030D-6E8A-4147-A177-3AD203B41FA5}">
                      <a16:colId xmlns:a16="http://schemas.microsoft.com/office/drawing/2014/main" val="244538743"/>
                    </a:ext>
                  </a:extLst>
                </a:gridCol>
                <a:gridCol w="1000647">
                  <a:extLst>
                    <a:ext uri="{9D8B030D-6E8A-4147-A177-3AD203B41FA5}">
                      <a16:colId xmlns:a16="http://schemas.microsoft.com/office/drawing/2014/main" val="273612459"/>
                    </a:ext>
                  </a:extLst>
                </a:gridCol>
              </a:tblGrid>
              <a:tr h="386480">
                <a:tc>
                  <a:txBody>
                    <a:bodyPr/>
                    <a:lstStyle/>
                    <a:p>
                      <a:pPr marL="0" marR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Sun</a:t>
                      </a:r>
                      <a:endParaRPr lang="en-US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004" marR="124004" marT="172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Mon</a:t>
                      </a:r>
                      <a:endParaRPr lang="en-US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004" marR="124004" marT="172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Tues</a:t>
                      </a:r>
                      <a:endParaRPr lang="en-US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004" marR="124004" marT="172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Wed</a:t>
                      </a:r>
                      <a:endParaRPr lang="en-US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004" marR="124004" marT="172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Thur</a:t>
                      </a:r>
                      <a:endParaRPr lang="en-US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004" marR="124004" marT="172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Fri</a:t>
                      </a:r>
                      <a:endParaRPr lang="en-US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004" marR="124004" marT="172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Sat</a:t>
                      </a:r>
                      <a:endParaRPr lang="en-US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004" marR="124004" marT="172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0273901"/>
                  </a:ext>
                </a:extLst>
              </a:tr>
              <a:tr h="1268288"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004" marR="124004" marT="172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004" marR="124004" marT="172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Nov 29</a:t>
                      </a:r>
                      <a:endParaRPr lang="en-US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004" marR="124004" marT="172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30 </a:t>
                      </a:r>
                      <a:r>
                        <a:rPr lang="en-US" sz="1400" b="0" i="0" u="none" strike="noStrike" dirty="0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Interim IPHC mtg</a:t>
                      </a:r>
                      <a:endParaRPr lang="en-US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004" marR="124004" marT="172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Dec 1 </a:t>
                      </a:r>
                      <a:r>
                        <a:rPr lang="en-US" sz="14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Interim IPHC mtg</a:t>
                      </a:r>
                      <a:endParaRPr lang="en-US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004" marR="124004" marT="172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400" b="0" i="0" u="none" strike="noStrike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Tables from ADF&amp;G analysis available</a:t>
                      </a:r>
                      <a:endParaRPr lang="en-US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004" marR="124004" marT="172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lang="en-US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004" marR="124004" marT="172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6575564"/>
                  </a:ext>
                </a:extLst>
              </a:tr>
              <a:tr h="1047836"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endParaRPr lang="en-US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004" marR="124004" marT="172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 </a:t>
                      </a:r>
                      <a:r>
                        <a:rPr lang="en-US" sz="1400" b="0" i="0" u="none" strike="noStrike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ADF&amp;G analysis available</a:t>
                      </a:r>
                      <a:endParaRPr lang="en-US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004" marR="124004" marT="172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 </a:t>
                      </a:r>
                      <a:r>
                        <a:rPr lang="en-US" sz="14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AP mtg</a:t>
                      </a:r>
                      <a:endParaRPr lang="en-US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004" marR="124004" marT="172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 </a:t>
                      </a:r>
                      <a:r>
                        <a:rPr lang="en-US" sz="14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AP mtg</a:t>
                      </a:r>
                      <a:endParaRPr lang="en-US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53813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Committee mtg (8am- 1pm)</a:t>
                      </a:r>
                      <a:endParaRPr lang="en-US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004" marR="124004" marT="172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 </a:t>
                      </a:r>
                      <a:r>
                        <a:rPr lang="en-US" sz="14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AP mtg</a:t>
                      </a:r>
                      <a:endParaRPr lang="en-US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Council mtg</a:t>
                      </a:r>
                      <a:endParaRPr lang="en-US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004" marR="124004" marT="172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 </a:t>
                      </a:r>
                      <a:r>
                        <a:rPr lang="en-US" sz="1400" b="0" i="0" u="none" strike="noStrike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AP mtg – charter measures</a:t>
                      </a:r>
                      <a:endParaRPr lang="en-US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Council mtg</a:t>
                      </a:r>
                      <a:endParaRPr lang="en-US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004" marR="124004" marT="172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endParaRPr lang="en-US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Council mtg</a:t>
                      </a:r>
                      <a:endParaRPr lang="en-US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004" marR="124004" marT="172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153737"/>
                  </a:ext>
                </a:extLst>
              </a:tr>
              <a:tr h="606932"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 </a:t>
                      </a:r>
                      <a:r>
                        <a:rPr lang="en-US" sz="14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Council mtg</a:t>
                      </a:r>
                      <a:endParaRPr lang="en-US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004" marR="124004" marT="172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 </a:t>
                      </a:r>
                      <a:r>
                        <a:rPr lang="en-US" sz="14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Council mtg</a:t>
                      </a:r>
                      <a:endParaRPr lang="en-US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004" marR="124004" marT="172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 </a:t>
                      </a:r>
                      <a:r>
                        <a:rPr lang="en-US" sz="14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Council mtg</a:t>
                      </a:r>
                      <a:endParaRPr lang="en-US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004" marR="124004" marT="172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 </a:t>
                      </a:r>
                      <a:r>
                        <a:rPr lang="en-US" sz="14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Council mtg</a:t>
                      </a:r>
                      <a:endParaRPr lang="en-US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004" marR="124004" marT="172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</a:t>
                      </a:r>
                      <a:endParaRPr lang="en-US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004" marR="124004" marT="172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</a:t>
                      </a:r>
                      <a:endParaRPr lang="en-US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004" marR="124004" marT="172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17</a:t>
                      </a:r>
                      <a:endParaRPr lang="en-US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4004" marR="124004" marT="1722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0502107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531C59EB-E68D-6E8A-9303-CE821A7EC764}"/>
              </a:ext>
            </a:extLst>
          </p:cNvPr>
          <p:cNvSpPr txBox="1"/>
          <p:nvPr/>
        </p:nvSpPr>
        <p:spPr>
          <a:xfrm>
            <a:off x="475861" y="1166326"/>
            <a:ext cx="3495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Schedule from Nov – Dec 2022</a:t>
            </a:r>
          </a:p>
        </p:txBody>
      </p:sp>
    </p:spTree>
    <p:extLst>
      <p:ext uri="{BB962C8B-B14F-4D97-AF65-F5344CB8AC3E}">
        <p14:creationId xmlns:p14="http://schemas.microsoft.com/office/powerpoint/2010/main" val="1892738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FA677C-3AC1-5C80-30E2-A2BB40B11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18725" y="6380325"/>
            <a:ext cx="789382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D57F1E4F-1CFF-5643-939E-217C01CDF565}" type="slidenum">
              <a:rPr lang="en-US" smtClean="0">
                <a:latin typeface="+mn-lt"/>
                <a:cs typeface="+mn-cs"/>
              </a:rPr>
              <a:pPr>
                <a:spcAft>
                  <a:spcPts val="600"/>
                </a:spcAft>
              </a:pPr>
              <a:t>3</a:t>
            </a:fld>
            <a:endParaRPr lang="en-US">
              <a:latin typeface="+mn-lt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8F6D5B-7703-7136-2B67-74F60BFCF5C8}"/>
              </a:ext>
            </a:extLst>
          </p:cNvPr>
          <p:cNvSpPr txBox="1"/>
          <p:nvPr/>
        </p:nvSpPr>
        <p:spPr>
          <a:xfrm>
            <a:off x="475861" y="1166326"/>
            <a:ext cx="32782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Schedule for Nov – Dec 2023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D3415B0-9109-1C27-E9C7-D0EB57867E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2918684"/>
              </p:ext>
            </p:extLst>
          </p:nvPr>
        </p:nvGraphicFramePr>
        <p:xfrm>
          <a:off x="475861" y="1688841"/>
          <a:ext cx="8145627" cy="3135086"/>
        </p:xfrm>
        <a:graphic>
          <a:graphicData uri="http://schemas.openxmlformats.org/drawingml/2006/table">
            <a:tbl>
              <a:tblPr firstRow="1" firstCol="1" bandRow="1"/>
              <a:tblGrid>
                <a:gridCol w="1163661">
                  <a:extLst>
                    <a:ext uri="{9D8B030D-6E8A-4147-A177-3AD203B41FA5}">
                      <a16:colId xmlns:a16="http://schemas.microsoft.com/office/drawing/2014/main" val="2896220466"/>
                    </a:ext>
                  </a:extLst>
                </a:gridCol>
                <a:gridCol w="1163661">
                  <a:extLst>
                    <a:ext uri="{9D8B030D-6E8A-4147-A177-3AD203B41FA5}">
                      <a16:colId xmlns:a16="http://schemas.microsoft.com/office/drawing/2014/main" val="1184874845"/>
                    </a:ext>
                  </a:extLst>
                </a:gridCol>
                <a:gridCol w="1163661">
                  <a:extLst>
                    <a:ext uri="{9D8B030D-6E8A-4147-A177-3AD203B41FA5}">
                      <a16:colId xmlns:a16="http://schemas.microsoft.com/office/drawing/2014/main" val="3702614122"/>
                    </a:ext>
                  </a:extLst>
                </a:gridCol>
                <a:gridCol w="1163661">
                  <a:extLst>
                    <a:ext uri="{9D8B030D-6E8A-4147-A177-3AD203B41FA5}">
                      <a16:colId xmlns:a16="http://schemas.microsoft.com/office/drawing/2014/main" val="3878969591"/>
                    </a:ext>
                  </a:extLst>
                </a:gridCol>
                <a:gridCol w="1163661">
                  <a:extLst>
                    <a:ext uri="{9D8B030D-6E8A-4147-A177-3AD203B41FA5}">
                      <a16:colId xmlns:a16="http://schemas.microsoft.com/office/drawing/2014/main" val="3898957305"/>
                    </a:ext>
                  </a:extLst>
                </a:gridCol>
                <a:gridCol w="1163661">
                  <a:extLst>
                    <a:ext uri="{9D8B030D-6E8A-4147-A177-3AD203B41FA5}">
                      <a16:colId xmlns:a16="http://schemas.microsoft.com/office/drawing/2014/main" val="1584537624"/>
                    </a:ext>
                  </a:extLst>
                </a:gridCol>
                <a:gridCol w="1163661">
                  <a:extLst>
                    <a:ext uri="{9D8B030D-6E8A-4147-A177-3AD203B41FA5}">
                      <a16:colId xmlns:a16="http://schemas.microsoft.com/office/drawing/2014/main" val="3322522050"/>
                    </a:ext>
                  </a:extLst>
                </a:gridCol>
              </a:tblGrid>
              <a:tr h="24919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Sun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Mon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Tues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Wed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Thur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Fri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Sat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8709105"/>
                  </a:ext>
                </a:extLst>
              </a:tr>
              <a:tr h="71361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Nov 29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30 </a:t>
                      </a:r>
                      <a:r>
                        <a:rPr lang="en-US" sz="1400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Interim IPHC mtg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Dec 1 </a:t>
                      </a:r>
                      <a:r>
                        <a:rPr lang="en-US" sz="1400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Interim IPHC mtg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5583428"/>
                  </a:ext>
                </a:extLst>
              </a:tr>
              <a:tr h="151217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 </a:t>
                      </a:r>
                      <a:r>
                        <a:rPr lang="en-US" sz="1400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AP mtg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 </a:t>
                      </a:r>
                      <a:r>
                        <a:rPr lang="en-US" sz="1400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AP mtg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solidFill>
                            <a:srgbClr val="53813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Proposed timing for Committee mtg (evening)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 </a:t>
                      </a:r>
                      <a:r>
                        <a:rPr lang="en-US" sz="1400" dirty="0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AP mtg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Council mtg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 </a:t>
                      </a:r>
                      <a:r>
                        <a:rPr lang="en-US" sz="1400">
                          <a:solidFill>
                            <a:srgbClr val="ED7D3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AP mtg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Council mtg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Council mtg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0343599"/>
                  </a:ext>
                </a:extLst>
              </a:tr>
              <a:tr h="66010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 </a:t>
                      </a:r>
                      <a:r>
                        <a:rPr lang="en-US" sz="14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Council mtg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 </a:t>
                      </a:r>
                      <a:r>
                        <a:rPr lang="en-US" sz="14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Council mtg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15615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7010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30A1AC9-1673-6675-0FB2-7CD30AA3E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90DA57D-BA88-9D20-D67E-849A7D0B6E9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39CE026-AAA0-6BA6-27B7-1B0374D9DFD8}"/>
              </a:ext>
            </a:extLst>
          </p:cNvPr>
          <p:cNvSpPr txBox="1">
            <a:spLocks/>
          </p:cNvSpPr>
          <p:nvPr/>
        </p:nvSpPr>
        <p:spPr>
          <a:xfrm>
            <a:off x="636406" y="1078402"/>
            <a:ext cx="8115707" cy="4731566"/>
          </a:xfrm>
          <a:prstGeom prst="rect">
            <a:avLst/>
          </a:prstGeom>
        </p:spPr>
        <p:txBody>
          <a:bodyPr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/>
              <a:t>Options for addressing the compressed timeframe for affected charter stakeholders and Committee members to discuss management measure recommendations (more info in memo):</a:t>
            </a:r>
          </a:p>
          <a:p>
            <a:pPr marL="324000" lvl="1" indent="0">
              <a:buNone/>
            </a:pPr>
            <a:r>
              <a:rPr lang="en-US" sz="1800" dirty="0"/>
              <a:t>1. </a:t>
            </a:r>
            <a:r>
              <a:rPr lang="en-US" dirty="0">
                <a:effectLst/>
                <a:ea typeface="Times New Roman" panose="02020603050405020304" pitchFamily="18" charset="0"/>
              </a:rPr>
              <a:t>Established (but malleable) hierarchy of management measures for each area and/ or less management measure options for analysis.</a:t>
            </a:r>
          </a:p>
          <a:p>
            <a:pPr marL="324000" lvl="1" indent="0">
              <a:buNone/>
            </a:pPr>
            <a:r>
              <a:rPr lang="en-US" sz="1800" dirty="0"/>
              <a:t>2. </a:t>
            </a:r>
            <a:r>
              <a:rPr lang="en-US" dirty="0">
                <a:effectLst/>
                <a:ea typeface="Times New Roman" panose="02020603050405020304" pitchFamily="18" charset="0"/>
              </a:rPr>
              <a:t>Limit the annual process for the Advisory Panel.</a:t>
            </a:r>
          </a:p>
          <a:p>
            <a:pPr marL="324000" lvl="1" indent="0">
              <a:buNone/>
            </a:pPr>
            <a:r>
              <a:rPr lang="en-US" sz="1800" dirty="0"/>
              <a:t>3. </a:t>
            </a:r>
            <a:r>
              <a:rPr lang="en-US" dirty="0">
                <a:effectLst/>
                <a:ea typeface="Times New Roman" panose="02020603050405020304" pitchFamily="18" charset="0"/>
              </a:rPr>
              <a:t>Two-part Committee meeting. </a:t>
            </a:r>
          </a:p>
          <a:p>
            <a:pPr marL="324000" lvl="1" indent="0">
              <a:buNone/>
            </a:pPr>
            <a:r>
              <a:rPr lang="en-US" dirty="0">
                <a:ea typeface="Times New Roman" panose="02020603050405020304" pitchFamily="18" charset="0"/>
              </a:rPr>
              <a:t>4. </a:t>
            </a:r>
            <a:r>
              <a:rPr lang="en-US" dirty="0">
                <a:effectLst/>
                <a:ea typeface="Times New Roman" panose="02020603050405020304" pitchFamily="18" charset="0"/>
              </a:rPr>
              <a:t>Release the analysis prior to the Interim IPHC meeting, but with only last year as a reference point.</a:t>
            </a:r>
          </a:p>
          <a:p>
            <a:pPr marL="324000" lvl="1" indent="0">
              <a:buNone/>
            </a:pPr>
            <a:r>
              <a:rPr lang="en-US" dirty="0">
                <a:effectLst/>
                <a:ea typeface="Times New Roman" panose="02020603050405020304" pitchFamily="18" charset="0"/>
              </a:rPr>
              <a:t>5. One-year lag in management measures or setting measures for two years at a time.*</a:t>
            </a:r>
          </a:p>
          <a:p>
            <a:pPr marL="0" indent="0">
              <a:buNone/>
            </a:pPr>
            <a:endParaRPr lang="en-US" sz="18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600" i="1" dirty="0">
                <a:ea typeface="Times New Roman" panose="02020603050405020304" pitchFamily="18" charset="0"/>
              </a:rPr>
              <a:t>*These options would require regulatory action and coordination/ approval by the IPHC.</a:t>
            </a:r>
            <a:endParaRPr lang="en-US" sz="1600" i="1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03546464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3784</TotalTime>
  <Words>355</Words>
  <Application>Microsoft Office PowerPoint</Application>
  <PresentationFormat>On-screen Show (4:3)</PresentationFormat>
  <Paragraphs>84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Times New Roman</vt:lpstr>
      <vt:lpstr>Arial</vt:lpstr>
      <vt:lpstr>Wingdings 2</vt:lpstr>
      <vt:lpstr>Calibri</vt:lpstr>
      <vt:lpstr>Gill Sans MT</vt:lpstr>
      <vt:lpstr>Dividend</vt:lpstr>
      <vt:lpstr>Considerations for Charter Halibut Management timeline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priorities 2024 process for PTs</dc:title>
  <dc:creator>Maria Davis</dc:creator>
  <cp:lastModifiedBy>Sarah Marrinan</cp:lastModifiedBy>
  <cp:revision>157</cp:revision>
  <dcterms:created xsi:type="dcterms:W3CDTF">2020-09-24T23:10:40Z</dcterms:created>
  <dcterms:modified xsi:type="dcterms:W3CDTF">2023-10-20T18:09:04Z</dcterms:modified>
</cp:coreProperties>
</file>