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76" r:id="rId3"/>
    <p:sldId id="279" r:id="rId4"/>
    <p:sldId id="280" r:id="rId5"/>
    <p:sldId id="275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0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6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7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3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76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6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4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1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1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6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1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87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BB089-4230-49FF-9E7E-AA79339A4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7200" dirty="0"/>
              <a:t>Salmon FMP Amendment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FF611-EB32-4D4B-A126-EAE4625E9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E6E6E6"/>
                </a:solidFill>
              </a:rPr>
              <a:t>Brief Review of Alternatives</a:t>
            </a:r>
          </a:p>
        </p:txBody>
      </p:sp>
    </p:spTree>
    <p:extLst>
      <p:ext uri="{BB962C8B-B14F-4D97-AF65-F5344CB8AC3E}">
        <p14:creationId xmlns:p14="http://schemas.microsoft.com/office/powerpoint/2010/main" val="195468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B8F-82DF-4555-AAA3-0FF37CC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330926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Potential annual process for determining harvest limits in </a:t>
            </a:r>
            <a:r>
              <a:rPr lang="en-US" dirty="0" err="1"/>
              <a:t>eez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3366-9514-4D8C-8978-0B39F09A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4187"/>
            <a:ext cx="4519158" cy="4643132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2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 process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Plan team (timing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/>
              <a:t>)</a:t>
            </a:r>
          </a:p>
          <a:p>
            <a:pPr lvl="2">
              <a:spcBef>
                <a:spcPts val="600"/>
              </a:spcBef>
            </a:pP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safe</a:t>
            </a:r>
          </a:p>
          <a:p>
            <a:pPr lvl="1">
              <a:spcBef>
                <a:spcPts val="600"/>
              </a:spcBef>
            </a:pPr>
            <a:r>
              <a:rPr lang="en-US" sz="2000" dirty="0" err="1"/>
              <a:t>ssc</a:t>
            </a:r>
            <a:r>
              <a:rPr lang="en-US" sz="2000" dirty="0"/>
              <a:t>/council (</a:t>
            </a:r>
            <a:r>
              <a:rPr lang="en-US" sz="2000" dirty="0" err="1"/>
              <a:t>apr</a:t>
            </a:r>
            <a:r>
              <a:rPr lang="en-US" sz="2000" dirty="0"/>
              <a:t> or </a:t>
            </a:r>
            <a:r>
              <a:rPr lang="en-US" sz="2000" dirty="0" err="1"/>
              <a:t>jun</a:t>
            </a:r>
            <a:r>
              <a:rPr lang="en-US" sz="2000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000" dirty="0" err="1"/>
              <a:t>ofl</a:t>
            </a:r>
            <a:r>
              <a:rPr lang="en-US" sz="2000" dirty="0"/>
              <a:t>, </a:t>
            </a:r>
            <a:r>
              <a:rPr lang="en-US" sz="2000" dirty="0" err="1"/>
              <a:t>abc</a:t>
            </a:r>
            <a:r>
              <a:rPr lang="en-US" sz="2000" dirty="0"/>
              <a:t>, </a:t>
            </a:r>
            <a:r>
              <a:rPr lang="en-US" sz="2000" dirty="0" err="1"/>
              <a:t>acl</a:t>
            </a:r>
            <a:r>
              <a:rPr lang="en-US" sz="2000" dirty="0"/>
              <a:t>, </a:t>
            </a:r>
            <a:r>
              <a:rPr lang="en-US" sz="2000" dirty="0" err="1"/>
              <a:t>msst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200" dirty="0"/>
              <a:t>State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tac (</a:t>
            </a:r>
            <a:r>
              <a:rPr lang="en-US" sz="2000" dirty="0" err="1"/>
              <a:t>jun</a:t>
            </a:r>
            <a:r>
              <a:rPr lang="en-US" sz="20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DA8C2D-F78A-43F9-93B0-BD3D8EEC92D8}"/>
              </a:ext>
            </a:extLst>
          </p:cNvPr>
          <p:cNvSpPr txBox="1">
            <a:spLocks/>
          </p:cNvSpPr>
          <p:nvPr/>
        </p:nvSpPr>
        <p:spPr>
          <a:xfrm>
            <a:off x="5938950" y="1944186"/>
            <a:ext cx="4833257" cy="4643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3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 process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Plan team (</a:t>
            </a:r>
            <a:r>
              <a:rPr lang="en-US" sz="2000" dirty="0" err="1"/>
              <a:t>dec</a:t>
            </a:r>
            <a:r>
              <a:rPr lang="en-US" sz="2000" dirty="0"/>
              <a:t> or </a:t>
            </a:r>
            <a:r>
              <a:rPr lang="en-US" sz="2000" dirty="0" err="1"/>
              <a:t>jan</a:t>
            </a:r>
            <a:r>
              <a:rPr lang="en-US" sz="200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advance review of forecast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fed/state split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safe</a:t>
            </a:r>
          </a:p>
          <a:p>
            <a:pPr lvl="1">
              <a:spcBef>
                <a:spcPts val="600"/>
              </a:spcBef>
            </a:pPr>
            <a:r>
              <a:rPr lang="en-US" sz="2000" dirty="0" err="1"/>
              <a:t>ssc</a:t>
            </a:r>
            <a:r>
              <a:rPr lang="en-US" sz="2000" dirty="0"/>
              <a:t>  - </a:t>
            </a:r>
            <a:r>
              <a:rPr lang="en-US" sz="2000" dirty="0" err="1"/>
              <a:t>ofl</a:t>
            </a:r>
            <a:r>
              <a:rPr lang="en-US" sz="2000" dirty="0"/>
              <a:t>, </a:t>
            </a:r>
            <a:r>
              <a:rPr lang="en-US" sz="2000" dirty="0" err="1"/>
              <a:t>abc</a:t>
            </a:r>
            <a:r>
              <a:rPr lang="en-US" sz="2000" dirty="0"/>
              <a:t>, </a:t>
            </a:r>
            <a:r>
              <a:rPr lang="en-US" sz="2000" dirty="0" err="1"/>
              <a:t>msst</a:t>
            </a:r>
            <a:r>
              <a:rPr lang="en-US" sz="2000" dirty="0"/>
              <a:t>,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council - </a:t>
            </a:r>
            <a:r>
              <a:rPr lang="en-US" sz="2000" dirty="0" err="1"/>
              <a:t>acl</a:t>
            </a:r>
            <a:r>
              <a:rPr lang="en-US" sz="2000" dirty="0"/>
              <a:t>, tac</a:t>
            </a:r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rulemaking (eff </a:t>
            </a:r>
            <a:r>
              <a:rPr lang="en-US" sz="2000" dirty="0" err="1"/>
              <a:t>jun</a:t>
            </a:r>
            <a:r>
              <a:rPr lang="en-US" sz="2000" dirty="0"/>
              <a:t> 1)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53C99B-B555-49A1-9680-1928255E6AF8}"/>
              </a:ext>
            </a:extLst>
          </p:cNvPr>
          <p:cNvGrpSpPr/>
          <p:nvPr/>
        </p:nvGrpSpPr>
        <p:grpSpPr>
          <a:xfrm>
            <a:off x="9230435" y="4876689"/>
            <a:ext cx="1171446" cy="691486"/>
            <a:chOff x="9344166" y="4203399"/>
            <a:chExt cx="1171446" cy="691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7378AF-3F81-47D0-B77E-2CE28D17E393}"/>
                </a:ext>
              </a:extLst>
            </p:cNvPr>
            <p:cNvSpPr txBox="1"/>
            <p:nvPr/>
          </p:nvSpPr>
          <p:spPr>
            <a:xfrm>
              <a:off x="9596663" y="4292937"/>
              <a:ext cx="918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(</a:t>
              </a:r>
              <a:r>
                <a:rPr lang="en-US" sz="2000" cap="small" dirty="0" err="1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feb</a:t>
              </a:r>
              <a:r>
                <a:rPr lang="en-US" sz="20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0C65D5A5-1A36-47A4-A98F-140E766504EF}"/>
                </a:ext>
              </a:extLst>
            </p:cNvPr>
            <p:cNvSpPr/>
            <p:nvPr/>
          </p:nvSpPr>
          <p:spPr>
            <a:xfrm>
              <a:off x="9344166" y="4203399"/>
              <a:ext cx="291153" cy="691486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36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B8F-82DF-4555-AAA3-0FF37CC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330926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Potential annual process for determining harvest limits in </a:t>
            </a:r>
            <a:r>
              <a:rPr lang="en-US" dirty="0" err="1"/>
              <a:t>eez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3366-9514-4D8C-8978-0B39F09A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4187"/>
            <a:ext cx="4519158" cy="4643132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2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Plan team (timing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tier-based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safe</a:t>
            </a:r>
          </a:p>
          <a:p>
            <a:pPr lvl="1">
              <a:spcBef>
                <a:spcPts val="600"/>
              </a:spcBef>
            </a:pPr>
            <a:r>
              <a:rPr lang="en-US" sz="2000" dirty="0" err="1"/>
              <a:t>ssc</a:t>
            </a:r>
            <a:r>
              <a:rPr lang="en-US" sz="2000" dirty="0"/>
              <a:t>/council (</a:t>
            </a:r>
            <a:r>
              <a:rPr lang="en-US" sz="2000" dirty="0" err="1"/>
              <a:t>apr</a:t>
            </a:r>
            <a:r>
              <a:rPr lang="en-US" sz="2000" dirty="0"/>
              <a:t> or </a:t>
            </a:r>
            <a:r>
              <a:rPr lang="en-US" sz="2000" dirty="0" err="1"/>
              <a:t>jun</a:t>
            </a:r>
            <a:r>
              <a:rPr lang="en-US" sz="2000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000" dirty="0" err="1"/>
              <a:t>ofl</a:t>
            </a:r>
            <a:r>
              <a:rPr lang="en-US" sz="2000" dirty="0"/>
              <a:t>, </a:t>
            </a:r>
            <a:r>
              <a:rPr lang="en-US" sz="2000" dirty="0" err="1"/>
              <a:t>abc</a:t>
            </a:r>
            <a:r>
              <a:rPr lang="en-US" sz="2000" dirty="0"/>
              <a:t>, </a:t>
            </a:r>
            <a:r>
              <a:rPr lang="en-US" sz="2000" dirty="0" err="1"/>
              <a:t>acl</a:t>
            </a:r>
            <a:r>
              <a:rPr lang="en-US" sz="2000" dirty="0"/>
              <a:t>, </a:t>
            </a:r>
            <a:r>
              <a:rPr lang="en-US" sz="2000" dirty="0" err="1"/>
              <a:t>msst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200" dirty="0"/>
              <a:t>State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tac (</a:t>
            </a:r>
            <a:r>
              <a:rPr lang="en-US" sz="2000" dirty="0" err="1"/>
              <a:t>jun</a:t>
            </a:r>
            <a:r>
              <a:rPr lang="en-US" sz="20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DA8C2D-F78A-43F9-93B0-BD3D8EEC92D8}"/>
              </a:ext>
            </a:extLst>
          </p:cNvPr>
          <p:cNvSpPr txBox="1">
            <a:spLocks/>
          </p:cNvSpPr>
          <p:nvPr/>
        </p:nvSpPr>
        <p:spPr>
          <a:xfrm>
            <a:off x="5938950" y="1944186"/>
            <a:ext cx="4833257" cy="4643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3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Plan team (</a:t>
            </a:r>
            <a:r>
              <a:rPr lang="en-US" sz="2000" dirty="0" err="1"/>
              <a:t>dec</a:t>
            </a:r>
            <a:r>
              <a:rPr lang="en-US" sz="2000" dirty="0"/>
              <a:t> or </a:t>
            </a:r>
            <a:r>
              <a:rPr lang="en-US" sz="2000" dirty="0" err="1"/>
              <a:t>jan</a:t>
            </a:r>
            <a:r>
              <a:rPr lang="en-US" sz="200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advance review of forecast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fed/state split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safe</a:t>
            </a:r>
          </a:p>
          <a:p>
            <a:pPr lvl="1">
              <a:spcBef>
                <a:spcPts val="600"/>
              </a:spcBef>
            </a:pPr>
            <a:r>
              <a:rPr lang="en-US" sz="2000" dirty="0" err="1"/>
              <a:t>ssc</a:t>
            </a:r>
            <a:r>
              <a:rPr lang="en-US" sz="2000" dirty="0"/>
              <a:t>  - </a:t>
            </a:r>
            <a:r>
              <a:rPr lang="en-US" sz="2000" dirty="0" err="1"/>
              <a:t>ofl</a:t>
            </a:r>
            <a:r>
              <a:rPr lang="en-US" sz="2000" dirty="0"/>
              <a:t>, </a:t>
            </a:r>
            <a:r>
              <a:rPr lang="en-US" sz="2000" dirty="0" err="1"/>
              <a:t>abc</a:t>
            </a:r>
            <a:r>
              <a:rPr lang="en-US" sz="2000" dirty="0"/>
              <a:t>, </a:t>
            </a:r>
            <a:r>
              <a:rPr lang="en-US" sz="2000" dirty="0" err="1"/>
              <a:t>msst</a:t>
            </a:r>
            <a:r>
              <a:rPr lang="en-US" sz="2000" dirty="0"/>
              <a:t>, </a:t>
            </a:r>
            <a:r>
              <a:rPr lang="en-US" sz="2000" dirty="0" err="1"/>
              <a:t>acl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council - tac</a:t>
            </a:r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rulemaking (eff </a:t>
            </a:r>
            <a:r>
              <a:rPr lang="en-US" sz="2000" dirty="0" err="1"/>
              <a:t>jun</a:t>
            </a:r>
            <a:r>
              <a:rPr lang="en-US" sz="2000" dirty="0"/>
              <a:t> 1)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53C99B-B555-49A1-9680-1928255E6AF8}"/>
              </a:ext>
            </a:extLst>
          </p:cNvPr>
          <p:cNvGrpSpPr/>
          <p:nvPr/>
        </p:nvGrpSpPr>
        <p:grpSpPr>
          <a:xfrm>
            <a:off x="9709012" y="4860498"/>
            <a:ext cx="1171446" cy="691486"/>
            <a:chOff x="9344166" y="4203399"/>
            <a:chExt cx="1171446" cy="691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7378AF-3F81-47D0-B77E-2CE28D17E393}"/>
                </a:ext>
              </a:extLst>
            </p:cNvPr>
            <p:cNvSpPr txBox="1"/>
            <p:nvPr/>
          </p:nvSpPr>
          <p:spPr>
            <a:xfrm>
              <a:off x="9596663" y="4292937"/>
              <a:ext cx="918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(</a:t>
              </a:r>
              <a:r>
                <a:rPr lang="en-US" sz="2000" cap="small" dirty="0" err="1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feb</a:t>
              </a:r>
              <a:r>
                <a:rPr lang="en-US" sz="20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0C65D5A5-1A36-47A4-A98F-140E766504EF}"/>
                </a:ext>
              </a:extLst>
            </p:cNvPr>
            <p:cNvSpPr/>
            <p:nvPr/>
          </p:nvSpPr>
          <p:spPr>
            <a:xfrm>
              <a:off x="9344166" y="4203399"/>
              <a:ext cx="291153" cy="691486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44F4F1-1114-4B4A-8A5A-62047BA042AD}"/>
              </a:ext>
            </a:extLst>
          </p:cNvPr>
          <p:cNvGrpSpPr/>
          <p:nvPr/>
        </p:nvGrpSpPr>
        <p:grpSpPr>
          <a:xfrm>
            <a:off x="10238095" y="3503443"/>
            <a:ext cx="1922060" cy="691486"/>
            <a:chOff x="9344166" y="4203399"/>
            <a:chExt cx="1171446" cy="6914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5821F7-22BF-450F-9FBA-61914113AACE}"/>
                </a:ext>
              </a:extLst>
            </p:cNvPr>
            <p:cNvSpPr txBox="1"/>
            <p:nvPr/>
          </p:nvSpPr>
          <p:spPr>
            <a:xfrm>
              <a:off x="9596663" y="4292937"/>
              <a:ext cx="918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(</a:t>
              </a:r>
              <a:r>
                <a:rPr lang="en-US" sz="14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scenario 1</a:t>
              </a:r>
              <a:r>
                <a:rPr lang="en-US" sz="20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9CDDD563-D808-4E1B-AE44-35736A82FCDA}"/>
                </a:ext>
              </a:extLst>
            </p:cNvPr>
            <p:cNvSpPr/>
            <p:nvPr/>
          </p:nvSpPr>
          <p:spPr>
            <a:xfrm>
              <a:off x="9344166" y="4203399"/>
              <a:ext cx="291153" cy="691486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83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B8F-82DF-4555-AAA3-0FF37CC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330926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Potential annual process for determining harvest limits in </a:t>
            </a:r>
            <a:r>
              <a:rPr lang="en-US" dirty="0" err="1"/>
              <a:t>eez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3366-9514-4D8C-8978-0B39F09A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4187"/>
            <a:ext cx="4519158" cy="4643132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2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Plan team (timing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/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tier-based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safe</a:t>
            </a:r>
          </a:p>
          <a:p>
            <a:pPr lvl="1">
              <a:spcBef>
                <a:spcPts val="600"/>
              </a:spcBef>
            </a:pPr>
            <a:r>
              <a:rPr lang="en-US" sz="2000" dirty="0" err="1"/>
              <a:t>ssc</a:t>
            </a:r>
            <a:r>
              <a:rPr lang="en-US" sz="2000" dirty="0"/>
              <a:t>/council (</a:t>
            </a:r>
            <a:r>
              <a:rPr lang="en-US" sz="2000" dirty="0" err="1"/>
              <a:t>apr</a:t>
            </a:r>
            <a:r>
              <a:rPr lang="en-US" sz="2000" dirty="0"/>
              <a:t> or </a:t>
            </a:r>
            <a:r>
              <a:rPr lang="en-US" sz="2000" dirty="0" err="1"/>
              <a:t>jun</a:t>
            </a:r>
            <a:r>
              <a:rPr lang="en-US" sz="2000" dirty="0"/>
              <a:t>)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State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tac (</a:t>
            </a:r>
            <a:r>
              <a:rPr lang="en-US" sz="2000" dirty="0" err="1"/>
              <a:t>jun</a:t>
            </a:r>
            <a:r>
              <a:rPr lang="en-US" sz="20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DA8C2D-F78A-43F9-93B0-BD3D8EEC92D8}"/>
              </a:ext>
            </a:extLst>
          </p:cNvPr>
          <p:cNvSpPr txBox="1">
            <a:spLocks/>
          </p:cNvSpPr>
          <p:nvPr/>
        </p:nvSpPr>
        <p:spPr>
          <a:xfrm>
            <a:off x="5938950" y="1944186"/>
            <a:ext cx="4833257" cy="4643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3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Plan team (Mar)</a:t>
            </a:r>
          </a:p>
          <a:p>
            <a:pPr lvl="2">
              <a:spcBef>
                <a:spcPts val="600"/>
              </a:spcBef>
            </a:pPr>
            <a:r>
              <a:rPr lang="en-US" sz="2400" b="1" dirty="0"/>
              <a:t>no </a:t>
            </a:r>
            <a:r>
              <a:rPr lang="en-US" sz="1800" dirty="0"/>
              <a:t>advance review of forecast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fed/state split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safe</a:t>
            </a:r>
          </a:p>
          <a:p>
            <a:pPr lvl="1">
              <a:spcBef>
                <a:spcPts val="600"/>
              </a:spcBef>
            </a:pPr>
            <a:r>
              <a:rPr lang="en-US" sz="2000" dirty="0" err="1"/>
              <a:t>ssc</a:t>
            </a:r>
            <a:r>
              <a:rPr lang="en-US" sz="2000" dirty="0"/>
              <a:t>/council</a:t>
            </a:r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rulemaking (eff in Jun)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44F4F1-1114-4B4A-8A5A-62047BA042AD}"/>
              </a:ext>
            </a:extLst>
          </p:cNvPr>
          <p:cNvGrpSpPr/>
          <p:nvPr/>
        </p:nvGrpSpPr>
        <p:grpSpPr>
          <a:xfrm>
            <a:off x="10508775" y="3503443"/>
            <a:ext cx="1651379" cy="691486"/>
            <a:chOff x="9344166" y="4203399"/>
            <a:chExt cx="1171446" cy="6914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5821F7-22BF-450F-9FBA-61914113AACE}"/>
                </a:ext>
              </a:extLst>
            </p:cNvPr>
            <p:cNvSpPr txBox="1"/>
            <p:nvPr/>
          </p:nvSpPr>
          <p:spPr>
            <a:xfrm>
              <a:off x="9596663" y="4292937"/>
              <a:ext cx="918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(</a:t>
              </a:r>
              <a:r>
                <a:rPr lang="en-US" sz="14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scenario 2</a:t>
              </a:r>
              <a:r>
                <a:rPr lang="en-US" sz="1600" cap="small" dirty="0"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9CDDD563-D808-4E1B-AE44-35736A82FCDA}"/>
                </a:ext>
              </a:extLst>
            </p:cNvPr>
            <p:cNvSpPr/>
            <p:nvPr/>
          </p:nvSpPr>
          <p:spPr>
            <a:xfrm>
              <a:off x="9344166" y="4203399"/>
              <a:ext cx="291153" cy="691486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ight Brace 4">
            <a:extLst>
              <a:ext uri="{FF2B5EF4-FFF2-40B4-BE49-F238E27FC236}">
                <a16:creationId xmlns:a16="http://schemas.microsoft.com/office/drawing/2014/main" id="{3F044424-5126-43E6-A678-1B3985CAB4F9}"/>
              </a:ext>
            </a:extLst>
          </p:cNvPr>
          <p:cNvSpPr/>
          <p:nvPr/>
        </p:nvSpPr>
        <p:spPr>
          <a:xfrm>
            <a:off x="10508775" y="4722125"/>
            <a:ext cx="473124" cy="18049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81C36-E385-4F99-A7E8-798A1B281ACB}"/>
              </a:ext>
            </a:extLst>
          </p:cNvPr>
          <p:cNvSpPr txBox="1"/>
          <p:nvPr/>
        </p:nvSpPr>
        <p:spPr>
          <a:xfrm>
            <a:off x="10864718" y="5398898"/>
            <a:ext cx="100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Tier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68917-9217-4680-A91E-C664FF49C7AB}"/>
              </a:ext>
            </a:extLst>
          </p:cNvPr>
          <p:cNvSpPr txBox="1"/>
          <p:nvPr/>
        </p:nvSpPr>
        <p:spPr>
          <a:xfrm>
            <a:off x="8119017" y="5006820"/>
            <a:ext cx="122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(Apr</a:t>
            </a:r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117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B8F-82DF-4555-AAA3-0FF37CC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330926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Potential inseason process for harvesting within ACL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3366-9514-4D8C-8978-0B39F09A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4186"/>
            <a:ext cx="4519158" cy="4304213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2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State </a:t>
            </a:r>
            <a:r>
              <a:rPr lang="en-US" sz="2200" dirty="0"/>
              <a:t>inseason monitoring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adjustments to effort/access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time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area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tier 3 - closure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DA8C2D-F78A-43F9-93B0-BD3D8EEC92D8}"/>
              </a:ext>
            </a:extLst>
          </p:cNvPr>
          <p:cNvSpPr txBox="1">
            <a:spLocks/>
          </p:cNvSpPr>
          <p:nvPr/>
        </p:nvSpPr>
        <p:spPr>
          <a:xfrm>
            <a:off x="5974079" y="1944187"/>
            <a:ext cx="4833257" cy="4195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3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Federal catch accounting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sz="2200" dirty="0"/>
              <a:t>eLandings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inseason AMs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TACs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closure</a:t>
            </a:r>
          </a:p>
          <a:p>
            <a:pPr lvl="1">
              <a:spcAft>
                <a:spcPts val="12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100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B8F-82DF-4555-AAA3-0FF37CC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85" y="330926"/>
            <a:ext cx="10777182" cy="1905000"/>
          </a:xfrm>
        </p:spPr>
        <p:txBody>
          <a:bodyPr/>
          <a:lstStyle/>
          <a:p>
            <a:pPr algn="ctr"/>
            <a:r>
              <a:rPr lang="en-US" dirty="0"/>
              <a:t>Potential postseason process for managing harvest within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3366-9514-4D8C-8978-0B39F09A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4186"/>
            <a:ext cx="4519158" cy="4304213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2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tier-based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postseason </a:t>
            </a:r>
            <a:r>
              <a:rPr lang="en-US" dirty="0" err="1"/>
              <a:t>acl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review process</a:t>
            </a:r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DA8C2D-F78A-43F9-93B0-BD3D8EEC92D8}"/>
              </a:ext>
            </a:extLst>
          </p:cNvPr>
          <p:cNvSpPr txBox="1">
            <a:spLocks/>
          </p:cNvSpPr>
          <p:nvPr/>
        </p:nvSpPr>
        <p:spPr>
          <a:xfrm>
            <a:off x="5974079" y="1944187"/>
            <a:ext cx="4833257" cy="4195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/>
              <a:t>Alternative 3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review process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Plan team / safe</a:t>
            </a:r>
          </a:p>
          <a:p>
            <a:pPr lvl="1">
              <a:spcAft>
                <a:spcPts val="12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245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416</TotalTime>
  <Words>295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Salmon FMP Amendment</vt:lpstr>
      <vt:lpstr>Potential annual process for determining harvest limits in eez</vt:lpstr>
      <vt:lpstr>Potential annual process for determining harvest limits in eez</vt:lpstr>
      <vt:lpstr>Potential annual process for determining harvest limits in eez</vt:lpstr>
      <vt:lpstr>Potential inseason process for harvesting within ACL</vt:lpstr>
      <vt:lpstr>Potential postseason process for managing harvest within limits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Armstrong</dc:creator>
  <cp:lastModifiedBy>Jim Armstrong</cp:lastModifiedBy>
  <cp:revision>24</cp:revision>
  <dcterms:created xsi:type="dcterms:W3CDTF">2020-02-24T19:27:25Z</dcterms:created>
  <dcterms:modified xsi:type="dcterms:W3CDTF">2020-02-25T08:30:18Z</dcterms:modified>
</cp:coreProperties>
</file>