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76" r:id="rId3"/>
    <p:sldId id="279" r:id="rId4"/>
    <p:sldId id="280" r:id="rId5"/>
    <p:sldId id="275" r:id="rId6"/>
    <p:sldId id="28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52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4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7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305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68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7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86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30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76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6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4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4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21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64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1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8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6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875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62164E-4528-40DB-BC26-D6DDE216A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363D4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9">
            <a:extLst>
              <a:ext uri="{FF2B5EF4-FFF2-40B4-BE49-F238E27FC236}">
                <a16:creationId xmlns:a16="http://schemas.microsoft.com/office/drawing/2014/main" id="{F30007FA-C6A2-43A0-8045-7016AEF81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322895"/>
          </a:xfrm>
          <a:custGeom>
            <a:avLst/>
            <a:gdLst>
              <a:gd name="connsiteX0" fmla="*/ 0 w 12192000"/>
              <a:gd name="connsiteY0" fmla="*/ 0 h 5322895"/>
              <a:gd name="connsiteX1" fmla="*/ 12192000 w 12192000"/>
              <a:gd name="connsiteY1" fmla="*/ 0 h 5322895"/>
              <a:gd name="connsiteX2" fmla="*/ 12192000 w 12192000"/>
              <a:gd name="connsiteY2" fmla="*/ 213719 h 5322895"/>
              <a:gd name="connsiteX3" fmla="*/ 12192000 w 12192000"/>
              <a:gd name="connsiteY3" fmla="*/ 471948 h 5322895"/>
              <a:gd name="connsiteX4" fmla="*/ 12192000 w 12192000"/>
              <a:gd name="connsiteY4" fmla="*/ 3571886 h 5322895"/>
              <a:gd name="connsiteX5" fmla="*/ 12192000 w 12192000"/>
              <a:gd name="connsiteY5" fmla="*/ 3753332 h 5322895"/>
              <a:gd name="connsiteX6" fmla="*/ 12192000 w 12192000"/>
              <a:gd name="connsiteY6" fmla="*/ 4806077 h 5322895"/>
              <a:gd name="connsiteX7" fmla="*/ 11957522 w 12192000"/>
              <a:gd name="connsiteY7" fmla="*/ 4849979 h 5322895"/>
              <a:gd name="connsiteX8" fmla="*/ 11679973 w 12192000"/>
              <a:gd name="connsiteY8" fmla="*/ 4899723 h 5322895"/>
              <a:gd name="connsiteX9" fmla="*/ 11401197 w 12192000"/>
              <a:gd name="connsiteY9" fmla="*/ 4948416 h 5322895"/>
              <a:gd name="connsiteX10" fmla="*/ 11121192 w 12192000"/>
              <a:gd name="connsiteY10" fmla="*/ 4990102 h 5322895"/>
              <a:gd name="connsiteX11" fmla="*/ 10842416 w 12192000"/>
              <a:gd name="connsiteY11" fmla="*/ 5032139 h 5322895"/>
              <a:gd name="connsiteX12" fmla="*/ 10562411 w 12192000"/>
              <a:gd name="connsiteY12" fmla="*/ 5071374 h 5322895"/>
              <a:gd name="connsiteX13" fmla="*/ 10286091 w 12192000"/>
              <a:gd name="connsiteY13" fmla="*/ 5105003 h 5322895"/>
              <a:gd name="connsiteX14" fmla="*/ 10006086 w 12192000"/>
              <a:gd name="connsiteY14" fmla="*/ 5136881 h 5322895"/>
              <a:gd name="connsiteX15" fmla="*/ 9727310 w 12192000"/>
              <a:gd name="connsiteY15" fmla="*/ 5165957 h 5322895"/>
              <a:gd name="connsiteX16" fmla="*/ 9453445 w 12192000"/>
              <a:gd name="connsiteY16" fmla="*/ 5191179 h 5322895"/>
              <a:gd name="connsiteX17" fmla="*/ 9175897 w 12192000"/>
              <a:gd name="connsiteY17" fmla="*/ 5216401 h 5322895"/>
              <a:gd name="connsiteX18" fmla="*/ 8902033 w 12192000"/>
              <a:gd name="connsiteY18" fmla="*/ 5237420 h 5322895"/>
              <a:gd name="connsiteX19" fmla="*/ 8628169 w 12192000"/>
              <a:gd name="connsiteY19" fmla="*/ 5253884 h 5322895"/>
              <a:gd name="connsiteX20" fmla="*/ 8355533 w 12192000"/>
              <a:gd name="connsiteY20" fmla="*/ 5271050 h 5322895"/>
              <a:gd name="connsiteX21" fmla="*/ 8085353 w 12192000"/>
              <a:gd name="connsiteY21" fmla="*/ 5285412 h 5322895"/>
              <a:gd name="connsiteX22" fmla="*/ 7817629 w 12192000"/>
              <a:gd name="connsiteY22" fmla="*/ 5295571 h 5322895"/>
              <a:gd name="connsiteX23" fmla="*/ 7549905 w 12192000"/>
              <a:gd name="connsiteY23" fmla="*/ 5304329 h 5322895"/>
              <a:gd name="connsiteX24" fmla="*/ 7284638 w 12192000"/>
              <a:gd name="connsiteY24" fmla="*/ 5312736 h 5322895"/>
              <a:gd name="connsiteX25" fmla="*/ 7023055 w 12192000"/>
              <a:gd name="connsiteY25" fmla="*/ 5316590 h 5322895"/>
              <a:gd name="connsiteX26" fmla="*/ 6761472 w 12192000"/>
              <a:gd name="connsiteY26" fmla="*/ 5320793 h 5322895"/>
              <a:gd name="connsiteX27" fmla="*/ 6503573 w 12192000"/>
              <a:gd name="connsiteY27" fmla="*/ 5322895 h 5322895"/>
              <a:gd name="connsiteX28" fmla="*/ 6248130 w 12192000"/>
              <a:gd name="connsiteY28" fmla="*/ 5320793 h 5322895"/>
              <a:gd name="connsiteX29" fmla="*/ 5995144 w 12192000"/>
              <a:gd name="connsiteY29" fmla="*/ 5320793 h 5322895"/>
              <a:gd name="connsiteX30" fmla="*/ 5744613 w 12192000"/>
              <a:gd name="connsiteY30" fmla="*/ 5316590 h 5322895"/>
              <a:gd name="connsiteX31" fmla="*/ 5498995 w 12192000"/>
              <a:gd name="connsiteY31" fmla="*/ 5310284 h 5322895"/>
              <a:gd name="connsiteX32" fmla="*/ 5255834 w 12192000"/>
              <a:gd name="connsiteY32" fmla="*/ 5304329 h 5322895"/>
              <a:gd name="connsiteX33" fmla="*/ 5017584 w 12192000"/>
              <a:gd name="connsiteY33" fmla="*/ 5297673 h 5322895"/>
              <a:gd name="connsiteX34" fmla="*/ 4780562 w 12192000"/>
              <a:gd name="connsiteY34" fmla="*/ 5287514 h 5322895"/>
              <a:gd name="connsiteX35" fmla="*/ 4547227 w 12192000"/>
              <a:gd name="connsiteY35" fmla="*/ 5276654 h 5322895"/>
              <a:gd name="connsiteX36" fmla="*/ 4318800 w 12192000"/>
              <a:gd name="connsiteY36" fmla="*/ 5266846 h 5322895"/>
              <a:gd name="connsiteX37" fmla="*/ 3873004 w 12192000"/>
              <a:gd name="connsiteY37" fmla="*/ 5239171 h 5322895"/>
              <a:gd name="connsiteX38" fmla="*/ 3445628 w 12192000"/>
              <a:gd name="connsiteY38" fmla="*/ 5209746 h 5322895"/>
              <a:gd name="connsiteX39" fmla="*/ 3035446 w 12192000"/>
              <a:gd name="connsiteY39" fmla="*/ 5178918 h 5322895"/>
              <a:gd name="connsiteX40" fmla="*/ 2647370 w 12192000"/>
              <a:gd name="connsiteY40" fmla="*/ 5144939 h 5322895"/>
              <a:gd name="connsiteX41" fmla="*/ 2276487 w 12192000"/>
              <a:gd name="connsiteY41" fmla="*/ 5109557 h 5322895"/>
              <a:gd name="connsiteX42" fmla="*/ 1932621 w 12192000"/>
              <a:gd name="connsiteY42" fmla="*/ 5071374 h 5322895"/>
              <a:gd name="connsiteX43" fmla="*/ 1609634 w 12192000"/>
              <a:gd name="connsiteY43" fmla="*/ 5033891 h 5322895"/>
              <a:gd name="connsiteX44" fmla="*/ 1312435 w 12192000"/>
              <a:gd name="connsiteY44" fmla="*/ 4996408 h 5322895"/>
              <a:gd name="connsiteX45" fmla="*/ 1039799 w 12192000"/>
              <a:gd name="connsiteY45" fmla="*/ 4961027 h 5322895"/>
              <a:gd name="connsiteX46" fmla="*/ 797865 w 12192000"/>
              <a:gd name="connsiteY46" fmla="*/ 4927397 h 5322895"/>
              <a:gd name="connsiteX47" fmla="*/ 579265 w 12192000"/>
              <a:gd name="connsiteY47" fmla="*/ 4895519 h 5322895"/>
              <a:gd name="connsiteX48" fmla="*/ 395052 w 12192000"/>
              <a:gd name="connsiteY48" fmla="*/ 4868896 h 5322895"/>
              <a:gd name="connsiteX49" fmla="*/ 240312 w 12192000"/>
              <a:gd name="connsiteY49" fmla="*/ 4843673 h 5322895"/>
              <a:gd name="connsiteX50" fmla="*/ 27853 w 12192000"/>
              <a:gd name="connsiteY50" fmla="*/ 4807592 h 5322895"/>
              <a:gd name="connsiteX51" fmla="*/ 0 w 12192000"/>
              <a:gd name="connsiteY51" fmla="*/ 4802879 h 5322895"/>
              <a:gd name="connsiteX52" fmla="*/ 0 w 12192000"/>
              <a:gd name="connsiteY52" fmla="*/ 3753332 h 5322895"/>
              <a:gd name="connsiteX53" fmla="*/ 0 w 12192000"/>
              <a:gd name="connsiteY53" fmla="*/ 3571886 h 5322895"/>
              <a:gd name="connsiteX54" fmla="*/ 0 w 12192000"/>
              <a:gd name="connsiteY54" fmla="*/ 471948 h 5322895"/>
              <a:gd name="connsiteX55" fmla="*/ 0 w 12192000"/>
              <a:gd name="connsiteY55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000" h="5322895">
                <a:moveTo>
                  <a:pt x="0" y="0"/>
                </a:moveTo>
                <a:lnTo>
                  <a:pt x="12192000" y="0"/>
                </a:lnTo>
                <a:lnTo>
                  <a:pt x="12192000" y="213719"/>
                </a:lnTo>
                <a:lnTo>
                  <a:pt x="12192000" y="471948"/>
                </a:lnTo>
                <a:lnTo>
                  <a:pt x="12192000" y="3571886"/>
                </a:lnTo>
                <a:lnTo>
                  <a:pt x="12192000" y="3753332"/>
                </a:lnTo>
                <a:lnTo>
                  <a:pt x="12192000" y="4806077"/>
                </a:lnTo>
                <a:lnTo>
                  <a:pt x="11957522" y="4849979"/>
                </a:lnTo>
                <a:lnTo>
                  <a:pt x="11679973" y="4899723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0562" y="5287514"/>
                </a:lnTo>
                <a:lnTo>
                  <a:pt x="4547227" y="5276654"/>
                </a:lnTo>
                <a:lnTo>
                  <a:pt x="4318800" y="5266846"/>
                </a:lnTo>
                <a:lnTo>
                  <a:pt x="3873004" y="5239171"/>
                </a:lnTo>
                <a:lnTo>
                  <a:pt x="3445628" y="5209746"/>
                </a:lnTo>
                <a:lnTo>
                  <a:pt x="3035446" y="5178918"/>
                </a:lnTo>
                <a:lnTo>
                  <a:pt x="2647370" y="5144939"/>
                </a:lnTo>
                <a:lnTo>
                  <a:pt x="2276487" y="5109557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BB089-4230-49FF-9E7E-AA79339A4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865974"/>
            <a:ext cx="8676222" cy="3643822"/>
          </a:xfrm>
        </p:spPr>
        <p:txBody>
          <a:bodyPr anchor="ctr">
            <a:normAutofit/>
          </a:bodyPr>
          <a:lstStyle/>
          <a:p>
            <a:r>
              <a:rPr lang="en-US" sz="7200" dirty="0"/>
              <a:t>Salmon FMP Amendment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FF611-EB32-4D4B-A126-EAE4625E9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5542384"/>
            <a:ext cx="8676222" cy="62826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E6E6E6"/>
                </a:solidFill>
              </a:rPr>
              <a:t>Brief Review of Alternatives</a:t>
            </a:r>
          </a:p>
        </p:txBody>
      </p:sp>
    </p:spTree>
    <p:extLst>
      <p:ext uri="{BB962C8B-B14F-4D97-AF65-F5344CB8AC3E}">
        <p14:creationId xmlns:p14="http://schemas.microsoft.com/office/powerpoint/2010/main" val="195468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FB8F-82DF-4555-AAA3-0FF37CC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89" y="330926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Potential annual process for determining harvest limits in </a:t>
            </a:r>
            <a:r>
              <a:rPr lang="en-US" dirty="0" err="1"/>
              <a:t>eez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3366-9514-4D8C-8978-0B39F09A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44187"/>
            <a:ext cx="4519158" cy="4643132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2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 process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(timing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dirty="0"/>
              <a:t>)</a:t>
            </a:r>
          </a:p>
          <a:p>
            <a:pPr lvl="2">
              <a:spcBef>
                <a:spcPts val="600"/>
              </a:spcBef>
            </a:pPr>
            <a:endParaRPr lang="en-US" sz="1800" dirty="0"/>
          </a:p>
          <a:p>
            <a:pPr lvl="1">
              <a:spcBef>
                <a:spcPts val="600"/>
              </a:spcBef>
            </a:pPr>
            <a:r>
              <a:rPr lang="en-US" sz="20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/council (</a:t>
            </a:r>
            <a:r>
              <a:rPr lang="en-US" sz="2000" dirty="0" err="1"/>
              <a:t>apr</a:t>
            </a:r>
            <a:r>
              <a:rPr lang="en-US" sz="2000" dirty="0"/>
              <a:t> or 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  <a:p>
            <a:pPr lvl="1">
              <a:spcAft>
                <a:spcPts val="1200"/>
              </a:spcAft>
            </a:pPr>
            <a:r>
              <a:rPr lang="en-US" sz="2000" dirty="0" err="1"/>
              <a:t>ofl</a:t>
            </a:r>
            <a:r>
              <a:rPr lang="en-US" sz="2000" dirty="0"/>
              <a:t>, </a:t>
            </a:r>
            <a:r>
              <a:rPr lang="en-US" sz="2000" dirty="0" err="1"/>
              <a:t>abc</a:t>
            </a:r>
            <a:r>
              <a:rPr lang="en-US" sz="2000" dirty="0"/>
              <a:t>, </a:t>
            </a:r>
            <a:r>
              <a:rPr lang="en-US" sz="2000" dirty="0" err="1"/>
              <a:t>acl</a:t>
            </a:r>
            <a:r>
              <a:rPr lang="en-US" sz="2000" dirty="0"/>
              <a:t>, </a:t>
            </a:r>
            <a:r>
              <a:rPr lang="en-US" sz="2000" dirty="0" err="1"/>
              <a:t>msst</a:t>
            </a:r>
            <a:endParaRPr lang="en-US" sz="2000" dirty="0"/>
          </a:p>
          <a:p>
            <a:pPr>
              <a:spcAft>
                <a:spcPts val="1200"/>
              </a:spcAft>
            </a:pPr>
            <a:r>
              <a:rPr lang="en-US" sz="2200" dirty="0"/>
              <a:t>State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tac (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DA8C2D-F78A-43F9-93B0-BD3D8EEC92D8}"/>
              </a:ext>
            </a:extLst>
          </p:cNvPr>
          <p:cNvSpPr txBox="1">
            <a:spLocks/>
          </p:cNvSpPr>
          <p:nvPr/>
        </p:nvSpPr>
        <p:spPr>
          <a:xfrm>
            <a:off x="5938950" y="1944186"/>
            <a:ext cx="4833257" cy="464313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3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 process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</a:t>
            </a:r>
            <a:r>
              <a:rPr lang="en-US" sz="2000" dirty="0" err="1"/>
              <a:t>dec</a:t>
            </a:r>
            <a:r>
              <a:rPr lang="en-US" sz="2000" dirty="0"/>
              <a:t> or </a:t>
            </a:r>
            <a:r>
              <a:rPr lang="en-US" sz="2000" dirty="0" err="1"/>
              <a:t>jan</a:t>
            </a:r>
            <a:r>
              <a:rPr lang="en-US" sz="2000" dirty="0"/>
              <a:t>)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advance review of forecast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fed/state split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  - </a:t>
            </a:r>
            <a:r>
              <a:rPr lang="en-US" sz="2000" dirty="0" err="1"/>
              <a:t>ofl</a:t>
            </a:r>
            <a:r>
              <a:rPr lang="en-US" sz="2000" dirty="0"/>
              <a:t>, </a:t>
            </a:r>
            <a:r>
              <a:rPr lang="en-US" sz="2000" dirty="0" err="1"/>
              <a:t>abc</a:t>
            </a:r>
            <a:r>
              <a:rPr lang="en-US" sz="2000" dirty="0"/>
              <a:t>, </a:t>
            </a:r>
            <a:r>
              <a:rPr lang="en-US" sz="2000" dirty="0" err="1"/>
              <a:t>msst</a:t>
            </a:r>
            <a:r>
              <a:rPr lang="en-US" sz="2000" dirty="0"/>
              <a:t>,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council - </a:t>
            </a:r>
            <a:r>
              <a:rPr lang="en-US" sz="2000" dirty="0" err="1"/>
              <a:t>acl</a:t>
            </a:r>
            <a:r>
              <a:rPr lang="en-US" sz="2000" dirty="0"/>
              <a:t>, tac</a:t>
            </a:r>
          </a:p>
          <a:p>
            <a:pPr lvl="1">
              <a:spcAft>
                <a:spcPts val="1200"/>
              </a:spcAft>
            </a:pP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rulemaking (eff </a:t>
            </a:r>
            <a:r>
              <a:rPr lang="en-US" sz="2000" dirty="0" err="1"/>
              <a:t>jun</a:t>
            </a:r>
            <a:r>
              <a:rPr lang="en-US" sz="2000" dirty="0"/>
              <a:t> 1)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53C99B-B555-49A1-9680-1928255E6AF8}"/>
              </a:ext>
            </a:extLst>
          </p:cNvPr>
          <p:cNvGrpSpPr/>
          <p:nvPr/>
        </p:nvGrpSpPr>
        <p:grpSpPr>
          <a:xfrm>
            <a:off x="9230435" y="4876689"/>
            <a:ext cx="1171446" cy="691486"/>
            <a:chOff x="9344166" y="4203399"/>
            <a:chExt cx="1171446" cy="6914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7378AF-3F81-47D0-B77E-2CE28D17E393}"/>
                </a:ext>
              </a:extLst>
            </p:cNvPr>
            <p:cNvSpPr txBox="1"/>
            <p:nvPr/>
          </p:nvSpPr>
          <p:spPr>
            <a:xfrm>
              <a:off x="9596663" y="4292937"/>
              <a:ext cx="9189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(</a:t>
              </a:r>
              <a:r>
                <a:rPr lang="en-US" sz="2000" cap="small" dirty="0" err="1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feb</a:t>
              </a:r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0C65D5A5-1A36-47A4-A98F-140E766504EF}"/>
                </a:ext>
              </a:extLst>
            </p:cNvPr>
            <p:cNvSpPr/>
            <p:nvPr/>
          </p:nvSpPr>
          <p:spPr>
            <a:xfrm>
              <a:off x="9344166" y="4203399"/>
              <a:ext cx="291153" cy="691486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436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FB8F-82DF-4555-AAA3-0FF37CC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89" y="330926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Potential annual process for determining harvest limits in </a:t>
            </a:r>
            <a:r>
              <a:rPr lang="en-US" dirty="0" err="1"/>
              <a:t>eez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3366-9514-4D8C-8978-0B39F09A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44187"/>
            <a:ext cx="4519158" cy="4643132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2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(timing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dirty="0"/>
              <a:t>)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tier-based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/council (</a:t>
            </a:r>
            <a:r>
              <a:rPr lang="en-US" sz="2000" dirty="0" err="1"/>
              <a:t>apr</a:t>
            </a:r>
            <a:r>
              <a:rPr lang="en-US" sz="2000" dirty="0"/>
              <a:t> or 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  <a:p>
            <a:pPr lvl="1">
              <a:spcAft>
                <a:spcPts val="1200"/>
              </a:spcAft>
            </a:pPr>
            <a:r>
              <a:rPr lang="en-US" sz="2000" dirty="0" err="1"/>
              <a:t>ofl</a:t>
            </a:r>
            <a:r>
              <a:rPr lang="en-US" sz="2000" dirty="0"/>
              <a:t>, </a:t>
            </a:r>
            <a:r>
              <a:rPr lang="en-US" sz="2000" dirty="0" err="1"/>
              <a:t>abc</a:t>
            </a:r>
            <a:r>
              <a:rPr lang="en-US" sz="2000" dirty="0"/>
              <a:t>, </a:t>
            </a:r>
            <a:r>
              <a:rPr lang="en-US" sz="2000" dirty="0" err="1"/>
              <a:t>acl</a:t>
            </a:r>
            <a:r>
              <a:rPr lang="en-US" sz="2000" dirty="0"/>
              <a:t>, </a:t>
            </a:r>
            <a:r>
              <a:rPr lang="en-US" sz="2000" dirty="0" err="1"/>
              <a:t>msst</a:t>
            </a:r>
            <a:endParaRPr lang="en-US" sz="2000" dirty="0"/>
          </a:p>
          <a:p>
            <a:pPr>
              <a:spcAft>
                <a:spcPts val="1200"/>
              </a:spcAft>
            </a:pPr>
            <a:r>
              <a:rPr lang="en-US" sz="2200" dirty="0"/>
              <a:t>State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tac (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DA8C2D-F78A-43F9-93B0-BD3D8EEC92D8}"/>
              </a:ext>
            </a:extLst>
          </p:cNvPr>
          <p:cNvSpPr txBox="1">
            <a:spLocks/>
          </p:cNvSpPr>
          <p:nvPr/>
        </p:nvSpPr>
        <p:spPr>
          <a:xfrm>
            <a:off x="5938950" y="1944186"/>
            <a:ext cx="4833257" cy="464313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3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</a:t>
            </a:r>
            <a:r>
              <a:rPr lang="en-US" sz="2000" dirty="0" err="1"/>
              <a:t>dec</a:t>
            </a:r>
            <a:r>
              <a:rPr lang="en-US" sz="2000" dirty="0"/>
              <a:t> or </a:t>
            </a:r>
            <a:r>
              <a:rPr lang="en-US" sz="2000" dirty="0" err="1"/>
              <a:t>jan</a:t>
            </a:r>
            <a:r>
              <a:rPr lang="en-US" sz="2000" dirty="0"/>
              <a:t>)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advance review of forecast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fed/state split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  - </a:t>
            </a:r>
            <a:r>
              <a:rPr lang="en-US" sz="2000" dirty="0" err="1"/>
              <a:t>ofl</a:t>
            </a:r>
            <a:r>
              <a:rPr lang="en-US" sz="2000" dirty="0"/>
              <a:t>, </a:t>
            </a:r>
            <a:r>
              <a:rPr lang="en-US" sz="2000" dirty="0" err="1"/>
              <a:t>abc</a:t>
            </a:r>
            <a:r>
              <a:rPr lang="en-US" sz="2000" dirty="0"/>
              <a:t>, </a:t>
            </a:r>
            <a:r>
              <a:rPr lang="en-US" sz="2000" dirty="0" err="1"/>
              <a:t>msst</a:t>
            </a:r>
            <a:r>
              <a:rPr lang="en-US" sz="2000" dirty="0"/>
              <a:t>, </a:t>
            </a:r>
            <a:r>
              <a:rPr lang="en-US" sz="2000" dirty="0" err="1"/>
              <a:t>acl</a:t>
            </a:r>
            <a:r>
              <a:rPr lang="en-US" sz="2000" dirty="0"/>
              <a:t>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council - tac</a:t>
            </a:r>
          </a:p>
          <a:p>
            <a:pPr lvl="1">
              <a:spcAft>
                <a:spcPts val="1200"/>
              </a:spcAft>
            </a:pP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rulemaking (eff </a:t>
            </a:r>
            <a:r>
              <a:rPr lang="en-US" sz="2000" dirty="0" err="1"/>
              <a:t>jun</a:t>
            </a:r>
            <a:r>
              <a:rPr lang="en-US" sz="2000" dirty="0"/>
              <a:t> 1)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53C99B-B555-49A1-9680-1928255E6AF8}"/>
              </a:ext>
            </a:extLst>
          </p:cNvPr>
          <p:cNvGrpSpPr/>
          <p:nvPr/>
        </p:nvGrpSpPr>
        <p:grpSpPr>
          <a:xfrm>
            <a:off x="9709012" y="4860498"/>
            <a:ext cx="1171446" cy="691486"/>
            <a:chOff x="9344166" y="4203399"/>
            <a:chExt cx="1171446" cy="6914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7378AF-3F81-47D0-B77E-2CE28D17E393}"/>
                </a:ext>
              </a:extLst>
            </p:cNvPr>
            <p:cNvSpPr txBox="1"/>
            <p:nvPr/>
          </p:nvSpPr>
          <p:spPr>
            <a:xfrm>
              <a:off x="9596663" y="4292937"/>
              <a:ext cx="9189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(</a:t>
              </a:r>
              <a:r>
                <a:rPr lang="en-US" sz="2000" cap="small" dirty="0" err="1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feb</a:t>
              </a:r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0C65D5A5-1A36-47A4-A98F-140E766504EF}"/>
                </a:ext>
              </a:extLst>
            </p:cNvPr>
            <p:cNvSpPr/>
            <p:nvPr/>
          </p:nvSpPr>
          <p:spPr>
            <a:xfrm>
              <a:off x="9344166" y="4203399"/>
              <a:ext cx="291153" cy="691486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44F4F1-1114-4B4A-8A5A-62047BA042AD}"/>
              </a:ext>
            </a:extLst>
          </p:cNvPr>
          <p:cNvGrpSpPr/>
          <p:nvPr/>
        </p:nvGrpSpPr>
        <p:grpSpPr>
          <a:xfrm>
            <a:off x="10238095" y="3503443"/>
            <a:ext cx="1922060" cy="691486"/>
            <a:chOff x="9344166" y="4203399"/>
            <a:chExt cx="1171446" cy="6914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5821F7-22BF-450F-9FBA-61914113AACE}"/>
                </a:ext>
              </a:extLst>
            </p:cNvPr>
            <p:cNvSpPr txBox="1"/>
            <p:nvPr/>
          </p:nvSpPr>
          <p:spPr>
            <a:xfrm>
              <a:off x="9596663" y="4292937"/>
              <a:ext cx="9189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(</a:t>
              </a:r>
              <a:r>
                <a:rPr lang="en-US" sz="14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scenario 1</a:t>
              </a:r>
              <a:r>
                <a:rPr lang="en-US" sz="20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9CDDD563-D808-4E1B-AE44-35736A82FCDA}"/>
                </a:ext>
              </a:extLst>
            </p:cNvPr>
            <p:cNvSpPr/>
            <p:nvPr/>
          </p:nvSpPr>
          <p:spPr>
            <a:xfrm>
              <a:off x="9344166" y="4203399"/>
              <a:ext cx="291153" cy="691486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683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FB8F-82DF-4555-AAA3-0FF37CC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89" y="330926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Potential annual process for determining harvest limits in </a:t>
            </a:r>
            <a:r>
              <a:rPr lang="en-US" dirty="0" err="1"/>
              <a:t>eez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3366-9514-4D8C-8978-0B39F09A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44187"/>
            <a:ext cx="4519158" cy="4643132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2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(timing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dirty="0"/>
              <a:t>)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tier-based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/council (</a:t>
            </a:r>
            <a:r>
              <a:rPr lang="en-US" sz="2000" dirty="0" err="1"/>
              <a:t>apr</a:t>
            </a:r>
            <a:r>
              <a:rPr lang="en-US" sz="2000" dirty="0"/>
              <a:t> or 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State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tac (</a:t>
            </a:r>
            <a:r>
              <a:rPr lang="en-US" sz="2000" dirty="0" err="1"/>
              <a:t>jun</a:t>
            </a:r>
            <a:r>
              <a:rPr lang="en-US" sz="2000" dirty="0"/>
              <a:t>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DA8C2D-F78A-43F9-93B0-BD3D8EEC92D8}"/>
              </a:ext>
            </a:extLst>
          </p:cNvPr>
          <p:cNvSpPr txBox="1">
            <a:spLocks/>
          </p:cNvSpPr>
          <p:nvPr/>
        </p:nvSpPr>
        <p:spPr>
          <a:xfrm>
            <a:off x="5938950" y="1944186"/>
            <a:ext cx="4833257" cy="46431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3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Plan team (Mar)</a:t>
            </a:r>
          </a:p>
          <a:p>
            <a:pPr lvl="2">
              <a:spcBef>
                <a:spcPts val="600"/>
              </a:spcBef>
            </a:pPr>
            <a:r>
              <a:rPr lang="en-US" sz="2400" b="1" dirty="0"/>
              <a:t>no </a:t>
            </a:r>
            <a:r>
              <a:rPr lang="en-US" sz="1800" dirty="0"/>
              <a:t>advance review of forecast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fed/state split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safe</a:t>
            </a:r>
          </a:p>
          <a:p>
            <a:pPr lvl="1">
              <a:spcBef>
                <a:spcPts val="600"/>
              </a:spcBef>
            </a:pPr>
            <a:r>
              <a:rPr lang="en-US" sz="2000" dirty="0" err="1"/>
              <a:t>ssc</a:t>
            </a:r>
            <a:r>
              <a:rPr lang="en-US" sz="2000" dirty="0"/>
              <a:t>/council</a:t>
            </a:r>
          </a:p>
          <a:p>
            <a:pPr lvl="1">
              <a:spcAft>
                <a:spcPts val="1200"/>
              </a:spcAft>
            </a:pP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rulemaking (eff in Jun)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44F4F1-1114-4B4A-8A5A-62047BA042AD}"/>
              </a:ext>
            </a:extLst>
          </p:cNvPr>
          <p:cNvGrpSpPr/>
          <p:nvPr/>
        </p:nvGrpSpPr>
        <p:grpSpPr>
          <a:xfrm>
            <a:off x="10508775" y="3503443"/>
            <a:ext cx="1651379" cy="691486"/>
            <a:chOff x="9344166" y="4203399"/>
            <a:chExt cx="1171446" cy="6914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5821F7-22BF-450F-9FBA-61914113AACE}"/>
                </a:ext>
              </a:extLst>
            </p:cNvPr>
            <p:cNvSpPr txBox="1"/>
            <p:nvPr/>
          </p:nvSpPr>
          <p:spPr>
            <a:xfrm>
              <a:off x="9596663" y="4292937"/>
              <a:ext cx="9189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(</a:t>
              </a:r>
              <a:r>
                <a:rPr lang="en-US" sz="14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scenario 2</a:t>
              </a:r>
              <a:r>
                <a:rPr lang="en-US" sz="1600" cap="small" dirty="0">
                  <a:effectLst>
                    <a:glow rad="38100">
                      <a:schemeClr val="bg1">
                        <a:lumMod val="50000"/>
                        <a:lumOff val="50000"/>
                        <a:alpha val="20000"/>
                      </a:schemeClr>
                    </a:glow>
                    <a:outerShdw blurRad="44450" dist="12700" dir="13860000" algn="tl" rotWithShape="0">
                      <a:srgbClr val="000000">
                        <a:alpha val="20000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9CDDD563-D808-4E1B-AE44-35736A82FCDA}"/>
                </a:ext>
              </a:extLst>
            </p:cNvPr>
            <p:cNvSpPr/>
            <p:nvPr/>
          </p:nvSpPr>
          <p:spPr>
            <a:xfrm>
              <a:off x="9344166" y="4203399"/>
              <a:ext cx="291153" cy="691486"/>
            </a:xfrm>
            <a:prstGeom prst="righ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ight Brace 4">
            <a:extLst>
              <a:ext uri="{FF2B5EF4-FFF2-40B4-BE49-F238E27FC236}">
                <a16:creationId xmlns:a16="http://schemas.microsoft.com/office/drawing/2014/main" id="{3F044424-5126-43E6-A678-1B3985CAB4F9}"/>
              </a:ext>
            </a:extLst>
          </p:cNvPr>
          <p:cNvSpPr/>
          <p:nvPr/>
        </p:nvSpPr>
        <p:spPr>
          <a:xfrm>
            <a:off x="10508775" y="4722125"/>
            <a:ext cx="473124" cy="180494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F81C36-E385-4F99-A7E8-798A1B281ACB}"/>
              </a:ext>
            </a:extLst>
          </p:cNvPr>
          <p:cNvSpPr txBox="1"/>
          <p:nvPr/>
        </p:nvSpPr>
        <p:spPr>
          <a:xfrm>
            <a:off x="10864718" y="5398898"/>
            <a:ext cx="1008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cap="small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Tier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E68917-9217-4680-A91E-C664FF49C7AB}"/>
              </a:ext>
            </a:extLst>
          </p:cNvPr>
          <p:cNvSpPr txBox="1"/>
          <p:nvPr/>
        </p:nvSpPr>
        <p:spPr>
          <a:xfrm>
            <a:off x="8119017" y="5006820"/>
            <a:ext cx="1220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small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(Apr</a:t>
            </a:r>
            <a:r>
              <a:rPr lang="en-US" sz="2000" cap="small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cap="small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117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FB8F-82DF-4555-AAA3-0FF37CC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89" y="330926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Potential inseason process for harvesting within ACL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3366-9514-4D8C-8978-0B39F09A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44186"/>
            <a:ext cx="4519158" cy="4304213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2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State </a:t>
            </a:r>
            <a:r>
              <a:rPr lang="en-US" sz="2200" dirty="0"/>
              <a:t>inseason monitoring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adjustments to effort/access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time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area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tier 3 - closure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DA8C2D-F78A-43F9-93B0-BD3D8EEC92D8}"/>
              </a:ext>
            </a:extLst>
          </p:cNvPr>
          <p:cNvSpPr txBox="1">
            <a:spLocks/>
          </p:cNvSpPr>
          <p:nvPr/>
        </p:nvSpPr>
        <p:spPr>
          <a:xfrm>
            <a:off x="5974079" y="1944187"/>
            <a:ext cx="4833257" cy="41953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3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Federal catch accounting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sz="2200" dirty="0"/>
              <a:t>eLandings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inseason AMs</a:t>
            </a:r>
          </a:p>
          <a:p>
            <a:pPr lvl="2">
              <a:spcAft>
                <a:spcPts val="1200"/>
              </a:spcAft>
            </a:pPr>
            <a:r>
              <a:rPr lang="en-US" sz="2000" dirty="0"/>
              <a:t>TACs</a:t>
            </a:r>
          </a:p>
          <a:p>
            <a:pPr lvl="2">
              <a:spcAft>
                <a:spcPts val="1200"/>
              </a:spcAft>
            </a:pPr>
            <a:r>
              <a:rPr lang="en-US" sz="2000" dirty="0"/>
              <a:t>closure</a:t>
            </a:r>
          </a:p>
          <a:p>
            <a:pPr lvl="1">
              <a:spcAft>
                <a:spcPts val="12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0100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FB8F-82DF-4555-AAA3-0FF37CC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85" y="330926"/>
            <a:ext cx="10777182" cy="1905000"/>
          </a:xfrm>
        </p:spPr>
        <p:txBody>
          <a:bodyPr/>
          <a:lstStyle/>
          <a:p>
            <a:pPr algn="ctr"/>
            <a:r>
              <a:rPr lang="en-US" dirty="0"/>
              <a:t>Potential postseason process for managing harvest within 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93366-9514-4D8C-8978-0B39F09A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44186"/>
            <a:ext cx="4519158" cy="4304213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2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tier-based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postseason </a:t>
            </a:r>
            <a:r>
              <a:rPr lang="en-US" dirty="0" err="1"/>
              <a:t>acl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/>
              <a:t>review process</a:t>
            </a:r>
          </a:p>
          <a:p>
            <a:pPr>
              <a:spcAft>
                <a:spcPts val="1200"/>
              </a:spcAft>
            </a:pPr>
            <a:endParaRPr lang="en-US" sz="1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DA8C2D-F78A-43F9-93B0-BD3D8EEC92D8}"/>
              </a:ext>
            </a:extLst>
          </p:cNvPr>
          <p:cNvSpPr txBox="1">
            <a:spLocks/>
          </p:cNvSpPr>
          <p:nvPr/>
        </p:nvSpPr>
        <p:spPr>
          <a:xfrm>
            <a:off x="5974079" y="1944187"/>
            <a:ext cx="4833257" cy="41953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n-US" sz="2800" u="sng" dirty="0"/>
              <a:t>Alternative 3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review process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Plan team / safe</a:t>
            </a:r>
          </a:p>
          <a:p>
            <a:pPr lvl="1">
              <a:spcAft>
                <a:spcPts val="12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92456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416</TotalTime>
  <Words>295</Words>
  <Application>Microsoft Office PowerPoint</Application>
  <PresentationFormat>Widescreen</PresentationFormat>
  <Paragraphs>87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Mesh</vt:lpstr>
      <vt:lpstr>Salmon FMP Amendment</vt:lpstr>
      <vt:lpstr>Potential annual process for determining harvest limits in eez</vt:lpstr>
      <vt:lpstr>Potential annual process for determining harvest limits in eez</vt:lpstr>
      <vt:lpstr>Potential annual process for determining harvest limits in eez</vt:lpstr>
      <vt:lpstr>Potential inseason process for harvesting within ACL</vt:lpstr>
      <vt:lpstr>Potential postseason process for managing harvest within limits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Armstrong</dc:creator>
  <cp:lastModifiedBy>Jim Armstrong</cp:lastModifiedBy>
  <cp:revision>24</cp:revision>
  <dcterms:created xsi:type="dcterms:W3CDTF">2020-02-24T19:27:25Z</dcterms:created>
  <dcterms:modified xsi:type="dcterms:W3CDTF">2020-02-25T08:30:18Z</dcterms:modified>
</cp:coreProperties>
</file>