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4" r:id="rId7"/>
    <p:sldId id="260" r:id="rId8"/>
    <p:sldId id="271" r:id="rId9"/>
    <p:sldId id="262"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47ECD"/>
    <a:srgbClr val="557E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6" autoAdjust="0"/>
    <p:restoredTop sz="94660"/>
  </p:normalViewPr>
  <p:slideViewPr>
    <p:cSldViewPr snapToGrid="0">
      <p:cViewPr varScale="1">
        <p:scale>
          <a:sx n="82" d="100"/>
          <a:sy n="82" d="100"/>
        </p:scale>
        <p:origin x="96" y="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C82A950-74CA-4E39-873B-9B8B4A0A6E41}" type="datetimeFigureOut">
              <a:rPr lang="en-US" smtClean="0"/>
              <a:t>9/16/2021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625521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82A950-74CA-4E39-873B-9B8B4A0A6E41}" type="datetimeFigureOut">
              <a:rPr lang="en-US" smtClean="0"/>
              <a:t>9/16/2021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1051926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82A950-74CA-4E39-873B-9B8B4A0A6E41}" type="datetimeFigureOut">
              <a:rPr lang="en-US" smtClean="0"/>
              <a:t>9/16/2021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712252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82A950-74CA-4E39-873B-9B8B4A0A6E41}" type="datetimeFigureOut">
              <a:rPr lang="en-US" smtClean="0"/>
              <a:t>9/16/2021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1429502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C82A950-74CA-4E39-873B-9B8B4A0A6E41}" type="datetimeFigureOut">
              <a:rPr lang="en-US" smtClean="0"/>
              <a:t>9/16/2021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366667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C82A950-74CA-4E39-873B-9B8B4A0A6E41}" type="datetimeFigureOut">
              <a:rPr lang="en-US" smtClean="0"/>
              <a:t>9/16/2021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2967102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C82A950-74CA-4E39-873B-9B8B4A0A6E41}" type="datetimeFigureOut">
              <a:rPr lang="en-US" smtClean="0"/>
              <a:t>9/16/2021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2031426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C82A950-74CA-4E39-873B-9B8B4A0A6E41}" type="datetimeFigureOut">
              <a:rPr lang="en-US" smtClean="0"/>
              <a:t>9/16/2021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2311371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82A950-74CA-4E39-873B-9B8B4A0A6E41}" type="datetimeFigureOut">
              <a:rPr lang="en-US" smtClean="0"/>
              <a:t>9/16/2021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4228446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C82A950-74CA-4E39-873B-9B8B4A0A6E41}" type="datetimeFigureOut">
              <a:rPr lang="en-US" smtClean="0"/>
              <a:t>9/16/2021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1752342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C82A950-74CA-4E39-873B-9B8B4A0A6E41}" type="datetimeFigureOut">
              <a:rPr lang="en-US" smtClean="0"/>
              <a:t>9/16/2021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2471703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82A950-74CA-4E39-873B-9B8B4A0A6E41}" type="datetimeFigureOut">
              <a:rPr lang="en-US" smtClean="0"/>
              <a:t>9/16/2021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990B77-5435-4F4B-B200-9A3190AD84AD}" type="slidenum">
              <a:rPr lang="en-US" smtClean="0"/>
              <a:t>‹#›</a:t>
            </a:fld>
            <a:endParaRPr lang="en-US"/>
          </a:p>
        </p:txBody>
      </p:sp>
    </p:spTree>
    <p:extLst>
      <p:ext uri="{BB962C8B-B14F-4D97-AF65-F5344CB8AC3E}">
        <p14:creationId xmlns:p14="http://schemas.microsoft.com/office/powerpoint/2010/main" val="246781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solidFill>
                  <a:srgbClr val="557ECD"/>
                </a:solidFill>
              </a:rPr>
              <a:t>Risk Table Report</a:t>
            </a:r>
            <a:br>
              <a:rPr lang="en-US" b="1" dirty="0" smtClean="0">
                <a:solidFill>
                  <a:srgbClr val="557ECD"/>
                </a:solidFill>
              </a:rPr>
            </a:br>
            <a:r>
              <a:rPr lang="en-US" sz="2400" b="1" dirty="0" smtClean="0">
                <a:solidFill>
                  <a:srgbClr val="557ECD"/>
                </a:solidFill>
              </a:rPr>
              <a:t>SSC sub-group: Anne Hollowed, Sherri </a:t>
            </a:r>
            <a:r>
              <a:rPr lang="en-US" sz="2400" b="1" dirty="0" err="1" smtClean="0">
                <a:solidFill>
                  <a:srgbClr val="557ECD"/>
                </a:solidFill>
              </a:rPr>
              <a:t>Dressel</a:t>
            </a:r>
            <a:r>
              <a:rPr lang="en-US" sz="2400" b="1" dirty="0" smtClean="0">
                <a:solidFill>
                  <a:srgbClr val="557ECD"/>
                </a:solidFill>
              </a:rPr>
              <a:t>, Curry Cunningham, Mike Downs, Brad Harris, Ian Stewart and Alison Whitman</a:t>
            </a:r>
            <a:br>
              <a:rPr lang="en-US" sz="2400" b="1" dirty="0" smtClean="0">
                <a:solidFill>
                  <a:srgbClr val="557ECD"/>
                </a:solidFill>
              </a:rPr>
            </a:br>
            <a:r>
              <a:rPr lang="en-US" sz="2400" b="1" dirty="0">
                <a:solidFill>
                  <a:srgbClr val="557ECD"/>
                </a:solidFill>
              </a:rPr>
              <a:t/>
            </a:r>
            <a:br>
              <a:rPr lang="en-US" sz="2400" b="1" dirty="0">
                <a:solidFill>
                  <a:srgbClr val="557ECD"/>
                </a:solidFill>
              </a:rPr>
            </a:br>
            <a:r>
              <a:rPr lang="en-US" sz="2400" b="1" dirty="0" smtClean="0">
                <a:solidFill>
                  <a:srgbClr val="557ECD"/>
                </a:solidFill>
              </a:rPr>
              <a:t>Contributors: Martin Dorn, Bridget </a:t>
            </a:r>
            <a:r>
              <a:rPr lang="en-US" sz="2400" b="1" dirty="0" err="1" smtClean="0">
                <a:solidFill>
                  <a:srgbClr val="557ECD"/>
                </a:solidFill>
              </a:rPr>
              <a:t>Ferriss</a:t>
            </a:r>
            <a:r>
              <a:rPr lang="en-US" sz="2400" b="1" dirty="0" smtClean="0">
                <a:solidFill>
                  <a:srgbClr val="557ECD"/>
                </a:solidFill>
              </a:rPr>
              <a:t>, </a:t>
            </a:r>
            <a:r>
              <a:rPr lang="en-US" sz="2400" b="1" dirty="0">
                <a:solidFill>
                  <a:srgbClr val="557ECD"/>
                </a:solidFill>
              </a:rPr>
              <a:t>Daniel </a:t>
            </a:r>
            <a:r>
              <a:rPr lang="en-US" sz="2400" b="1" dirty="0" err="1">
                <a:solidFill>
                  <a:srgbClr val="557ECD"/>
                </a:solidFill>
              </a:rPr>
              <a:t>Gothel</a:t>
            </a:r>
            <a:r>
              <a:rPr lang="en-US" sz="2400" b="1" dirty="0">
                <a:solidFill>
                  <a:srgbClr val="557ECD"/>
                </a:solidFill>
              </a:rPr>
              <a:t>, </a:t>
            </a:r>
            <a:r>
              <a:rPr lang="en-US" sz="2400" b="1" dirty="0" smtClean="0">
                <a:solidFill>
                  <a:srgbClr val="557ECD"/>
                </a:solidFill>
              </a:rPr>
              <a:t>Alan </a:t>
            </a:r>
            <a:r>
              <a:rPr lang="en-US" sz="2400" b="1" dirty="0" err="1" smtClean="0">
                <a:solidFill>
                  <a:srgbClr val="557ECD"/>
                </a:solidFill>
              </a:rPr>
              <a:t>Haynie</a:t>
            </a:r>
            <a:r>
              <a:rPr lang="en-US" sz="2400" b="1" dirty="0" smtClean="0">
                <a:solidFill>
                  <a:srgbClr val="557ECD"/>
                </a:solidFill>
              </a:rPr>
              <a:t>, James </a:t>
            </a:r>
            <a:r>
              <a:rPr lang="en-US" sz="2400" b="1" dirty="0" err="1" smtClean="0">
                <a:solidFill>
                  <a:srgbClr val="557ECD"/>
                </a:solidFill>
              </a:rPr>
              <a:t>Ianelli</a:t>
            </a:r>
            <a:r>
              <a:rPr lang="en-US" sz="2400" b="1" dirty="0" smtClean="0">
                <a:solidFill>
                  <a:srgbClr val="557ECD"/>
                </a:solidFill>
              </a:rPr>
              <a:t>, Stephen </a:t>
            </a:r>
            <a:r>
              <a:rPr lang="en-US" sz="2400" b="1" dirty="0" err="1" smtClean="0">
                <a:solidFill>
                  <a:srgbClr val="557ECD"/>
                </a:solidFill>
              </a:rPr>
              <a:t>Kasperski</a:t>
            </a:r>
            <a:r>
              <a:rPr lang="en-US" sz="2400" b="1" dirty="0" smtClean="0">
                <a:solidFill>
                  <a:srgbClr val="557ECD"/>
                </a:solidFill>
              </a:rPr>
              <a:t>, </a:t>
            </a:r>
            <a:r>
              <a:rPr lang="en-US" sz="2400" b="1" dirty="0" err="1" smtClean="0">
                <a:solidFill>
                  <a:srgbClr val="557ECD"/>
                </a:solidFill>
              </a:rPr>
              <a:t>Kalei</a:t>
            </a:r>
            <a:r>
              <a:rPr lang="en-US" sz="2400" b="1" dirty="0" smtClean="0">
                <a:solidFill>
                  <a:srgbClr val="557ECD"/>
                </a:solidFill>
              </a:rPr>
              <a:t> </a:t>
            </a:r>
            <a:r>
              <a:rPr lang="en-US" sz="2400" b="1" dirty="0" err="1" smtClean="0">
                <a:solidFill>
                  <a:srgbClr val="557ECD"/>
                </a:solidFill>
              </a:rPr>
              <a:t>Shotwell</a:t>
            </a:r>
            <a:r>
              <a:rPr lang="en-US" sz="2400" b="1" dirty="0" smtClean="0">
                <a:solidFill>
                  <a:srgbClr val="557ECD"/>
                </a:solidFill>
              </a:rPr>
              <a:t>, Elizabeth </a:t>
            </a:r>
            <a:r>
              <a:rPr lang="en-US" sz="2400" b="1" dirty="0" err="1" smtClean="0">
                <a:solidFill>
                  <a:srgbClr val="557ECD"/>
                </a:solidFill>
              </a:rPr>
              <a:t>Siddon</a:t>
            </a:r>
            <a:r>
              <a:rPr lang="en-US" sz="2400" b="1" dirty="0" smtClean="0">
                <a:solidFill>
                  <a:srgbClr val="557ECD"/>
                </a:solidFill>
              </a:rPr>
              <a:t>, Paul Spencer, Grant Thompson, and </a:t>
            </a:r>
            <a:r>
              <a:rPr lang="en-US" sz="2400" b="1" dirty="0" err="1" smtClean="0">
                <a:solidFill>
                  <a:srgbClr val="557ECD"/>
                </a:solidFill>
              </a:rPr>
              <a:t>Stephani</a:t>
            </a:r>
            <a:r>
              <a:rPr lang="en-US" sz="2400" b="1" dirty="0" smtClean="0">
                <a:solidFill>
                  <a:srgbClr val="557ECD"/>
                </a:solidFill>
              </a:rPr>
              <a:t> </a:t>
            </a:r>
            <a:r>
              <a:rPr lang="en-US" sz="2400" b="1" dirty="0" err="1" smtClean="0">
                <a:solidFill>
                  <a:srgbClr val="557ECD"/>
                </a:solidFill>
              </a:rPr>
              <a:t>Zador</a:t>
            </a:r>
            <a:r>
              <a:rPr lang="en-US" sz="2400" b="1" dirty="0" smtClean="0">
                <a:solidFill>
                  <a:srgbClr val="557ECD"/>
                </a:solidFill>
              </a:rPr>
              <a:t> </a:t>
            </a:r>
            <a:endParaRPr lang="en-US" b="1" dirty="0">
              <a:solidFill>
                <a:srgbClr val="557ECD"/>
              </a:solidFill>
            </a:endParaRPr>
          </a:p>
        </p:txBody>
      </p:sp>
      <p:sp>
        <p:nvSpPr>
          <p:cNvPr id="3" name="Subtitle 2"/>
          <p:cNvSpPr>
            <a:spLocks noGrp="1"/>
          </p:cNvSpPr>
          <p:nvPr>
            <p:ph type="subTitle" idx="1"/>
          </p:nvPr>
        </p:nvSpPr>
        <p:spPr/>
        <p:txBody>
          <a:bodyPr/>
          <a:lstStyle/>
          <a:p>
            <a:r>
              <a:rPr lang="en-US" b="1" dirty="0" smtClean="0"/>
              <a:t>Synthesis of information from February Workshop</a:t>
            </a:r>
          </a:p>
          <a:p>
            <a:r>
              <a:rPr lang="en-US" b="1" dirty="0" smtClean="0"/>
              <a:t>SSC Task</a:t>
            </a:r>
          </a:p>
          <a:p>
            <a:r>
              <a:rPr lang="en-US" b="1" dirty="0" smtClean="0"/>
              <a:t>Develop preliminary advice to authors for September</a:t>
            </a:r>
          </a:p>
        </p:txBody>
      </p:sp>
    </p:spTree>
    <p:extLst>
      <p:ext uri="{BB962C8B-B14F-4D97-AF65-F5344CB8AC3E}">
        <p14:creationId xmlns:p14="http://schemas.microsoft.com/office/powerpoint/2010/main" val="1087389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049000" cy="1325563"/>
          </a:xfrm>
        </p:spPr>
        <p:txBody>
          <a:bodyPr/>
          <a:lstStyle/>
          <a:p>
            <a:r>
              <a:rPr lang="en-US" b="1" dirty="0" smtClean="0">
                <a:solidFill>
                  <a:srgbClr val="547ECD"/>
                </a:solidFill>
              </a:rPr>
              <a:t>Preliminary Guidance and SSC Recommendations cont.</a:t>
            </a:r>
            <a:endParaRPr lang="en-US" b="1" dirty="0">
              <a:solidFill>
                <a:srgbClr val="547ECD"/>
              </a:solidFill>
            </a:endParaRPr>
          </a:p>
        </p:txBody>
      </p:sp>
      <p:sp>
        <p:nvSpPr>
          <p:cNvPr id="3" name="Content Placeholder 2"/>
          <p:cNvSpPr>
            <a:spLocks noGrp="1"/>
          </p:cNvSpPr>
          <p:nvPr>
            <p:ph idx="1"/>
          </p:nvPr>
        </p:nvSpPr>
        <p:spPr/>
        <p:txBody>
          <a:bodyPr>
            <a:normAutofit/>
          </a:bodyPr>
          <a:lstStyle/>
          <a:p>
            <a:pPr marL="514350" lvl="0" indent="-514350">
              <a:buFont typeface="+mj-lt"/>
              <a:buAutoNum type="arabicPeriod" startAt="7"/>
            </a:pPr>
            <a:r>
              <a:rPr lang="en-US" dirty="0" smtClean="0"/>
              <a:t>To avoid </a:t>
            </a:r>
            <a:r>
              <a:rPr lang="en-US" dirty="0"/>
              <a:t>double-counting </a:t>
            </a:r>
            <a:r>
              <a:rPr lang="en-US" dirty="0" smtClean="0"/>
              <a:t>information authors </a:t>
            </a:r>
            <a:r>
              <a:rPr lang="en-US" dirty="0"/>
              <a:t>should avoid inclusion of stock trends/processes that are incorporated in the assessment or reflected in the Tier when scoring the risk tables.  For cases where a process external to the assessment is relevant to two or more risk categories, the SSC recommends that the narrative reflect the interconnected relationships that exist between rankings among risk categories.  </a:t>
            </a:r>
            <a:endParaRPr lang="en-US" dirty="0" smtClean="0"/>
          </a:p>
          <a:p>
            <a:pPr marL="514350" lvl="0" indent="-514350">
              <a:buFont typeface="+mj-lt"/>
              <a:buAutoNum type="arabicPeriod" startAt="7"/>
            </a:pPr>
            <a:endParaRPr lang="en-US" dirty="0" smtClean="0"/>
          </a:p>
          <a:p>
            <a:endParaRPr lang="en-US" dirty="0"/>
          </a:p>
        </p:txBody>
      </p:sp>
    </p:spTree>
    <p:extLst>
      <p:ext uri="{BB962C8B-B14F-4D97-AF65-F5344CB8AC3E}">
        <p14:creationId xmlns:p14="http://schemas.microsoft.com/office/powerpoint/2010/main" val="3927340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92543" cy="1325563"/>
          </a:xfrm>
        </p:spPr>
        <p:txBody>
          <a:bodyPr/>
          <a:lstStyle/>
          <a:p>
            <a:r>
              <a:rPr lang="en-US" b="1" dirty="0" smtClean="0">
                <a:solidFill>
                  <a:srgbClr val="547ECD"/>
                </a:solidFill>
              </a:rPr>
              <a:t>Preliminary Guidance and SSC Recommendations cont.</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smtClean="0"/>
              <a:t>Reductions </a:t>
            </a:r>
            <a:r>
              <a:rPr lang="en-US" dirty="0"/>
              <a:t>in ABC below the maximum permissible should be applied sparingly and that the tier system should be regarded as the primary basis for establishing the ABC. If they begin to become commonplace, that should warrant further review of the assessment and/or the Tier system</a:t>
            </a:r>
            <a:r>
              <a:rPr lang="en-US" dirty="0" smtClean="0"/>
              <a:t>.</a:t>
            </a:r>
          </a:p>
          <a:p>
            <a:pPr marL="0" indent="0">
              <a:buNone/>
            </a:pPr>
            <a:endParaRPr lang="en-US" b="1" dirty="0" smtClean="0"/>
          </a:p>
          <a:p>
            <a:pPr marL="0" indent="0">
              <a:buNone/>
            </a:pPr>
            <a:r>
              <a:rPr lang="en-US" b="1" dirty="0" smtClean="0"/>
              <a:t>The </a:t>
            </a:r>
            <a:r>
              <a:rPr lang="en-US" b="1" dirty="0"/>
              <a:t>SSC also recommends that stock assessment authors and the Plan Teams review all recommendations and provide feedback</a:t>
            </a:r>
            <a:r>
              <a:rPr lang="en-US" dirty="0"/>
              <a:t>, especially regarding the inclusion of risk tables being completed for Tiers 4–6 </a:t>
            </a:r>
            <a:r>
              <a:rPr lang="en-US" dirty="0" err="1"/>
              <a:t>groundfish</a:t>
            </a:r>
            <a:r>
              <a:rPr lang="en-US" dirty="0"/>
              <a:t> stocks, which species within stock complexes should be examined, and the reduction from four to three levels within each category.</a:t>
            </a:r>
            <a:endParaRPr lang="en-US" dirty="0"/>
          </a:p>
        </p:txBody>
      </p:sp>
    </p:spTree>
    <p:extLst>
      <p:ext uri="{BB962C8B-B14F-4D97-AF65-F5344CB8AC3E}">
        <p14:creationId xmlns:p14="http://schemas.microsoft.com/office/powerpoint/2010/main" val="1003434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report</a:t>
            </a:r>
            <a:endParaRPr lang="en-US" dirty="0"/>
          </a:p>
        </p:txBody>
      </p:sp>
      <p:sp>
        <p:nvSpPr>
          <p:cNvPr id="3" name="Content Placeholder 2"/>
          <p:cNvSpPr>
            <a:spLocks noGrp="1"/>
          </p:cNvSpPr>
          <p:nvPr>
            <p:ph idx="1"/>
          </p:nvPr>
        </p:nvSpPr>
        <p:spPr/>
        <p:txBody>
          <a:bodyPr>
            <a:normAutofit lnSpcReduction="10000"/>
          </a:bodyPr>
          <a:lstStyle/>
          <a:p>
            <a:r>
              <a:rPr lang="en-US" dirty="0" smtClean="0"/>
              <a:t>Discussion 1: Introduction to Risk Tables: historical background, conceptual framework, synthesis of applications</a:t>
            </a:r>
          </a:p>
          <a:p>
            <a:r>
              <a:rPr lang="en-US" dirty="0" smtClean="0"/>
              <a:t>Discussion 2: Frameworks for addressing uncertainty</a:t>
            </a:r>
          </a:p>
          <a:p>
            <a:r>
              <a:rPr lang="en-US" dirty="0" smtClean="0"/>
              <a:t>Discussion 3: Quantifying the importance of assessment risk</a:t>
            </a:r>
          </a:p>
          <a:p>
            <a:r>
              <a:rPr lang="en-US" dirty="0" smtClean="0"/>
              <a:t>Discussion 4: Population dynamics risk</a:t>
            </a:r>
          </a:p>
          <a:p>
            <a:r>
              <a:rPr lang="en-US" dirty="0" smtClean="0"/>
              <a:t>Discussion 5: risk of external changes in ecosystem conditions</a:t>
            </a:r>
          </a:p>
          <a:p>
            <a:r>
              <a:rPr lang="en-US" dirty="0" smtClean="0"/>
              <a:t>Discussion 6: risk of changes in fishery performance</a:t>
            </a:r>
          </a:p>
          <a:p>
            <a:r>
              <a:rPr lang="en-US" dirty="0" smtClean="0"/>
              <a:t>Discussion 7:Comparing P* and decision – theoretic approaches</a:t>
            </a:r>
          </a:p>
          <a:p>
            <a:r>
              <a:rPr lang="en-US" dirty="0" smtClean="0"/>
              <a:t>Discussion 8: joint probability for linking risk table to ABC reduction</a:t>
            </a:r>
            <a:endParaRPr lang="en-US" dirty="0"/>
          </a:p>
        </p:txBody>
      </p:sp>
    </p:spTree>
    <p:extLst>
      <p:ext uri="{BB962C8B-B14F-4D97-AF65-F5344CB8AC3E}">
        <p14:creationId xmlns:p14="http://schemas.microsoft.com/office/powerpoint/2010/main" val="1508104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pPr lvl="0"/>
            <a:r>
              <a:rPr lang="en-US" dirty="0" smtClean="0"/>
              <a:t>Assess </a:t>
            </a:r>
            <a:r>
              <a:rPr lang="en-US" dirty="0"/>
              <a:t>the progress and value of species-specific risk tables for all stocks</a:t>
            </a:r>
          </a:p>
          <a:p>
            <a:pPr lvl="0"/>
            <a:r>
              <a:rPr lang="en-US" dirty="0"/>
              <a:t>Evaluate risk table consistency among species and highlight challenges</a:t>
            </a:r>
          </a:p>
          <a:p>
            <a:pPr lvl="0"/>
            <a:r>
              <a:rPr lang="en-US" dirty="0"/>
              <a:t>Define “risk” and “uncertainty”</a:t>
            </a:r>
          </a:p>
          <a:p>
            <a:pPr lvl="0"/>
            <a:r>
              <a:rPr lang="en-US" dirty="0"/>
              <a:t>Compare ABC and OFL buffers for scientific uncertainty with ABC reductions due to the risk table</a:t>
            </a:r>
          </a:p>
          <a:p>
            <a:pPr lvl="0"/>
            <a:r>
              <a:rPr lang="en-US" dirty="0"/>
              <a:t>Discuss future options </a:t>
            </a:r>
          </a:p>
          <a:p>
            <a:endParaRPr lang="en-US" dirty="0"/>
          </a:p>
        </p:txBody>
      </p:sp>
    </p:spTree>
    <p:extLst>
      <p:ext uri="{BB962C8B-B14F-4D97-AF65-F5344CB8AC3E}">
        <p14:creationId xmlns:p14="http://schemas.microsoft.com/office/powerpoint/2010/main" val="814415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Time line</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911077470"/>
              </p:ext>
            </p:extLst>
          </p:nvPr>
        </p:nvGraphicFramePr>
        <p:xfrm>
          <a:off x="419101" y="1435855"/>
          <a:ext cx="11353798" cy="5225903"/>
        </p:xfrm>
        <a:graphic>
          <a:graphicData uri="http://schemas.openxmlformats.org/drawingml/2006/table">
            <a:tbl>
              <a:tblPr bandRow="1">
                <a:tableStyleId>{5C22544A-7EE6-4342-B048-85BDC9FD1C3A}</a:tableStyleId>
              </a:tblPr>
              <a:tblGrid>
                <a:gridCol w="3783790">
                  <a:extLst>
                    <a:ext uri="{9D8B030D-6E8A-4147-A177-3AD203B41FA5}">
                      <a16:colId xmlns:a16="http://schemas.microsoft.com/office/drawing/2014/main" val="3377490817"/>
                    </a:ext>
                  </a:extLst>
                </a:gridCol>
                <a:gridCol w="3785004">
                  <a:extLst>
                    <a:ext uri="{9D8B030D-6E8A-4147-A177-3AD203B41FA5}">
                      <a16:colId xmlns:a16="http://schemas.microsoft.com/office/drawing/2014/main" val="1814894089"/>
                    </a:ext>
                  </a:extLst>
                </a:gridCol>
                <a:gridCol w="3785004">
                  <a:extLst>
                    <a:ext uri="{9D8B030D-6E8A-4147-A177-3AD203B41FA5}">
                      <a16:colId xmlns:a16="http://schemas.microsoft.com/office/drawing/2014/main" val="3770626946"/>
                    </a:ext>
                  </a:extLst>
                </a:gridCol>
              </a:tblGrid>
              <a:tr h="743501">
                <a:tc>
                  <a:txBody>
                    <a:bodyPr/>
                    <a:lstStyle/>
                    <a:p>
                      <a:pPr marL="0" marR="0">
                        <a:lnSpc>
                          <a:spcPct val="115000"/>
                        </a:lnSpc>
                        <a:spcBef>
                          <a:spcPts val="0"/>
                        </a:spcBef>
                        <a:spcAft>
                          <a:spcPts val="0"/>
                        </a:spcAft>
                      </a:pPr>
                      <a:r>
                        <a:rPr lang="en-US" sz="2800" dirty="0">
                          <a:effectLst/>
                        </a:rPr>
                        <a:t>Date/Meeting</a:t>
                      </a:r>
                      <a:endParaRPr lang="en-US" sz="2800" dirty="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Action</a:t>
                      </a:r>
                      <a:endParaRPr lang="en-US" sz="280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Who</a:t>
                      </a:r>
                      <a:endParaRPr lang="en-US" sz="280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601687882"/>
                  </a:ext>
                </a:extLst>
              </a:tr>
              <a:tr h="743501">
                <a:tc>
                  <a:txBody>
                    <a:bodyPr/>
                    <a:lstStyle/>
                    <a:p>
                      <a:pPr marL="0" marR="0">
                        <a:lnSpc>
                          <a:spcPct val="115000"/>
                        </a:lnSpc>
                        <a:spcBef>
                          <a:spcPts val="0"/>
                        </a:spcBef>
                        <a:spcAft>
                          <a:spcPts val="0"/>
                        </a:spcAft>
                      </a:pPr>
                      <a:r>
                        <a:rPr lang="en-US" sz="2800" dirty="0">
                          <a:effectLst/>
                        </a:rPr>
                        <a:t>June 2021</a:t>
                      </a:r>
                      <a:endParaRPr lang="en-US" sz="2800" dirty="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Assemble full workshop report</a:t>
                      </a:r>
                      <a:endParaRPr lang="en-US" sz="280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SSC/Workshop Session lead</a:t>
                      </a:r>
                      <a:endParaRPr lang="en-US" sz="280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3308899979"/>
                  </a:ext>
                </a:extLst>
              </a:tr>
              <a:tr h="743501">
                <a:tc>
                  <a:txBody>
                    <a:bodyPr/>
                    <a:lstStyle/>
                    <a:p>
                      <a:pPr marL="0" marR="0">
                        <a:lnSpc>
                          <a:spcPct val="115000"/>
                        </a:lnSpc>
                        <a:spcBef>
                          <a:spcPts val="0"/>
                        </a:spcBef>
                        <a:spcAft>
                          <a:spcPts val="0"/>
                        </a:spcAft>
                      </a:pPr>
                      <a:r>
                        <a:rPr lang="en-US" sz="2800" dirty="0">
                          <a:effectLst/>
                        </a:rPr>
                        <a:t>June 2021</a:t>
                      </a:r>
                      <a:endParaRPr lang="en-US" sz="2800" dirty="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Preliminary recommendations</a:t>
                      </a:r>
                      <a:endParaRPr lang="en-US" sz="280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SSC/NPFMC</a:t>
                      </a:r>
                      <a:endParaRPr lang="en-US" sz="280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1068829859"/>
                  </a:ext>
                </a:extLst>
              </a:tr>
              <a:tr h="1538034">
                <a:tc>
                  <a:txBody>
                    <a:bodyPr/>
                    <a:lstStyle/>
                    <a:p>
                      <a:pPr marL="0" marR="0">
                        <a:lnSpc>
                          <a:spcPct val="115000"/>
                        </a:lnSpc>
                        <a:spcBef>
                          <a:spcPts val="0"/>
                        </a:spcBef>
                        <a:spcAft>
                          <a:spcPts val="0"/>
                        </a:spcAft>
                      </a:pPr>
                      <a:r>
                        <a:rPr lang="en-US" sz="2800" dirty="0">
                          <a:effectLst/>
                        </a:rPr>
                        <a:t>September 2021</a:t>
                      </a:r>
                      <a:endParaRPr lang="en-US" sz="2800" dirty="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Comment and recommendations</a:t>
                      </a:r>
                      <a:endParaRPr lang="en-US" sz="280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CPT/GPT </a:t>
                      </a:r>
                      <a:endParaRPr lang="en-US" sz="280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3643308837"/>
                  </a:ext>
                </a:extLst>
              </a:tr>
              <a:tr h="743501">
                <a:tc>
                  <a:txBody>
                    <a:bodyPr/>
                    <a:lstStyle/>
                    <a:p>
                      <a:pPr marL="0" marR="0">
                        <a:lnSpc>
                          <a:spcPct val="115000"/>
                        </a:lnSpc>
                        <a:spcBef>
                          <a:spcPts val="0"/>
                        </a:spcBef>
                        <a:spcAft>
                          <a:spcPts val="0"/>
                        </a:spcAft>
                      </a:pPr>
                      <a:r>
                        <a:rPr lang="en-US" sz="2800" dirty="0">
                          <a:effectLst/>
                        </a:rPr>
                        <a:t>October 2021</a:t>
                      </a:r>
                      <a:endParaRPr lang="en-US" sz="2800" dirty="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dirty="0">
                          <a:effectLst/>
                        </a:rPr>
                        <a:t>Finalize 2021 recommendations</a:t>
                      </a:r>
                      <a:endParaRPr lang="en-US" sz="2800" dirty="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dirty="0">
                          <a:effectLst/>
                        </a:rPr>
                        <a:t>SSC/NPFMC</a:t>
                      </a:r>
                      <a:endParaRPr lang="en-US" sz="2800" dirty="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3557248326"/>
                  </a:ext>
                </a:extLst>
              </a:tr>
            </a:tbl>
          </a:graphicData>
        </a:graphic>
      </p:graphicFrame>
    </p:spTree>
    <p:extLst>
      <p:ext uri="{BB962C8B-B14F-4D97-AF65-F5344CB8AC3E}">
        <p14:creationId xmlns:p14="http://schemas.microsoft.com/office/powerpoint/2010/main" val="4208777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034486" cy="1325563"/>
          </a:xfrm>
        </p:spPr>
        <p:txBody>
          <a:bodyPr/>
          <a:lstStyle/>
          <a:p>
            <a:r>
              <a:rPr lang="en-US" b="1" dirty="0" smtClean="0">
                <a:solidFill>
                  <a:srgbClr val="547ECD"/>
                </a:solidFill>
              </a:rPr>
              <a:t>Preliminary Guidance and SSC Recommendations</a:t>
            </a:r>
            <a:endParaRPr lang="en-US" dirty="0"/>
          </a:p>
        </p:txBody>
      </p:sp>
      <p:sp>
        <p:nvSpPr>
          <p:cNvPr id="3" name="Content Placeholder 2"/>
          <p:cNvSpPr>
            <a:spLocks noGrp="1"/>
          </p:cNvSpPr>
          <p:nvPr>
            <p:ph idx="1"/>
          </p:nvPr>
        </p:nvSpPr>
        <p:spPr/>
        <p:txBody>
          <a:bodyPr>
            <a:normAutofit/>
          </a:bodyPr>
          <a:lstStyle/>
          <a:p>
            <a:r>
              <a:rPr lang="en-US" b="1" dirty="0"/>
              <a:t>the SSC generally agreed with all of the recommendations within the report, provided modifications to two of the recommendations, and provided a few suggestions for Plan Teams and SSC to revisit during their September and October meetings. </a:t>
            </a:r>
            <a:r>
              <a:rPr lang="en-US" dirty="0"/>
              <a:t>Specifically, the SSC recommends one revision (bullet 3) and one deletion (bullet 4) from the draft recommendations (the deletion was due to redundancy, not lack of support from the SSC; see Appendix A for revised report). </a:t>
            </a:r>
            <a:endParaRPr lang="en-US" dirty="0" smtClean="0"/>
          </a:p>
          <a:p>
            <a:r>
              <a:rPr lang="en-US" b="1" dirty="0"/>
              <a:t>Overall, the SSC agrees that the Risk Tables are working well, continue to improve, and are accomplishing the goals set out by the </a:t>
            </a:r>
            <a:r>
              <a:rPr lang="en-US" dirty="0"/>
              <a:t>December 2019 Council motion. </a:t>
            </a:r>
            <a:endParaRPr lang="en-US" dirty="0"/>
          </a:p>
          <a:p>
            <a:pPr marL="514350" lvl="0" indent="-514350">
              <a:buFont typeface="+mj-lt"/>
              <a:buAutoNum type="arabicPeriod"/>
            </a:pPr>
            <a:endParaRPr lang="en-US" dirty="0"/>
          </a:p>
          <a:p>
            <a:pPr lvl="0"/>
            <a:endParaRPr lang="en-US" dirty="0" smtClean="0"/>
          </a:p>
          <a:p>
            <a:pPr marL="0" indent="0">
              <a:buNone/>
            </a:pPr>
            <a:endParaRPr lang="en-US" b="1" dirty="0" smtClean="0"/>
          </a:p>
          <a:p>
            <a:endParaRPr lang="en-US" dirty="0"/>
          </a:p>
        </p:txBody>
      </p:sp>
    </p:spTree>
    <p:extLst>
      <p:ext uri="{BB962C8B-B14F-4D97-AF65-F5344CB8AC3E}">
        <p14:creationId xmlns:p14="http://schemas.microsoft.com/office/powerpoint/2010/main" val="3222982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lstStyle/>
          <a:p>
            <a:r>
              <a:rPr lang="en-US" b="1" dirty="0" smtClean="0">
                <a:solidFill>
                  <a:srgbClr val="547ECD"/>
                </a:solidFill>
              </a:rPr>
              <a:t>Preliminary Guidance and SSC Recommendations</a:t>
            </a:r>
            <a:endParaRPr lang="en-US" b="1" dirty="0">
              <a:solidFill>
                <a:srgbClr val="547ECD"/>
              </a:solidFill>
            </a:endParaRPr>
          </a:p>
        </p:txBody>
      </p:sp>
      <p:sp>
        <p:nvSpPr>
          <p:cNvPr id="3" name="Content Placeholder 2"/>
          <p:cNvSpPr>
            <a:spLocks noGrp="1"/>
          </p:cNvSpPr>
          <p:nvPr>
            <p:ph idx="1"/>
          </p:nvPr>
        </p:nvSpPr>
        <p:spPr/>
        <p:txBody>
          <a:bodyPr>
            <a:normAutofit lnSpcReduction="10000"/>
          </a:bodyPr>
          <a:lstStyle/>
          <a:p>
            <a:r>
              <a:rPr lang="en-US" b="1" dirty="0"/>
              <a:t>Overall, the SSC agrees that the Risk Tables are working well, continue to improve, and are accomplishing the goals set out by the </a:t>
            </a:r>
            <a:r>
              <a:rPr lang="en-US" dirty="0"/>
              <a:t>December 2019 Council motion. </a:t>
            </a:r>
            <a:r>
              <a:rPr lang="en-US" dirty="0" smtClean="0"/>
              <a:t>The </a:t>
            </a:r>
            <a:r>
              <a:rPr lang="en-US" dirty="0"/>
              <a:t>SSC subgroup recommended producing risk tables for all stocks and stock complexes in the fishery (Appendix A, </a:t>
            </a:r>
            <a:r>
              <a:rPr lang="en-US" i="1" dirty="0"/>
              <a:t>Preliminary Guidance and SSC recommendations, </a:t>
            </a:r>
            <a:r>
              <a:rPr lang="en-US" dirty="0"/>
              <a:t>bullet 3). </a:t>
            </a:r>
            <a:endParaRPr lang="en-US" dirty="0" smtClean="0"/>
          </a:p>
          <a:p>
            <a:r>
              <a:rPr lang="en-US" dirty="0"/>
              <a:t>The title “Risk Table” continues to cause some concern due to the many ways risk can be defined. While the SSC clarified how risk was being defined (Appendix A, </a:t>
            </a:r>
            <a:r>
              <a:rPr lang="en-US" i="1" dirty="0"/>
              <a:t>Preliminary Guidance and SSC recommendations, </a:t>
            </a:r>
            <a:r>
              <a:rPr lang="en-US" dirty="0"/>
              <a:t>bullet 2) and it was determined that this was </a:t>
            </a:r>
            <a:r>
              <a:rPr lang="en-US" dirty="0" smtClean="0"/>
              <a:t>sufficient </a:t>
            </a:r>
            <a:r>
              <a:rPr lang="en-US" dirty="0"/>
              <a:t>to clarify the goal of the Risk Tables, future discussion on a more accurate name was suggested. </a:t>
            </a:r>
            <a:endParaRPr lang="en-US" dirty="0"/>
          </a:p>
        </p:txBody>
      </p:sp>
    </p:spTree>
    <p:extLst>
      <p:ext uri="{BB962C8B-B14F-4D97-AF65-F5344CB8AC3E}">
        <p14:creationId xmlns:p14="http://schemas.microsoft.com/office/powerpoint/2010/main" val="445533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5"/>
            <a:ext cx="11049000" cy="1325563"/>
          </a:xfrm>
        </p:spPr>
        <p:txBody>
          <a:bodyPr/>
          <a:lstStyle/>
          <a:p>
            <a:r>
              <a:rPr lang="en-US" b="1" dirty="0" smtClean="0">
                <a:solidFill>
                  <a:srgbClr val="547ECD"/>
                </a:solidFill>
              </a:rPr>
              <a:t>Preliminary Guidance and SSC Recommendations</a:t>
            </a:r>
            <a:endParaRPr lang="en-US" b="1" dirty="0">
              <a:solidFill>
                <a:srgbClr val="547ECD"/>
              </a:solidFill>
            </a:endParaRPr>
          </a:p>
        </p:txBody>
      </p:sp>
      <p:sp>
        <p:nvSpPr>
          <p:cNvPr id="4" name="Content Placeholder 3"/>
          <p:cNvSpPr>
            <a:spLocks noGrp="1"/>
          </p:cNvSpPr>
          <p:nvPr>
            <p:ph idx="1"/>
          </p:nvPr>
        </p:nvSpPr>
        <p:spPr/>
        <p:txBody>
          <a:bodyPr>
            <a:normAutofit/>
          </a:bodyPr>
          <a:lstStyle/>
          <a:p>
            <a:r>
              <a:rPr lang="en-US" b="1" dirty="0"/>
              <a:t>The SSC revised and clarified the recommendation to maintain the status quo and only produce risk tables for full assessments (rather than all assessments, as indicated in the subgroup recommendation).</a:t>
            </a:r>
          </a:p>
          <a:p>
            <a:r>
              <a:rPr lang="en-US" b="1" dirty="0"/>
              <a:t>The SSC supports producing risk tables for stock complexes and recommends that they focus on the most abundant species within the complex and other species of particular concern</a:t>
            </a:r>
            <a:r>
              <a:rPr lang="en-US" dirty="0" smtClean="0"/>
              <a:t>.</a:t>
            </a:r>
            <a:endParaRPr lang="en-US" dirty="0"/>
          </a:p>
        </p:txBody>
      </p:sp>
    </p:spTree>
    <p:extLst>
      <p:ext uri="{BB962C8B-B14F-4D97-AF65-F5344CB8AC3E}">
        <p14:creationId xmlns:p14="http://schemas.microsoft.com/office/powerpoint/2010/main" val="587797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547ECD"/>
                </a:solidFill>
              </a:rPr>
              <a:t>Preliminary Guidance and SSC Recommendations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The SSC commends all the effort and improvements on scoring consistency and rationales across all four categories. As noted in the recommendations, </a:t>
            </a:r>
            <a:r>
              <a:rPr lang="en-US" b="1" dirty="0"/>
              <a:t>for cases where a process external to the assessment is relevant to two or more risk categories, the SSC recommends that the narrative reflect the interconnected relationships that exist between rankings among risk categories </a:t>
            </a:r>
            <a:r>
              <a:rPr lang="en-US" dirty="0"/>
              <a:t>(Appendix A, </a:t>
            </a:r>
            <a:r>
              <a:rPr lang="en-US" i="1" dirty="0"/>
              <a:t>Preliminary Guidance and SSC recommendations, </a:t>
            </a:r>
            <a:r>
              <a:rPr lang="en-US" dirty="0"/>
              <a:t>bullet 7). </a:t>
            </a:r>
            <a:endParaRPr lang="en-US" dirty="0" smtClean="0"/>
          </a:p>
          <a:p>
            <a:r>
              <a:rPr lang="en-US" b="1" dirty="0" smtClean="0"/>
              <a:t>SSC </a:t>
            </a:r>
            <a:r>
              <a:rPr lang="en-US" b="1" dirty="0"/>
              <a:t>supports the recommendation that the fishery/community performance column should focus only on factors that provide insight as to the condition of the stock and that economic and community impact information be excluded </a:t>
            </a:r>
            <a:r>
              <a:rPr lang="en-US" dirty="0"/>
              <a:t>(Appendix A, </a:t>
            </a:r>
            <a:r>
              <a:rPr lang="en-US" i="1" dirty="0"/>
              <a:t>Preliminary Guidance and SSC recommendations, </a:t>
            </a:r>
            <a:r>
              <a:rPr lang="en-US" dirty="0"/>
              <a:t>bullet 6).</a:t>
            </a:r>
            <a:endParaRPr lang="en-US" dirty="0"/>
          </a:p>
        </p:txBody>
      </p:sp>
    </p:spTree>
    <p:extLst>
      <p:ext uri="{BB962C8B-B14F-4D97-AF65-F5344CB8AC3E}">
        <p14:creationId xmlns:p14="http://schemas.microsoft.com/office/powerpoint/2010/main" val="2275304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lstStyle/>
          <a:p>
            <a:r>
              <a:rPr lang="en-US" b="1" dirty="0" smtClean="0">
                <a:solidFill>
                  <a:srgbClr val="547ECD"/>
                </a:solidFill>
              </a:rPr>
              <a:t>Preliminary Guidance and SSC Recommendations cont.</a:t>
            </a:r>
            <a:endParaRPr lang="en-US" b="1" dirty="0">
              <a:solidFill>
                <a:srgbClr val="547ECD"/>
              </a:solidFill>
            </a:endParaRPr>
          </a:p>
        </p:txBody>
      </p:sp>
      <p:sp>
        <p:nvSpPr>
          <p:cNvPr id="3" name="Content Placeholder 2"/>
          <p:cNvSpPr>
            <a:spLocks noGrp="1"/>
          </p:cNvSpPr>
          <p:nvPr>
            <p:ph idx="1"/>
          </p:nvPr>
        </p:nvSpPr>
        <p:spPr/>
        <p:txBody>
          <a:bodyPr>
            <a:normAutofit/>
          </a:bodyPr>
          <a:lstStyle/>
          <a:p>
            <a:pPr marL="0" lvl="0" indent="0">
              <a:buNone/>
            </a:pPr>
            <a:r>
              <a:rPr lang="en-US" dirty="0" smtClean="0"/>
              <a:t>The </a:t>
            </a:r>
            <a:r>
              <a:rPr lang="en-US" dirty="0"/>
              <a:t>SSC encourages the inclusion of LK/TK/S as a source of knowledge about the condition of the stock</a:t>
            </a:r>
            <a:r>
              <a:rPr lang="en-US" dirty="0" smtClean="0"/>
              <a:t>.</a:t>
            </a:r>
          </a:p>
          <a:p>
            <a:pPr marL="0" lvl="0" indent="0">
              <a:buNone/>
            </a:pPr>
            <a:r>
              <a:rPr lang="en-US" dirty="0"/>
              <a:t>The SSC suggests a potential revision to the category levels: from the existing four to three categories (normal, increased, extreme).</a:t>
            </a:r>
            <a:endParaRPr lang="en-US" dirty="0"/>
          </a:p>
        </p:txBody>
      </p:sp>
    </p:spTree>
    <p:extLst>
      <p:ext uri="{BB962C8B-B14F-4D97-AF65-F5344CB8AC3E}">
        <p14:creationId xmlns:p14="http://schemas.microsoft.com/office/powerpoint/2010/main" val="6599893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795</TotalTime>
  <Words>920</Words>
  <Application>Microsoft Office PowerPoint</Application>
  <PresentationFormat>Widescreen</PresentationFormat>
  <Paragraphs>58</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Risk Table Report SSC sub-group: Anne Hollowed, Sherri Dressel, Curry Cunningham, Mike Downs, Brad Harris, Ian Stewart and Alison Whitman  Contributors: Martin Dorn, Bridget Ferriss, Daniel Gothel, Alan Haynie, James Ianelli, Stephen Kasperski, Kalei Shotwell, Elizabeth Siddon, Paul Spencer, Grant Thompson, and Stephani Zador </vt:lpstr>
      <vt:lpstr>Overview of report</vt:lpstr>
      <vt:lpstr>Objectives</vt:lpstr>
      <vt:lpstr>Time line</vt:lpstr>
      <vt:lpstr>Preliminary Guidance and SSC Recommendations</vt:lpstr>
      <vt:lpstr>Preliminary Guidance and SSC Recommendations</vt:lpstr>
      <vt:lpstr>Preliminary Guidance and SSC Recommendations</vt:lpstr>
      <vt:lpstr>Preliminary Guidance and SSC Recommendations</vt:lpstr>
      <vt:lpstr>Preliminary Guidance and SSC Recommendations cont.</vt:lpstr>
      <vt:lpstr>Preliminary Guidance and SSC Recommendations cont.</vt:lpstr>
      <vt:lpstr>Preliminary Guidance and SSC Recommendations cont.</vt:lpstr>
    </vt:vector>
  </TitlesOfParts>
  <Company>NOAA AFSC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Risk Table Report</dc:title>
  <dc:creator>Anne Hollowed</dc:creator>
  <cp:lastModifiedBy>Anne Hollowed</cp:lastModifiedBy>
  <cp:revision>18</cp:revision>
  <dcterms:created xsi:type="dcterms:W3CDTF">2021-06-03T02:19:15Z</dcterms:created>
  <dcterms:modified xsi:type="dcterms:W3CDTF">2021-09-16T16:17:16Z</dcterms:modified>
</cp:coreProperties>
</file>