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76" r:id="rId3"/>
    <p:sldId id="384" r:id="rId4"/>
    <p:sldId id="386" r:id="rId5"/>
    <p:sldId id="387" r:id="rId6"/>
    <p:sldId id="258" r:id="rId7"/>
    <p:sldId id="360" r:id="rId8"/>
    <p:sldId id="362" r:id="rId9"/>
    <p:sldId id="364" r:id="rId10"/>
    <p:sldId id="365" r:id="rId11"/>
    <p:sldId id="259" r:id="rId12"/>
    <p:sldId id="380" r:id="rId13"/>
    <p:sldId id="381" r:id="rId14"/>
    <p:sldId id="382" r:id="rId15"/>
    <p:sldId id="368" r:id="rId16"/>
    <p:sldId id="377" r:id="rId17"/>
    <p:sldId id="378" r:id="rId18"/>
    <p:sldId id="370" r:id="rId19"/>
    <p:sldId id="371" r:id="rId20"/>
    <p:sldId id="373" r:id="rId21"/>
    <p:sldId id="374" r:id="rId22"/>
    <p:sldId id="375" r:id="rId23"/>
    <p:sldId id="369" r:id="rId24"/>
    <p:sldId id="325" r:id="rId25"/>
    <p:sldId id="3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FD2"/>
    <a:srgbClr val="FCE4D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4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7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3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8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8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3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9035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0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86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9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7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8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8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5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8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9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4" y="4873767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3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2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9" y="4873765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18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93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3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7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3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1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1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1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4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2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4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1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0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1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1086411-C32C-4BB3-8927-0DAB48735D1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72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47902C-D645-481B-A27A-35A35A059A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2000"/>
          </a:blip>
          <a:srcRect l="24218" t="9091" r="327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009" y="3655994"/>
            <a:ext cx="8462996" cy="2799397"/>
          </a:xfrm>
        </p:spPr>
        <p:txBody>
          <a:bodyPr>
            <a:normAutofit/>
          </a:bodyPr>
          <a:lstStyle/>
          <a:p>
            <a:r>
              <a:rPr lang="en-US" sz="4800" dirty="0"/>
              <a:t>Groundfish Plan Team </a:t>
            </a:r>
            <a:br>
              <a:rPr lang="en-US" sz="4800" dirty="0"/>
            </a:br>
            <a:r>
              <a:rPr lang="en-US" sz="4800" dirty="0"/>
              <a:t>Subgroups </a:t>
            </a:r>
            <a:br>
              <a:rPr lang="en-US" sz="4800" dirty="0"/>
            </a:br>
            <a:r>
              <a:rPr lang="en-US" sz="4800" dirty="0"/>
              <a:t>for Research Priority</a:t>
            </a:r>
            <a:br>
              <a:rPr lang="en-US" sz="4800" dirty="0"/>
            </a:br>
            <a:r>
              <a:rPr lang="en-US" sz="4800" dirty="0"/>
              <a:t>Review/Update</a:t>
            </a:r>
          </a:p>
        </p:txBody>
      </p:sp>
    </p:spTree>
    <p:extLst>
      <p:ext uri="{BB962C8B-B14F-4D97-AF65-F5344CB8AC3E}">
        <p14:creationId xmlns:p14="http://schemas.microsoft.com/office/powerpoint/2010/main" val="1483236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5BC7-723E-4168-BFED-CD179E7A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GF Plan Team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E4BBB-F120-41A1-A834-031425912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Update</a:t>
            </a:r>
          </a:p>
          <a:p>
            <a:pPr lvl="1">
              <a:spcAft>
                <a:spcPts val="1200"/>
              </a:spcAft>
            </a:pPr>
            <a:r>
              <a:rPr lang="en-US" sz="2500" dirty="0"/>
              <a:t>Research Status</a:t>
            </a:r>
          </a:p>
          <a:p>
            <a:pPr lvl="1">
              <a:spcAft>
                <a:spcPts val="1200"/>
              </a:spcAft>
            </a:pPr>
            <a:r>
              <a:rPr lang="en-US" sz="2500" dirty="0"/>
              <a:t>Priority</a:t>
            </a:r>
          </a:p>
          <a:p>
            <a:pPr lvl="1">
              <a:spcAft>
                <a:spcPts val="1200"/>
              </a:spcAft>
            </a:pPr>
            <a:r>
              <a:rPr lang="en-US" sz="2500" dirty="0"/>
              <a:t>Any other details, as needed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Establish Top Projects for highlighting to SSC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Identify New Projects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Proposals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77688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Methods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884FB8-5A32-4330-8A77-4E5FDFEA2F3A}"/>
              </a:ext>
            </a:extLst>
          </p:cNvPr>
          <p:cNvGrpSpPr/>
          <p:nvPr/>
        </p:nvGrpSpPr>
        <p:grpSpPr>
          <a:xfrm>
            <a:off x="201705" y="104405"/>
            <a:ext cx="8824126" cy="6725463"/>
            <a:chOff x="201705" y="104405"/>
            <a:chExt cx="8824126" cy="6725463"/>
          </a:xfrm>
        </p:grpSpPr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92E3441-D23D-418C-9FC9-630A66A0F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283" y="104405"/>
              <a:ext cx="2257926" cy="161441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EBF6F3-177B-46AD-B408-924A47C39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2423" y="104405"/>
              <a:ext cx="2163408" cy="2298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2364BC-EAD9-4C2A-9ED6-D99808C32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705" y="1808137"/>
              <a:ext cx="4370295" cy="191200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CEF90F0-2CB8-4243-85AA-B2E334C47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1929" y="3809456"/>
              <a:ext cx="6553200" cy="3020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5259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C3ABD9B-7411-4F56-952B-E162BCFB7D73}"/>
              </a:ext>
            </a:extLst>
          </p:cNvPr>
          <p:cNvGrpSpPr/>
          <p:nvPr/>
        </p:nvGrpSpPr>
        <p:grpSpPr>
          <a:xfrm>
            <a:off x="201705" y="104405"/>
            <a:ext cx="8824126" cy="6725463"/>
            <a:chOff x="201705" y="104405"/>
            <a:chExt cx="8824126" cy="6725463"/>
          </a:xfrm>
        </p:grpSpPr>
        <p:pic>
          <p:nvPicPr>
            <p:cNvPr id="8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FE28829-7167-43BE-93EF-B3DC59F77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283" y="104405"/>
              <a:ext cx="2257926" cy="161441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430FF81-4BBE-4762-8B99-E6B9A091E6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2423" y="104405"/>
              <a:ext cx="2163408" cy="2298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0B0B049-97A6-4961-9673-BBAE41CD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705" y="1808137"/>
              <a:ext cx="4370295" cy="191200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9A917D-414B-45D8-BE62-E58D7B64B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</a:blip>
            <a:stretch>
              <a:fillRect/>
            </a:stretch>
          </p:blipFill>
          <p:spPr>
            <a:xfrm>
              <a:off x="1541929" y="3809456"/>
              <a:ext cx="6553200" cy="302041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4327E6-8112-4A90-B857-75140F00B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96970"/>
            <a:ext cx="9093034" cy="1325563"/>
          </a:xfrm>
        </p:spPr>
        <p:txBody>
          <a:bodyPr/>
          <a:lstStyle/>
          <a:p>
            <a:r>
              <a:rPr lang="en-US" dirty="0"/>
              <a:t>Project counts among “themes”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B345C6-B12D-47A2-9EE2-8C95787F30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2288"/>
          <a:stretch/>
        </p:blipFill>
        <p:spPr>
          <a:xfrm>
            <a:off x="78260" y="1494864"/>
            <a:ext cx="4493740" cy="3868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2A2293-7394-47DF-8932-8738A79498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1" t="47322" r="-220" b="-327"/>
          <a:stretch/>
        </p:blipFill>
        <p:spPr>
          <a:xfrm>
            <a:off x="4693024" y="2651806"/>
            <a:ext cx="4400011" cy="417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1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2BED8A1-13B9-4F4A-A8B6-8E025B3DB8F7}"/>
              </a:ext>
            </a:extLst>
          </p:cNvPr>
          <p:cNvGrpSpPr/>
          <p:nvPr/>
        </p:nvGrpSpPr>
        <p:grpSpPr>
          <a:xfrm>
            <a:off x="201705" y="104405"/>
            <a:ext cx="8824126" cy="6725463"/>
            <a:chOff x="201705" y="104405"/>
            <a:chExt cx="8824126" cy="6725463"/>
          </a:xfrm>
        </p:grpSpPr>
        <p:pic>
          <p:nvPicPr>
            <p:cNvPr id="12" name="Picture 1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7BCC273-E742-4D59-9783-BE3DA9363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283" y="104405"/>
              <a:ext cx="2257926" cy="161441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92F976-1E0D-4651-869A-B77AC9220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2423" y="104405"/>
              <a:ext cx="2163408" cy="2298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61196C-5D90-4E4E-BC6F-F0509F04E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201705" y="1808137"/>
              <a:ext cx="4370295" cy="191200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E9FFEB-1A10-46EC-BA1C-9069CEA39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</a:blip>
            <a:stretch>
              <a:fillRect/>
            </a:stretch>
          </p:blipFill>
          <p:spPr>
            <a:xfrm>
              <a:off x="1541929" y="3809456"/>
              <a:ext cx="6553200" cy="302041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Methods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2364BC-EAD9-4C2A-9ED6-D99808C32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" y="1831901"/>
            <a:ext cx="8873057" cy="388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3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DC25C02-B754-45E1-8CCF-15EDCA4DB2DA}"/>
              </a:ext>
            </a:extLst>
          </p:cNvPr>
          <p:cNvGrpSpPr/>
          <p:nvPr/>
        </p:nvGrpSpPr>
        <p:grpSpPr>
          <a:xfrm>
            <a:off x="201705" y="104405"/>
            <a:ext cx="8824126" cy="6725463"/>
            <a:chOff x="201705" y="104405"/>
            <a:chExt cx="8824126" cy="6725463"/>
          </a:xfrm>
        </p:grpSpPr>
        <p:pic>
          <p:nvPicPr>
            <p:cNvPr id="12" name="Picture 1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0AE8945-C51C-4EAE-8BFC-26AC2825A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283" y="104405"/>
              <a:ext cx="2257926" cy="161441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A3F561-23DD-4199-B150-76220527A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2423" y="104405"/>
              <a:ext cx="2163408" cy="2298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232506D-2211-4257-B2EA-CBB027278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201705" y="1808137"/>
              <a:ext cx="4370295" cy="191200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B99EC19-2ABA-411B-A1DF-4C33F1BF4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</a:blip>
            <a:stretch>
              <a:fillRect/>
            </a:stretch>
          </p:blipFill>
          <p:spPr>
            <a:xfrm>
              <a:off x="1541929" y="3809456"/>
              <a:ext cx="6553200" cy="302041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Methods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CF54D-1F3A-460B-A6C4-79BB70952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41648"/>
            <a:ext cx="9144000" cy="37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6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6762-1E1A-447A-B848-19E01F697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22F5D3-5A43-41C4-A36E-0FF377105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415" y="0"/>
            <a:ext cx="4907585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E2B9A7B-1BEC-400C-9FCC-E7FCBEC9576E}"/>
              </a:ext>
            </a:extLst>
          </p:cNvPr>
          <p:cNvSpPr/>
          <p:nvPr/>
        </p:nvSpPr>
        <p:spPr>
          <a:xfrm>
            <a:off x="7871012" y="860612"/>
            <a:ext cx="228600" cy="174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9FBF575-83E7-4FD2-BA27-2CD923063313}"/>
              </a:ext>
            </a:extLst>
          </p:cNvPr>
          <p:cNvSpPr/>
          <p:nvPr/>
        </p:nvSpPr>
        <p:spPr>
          <a:xfrm>
            <a:off x="7871012" y="5822576"/>
            <a:ext cx="228600" cy="174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0A5EBB-60CF-43AB-990D-25D534FA7715}"/>
              </a:ext>
            </a:extLst>
          </p:cNvPr>
          <p:cNvSpPr/>
          <p:nvPr/>
        </p:nvSpPr>
        <p:spPr>
          <a:xfrm>
            <a:off x="8099612" y="5822576"/>
            <a:ext cx="228600" cy="174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214C50-95A3-430C-A6A4-A72A04E35665}"/>
              </a:ext>
            </a:extLst>
          </p:cNvPr>
          <p:cNvSpPr/>
          <p:nvPr/>
        </p:nvSpPr>
        <p:spPr>
          <a:xfrm>
            <a:off x="8373035" y="5822576"/>
            <a:ext cx="770965" cy="174812"/>
          </a:xfrm>
          <a:prstGeom prst="rect">
            <a:avLst/>
          </a:prstGeom>
          <a:solidFill>
            <a:srgbClr val="FCE4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14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6762-1E1A-447A-B848-19E01F697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D61C47-CE5F-4B95-80E1-0F48CA22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36" y="1467658"/>
            <a:ext cx="8382727" cy="51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19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6762-1E1A-447A-B848-19E01F697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B3310E-69E8-4333-9EC4-542FE54E4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62" y="1377351"/>
            <a:ext cx="8388627" cy="522515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FB0450E-15AB-43C0-AF58-686666247F69}"/>
              </a:ext>
            </a:extLst>
          </p:cNvPr>
          <p:cNvSpPr/>
          <p:nvPr/>
        </p:nvSpPr>
        <p:spPr>
          <a:xfrm>
            <a:off x="5293659" y="5616388"/>
            <a:ext cx="497541" cy="3182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FE082B-A3CE-43EC-93A9-7F6350962EF5}"/>
              </a:ext>
            </a:extLst>
          </p:cNvPr>
          <p:cNvSpPr/>
          <p:nvPr/>
        </p:nvSpPr>
        <p:spPr>
          <a:xfrm>
            <a:off x="6450106" y="5321525"/>
            <a:ext cx="497541" cy="3182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FF76CEF-FF13-4BB9-B034-BD83ACF53C37}"/>
              </a:ext>
            </a:extLst>
          </p:cNvPr>
          <p:cNvSpPr/>
          <p:nvPr/>
        </p:nvSpPr>
        <p:spPr>
          <a:xfrm>
            <a:off x="6481482" y="5850443"/>
            <a:ext cx="497541" cy="3182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B61EC3-84FA-49A1-B759-F43DEAC5DDE3}"/>
              </a:ext>
            </a:extLst>
          </p:cNvPr>
          <p:cNvSpPr/>
          <p:nvPr/>
        </p:nvSpPr>
        <p:spPr>
          <a:xfrm>
            <a:off x="6481482" y="6197825"/>
            <a:ext cx="497541" cy="3182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06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1892121-B3FE-4082-98C6-2D32B8AF7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50" y="58747"/>
            <a:ext cx="8848673" cy="679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32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716CE6-D004-4A7D-83D6-4AAFAC5A9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57" y="61629"/>
            <a:ext cx="7669307" cy="67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96E1FB-1CEC-43F5-85F5-7E15DD2A2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4602"/>
            <a:ext cx="9144000" cy="512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8C014A-A8E7-4C73-9B4A-F24C8C9C6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1" y="75748"/>
            <a:ext cx="8910918" cy="670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30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CA3689-1144-486F-A8A5-CF1BB4FA9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87"/>
            <a:ext cx="9144000" cy="666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3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2F1961-6AAB-406E-84BA-5F30D97D6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5" y="201555"/>
            <a:ext cx="9095635" cy="397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77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2A44C-E60D-4C2F-9106-55A86CAF4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Removed, Added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3FE7A-2FBF-4019-8338-AD841FC08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7943"/>
            <a:ext cx="9128188" cy="371152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527148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028539"/>
          </a:xfrm>
        </p:spPr>
        <p:txBody>
          <a:bodyPr anchor="t"/>
          <a:lstStyle/>
          <a:p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C7F7A1-9DA6-4C0E-882F-A24BFDBAA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52" y="837062"/>
            <a:ext cx="8689572" cy="577527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170A570-2714-4378-994F-6B01C09FA29B}"/>
              </a:ext>
            </a:extLst>
          </p:cNvPr>
          <p:cNvSpPr/>
          <p:nvPr/>
        </p:nvSpPr>
        <p:spPr>
          <a:xfrm>
            <a:off x="209265" y="2306472"/>
            <a:ext cx="1528549" cy="12555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5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5BC7-723E-4168-BFED-CD179E7A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Process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E4BBB-F120-41A1-A834-031425912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999" y="1825624"/>
            <a:ext cx="8140227" cy="486632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Wholescale revision</a:t>
            </a:r>
          </a:p>
          <a:p>
            <a:pPr lvl="1">
              <a:spcAft>
                <a:spcPts val="1200"/>
              </a:spcAft>
            </a:pPr>
            <a:r>
              <a:rPr lang="en-US" sz="2500" dirty="0"/>
              <a:t>Organize research needs within a hierarchy of themes and focus areas</a:t>
            </a:r>
          </a:p>
          <a:p>
            <a:pPr lvl="1">
              <a:spcAft>
                <a:spcPts val="1200"/>
              </a:spcAft>
            </a:pPr>
            <a:r>
              <a:rPr lang="en-US" sz="2500" dirty="0"/>
              <a:t>Facilitate/assign review within themes</a:t>
            </a:r>
          </a:p>
          <a:p>
            <a:pPr lvl="1">
              <a:spcAft>
                <a:spcPts val="1200"/>
              </a:spcAft>
            </a:pPr>
            <a:r>
              <a:rPr lang="en-US" sz="2500" dirty="0"/>
              <a:t>Communicate research needs and activity at varying levels of detail</a:t>
            </a:r>
          </a:p>
          <a:p>
            <a:pPr lvl="1">
              <a:spcAft>
                <a:spcPts val="1200"/>
              </a:spcAft>
            </a:pPr>
            <a:r>
              <a:rPr lang="en-US" sz="2500" dirty="0"/>
              <a:t>Develop matrices of research/data adequacy within themes</a:t>
            </a:r>
          </a:p>
          <a:p>
            <a:pPr lvl="1">
              <a:spcAft>
                <a:spcPts val="1200"/>
              </a:spcAft>
            </a:pPr>
            <a:r>
              <a:rPr lang="en-US" sz="2500" dirty="0"/>
              <a:t>Identify specific “projects” that can be linked to</a:t>
            </a:r>
          </a:p>
          <a:p>
            <a:pPr lvl="1">
              <a:spcAft>
                <a:spcPts val="1200"/>
              </a:spcAft>
            </a:pPr>
            <a:endParaRPr lang="en-US" sz="2500" dirty="0"/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187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EB6D10-4F8F-4F66-B0FC-8A787DDB3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46"/>
            <a:ext cx="9144000" cy="642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74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EB6D10-4F8F-4F66-B0FC-8A787DDB3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46"/>
            <a:ext cx="9144000" cy="642206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F0DE3B1-FF7C-4B83-9B8D-32D6B6190DA2}"/>
              </a:ext>
            </a:extLst>
          </p:cNvPr>
          <p:cNvSpPr/>
          <p:nvPr/>
        </p:nvSpPr>
        <p:spPr>
          <a:xfrm>
            <a:off x="7906603" y="1933433"/>
            <a:ext cx="1082722" cy="6960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3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EB6D10-4F8F-4F66-B0FC-8A787DDB3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46"/>
            <a:ext cx="9144000" cy="642206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F0DE3B1-FF7C-4B83-9B8D-32D6B6190DA2}"/>
              </a:ext>
            </a:extLst>
          </p:cNvPr>
          <p:cNvSpPr/>
          <p:nvPr/>
        </p:nvSpPr>
        <p:spPr>
          <a:xfrm>
            <a:off x="54592" y="2570328"/>
            <a:ext cx="1696872" cy="11919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7207"/>
            <a:ext cx="9144000" cy="16678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“Annual” research priority process</a:t>
            </a:r>
          </a:p>
        </p:txBody>
      </p:sp>
      <p:sp>
        <p:nvSpPr>
          <p:cNvPr id="9" name="Arrow: Notched Right 8"/>
          <p:cNvSpPr/>
          <p:nvPr/>
        </p:nvSpPr>
        <p:spPr>
          <a:xfrm>
            <a:off x="227841" y="3302591"/>
            <a:ext cx="8880300" cy="1740535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/>
          <p:cNvSpPr/>
          <p:nvPr/>
        </p:nvSpPr>
        <p:spPr>
          <a:xfrm>
            <a:off x="5665415" y="3931701"/>
            <a:ext cx="435133" cy="43513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Group 14"/>
          <p:cNvGrpSpPr/>
          <p:nvPr/>
        </p:nvGrpSpPr>
        <p:grpSpPr>
          <a:xfrm>
            <a:off x="4600570" y="1932894"/>
            <a:ext cx="1956751" cy="2596121"/>
            <a:chOff x="6692609" y="1690690"/>
            <a:chExt cx="1411963" cy="2663599"/>
          </a:xfrm>
        </p:grpSpPr>
        <p:sp>
          <p:nvSpPr>
            <p:cNvPr id="5" name="Rectangle 4"/>
            <p:cNvSpPr/>
            <p:nvPr/>
          </p:nvSpPr>
          <p:spPr>
            <a:xfrm>
              <a:off x="6715269" y="1690690"/>
              <a:ext cx="1389303" cy="2663599"/>
            </a:xfrm>
            <a:prstGeom prst="rect">
              <a:avLst/>
            </a:prstGeom>
            <a:noFill/>
            <a:ln w="38100">
              <a:solidFill>
                <a:srgbClr val="FEEF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EEFD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92609" y="1726378"/>
              <a:ext cx="1411962" cy="2115701"/>
            </a:xfrm>
            <a:prstGeom prst="rect">
              <a:avLst/>
            </a:prstGeom>
            <a:noFill/>
            <a:ln>
              <a:solidFill>
                <a:srgbClr val="FEEFD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EEFD2"/>
                  </a:solidFill>
                </a:rPr>
                <a:t>June</a:t>
              </a:r>
            </a:p>
            <a:p>
              <a:pPr algn="ctr"/>
              <a:endParaRPr lang="en-US" sz="1600" b="1" dirty="0">
                <a:solidFill>
                  <a:srgbClr val="FEEFD2"/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FEEFD2"/>
                  </a:solidFill>
                </a:rPr>
                <a:t>Review PT recommendations,</a:t>
              </a:r>
            </a:p>
            <a:p>
              <a:pPr algn="ctr"/>
              <a:r>
                <a:rPr lang="en-US" sz="1600" b="1">
                  <a:solidFill>
                    <a:srgbClr val="FEEFD2"/>
                  </a:solidFill>
                </a:rPr>
                <a:t>non-PT </a:t>
              </a:r>
              <a:r>
                <a:rPr lang="en-US" sz="1600" b="1" dirty="0">
                  <a:solidFill>
                    <a:srgbClr val="FEEFD2"/>
                  </a:solidFill>
                </a:rPr>
                <a:t>priorities</a:t>
              </a:r>
            </a:p>
            <a:p>
              <a:pPr algn="ctr"/>
              <a:endParaRPr lang="en-US" sz="1600" b="1" dirty="0">
                <a:solidFill>
                  <a:srgbClr val="FEEFD2"/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FEEFD2"/>
                  </a:solidFill>
                </a:rPr>
                <a:t>SSC</a:t>
              </a:r>
            </a:p>
            <a:p>
              <a:pPr algn="ctr"/>
              <a:endParaRPr lang="en-US" sz="1600" b="1" dirty="0">
                <a:solidFill>
                  <a:srgbClr val="FEEFD2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6987" y="1932894"/>
            <a:ext cx="1529664" cy="2596122"/>
            <a:chOff x="1271467" y="1932894"/>
            <a:chExt cx="1529664" cy="2596122"/>
          </a:xfrm>
        </p:grpSpPr>
        <p:sp>
          <p:nvSpPr>
            <p:cNvPr id="12" name="Oval 11"/>
            <p:cNvSpPr/>
            <p:nvPr/>
          </p:nvSpPr>
          <p:spPr>
            <a:xfrm>
              <a:off x="1818732" y="3911955"/>
              <a:ext cx="435133" cy="43513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1" name="Group 30"/>
            <p:cNvGrpSpPr/>
            <p:nvPr/>
          </p:nvGrpSpPr>
          <p:grpSpPr>
            <a:xfrm>
              <a:off x="1271467" y="1932894"/>
              <a:ext cx="1529664" cy="2596122"/>
              <a:chOff x="4239686" y="1834850"/>
              <a:chExt cx="1529664" cy="1808538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4341452" y="1859082"/>
                <a:ext cx="1282849" cy="16080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February</a:t>
                </a:r>
              </a:p>
              <a:p>
                <a:pPr algn="ctr"/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pPr algn="ctr"/>
                <a:r>
                  <a:rPr lang="en-US" sz="16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Plan Team Review</a:t>
                </a:r>
              </a:p>
              <a:p>
                <a:pPr algn="ctr"/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Scallop</a:t>
                </a:r>
              </a:p>
              <a:p>
                <a:pPr algn="ctr"/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pPr algn="ctr"/>
                <a:r>
                  <a:rPr lang="en-US" sz="16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239686" y="1834850"/>
                <a:ext cx="1529664" cy="1808538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3519406" y="3917193"/>
            <a:ext cx="443864" cy="43513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4" name="Group 33"/>
          <p:cNvGrpSpPr/>
          <p:nvPr/>
        </p:nvGrpSpPr>
        <p:grpSpPr>
          <a:xfrm>
            <a:off x="2417639" y="1932893"/>
            <a:ext cx="1956749" cy="2596122"/>
            <a:chOff x="4239686" y="1834850"/>
            <a:chExt cx="1529664" cy="1808538"/>
          </a:xfrm>
        </p:grpSpPr>
        <p:sp>
          <p:nvSpPr>
            <p:cNvPr id="35" name="TextBox 34"/>
            <p:cNvSpPr txBox="1"/>
            <p:nvPr/>
          </p:nvSpPr>
          <p:spPr>
            <a:xfrm>
              <a:off x="4278883" y="1868621"/>
              <a:ext cx="1282849" cy="1608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EEFD2"/>
                  </a:solidFill>
                </a:rPr>
                <a:t>May</a:t>
              </a:r>
            </a:p>
            <a:p>
              <a:pPr algn="ctr"/>
              <a:endParaRPr lang="en-US" sz="1600" b="1" dirty="0">
                <a:solidFill>
                  <a:srgbClr val="FEEFD2"/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FEEFD2"/>
                  </a:solidFill>
                </a:rPr>
                <a:t>Plan Team Review</a:t>
              </a:r>
            </a:p>
            <a:p>
              <a:pPr algn="ctr"/>
              <a:endParaRPr lang="en-US" sz="1600" b="1" dirty="0">
                <a:solidFill>
                  <a:srgbClr val="FEEFD2"/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Crab and Groundfish</a:t>
              </a:r>
            </a:p>
            <a:p>
              <a:pPr algn="ctr"/>
              <a:endPara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 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39686" y="1834850"/>
              <a:ext cx="1529664" cy="1808538"/>
            </a:xfrm>
            <a:prstGeom prst="rect">
              <a:avLst/>
            </a:prstGeom>
            <a:noFill/>
            <a:ln w="381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7167235" y="3931700"/>
            <a:ext cx="460137" cy="435133"/>
          </a:xfrm>
          <a:prstGeom prst="ellipse">
            <a:avLst/>
          </a:prstGeom>
          <a:ln>
            <a:solidFill>
              <a:srgbClr val="FEEFD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Rectangle 42"/>
          <p:cNvSpPr/>
          <p:nvPr/>
        </p:nvSpPr>
        <p:spPr>
          <a:xfrm>
            <a:off x="6581699" y="1932893"/>
            <a:ext cx="1469136" cy="2596121"/>
          </a:xfrm>
          <a:prstGeom prst="rect">
            <a:avLst/>
          </a:prstGeom>
          <a:noFill/>
          <a:ln w="38100">
            <a:solidFill>
              <a:srgbClr val="FEEF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EFD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90896" y="1967677"/>
            <a:ext cx="1675951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EEFD2"/>
                </a:solidFill>
              </a:rPr>
              <a:t>June</a:t>
            </a:r>
          </a:p>
          <a:p>
            <a:pPr algn="ctr"/>
            <a:endParaRPr lang="en-US" sz="1600" b="1" dirty="0">
              <a:solidFill>
                <a:srgbClr val="FEEFD2"/>
              </a:solidFill>
            </a:endParaRPr>
          </a:p>
          <a:p>
            <a:pPr algn="ctr"/>
            <a:r>
              <a:rPr lang="en-US" sz="1600" b="1" dirty="0">
                <a:solidFill>
                  <a:srgbClr val="FEEFD2"/>
                </a:solidFill>
              </a:rPr>
              <a:t>Review Top Ten, Recommend to SOC</a:t>
            </a:r>
          </a:p>
          <a:p>
            <a:pPr algn="ctr"/>
            <a:endParaRPr lang="en-US" sz="1600" b="1" dirty="0">
              <a:solidFill>
                <a:srgbClr val="FEEFD2"/>
              </a:solidFill>
            </a:endParaRPr>
          </a:p>
          <a:p>
            <a:pPr algn="ctr"/>
            <a:r>
              <a:rPr lang="en-US" sz="1600" b="1" dirty="0">
                <a:solidFill>
                  <a:srgbClr val="FEEFD2"/>
                </a:solidFill>
              </a:rPr>
              <a:t>Council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5E3B73-92DC-491E-85B5-D9E291F07BDA}"/>
              </a:ext>
            </a:extLst>
          </p:cNvPr>
          <p:cNvSpPr txBox="1"/>
          <p:nvPr/>
        </p:nvSpPr>
        <p:spPr>
          <a:xfrm>
            <a:off x="5436974" y="5424204"/>
            <a:ext cx="2240691" cy="369332"/>
          </a:xfrm>
          <a:prstGeom prst="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Top Ten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493975-B386-4B3E-9E20-D973E38B1A1A}"/>
              </a:ext>
            </a:extLst>
          </p:cNvPr>
          <p:cNvSpPr txBox="1"/>
          <p:nvPr/>
        </p:nvSpPr>
        <p:spPr>
          <a:xfrm>
            <a:off x="1876112" y="5412458"/>
            <a:ext cx="2240691" cy="369332"/>
          </a:xfrm>
          <a:prstGeom prst="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Top 3-5</a:t>
            </a:r>
            <a:endParaRPr lang="en-US" dirty="0"/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5D9A431F-1F8E-424B-B332-CB474234A5EE}"/>
              </a:ext>
            </a:extLst>
          </p:cNvPr>
          <p:cNvCxnSpPr>
            <a:stCxn id="33" idx="2"/>
            <a:endCxn id="30" idx="1"/>
          </p:cNvCxnSpPr>
          <p:nvPr/>
        </p:nvCxnSpPr>
        <p:spPr>
          <a:xfrm rot="16200000" flipH="1">
            <a:off x="1109911" y="4830923"/>
            <a:ext cx="1068108" cy="4642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E320DB86-5001-4BD2-874C-30A347E274C2}"/>
              </a:ext>
            </a:extLst>
          </p:cNvPr>
          <p:cNvCxnSpPr>
            <a:endCxn id="30" idx="0"/>
          </p:cNvCxnSpPr>
          <p:nvPr/>
        </p:nvCxnSpPr>
        <p:spPr>
          <a:xfrm rot="5400000">
            <a:off x="2933027" y="4708295"/>
            <a:ext cx="828407" cy="579916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E0278F-9454-4D86-8B35-E8DE34EA1048}"/>
              </a:ext>
            </a:extLst>
          </p:cNvPr>
          <p:cNvCxnSpPr>
            <a:stCxn id="30" idx="3"/>
            <a:endCxn id="5" idx="2"/>
          </p:cNvCxnSpPr>
          <p:nvPr/>
        </p:nvCxnSpPr>
        <p:spPr>
          <a:xfrm flipV="1">
            <a:off x="4116803" y="4529015"/>
            <a:ext cx="1477844" cy="10681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88A2D30-AFA5-4CE0-A803-80EFBB123AFA}"/>
              </a:ext>
            </a:extLst>
          </p:cNvPr>
          <p:cNvCxnSpPr>
            <a:cxnSpLocks/>
            <a:stCxn id="5" idx="2"/>
            <a:endCxn id="2" idx="0"/>
          </p:cNvCxnSpPr>
          <p:nvPr/>
        </p:nvCxnSpPr>
        <p:spPr>
          <a:xfrm>
            <a:off x="5594647" y="4529015"/>
            <a:ext cx="962673" cy="8951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BD10B9E-04E8-4C95-8154-1CBB7306BE68}"/>
              </a:ext>
            </a:extLst>
          </p:cNvPr>
          <p:cNvCxnSpPr>
            <a:cxnSpLocks/>
            <a:stCxn id="2" idx="0"/>
            <a:endCxn id="43" idx="2"/>
          </p:cNvCxnSpPr>
          <p:nvPr/>
        </p:nvCxnSpPr>
        <p:spPr>
          <a:xfrm flipV="1">
            <a:off x="6557320" y="4529014"/>
            <a:ext cx="758947" cy="895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595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231990-D2A1-465C-B5E5-6D142DEE084E}"/>
              </a:ext>
            </a:extLst>
          </p:cNvPr>
          <p:cNvSpPr/>
          <p:nvPr/>
        </p:nvSpPr>
        <p:spPr>
          <a:xfrm>
            <a:off x="107576" y="1550893"/>
            <a:ext cx="8919883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" dirty="0">
                <a:solidFill>
                  <a:srgbClr val="FFFFFF"/>
                </a:solidFill>
                <a:latin typeface="Corbel" panose="020B0503020204020204" pitchFamily="34" charset="0"/>
              </a:rPr>
              <a:t>“Each Council shall, in accordance with the provisions of this Act —</a:t>
            </a:r>
          </a:p>
          <a:p>
            <a:pPr marR="3720" lvl="1">
              <a:spcAft>
                <a:spcPts val="600"/>
              </a:spcAft>
            </a:pPr>
            <a:r>
              <a:rPr lang="en-US" sz="2500" dirty="0">
                <a:solidFill>
                  <a:srgbClr val="FFFFFF"/>
                </a:solidFill>
                <a:latin typeface="Corbel" panose="020B0503020204020204" pitchFamily="34" charset="0"/>
              </a:rPr>
              <a:t>(7) develop, in conjunction with the scientific and statistical committee, multi‐year research priorities for fisheries, fisheries interactions, habitats, and other areas of research that are necessary for management purposes, that shall —</a:t>
            </a:r>
          </a:p>
          <a:p>
            <a:pPr lvl="1">
              <a:spcAft>
                <a:spcPts val="600"/>
              </a:spcAft>
            </a:pPr>
            <a:r>
              <a:rPr lang="en-US" sz="2500" dirty="0">
                <a:solidFill>
                  <a:srgbClr val="FFFFFF"/>
                </a:solidFill>
                <a:latin typeface="Corbel" panose="020B0503020204020204" pitchFamily="34" charset="0"/>
              </a:rPr>
              <a:t>		(A) </a:t>
            </a:r>
            <a:r>
              <a:rPr lang="en-US" sz="2500" dirty="0">
                <a:solidFill>
                  <a:srgbClr val="FFFF00"/>
                </a:solidFill>
                <a:latin typeface="Corbel" panose="020B0503020204020204" pitchFamily="34" charset="0"/>
              </a:rPr>
              <a:t>establish priorities for 5‐year periods</a:t>
            </a:r>
            <a:r>
              <a:rPr lang="en-US" sz="2500" dirty="0">
                <a:solidFill>
                  <a:srgbClr val="FFFFFF"/>
                </a:solidFill>
                <a:latin typeface="Corbel" panose="020B0503020204020204" pitchFamily="34" charset="0"/>
              </a:rPr>
              <a:t>;</a:t>
            </a:r>
          </a:p>
          <a:p>
            <a:pPr lvl="2">
              <a:spcAft>
                <a:spcPts val="600"/>
              </a:spcAft>
            </a:pPr>
            <a:r>
              <a:rPr lang="en-US" sz="2500" dirty="0">
                <a:solidFill>
                  <a:srgbClr val="FFFFFF"/>
                </a:solidFill>
                <a:latin typeface="Corbel" panose="020B0503020204020204" pitchFamily="34" charset="0"/>
              </a:rPr>
              <a:t>	(B) </a:t>
            </a:r>
            <a:r>
              <a:rPr lang="en-US" sz="2500" dirty="0">
                <a:solidFill>
                  <a:srgbClr val="FFFF00"/>
                </a:solidFill>
                <a:latin typeface="Corbel" panose="020B0503020204020204" pitchFamily="34" charset="0"/>
              </a:rPr>
              <a:t>be updated as necessary</a:t>
            </a:r>
            <a:r>
              <a:rPr lang="en-US" sz="2500" dirty="0">
                <a:solidFill>
                  <a:srgbClr val="FFFFFF"/>
                </a:solidFill>
                <a:latin typeface="Corbel" panose="020B0503020204020204" pitchFamily="34" charset="0"/>
              </a:rPr>
              <a:t>; and</a:t>
            </a:r>
          </a:p>
          <a:p>
            <a:pPr lvl="3"/>
            <a:r>
              <a:rPr lang="en-US" sz="2500" dirty="0">
                <a:solidFill>
                  <a:srgbClr val="FFFFFF"/>
                </a:solidFill>
                <a:latin typeface="Corbel" panose="020B0503020204020204" pitchFamily="34" charset="0"/>
              </a:rPr>
              <a:t>(C) be submitted to the Secretary and the regional science centers of the National Marine Fisheries Service for their consideration in developing research priorities and budgets for the region of the Council; 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59186E-06AE-4B6A-A734-E8B7F8754F90}"/>
              </a:ext>
            </a:extLst>
          </p:cNvPr>
          <p:cNvSpPr/>
          <p:nvPr/>
        </p:nvSpPr>
        <p:spPr>
          <a:xfrm>
            <a:off x="618800" y="510098"/>
            <a:ext cx="39565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Corbel" panose="020B0503020204020204" pitchFamily="34" charset="0"/>
              </a:rPr>
              <a:t>MSA Mandate</a:t>
            </a:r>
            <a:endParaRPr lang="en-US" sz="4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3BB75A-0542-4773-A54E-6FE9ABE8D58C}"/>
              </a:ext>
            </a:extLst>
          </p:cNvPr>
          <p:cNvSpPr/>
          <p:nvPr/>
        </p:nvSpPr>
        <p:spPr>
          <a:xfrm>
            <a:off x="2344271" y="3971366"/>
            <a:ext cx="2965075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4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C223-A12A-4D0D-94F1-6387F72B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E3F51-78C2-4F26-8D30-F19FB8689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325" y="1753906"/>
            <a:ext cx="8351404" cy="496962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/>
              <a:t>February 2019 –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Annual to Triennial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MSA does not require annual review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Streamline the overall review process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Include “top ten”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Critical 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Strategic</a:t>
            </a:r>
          </a:p>
        </p:txBody>
      </p:sp>
    </p:spTree>
    <p:extLst>
      <p:ext uri="{BB962C8B-B14F-4D97-AF65-F5344CB8AC3E}">
        <p14:creationId xmlns:p14="http://schemas.microsoft.com/office/powerpoint/2010/main" val="2858403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C223-A12A-4D0D-94F1-6387F72B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E3F51-78C2-4F26-8D30-F19FB8689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325" y="1753906"/>
            <a:ext cx="8351404" cy="496962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/>
              <a:t>February 2019 –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Annual to Triennial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MSA does not require annual review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Streamline the overall review process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Include “top ten”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Critical 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Strategic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A0523A-8FC2-4ADD-ABE8-95990D535BEF}"/>
              </a:ext>
            </a:extLst>
          </p:cNvPr>
          <p:cNvGrpSpPr/>
          <p:nvPr/>
        </p:nvGrpSpPr>
        <p:grpSpPr>
          <a:xfrm rot="20206100">
            <a:off x="495526" y="669294"/>
            <a:ext cx="7613033" cy="5827401"/>
            <a:chOff x="1009341" y="847501"/>
            <a:chExt cx="7125317" cy="51629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2D8844-FA26-4611-9675-F3C88B596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9341" y="847501"/>
              <a:ext cx="7125317" cy="5162997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836838-B919-4AC4-917F-1A691D7ED1C9}"/>
                </a:ext>
              </a:extLst>
            </p:cNvPr>
            <p:cNvSpPr/>
            <p:nvPr/>
          </p:nvSpPr>
          <p:spPr>
            <a:xfrm>
              <a:off x="5777753" y="4558553"/>
              <a:ext cx="1331259" cy="34962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714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316</Words>
  <Application>Microsoft Office PowerPoint</Application>
  <PresentationFormat>On-screen Show (4:3)</PresentationFormat>
  <Paragraphs>76</Paragraphs>
  <Slides>25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Corbel</vt:lpstr>
      <vt:lpstr>Depth</vt:lpstr>
      <vt:lpstr>Groundfish Plan Team  Subgroups  for Research Priority Review/Update</vt:lpstr>
      <vt:lpstr>PowerPoint Presentation</vt:lpstr>
      <vt:lpstr>PowerPoint Presentation</vt:lpstr>
      <vt:lpstr>PowerPoint Presentation</vt:lpstr>
      <vt:lpstr>PowerPoint Presentation</vt:lpstr>
      <vt:lpstr>“Annual” research priority process</vt:lpstr>
      <vt:lpstr>PowerPoint Presentation</vt:lpstr>
      <vt:lpstr>New Process</vt:lpstr>
      <vt:lpstr>New Process</vt:lpstr>
      <vt:lpstr>GF Plan Team Review</vt:lpstr>
      <vt:lpstr>Methods</vt:lpstr>
      <vt:lpstr>Project counts among “themes”</vt:lpstr>
      <vt:lpstr>Methods</vt:lpstr>
      <vt:lpstr>Methods</vt:lpstr>
      <vt:lpstr>Results</vt:lpstr>
      <vt:lpstr>Results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Removed, Added</vt:lpstr>
      <vt:lpstr>Database</vt:lpstr>
      <vt:lpstr>Process Improvements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Groundfish Plan Teams Research Priorities</dc:title>
  <dc:creator>Jim Armstrong</dc:creator>
  <cp:lastModifiedBy>Jim Armstrong</cp:lastModifiedBy>
  <cp:revision>29</cp:revision>
  <dcterms:created xsi:type="dcterms:W3CDTF">2019-09-16T05:31:26Z</dcterms:created>
  <dcterms:modified xsi:type="dcterms:W3CDTF">2020-01-29T19:34:20Z</dcterms:modified>
</cp:coreProperties>
</file>