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6"/>
  </p:notes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9" r:id="rId10"/>
    <p:sldId id="267" r:id="rId11"/>
    <p:sldId id="265" r:id="rId12"/>
    <p:sldId id="266" r:id="rId13"/>
    <p:sldId id="270" r:id="rId14"/>
    <p:sldId id="273" r:id="rId15"/>
    <p:sldId id="272" r:id="rId16"/>
    <p:sldId id="275" r:id="rId17"/>
    <p:sldId id="268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91" r:id="rId31"/>
    <p:sldId id="292" r:id="rId32"/>
    <p:sldId id="288" r:id="rId33"/>
    <p:sldId id="289" r:id="rId34"/>
    <p:sldId id="290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96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87C58-8A39-45A8-A20E-0C14C4B04CFB}" type="datetimeFigureOut">
              <a:rPr lang="en-AU" smtClean="0"/>
              <a:t>9/01/2019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922D2-74B3-466E-8ACE-006C7F7301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6383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9/01/2019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0892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9/01/2019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6416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9/01/2019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984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9/01/2019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702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9/01/2019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5535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9/01/2019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7743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9/01/2019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1430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9/01/2019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174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9/01/2019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2192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9/01/2019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1288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9/01/2019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612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C6910-CD61-4FFD-9399-9E0759510758}" type="datetimeFigureOut">
              <a:rPr lang="en-AU" smtClean="0"/>
              <a:t>9/01/2019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17785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2.bin"/><Relationship Id="rId18" Type="http://schemas.openxmlformats.org/officeDocument/2006/relationships/oleObject" Target="../embeddings/oleObject15.bin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3.wmf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image" Target="../media/image14.wmf"/><Relationship Id="rId23" Type="http://schemas.openxmlformats.org/officeDocument/2006/relationships/image" Target="../media/image17.wmf"/><Relationship Id="rId10" Type="http://schemas.openxmlformats.org/officeDocument/2006/relationships/image" Target="../media/image12.wmf"/><Relationship Id="rId19" Type="http://schemas.openxmlformats.org/officeDocument/2006/relationships/image" Target="../media/image16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8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76643"/>
            <a:ext cx="9144000" cy="2387600"/>
          </a:xfrm>
        </p:spPr>
        <p:txBody>
          <a:bodyPr>
            <a:normAutofit/>
          </a:bodyPr>
          <a:lstStyle/>
          <a:p>
            <a:r>
              <a:rPr lang="en-AU" dirty="0" smtClean="0"/>
              <a:t>GMACS-3</a:t>
            </a:r>
            <a:endParaRPr lang="en-AU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The Control File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8601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Growth parameters-II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640080" y="1690688"/>
            <a:ext cx="11738919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Options for setting the growth increment model</a:t>
            </a:r>
          </a:p>
          <a:p>
            <a:endParaRPr lang="en-AU" sz="2400" dirty="0" smtClean="0"/>
          </a:p>
          <a:p>
            <a:r>
              <a:rPr lang="en-AU" sz="2400" dirty="0" smtClean="0"/>
              <a:t>Option 0: No estimated parameters</a:t>
            </a:r>
          </a:p>
          <a:p>
            <a:r>
              <a:rPr lang="en-AU" sz="2400" dirty="0" smtClean="0"/>
              <a:t>Option 1: Three parameters for each growth-increment matrix</a:t>
            </a:r>
          </a:p>
          <a:p>
            <a:r>
              <a:rPr lang="en-AU" sz="2400" dirty="0" smtClean="0"/>
              <a:t>Option 2: One parameter per class (plus one for the scale parameter of the beta distribution)</a:t>
            </a:r>
          </a:p>
          <a:p>
            <a:r>
              <a:rPr lang="en-AU" sz="2400" dirty="0" smtClean="0"/>
              <a:t>Option 3</a:t>
            </a:r>
            <a:r>
              <a:rPr lang="en-AU" sz="2400" dirty="0"/>
              <a:t>: </a:t>
            </a:r>
            <a:r>
              <a:rPr lang="en-AU" sz="2400" dirty="0" smtClean="0"/>
              <a:t>Same as Option 2! Except growth data do not appear in the likelihood</a:t>
            </a:r>
          </a:p>
          <a:p>
            <a:r>
              <a:rPr lang="en-AU" sz="2400" dirty="0" smtClean="0"/>
              <a:t>Option 4: </a:t>
            </a:r>
          </a:p>
          <a:p>
            <a:r>
              <a:rPr lang="en-AU" sz="2400" dirty="0"/>
              <a:t>Option </a:t>
            </a:r>
            <a:r>
              <a:rPr lang="en-AU" sz="2400" dirty="0" smtClean="0"/>
              <a:t>5: </a:t>
            </a:r>
            <a:r>
              <a:rPr lang="en-AU" sz="2400" dirty="0"/>
              <a:t>L</a:t>
            </a:r>
            <a:r>
              <a:rPr lang="en-AU" sz="2400" baseline="-25000" dirty="0" smtClean="0">
                <a:sym typeface="Symbol" panose="05050102010706020507" pitchFamily="18" charset="2"/>
              </a:rPr>
              <a:t></a:t>
            </a:r>
            <a:r>
              <a:rPr lang="en-AU" sz="2400" dirty="0" smtClean="0">
                <a:sym typeface="Symbol" panose="05050102010706020507" pitchFamily="18" charset="2"/>
              </a:rPr>
              <a:t>, Kappa, the variance of Kappa for each growth-increment matrix</a:t>
            </a:r>
            <a:endParaRPr lang="en-AU" sz="2400" dirty="0"/>
          </a:p>
          <a:p>
            <a:r>
              <a:rPr lang="en-AU" sz="2400" dirty="0"/>
              <a:t>Option </a:t>
            </a:r>
            <a:r>
              <a:rPr lang="en-AU" sz="2400" dirty="0" smtClean="0"/>
              <a:t>6: </a:t>
            </a:r>
            <a:r>
              <a:rPr lang="en-AU" sz="2400" dirty="0"/>
              <a:t>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>
                <a:sym typeface="Symbol" panose="05050102010706020507" pitchFamily="18" charset="2"/>
              </a:rPr>
              <a:t>, Kappa, the variance of </a:t>
            </a:r>
            <a:r>
              <a:rPr lang="en-AU" sz="2400" dirty="0"/>
              <a:t>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 smtClean="0">
                <a:sym typeface="Symbol" panose="05050102010706020507" pitchFamily="18" charset="2"/>
              </a:rPr>
              <a:t> </a:t>
            </a:r>
            <a:r>
              <a:rPr lang="en-AU" sz="2400" dirty="0">
                <a:sym typeface="Symbol" panose="05050102010706020507" pitchFamily="18" charset="2"/>
              </a:rPr>
              <a:t>for each growth-increment matrix</a:t>
            </a:r>
            <a:endParaRPr lang="en-AU" sz="2400" dirty="0"/>
          </a:p>
          <a:p>
            <a:r>
              <a:rPr lang="en-AU" sz="2400" dirty="0" smtClean="0"/>
              <a:t>Option 7: </a:t>
            </a:r>
            <a:r>
              <a:rPr lang="en-AU" sz="2400" dirty="0"/>
              <a:t>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>
                <a:sym typeface="Symbol" panose="05050102010706020507" pitchFamily="18" charset="2"/>
              </a:rPr>
              <a:t>, Kappa, the variance </a:t>
            </a:r>
            <a:r>
              <a:rPr lang="en-AU" sz="2400" dirty="0" smtClean="0">
                <a:sym typeface="Symbol" panose="05050102010706020507" pitchFamily="18" charset="2"/>
              </a:rPr>
              <a:t>of Kappa and </a:t>
            </a:r>
            <a:r>
              <a:rPr lang="en-AU" sz="2400" dirty="0"/>
              <a:t>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>
                <a:sym typeface="Symbol" panose="05050102010706020507" pitchFamily="18" charset="2"/>
              </a:rPr>
              <a:t> for each growth-increment matrix</a:t>
            </a:r>
            <a:endParaRPr lang="en-AU" sz="2400" dirty="0"/>
          </a:p>
          <a:p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63588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Growth </a:t>
            </a:r>
            <a:r>
              <a:rPr lang="en-AU" dirty="0" smtClean="0"/>
              <a:t>parameters-III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533400" y="1690688"/>
            <a:ext cx="10820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number of size-increment periods</a:t>
            </a:r>
          </a:p>
          <a:p>
            <a:r>
              <a:rPr lang="en-AU" dirty="0"/>
              <a:t>1 3</a:t>
            </a:r>
          </a:p>
          <a:p>
            <a:r>
              <a:rPr lang="en-AU" dirty="0">
                <a:solidFill>
                  <a:srgbClr val="FF0000"/>
                </a:solidFill>
              </a:rPr>
              <a:t>## Year(s) size-increment period changes (blank if no changes)</a:t>
            </a:r>
          </a:p>
          <a:p>
            <a:r>
              <a:rPr lang="en-AU" dirty="0"/>
              <a:t>1983 1994</a:t>
            </a:r>
          </a:p>
          <a:p>
            <a:r>
              <a:rPr lang="en-AU" dirty="0">
                <a:solidFill>
                  <a:srgbClr val="FF0000"/>
                </a:solidFill>
              </a:rPr>
              <a:t>## number of </a:t>
            </a:r>
            <a:r>
              <a:rPr lang="en-AU" dirty="0" err="1">
                <a:solidFill>
                  <a:srgbClr val="FF0000"/>
                </a:solidFill>
              </a:rPr>
              <a:t>molt</a:t>
            </a:r>
            <a:r>
              <a:rPr lang="en-AU" dirty="0">
                <a:solidFill>
                  <a:srgbClr val="FF0000"/>
                </a:solidFill>
              </a:rPr>
              <a:t> periods</a:t>
            </a:r>
          </a:p>
          <a:p>
            <a:r>
              <a:rPr lang="en-AU" dirty="0"/>
              <a:t>2 2</a:t>
            </a:r>
          </a:p>
          <a:p>
            <a:r>
              <a:rPr lang="en-AU" dirty="0">
                <a:solidFill>
                  <a:srgbClr val="FF0000"/>
                </a:solidFill>
              </a:rPr>
              <a:t>## Year(s) </a:t>
            </a:r>
            <a:r>
              <a:rPr lang="en-AU" dirty="0" err="1">
                <a:solidFill>
                  <a:srgbClr val="FF0000"/>
                </a:solidFill>
              </a:rPr>
              <a:t>molt</a:t>
            </a:r>
            <a:r>
              <a:rPr lang="en-AU" dirty="0">
                <a:solidFill>
                  <a:srgbClr val="FF0000"/>
                </a:solidFill>
              </a:rPr>
              <a:t> period changes (blank if no changes)</a:t>
            </a:r>
          </a:p>
          <a:p>
            <a:r>
              <a:rPr lang="en-AU" dirty="0"/>
              <a:t>1980 1980</a:t>
            </a:r>
          </a:p>
          <a:p>
            <a:r>
              <a:rPr lang="en-AU" dirty="0">
                <a:solidFill>
                  <a:srgbClr val="FF0000"/>
                </a:solidFill>
              </a:rPr>
              <a:t>## Beta parameters are relative (1=Yes;0=no)</a:t>
            </a:r>
          </a:p>
          <a:p>
            <a:r>
              <a:rPr lang="en-AU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6338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Growth </a:t>
            </a:r>
            <a:r>
              <a:rPr lang="en-AU" dirty="0" smtClean="0"/>
              <a:t>parameters-IV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548640" y="1498104"/>
            <a:ext cx="108051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dirty="0" smtClean="0"/>
              <a:t>Single sex; pre-specified growth matrix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# </a:t>
            </a:r>
            <a:r>
              <a:rPr lang="en-AU" dirty="0">
                <a:solidFill>
                  <a:srgbClr val="FF0000"/>
                </a:solidFill>
              </a:rPr>
              <a:t>Use custom transition matrix (</a:t>
            </a:r>
            <a:r>
              <a:rPr lang="en-AU" dirty="0" smtClean="0">
                <a:solidFill>
                  <a:srgbClr val="FF0000"/>
                </a:solidFill>
              </a:rPr>
              <a:t>0, 1, 2, 3)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1</a:t>
            </a:r>
          </a:p>
          <a:p>
            <a:r>
              <a:rPr lang="en-AU" dirty="0">
                <a:solidFill>
                  <a:srgbClr val="FF0000"/>
                </a:solidFill>
              </a:rPr>
              <a:t># growth increment model (0=prespecified;1=alpha/beta; 2=estimated by </a:t>
            </a:r>
            <a:r>
              <a:rPr lang="en-AU" dirty="0" smtClean="0">
                <a:solidFill>
                  <a:srgbClr val="FF0000"/>
                </a:solidFill>
              </a:rPr>
              <a:t>size-class;3=pre-specified/empirical</a:t>
            </a:r>
            <a:r>
              <a:rPr lang="en-AU" dirty="0">
                <a:solidFill>
                  <a:srgbClr val="FF0000"/>
                </a:solidFill>
              </a:rPr>
              <a:t>)</a:t>
            </a:r>
          </a:p>
          <a:p>
            <a:r>
              <a:rPr lang="en-AU" dirty="0"/>
              <a:t>0</a:t>
            </a:r>
          </a:p>
          <a:p>
            <a:r>
              <a:rPr lang="en-AU" dirty="0">
                <a:solidFill>
                  <a:srgbClr val="FF0000"/>
                </a:solidFill>
              </a:rPr>
              <a:t># maximum size-class (males then females)</a:t>
            </a:r>
          </a:p>
          <a:p>
            <a:r>
              <a:rPr lang="en-AU" dirty="0"/>
              <a:t>3</a:t>
            </a:r>
          </a:p>
          <a:p>
            <a:r>
              <a:rPr lang="en-AU" dirty="0">
                <a:solidFill>
                  <a:srgbClr val="FF0000"/>
                </a:solidFill>
              </a:rPr>
              <a:t># Maximum size-class for recruitment(males then females)</a:t>
            </a:r>
          </a:p>
          <a:p>
            <a:r>
              <a:rPr lang="en-AU" dirty="0"/>
              <a:t>1</a:t>
            </a:r>
          </a:p>
          <a:p>
            <a:r>
              <a:rPr lang="en-AU" dirty="0">
                <a:solidFill>
                  <a:srgbClr val="FF0000"/>
                </a:solidFill>
              </a:rPr>
              <a:t>## number of size-increment periods</a:t>
            </a:r>
          </a:p>
          <a:p>
            <a:r>
              <a:rPr lang="en-AU" dirty="0"/>
              <a:t>1</a:t>
            </a:r>
          </a:p>
          <a:p>
            <a:r>
              <a:rPr lang="en-AU" dirty="0">
                <a:solidFill>
                  <a:srgbClr val="FF0000"/>
                </a:solidFill>
              </a:rPr>
              <a:t>## Two lines for each parameter if split sex, one line if not     </a:t>
            </a:r>
            <a:endParaRPr lang="en-AU" dirty="0" smtClean="0">
              <a:solidFill>
                <a:srgbClr val="FF0000"/>
              </a:solidFill>
            </a:endParaRPr>
          </a:p>
          <a:p>
            <a:r>
              <a:rPr lang="en-AU" dirty="0" smtClean="0">
                <a:solidFill>
                  <a:srgbClr val="FF0000"/>
                </a:solidFill>
              </a:rPr>
              <a:t>## </a:t>
            </a:r>
            <a:r>
              <a:rPr lang="en-AU" dirty="0">
                <a:solidFill>
                  <a:srgbClr val="FF0000"/>
                </a:solidFill>
              </a:rPr>
              <a:t>number of </a:t>
            </a:r>
            <a:r>
              <a:rPr lang="en-AU" dirty="0" err="1">
                <a:solidFill>
                  <a:srgbClr val="FF0000"/>
                </a:solidFill>
              </a:rPr>
              <a:t>molt</a:t>
            </a:r>
            <a:r>
              <a:rPr lang="en-AU" dirty="0">
                <a:solidFill>
                  <a:srgbClr val="FF0000"/>
                </a:solidFill>
              </a:rPr>
              <a:t> periods</a:t>
            </a:r>
          </a:p>
          <a:p>
            <a:r>
              <a:rPr lang="en-AU" dirty="0"/>
              <a:t>1</a:t>
            </a:r>
          </a:p>
          <a:p>
            <a:r>
              <a:rPr lang="en-AU" dirty="0">
                <a:solidFill>
                  <a:srgbClr val="FF0000"/>
                </a:solidFill>
              </a:rPr>
              <a:t>## Year(s) </a:t>
            </a:r>
            <a:r>
              <a:rPr lang="en-AU" dirty="0" err="1">
                <a:solidFill>
                  <a:srgbClr val="FF0000"/>
                </a:solidFill>
              </a:rPr>
              <a:t>molt</a:t>
            </a:r>
            <a:r>
              <a:rPr lang="en-AU" dirty="0">
                <a:solidFill>
                  <a:srgbClr val="FF0000"/>
                </a:solidFill>
              </a:rPr>
              <a:t> period changes (blank if no changes)</a:t>
            </a:r>
          </a:p>
          <a:p>
            <a:r>
              <a:rPr lang="en-AU" dirty="0">
                <a:solidFill>
                  <a:srgbClr val="FF0000"/>
                </a:solidFill>
              </a:rPr>
              <a:t>## Beta parameters are relative (1=Yes;0=no)</a:t>
            </a:r>
          </a:p>
          <a:p>
            <a:r>
              <a:rPr lang="en-AU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5226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Growth parameters-V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472440" y="3267284"/>
            <a:ext cx="106222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  </a:t>
            </a:r>
            <a:r>
              <a:rPr lang="en-AU" dirty="0" smtClean="0">
                <a:solidFill>
                  <a:srgbClr val="FF0000"/>
                </a:solidFill>
              </a:rPr>
              <a:t> </a:t>
            </a:r>
            <a:r>
              <a:rPr lang="en-AU" dirty="0">
                <a:solidFill>
                  <a:srgbClr val="FF0000"/>
                </a:solidFill>
              </a:rPr>
              <a:t>lb </a:t>
            </a:r>
            <a:r>
              <a:rPr lang="en-AU" dirty="0" smtClean="0">
                <a:solidFill>
                  <a:srgbClr val="FF0000"/>
                </a:solidFill>
              </a:rPr>
              <a:t>         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</a:t>
            </a:r>
            <a:r>
              <a:rPr lang="en-AU" dirty="0" smtClean="0">
                <a:solidFill>
                  <a:srgbClr val="FF0000"/>
                </a:solidFill>
              </a:rPr>
              <a:t>  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</a:t>
            </a:r>
            <a:r>
              <a:rPr lang="en-AU" dirty="0" smtClean="0">
                <a:solidFill>
                  <a:srgbClr val="FF0000"/>
                </a:solidFill>
              </a:rPr>
              <a:t>   prior             </a:t>
            </a:r>
            <a:r>
              <a:rPr lang="en-AU" dirty="0">
                <a:solidFill>
                  <a:srgbClr val="FF0000"/>
                </a:solidFill>
              </a:rPr>
              <a:t>p1    </a:t>
            </a:r>
            <a:r>
              <a:rPr lang="en-AU" dirty="0" smtClean="0">
                <a:solidFill>
                  <a:srgbClr val="FF0000"/>
                </a:solidFill>
              </a:rPr>
              <a:t>             </a:t>
            </a:r>
            <a:r>
              <a:rPr lang="en-AU" dirty="0">
                <a:solidFill>
                  <a:srgbClr val="FF0000"/>
                </a:solidFill>
              </a:rPr>
              <a:t>p2    </a:t>
            </a:r>
            <a:r>
              <a:rPr lang="en-AU" dirty="0" smtClean="0">
                <a:solidFill>
                  <a:srgbClr val="FF0000"/>
                </a:solidFill>
              </a:rPr>
              <a:t>                       </a:t>
            </a:r>
            <a:r>
              <a:rPr lang="en-AU" dirty="0">
                <a:solidFill>
                  <a:srgbClr val="FF0000"/>
                </a:solidFill>
              </a:rPr>
              <a:t># parameter       </a:t>
            </a:r>
          </a:p>
          <a:p>
            <a:r>
              <a:rPr lang="en-AU" dirty="0"/>
              <a:t>13.8	0	20	-33	0	0	999		# Females</a:t>
            </a:r>
          </a:p>
          <a:p>
            <a:r>
              <a:rPr lang="en-AU" dirty="0"/>
              <a:t>12.2	0	20	-33	0	0	999		# Females</a:t>
            </a:r>
          </a:p>
          <a:p>
            <a:r>
              <a:rPr lang="en-AU" dirty="0"/>
              <a:t>10.5	0	20	-33	0	0	999		# Females</a:t>
            </a:r>
          </a:p>
          <a:p>
            <a:r>
              <a:rPr lang="en-AU" dirty="0"/>
              <a:t>1.38403	0.5	3.7	 7	0	0	999		# Females (beta)</a:t>
            </a:r>
          </a:p>
          <a:p>
            <a:r>
              <a:rPr lang="en-AU" dirty="0"/>
              <a:t>15.4	0	20	-33	0	0	999		# Females</a:t>
            </a:r>
          </a:p>
          <a:p>
            <a:r>
              <a:rPr lang="en-AU" dirty="0"/>
              <a:t>13.8	0	20	-33	0	0	999		# Females</a:t>
            </a:r>
          </a:p>
          <a:p>
            <a:r>
              <a:rPr lang="en-AU" dirty="0"/>
              <a:t>12.2	0	20	-33	0	0	999		# Females</a:t>
            </a:r>
          </a:p>
          <a:p>
            <a:r>
              <a:rPr lang="en-AU" dirty="0"/>
              <a:t>0.0    </a:t>
            </a:r>
            <a:r>
              <a:rPr lang="en-AU" dirty="0" smtClean="0"/>
              <a:t>    </a:t>
            </a:r>
            <a:r>
              <a:rPr lang="en-AU" dirty="0"/>
              <a:t>-</a:t>
            </a:r>
            <a:r>
              <a:rPr lang="en-AU" dirty="0" smtClean="0"/>
              <a:t>1.0             1.0</a:t>
            </a:r>
            <a:r>
              <a:rPr lang="en-AU" dirty="0"/>
              <a:t>	 -7	0	0	999		# Females (beta)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2440" y="1690688"/>
            <a:ext cx="91283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Growth transition matrix option = </a:t>
            </a:r>
            <a:r>
              <a:rPr lang="en-AU" sz="2400" dirty="0" smtClean="0">
                <a:solidFill>
                  <a:srgbClr val="FF0000"/>
                </a:solidFill>
              </a:rPr>
              <a:t>3 (size-class specific mean increment)</a:t>
            </a:r>
          </a:p>
          <a:p>
            <a:r>
              <a:rPr lang="en-AU" sz="2400" dirty="0" smtClean="0"/>
              <a:t>Growth increment model = </a:t>
            </a:r>
            <a:r>
              <a:rPr lang="en-AU" sz="2400" dirty="0" smtClean="0">
                <a:solidFill>
                  <a:srgbClr val="FF0000"/>
                </a:solidFill>
              </a:rPr>
              <a:t>3</a:t>
            </a:r>
          </a:p>
          <a:p>
            <a:r>
              <a:rPr lang="en-AU" sz="2400" dirty="0" smtClean="0"/>
              <a:t>Beta parameters are </a:t>
            </a:r>
            <a:r>
              <a:rPr lang="en-AU" sz="2400" dirty="0" smtClean="0">
                <a:solidFill>
                  <a:srgbClr val="FF0000"/>
                </a:solidFill>
              </a:rPr>
              <a:t>relative</a:t>
            </a:r>
            <a:endParaRPr lang="en-A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9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Growth </a:t>
            </a:r>
            <a:r>
              <a:rPr lang="en-AU" dirty="0" smtClean="0"/>
              <a:t>parameters-V (continued)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304800" y="2556917"/>
            <a:ext cx="118414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AU" dirty="0"/>
          </a:p>
          <a:p>
            <a:r>
              <a:rPr lang="en-AU" dirty="0" smtClean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    lb    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prior     p1      p2          # parameter       ##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## </a:t>
            </a:r>
            <a:r>
              <a:rPr lang="en-AU" dirty="0">
                <a:solidFill>
                  <a:srgbClr val="FF0000"/>
                </a:solidFill>
              </a:rPr>
              <a:t>males and combined</a:t>
            </a:r>
          </a:p>
          <a:p>
            <a:r>
              <a:rPr lang="en-AU" dirty="0"/>
              <a:t>  145.0386     100.     500.0       3       0    0.0    999.0         # </a:t>
            </a:r>
            <a:r>
              <a:rPr lang="en-AU" dirty="0" err="1"/>
              <a:t>molt_mu</a:t>
            </a:r>
            <a:r>
              <a:rPr lang="en-AU" dirty="0"/>
              <a:t> males</a:t>
            </a:r>
          </a:p>
          <a:p>
            <a:r>
              <a:rPr lang="en-AU" dirty="0"/>
              <a:t>    0.053036     0.02     2.0       3       0    0.0    999.0         # </a:t>
            </a:r>
            <a:r>
              <a:rPr lang="en-AU" dirty="0" err="1"/>
              <a:t>molt_cv</a:t>
            </a:r>
            <a:r>
              <a:rPr lang="en-AU" dirty="0"/>
              <a:t> males</a:t>
            </a:r>
          </a:p>
          <a:p>
            <a:r>
              <a:rPr lang="en-AU" dirty="0"/>
              <a:t>  145.0386     100.     500.0       3       0    0.0    999.0         # </a:t>
            </a:r>
            <a:r>
              <a:rPr lang="en-AU" dirty="0" err="1"/>
              <a:t>molt_mu</a:t>
            </a:r>
            <a:r>
              <a:rPr lang="en-AU" dirty="0"/>
              <a:t> males</a:t>
            </a:r>
          </a:p>
          <a:p>
            <a:r>
              <a:rPr lang="en-AU" dirty="0"/>
              <a:t>    0.053036     0.02     2.0       3       0    0.0    999.0         # </a:t>
            </a:r>
            <a:r>
              <a:rPr lang="en-AU" dirty="0" err="1"/>
              <a:t>molt_cv</a:t>
            </a:r>
            <a:r>
              <a:rPr lang="en-AU" dirty="0"/>
              <a:t> males</a:t>
            </a:r>
          </a:p>
          <a:p>
            <a:r>
              <a:rPr lang="en-AU" dirty="0">
                <a:solidFill>
                  <a:srgbClr val="FF0000"/>
                </a:solidFill>
              </a:rPr>
              <a:t>## females</a:t>
            </a:r>
          </a:p>
          <a:p>
            <a:r>
              <a:rPr lang="en-AU" dirty="0"/>
              <a:t>  300.0000       5.     500.0      -4       0    0.0    999.0         # </a:t>
            </a:r>
            <a:r>
              <a:rPr lang="en-AU" dirty="0" err="1"/>
              <a:t>molt_mu</a:t>
            </a:r>
            <a:r>
              <a:rPr lang="en-AU" dirty="0"/>
              <a:t> females (</a:t>
            </a:r>
            <a:r>
              <a:rPr lang="en-AU" dirty="0" err="1"/>
              <a:t>molt</a:t>
            </a:r>
            <a:r>
              <a:rPr lang="en-AU" dirty="0"/>
              <a:t> every year)</a:t>
            </a:r>
          </a:p>
          <a:p>
            <a:r>
              <a:rPr lang="en-AU" dirty="0"/>
              <a:t>    0.01         0.001    9.0      -4       0    0.0    999.0         # </a:t>
            </a:r>
            <a:r>
              <a:rPr lang="en-AU" dirty="0" err="1"/>
              <a:t>molt_cv</a:t>
            </a:r>
            <a:r>
              <a:rPr lang="en-AU" dirty="0"/>
              <a:t> females (</a:t>
            </a:r>
            <a:r>
              <a:rPr lang="en-AU" dirty="0" err="1"/>
              <a:t>molt</a:t>
            </a:r>
            <a:r>
              <a:rPr lang="en-AU" dirty="0"/>
              <a:t> every year)</a:t>
            </a:r>
          </a:p>
          <a:p>
            <a:r>
              <a:rPr lang="en-AU" dirty="0"/>
              <a:t>  300.0000       5.     500.0      -4       0    0.0    999.0         # </a:t>
            </a:r>
            <a:r>
              <a:rPr lang="en-AU" dirty="0" err="1"/>
              <a:t>molt_mu</a:t>
            </a:r>
            <a:r>
              <a:rPr lang="en-AU" dirty="0"/>
              <a:t> females (</a:t>
            </a:r>
            <a:r>
              <a:rPr lang="en-AU" dirty="0" err="1"/>
              <a:t>molt</a:t>
            </a:r>
            <a:r>
              <a:rPr lang="en-AU" dirty="0"/>
              <a:t> every year)</a:t>
            </a:r>
          </a:p>
          <a:p>
            <a:r>
              <a:rPr lang="en-AU" dirty="0"/>
              <a:t>    0.01         0.001    9.0      -4       0    0.0    999.0         # </a:t>
            </a:r>
            <a:r>
              <a:rPr lang="en-AU" dirty="0" err="1"/>
              <a:t>molt_cv</a:t>
            </a:r>
            <a:r>
              <a:rPr lang="en-AU" dirty="0"/>
              <a:t> females (</a:t>
            </a:r>
            <a:r>
              <a:rPr lang="en-AU" dirty="0" err="1"/>
              <a:t>molt</a:t>
            </a:r>
            <a:r>
              <a:rPr lang="en-AU" dirty="0"/>
              <a:t> every year</a:t>
            </a:r>
            <a:r>
              <a:rPr lang="en-AU" dirty="0" smtClean="0"/>
              <a:t>)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2095252"/>
            <a:ext cx="4846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Two sexes and two </a:t>
            </a:r>
            <a:r>
              <a:rPr lang="en-AU" sz="2400" dirty="0" err="1" smtClean="0"/>
              <a:t>molt</a:t>
            </a:r>
            <a:r>
              <a:rPr lang="en-AU" sz="2400" dirty="0" smtClean="0"/>
              <a:t> periods each</a:t>
            </a:r>
            <a:endParaRPr lang="en-A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44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Growth parameters-VII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487680" y="3321040"/>
            <a:ext cx="84886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     lb    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prior    </a:t>
            </a:r>
            <a:r>
              <a:rPr lang="en-AU" dirty="0" smtClean="0">
                <a:solidFill>
                  <a:srgbClr val="FF0000"/>
                </a:solidFill>
              </a:rPr>
              <a:t>  </a:t>
            </a:r>
            <a:r>
              <a:rPr lang="en-AU" dirty="0">
                <a:solidFill>
                  <a:srgbClr val="FF0000"/>
                </a:solidFill>
              </a:rPr>
              <a:t>p1 </a:t>
            </a:r>
            <a:r>
              <a:rPr lang="en-AU" dirty="0" smtClean="0">
                <a:solidFill>
                  <a:srgbClr val="FF0000"/>
                </a:solidFill>
              </a:rPr>
              <a:t>      </a:t>
            </a:r>
            <a:r>
              <a:rPr lang="en-AU" dirty="0">
                <a:solidFill>
                  <a:srgbClr val="FF0000"/>
                </a:solidFill>
              </a:rPr>
              <a:t>p2         # parameter         </a:t>
            </a:r>
          </a:p>
          <a:p>
            <a:r>
              <a:rPr lang="en-AU" dirty="0" smtClean="0"/>
              <a:t>121.5      </a:t>
            </a:r>
            <a:r>
              <a:rPr lang="en-AU" dirty="0"/>
              <a:t>65.0     145.0  </a:t>
            </a:r>
            <a:r>
              <a:rPr lang="en-AU" dirty="0" smtClean="0"/>
              <a:t>    </a:t>
            </a:r>
            <a:r>
              <a:rPr lang="en-AU" dirty="0"/>
              <a:t>-4  </a:t>
            </a:r>
            <a:r>
              <a:rPr lang="en-AU" dirty="0" smtClean="0"/>
              <a:t>       </a:t>
            </a:r>
            <a:r>
              <a:rPr lang="en-AU" dirty="0"/>
              <a:t>0    0.0   999.0         # </a:t>
            </a:r>
            <a:r>
              <a:rPr lang="en-AU" dirty="0" err="1"/>
              <a:t>molt_mu</a:t>
            </a:r>
            <a:r>
              <a:rPr lang="en-AU" dirty="0"/>
              <a:t> males or combined</a:t>
            </a:r>
          </a:p>
          <a:p>
            <a:r>
              <a:rPr lang="en-AU" dirty="0" smtClean="0"/>
              <a:t> </a:t>
            </a:r>
            <a:r>
              <a:rPr lang="en-AU" dirty="0"/>
              <a:t>0.060   </a:t>
            </a:r>
            <a:r>
              <a:rPr lang="en-AU" dirty="0" smtClean="0"/>
              <a:t>   </a:t>
            </a:r>
            <a:r>
              <a:rPr lang="en-AU" dirty="0"/>
              <a:t>0.0       1.0      </a:t>
            </a:r>
            <a:r>
              <a:rPr lang="en-AU" dirty="0" smtClean="0"/>
              <a:t>    </a:t>
            </a:r>
            <a:r>
              <a:rPr lang="en-AU" dirty="0"/>
              <a:t>-3    </a:t>
            </a:r>
            <a:r>
              <a:rPr lang="en-AU" dirty="0" smtClean="0"/>
              <a:t>     </a:t>
            </a:r>
            <a:r>
              <a:rPr lang="en-AU" dirty="0"/>
              <a:t>0    0.0   999.0         # </a:t>
            </a:r>
            <a:r>
              <a:rPr lang="en-AU" dirty="0" err="1"/>
              <a:t>molt_cv</a:t>
            </a:r>
            <a:r>
              <a:rPr lang="en-AU" dirty="0"/>
              <a:t> males or </a:t>
            </a:r>
            <a:r>
              <a:rPr lang="en-AU" dirty="0" smtClean="0"/>
              <a:t>combined</a:t>
            </a:r>
          </a:p>
          <a:p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 The custom growth matrix (if not using just fill with zeros)</a:t>
            </a:r>
          </a:p>
          <a:p>
            <a:r>
              <a:rPr lang="en-AU" dirty="0" smtClean="0"/>
              <a:t>0.2  </a:t>
            </a:r>
            <a:r>
              <a:rPr lang="en-AU" dirty="0"/>
              <a:t>0.7  0.1</a:t>
            </a:r>
          </a:p>
          <a:p>
            <a:r>
              <a:rPr lang="en-AU" dirty="0"/>
              <a:t>0.0  0.4  0.6</a:t>
            </a:r>
          </a:p>
          <a:p>
            <a:r>
              <a:rPr lang="en-AU" dirty="0"/>
              <a:t>0.0  0.0  1.0</a:t>
            </a:r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472440" y="1690688"/>
            <a:ext cx="107998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Growth transition matrix option = </a:t>
            </a:r>
            <a:r>
              <a:rPr lang="en-AU" sz="2400" dirty="0" smtClean="0">
                <a:solidFill>
                  <a:srgbClr val="FF0000"/>
                </a:solidFill>
              </a:rPr>
              <a:t>1 (pre-specify growth matrix and estimate </a:t>
            </a:r>
            <a:r>
              <a:rPr lang="en-AU" sz="2400" dirty="0" err="1" smtClean="0">
                <a:solidFill>
                  <a:srgbClr val="FF0000"/>
                </a:solidFill>
              </a:rPr>
              <a:t>molting</a:t>
            </a:r>
            <a:r>
              <a:rPr lang="en-AU" sz="24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AU" sz="2400" dirty="0" smtClean="0"/>
              <a:t>Growth increment model = </a:t>
            </a:r>
            <a:r>
              <a:rPr lang="en-AU" sz="2400" dirty="0">
                <a:solidFill>
                  <a:srgbClr val="FF0000"/>
                </a:solidFill>
              </a:rPr>
              <a:t>0</a:t>
            </a:r>
            <a:endParaRPr lang="en-AU" sz="2400" dirty="0" smtClean="0">
              <a:solidFill>
                <a:srgbClr val="FF0000"/>
              </a:solidFill>
            </a:endParaRPr>
          </a:p>
          <a:p>
            <a:r>
              <a:rPr lang="en-AU" sz="2400" dirty="0" smtClean="0"/>
              <a:t>Beta parameters are </a:t>
            </a:r>
            <a:r>
              <a:rPr lang="en-AU" sz="2400" dirty="0" smtClean="0">
                <a:solidFill>
                  <a:srgbClr val="FF0000"/>
                </a:solidFill>
              </a:rPr>
              <a:t>relative</a:t>
            </a:r>
            <a:endParaRPr lang="en-AU" sz="2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99760" y="5874721"/>
            <a:ext cx="5919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err="1" smtClean="0"/>
              <a:t>Molt</a:t>
            </a:r>
            <a:r>
              <a:rPr lang="en-AU" sz="2400" dirty="0" smtClean="0"/>
              <a:t> Probability is a declining logistic function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34893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Growth parameters-VII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472440" y="1690688"/>
            <a:ext cx="85901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Growth transition matrix option = </a:t>
            </a:r>
            <a:r>
              <a:rPr lang="en-AU" sz="2400" dirty="0" smtClean="0">
                <a:solidFill>
                  <a:srgbClr val="FF0000"/>
                </a:solidFill>
              </a:rPr>
              <a:t>4 (size after increment is gamma)</a:t>
            </a:r>
          </a:p>
          <a:p>
            <a:r>
              <a:rPr lang="en-AU" sz="2400" dirty="0" smtClean="0"/>
              <a:t>Growth increment model = </a:t>
            </a:r>
            <a:r>
              <a:rPr lang="en-AU" sz="2400" dirty="0" smtClean="0">
                <a:solidFill>
                  <a:srgbClr val="FF0000"/>
                </a:solidFill>
              </a:rPr>
              <a:t>1</a:t>
            </a:r>
          </a:p>
          <a:p>
            <a:r>
              <a:rPr lang="en-AU" sz="2400" dirty="0" smtClean="0"/>
              <a:t>Beta parameters are </a:t>
            </a:r>
            <a:r>
              <a:rPr lang="en-AU" sz="2400" dirty="0" smtClean="0">
                <a:solidFill>
                  <a:srgbClr val="FF0000"/>
                </a:solidFill>
              </a:rPr>
              <a:t>not </a:t>
            </a:r>
            <a:r>
              <a:rPr lang="en-AU" sz="2400" dirty="0">
                <a:solidFill>
                  <a:srgbClr val="FF0000"/>
                </a:solidFill>
              </a:rPr>
              <a:t>r</a:t>
            </a:r>
            <a:r>
              <a:rPr lang="en-AU" sz="2400" dirty="0" smtClean="0">
                <a:solidFill>
                  <a:srgbClr val="FF0000"/>
                </a:solidFill>
              </a:rPr>
              <a:t>elative</a:t>
            </a:r>
            <a:endParaRPr lang="en-AU" sz="24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2440" y="3363457"/>
            <a:ext cx="87531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        ##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 </a:t>
            </a:r>
            <a:r>
              <a:rPr lang="en-AU" dirty="0" smtClean="0">
                <a:solidFill>
                  <a:srgbClr val="FF0000"/>
                </a:solidFill>
              </a:rPr>
              <a:t>     </a:t>
            </a:r>
            <a:r>
              <a:rPr lang="en-AU" dirty="0">
                <a:solidFill>
                  <a:srgbClr val="FF0000"/>
                </a:solidFill>
              </a:rPr>
              <a:t>lb        </a:t>
            </a:r>
            <a:r>
              <a:rPr lang="en-AU" dirty="0" smtClean="0">
                <a:solidFill>
                  <a:srgbClr val="FF0000"/>
                </a:solidFill>
              </a:rPr>
              <a:t> </a:t>
            </a:r>
            <a:r>
              <a:rPr lang="en-AU" dirty="0" err="1" smtClean="0">
                <a:solidFill>
                  <a:srgbClr val="FF0000"/>
                </a:solidFill>
              </a:rPr>
              <a:t>ub</a:t>
            </a:r>
            <a:r>
              <a:rPr lang="en-AU" dirty="0" smtClean="0">
                <a:solidFill>
                  <a:srgbClr val="FF0000"/>
                </a:solidFill>
              </a:rPr>
              <a:t>   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prior     p1 </a:t>
            </a:r>
            <a:r>
              <a:rPr lang="en-AU" dirty="0" smtClean="0">
                <a:solidFill>
                  <a:srgbClr val="FF0000"/>
                </a:solidFill>
              </a:rPr>
              <a:t>       </a:t>
            </a:r>
            <a:r>
              <a:rPr lang="en-AU" dirty="0">
                <a:solidFill>
                  <a:srgbClr val="FF0000"/>
                </a:solidFill>
              </a:rPr>
              <a:t>p2          # parameter       ##</a:t>
            </a:r>
          </a:p>
          <a:p>
            <a:r>
              <a:rPr lang="en-AU" dirty="0" smtClean="0"/>
              <a:t>            99.9       </a:t>
            </a:r>
            <a:r>
              <a:rPr lang="en-AU" dirty="0"/>
              <a:t>1.0      90.0  </a:t>
            </a:r>
            <a:r>
              <a:rPr lang="en-AU" dirty="0" smtClean="0"/>
              <a:t>        </a:t>
            </a:r>
            <a:r>
              <a:rPr lang="en-AU" dirty="0"/>
              <a:t>-3     </a:t>
            </a:r>
            <a:r>
              <a:rPr lang="en-AU" dirty="0" smtClean="0"/>
              <a:t>    </a:t>
            </a:r>
            <a:r>
              <a:rPr lang="en-AU" dirty="0"/>
              <a:t>0    </a:t>
            </a:r>
            <a:r>
              <a:rPr lang="en-AU" dirty="0" smtClean="0"/>
              <a:t> 0.0    </a:t>
            </a:r>
            <a:r>
              <a:rPr lang="en-AU" dirty="0"/>
              <a:t>999.0         # alpha males or combined</a:t>
            </a:r>
          </a:p>
          <a:p>
            <a:r>
              <a:rPr lang="en-AU" dirty="0" smtClean="0"/>
              <a:t>            0.00       0.0        </a:t>
            </a:r>
            <a:r>
              <a:rPr lang="en-AU" dirty="0"/>
              <a:t>0.9    </a:t>
            </a:r>
            <a:r>
              <a:rPr lang="en-AU" dirty="0" smtClean="0"/>
              <a:t>      </a:t>
            </a:r>
            <a:r>
              <a:rPr lang="en-AU" dirty="0"/>
              <a:t>-3       </a:t>
            </a:r>
            <a:r>
              <a:rPr lang="en-AU" dirty="0" smtClean="0"/>
              <a:t>  0     0.0    </a:t>
            </a:r>
            <a:r>
              <a:rPr lang="en-AU" dirty="0"/>
              <a:t>999.0         # beta males or combined</a:t>
            </a:r>
          </a:p>
          <a:p>
            <a:r>
              <a:rPr lang="en-AU" dirty="0" smtClean="0"/>
              <a:t>  1.365758         0.1        </a:t>
            </a:r>
            <a:r>
              <a:rPr lang="en-AU" dirty="0"/>
              <a:t>3.0     </a:t>
            </a:r>
            <a:r>
              <a:rPr lang="en-AU" dirty="0" smtClean="0"/>
              <a:t>     </a:t>
            </a:r>
            <a:r>
              <a:rPr lang="en-AU" dirty="0"/>
              <a:t>-4      </a:t>
            </a:r>
            <a:r>
              <a:rPr lang="en-AU" dirty="0" smtClean="0"/>
              <a:t>   </a:t>
            </a:r>
            <a:r>
              <a:rPr lang="en-AU" dirty="0"/>
              <a:t>0    0.0    999.0         # </a:t>
            </a:r>
            <a:r>
              <a:rPr lang="en-AU" dirty="0" err="1"/>
              <a:t>gscale</a:t>
            </a:r>
            <a:r>
              <a:rPr lang="en-AU" dirty="0"/>
              <a:t> males or combined</a:t>
            </a:r>
          </a:p>
          <a:p>
            <a:r>
              <a:rPr lang="en-AU" dirty="0" smtClean="0"/>
              <a:t>            </a:t>
            </a:r>
            <a:r>
              <a:rPr lang="en-AU" dirty="0"/>
              <a:t>99.9       </a:t>
            </a:r>
            <a:r>
              <a:rPr lang="en-AU" dirty="0" smtClean="0"/>
              <a:t> 1.0      </a:t>
            </a:r>
            <a:r>
              <a:rPr lang="en-AU" dirty="0"/>
              <a:t>90.0       </a:t>
            </a:r>
            <a:r>
              <a:rPr lang="en-AU" dirty="0" smtClean="0"/>
              <a:t>   </a:t>
            </a:r>
            <a:r>
              <a:rPr lang="en-AU" dirty="0"/>
              <a:t>-3      </a:t>
            </a:r>
            <a:r>
              <a:rPr lang="en-AU" dirty="0" smtClean="0"/>
              <a:t>   </a:t>
            </a:r>
            <a:r>
              <a:rPr lang="en-AU" dirty="0"/>
              <a:t>0    0.0    999.0         # alpha</a:t>
            </a:r>
            <a:r>
              <a:rPr lang="en-AU" dirty="0" smtClean="0"/>
              <a:t> </a:t>
            </a:r>
          </a:p>
          <a:p>
            <a:r>
              <a:rPr lang="en-AU" dirty="0" smtClean="0"/>
              <a:t>            0.00        0.0        </a:t>
            </a:r>
            <a:r>
              <a:rPr lang="en-AU" dirty="0"/>
              <a:t>0.9       </a:t>
            </a:r>
            <a:r>
              <a:rPr lang="en-AU" dirty="0" smtClean="0"/>
              <a:t>   </a:t>
            </a:r>
            <a:r>
              <a:rPr lang="en-AU" dirty="0"/>
              <a:t>-3       </a:t>
            </a:r>
            <a:r>
              <a:rPr lang="en-AU" dirty="0" smtClean="0"/>
              <a:t>  0    </a:t>
            </a:r>
            <a:r>
              <a:rPr lang="en-AU" dirty="0"/>
              <a:t>0.0    999.0         # </a:t>
            </a:r>
            <a:r>
              <a:rPr lang="en-AU" dirty="0" smtClean="0"/>
              <a:t>beta</a:t>
            </a:r>
          </a:p>
          <a:p>
            <a:r>
              <a:rPr lang="en-AU" dirty="0" smtClean="0"/>
              <a:t>0 </a:t>
            </a:r>
            <a:r>
              <a:rPr lang="en-AU" dirty="0"/>
              <a:t>1.885541  </a:t>
            </a:r>
            <a:r>
              <a:rPr lang="en-AU" dirty="0" smtClean="0"/>
              <a:t>      0 .</a:t>
            </a:r>
            <a:r>
              <a:rPr lang="en-AU" dirty="0"/>
              <a:t>1       3.0        </a:t>
            </a:r>
            <a:r>
              <a:rPr lang="en-AU" dirty="0" smtClean="0"/>
              <a:t>  -4         </a:t>
            </a:r>
            <a:r>
              <a:rPr lang="en-AU" dirty="0"/>
              <a:t>0 </a:t>
            </a:r>
            <a:r>
              <a:rPr lang="en-AU" dirty="0" smtClean="0"/>
              <a:t>   0.0    </a:t>
            </a:r>
            <a:r>
              <a:rPr lang="en-AU" dirty="0"/>
              <a:t>999.0         # </a:t>
            </a:r>
            <a:r>
              <a:rPr lang="en-AU" dirty="0" err="1" smtClean="0"/>
              <a:t>gscale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9448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Selectivity and retention parameters-I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411480" y="1690688"/>
            <a:ext cx="1136904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Specifying selectivity and retention has three stages: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600" dirty="0" smtClean="0"/>
              <a:t>Specify the type of selectivity pattern (all fisheries and surveys), along with whether they depend on sex / vary with time / </a:t>
            </a:r>
            <a:r>
              <a:rPr lang="en-AU" sz="2600" dirty="0" err="1" smtClean="0"/>
              <a:t>etc</a:t>
            </a:r>
            <a:endParaRPr lang="en-AU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600" dirty="0" smtClean="0"/>
              <a:t>Specify how the parameters should be estimated (selectivity then retention)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600" dirty="0" smtClean="0"/>
              <a:t>Specify any asymptotic discard parameters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794521"/>
            <a:ext cx="4897165" cy="301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75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Selectivity and retention </a:t>
            </a:r>
            <a:r>
              <a:rPr lang="en-AU" dirty="0" smtClean="0"/>
              <a:t>parameters-II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518160" y="1828800"/>
            <a:ext cx="11201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There are 11 rows of inputs (one column for each fishery / survey)</a:t>
            </a:r>
          </a:p>
          <a:p>
            <a:r>
              <a:rPr lang="en-AU" sz="2400" dirty="0" smtClean="0"/>
              <a:t>Selectivity-specific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Number of time blocks for selectivity (minimum 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Is selectivity sex-specific? (</a:t>
            </a:r>
            <a:r>
              <a:rPr lang="en-AU" sz="2400" dirty="0" smtClean="0"/>
              <a:t>1=yes; </a:t>
            </a:r>
            <a:r>
              <a:rPr lang="en-AU" sz="2400" dirty="0" smtClean="0"/>
              <a:t>0=no)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Male selectivity pattern (parameters per block)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0=“parametric” (</a:t>
            </a:r>
            <a:r>
              <a:rPr lang="en-AU" sz="2400" dirty="0" err="1" smtClean="0"/>
              <a:t>nclass</a:t>
            </a:r>
            <a:r>
              <a:rPr lang="en-AU" sz="2400" dirty="0" smtClean="0"/>
              <a:t>); 1=individual parameter for each class (</a:t>
            </a:r>
            <a:r>
              <a:rPr lang="en-AU" sz="2400" dirty="0" err="1" smtClean="0"/>
              <a:t>nclass</a:t>
            </a:r>
            <a:r>
              <a:rPr lang="en-AU" sz="2400" dirty="0" smtClean="0"/>
              <a:t>); 2=logistic type 1 (2); 3=logistic type 2 (2); 4=double normal (3); 5=uniform=1 (1); 6=uniform=0 (1)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Female selectivity pattern (as above)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Within another gear (point to a gear number within which the current gear is nested – used to model BSFRF surveys)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49530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Selectivity and retention </a:t>
            </a:r>
            <a:r>
              <a:rPr lang="en-AU" dirty="0" smtClean="0"/>
              <a:t>parameters-III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518160" y="1828800"/>
            <a:ext cx="11201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There are 11 rows of inputs (one column for each fishery / survey)</a:t>
            </a:r>
          </a:p>
          <a:p>
            <a:r>
              <a:rPr lang="en-AU" sz="2400" dirty="0" smtClean="0"/>
              <a:t>Retention-specific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Number of time blocks for retention (minimum 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Is retention sex-specific? (</a:t>
            </a:r>
            <a:r>
              <a:rPr lang="en-AU" sz="2400" dirty="0" smtClean="0"/>
              <a:t>1=yes; </a:t>
            </a:r>
            <a:r>
              <a:rPr lang="en-AU" sz="2400" dirty="0" smtClean="0"/>
              <a:t>0=no)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Male retention pattern (as above)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Female retention pattern (as above)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Are males retained? (1=Yes; 0=No)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Are females retained? (1=Yes; 0=No)</a:t>
            </a:r>
            <a:endParaRPr lang="en-AU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725" y="4292917"/>
            <a:ext cx="5172075" cy="16859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368466" y="6126480"/>
            <a:ext cx="9853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 smtClean="0"/>
              <a:t>www.fao.org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286015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Core (theta) parameters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411480" y="1690688"/>
            <a:ext cx="1136903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The </a:t>
            </a:r>
            <a:r>
              <a:rPr lang="en-AU" sz="2600" dirty="0" smtClean="0">
                <a:solidFill>
                  <a:srgbClr val="FF0000"/>
                </a:solidFill>
              </a:rPr>
              <a:t>Core parameters </a:t>
            </a:r>
            <a:r>
              <a:rPr lang="en-AU" sz="2600" dirty="0" smtClean="0"/>
              <a:t>provide the overall scaling of the population and also specify how recruitment is parameterized. The first input is the  number of theta parameters</a:t>
            </a:r>
          </a:p>
          <a:p>
            <a:endParaRPr lang="en-AU" dirty="0" smtClean="0"/>
          </a:p>
          <a:p>
            <a:r>
              <a:rPr lang="en-AU" dirty="0" smtClean="0">
                <a:solidFill>
                  <a:srgbClr val="FF0000"/>
                </a:solidFill>
              </a:rPr>
              <a:t>## </a:t>
            </a:r>
            <a:r>
              <a:rPr lang="en-AU" dirty="0" err="1" smtClean="0">
                <a:solidFill>
                  <a:srgbClr val="FF0000"/>
                </a:solidFill>
              </a:rPr>
              <a:t>ntetha</a:t>
            </a:r>
            <a:endParaRPr lang="en-AU" dirty="0" smtClean="0">
              <a:solidFill>
                <a:srgbClr val="FF0000"/>
              </a:solidFill>
            </a:endParaRPr>
          </a:p>
          <a:p>
            <a:r>
              <a:rPr lang="en-AU" dirty="0"/>
              <a:t>9</a:t>
            </a:r>
          </a:p>
          <a:p>
            <a:endParaRPr lang="en-AU" sz="2600" dirty="0" smtClean="0"/>
          </a:p>
          <a:p>
            <a:r>
              <a:rPr lang="en-AU" sz="2600" dirty="0" smtClean="0"/>
              <a:t>For each parameter you need to specify: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Initial value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Lower and upper bounds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Phase (negative means pre-specify)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Prior (0=uniform; 1=normal; 2=lognormal; 3=beta; 4=gamma)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Parameters of the prior</a:t>
            </a:r>
            <a:endParaRPr lang="en-AU" sz="2600" dirty="0"/>
          </a:p>
          <a:p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318477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dirty="0"/>
              <a:t>Selectivity and retention </a:t>
            </a:r>
            <a:r>
              <a:rPr lang="en-AU" sz="4000" dirty="0" smtClean="0"/>
              <a:t>parameters-Example-I</a:t>
            </a:r>
            <a:endParaRPr lang="en-AU" sz="4000" dirty="0"/>
          </a:p>
        </p:txBody>
      </p:sp>
      <p:sp>
        <p:nvSpPr>
          <p:cNvPr id="3" name="Rectangle 2"/>
          <p:cNvSpPr/>
          <p:nvPr/>
        </p:nvSpPr>
        <p:spPr>
          <a:xfrm>
            <a:off x="838200" y="2325083"/>
            <a:ext cx="101041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Gear-1   Gear-2   Gear-3   Gear-4   Gear-5   Gear-6</a:t>
            </a:r>
          </a:p>
          <a:p>
            <a:r>
              <a:rPr lang="en-AU" dirty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PotFshry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TrawlByc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TCFshry</a:t>
            </a:r>
            <a:r>
              <a:rPr lang="en-AU" dirty="0">
                <a:solidFill>
                  <a:srgbClr val="FF0000"/>
                </a:solidFill>
              </a:rPr>
              <a:t>  </a:t>
            </a:r>
            <a:r>
              <a:rPr lang="en-AU" dirty="0" err="1">
                <a:solidFill>
                  <a:srgbClr val="FF0000"/>
                </a:solidFill>
              </a:rPr>
              <a:t>FixedGr</a:t>
            </a:r>
            <a:r>
              <a:rPr lang="en-AU" dirty="0">
                <a:solidFill>
                  <a:srgbClr val="FF0000"/>
                </a:solidFill>
              </a:rPr>
              <a:t>  NMFS     BSFRF                                                                                  </a:t>
            </a:r>
          </a:p>
          <a:p>
            <a:r>
              <a:rPr lang="en-AU" dirty="0"/>
              <a:t>   1        1        1        1        2        1         # selectivity periods</a:t>
            </a:r>
          </a:p>
          <a:p>
            <a:r>
              <a:rPr lang="en-AU" dirty="0"/>
              <a:t>   1        0        1        0        1        1         # sex specific selectivity</a:t>
            </a:r>
          </a:p>
          <a:p>
            <a:r>
              <a:rPr lang="en-AU" dirty="0"/>
              <a:t>   2        2        2        2        2        2         # male selectivity type</a:t>
            </a:r>
          </a:p>
          <a:p>
            <a:r>
              <a:rPr lang="en-AU" dirty="0"/>
              <a:t>   2        2        2        2        2        2         # female selectivity type</a:t>
            </a:r>
          </a:p>
          <a:p>
            <a:r>
              <a:rPr lang="en-AU" dirty="0"/>
              <a:t>   0        0        0        0        6        0   </a:t>
            </a:r>
            <a:r>
              <a:rPr lang="en-AU" dirty="0" smtClean="0"/>
              <a:t>      </a:t>
            </a:r>
            <a:r>
              <a:rPr lang="en-AU" dirty="0"/>
              <a:t># within another gear</a:t>
            </a:r>
          </a:p>
          <a:p>
            <a:r>
              <a:rPr lang="en-AU" dirty="0">
                <a:solidFill>
                  <a:srgbClr val="FF0000"/>
                </a:solidFill>
              </a:rPr>
              <a:t>## Gear-1   Gear-2   Gear-3   Gear-4   Gear-5   Gear-6</a:t>
            </a:r>
          </a:p>
          <a:p>
            <a:r>
              <a:rPr lang="en-AU" dirty="0"/>
              <a:t>   2        1        1        1        1        1         # retention periods</a:t>
            </a:r>
          </a:p>
          <a:p>
            <a:r>
              <a:rPr lang="en-AU" dirty="0"/>
              <a:t>   1        0        0        0        0        0         # sex specific retention</a:t>
            </a:r>
          </a:p>
          <a:p>
            <a:r>
              <a:rPr lang="en-AU" dirty="0"/>
              <a:t>   2        6        6        6        6        6         # male   retention type</a:t>
            </a:r>
          </a:p>
          <a:p>
            <a:r>
              <a:rPr lang="en-AU" dirty="0"/>
              <a:t>   6        6        6        6        6        6         # female retention type</a:t>
            </a:r>
          </a:p>
          <a:p>
            <a:r>
              <a:rPr lang="en-AU" dirty="0"/>
              <a:t>   1        0        0        0        0        0         # male   retention flag (0 = no, 1 = yes)</a:t>
            </a:r>
          </a:p>
          <a:p>
            <a:r>
              <a:rPr lang="en-AU" dirty="0"/>
              <a:t>   0        0        0        0        0        0         # female retention flag (0 = no, 1 = yes)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34733" y="1863418"/>
            <a:ext cx="40305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Four fisheries / two surveys: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Logistic selectivity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Males are retained in the first fishery only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Blocked selectivity for the NMFS survey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Block retention for the pot fishery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32178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dirty="0"/>
              <a:t>Selectivity and retention </a:t>
            </a:r>
            <a:r>
              <a:rPr lang="en-AU" sz="4000" dirty="0" smtClean="0"/>
              <a:t>parameters-Example-II</a:t>
            </a:r>
            <a:endParaRPr lang="en-AU" sz="4000" dirty="0"/>
          </a:p>
        </p:txBody>
      </p:sp>
      <p:sp>
        <p:nvSpPr>
          <p:cNvPr id="3" name="Rectangle 2"/>
          <p:cNvSpPr/>
          <p:nvPr/>
        </p:nvSpPr>
        <p:spPr>
          <a:xfrm>
            <a:off x="685800" y="2513320"/>
            <a:ext cx="6858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POT       </a:t>
            </a:r>
            <a:r>
              <a:rPr lang="en-AU" dirty="0" err="1">
                <a:solidFill>
                  <a:srgbClr val="FF0000"/>
                </a:solidFill>
              </a:rPr>
              <a:t>TBycatch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FBycatch</a:t>
            </a:r>
            <a:r>
              <a:rPr lang="en-AU" dirty="0">
                <a:solidFill>
                  <a:srgbClr val="FF0000"/>
                </a:solidFill>
              </a:rPr>
              <a:t>  NMFS_S   </a:t>
            </a:r>
            <a:r>
              <a:rPr lang="en-AU" dirty="0" err="1">
                <a:solidFill>
                  <a:srgbClr val="FF0000"/>
                </a:solidFill>
              </a:rPr>
              <a:t>ADFG_pot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>
                <a:solidFill>
                  <a:srgbClr val="FF0000"/>
                </a:solidFill>
              </a:rPr>
              <a:t>## Gear-1    Gear-2   Gear-3    Gear-4   Gear-5</a:t>
            </a:r>
          </a:p>
          <a:p>
            <a:r>
              <a:rPr lang="en-AU" dirty="0"/>
              <a:t>   2         1        1         1        1         # Selectivity periods</a:t>
            </a:r>
          </a:p>
          <a:p>
            <a:r>
              <a:rPr lang="en-AU" dirty="0"/>
              <a:t>   0         0        0         0        0         # sex specific selectivity</a:t>
            </a:r>
          </a:p>
          <a:p>
            <a:r>
              <a:rPr lang="en-AU" dirty="0"/>
              <a:t>   0         3        3         0        0         # male selectivity type</a:t>
            </a:r>
          </a:p>
          <a:p>
            <a:r>
              <a:rPr lang="en-AU" dirty="0"/>
              <a:t>   0         0        0         0        0         # within another gear</a:t>
            </a:r>
          </a:p>
          <a:p>
            <a:r>
              <a:rPr lang="en-AU" dirty="0">
                <a:solidFill>
                  <a:srgbClr val="FF0000"/>
                </a:solidFill>
              </a:rPr>
              <a:t>## Gear-1    Gear-2   Gear-3    Gear-4   Gear-5</a:t>
            </a:r>
          </a:p>
          <a:p>
            <a:r>
              <a:rPr lang="en-AU" dirty="0"/>
              <a:t>   1         1        1         1        1         # Retention periods</a:t>
            </a:r>
          </a:p>
          <a:p>
            <a:r>
              <a:rPr lang="en-AU" dirty="0"/>
              <a:t>   0         0        0         0        0         # sex specific retention</a:t>
            </a:r>
          </a:p>
          <a:p>
            <a:r>
              <a:rPr lang="en-AU" dirty="0"/>
              <a:t>   3         </a:t>
            </a:r>
            <a:r>
              <a:rPr lang="en-AU" dirty="0" smtClean="0"/>
              <a:t>6        6         6        6         </a:t>
            </a:r>
            <a:r>
              <a:rPr lang="en-AU" dirty="0"/>
              <a:t># male retention type</a:t>
            </a:r>
          </a:p>
          <a:p>
            <a:r>
              <a:rPr lang="en-AU" dirty="0"/>
              <a:t>   1         0        0         0        0         # male retention flag (0 -&gt; no, 1 -&gt; yes)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34733" y="1863418"/>
            <a:ext cx="40305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There fisheries / two surveys and one sex: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Separate selectivity parameters for fishery 1 and the two surveys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Logistic selectivity for fisheries 2 and 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Logistic retention for the pot fishery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48917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Selectivity and retention </a:t>
            </a:r>
            <a:r>
              <a:rPr lang="en-AU" dirty="0" smtClean="0"/>
              <a:t>parameters-IV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0" y="1273492"/>
            <a:ext cx="72542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</a:t>
            </a:r>
            <a:r>
              <a:rPr lang="en-AU" dirty="0" smtClean="0">
                <a:solidFill>
                  <a:srgbClr val="FF0000"/>
                </a:solidFill>
              </a:rPr>
              <a:t>Selectivity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 smtClean="0">
                <a:solidFill>
                  <a:srgbClr val="FF0000"/>
                </a:solidFill>
              </a:rPr>
              <a:t>## </a:t>
            </a:r>
            <a:r>
              <a:rPr lang="en-AU" dirty="0">
                <a:solidFill>
                  <a:srgbClr val="FF0000"/>
                </a:solidFill>
              </a:rPr>
              <a:t>index </a:t>
            </a:r>
            <a:r>
              <a:rPr lang="en-AU" dirty="0" err="1">
                <a:solidFill>
                  <a:srgbClr val="FF0000"/>
                </a:solidFill>
              </a:rPr>
              <a:t>index</a:t>
            </a:r>
            <a:r>
              <a:rPr lang="en-AU" dirty="0">
                <a:solidFill>
                  <a:srgbClr val="FF0000"/>
                </a:solidFill>
              </a:rPr>
              <a:t> par sex 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lb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prior   p1   p2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period </a:t>
            </a:r>
            <a:r>
              <a:rPr lang="en-AU" dirty="0" err="1">
                <a:solidFill>
                  <a:srgbClr val="FF0000"/>
                </a:solidFill>
              </a:rPr>
              <a:t>period</a:t>
            </a:r>
            <a:r>
              <a:rPr lang="en-AU" dirty="0">
                <a:solidFill>
                  <a:srgbClr val="FF0000"/>
                </a:solidFill>
              </a:rPr>
              <a:t>     </a:t>
            </a:r>
            <a:endParaRPr lang="en-AU" dirty="0" smtClean="0">
              <a:solidFill>
                <a:srgbClr val="FF0000"/>
              </a:solidFill>
            </a:endParaRPr>
          </a:p>
          <a:p>
            <a:r>
              <a:rPr lang="en-AU" dirty="0" smtClean="0">
                <a:solidFill>
                  <a:srgbClr val="FF0000"/>
                </a:solidFill>
              </a:rPr>
              <a:t># </a:t>
            </a:r>
            <a:r>
              <a:rPr lang="en-AU" dirty="0">
                <a:solidFill>
                  <a:srgbClr val="FF0000"/>
                </a:solidFill>
              </a:rPr>
              <a:t>Gear-1</a:t>
            </a:r>
          </a:p>
          <a:p>
            <a:r>
              <a:rPr lang="en-AU" dirty="0"/>
              <a:t>   1      1    1   1    137.0030    5    186    0       1    999    4     1975   </a:t>
            </a:r>
            <a:r>
              <a:rPr lang="en-AU" dirty="0" smtClean="0"/>
              <a:t>2017</a:t>
            </a:r>
            <a:endParaRPr lang="en-AU" dirty="0"/>
          </a:p>
          <a:p>
            <a:r>
              <a:rPr lang="en-AU" dirty="0"/>
              <a:t>   1      2    2   1      2.6666    0.1   20    0       1    999    4     1975   </a:t>
            </a:r>
            <a:r>
              <a:rPr lang="en-AU" dirty="0" smtClean="0"/>
              <a:t>2017</a:t>
            </a:r>
            <a:endParaRPr lang="en-AU" dirty="0"/>
          </a:p>
          <a:p>
            <a:r>
              <a:rPr lang="en-AU" dirty="0"/>
              <a:t>   1      3    1   2     83.9314    5    150    0       1    999    4     1975   2017</a:t>
            </a:r>
          </a:p>
          <a:p>
            <a:r>
              <a:rPr lang="en-AU" dirty="0"/>
              <a:t>   1      4    2   2      4.0000    0.1   20    0       1    999    4     1975   2017</a:t>
            </a:r>
          </a:p>
          <a:p>
            <a:r>
              <a:rPr lang="en-AU" dirty="0">
                <a:solidFill>
                  <a:srgbClr val="FF0000"/>
                </a:solidFill>
              </a:rPr>
              <a:t># Gear-2</a:t>
            </a:r>
          </a:p>
          <a:p>
            <a:r>
              <a:rPr lang="en-AU" dirty="0"/>
              <a:t>   2      5    1   0    149.9950    5    185    0       1    999    4     1975   2017</a:t>
            </a:r>
          </a:p>
          <a:p>
            <a:r>
              <a:rPr lang="en-AU" dirty="0"/>
              <a:t>   2      6    2   0     10.0000    0.1   20    0       1    999    4     1975   2017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## </a:t>
            </a:r>
            <a:r>
              <a:rPr lang="en-AU" dirty="0">
                <a:solidFill>
                  <a:srgbClr val="FF0000"/>
                </a:solidFill>
              </a:rPr>
              <a:t>Retained  </a:t>
            </a:r>
            <a:endParaRPr lang="en-AU" dirty="0" smtClean="0">
              <a:solidFill>
                <a:srgbClr val="FF0000"/>
              </a:solidFill>
            </a:endParaRPr>
          </a:p>
          <a:p>
            <a:r>
              <a:rPr lang="en-AU" dirty="0" smtClean="0">
                <a:solidFill>
                  <a:srgbClr val="FF0000"/>
                </a:solidFill>
              </a:rPr>
              <a:t># </a:t>
            </a:r>
            <a:r>
              <a:rPr lang="en-AU" dirty="0">
                <a:solidFill>
                  <a:srgbClr val="FF0000"/>
                </a:solidFill>
              </a:rPr>
              <a:t>Gear-1</a:t>
            </a:r>
          </a:p>
          <a:p>
            <a:r>
              <a:rPr lang="en-AU" dirty="0"/>
              <a:t>  -1     25    1   1    150    1    999    0       1    999    4     1975   2004</a:t>
            </a:r>
          </a:p>
          <a:p>
            <a:r>
              <a:rPr lang="en-AU" dirty="0"/>
              <a:t>  -1     26    2   1      4    1     20    0       1    999    4     1975   2004</a:t>
            </a:r>
          </a:p>
          <a:p>
            <a:r>
              <a:rPr lang="en-AU" dirty="0"/>
              <a:t>  -1     27    1   1    150    1    999    0       1    999    4     2005   2017</a:t>
            </a:r>
          </a:p>
          <a:p>
            <a:r>
              <a:rPr lang="en-AU" dirty="0"/>
              <a:t>  -1     28    2   1      4    1     20    0       1    999    4     2005   2017</a:t>
            </a:r>
          </a:p>
          <a:p>
            <a:r>
              <a:rPr lang="en-AU" dirty="0"/>
              <a:t>  -1     29    1   2    591    1    999    0       1    999   -3     1975   2003</a:t>
            </a:r>
          </a:p>
          <a:p>
            <a:r>
              <a:rPr lang="en-AU" dirty="0"/>
              <a:t>  -1     30    1   2    591    1    999    0       1    999   -3     2004   2017</a:t>
            </a:r>
          </a:p>
          <a:p>
            <a:r>
              <a:rPr lang="en-AU" dirty="0">
                <a:solidFill>
                  <a:srgbClr val="FF0000"/>
                </a:solidFill>
              </a:rPr>
              <a:t># Gear-2</a:t>
            </a:r>
          </a:p>
          <a:p>
            <a:r>
              <a:rPr lang="en-AU" dirty="0"/>
              <a:t>  -2     31    1   0    595    1    999    0       1    999   -3     1975   </a:t>
            </a:r>
            <a:r>
              <a:rPr lang="en-AU" dirty="0" smtClean="0"/>
              <a:t>2017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8260080" y="4989433"/>
            <a:ext cx="17048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 smtClean="0"/>
              <a:t>Time blocked</a:t>
            </a:r>
            <a:endParaRPr lang="en-AU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8260080" y="6427113"/>
            <a:ext cx="23428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 smtClean="0"/>
              <a:t>Uniform selectivity</a:t>
            </a:r>
            <a:endParaRPr lang="en-AU" sz="2200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096000" y="5212080"/>
            <a:ext cx="210312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6156960" y="6642556"/>
            <a:ext cx="210312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614160" y="2697480"/>
            <a:ext cx="210312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898075" y="2482036"/>
            <a:ext cx="25067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 smtClean="0"/>
              <a:t>Males then females</a:t>
            </a:r>
            <a:endParaRPr lang="en-AU" sz="22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461760" y="3779520"/>
            <a:ext cx="210312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717280" y="3534547"/>
            <a:ext cx="14072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 smtClean="0"/>
              <a:t>Both sexes</a:t>
            </a:r>
            <a:endParaRPr lang="en-AU" sz="2200" dirty="0"/>
          </a:p>
        </p:txBody>
      </p:sp>
    </p:spTree>
    <p:extLst>
      <p:ext uri="{BB962C8B-B14F-4D97-AF65-F5344CB8AC3E}">
        <p14:creationId xmlns:p14="http://schemas.microsoft.com/office/powerpoint/2010/main" val="314181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Selectivity and retention </a:t>
            </a:r>
            <a:r>
              <a:rPr lang="en-AU" dirty="0" smtClean="0"/>
              <a:t>parameters-V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411480" y="1853655"/>
            <a:ext cx="67665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# Selectivity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>
                <a:solidFill>
                  <a:srgbClr val="FF0000"/>
                </a:solidFill>
              </a:rPr>
              <a:t>## index </a:t>
            </a:r>
            <a:r>
              <a:rPr lang="en-AU" dirty="0" err="1">
                <a:solidFill>
                  <a:srgbClr val="FF0000"/>
                </a:solidFill>
              </a:rPr>
              <a:t>index</a:t>
            </a:r>
            <a:r>
              <a:rPr lang="en-AU" dirty="0">
                <a:solidFill>
                  <a:srgbClr val="FF0000"/>
                </a:solidFill>
              </a:rPr>
              <a:t> par sex 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lb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prior p1     p2 </a:t>
            </a:r>
            <a:r>
              <a:rPr lang="en-AU" dirty="0" smtClean="0">
                <a:solidFill>
                  <a:srgbClr val="FF0000"/>
                </a:solidFill>
              </a:rPr>
              <a:t>period </a:t>
            </a:r>
            <a:r>
              <a:rPr lang="en-AU" dirty="0" err="1">
                <a:solidFill>
                  <a:srgbClr val="FF0000"/>
                </a:solidFill>
              </a:rPr>
              <a:t>period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smtClean="0">
                <a:solidFill>
                  <a:srgbClr val="FF0000"/>
                </a:solidFill>
              </a:rPr>
              <a:t>#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>
                <a:solidFill>
                  <a:srgbClr val="FF0000"/>
                </a:solidFill>
              </a:rPr>
              <a:t># Gear-1</a:t>
            </a:r>
          </a:p>
          <a:p>
            <a:r>
              <a:rPr lang="en-AU" dirty="0"/>
              <a:t>   1     1     1   0    0.4    0.001 1.0    0       0      1     3     1978   2008</a:t>
            </a:r>
          </a:p>
          <a:p>
            <a:r>
              <a:rPr lang="en-AU" dirty="0"/>
              <a:t>   1     2     2   0    0.7    0.001 1.0    0       0      1     3     1978   2008</a:t>
            </a:r>
          </a:p>
          <a:p>
            <a:r>
              <a:rPr lang="en-AU" dirty="0"/>
              <a:t>   1     3     3   0    1.0    0.001 2.0    0       0      1    -2     1978   2008</a:t>
            </a:r>
          </a:p>
          <a:p>
            <a:r>
              <a:rPr lang="en-AU" dirty="0"/>
              <a:t>   1     1     1   0    0.4    0.001 1.0    0       0      1     3     2009   2018</a:t>
            </a:r>
          </a:p>
          <a:p>
            <a:r>
              <a:rPr lang="en-AU" dirty="0"/>
              <a:t>   1     2     2   0    0.4    0.001 1.0    0       0      1     3     2009   2018</a:t>
            </a:r>
          </a:p>
          <a:p>
            <a:r>
              <a:rPr lang="en-AU" dirty="0"/>
              <a:t>   1     3     3   0    1.0    0.001 2.0    0       0      1    -2     2009   2018</a:t>
            </a:r>
          </a:p>
          <a:p>
            <a:r>
              <a:rPr lang="en-AU" dirty="0">
                <a:solidFill>
                  <a:srgbClr val="FF0000"/>
                </a:solidFill>
              </a:rPr>
              <a:t># Gear-2</a:t>
            </a:r>
          </a:p>
          <a:p>
            <a:r>
              <a:rPr lang="en-AU" dirty="0"/>
              <a:t>   2     7     1   0    40      10.0  200    0      10    200   -3     1978   2018</a:t>
            </a:r>
          </a:p>
          <a:p>
            <a:r>
              <a:rPr lang="en-AU" dirty="0"/>
              <a:t>   2     8     2   0    60      10.0  200    0      10    200   -3     1978   2018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## </a:t>
            </a:r>
            <a:r>
              <a:rPr lang="en-AU" dirty="0">
                <a:solidFill>
                  <a:srgbClr val="FF0000"/>
                </a:solidFill>
              </a:rPr>
              <a:t>Retained</a:t>
            </a:r>
          </a:p>
          <a:p>
            <a:r>
              <a:rPr lang="en-AU" dirty="0">
                <a:solidFill>
                  <a:srgbClr val="FF0000"/>
                </a:solidFill>
              </a:rPr>
              <a:t># Gear-1</a:t>
            </a:r>
          </a:p>
          <a:p>
            <a:r>
              <a:rPr lang="en-AU" dirty="0"/>
              <a:t>  -1     14    1   0   120   100   200    0      1    900   -1     1978   2018</a:t>
            </a:r>
          </a:p>
          <a:p>
            <a:r>
              <a:rPr lang="en-AU" dirty="0"/>
              <a:t>  -1     15    2   0   123   110   200    0      1    900   -1     1978   </a:t>
            </a:r>
            <a:r>
              <a:rPr lang="en-AU" dirty="0" smtClean="0"/>
              <a:t>2018</a:t>
            </a:r>
            <a:endParaRPr lang="en-AU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6537960" y="3535680"/>
            <a:ext cx="210312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803999" y="3150959"/>
            <a:ext cx="25498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 smtClean="0"/>
              <a:t>Time blocked; </a:t>
            </a:r>
          </a:p>
          <a:p>
            <a:r>
              <a:rPr lang="en-AU" sz="2200" dirty="0" smtClean="0"/>
              <a:t>separate parameters</a:t>
            </a:r>
            <a:endParaRPr lang="en-AU" sz="2200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6598920" y="4922520"/>
            <a:ext cx="210312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803999" y="4707076"/>
            <a:ext cx="224619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 smtClean="0"/>
              <a:t>Logistic selectivity</a:t>
            </a:r>
            <a:endParaRPr lang="en-AU" sz="2200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598920" y="6035040"/>
            <a:ext cx="210312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803999" y="5819596"/>
            <a:ext cx="2164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 smtClean="0"/>
              <a:t>Logistic retention</a:t>
            </a:r>
            <a:endParaRPr lang="en-AU" sz="2200" dirty="0"/>
          </a:p>
        </p:txBody>
      </p:sp>
    </p:spTree>
    <p:extLst>
      <p:ext uri="{BB962C8B-B14F-4D97-AF65-F5344CB8AC3E}">
        <p14:creationId xmlns:p14="http://schemas.microsoft.com/office/powerpoint/2010/main" val="368239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Selectivity and retention </a:t>
            </a:r>
            <a:r>
              <a:rPr lang="en-AU" dirty="0" smtClean="0"/>
              <a:t>parameters-VI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365761" y="1813560"/>
            <a:ext cx="10668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You can specify that selectivity is never 1 (due to high grading). This can be achieved directly if separate parameters are estimated for each class. However, that does not allow for time-varying high grading. The asymptotic parameters section allows the user to specify (or estimate) year-specific high grading rates.</a:t>
            </a:r>
            <a:endParaRPr lang="en-AU" sz="2600" dirty="0"/>
          </a:p>
        </p:txBody>
      </p:sp>
      <p:sp>
        <p:nvSpPr>
          <p:cNvPr id="4" name="Rectangle 3"/>
          <p:cNvSpPr/>
          <p:nvPr/>
        </p:nvSpPr>
        <p:spPr>
          <a:xfrm>
            <a:off x="731520" y="4272618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 Number of </a:t>
            </a:r>
            <a:r>
              <a:rPr lang="en-AU" dirty="0" smtClean="0">
                <a:solidFill>
                  <a:srgbClr val="FF0000"/>
                </a:solidFill>
              </a:rPr>
              <a:t>asymptotic </a:t>
            </a:r>
            <a:r>
              <a:rPr lang="en-AU" dirty="0">
                <a:solidFill>
                  <a:srgbClr val="FF0000"/>
                </a:solidFill>
              </a:rPr>
              <a:t>parameters</a:t>
            </a:r>
          </a:p>
          <a:p>
            <a:r>
              <a:rPr lang="en-AU" dirty="0" smtClean="0"/>
              <a:t>4</a:t>
            </a:r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 Fleet   Sex     Year      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lb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</a:t>
            </a:r>
          </a:p>
          <a:p>
            <a:r>
              <a:rPr lang="en-AU" dirty="0"/>
              <a:t>       1     1     1975   0.000001   0    1     -3</a:t>
            </a:r>
          </a:p>
          <a:p>
            <a:r>
              <a:rPr lang="en-AU" dirty="0" smtClean="0"/>
              <a:t>       </a:t>
            </a:r>
            <a:r>
              <a:rPr lang="en-AU" dirty="0"/>
              <a:t>1     1     2006   0.044000   0    1     -3</a:t>
            </a:r>
          </a:p>
          <a:p>
            <a:r>
              <a:rPr lang="en-AU" dirty="0" smtClean="0"/>
              <a:t>       </a:t>
            </a:r>
            <a:r>
              <a:rPr lang="en-AU" dirty="0"/>
              <a:t>1     1     2007   0.019700   0    1     -3</a:t>
            </a:r>
          </a:p>
          <a:p>
            <a:r>
              <a:rPr lang="en-AU" dirty="0" smtClean="0"/>
              <a:t>       </a:t>
            </a:r>
            <a:r>
              <a:rPr lang="en-AU" dirty="0"/>
              <a:t>1     1     2008   0.019875   0    1     -3</a:t>
            </a:r>
          </a:p>
        </p:txBody>
      </p:sp>
    </p:spTree>
    <p:extLst>
      <p:ext uri="{BB962C8B-B14F-4D97-AF65-F5344CB8AC3E}">
        <p14:creationId xmlns:p14="http://schemas.microsoft.com/office/powerpoint/2010/main" val="181669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Index catchability and additional variance-I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905000"/>
            <a:ext cx="11033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Priors must be placed on index  catchability and on the variances added to the input CVs  for the relative abundance indices (the number of indices is determined from data file)</a:t>
            </a:r>
            <a:endParaRPr lang="en-AU" sz="2400" dirty="0"/>
          </a:p>
        </p:txBody>
      </p:sp>
      <p:sp>
        <p:nvSpPr>
          <p:cNvPr id="4" name="Rectangle 3"/>
          <p:cNvSpPr/>
          <p:nvPr/>
        </p:nvSpPr>
        <p:spPr>
          <a:xfrm>
            <a:off x="701040" y="3481477"/>
            <a:ext cx="9220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</a:t>
            </a:r>
            <a:r>
              <a:rPr lang="en-AU" dirty="0" smtClean="0">
                <a:solidFill>
                  <a:srgbClr val="FF0000"/>
                </a:solidFill>
              </a:rPr>
              <a:t>   </a:t>
            </a:r>
            <a:r>
              <a:rPr lang="en-AU" dirty="0">
                <a:solidFill>
                  <a:srgbClr val="FF0000"/>
                </a:solidFill>
              </a:rPr>
              <a:t>lb   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prior </a:t>
            </a:r>
            <a:r>
              <a:rPr lang="en-AU" dirty="0" smtClean="0">
                <a:solidFill>
                  <a:srgbClr val="FF0000"/>
                </a:solidFill>
              </a:rPr>
              <a:t>   </a:t>
            </a:r>
            <a:r>
              <a:rPr lang="en-AU" dirty="0">
                <a:solidFill>
                  <a:srgbClr val="FF0000"/>
                </a:solidFill>
              </a:rPr>
              <a:t>p1   </a:t>
            </a:r>
            <a:r>
              <a:rPr lang="en-AU" dirty="0" smtClean="0">
                <a:solidFill>
                  <a:srgbClr val="FF0000"/>
                </a:solidFill>
              </a:rPr>
              <a:t>          </a:t>
            </a:r>
            <a:r>
              <a:rPr lang="en-AU" dirty="0">
                <a:solidFill>
                  <a:srgbClr val="FF0000"/>
                </a:solidFill>
              </a:rPr>
              <a:t>p2    </a:t>
            </a:r>
            <a:r>
              <a:rPr lang="en-AU" dirty="0" smtClean="0">
                <a:solidFill>
                  <a:srgbClr val="FF0000"/>
                </a:solidFill>
              </a:rPr>
              <a:t> Analytic</a:t>
            </a:r>
            <a:r>
              <a:rPr lang="en-AU" dirty="0">
                <a:solidFill>
                  <a:srgbClr val="FF0000"/>
                </a:solidFill>
              </a:rPr>
              <a:t>?   LAMBDA Emphasis</a:t>
            </a:r>
          </a:p>
          <a:p>
            <a:r>
              <a:rPr lang="en-AU" dirty="0"/>
              <a:t>   </a:t>
            </a:r>
            <a:r>
              <a:rPr lang="en-AU" dirty="0" smtClean="0"/>
              <a:t>  1.0     </a:t>
            </a:r>
            <a:r>
              <a:rPr lang="en-AU" dirty="0"/>
              <a:t>0.5      1.2  </a:t>
            </a:r>
            <a:r>
              <a:rPr lang="en-AU" dirty="0" smtClean="0"/>
              <a:t>    </a:t>
            </a:r>
            <a:r>
              <a:rPr lang="en-AU" dirty="0"/>
              <a:t>-4  </a:t>
            </a:r>
            <a:r>
              <a:rPr lang="en-AU" dirty="0" smtClean="0"/>
              <a:t>        0       </a:t>
            </a:r>
            <a:r>
              <a:rPr lang="en-AU" dirty="0"/>
              <a:t>0      </a:t>
            </a:r>
            <a:r>
              <a:rPr lang="en-AU" dirty="0" smtClean="0"/>
              <a:t>    </a:t>
            </a:r>
            <a:r>
              <a:rPr lang="en-AU" dirty="0"/>
              <a:t>9.0  </a:t>
            </a:r>
            <a:r>
              <a:rPr lang="en-AU" dirty="0" smtClean="0"/>
              <a:t>                   </a:t>
            </a:r>
            <a:r>
              <a:rPr lang="en-AU" dirty="0"/>
              <a:t>0   </a:t>
            </a:r>
            <a:r>
              <a:rPr lang="en-AU" dirty="0" smtClean="0"/>
              <a:t>              </a:t>
            </a:r>
            <a:r>
              <a:rPr lang="en-AU" dirty="0"/>
              <a:t>1       </a:t>
            </a:r>
            <a:r>
              <a:rPr lang="en-AU" dirty="0" smtClean="0"/>
              <a:t>         </a:t>
            </a:r>
            <a:r>
              <a:rPr lang="en-AU" dirty="0"/>
              <a:t>1 # NMFS trawl</a:t>
            </a:r>
          </a:p>
          <a:p>
            <a:r>
              <a:rPr lang="en-AU" dirty="0"/>
              <a:t> 0.003  </a:t>
            </a:r>
            <a:r>
              <a:rPr lang="en-AU" dirty="0" smtClean="0"/>
              <a:t>      </a:t>
            </a:r>
            <a:r>
              <a:rPr lang="en-AU" dirty="0"/>
              <a:t>0 </a:t>
            </a:r>
            <a:r>
              <a:rPr lang="en-AU" dirty="0" smtClean="0"/>
              <a:t>         </a:t>
            </a:r>
            <a:r>
              <a:rPr lang="en-AU" dirty="0"/>
              <a:t>5    </a:t>
            </a:r>
            <a:r>
              <a:rPr lang="en-AU" dirty="0" smtClean="0"/>
              <a:t>   </a:t>
            </a:r>
            <a:r>
              <a:rPr lang="en-AU" dirty="0"/>
              <a:t>3    </a:t>
            </a:r>
            <a:r>
              <a:rPr lang="en-AU" dirty="0" smtClean="0"/>
              <a:t>      0       </a:t>
            </a:r>
            <a:r>
              <a:rPr lang="en-AU" dirty="0"/>
              <a:t>0        </a:t>
            </a:r>
            <a:r>
              <a:rPr lang="en-AU" dirty="0" smtClean="0"/>
              <a:t>  9.0                     0                 </a:t>
            </a:r>
            <a:r>
              <a:rPr lang="en-AU" dirty="0"/>
              <a:t>1           </a:t>
            </a:r>
            <a:r>
              <a:rPr lang="en-AU" dirty="0" smtClean="0"/>
              <a:t>     </a:t>
            </a:r>
            <a:r>
              <a:rPr lang="en-AU" dirty="0"/>
              <a:t>1 # ADF&amp;G pot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79320" y="5590014"/>
            <a:ext cx="46399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Solve for MLE for </a:t>
            </a:r>
            <a:r>
              <a:rPr lang="en-AU" sz="2400" i="1" dirty="0" smtClean="0"/>
              <a:t>q</a:t>
            </a:r>
            <a:r>
              <a:rPr lang="en-AU" sz="2400" dirty="0" smtClean="0"/>
              <a:t> analytically  (=1)</a:t>
            </a:r>
          </a:p>
          <a:p>
            <a:r>
              <a:rPr lang="en-AU" sz="2400" dirty="0" smtClean="0"/>
              <a:t>(only uniform or log-normal prior)</a:t>
            </a:r>
            <a:endParaRPr lang="en-AU" sz="2400" dirty="0"/>
          </a:p>
        </p:txBody>
      </p:sp>
      <p:cxnSp>
        <p:nvCxnSpPr>
          <p:cNvPr id="6" name="Straight Arrow Connector 5"/>
          <p:cNvCxnSpPr>
            <a:stCxn id="5" idx="0"/>
          </p:cNvCxnSpPr>
          <p:nvPr/>
        </p:nvCxnSpPr>
        <p:spPr>
          <a:xfrm flipV="1">
            <a:off x="4499314" y="4404808"/>
            <a:ext cx="1489781" cy="1185206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7117290" y="4404808"/>
            <a:ext cx="638459" cy="1185206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874979" y="5602188"/>
            <a:ext cx="23999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 smtClean="0"/>
              <a:t>Multiplier for the </a:t>
            </a:r>
          </a:p>
          <a:p>
            <a:pPr algn="ctr"/>
            <a:r>
              <a:rPr lang="en-AU" sz="2400" dirty="0" smtClean="0"/>
              <a:t>input CVs</a:t>
            </a:r>
            <a:endParaRPr lang="en-A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9678045" y="5590013"/>
            <a:ext cx="23999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 smtClean="0"/>
              <a:t>Multiplier for the </a:t>
            </a:r>
          </a:p>
          <a:p>
            <a:pPr algn="ctr"/>
            <a:r>
              <a:rPr lang="en-AU" sz="2400" dirty="0" smtClean="0"/>
              <a:t>Index likelihood</a:t>
            </a:r>
            <a:endParaRPr lang="en-AU" sz="2400" dirty="0"/>
          </a:p>
        </p:txBody>
      </p:sp>
      <p:cxnSp>
        <p:nvCxnSpPr>
          <p:cNvPr id="10" name="Straight Arrow Connector 9"/>
          <p:cNvCxnSpPr>
            <a:stCxn id="12" idx="0"/>
          </p:cNvCxnSpPr>
          <p:nvPr/>
        </p:nvCxnSpPr>
        <p:spPr>
          <a:xfrm flipH="1" flipV="1">
            <a:off x="8158864" y="4267648"/>
            <a:ext cx="2719157" cy="1322365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86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Index </a:t>
            </a:r>
            <a:r>
              <a:rPr lang="en-AU" dirty="0"/>
              <a:t>catchability and additional </a:t>
            </a:r>
            <a:r>
              <a:rPr lang="en-AU" dirty="0" smtClean="0"/>
              <a:t>variance-II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502920" y="4869656"/>
            <a:ext cx="8503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##         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   </a:t>
            </a:r>
            <a:r>
              <a:rPr lang="en-AU" dirty="0" smtClean="0">
                <a:solidFill>
                  <a:srgbClr val="FF0000"/>
                </a:solidFill>
              </a:rPr>
              <a:t>                  </a:t>
            </a:r>
            <a:r>
              <a:rPr lang="en-AU" dirty="0">
                <a:solidFill>
                  <a:srgbClr val="FF0000"/>
                </a:solidFill>
              </a:rPr>
              <a:t>lb    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prior  </a:t>
            </a:r>
            <a:r>
              <a:rPr lang="en-AU" dirty="0" smtClean="0">
                <a:solidFill>
                  <a:srgbClr val="FF0000"/>
                </a:solidFill>
              </a:rPr>
              <a:t>       </a:t>
            </a:r>
            <a:r>
              <a:rPr lang="en-AU" dirty="0">
                <a:solidFill>
                  <a:srgbClr val="FF0000"/>
                </a:solidFill>
              </a:rPr>
              <a:t>p1  </a:t>
            </a:r>
            <a:r>
              <a:rPr lang="en-AU" dirty="0" smtClean="0">
                <a:solidFill>
                  <a:srgbClr val="FF0000"/>
                </a:solidFill>
              </a:rPr>
              <a:t>     </a:t>
            </a:r>
            <a:r>
              <a:rPr lang="en-AU" dirty="0">
                <a:solidFill>
                  <a:srgbClr val="FF0000"/>
                </a:solidFill>
              </a:rPr>
              <a:t>p2</a:t>
            </a:r>
          </a:p>
          <a:p>
            <a:r>
              <a:rPr lang="en-AU" dirty="0"/>
              <a:t>   0.0000001      0.00000001   10.0    </a:t>
            </a:r>
            <a:r>
              <a:rPr lang="en-AU" dirty="0" smtClean="0"/>
              <a:t>       </a:t>
            </a:r>
            <a:r>
              <a:rPr lang="en-AU" dirty="0"/>
              <a:t>-4   </a:t>
            </a:r>
            <a:r>
              <a:rPr lang="en-AU" dirty="0" smtClean="0"/>
              <a:t>      </a:t>
            </a:r>
            <a:r>
              <a:rPr lang="en-AU" dirty="0"/>
              <a:t>4         1.0     100   # NMFS (PHASE -4)</a:t>
            </a:r>
          </a:p>
          <a:p>
            <a:r>
              <a:rPr lang="en-AU" dirty="0"/>
              <a:t>   0.0000001      0.00000001   10.0     </a:t>
            </a:r>
            <a:r>
              <a:rPr lang="en-AU" dirty="0" smtClean="0"/>
              <a:t>      </a:t>
            </a:r>
            <a:r>
              <a:rPr lang="en-AU" dirty="0"/>
              <a:t>-4    </a:t>
            </a:r>
            <a:r>
              <a:rPr lang="en-AU" dirty="0" smtClean="0"/>
              <a:t>     4         </a:t>
            </a:r>
            <a:r>
              <a:rPr lang="en-AU" dirty="0"/>
              <a:t>1.0     100   # ADF&amp;G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866006"/>
            <a:ext cx="10672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Additional variance is included by increasing the input CV by an additional term, i.e.:</a:t>
            </a:r>
            <a:endParaRPr lang="en-AU" sz="2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8982"/>
              </p:ext>
            </p:extLst>
          </p:nvPr>
        </p:nvGraphicFramePr>
        <p:xfrm>
          <a:off x="3493424" y="2502989"/>
          <a:ext cx="3114386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3" imgW="1054080" imgH="279360" progId="Equation.DSMT4">
                  <p:embed/>
                </p:oleObj>
              </mc:Choice>
              <mc:Fallback>
                <p:oleObj name="Equation" r:id="rId3" imgW="10540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93424" y="2502989"/>
                        <a:ext cx="3114386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65120" y="3703320"/>
            <a:ext cx="12570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Input CV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69480" y="3637407"/>
            <a:ext cx="2594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Additional variance</a:t>
            </a:r>
            <a:endParaRPr lang="en-AU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611655" y="3231855"/>
            <a:ext cx="1021080" cy="471465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6416040" y="3231856"/>
            <a:ext cx="2042160" cy="47146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487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 penalties and phases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944880" y="2913579"/>
            <a:ext cx="9677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Mean_F</a:t>
            </a:r>
            <a:r>
              <a:rPr lang="en-AU" dirty="0">
                <a:solidFill>
                  <a:srgbClr val="FF0000"/>
                </a:solidFill>
              </a:rPr>
              <a:t>   </a:t>
            </a:r>
            <a:r>
              <a:rPr lang="en-AU" dirty="0" err="1" smtClean="0">
                <a:solidFill>
                  <a:srgbClr val="FF0000"/>
                </a:solidFill>
              </a:rPr>
              <a:t>Female_Offset</a:t>
            </a:r>
            <a:r>
              <a:rPr lang="en-AU" dirty="0" smtClean="0">
                <a:solidFill>
                  <a:srgbClr val="FF0000"/>
                </a:solidFill>
              </a:rPr>
              <a:t> </a:t>
            </a:r>
            <a:r>
              <a:rPr lang="en-AU" dirty="0">
                <a:solidFill>
                  <a:srgbClr val="FF0000"/>
                </a:solidFill>
              </a:rPr>
              <a:t>STD_PHZ1   STD_PHZ2   PHZ_M   PHZ_F</a:t>
            </a:r>
          </a:p>
          <a:p>
            <a:r>
              <a:rPr lang="en-AU" dirty="0"/>
              <a:t>   0.22313         </a:t>
            </a:r>
            <a:r>
              <a:rPr lang="en-AU" dirty="0" smtClean="0"/>
              <a:t>           0.0505             0.5           </a:t>
            </a:r>
            <a:r>
              <a:rPr lang="en-AU" dirty="0"/>
              <a:t>45.50   </a:t>
            </a:r>
            <a:r>
              <a:rPr lang="en-AU" dirty="0" smtClean="0"/>
              <a:t>           </a:t>
            </a:r>
            <a:r>
              <a:rPr lang="en-AU" dirty="0"/>
              <a:t>1  </a:t>
            </a:r>
            <a:r>
              <a:rPr lang="en-AU" dirty="0" smtClean="0"/>
              <a:t>         </a:t>
            </a:r>
            <a:r>
              <a:rPr lang="en-AU" dirty="0"/>
              <a:t>1   # Pot</a:t>
            </a:r>
          </a:p>
          <a:p>
            <a:r>
              <a:rPr lang="en-AU" dirty="0"/>
              <a:t>   0.0183156    </a:t>
            </a:r>
            <a:r>
              <a:rPr lang="en-AU" dirty="0" smtClean="0"/>
              <a:t>                 1.0               0.5           </a:t>
            </a:r>
            <a:r>
              <a:rPr lang="en-AU" dirty="0"/>
              <a:t>45.50      </a:t>
            </a:r>
            <a:r>
              <a:rPr lang="en-AU" dirty="0" smtClean="0"/>
              <a:t>       1          </a:t>
            </a:r>
            <a:r>
              <a:rPr lang="en-AU" dirty="0"/>
              <a:t>-1   # Trawl</a:t>
            </a:r>
          </a:p>
          <a:p>
            <a:r>
              <a:rPr lang="en-AU" dirty="0"/>
              <a:t>   0.011109         </a:t>
            </a:r>
            <a:r>
              <a:rPr lang="en-AU" dirty="0" smtClean="0"/>
              <a:t>              1.0               0.5           45.50              1           </a:t>
            </a:r>
            <a:r>
              <a:rPr lang="en-AU" dirty="0"/>
              <a:t>1   # Tanner (-1 -5)</a:t>
            </a:r>
          </a:p>
          <a:p>
            <a:r>
              <a:rPr lang="en-AU" dirty="0"/>
              <a:t>   0.011109       </a:t>
            </a:r>
            <a:r>
              <a:rPr lang="en-AU" dirty="0" smtClean="0"/>
              <a:t>                1.0               0.5           </a:t>
            </a:r>
            <a:r>
              <a:rPr lang="en-AU" dirty="0"/>
              <a:t>45.50     </a:t>
            </a:r>
            <a:r>
              <a:rPr lang="en-AU" dirty="0" smtClean="0"/>
              <a:t>         </a:t>
            </a:r>
            <a:r>
              <a:rPr lang="en-AU" dirty="0"/>
              <a:t>1 </a:t>
            </a:r>
            <a:r>
              <a:rPr lang="en-AU" dirty="0" smtClean="0"/>
              <a:t>         </a:t>
            </a:r>
            <a:r>
              <a:rPr lang="en-AU" dirty="0"/>
              <a:t>-1   # Fixed</a:t>
            </a:r>
          </a:p>
          <a:p>
            <a:r>
              <a:rPr lang="en-AU" dirty="0"/>
              <a:t>   0.00               </a:t>
            </a:r>
            <a:r>
              <a:rPr lang="en-AU" dirty="0" smtClean="0"/>
              <a:t>                 0.0             2.00           20.00            -</a:t>
            </a:r>
            <a:r>
              <a:rPr lang="en-AU" dirty="0"/>
              <a:t>1 </a:t>
            </a:r>
            <a:r>
              <a:rPr lang="en-AU" dirty="0" smtClean="0"/>
              <a:t>          </a:t>
            </a:r>
            <a:r>
              <a:rPr lang="en-AU" dirty="0"/>
              <a:t>-1   # NMFS trawl survey (0 catch)</a:t>
            </a:r>
          </a:p>
          <a:p>
            <a:r>
              <a:rPr lang="en-AU" dirty="0"/>
              <a:t>   0.00               </a:t>
            </a:r>
            <a:r>
              <a:rPr lang="en-AU" dirty="0" smtClean="0"/>
              <a:t>                 0.0             2.00           20.00            </a:t>
            </a:r>
            <a:r>
              <a:rPr lang="en-AU" dirty="0"/>
              <a:t>-1 </a:t>
            </a:r>
            <a:r>
              <a:rPr lang="en-AU" dirty="0" smtClean="0"/>
              <a:t>          </a:t>
            </a:r>
            <a:r>
              <a:rPr lang="en-AU" dirty="0"/>
              <a:t>-1   # BSFRF (0)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1040" y="5425440"/>
            <a:ext cx="8795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Note: Input is needed for the surveys, but this information is not used</a:t>
            </a:r>
            <a:endParaRPr lang="en-A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602046"/>
            <a:ext cx="36746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Initial values for male F and </a:t>
            </a:r>
          </a:p>
          <a:p>
            <a:r>
              <a:rPr lang="en-AU" sz="2400" dirty="0" smtClean="0"/>
              <a:t>the female offset to male F</a:t>
            </a:r>
            <a:endParaRPr lang="en-AU" sz="24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218330" y="2406957"/>
            <a:ext cx="0" cy="520652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223300" y="1588652"/>
            <a:ext cx="26097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 smtClean="0"/>
              <a:t>Penalty on </a:t>
            </a:r>
          </a:p>
          <a:p>
            <a:pPr algn="ctr"/>
            <a:r>
              <a:rPr lang="en-AU" sz="2400" dirty="0" smtClean="0"/>
              <a:t>mean F (last phase)</a:t>
            </a:r>
            <a:endParaRPr lang="en-AU" sz="24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663440" y="2437720"/>
            <a:ext cx="435470" cy="489889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440760" y="1633324"/>
            <a:ext cx="22284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 smtClean="0"/>
              <a:t>Phases for male </a:t>
            </a:r>
          </a:p>
          <a:p>
            <a:pPr algn="ctr"/>
            <a:r>
              <a:rPr lang="en-AU" sz="2400" dirty="0" smtClean="0"/>
              <a:t>and female Fs</a:t>
            </a:r>
            <a:endParaRPr lang="en-AU" sz="24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6500769" y="2406957"/>
            <a:ext cx="1821134" cy="55129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229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Likelihood specification (composition data)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441960" y="2116773"/>
            <a:ext cx="10363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LIKELIHOOD OPTIONS</a:t>
            </a:r>
          </a:p>
          <a:p>
            <a:r>
              <a:rPr lang="en-AU" dirty="0">
                <a:solidFill>
                  <a:srgbClr val="FF0000"/>
                </a:solidFill>
              </a:rPr>
              <a:t>##   -1) Multinomial with estimated/fixed sample size</a:t>
            </a:r>
          </a:p>
          <a:p>
            <a:r>
              <a:rPr lang="en-AU" dirty="0">
                <a:solidFill>
                  <a:srgbClr val="FF0000"/>
                </a:solidFill>
              </a:rPr>
              <a:t>##   -2) Robust approximation to multinomial</a:t>
            </a:r>
          </a:p>
          <a:p>
            <a:r>
              <a:rPr lang="en-AU" dirty="0">
                <a:solidFill>
                  <a:srgbClr val="FF0000"/>
                </a:solidFill>
              </a:rPr>
              <a:t>##   -3) logistic normal (NIY)</a:t>
            </a:r>
          </a:p>
          <a:p>
            <a:r>
              <a:rPr lang="en-AU" dirty="0">
                <a:solidFill>
                  <a:srgbClr val="FF0000"/>
                </a:solidFill>
              </a:rPr>
              <a:t>##   -4) multivariate-t (NIY)</a:t>
            </a:r>
          </a:p>
          <a:p>
            <a:r>
              <a:rPr lang="en-AU" dirty="0">
                <a:solidFill>
                  <a:srgbClr val="FF0000"/>
                </a:solidFill>
              </a:rPr>
              <a:t>##   -5) </a:t>
            </a:r>
            <a:r>
              <a:rPr lang="en-AU" dirty="0" err="1">
                <a:solidFill>
                  <a:srgbClr val="FF0000"/>
                </a:solidFill>
              </a:rPr>
              <a:t>Dirichlet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 smtClean="0">
                <a:solidFill>
                  <a:srgbClr val="FF0000"/>
                </a:solidFill>
              </a:rPr>
              <a:t>## ———————————————————————————————————————————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 smtClean="0"/>
              <a:t>  2   </a:t>
            </a:r>
            <a:r>
              <a:rPr lang="en-AU" dirty="0"/>
              <a:t>2   2  # Type of likelihood</a:t>
            </a:r>
          </a:p>
          <a:p>
            <a:r>
              <a:rPr lang="en-AU" dirty="0" smtClean="0"/>
              <a:t>  0   </a:t>
            </a:r>
            <a:r>
              <a:rPr lang="en-AU" dirty="0"/>
              <a:t>0   0   # Auto tail compression </a:t>
            </a:r>
            <a:r>
              <a:rPr lang="en-AU" dirty="0" smtClean="0"/>
              <a:t>(</a:t>
            </a:r>
            <a:r>
              <a:rPr lang="en-AU" dirty="0"/>
              <a:t>cumulative proportion used in tail compression</a:t>
            </a:r>
            <a:r>
              <a:rPr lang="en-AU" dirty="0" smtClean="0"/>
              <a:t>)</a:t>
            </a:r>
            <a:endParaRPr lang="en-AU" dirty="0"/>
          </a:p>
          <a:p>
            <a:r>
              <a:rPr lang="en-AU" dirty="0" smtClean="0"/>
              <a:t>  1   </a:t>
            </a:r>
            <a:r>
              <a:rPr lang="en-AU" dirty="0"/>
              <a:t>1   1   # Initial value for effective sample size multiplier</a:t>
            </a:r>
          </a:p>
          <a:p>
            <a:r>
              <a:rPr lang="en-AU" dirty="0" smtClean="0"/>
              <a:t>-4  </a:t>
            </a:r>
            <a:r>
              <a:rPr lang="en-AU" dirty="0"/>
              <a:t>-4  -4   # </a:t>
            </a:r>
            <a:r>
              <a:rPr lang="en-AU" dirty="0" err="1"/>
              <a:t>Phz</a:t>
            </a:r>
            <a:r>
              <a:rPr lang="en-AU" dirty="0"/>
              <a:t> for estimating effective sample size (if appl.)</a:t>
            </a:r>
          </a:p>
          <a:p>
            <a:r>
              <a:rPr lang="en-AU" dirty="0" smtClean="0"/>
              <a:t>  1   </a:t>
            </a:r>
            <a:r>
              <a:rPr lang="en-AU" dirty="0"/>
              <a:t>2   3   # Composition </a:t>
            </a:r>
            <a:r>
              <a:rPr lang="en-AU" dirty="0" smtClean="0"/>
              <a:t>aggregator (combines compositions into a single </a:t>
            </a:r>
            <a:r>
              <a:rPr lang="en-AU" dirty="0" err="1" smtClean="0"/>
              <a:t>male+female</a:t>
            </a:r>
            <a:r>
              <a:rPr lang="en-AU" dirty="0" smtClean="0"/>
              <a:t> row)</a:t>
            </a:r>
            <a:endParaRPr lang="en-AU" dirty="0"/>
          </a:p>
          <a:p>
            <a:r>
              <a:rPr lang="en-AU" dirty="0"/>
              <a:t>  1   1   1   # </a:t>
            </a:r>
            <a:r>
              <a:rPr lang="en-AU" dirty="0" smtClean="0"/>
              <a:t>LAMBDA (multiplier on input effective sample size)</a:t>
            </a:r>
            <a:endParaRPr lang="en-AU" dirty="0"/>
          </a:p>
          <a:p>
            <a:r>
              <a:rPr lang="en-AU" dirty="0"/>
              <a:t>  1   1   1   # </a:t>
            </a:r>
            <a:r>
              <a:rPr lang="en-AU" dirty="0" smtClean="0"/>
              <a:t>Emphasis (multiplier for actual likelihood)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2804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Time-varying natural mortality-I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624840" y="1950720"/>
            <a:ext cx="699133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The options for time-varying natural mortality are:</a:t>
            </a:r>
            <a:endParaRPr lang="en-AU" sz="2600" dirty="0"/>
          </a:p>
        </p:txBody>
      </p:sp>
      <p:sp>
        <p:nvSpPr>
          <p:cNvPr id="4" name="Rectangle 3"/>
          <p:cNvSpPr/>
          <p:nvPr/>
        </p:nvSpPr>
        <p:spPr>
          <a:xfrm>
            <a:off x="624840" y="2733675"/>
            <a:ext cx="1098804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200" dirty="0"/>
              <a:t>## </a:t>
            </a:r>
            <a:r>
              <a:rPr lang="en-AU" sz="2200" dirty="0" smtClean="0"/>
              <a:t>      0 </a:t>
            </a:r>
            <a:r>
              <a:rPr lang="en-AU" sz="2200" dirty="0"/>
              <a:t>= constant natural mortality                                                 </a:t>
            </a:r>
          </a:p>
          <a:p>
            <a:r>
              <a:rPr lang="en-AU" sz="2200" dirty="0"/>
              <a:t>##       1 = Random </a:t>
            </a:r>
            <a:r>
              <a:rPr lang="en-AU" sz="2200" dirty="0" smtClean="0"/>
              <a:t>walk</a:t>
            </a:r>
          </a:p>
          <a:p>
            <a:r>
              <a:rPr lang="en-AU" sz="2200" dirty="0" smtClean="0"/>
              <a:t>##       2 </a:t>
            </a:r>
            <a:r>
              <a:rPr lang="en-AU" sz="2200" dirty="0"/>
              <a:t>= Cubic </a:t>
            </a:r>
            <a:r>
              <a:rPr lang="en-AU" sz="2200" dirty="0" smtClean="0"/>
              <a:t>Spline</a:t>
            </a:r>
          </a:p>
          <a:p>
            <a:r>
              <a:rPr lang="en-AU" sz="2200" dirty="0" smtClean="0"/>
              <a:t>##       </a:t>
            </a:r>
            <a:r>
              <a:rPr lang="en-AU" sz="2200" dirty="0"/>
              <a:t>3 = </a:t>
            </a:r>
            <a:r>
              <a:rPr lang="en-AU" sz="2200" dirty="0" smtClean="0"/>
              <a:t>Time </a:t>
            </a:r>
            <a:r>
              <a:rPr lang="en-AU" sz="2200" dirty="0"/>
              <a:t>blocks in </a:t>
            </a:r>
            <a:r>
              <a:rPr lang="en-AU" sz="2200" i="1" dirty="0"/>
              <a:t>M</a:t>
            </a:r>
            <a:r>
              <a:rPr lang="en-AU" sz="2200" dirty="0"/>
              <a:t>  relative to the base </a:t>
            </a:r>
            <a:r>
              <a:rPr lang="en-AU" sz="2200" i="1" dirty="0"/>
              <a:t>M</a:t>
            </a:r>
            <a:r>
              <a:rPr lang="en-AU" sz="2200" dirty="0"/>
              <a:t> </a:t>
            </a:r>
            <a:r>
              <a:rPr lang="en-AU" sz="2200" dirty="0" smtClean="0"/>
              <a:t>(see </a:t>
            </a:r>
            <a:r>
              <a:rPr lang="en-AU" sz="2200" dirty="0"/>
              <a:t>theta section); blocks are </a:t>
            </a:r>
            <a:r>
              <a:rPr lang="en-AU" sz="2200" dirty="0" smtClean="0"/>
              <a:t>cumulative</a:t>
            </a:r>
            <a:endParaRPr lang="en-AU" sz="2200" dirty="0"/>
          </a:p>
          <a:p>
            <a:r>
              <a:rPr lang="en-AU" sz="2200" dirty="0" smtClean="0"/>
              <a:t>##       </a:t>
            </a:r>
            <a:r>
              <a:rPr lang="en-AU" sz="2200" dirty="0"/>
              <a:t>4 = Time </a:t>
            </a:r>
            <a:r>
              <a:rPr lang="en-AU" sz="2200" dirty="0" smtClean="0"/>
              <a:t>blocks in </a:t>
            </a:r>
            <a:r>
              <a:rPr lang="en-AU" sz="2200" i="1" dirty="0" smtClean="0"/>
              <a:t>M</a:t>
            </a:r>
            <a:r>
              <a:rPr lang="en-AU" sz="2200" dirty="0" smtClean="0"/>
              <a:t> (absolute values are estimated)</a:t>
            </a:r>
          </a:p>
          <a:p>
            <a:r>
              <a:rPr lang="en-AU" sz="2200" dirty="0" smtClean="0"/>
              <a:t>##       5 = Changes in </a:t>
            </a:r>
            <a:r>
              <a:rPr lang="en-AU" sz="2200" i="1" dirty="0" smtClean="0"/>
              <a:t>M</a:t>
            </a:r>
            <a:r>
              <a:rPr lang="en-AU" sz="2200" dirty="0" smtClean="0"/>
              <a:t>  for specific years relative to </a:t>
            </a:r>
            <a:r>
              <a:rPr lang="en-AU" sz="2200" dirty="0"/>
              <a:t>the base </a:t>
            </a:r>
            <a:r>
              <a:rPr lang="en-AU" sz="2200" i="1" dirty="0" smtClean="0"/>
              <a:t>M</a:t>
            </a:r>
            <a:r>
              <a:rPr lang="en-AU" sz="2200" dirty="0"/>
              <a:t> </a:t>
            </a:r>
            <a:r>
              <a:rPr lang="en-AU" sz="2200" dirty="0" smtClean="0"/>
              <a:t>(see </a:t>
            </a:r>
            <a:r>
              <a:rPr lang="en-AU" sz="2200" dirty="0"/>
              <a:t>theta section</a:t>
            </a:r>
            <a:r>
              <a:rPr lang="en-AU" sz="2200" dirty="0" smtClean="0"/>
              <a:t>)</a:t>
            </a:r>
          </a:p>
          <a:p>
            <a:r>
              <a:rPr lang="en-AU" sz="2200" dirty="0" smtClean="0"/>
              <a:t>##       6 = Time blocks in </a:t>
            </a:r>
            <a:r>
              <a:rPr lang="en-AU" sz="2200" i="1" dirty="0" smtClean="0"/>
              <a:t>M</a:t>
            </a:r>
            <a:r>
              <a:rPr lang="en-AU" sz="2200" dirty="0" smtClean="0"/>
              <a:t> relative to the base </a:t>
            </a:r>
            <a:r>
              <a:rPr lang="en-AU" sz="2200" i="1" dirty="0" smtClean="0"/>
              <a:t>M</a:t>
            </a:r>
            <a:r>
              <a:rPr lang="en-AU" sz="2200" dirty="0" smtClean="0"/>
              <a:t> (see theta section); blocks are not </a:t>
            </a:r>
          </a:p>
          <a:p>
            <a:r>
              <a:rPr lang="en-AU" sz="2200" dirty="0"/>
              <a:t> </a:t>
            </a:r>
            <a:r>
              <a:rPr lang="en-AU" sz="2200" dirty="0" smtClean="0"/>
              <a:t>                 cumulative</a:t>
            </a:r>
            <a:endParaRPr lang="en-AU" sz="2200" dirty="0"/>
          </a:p>
        </p:txBody>
      </p:sp>
    </p:spTree>
    <p:extLst>
      <p:ext uri="{BB962C8B-B14F-4D97-AF65-F5344CB8AC3E}">
        <p14:creationId xmlns:p14="http://schemas.microsoft.com/office/powerpoint/2010/main" val="326303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Core parameters-I</a:t>
            </a:r>
            <a:endParaRPr lang="en-AU" dirty="0"/>
          </a:p>
        </p:txBody>
      </p:sp>
      <p:sp>
        <p:nvSpPr>
          <p:cNvPr id="5" name="Rectangle 4"/>
          <p:cNvSpPr/>
          <p:nvPr/>
        </p:nvSpPr>
        <p:spPr>
          <a:xfrm>
            <a:off x="274320" y="2004209"/>
            <a:ext cx="11079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     lb    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prior     p1      p2         # parameter       ##</a:t>
            </a:r>
          </a:p>
          <a:p>
            <a:r>
              <a:rPr lang="en-AU" dirty="0">
                <a:solidFill>
                  <a:srgbClr val="FF0000"/>
                </a:solidFill>
              </a:rPr>
              <a:t>## </a:t>
            </a:r>
            <a:r>
              <a:rPr lang="en-AU" dirty="0" smtClean="0">
                <a:solidFill>
                  <a:srgbClr val="FF0000"/>
                </a:solidFill>
              </a:rPr>
              <a:t>———————————————————————————————##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    0.18        0.15    0.2         -4       2    0.18    0.04        # M</a:t>
            </a:r>
          </a:p>
          <a:p>
            <a:r>
              <a:rPr lang="en-AU" dirty="0"/>
              <a:t>   16.5       -10        18         -2       0  -10.0    20.0         # logR0</a:t>
            </a:r>
          </a:p>
          <a:p>
            <a:r>
              <a:rPr lang="en-AU" dirty="0"/>
              <a:t>   18.0       -10        25          3       0   10.0    20.0         </a:t>
            </a:r>
            <a:r>
              <a:rPr lang="en-AU" dirty="0" smtClean="0"/>
              <a:t> # </a:t>
            </a:r>
            <a:r>
              <a:rPr lang="en-AU" dirty="0" err="1"/>
              <a:t>logRini</a:t>
            </a:r>
            <a:r>
              <a:rPr lang="en-AU" dirty="0"/>
              <a:t>, to estimate if NOT initialized at unfished (n68)</a:t>
            </a:r>
          </a:p>
          <a:p>
            <a:r>
              <a:rPr lang="en-AU" dirty="0"/>
              <a:t>   16.5       -10        25          1       0   10.0    20.0   </a:t>
            </a:r>
            <a:r>
              <a:rPr lang="en-AU" dirty="0" smtClean="0"/>
              <a:t>       # </a:t>
            </a:r>
            <a:r>
              <a:rPr lang="en-AU" dirty="0" err="1"/>
              <a:t>logRbar</a:t>
            </a:r>
            <a:r>
              <a:rPr lang="en-AU" dirty="0"/>
              <a:t>, to estimate if NOT initialized at unfished      </a:t>
            </a:r>
            <a:endParaRPr lang="en-AU" dirty="0" smtClean="0"/>
          </a:p>
          <a:p>
            <a:r>
              <a:rPr lang="en-AU" dirty="0" smtClean="0"/>
              <a:t>   72.5        </a:t>
            </a:r>
            <a:r>
              <a:rPr lang="en-AU" dirty="0"/>
              <a:t>55       100         -4       1   72.5     7.25        </a:t>
            </a:r>
            <a:r>
              <a:rPr lang="en-AU" dirty="0" smtClean="0"/>
              <a:t> # </a:t>
            </a:r>
            <a:r>
              <a:rPr lang="en-AU" dirty="0"/>
              <a:t>recruitment expected value (males or combined)</a:t>
            </a:r>
          </a:p>
          <a:p>
            <a:r>
              <a:rPr lang="en-AU" dirty="0"/>
              <a:t>    0.726149   0.32      1.64        3       0    0.1     5.0     </a:t>
            </a:r>
            <a:r>
              <a:rPr lang="en-AU" dirty="0" smtClean="0"/>
              <a:t> # </a:t>
            </a:r>
            <a:r>
              <a:rPr lang="en-AU" dirty="0"/>
              <a:t>recruitment scale (variance component) (males or combined)</a:t>
            </a:r>
          </a:p>
          <a:p>
            <a:r>
              <a:rPr lang="en-AU" dirty="0"/>
              <a:t>    0.00       -5         5         -4       0   0.0     20.00        </a:t>
            </a:r>
            <a:r>
              <a:rPr lang="en-AU" dirty="0" smtClean="0"/>
              <a:t>    # </a:t>
            </a:r>
            <a:r>
              <a:rPr lang="en-AU" dirty="0"/>
              <a:t>recruitment expected value </a:t>
            </a:r>
            <a:r>
              <a:rPr lang="en-AU" dirty="0" smtClean="0"/>
              <a:t>offset (females</a:t>
            </a:r>
            <a:r>
              <a:rPr lang="en-AU" dirty="0"/>
              <a:t>)</a:t>
            </a:r>
          </a:p>
          <a:p>
            <a:r>
              <a:rPr lang="en-AU" dirty="0"/>
              <a:t>    0.00       -1.69      0.40       3       0    0.0    20.0         </a:t>
            </a:r>
            <a:r>
              <a:rPr lang="en-AU" dirty="0" smtClean="0"/>
              <a:t> # </a:t>
            </a:r>
            <a:r>
              <a:rPr lang="en-AU" dirty="0"/>
              <a:t>recruitment scale </a:t>
            </a:r>
            <a:r>
              <a:rPr lang="en-AU" dirty="0" smtClean="0"/>
              <a:t>offset (variance </a:t>
            </a:r>
            <a:r>
              <a:rPr lang="en-AU" dirty="0"/>
              <a:t>component) (females</a:t>
            </a:r>
            <a:r>
              <a:rPr lang="en-AU" dirty="0" smtClean="0"/>
              <a:t>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8820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Time-varying natural </a:t>
            </a:r>
            <a:r>
              <a:rPr lang="en-AU" dirty="0" smtClean="0"/>
              <a:t>mortality-II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601980" y="1768017"/>
            <a:ext cx="1098804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200" dirty="0"/>
              <a:t>## </a:t>
            </a:r>
            <a:r>
              <a:rPr lang="en-AU" sz="2200" dirty="0" smtClean="0"/>
              <a:t>      0:</a:t>
            </a:r>
          </a:p>
          <a:p>
            <a:endParaRPr lang="en-AU" sz="2200" dirty="0" smtClean="0"/>
          </a:p>
          <a:p>
            <a:r>
              <a:rPr lang="en-AU" sz="2200" dirty="0" smtClean="0"/>
              <a:t>##       1:</a:t>
            </a:r>
          </a:p>
          <a:p>
            <a:endParaRPr lang="en-AU" sz="2200" dirty="0" smtClean="0"/>
          </a:p>
          <a:p>
            <a:r>
              <a:rPr lang="en-AU" sz="2200" dirty="0" smtClean="0"/>
              <a:t>##       2:</a:t>
            </a:r>
          </a:p>
          <a:p>
            <a:endParaRPr lang="en-AU" sz="2200" dirty="0" smtClean="0"/>
          </a:p>
          <a:p>
            <a:r>
              <a:rPr lang="en-AU" sz="2200" dirty="0" smtClean="0"/>
              <a:t>##       3:</a:t>
            </a:r>
          </a:p>
          <a:p>
            <a:endParaRPr lang="en-AU" sz="2200" dirty="0"/>
          </a:p>
          <a:p>
            <a:r>
              <a:rPr lang="en-AU" sz="2200" dirty="0" smtClean="0"/>
              <a:t>##       </a:t>
            </a:r>
            <a:r>
              <a:rPr lang="en-AU" sz="2200" dirty="0"/>
              <a:t>4 </a:t>
            </a:r>
            <a:r>
              <a:rPr lang="en-AU" sz="2200" dirty="0" smtClean="0"/>
              <a:t>:</a:t>
            </a:r>
          </a:p>
          <a:p>
            <a:endParaRPr lang="en-AU" sz="2200" dirty="0" smtClean="0"/>
          </a:p>
          <a:p>
            <a:r>
              <a:rPr lang="en-AU" sz="2200" dirty="0" smtClean="0"/>
              <a:t>##       5 :</a:t>
            </a:r>
          </a:p>
          <a:p>
            <a:endParaRPr lang="en-AU" sz="2200" dirty="0" smtClean="0"/>
          </a:p>
          <a:p>
            <a:r>
              <a:rPr lang="en-AU" sz="2200" dirty="0" smtClean="0"/>
              <a:t>##       6 :</a:t>
            </a:r>
            <a:endParaRPr lang="en-AU" sz="22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5768333"/>
              </p:ext>
            </p:extLst>
          </p:nvPr>
        </p:nvGraphicFramePr>
        <p:xfrm>
          <a:off x="1861589" y="1805793"/>
          <a:ext cx="1322301" cy="432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9" name="Equation" r:id="rId3" imgW="698400" imgH="228600" progId="Equation.DSMT4">
                  <p:embed/>
                </p:oleObj>
              </mc:Choice>
              <mc:Fallback>
                <p:oleObj name="Equation" r:id="rId3" imgW="6984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61589" y="1805793"/>
                        <a:ext cx="1322301" cy="4327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1652371"/>
              </p:ext>
            </p:extLst>
          </p:nvPr>
        </p:nvGraphicFramePr>
        <p:xfrm>
          <a:off x="1825308" y="2446899"/>
          <a:ext cx="19462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0" name="Equation" r:id="rId5" imgW="1028520" imgH="241200" progId="Equation.DSMT4">
                  <p:embed/>
                </p:oleObj>
              </mc:Choice>
              <mc:Fallback>
                <p:oleObj name="Equation" r:id="rId5" imgW="10285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25308" y="2446899"/>
                        <a:ext cx="1946275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2311504"/>
              </p:ext>
            </p:extLst>
          </p:nvPr>
        </p:nvGraphicFramePr>
        <p:xfrm>
          <a:off x="1825308" y="3141575"/>
          <a:ext cx="15144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" name="Equation" r:id="rId7" imgW="799920" imgH="241200" progId="Equation.DSMT4">
                  <p:embed/>
                </p:oleObj>
              </mc:Choice>
              <mc:Fallback>
                <p:oleObj name="Equation" r:id="rId7" imgW="7999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25308" y="3141575"/>
                        <a:ext cx="1514475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224202"/>
              </p:ext>
            </p:extLst>
          </p:nvPr>
        </p:nvGraphicFramePr>
        <p:xfrm>
          <a:off x="4436428" y="3141575"/>
          <a:ext cx="2908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" name="Equation" r:id="rId9" imgW="1536480" imgH="228600" progId="Equation.DSMT4">
                  <p:embed/>
                </p:oleObj>
              </mc:Choice>
              <mc:Fallback>
                <p:oleObj name="Equation" r:id="rId9" imgW="1536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436428" y="3141575"/>
                        <a:ext cx="29083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8204396"/>
              </p:ext>
            </p:extLst>
          </p:nvPr>
        </p:nvGraphicFramePr>
        <p:xfrm>
          <a:off x="4436428" y="3821379"/>
          <a:ext cx="3581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" name="Equation" r:id="rId11" imgW="1892160" imgH="228600" progId="Equation.DSMT4">
                  <p:embed/>
                </p:oleObj>
              </mc:Choice>
              <mc:Fallback>
                <p:oleObj name="Equation" r:id="rId11" imgW="1892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436428" y="3821379"/>
                        <a:ext cx="35814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268642"/>
              </p:ext>
            </p:extLst>
          </p:nvPr>
        </p:nvGraphicFramePr>
        <p:xfrm>
          <a:off x="1815407" y="3786980"/>
          <a:ext cx="15144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" name="Equation" r:id="rId13" imgW="799920" imgH="241200" progId="Equation.DSMT4">
                  <p:embed/>
                </p:oleObj>
              </mc:Choice>
              <mc:Fallback>
                <p:oleObj name="Equation" r:id="rId13" imgW="7999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15407" y="3786980"/>
                        <a:ext cx="1514475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6825407"/>
              </p:ext>
            </p:extLst>
          </p:nvPr>
        </p:nvGraphicFramePr>
        <p:xfrm>
          <a:off x="1825308" y="4468496"/>
          <a:ext cx="100965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" name="Equation" r:id="rId14" imgW="533160" imgH="241200" progId="Equation.DSMT4">
                  <p:embed/>
                </p:oleObj>
              </mc:Choice>
              <mc:Fallback>
                <p:oleObj name="Equation" r:id="rId14" imgW="5331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25308" y="4468496"/>
                        <a:ext cx="1009650" cy="455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773402"/>
              </p:ext>
            </p:extLst>
          </p:nvPr>
        </p:nvGraphicFramePr>
        <p:xfrm>
          <a:off x="4436428" y="4448480"/>
          <a:ext cx="39417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" name="Equation" r:id="rId16" imgW="2082600" imgH="228600" progId="Equation.DSMT4">
                  <p:embed/>
                </p:oleObj>
              </mc:Choice>
              <mc:Fallback>
                <p:oleObj name="Equation" r:id="rId16" imgW="20826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436428" y="4448480"/>
                        <a:ext cx="3941762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762638"/>
              </p:ext>
            </p:extLst>
          </p:nvPr>
        </p:nvGraphicFramePr>
        <p:xfrm>
          <a:off x="1753076" y="5127061"/>
          <a:ext cx="165893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" name="Equation" r:id="rId18" imgW="876240" imgH="241200" progId="Equation.DSMT4">
                  <p:embed/>
                </p:oleObj>
              </mc:Choice>
              <mc:Fallback>
                <p:oleObj name="Equation" r:id="rId18" imgW="8762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753076" y="5127061"/>
                        <a:ext cx="1658938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8329011"/>
              </p:ext>
            </p:extLst>
          </p:nvPr>
        </p:nvGraphicFramePr>
        <p:xfrm>
          <a:off x="4436428" y="5150874"/>
          <a:ext cx="3581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" name="Equation" r:id="rId20" imgW="1892160" imgH="228600" progId="Equation.DSMT4">
                  <p:embed/>
                </p:oleObj>
              </mc:Choice>
              <mc:Fallback>
                <p:oleObj name="Equation" r:id="rId20" imgW="1892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436428" y="5150874"/>
                        <a:ext cx="35814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9226588"/>
              </p:ext>
            </p:extLst>
          </p:nvPr>
        </p:nvGraphicFramePr>
        <p:xfrm>
          <a:off x="1778001" y="5782383"/>
          <a:ext cx="165893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" name="Equation" r:id="rId21" imgW="876240" imgH="241200" progId="Equation.DSMT4">
                  <p:embed/>
                </p:oleObj>
              </mc:Choice>
              <mc:Fallback>
                <p:oleObj name="Equation" r:id="rId21" imgW="8762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778001" y="5782383"/>
                        <a:ext cx="1658938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723871"/>
              </p:ext>
            </p:extLst>
          </p:nvPr>
        </p:nvGraphicFramePr>
        <p:xfrm>
          <a:off x="4436428" y="5716646"/>
          <a:ext cx="24495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" name="Equation" r:id="rId22" imgW="1295280" imgH="228600" progId="Equation.DSMT4">
                  <p:embed/>
                </p:oleObj>
              </mc:Choice>
              <mc:Fallback>
                <p:oleObj name="Equation" r:id="rId22" imgW="1295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436428" y="5716646"/>
                        <a:ext cx="2449512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342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Time-varying natural </a:t>
            </a:r>
            <a:r>
              <a:rPr lang="en-AU" dirty="0" smtClean="0"/>
              <a:t>mortality-III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411480" y="1674813"/>
            <a:ext cx="11658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## </a:t>
            </a:r>
            <a:r>
              <a:rPr lang="en-AU" dirty="0">
                <a:solidFill>
                  <a:srgbClr val="FF0000"/>
                </a:solidFill>
              </a:rPr>
              <a:t>Type</a:t>
            </a:r>
          </a:p>
          <a:p>
            <a:r>
              <a:rPr lang="en-AU" dirty="0"/>
              <a:t>6</a:t>
            </a:r>
          </a:p>
          <a:p>
            <a:r>
              <a:rPr lang="en-AU" dirty="0">
                <a:solidFill>
                  <a:srgbClr val="FF0000"/>
                </a:solidFill>
              </a:rPr>
              <a:t>## Phase of </a:t>
            </a:r>
            <a:r>
              <a:rPr lang="en-AU" dirty="0" smtClean="0">
                <a:solidFill>
                  <a:srgbClr val="FF0000"/>
                </a:solidFill>
              </a:rPr>
              <a:t>estimation (if not specified elsewhere)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3</a:t>
            </a:r>
          </a:p>
          <a:p>
            <a:r>
              <a:rPr lang="en-AU" dirty="0">
                <a:solidFill>
                  <a:srgbClr val="FF0000"/>
                </a:solidFill>
              </a:rPr>
              <a:t>## STDEV in </a:t>
            </a:r>
            <a:r>
              <a:rPr lang="en-AU" dirty="0" err="1">
                <a:solidFill>
                  <a:srgbClr val="FF0000"/>
                </a:solidFill>
              </a:rPr>
              <a:t>m_dev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smtClean="0">
                <a:solidFill>
                  <a:srgbClr val="FF0000"/>
                </a:solidFill>
              </a:rPr>
              <a:t>(set to large value to ignore)</a:t>
            </a:r>
          </a:p>
          <a:p>
            <a:r>
              <a:rPr lang="en-AU" dirty="0" smtClean="0"/>
              <a:t>0.25</a:t>
            </a:r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## Number of nodes for cubic spline or number of step-changes for </a:t>
            </a:r>
            <a:r>
              <a:rPr lang="en-AU" dirty="0" smtClean="0">
                <a:solidFill>
                  <a:srgbClr val="FF0000"/>
                </a:solidFill>
              </a:rPr>
              <a:t>options 3, 4, 5 and 6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2</a:t>
            </a:r>
          </a:p>
          <a:p>
            <a:r>
              <a:rPr lang="en-AU" dirty="0"/>
              <a:t>4</a:t>
            </a:r>
          </a:p>
          <a:p>
            <a:r>
              <a:rPr lang="en-AU" dirty="0">
                <a:solidFill>
                  <a:srgbClr val="FF0000"/>
                </a:solidFill>
              </a:rPr>
              <a:t>## Year position of the knots (vector must be equal to the number of nodes)</a:t>
            </a:r>
          </a:p>
          <a:p>
            <a:r>
              <a:rPr lang="en-AU" dirty="0"/>
              <a:t>1980 1985</a:t>
            </a:r>
          </a:p>
          <a:p>
            <a:r>
              <a:rPr lang="en-AU" dirty="0"/>
              <a:t>1976 1980 1985 1994</a:t>
            </a:r>
          </a:p>
          <a:p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9149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Time-varying natural </a:t>
            </a:r>
            <a:r>
              <a:rPr lang="en-AU" dirty="0" smtClean="0"/>
              <a:t>mortality-IV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533400" y="2346325"/>
            <a:ext cx="66141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## </a:t>
            </a:r>
            <a:r>
              <a:rPr lang="en-AU" dirty="0">
                <a:solidFill>
                  <a:srgbClr val="FF0000"/>
                </a:solidFill>
              </a:rPr>
              <a:t>Specific initial values for the natural mortality </a:t>
            </a:r>
            <a:r>
              <a:rPr lang="en-AU" dirty="0" err="1">
                <a:solidFill>
                  <a:srgbClr val="FF0000"/>
                </a:solidFill>
              </a:rPr>
              <a:t>devs</a:t>
            </a:r>
            <a:r>
              <a:rPr lang="en-AU" dirty="0">
                <a:solidFill>
                  <a:srgbClr val="FF0000"/>
                </a:solidFill>
              </a:rPr>
              <a:t> (0-no, 1=yes)</a:t>
            </a:r>
          </a:p>
          <a:p>
            <a:r>
              <a:rPr lang="en-AU" dirty="0"/>
              <a:t>1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     </a:t>
            </a:r>
            <a:r>
              <a:rPr lang="en-AU" dirty="0" smtClean="0">
                <a:solidFill>
                  <a:srgbClr val="FF0000"/>
                </a:solidFill>
              </a:rPr>
              <a:t>   lb    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</a:t>
            </a:r>
            <a:r>
              <a:rPr lang="en-AU" dirty="0" smtClean="0">
                <a:solidFill>
                  <a:srgbClr val="FF0000"/>
                </a:solidFill>
              </a:rPr>
              <a:t>   Estimated or mirror</a:t>
            </a:r>
          </a:p>
          <a:p>
            <a:r>
              <a:rPr lang="en-AU" dirty="0" smtClean="0"/>
              <a:t>1.342575       </a:t>
            </a:r>
            <a:r>
              <a:rPr lang="en-AU" dirty="0"/>
              <a:t>0      </a:t>
            </a:r>
            <a:r>
              <a:rPr lang="en-AU" dirty="0" smtClean="0"/>
              <a:t>     </a:t>
            </a:r>
            <a:r>
              <a:rPr lang="en-AU" dirty="0"/>
              <a:t>2        </a:t>
            </a:r>
            <a:r>
              <a:rPr lang="en-AU" dirty="0" smtClean="0"/>
              <a:t>   8                                      0</a:t>
            </a:r>
            <a:endParaRPr lang="en-AU" dirty="0"/>
          </a:p>
          <a:p>
            <a:r>
              <a:rPr lang="en-AU" dirty="0"/>
              <a:t> 0.000000      -2          2        -99      </a:t>
            </a:r>
            <a:r>
              <a:rPr lang="en-AU" dirty="0" smtClean="0"/>
              <a:t>                               0</a:t>
            </a:r>
            <a:endParaRPr lang="en-AU" dirty="0"/>
          </a:p>
          <a:p>
            <a:r>
              <a:rPr lang="en-AU" dirty="0"/>
              <a:t> 0.262792       0          2    </a:t>
            </a:r>
            <a:r>
              <a:rPr lang="en-AU" dirty="0" smtClean="0"/>
              <a:t>       8                                      0</a:t>
            </a:r>
            <a:endParaRPr lang="en-AU" dirty="0"/>
          </a:p>
          <a:p>
            <a:r>
              <a:rPr lang="en-AU" dirty="0"/>
              <a:t> 1.780586       0          2      </a:t>
            </a:r>
            <a:r>
              <a:rPr lang="en-AU" dirty="0" smtClean="0"/>
              <a:t>     </a:t>
            </a:r>
            <a:r>
              <a:rPr lang="en-AU" dirty="0"/>
              <a:t>8       </a:t>
            </a:r>
            <a:r>
              <a:rPr lang="en-AU" dirty="0" smtClean="0"/>
              <a:t>                               0</a:t>
            </a:r>
            <a:endParaRPr lang="en-AU" dirty="0"/>
          </a:p>
          <a:p>
            <a:r>
              <a:rPr lang="en-AU" dirty="0"/>
              <a:t> 0.262792       0          2        </a:t>
            </a:r>
            <a:r>
              <a:rPr lang="en-AU" dirty="0" smtClean="0"/>
              <a:t>   8                                     -</a:t>
            </a:r>
            <a:r>
              <a:rPr lang="en-AU" dirty="0"/>
              <a:t>3</a:t>
            </a:r>
          </a:p>
          <a:p>
            <a:r>
              <a:rPr lang="en-AU" dirty="0"/>
              <a:t> 0.000000      -2          2        -99     </a:t>
            </a:r>
            <a:r>
              <a:rPr lang="en-AU" dirty="0" smtClean="0"/>
              <a:t>                                0</a:t>
            </a:r>
            <a:endParaRPr lang="en-AU" dirty="0"/>
          </a:p>
          <a:p>
            <a:r>
              <a:rPr lang="en-AU" dirty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56669" y="3423393"/>
            <a:ext cx="25373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 smtClean="0"/>
              <a:t>Return to base value</a:t>
            </a:r>
            <a:endParaRPr lang="en-AU" sz="2200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5586369" y="3638837"/>
            <a:ext cx="2094591" cy="0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5586369" y="4446557"/>
            <a:ext cx="2094591" cy="0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680960" y="4231113"/>
            <a:ext cx="37555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 smtClean="0"/>
              <a:t>Mirror parameter 1 for females</a:t>
            </a:r>
            <a:endParaRPr lang="en-AU" sz="2200" dirty="0"/>
          </a:p>
        </p:txBody>
      </p:sp>
    </p:spTree>
    <p:extLst>
      <p:ext uri="{BB962C8B-B14F-4D97-AF65-F5344CB8AC3E}">
        <p14:creationId xmlns:p14="http://schemas.microsoft.com/office/powerpoint/2010/main" val="307261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Other Controls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975360" y="2103686"/>
            <a:ext cx="11658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1975       # First </a:t>
            </a:r>
            <a:r>
              <a:rPr lang="en-AU" dirty="0" err="1"/>
              <a:t>rec_dev</a:t>
            </a:r>
            <a:endParaRPr lang="en-AU" dirty="0"/>
          </a:p>
          <a:p>
            <a:r>
              <a:rPr lang="en-AU" dirty="0"/>
              <a:t>2017       # last </a:t>
            </a:r>
            <a:r>
              <a:rPr lang="en-AU" dirty="0" err="1"/>
              <a:t>rec_dev</a:t>
            </a:r>
            <a:endParaRPr lang="en-AU" dirty="0"/>
          </a:p>
          <a:p>
            <a:r>
              <a:rPr lang="en-AU" dirty="0"/>
              <a:t>   2      </a:t>
            </a:r>
            <a:r>
              <a:rPr lang="en-AU" dirty="0" smtClean="0"/>
              <a:t>     </a:t>
            </a:r>
            <a:r>
              <a:rPr lang="en-AU" dirty="0"/>
              <a:t># Estimated </a:t>
            </a:r>
            <a:r>
              <a:rPr lang="en-AU" dirty="0" err="1"/>
              <a:t>rec_dev</a:t>
            </a:r>
            <a:r>
              <a:rPr lang="en-AU" dirty="0"/>
              <a:t> phase</a:t>
            </a:r>
          </a:p>
          <a:p>
            <a:r>
              <a:rPr lang="en-AU" dirty="0"/>
              <a:t>  -3       </a:t>
            </a:r>
            <a:r>
              <a:rPr lang="en-AU" dirty="0" smtClean="0"/>
              <a:t>    # </a:t>
            </a:r>
            <a:r>
              <a:rPr lang="en-AU" dirty="0"/>
              <a:t>Estimated </a:t>
            </a:r>
            <a:r>
              <a:rPr lang="en-AU" dirty="0" err="1"/>
              <a:t>rec_ini</a:t>
            </a:r>
            <a:r>
              <a:rPr lang="en-AU" dirty="0"/>
              <a:t> phase</a:t>
            </a:r>
          </a:p>
          <a:p>
            <a:r>
              <a:rPr lang="en-AU" dirty="0"/>
              <a:t>   1      </a:t>
            </a:r>
            <a:r>
              <a:rPr lang="en-AU" dirty="0" smtClean="0"/>
              <a:t>     </a:t>
            </a:r>
            <a:r>
              <a:rPr lang="en-AU" dirty="0"/>
              <a:t># VERBOSE FLAG (0 = off, 1 = on, 2 = objective </a:t>
            </a:r>
            <a:r>
              <a:rPr lang="en-AU" dirty="0" err="1"/>
              <a:t>func</a:t>
            </a:r>
            <a:r>
              <a:rPr lang="en-AU" dirty="0"/>
              <a:t>; 3 diagnostics)</a:t>
            </a:r>
          </a:p>
          <a:p>
            <a:r>
              <a:rPr lang="en-AU" dirty="0"/>
              <a:t>   3       </a:t>
            </a:r>
            <a:r>
              <a:rPr lang="en-AU" dirty="0" smtClean="0"/>
              <a:t>     # </a:t>
            </a:r>
            <a:r>
              <a:rPr lang="en-AU" dirty="0"/>
              <a:t>Initial conditions (0 = Unfished, 1 = Steady-state fished, 2 = Free parameters, 3 = Free parameters (revised))</a:t>
            </a:r>
          </a:p>
          <a:p>
            <a:r>
              <a:rPr lang="en-AU" dirty="0"/>
              <a:t>   1984    </a:t>
            </a:r>
            <a:r>
              <a:rPr lang="en-AU" dirty="0" smtClean="0"/>
              <a:t> # </a:t>
            </a:r>
            <a:r>
              <a:rPr lang="en-AU" dirty="0"/>
              <a:t>First year for average recruitment for </a:t>
            </a:r>
            <a:r>
              <a:rPr lang="en-AU" dirty="0" err="1"/>
              <a:t>Bspr</a:t>
            </a:r>
            <a:r>
              <a:rPr lang="en-AU" dirty="0"/>
              <a:t> calculation.</a:t>
            </a:r>
          </a:p>
          <a:p>
            <a:r>
              <a:rPr lang="en-AU" dirty="0"/>
              <a:t>   2017    </a:t>
            </a:r>
            <a:r>
              <a:rPr lang="en-AU" dirty="0" smtClean="0"/>
              <a:t> # </a:t>
            </a:r>
            <a:r>
              <a:rPr lang="en-AU" dirty="0"/>
              <a:t>Last year for average recruitment for </a:t>
            </a:r>
            <a:r>
              <a:rPr lang="en-AU" dirty="0" err="1"/>
              <a:t>Bspr</a:t>
            </a:r>
            <a:r>
              <a:rPr lang="en-AU" dirty="0"/>
              <a:t> calculation</a:t>
            </a:r>
            <a:r>
              <a:rPr lang="en-AU" dirty="0" smtClean="0"/>
              <a:t>.</a:t>
            </a:r>
          </a:p>
          <a:p>
            <a:r>
              <a:rPr lang="en-AU" dirty="0"/>
              <a:t>0.35   </a:t>
            </a:r>
            <a:r>
              <a:rPr lang="en-AU" dirty="0" smtClean="0"/>
              <a:t>      </a:t>
            </a:r>
            <a:r>
              <a:rPr lang="en-AU" dirty="0"/>
              <a:t># Target SPR ratio for </a:t>
            </a:r>
            <a:r>
              <a:rPr lang="en-AU" dirty="0" err="1"/>
              <a:t>Bmsy</a:t>
            </a:r>
            <a:r>
              <a:rPr lang="en-AU" dirty="0"/>
              <a:t> proxy.</a:t>
            </a:r>
          </a:p>
          <a:p>
            <a:r>
              <a:rPr lang="en-AU" dirty="0"/>
              <a:t>   1       </a:t>
            </a:r>
            <a:r>
              <a:rPr lang="en-AU" dirty="0" smtClean="0"/>
              <a:t>     # </a:t>
            </a:r>
            <a:r>
              <a:rPr lang="en-AU" dirty="0"/>
              <a:t>Gear index for SPR calculations (i.e., directed fishery).</a:t>
            </a:r>
          </a:p>
          <a:p>
            <a:r>
              <a:rPr lang="en-AU" dirty="0"/>
              <a:t>   1       </a:t>
            </a:r>
            <a:r>
              <a:rPr lang="en-AU" dirty="0" smtClean="0"/>
              <a:t>     # </a:t>
            </a:r>
            <a:r>
              <a:rPr lang="en-AU" dirty="0"/>
              <a:t>Lambda (proportion of mature male biomass for SPR reference points).</a:t>
            </a:r>
          </a:p>
          <a:p>
            <a:r>
              <a:rPr lang="en-AU" dirty="0"/>
              <a:t>   1       </a:t>
            </a:r>
            <a:r>
              <a:rPr lang="en-AU" dirty="0" smtClean="0"/>
              <a:t>     # </a:t>
            </a:r>
            <a:r>
              <a:rPr lang="en-AU" dirty="0"/>
              <a:t>Use empirical </a:t>
            </a:r>
            <a:r>
              <a:rPr lang="en-AU" dirty="0" err="1"/>
              <a:t>molt</a:t>
            </a:r>
            <a:r>
              <a:rPr lang="en-AU" dirty="0"/>
              <a:t> increment data (0=FALSE, 1=TRUE)</a:t>
            </a:r>
          </a:p>
          <a:p>
            <a:r>
              <a:rPr lang="en-AU" dirty="0"/>
              <a:t>   0       </a:t>
            </a:r>
            <a:r>
              <a:rPr lang="en-AU" dirty="0" smtClean="0"/>
              <a:t>     # </a:t>
            </a:r>
            <a:r>
              <a:rPr lang="en-AU" dirty="0"/>
              <a:t>Stock-Recruit-Relationship (0 = none, 1 = </a:t>
            </a:r>
            <a:r>
              <a:rPr lang="en-AU" dirty="0" err="1"/>
              <a:t>Beverton</a:t>
            </a:r>
            <a:r>
              <a:rPr lang="en-AU" dirty="0"/>
              <a:t>-Holt)</a:t>
            </a:r>
          </a:p>
          <a:p>
            <a:r>
              <a:rPr lang="en-AU" dirty="0"/>
              <a:t>   10      </a:t>
            </a:r>
            <a:r>
              <a:rPr lang="en-AU" dirty="0" smtClean="0"/>
              <a:t>   </a:t>
            </a:r>
            <a:r>
              <a:rPr lang="en-AU" dirty="0"/>
              <a:t># Maximum phase (stop the estimation after this phase).</a:t>
            </a:r>
          </a:p>
          <a:p>
            <a:r>
              <a:rPr lang="en-AU" dirty="0"/>
              <a:t>   -1       </a:t>
            </a:r>
            <a:r>
              <a:rPr lang="en-AU" dirty="0" smtClean="0"/>
              <a:t>    # </a:t>
            </a:r>
            <a:r>
              <a:rPr lang="en-AU" dirty="0"/>
              <a:t>Maximum number of function calls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5034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Emphasis factors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350520" y="1690688"/>
            <a:ext cx="1149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EMPHASIS FACTORS </a:t>
            </a:r>
            <a:r>
              <a:rPr lang="en-AU" dirty="0" smtClean="0">
                <a:solidFill>
                  <a:srgbClr val="FF0000"/>
                </a:solidFill>
              </a:rPr>
              <a:t>(Catch)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 smtClean="0">
                <a:solidFill>
                  <a:srgbClr val="FF0000"/>
                </a:solidFill>
              </a:rPr>
              <a:t>#</a:t>
            </a:r>
            <a:r>
              <a:rPr lang="en-AU" dirty="0" err="1">
                <a:solidFill>
                  <a:srgbClr val="FF0000"/>
                </a:solidFill>
              </a:rPr>
              <a:t>Ret_male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Disc_male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Disc_female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Disc_trawl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Disc_Tanner_male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Disc_Tanner_female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Disc_fixed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       </a:t>
            </a:r>
            <a:r>
              <a:rPr lang="en-AU" dirty="0" smtClean="0"/>
              <a:t>          </a:t>
            </a:r>
            <a:r>
              <a:rPr lang="en-AU" dirty="0"/>
              <a:t>1         </a:t>
            </a:r>
            <a:r>
              <a:rPr lang="en-AU" dirty="0" smtClean="0"/>
              <a:t>                1                     </a:t>
            </a:r>
            <a:r>
              <a:rPr lang="en-AU" dirty="0"/>
              <a:t>1  </a:t>
            </a:r>
            <a:r>
              <a:rPr lang="en-AU" dirty="0" smtClean="0"/>
              <a:t>                </a:t>
            </a:r>
            <a:r>
              <a:rPr lang="en-AU" dirty="0"/>
              <a:t>1   </a:t>
            </a:r>
            <a:r>
              <a:rPr lang="en-AU" dirty="0" smtClean="0"/>
              <a:t>                   </a:t>
            </a:r>
            <a:r>
              <a:rPr lang="en-AU" dirty="0"/>
              <a:t>1          </a:t>
            </a:r>
            <a:r>
              <a:rPr lang="en-AU" dirty="0" smtClean="0"/>
              <a:t>                        1                  </a:t>
            </a:r>
            <a:r>
              <a:rPr lang="en-AU" dirty="0"/>
              <a:t>1     </a:t>
            </a:r>
          </a:p>
          <a:p>
            <a:endParaRPr lang="en-AU" dirty="0"/>
          </a:p>
          <a:p>
            <a:r>
              <a:rPr lang="en-AU" dirty="0"/>
              <a:t>## </a:t>
            </a:r>
            <a:r>
              <a:rPr lang="en-AU" dirty="0" smtClean="0"/>
              <a:t>————————————————————————————————————————————————————</a:t>
            </a:r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## EMPHASIS FACTORS (Priors)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# </a:t>
            </a:r>
            <a:r>
              <a:rPr lang="en-AU" dirty="0" err="1">
                <a:solidFill>
                  <a:srgbClr val="FF0000"/>
                </a:solidFill>
              </a:rPr>
              <a:t>Log_fdevs</a:t>
            </a:r>
            <a:r>
              <a:rPr lang="en-AU" dirty="0">
                <a:solidFill>
                  <a:srgbClr val="FF0000"/>
                </a:solidFill>
              </a:rPr>
              <a:t>   </a:t>
            </a:r>
            <a:r>
              <a:rPr lang="en-AU" dirty="0" err="1">
                <a:solidFill>
                  <a:srgbClr val="FF0000"/>
                </a:solidFill>
              </a:rPr>
              <a:t>meanF</a:t>
            </a:r>
            <a:r>
              <a:rPr lang="en-AU" dirty="0">
                <a:solidFill>
                  <a:srgbClr val="FF0000"/>
                </a:solidFill>
              </a:rPr>
              <a:t>       </a:t>
            </a:r>
            <a:r>
              <a:rPr lang="en-AU" dirty="0" err="1">
                <a:solidFill>
                  <a:srgbClr val="FF0000"/>
                </a:solidFill>
              </a:rPr>
              <a:t>Mdevs</a:t>
            </a:r>
            <a:r>
              <a:rPr lang="en-AU" dirty="0">
                <a:solidFill>
                  <a:srgbClr val="FF0000"/>
                </a:solidFill>
              </a:rPr>
              <a:t>  </a:t>
            </a:r>
            <a:r>
              <a:rPr lang="en-AU" dirty="0" err="1">
                <a:solidFill>
                  <a:srgbClr val="FF0000"/>
                </a:solidFill>
              </a:rPr>
              <a:t>Rec_devs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Initial_devs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Fst_dif_dev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Mean_sex</a:t>
            </a:r>
            <a:r>
              <a:rPr lang="en-AU" dirty="0">
                <a:solidFill>
                  <a:srgbClr val="FF0000"/>
                </a:solidFill>
              </a:rPr>
              <a:t>-Ratio</a:t>
            </a:r>
          </a:p>
          <a:p>
            <a:r>
              <a:rPr lang="en-AU" dirty="0" smtClean="0"/>
              <a:t>          </a:t>
            </a:r>
            <a:r>
              <a:rPr lang="en-AU" dirty="0"/>
              <a:t>10000       </a:t>
            </a:r>
            <a:r>
              <a:rPr lang="en-AU" dirty="0" smtClean="0"/>
              <a:t>     0                   </a:t>
            </a:r>
            <a:r>
              <a:rPr lang="en-AU" dirty="0"/>
              <a:t>1    </a:t>
            </a:r>
            <a:r>
              <a:rPr lang="en-AU" dirty="0" smtClean="0"/>
              <a:t>           </a:t>
            </a:r>
            <a:r>
              <a:rPr lang="en-AU" dirty="0"/>
              <a:t>2      </a:t>
            </a:r>
            <a:r>
              <a:rPr lang="en-AU" dirty="0" smtClean="0"/>
              <a:t>             </a:t>
            </a:r>
            <a:r>
              <a:rPr lang="en-AU" dirty="0"/>
              <a:t>0        </a:t>
            </a:r>
            <a:r>
              <a:rPr lang="en-AU" dirty="0" smtClean="0"/>
              <a:t>            </a:t>
            </a:r>
            <a:r>
              <a:rPr lang="en-AU" dirty="0"/>
              <a:t>0  </a:t>
            </a:r>
            <a:r>
              <a:rPr lang="en-AU" dirty="0" smtClean="0"/>
              <a:t>                      10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1691640" y="4572000"/>
            <a:ext cx="19166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 smtClean="0"/>
              <a:t>Recommended</a:t>
            </a:r>
            <a:endParaRPr lang="en-AU" sz="2200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1386840" y="3999012"/>
            <a:ext cx="1352096" cy="57298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590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Core parameters-II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731521" y="1690688"/>
            <a:ext cx="107289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Those </a:t>
            </a:r>
            <a:r>
              <a:rPr lang="en-AU" sz="2400" dirty="0" err="1" smtClean="0"/>
              <a:t>logNs</a:t>
            </a:r>
            <a:endParaRPr lang="en-AU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LogN0: N-at-size in year 1 is based on unfished size-structure (option 0 for initial conditions; see final section of this presentation)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err="1" smtClean="0"/>
              <a:t>LogRini</a:t>
            </a:r>
            <a:r>
              <a:rPr lang="en-AU" sz="2400" dirty="0" smtClean="0"/>
              <a:t>: N-at-size in year 1 is based on a fished size-structure – this is the recruitment on which the size-structure is based (also used when free parameters are estimated (options 1 and 3 for initial conditions) [option 1 is still under development]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err="1" smtClean="0"/>
              <a:t>LogRbar</a:t>
            </a:r>
            <a:r>
              <a:rPr lang="en-AU" sz="2400" dirty="0" smtClean="0"/>
              <a:t>: Used for computing recruits after year 1.</a:t>
            </a:r>
          </a:p>
          <a:p>
            <a:r>
              <a:rPr lang="en-AU" sz="2400" dirty="0" smtClean="0"/>
              <a:t>Options 2 and 3 differ according to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4729905"/>
              </p:ext>
            </p:extLst>
          </p:nvPr>
        </p:nvGraphicFramePr>
        <p:xfrm>
          <a:off x="2052639" y="5320982"/>
          <a:ext cx="1913571" cy="637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Equation" r:id="rId3" imgW="799920" imgH="266400" progId="Equation.DSMT4">
                  <p:embed/>
                </p:oleObj>
              </mc:Choice>
              <mc:Fallback>
                <p:oleObj name="Equation" r:id="rId3" imgW="79992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2639" y="5320982"/>
                        <a:ext cx="1913571" cy="6378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573913"/>
              </p:ext>
            </p:extLst>
          </p:nvPr>
        </p:nvGraphicFramePr>
        <p:xfrm>
          <a:off x="6627178" y="5214460"/>
          <a:ext cx="40417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Equation" r:id="rId5" imgW="1688760" imgH="355320" progId="Equation.DSMT4">
                  <p:embed/>
                </p:oleObj>
              </mc:Choice>
              <mc:Fallback>
                <p:oleObj name="Equation" r:id="rId5" imgW="168876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27178" y="5214460"/>
                        <a:ext cx="4041775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203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Core parameters-III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731521" y="1690688"/>
            <a:ext cx="107289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The first two recruitment parameters define the distribution of recruits to size class for males / combined sex:</a:t>
            </a:r>
          </a:p>
          <a:p>
            <a:endParaRPr lang="en-AU" sz="2400" dirty="0"/>
          </a:p>
          <a:p>
            <a:endParaRPr lang="en-AU" sz="2400" dirty="0" smtClean="0"/>
          </a:p>
          <a:p>
            <a:endParaRPr lang="en-AU" sz="2400" dirty="0"/>
          </a:p>
          <a:p>
            <a:r>
              <a:rPr lang="en-AU" sz="2400" dirty="0" smtClean="0"/>
              <a:t>For a 2-sex model, the values for </a:t>
            </a:r>
            <a:r>
              <a:rPr lang="en-AU" sz="2400" dirty="0" smtClean="0">
                <a:sym typeface="Symbol" panose="05050102010706020507" pitchFamily="18" charset="2"/>
              </a:rPr>
              <a:t> and  for females are exponential offsets from the values for males, i.e.:</a:t>
            </a:r>
            <a:endParaRPr lang="en-AU" sz="2400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877419"/>
              </p:ext>
            </p:extLst>
          </p:nvPr>
        </p:nvGraphicFramePr>
        <p:xfrm>
          <a:off x="4112455" y="2301240"/>
          <a:ext cx="2851746" cy="1123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1" name="Equation" r:id="rId3" imgW="1257120" imgH="495000" progId="Equation.DSMT4">
                  <p:embed/>
                </p:oleObj>
              </mc:Choice>
              <mc:Fallback>
                <p:oleObj name="Equation" r:id="rId3" imgW="125712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12455" y="2301240"/>
                        <a:ext cx="2851746" cy="11234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085340"/>
              </p:ext>
            </p:extLst>
          </p:nvPr>
        </p:nvGraphicFramePr>
        <p:xfrm>
          <a:off x="3359979" y="4602480"/>
          <a:ext cx="2042689" cy="596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name="Equation" r:id="rId5" imgW="825480" imgH="241200" progId="Equation.DSMT4">
                  <p:embed/>
                </p:oleObj>
              </mc:Choice>
              <mc:Fallback>
                <p:oleObj name="Equation" r:id="rId5" imgW="8254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59979" y="4602480"/>
                        <a:ext cx="2042689" cy="5968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374013"/>
              </p:ext>
            </p:extLst>
          </p:nvPr>
        </p:nvGraphicFramePr>
        <p:xfrm>
          <a:off x="6731317" y="4602480"/>
          <a:ext cx="1902385" cy="555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3" name="Equation" r:id="rId7" imgW="825480" imgH="241200" progId="Equation.DSMT4">
                  <p:embed/>
                </p:oleObj>
              </mc:Choice>
              <mc:Fallback>
                <p:oleObj name="Equation" r:id="rId7" imgW="8254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731317" y="4602480"/>
                        <a:ext cx="1902385" cy="5558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21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Core parameters-IV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838200" y="2021116"/>
            <a:ext cx="89763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 -0.9       -10         0.75      -4       0  -10.0     0.75        </a:t>
            </a:r>
            <a:r>
              <a:rPr lang="en-AU" dirty="0" smtClean="0"/>
              <a:t>   # </a:t>
            </a:r>
            <a:r>
              <a:rPr lang="en-AU" dirty="0"/>
              <a:t>ln(</a:t>
            </a:r>
            <a:r>
              <a:rPr lang="en-AU" dirty="0" err="1"/>
              <a:t>sigma_R</a:t>
            </a:r>
            <a:r>
              <a:rPr lang="en-AU" dirty="0"/>
              <a:t>)</a:t>
            </a:r>
          </a:p>
          <a:p>
            <a:r>
              <a:rPr lang="en-AU" dirty="0"/>
              <a:t>    0.75        0.20      1.00      -2       3    3.0     2.00        </a:t>
            </a:r>
            <a:r>
              <a:rPr lang="en-AU" dirty="0" smtClean="0"/>
              <a:t> # </a:t>
            </a:r>
            <a:r>
              <a:rPr lang="en-AU" dirty="0"/>
              <a:t>steepness</a:t>
            </a:r>
          </a:p>
          <a:p>
            <a:r>
              <a:rPr lang="en-AU" dirty="0"/>
              <a:t>    0.01        0.00      1.00      -3       3    1.01    1.01        # recruitment </a:t>
            </a:r>
            <a:r>
              <a:rPr lang="en-AU" dirty="0" smtClean="0"/>
              <a:t>autocorrelation</a:t>
            </a:r>
          </a:p>
          <a:p>
            <a:endParaRPr lang="en-AU" dirty="0"/>
          </a:p>
          <a:p>
            <a:r>
              <a:rPr lang="en-AU" sz="2400" dirty="0" smtClean="0"/>
              <a:t>The latter two parameters are only used if recruitment is constrained by a stock-recruitment relationship. The value of </a:t>
            </a:r>
            <a:r>
              <a:rPr lang="en-AU" sz="2400" dirty="0" smtClean="0">
                <a:sym typeface="Symbol" panose="05050102010706020507" pitchFamily="18" charset="2"/>
              </a:rPr>
              <a:t></a:t>
            </a:r>
            <a:r>
              <a:rPr lang="en-AU" sz="2400" baseline="-25000" dirty="0" smtClean="0">
                <a:sym typeface="Symbol" panose="05050102010706020507" pitchFamily="18" charset="2"/>
              </a:rPr>
              <a:t>R</a:t>
            </a:r>
            <a:r>
              <a:rPr lang="en-AU" sz="2400" dirty="0" smtClean="0">
                <a:sym typeface="Symbol" panose="05050102010706020507" pitchFamily="18" charset="2"/>
              </a:rPr>
              <a:t> cannot be estimated with the context of a penalized likelihood estimation method.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88412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Core parameters-V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457200" y="4667518"/>
            <a:ext cx="10424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/>
              <a:t>    #   </a:t>
            </a:r>
            <a:r>
              <a:rPr lang="en-AU" dirty="0"/>
              <a:t>0.00      -10         5          2       0   10.0    20.00        </a:t>
            </a:r>
            <a:r>
              <a:rPr lang="en-AU" dirty="0" smtClean="0"/>
              <a:t> # Initial N Deviation </a:t>
            </a:r>
            <a:r>
              <a:rPr lang="en-AU" dirty="0"/>
              <a:t>for size-class 1 (normalization class)</a:t>
            </a:r>
          </a:p>
          <a:p>
            <a:r>
              <a:rPr lang="en-AU" dirty="0"/>
              <a:t>    0.00   </a:t>
            </a:r>
            <a:r>
              <a:rPr lang="en-AU" dirty="0" smtClean="0"/>
              <a:t>        </a:t>
            </a:r>
            <a:r>
              <a:rPr lang="en-AU" dirty="0"/>
              <a:t>-10         5          3       0   10.0    20.00        </a:t>
            </a:r>
            <a:r>
              <a:rPr lang="en-AU" dirty="0" smtClean="0"/>
              <a:t>  # </a:t>
            </a:r>
            <a:r>
              <a:rPr lang="en-AU" dirty="0"/>
              <a:t>Initial N </a:t>
            </a:r>
            <a:r>
              <a:rPr lang="en-AU" dirty="0" smtClean="0"/>
              <a:t>Deviation </a:t>
            </a:r>
            <a:r>
              <a:rPr lang="en-AU" dirty="0"/>
              <a:t>for size-class 2</a:t>
            </a:r>
          </a:p>
          <a:p>
            <a:r>
              <a:rPr lang="en-AU" dirty="0"/>
              <a:t>    0.00      </a:t>
            </a:r>
            <a:r>
              <a:rPr lang="en-AU" dirty="0" smtClean="0"/>
              <a:t>    - 10         </a:t>
            </a:r>
            <a:r>
              <a:rPr lang="en-AU" dirty="0"/>
              <a:t>5          3       0   10.0    20.00        </a:t>
            </a:r>
            <a:r>
              <a:rPr lang="en-AU" dirty="0" smtClean="0"/>
              <a:t>  # </a:t>
            </a:r>
            <a:r>
              <a:rPr lang="en-AU" dirty="0"/>
              <a:t>Initial N </a:t>
            </a:r>
            <a:r>
              <a:rPr lang="en-AU" dirty="0" smtClean="0"/>
              <a:t>Deviation </a:t>
            </a:r>
            <a:r>
              <a:rPr lang="en-AU" dirty="0"/>
              <a:t>for size-class 3</a:t>
            </a:r>
          </a:p>
          <a:p>
            <a:r>
              <a:rPr lang="en-AU" dirty="0"/>
              <a:t>    0.00      </a:t>
            </a:r>
            <a:r>
              <a:rPr lang="en-AU" dirty="0" smtClean="0"/>
              <a:t>     -</a:t>
            </a:r>
            <a:r>
              <a:rPr lang="en-AU" dirty="0"/>
              <a:t>10         5          3       0   10.0    20.00        </a:t>
            </a:r>
            <a:r>
              <a:rPr lang="en-AU" dirty="0" smtClean="0"/>
              <a:t>  # </a:t>
            </a:r>
            <a:r>
              <a:rPr lang="en-AU" dirty="0"/>
              <a:t>Initial N </a:t>
            </a:r>
            <a:r>
              <a:rPr lang="en-AU" dirty="0" smtClean="0"/>
              <a:t>Deviation </a:t>
            </a:r>
            <a:r>
              <a:rPr lang="en-AU" dirty="0"/>
              <a:t>for size-class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0560" y="4069080"/>
            <a:ext cx="45661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>
                <a:solidFill>
                  <a:srgbClr val="FF0000"/>
                </a:solidFill>
              </a:rPr>
              <a:t>Free initial N parameters (option 3)</a:t>
            </a:r>
            <a:endParaRPr lang="en-AU" sz="2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0560" y="1627302"/>
            <a:ext cx="4721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>
                <a:solidFill>
                  <a:srgbClr val="FF0000"/>
                </a:solidFill>
              </a:rPr>
              <a:t>Free initial N parameters (option 2)</a:t>
            </a:r>
            <a:endParaRPr lang="en-AU" sz="24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4497" y="2219079"/>
            <a:ext cx="95554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 14.5       5.00     20.00         1       0    5.00  20.00          # logN0 vector of initial numbers at length</a:t>
            </a:r>
          </a:p>
          <a:p>
            <a:r>
              <a:rPr lang="en-AU" dirty="0"/>
              <a:t> 14.0       5.00     20.00         1       0    5.00  20.00          # logN0 vector of initial numbers at length</a:t>
            </a:r>
          </a:p>
          <a:p>
            <a:r>
              <a:rPr lang="en-AU" dirty="0"/>
              <a:t> 13.5       5.00     20.00         1       0    5.00  20.00          # logN0 vector of initial numbers at length</a:t>
            </a:r>
          </a:p>
        </p:txBody>
      </p:sp>
    </p:spTree>
    <p:extLst>
      <p:ext uri="{BB962C8B-B14F-4D97-AF65-F5344CB8AC3E}">
        <p14:creationId xmlns:p14="http://schemas.microsoft.com/office/powerpoint/2010/main" val="71912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Growth parameters-I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502920" y="1690688"/>
            <a:ext cx="106070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 Use growth transition matrix option (</a:t>
            </a:r>
            <a:r>
              <a:rPr lang="en-AU" dirty="0" smtClean="0">
                <a:solidFill>
                  <a:srgbClr val="FF0000"/>
                </a:solidFill>
              </a:rPr>
              <a:t>1,2,3,4,5,6,7)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3</a:t>
            </a:r>
          </a:p>
          <a:p>
            <a:r>
              <a:rPr lang="en-AU" dirty="0">
                <a:solidFill>
                  <a:srgbClr val="FF0000"/>
                </a:solidFill>
              </a:rPr>
              <a:t># growth increment model (1=alpha/beta; 2=estimated by </a:t>
            </a:r>
            <a:r>
              <a:rPr lang="en-AU" dirty="0" smtClean="0">
                <a:solidFill>
                  <a:srgbClr val="FF0000"/>
                </a:solidFill>
              </a:rPr>
              <a:t>size-class;3=pre-specified/empirical</a:t>
            </a:r>
            <a:r>
              <a:rPr lang="en-AU" dirty="0">
                <a:solidFill>
                  <a:srgbClr val="FF0000"/>
                </a:solidFill>
              </a:rPr>
              <a:t>)</a:t>
            </a:r>
          </a:p>
          <a:p>
            <a:r>
              <a:rPr lang="en-AU" dirty="0"/>
              <a:t>3</a:t>
            </a:r>
          </a:p>
          <a:p>
            <a:r>
              <a:rPr lang="en-AU" dirty="0">
                <a:solidFill>
                  <a:srgbClr val="FF0000"/>
                </a:solidFill>
              </a:rPr>
              <a:t># maximum size-class (males then females)</a:t>
            </a:r>
          </a:p>
          <a:p>
            <a:r>
              <a:rPr lang="en-AU" dirty="0"/>
              <a:t>20 16</a:t>
            </a:r>
          </a:p>
          <a:p>
            <a:r>
              <a:rPr lang="en-AU" dirty="0">
                <a:solidFill>
                  <a:srgbClr val="FF0000"/>
                </a:solidFill>
              </a:rPr>
              <a:t># Maximum size-class for recruitment(males then females)</a:t>
            </a:r>
          </a:p>
          <a:p>
            <a:r>
              <a:rPr lang="en-AU" dirty="0"/>
              <a:t>7 </a:t>
            </a:r>
            <a:r>
              <a:rPr lang="en-AU" dirty="0" smtClean="0"/>
              <a:t>5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502920" y="4709160"/>
            <a:ext cx="113385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Key note: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Growth-transition matrix = probability of being in a size-class next season GIVEN </a:t>
            </a:r>
            <a:r>
              <a:rPr lang="en-AU" sz="2400" dirty="0" err="1" smtClean="0"/>
              <a:t>molt</a:t>
            </a:r>
            <a:endParaRPr lang="en-AU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Size-transition matrix </a:t>
            </a:r>
            <a:r>
              <a:rPr lang="en-AU" sz="2400" dirty="0"/>
              <a:t>= probability of being in a </a:t>
            </a:r>
            <a:r>
              <a:rPr lang="en-AU" sz="2400" dirty="0" smtClean="0"/>
              <a:t>size-class next season (accounts for </a:t>
            </a:r>
            <a:r>
              <a:rPr lang="en-AU" sz="2400" dirty="0" err="1" smtClean="0"/>
              <a:t>molt</a:t>
            </a:r>
            <a:r>
              <a:rPr lang="en-AU" sz="2400" dirty="0" smtClean="0"/>
              <a:t> probability)</a:t>
            </a:r>
          </a:p>
          <a:p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5492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Growth parameters-III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411480" y="1492568"/>
            <a:ext cx="113690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Options for setting the growth and size-transition matrices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Option 1: Pre-specify the growth-transition matrix (</a:t>
            </a:r>
            <a:r>
              <a:rPr lang="en-AU" sz="2400" dirty="0" smtClean="0">
                <a:solidFill>
                  <a:srgbClr val="FF0000"/>
                </a:solidFill>
              </a:rPr>
              <a:t>uses the estimated </a:t>
            </a:r>
            <a:r>
              <a:rPr lang="en-AU" sz="2400" dirty="0" err="1" smtClean="0">
                <a:solidFill>
                  <a:srgbClr val="FF0000"/>
                </a:solidFill>
              </a:rPr>
              <a:t>molt</a:t>
            </a:r>
            <a:r>
              <a:rPr lang="en-AU" sz="2400" dirty="0" smtClean="0">
                <a:solidFill>
                  <a:srgbClr val="FF0000"/>
                </a:solidFill>
              </a:rPr>
              <a:t> probability</a:t>
            </a:r>
            <a:r>
              <a:rPr lang="en-AU" sz="24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Option 2</a:t>
            </a:r>
            <a:r>
              <a:rPr lang="en-AU" sz="2400" dirty="0"/>
              <a:t>: Pre-specify </a:t>
            </a:r>
            <a:r>
              <a:rPr lang="en-AU" sz="2400" dirty="0" smtClean="0"/>
              <a:t>the size-transition matrix directly (</a:t>
            </a:r>
            <a:r>
              <a:rPr lang="en-AU" sz="2400" dirty="0" err="1" smtClean="0">
                <a:solidFill>
                  <a:srgbClr val="FF0000"/>
                </a:solidFill>
              </a:rPr>
              <a:t>molt</a:t>
            </a:r>
            <a:r>
              <a:rPr lang="en-AU" sz="2400" dirty="0" smtClean="0">
                <a:solidFill>
                  <a:srgbClr val="FF0000"/>
                </a:solidFill>
              </a:rPr>
              <a:t> probability is ignored</a:t>
            </a:r>
            <a:r>
              <a:rPr lang="en-AU" sz="24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Option 3:  The growth-transition matrix is based on gamma-distributed increments (size-increment is gamma)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Option 4: The growth-transition matrix </a:t>
            </a:r>
            <a:r>
              <a:rPr lang="en-AU" sz="2400" dirty="0"/>
              <a:t>is based on gamma-distributed </a:t>
            </a:r>
            <a:r>
              <a:rPr lang="en-AU" sz="2400" dirty="0" smtClean="0"/>
              <a:t>increments (size after increment is gamma)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Option 5: The </a:t>
            </a:r>
            <a:r>
              <a:rPr lang="en-AU" sz="2400" dirty="0"/>
              <a:t>growth-transition matrix is based on </a:t>
            </a:r>
            <a:r>
              <a:rPr lang="en-AU" sz="2400" dirty="0" smtClean="0"/>
              <a:t>kappa</a:t>
            </a:r>
            <a:r>
              <a:rPr lang="en-AU" sz="2400" dirty="0" smtClean="0">
                <a:sym typeface="Symbol" panose="05050102010706020507" pitchFamily="18" charset="2"/>
              </a:rPr>
              <a:t> </a:t>
            </a:r>
            <a:r>
              <a:rPr lang="en-AU" sz="2400" dirty="0">
                <a:sym typeface="Symbol" panose="05050102010706020507" pitchFamily="18" charset="2"/>
              </a:rPr>
              <a:t>varying among individuals</a:t>
            </a:r>
            <a:endParaRPr lang="en-A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Option 6: </a:t>
            </a:r>
            <a:r>
              <a:rPr lang="en-AU" sz="2400" dirty="0"/>
              <a:t>The growth-transition matrix is </a:t>
            </a:r>
            <a:r>
              <a:rPr lang="en-AU" sz="2400" dirty="0" smtClean="0"/>
              <a:t>based on L</a:t>
            </a:r>
            <a:r>
              <a:rPr lang="en-AU" sz="2400" baseline="-25000" dirty="0" smtClean="0">
                <a:sym typeface="Symbol" panose="05050102010706020507" pitchFamily="18" charset="2"/>
              </a:rPr>
              <a:t></a:t>
            </a:r>
            <a:r>
              <a:rPr lang="en-AU" sz="2400" dirty="0" smtClean="0">
                <a:sym typeface="Symbol" panose="05050102010706020507" pitchFamily="18" charset="2"/>
              </a:rPr>
              <a:t> varying among individuals</a:t>
            </a:r>
            <a:endParaRPr lang="en-AU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Option 7: </a:t>
            </a:r>
            <a:r>
              <a:rPr lang="en-AU" sz="2400" dirty="0"/>
              <a:t>The growth-transition matrix is based on kappa</a:t>
            </a:r>
            <a:r>
              <a:rPr lang="en-AU" sz="2400" dirty="0">
                <a:sym typeface="Symbol" panose="05050102010706020507" pitchFamily="18" charset="2"/>
              </a:rPr>
              <a:t> </a:t>
            </a:r>
            <a:r>
              <a:rPr lang="en-AU" sz="2400" dirty="0" smtClean="0">
                <a:sym typeface="Symbol" panose="05050102010706020507" pitchFamily="18" charset="2"/>
              </a:rPr>
              <a:t>and </a:t>
            </a:r>
            <a:r>
              <a:rPr lang="en-AU" sz="2400" dirty="0"/>
              <a:t>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>
                <a:sym typeface="Symbol" panose="05050102010706020507" pitchFamily="18" charset="2"/>
              </a:rPr>
              <a:t> </a:t>
            </a:r>
            <a:r>
              <a:rPr lang="en-AU" sz="2400" dirty="0" smtClean="0">
                <a:sym typeface="Symbol" panose="05050102010706020507" pitchFamily="18" charset="2"/>
              </a:rPr>
              <a:t>varying </a:t>
            </a:r>
            <a:r>
              <a:rPr lang="en-AU" sz="2400" dirty="0">
                <a:sym typeface="Symbol" panose="05050102010706020507" pitchFamily="18" charset="2"/>
              </a:rPr>
              <a:t>among </a:t>
            </a:r>
            <a:r>
              <a:rPr lang="en-AU" sz="2400" dirty="0" smtClean="0">
                <a:sym typeface="Symbol" panose="05050102010706020507" pitchFamily="18" charset="2"/>
              </a:rPr>
              <a:t>individuals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>
                <a:sym typeface="Symbol" panose="05050102010706020507" pitchFamily="18" charset="2"/>
              </a:rPr>
              <a:t>Option 8: </a:t>
            </a:r>
            <a:r>
              <a:rPr lang="en-AU" sz="2400" dirty="0"/>
              <a:t>The growth-transition matrix is based on </a:t>
            </a:r>
            <a:r>
              <a:rPr lang="en-AU" sz="2400" dirty="0" smtClean="0"/>
              <a:t>normally-distributed </a:t>
            </a:r>
            <a:r>
              <a:rPr lang="en-AU" sz="2400" dirty="0"/>
              <a:t>increments (size after increment </a:t>
            </a:r>
            <a:r>
              <a:rPr lang="en-AU" sz="2400" dirty="0" smtClean="0"/>
              <a:t>is normal)</a:t>
            </a:r>
            <a:endParaRPr lang="en-AU" sz="2400" dirty="0"/>
          </a:p>
          <a:p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354196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1313</TotalTime>
  <Words>3486</Words>
  <Application>Microsoft Office PowerPoint</Application>
  <PresentationFormat>Widescreen</PresentationFormat>
  <Paragraphs>408</Paragraphs>
  <Slides>34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Calibri Light</vt:lpstr>
      <vt:lpstr>Symbol</vt:lpstr>
      <vt:lpstr>Office Theme</vt:lpstr>
      <vt:lpstr>Equation</vt:lpstr>
      <vt:lpstr>MathType 6.0 Equation</vt:lpstr>
      <vt:lpstr>GMACS-3</vt:lpstr>
      <vt:lpstr>Core (theta) parameters</vt:lpstr>
      <vt:lpstr>Core parameters-I</vt:lpstr>
      <vt:lpstr>Core parameters-II</vt:lpstr>
      <vt:lpstr>Core parameters-III</vt:lpstr>
      <vt:lpstr>Core parameters-IV</vt:lpstr>
      <vt:lpstr>Core parameters-V</vt:lpstr>
      <vt:lpstr>Growth parameters-I</vt:lpstr>
      <vt:lpstr>Growth parameters-III</vt:lpstr>
      <vt:lpstr>Growth parameters-II</vt:lpstr>
      <vt:lpstr>Growth parameters-III</vt:lpstr>
      <vt:lpstr>Growth parameters-IV</vt:lpstr>
      <vt:lpstr>Growth parameters-V</vt:lpstr>
      <vt:lpstr>Growth parameters-V (continued)</vt:lpstr>
      <vt:lpstr>Growth parameters-VII</vt:lpstr>
      <vt:lpstr>Growth parameters-VII</vt:lpstr>
      <vt:lpstr>Selectivity and retention parameters-I</vt:lpstr>
      <vt:lpstr>Selectivity and retention parameters-II</vt:lpstr>
      <vt:lpstr>Selectivity and retention parameters-III</vt:lpstr>
      <vt:lpstr>Selectivity and retention parameters-Example-I</vt:lpstr>
      <vt:lpstr>Selectivity and retention parameters-Example-II</vt:lpstr>
      <vt:lpstr>Selectivity and retention parameters-IV</vt:lpstr>
      <vt:lpstr>Selectivity and retention parameters-V</vt:lpstr>
      <vt:lpstr>Selectivity and retention parameters-VI</vt:lpstr>
      <vt:lpstr>Index catchability and additional variance-I</vt:lpstr>
      <vt:lpstr>Index catchability and additional variance-II</vt:lpstr>
      <vt:lpstr>F penalties and phases</vt:lpstr>
      <vt:lpstr>Likelihood specification (composition data)</vt:lpstr>
      <vt:lpstr>Time-varying natural mortality-I</vt:lpstr>
      <vt:lpstr>Time-varying natural mortality-II</vt:lpstr>
      <vt:lpstr>Time-varying natural mortality-III</vt:lpstr>
      <vt:lpstr>Time-varying natural mortality-IV</vt:lpstr>
      <vt:lpstr>Other Controls</vt:lpstr>
      <vt:lpstr>Emphasis factors</vt:lpstr>
    </vt:vector>
  </TitlesOfParts>
  <Company>CSIRO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Size-structured models: an introduction to models and fitting</dc:title>
  <dc:creator>Punt, Andre (O&amp;A, Hobart)</dc:creator>
  <cp:lastModifiedBy>Punt, Andre (O&amp;A, Hobart)</cp:lastModifiedBy>
  <cp:revision>122</cp:revision>
  <dcterms:created xsi:type="dcterms:W3CDTF">2018-11-02T17:19:51Z</dcterms:created>
  <dcterms:modified xsi:type="dcterms:W3CDTF">2019-01-09T23:35:21Z</dcterms:modified>
</cp:coreProperties>
</file>