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45"/>
  </p:notesMasterIdLst>
  <p:sldIdLst>
    <p:sldId id="552" r:id="rId2"/>
    <p:sldId id="680" r:id="rId3"/>
    <p:sldId id="301" r:id="rId4"/>
    <p:sldId id="514" r:id="rId5"/>
    <p:sldId id="588" r:id="rId6"/>
    <p:sldId id="638" r:id="rId7"/>
    <p:sldId id="652" r:id="rId8"/>
    <p:sldId id="590" r:id="rId9"/>
    <p:sldId id="591" r:id="rId10"/>
    <p:sldId id="643" r:id="rId11"/>
    <p:sldId id="681" r:id="rId12"/>
    <p:sldId id="683" r:id="rId13"/>
    <p:sldId id="684" r:id="rId14"/>
    <p:sldId id="686" r:id="rId15"/>
    <p:sldId id="687" r:id="rId16"/>
    <p:sldId id="688" r:id="rId17"/>
    <p:sldId id="689" r:id="rId18"/>
    <p:sldId id="690" r:id="rId19"/>
    <p:sldId id="644" r:id="rId20"/>
    <p:sldId id="691" r:id="rId21"/>
    <p:sldId id="692" r:id="rId22"/>
    <p:sldId id="693" r:id="rId23"/>
    <p:sldId id="694" r:id="rId24"/>
    <p:sldId id="314" r:id="rId25"/>
    <p:sldId id="520" r:id="rId26"/>
    <p:sldId id="695" r:id="rId27"/>
    <p:sldId id="696" r:id="rId28"/>
    <p:sldId id="697" r:id="rId29"/>
    <p:sldId id="698" r:id="rId30"/>
    <p:sldId id="699" r:id="rId31"/>
    <p:sldId id="700" r:id="rId32"/>
    <p:sldId id="701" r:id="rId33"/>
    <p:sldId id="671" r:id="rId34"/>
    <p:sldId id="702" r:id="rId35"/>
    <p:sldId id="703" r:id="rId36"/>
    <p:sldId id="705" r:id="rId37"/>
    <p:sldId id="706" r:id="rId38"/>
    <p:sldId id="707" r:id="rId39"/>
    <p:sldId id="708" r:id="rId40"/>
    <p:sldId id="709" r:id="rId41"/>
    <p:sldId id="710" r:id="rId42"/>
    <p:sldId id="711" r:id="rId43"/>
    <p:sldId id="633"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71" autoAdjust="0"/>
    <p:restoredTop sz="86443" autoAdjust="0"/>
  </p:normalViewPr>
  <p:slideViewPr>
    <p:cSldViewPr>
      <p:cViewPr varScale="1">
        <p:scale>
          <a:sx n="58" d="100"/>
          <a:sy n="58" d="100"/>
        </p:scale>
        <p:origin x="1832" y="40"/>
      </p:cViewPr>
      <p:guideLst>
        <p:guide orient="horz" pos="2160"/>
        <p:guide pos="2880"/>
      </p:guideLst>
    </p:cSldViewPr>
  </p:slideViewPr>
  <p:outlineViewPr>
    <p:cViewPr>
      <p:scale>
        <a:sx n="33" d="100"/>
        <a:sy n="33" d="100"/>
      </p:scale>
      <p:origin x="0" y="-42864"/>
    </p:cViewPr>
  </p:outlineViewPr>
  <p:notesTextViewPr>
    <p:cViewPr>
      <p:scale>
        <a:sx n="1" d="1"/>
        <a:sy n="1" d="1"/>
      </p:scale>
      <p:origin x="0" y="0"/>
    </p:cViewPr>
  </p:notesTextViewPr>
  <p:sorterViewPr>
    <p:cViewPr varScale="1">
      <p:scale>
        <a:sx n="1" d="1"/>
        <a:sy n="1" d="1"/>
      </p:scale>
      <p:origin x="0" y="-124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1F947EE-7E01-4A36-8FF5-4A898178D218}" type="datetimeFigureOut">
              <a:rPr lang="en-US" smtClean="0"/>
              <a:t>1/21/2019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503C1CF-8F55-44FB-87A5-DDA4C0675453}" type="slidenum">
              <a:rPr lang="en-US" smtClean="0"/>
              <a:t>‹#›</a:t>
            </a:fld>
            <a:endParaRPr lang="en-US" dirty="0"/>
          </a:p>
        </p:txBody>
      </p:sp>
    </p:spTree>
    <p:extLst>
      <p:ext uri="{BB962C8B-B14F-4D97-AF65-F5344CB8AC3E}">
        <p14:creationId xmlns:p14="http://schemas.microsoft.com/office/powerpoint/2010/main" val="3832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2</a:t>
            </a:fld>
            <a:endParaRPr lang="en-US" dirty="0"/>
          </a:p>
        </p:txBody>
      </p:sp>
    </p:spTree>
    <p:extLst>
      <p:ext uri="{BB962C8B-B14F-4D97-AF65-F5344CB8AC3E}">
        <p14:creationId xmlns:p14="http://schemas.microsoft.com/office/powerpoint/2010/main" val="3446227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16</a:t>
            </a:fld>
            <a:endParaRPr lang="en-US" dirty="0"/>
          </a:p>
        </p:txBody>
      </p:sp>
    </p:spTree>
    <p:extLst>
      <p:ext uri="{BB962C8B-B14F-4D97-AF65-F5344CB8AC3E}">
        <p14:creationId xmlns:p14="http://schemas.microsoft.com/office/powerpoint/2010/main" val="3047233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17</a:t>
            </a:fld>
            <a:endParaRPr lang="en-US" dirty="0"/>
          </a:p>
        </p:txBody>
      </p:sp>
    </p:spTree>
    <p:extLst>
      <p:ext uri="{BB962C8B-B14F-4D97-AF65-F5344CB8AC3E}">
        <p14:creationId xmlns:p14="http://schemas.microsoft.com/office/powerpoint/2010/main" val="3882105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18</a:t>
            </a:fld>
            <a:endParaRPr lang="en-US" dirty="0"/>
          </a:p>
        </p:txBody>
      </p:sp>
    </p:spTree>
    <p:extLst>
      <p:ext uri="{BB962C8B-B14F-4D97-AF65-F5344CB8AC3E}">
        <p14:creationId xmlns:p14="http://schemas.microsoft.com/office/powerpoint/2010/main" val="2207457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19</a:t>
            </a:fld>
            <a:endParaRPr lang="en-US" dirty="0"/>
          </a:p>
        </p:txBody>
      </p:sp>
    </p:spTree>
    <p:extLst>
      <p:ext uri="{BB962C8B-B14F-4D97-AF65-F5344CB8AC3E}">
        <p14:creationId xmlns:p14="http://schemas.microsoft.com/office/powerpoint/2010/main" val="2515379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22</a:t>
            </a:fld>
            <a:endParaRPr lang="en-US" dirty="0"/>
          </a:p>
        </p:txBody>
      </p:sp>
    </p:spTree>
    <p:extLst>
      <p:ext uri="{BB962C8B-B14F-4D97-AF65-F5344CB8AC3E}">
        <p14:creationId xmlns:p14="http://schemas.microsoft.com/office/powerpoint/2010/main" val="3296189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24</a:t>
            </a:fld>
            <a:endParaRPr lang="en-US" dirty="0"/>
          </a:p>
        </p:txBody>
      </p:sp>
    </p:spTree>
    <p:extLst>
      <p:ext uri="{BB962C8B-B14F-4D97-AF65-F5344CB8AC3E}">
        <p14:creationId xmlns:p14="http://schemas.microsoft.com/office/powerpoint/2010/main" val="2642676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25</a:t>
            </a:fld>
            <a:endParaRPr lang="en-US" dirty="0"/>
          </a:p>
        </p:txBody>
      </p:sp>
    </p:spTree>
    <p:extLst>
      <p:ext uri="{BB962C8B-B14F-4D97-AF65-F5344CB8AC3E}">
        <p14:creationId xmlns:p14="http://schemas.microsoft.com/office/powerpoint/2010/main" val="2642676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30</a:t>
            </a:fld>
            <a:endParaRPr lang="en-US" dirty="0"/>
          </a:p>
        </p:txBody>
      </p:sp>
    </p:spTree>
    <p:extLst>
      <p:ext uri="{BB962C8B-B14F-4D97-AF65-F5344CB8AC3E}">
        <p14:creationId xmlns:p14="http://schemas.microsoft.com/office/powerpoint/2010/main" val="3892686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31</a:t>
            </a:fld>
            <a:endParaRPr lang="en-US" dirty="0"/>
          </a:p>
        </p:txBody>
      </p:sp>
    </p:spTree>
    <p:extLst>
      <p:ext uri="{BB962C8B-B14F-4D97-AF65-F5344CB8AC3E}">
        <p14:creationId xmlns:p14="http://schemas.microsoft.com/office/powerpoint/2010/main" val="2323673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32</a:t>
            </a:fld>
            <a:endParaRPr lang="en-US" dirty="0"/>
          </a:p>
        </p:txBody>
      </p:sp>
    </p:spTree>
    <p:extLst>
      <p:ext uri="{BB962C8B-B14F-4D97-AF65-F5344CB8AC3E}">
        <p14:creationId xmlns:p14="http://schemas.microsoft.com/office/powerpoint/2010/main" val="201634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5</a:t>
            </a:fld>
            <a:endParaRPr lang="en-US" dirty="0"/>
          </a:p>
        </p:txBody>
      </p:sp>
    </p:spTree>
    <p:extLst>
      <p:ext uri="{BB962C8B-B14F-4D97-AF65-F5344CB8AC3E}">
        <p14:creationId xmlns:p14="http://schemas.microsoft.com/office/powerpoint/2010/main" val="3905269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03C1CF-8F55-44FB-87A5-DDA4C0675453}" type="slidenum">
              <a:rPr lang="en-US" smtClean="0"/>
              <a:t>9</a:t>
            </a:fld>
            <a:endParaRPr lang="en-US" dirty="0"/>
          </a:p>
        </p:txBody>
      </p:sp>
    </p:spTree>
    <p:extLst>
      <p:ext uri="{BB962C8B-B14F-4D97-AF65-F5344CB8AC3E}">
        <p14:creationId xmlns:p14="http://schemas.microsoft.com/office/powerpoint/2010/main" val="2459924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10</a:t>
            </a:fld>
            <a:endParaRPr lang="en-US" dirty="0"/>
          </a:p>
        </p:txBody>
      </p:sp>
    </p:spTree>
    <p:extLst>
      <p:ext uri="{BB962C8B-B14F-4D97-AF65-F5344CB8AC3E}">
        <p14:creationId xmlns:p14="http://schemas.microsoft.com/office/powerpoint/2010/main" val="2177393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11</a:t>
            </a:fld>
            <a:endParaRPr lang="en-US" dirty="0"/>
          </a:p>
        </p:txBody>
      </p:sp>
    </p:spTree>
    <p:extLst>
      <p:ext uri="{BB962C8B-B14F-4D97-AF65-F5344CB8AC3E}">
        <p14:creationId xmlns:p14="http://schemas.microsoft.com/office/powerpoint/2010/main" val="3782234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12</a:t>
            </a:fld>
            <a:endParaRPr lang="en-US" dirty="0"/>
          </a:p>
        </p:txBody>
      </p:sp>
    </p:spTree>
    <p:extLst>
      <p:ext uri="{BB962C8B-B14F-4D97-AF65-F5344CB8AC3E}">
        <p14:creationId xmlns:p14="http://schemas.microsoft.com/office/powerpoint/2010/main" val="3864859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13</a:t>
            </a:fld>
            <a:endParaRPr lang="en-US" dirty="0"/>
          </a:p>
        </p:txBody>
      </p:sp>
    </p:spTree>
    <p:extLst>
      <p:ext uri="{BB962C8B-B14F-4D97-AF65-F5344CB8AC3E}">
        <p14:creationId xmlns:p14="http://schemas.microsoft.com/office/powerpoint/2010/main" val="1157417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14</a:t>
            </a:fld>
            <a:endParaRPr lang="en-US" dirty="0"/>
          </a:p>
        </p:txBody>
      </p:sp>
    </p:spTree>
    <p:extLst>
      <p:ext uri="{BB962C8B-B14F-4D97-AF65-F5344CB8AC3E}">
        <p14:creationId xmlns:p14="http://schemas.microsoft.com/office/powerpoint/2010/main" val="3469679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3C1CF-8F55-44FB-87A5-DDA4C0675453}" type="slidenum">
              <a:rPr lang="en-US" smtClean="0"/>
              <a:t>15</a:t>
            </a:fld>
            <a:endParaRPr lang="en-US" dirty="0"/>
          </a:p>
        </p:txBody>
      </p:sp>
    </p:spTree>
    <p:extLst>
      <p:ext uri="{BB962C8B-B14F-4D97-AF65-F5344CB8AC3E}">
        <p14:creationId xmlns:p14="http://schemas.microsoft.com/office/powerpoint/2010/main" val="225220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72B34E4D-56EF-49BC-9C8B-3700AE57F2B1}" type="datetime1">
              <a:rPr lang="en-US" smtClean="0"/>
              <a:t>1/21/2019</a:t>
            </a:fld>
            <a:endParaRPr lang="en-US" dirty="0"/>
          </a:p>
        </p:txBody>
      </p:sp>
      <p:sp>
        <p:nvSpPr>
          <p:cNvPr id="8" name="Slide Number Placeholder 7"/>
          <p:cNvSpPr>
            <a:spLocks noGrp="1"/>
          </p:cNvSpPr>
          <p:nvPr>
            <p:ph type="sldNum" sz="quarter" idx="11"/>
          </p:nvPr>
        </p:nvSpPr>
        <p:spPr/>
        <p:txBody>
          <a:bodyPr/>
          <a:lstStyle/>
          <a:p>
            <a:fld id="{28D1B9BE-D941-4EEF-A5AD-4384CF3F4BCC}"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82BB5C-6E49-4F34-9FDC-C8924A0EFB51}" type="datetime1">
              <a:rPr lang="en-US" smtClean="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554024-8F6B-49C9-92E2-483562262425}" type="datetime1">
              <a:rPr lang="en-US" smtClean="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E7C513-B8EB-4F3D-B4C5-584ECA960737}" type="datetime1">
              <a:rPr lang="en-US" smtClean="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FE9D24-684B-4AB3-8175-6434D0AA7BF1}" type="datetime1">
              <a:rPr lang="en-US" smtClean="0"/>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F0D0CF1-1857-4A5F-8093-42DD19ED6D9F}" type="datetime1">
              <a:rPr lang="en-US" smtClean="0"/>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D1B9BE-D941-4EEF-A5AD-4384CF3F4BCC}" type="slidenum">
              <a:rPr lang="en-US" smtClean="0"/>
              <a:pPr/>
              <a:t>‹#›</a:t>
            </a:fld>
            <a:endParaRPr lang="en-US" dirty="0"/>
          </a:p>
        </p:txBody>
      </p:sp>
      <p:sp>
        <p:nvSpPr>
          <p:cNvPr id="9" name="Title 8"/>
          <p:cNvSpPr>
            <a:spLocks noGrp="1"/>
          </p:cNvSpPr>
          <p:nvPr>
            <p:ph type="title"/>
          </p:nvPr>
        </p:nvSpPr>
        <p:spPr>
          <a:xfrm>
            <a:off x="914400" y="1544715"/>
            <a:ext cx="7315200" cy="1154097"/>
          </a:xfrm>
        </p:spPr>
        <p:txBody>
          <a:bodyPr/>
          <a:lstStyle/>
          <a:p>
            <a:r>
              <a:rPr lang="en-US"/>
              <a:t>Click to edit Master title style</a:t>
            </a:r>
          </a:p>
        </p:txBody>
      </p:sp>
      <p:sp>
        <p:nvSpPr>
          <p:cNvPr id="8" name="Content Placeholder 7"/>
          <p:cNvSpPr>
            <a:spLocks noGrp="1"/>
          </p:cNvSpPr>
          <p:nvPr>
            <p:ph sz="quarter" idx="13"/>
          </p:nvPr>
        </p:nvSpPr>
        <p:spPr>
          <a:xfrm>
            <a:off x="914400" y="2743200"/>
            <a:ext cx="356616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743200"/>
            <a:ext cx="356616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7CF69500-2548-4AF7-A1DA-3E320E8B9D37}" type="datetime1">
              <a:rPr lang="en-US" smtClean="0"/>
              <a:t>1/21/2019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D1B9BE-D941-4EEF-A5AD-4384CF3F4BCC}" type="slidenum">
              <a:rPr lang="en-US" smtClean="0"/>
              <a:pPr/>
              <a:t>‹#›</a:t>
            </a:fld>
            <a:endParaRPr lang="en-US" dirty="0"/>
          </a:p>
        </p:txBody>
      </p:sp>
      <p:sp>
        <p:nvSpPr>
          <p:cNvPr id="10" name="Title 9"/>
          <p:cNvSpPr>
            <a:spLocks noGrp="1"/>
          </p:cNvSpPr>
          <p:nvPr>
            <p:ph type="title"/>
          </p:nvPr>
        </p:nvSpPr>
        <p:spPr>
          <a:xfrm>
            <a:off x="914400" y="154471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F45221-932A-4CAF-95CC-BFE4E06228D2}" type="datetime1">
              <a:rPr lang="en-US" smtClean="0"/>
              <a:t>1/21/2019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861F5B-B508-4CE6-BD8F-C70E4E7B1A79}" type="datetime1">
              <a:rPr lang="en-US" smtClean="0"/>
              <a:t>1/21/2019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C80012-D068-4630-824F-3EC77BED1444}" type="datetime1">
              <a:rPr lang="en-US" smtClean="0"/>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A46728-3724-4672-AE77-E6590A3485F9}" type="datetime1">
              <a:rPr lang="en-US" smtClean="0"/>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D1B9BE-D941-4EEF-A5AD-4384CF3F4BC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330AD4FA-CBC4-4F20-8FA4-436AF21D2304}" type="datetime1">
              <a:rPr lang="en-US" smtClean="0"/>
              <a:t>1/21/2019</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28D1B9BE-D941-4EEF-A5AD-4384CF3F4BCC}" type="slidenum">
              <a:rPr lang="en-US" smtClean="0"/>
              <a:pPr/>
              <a:t>‹#›</a:t>
            </a:fld>
            <a:endParaRPr lang="en-US" dirty="0"/>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87432"/>
            <a:ext cx="7315200" cy="1676400"/>
          </a:xfrm>
        </p:spPr>
        <p:txBody>
          <a:bodyPr>
            <a:noAutofit/>
          </a:bodyPr>
          <a:lstStyle/>
          <a:p>
            <a:br>
              <a:rPr lang="en-US" sz="3200" dirty="0"/>
            </a:br>
            <a:br>
              <a:rPr lang="en-US" sz="3200" dirty="0"/>
            </a:br>
            <a:br>
              <a:rPr lang="en-US" sz="3200" dirty="0"/>
            </a:br>
            <a:br>
              <a:rPr lang="en-US" sz="3200" dirty="0"/>
            </a:br>
            <a:r>
              <a:rPr lang="en-US" sz="2800" dirty="0"/>
              <a:t>Aleutian Islands Golden King Crab Model Discussions and Scenarios for May 2019 Assessment</a:t>
            </a:r>
            <a:br>
              <a:rPr lang="en-US" sz="2000" dirty="0"/>
            </a:br>
            <a:br>
              <a:rPr lang="en-US" sz="2000" dirty="0"/>
            </a:br>
            <a:endParaRPr lang="en-US" sz="2000" dirty="0"/>
          </a:p>
        </p:txBody>
      </p:sp>
      <p:sp>
        <p:nvSpPr>
          <p:cNvPr id="3" name="Subtitle 2"/>
          <p:cNvSpPr>
            <a:spLocks noGrp="1"/>
          </p:cNvSpPr>
          <p:nvPr>
            <p:ph type="subTitle" idx="1"/>
          </p:nvPr>
        </p:nvSpPr>
        <p:spPr>
          <a:xfrm>
            <a:off x="457200" y="2971800"/>
            <a:ext cx="7772400" cy="1525632"/>
          </a:xfrm>
        </p:spPr>
        <p:txBody>
          <a:bodyPr>
            <a:normAutofit fontScale="92500"/>
          </a:bodyPr>
          <a:lstStyle/>
          <a:p>
            <a:r>
              <a:rPr lang="en-US" dirty="0"/>
              <a:t>M.S.M. Siddeek, J. Zheng, C. Siddon, B. Daly, and M. Westphal</a:t>
            </a:r>
          </a:p>
          <a:p>
            <a:endParaRPr lang="en-US" dirty="0"/>
          </a:p>
          <a:p>
            <a:r>
              <a:rPr lang="en-US" baseline="30000" dirty="0"/>
              <a:t> </a:t>
            </a:r>
            <a:r>
              <a:rPr lang="en-US" dirty="0"/>
              <a:t>Alaska Department of Fish and Game, Juneau, Kodiak, and Dutch Harbor</a:t>
            </a:r>
          </a:p>
        </p:txBody>
      </p:sp>
      <p:sp>
        <p:nvSpPr>
          <p:cNvPr id="5" name="Slide Number Placeholder 4"/>
          <p:cNvSpPr>
            <a:spLocks noGrp="1"/>
          </p:cNvSpPr>
          <p:nvPr>
            <p:ph type="sldNum" sz="quarter" idx="11"/>
          </p:nvPr>
        </p:nvSpPr>
        <p:spPr/>
        <p:txBody>
          <a:bodyPr/>
          <a:lstStyle/>
          <a:p>
            <a:fld id="{28D1B9BE-D941-4EEF-A5AD-4384CF3F4BCC}" type="slidenum">
              <a:rPr lang="en-US" smtClean="0"/>
              <a:pPr/>
              <a:t>1</a:t>
            </a:fld>
            <a:endParaRPr lang="en-US" dirty="0"/>
          </a:p>
        </p:txBody>
      </p:sp>
      <p:sp>
        <p:nvSpPr>
          <p:cNvPr id="4" name="TextBox 3"/>
          <p:cNvSpPr txBox="1"/>
          <p:nvPr/>
        </p:nvSpPr>
        <p:spPr>
          <a:xfrm>
            <a:off x="1828800" y="5105400"/>
            <a:ext cx="3657600" cy="369332"/>
          </a:xfrm>
          <a:prstGeom prst="rect">
            <a:avLst/>
          </a:prstGeom>
          <a:noFill/>
        </p:spPr>
        <p:txBody>
          <a:bodyPr wrap="square" rtlCol="0">
            <a:spAutoFit/>
          </a:bodyPr>
          <a:lstStyle/>
          <a:p>
            <a:r>
              <a:rPr lang="en-US" dirty="0"/>
              <a:t>January 23, 2019, Nome</a:t>
            </a:r>
          </a:p>
        </p:txBody>
      </p:sp>
    </p:spTree>
    <p:extLst>
      <p:ext uri="{BB962C8B-B14F-4D97-AF65-F5344CB8AC3E}">
        <p14:creationId xmlns:p14="http://schemas.microsoft.com/office/powerpoint/2010/main" val="91066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315200" cy="1154097"/>
          </a:xfrm>
        </p:spPr>
        <p:txBody>
          <a:bodyPr>
            <a:normAutofit/>
          </a:bodyPr>
          <a:lstStyle/>
          <a:p>
            <a:r>
              <a:rPr lang="en-US" sz="2800" dirty="0"/>
              <a:t>June 2018 SSC (major) comments</a:t>
            </a:r>
          </a:p>
        </p:txBody>
      </p:sp>
      <p:sp>
        <p:nvSpPr>
          <p:cNvPr id="3" name="Content Placeholder 2"/>
          <p:cNvSpPr>
            <a:spLocks noGrp="1"/>
          </p:cNvSpPr>
          <p:nvPr>
            <p:ph idx="1"/>
          </p:nvPr>
        </p:nvSpPr>
        <p:spPr>
          <a:xfrm>
            <a:off x="914400" y="1828801"/>
            <a:ext cx="7315200" cy="4480560"/>
          </a:xfrm>
        </p:spPr>
        <p:txBody>
          <a:bodyPr>
            <a:normAutofit fontScale="92500" lnSpcReduction="20000"/>
          </a:bodyPr>
          <a:lstStyle/>
          <a:p>
            <a:r>
              <a:rPr lang="en-US" sz="1900" b="1" dirty="0"/>
              <a:t>Comment 6: </a:t>
            </a:r>
            <a:r>
              <a:rPr lang="en-US" b="1" dirty="0"/>
              <a:t>In terms of model selection, all models except one use a somewhat arbitrary R</a:t>
            </a:r>
            <a:r>
              <a:rPr lang="en-US" b="1" baseline="30000" dirty="0"/>
              <a:t>2</a:t>
            </a:r>
            <a:r>
              <a:rPr lang="en-US" b="1" dirty="0"/>
              <a:t> criterion for model selection. The SSC is unclear on the rationale for this choice of model selection criterion and why it was considered better than the AIC. The SSC encourages the authors to consider AIC or other information-theoretic approaches (e.g., BIC) if any non-independence in the fishery CPUE data can be addressed appropriately through a geostatistical approach and/or the use of random effects. </a:t>
            </a:r>
            <a:endParaRPr lang="en-US" dirty="0"/>
          </a:p>
          <a:p>
            <a:pPr marL="45720" indent="0">
              <a:buNone/>
            </a:pPr>
            <a:r>
              <a:rPr lang="en-US" sz="2300" i="1" dirty="0">
                <a:solidFill>
                  <a:srgbClr val="FFC000"/>
                </a:solidFill>
              </a:rPr>
              <a:t>Response:  </a:t>
            </a:r>
          </a:p>
          <a:p>
            <a:r>
              <a:rPr lang="en-US" sz="2300" i="1" dirty="0">
                <a:solidFill>
                  <a:srgbClr val="FFC000"/>
                </a:solidFill>
              </a:rPr>
              <a:t>We followed a hybrid approach: 1. Select a set of independent variables by the stepwise selection using the consistence AIC procedure and 2. Carryout further reduction (if feasible) for model parsimony using another step wise selection procedure with a R</a:t>
            </a:r>
            <a:r>
              <a:rPr lang="en-US" sz="2300" i="1" baseline="30000" dirty="0">
                <a:solidFill>
                  <a:srgbClr val="FFC000"/>
                </a:solidFill>
              </a:rPr>
              <a:t>2</a:t>
            </a:r>
            <a:r>
              <a:rPr lang="en-US" sz="2300" i="1" dirty="0">
                <a:solidFill>
                  <a:srgbClr val="FFC000"/>
                </a:solidFill>
              </a:rPr>
              <a:t> criterion. This way we can address over parametrization of the final GLM model by the AIC method. </a:t>
            </a:r>
          </a:p>
          <a:p>
            <a:endParaRPr lang="en-US" sz="2300" i="1" dirty="0">
              <a:solidFill>
                <a:srgbClr val="FFC000"/>
              </a:solidFill>
            </a:endParaRPr>
          </a:p>
        </p:txBody>
      </p:sp>
      <p:sp>
        <p:nvSpPr>
          <p:cNvPr id="4" name="Slide Number Placeholder 3"/>
          <p:cNvSpPr>
            <a:spLocks noGrp="1"/>
          </p:cNvSpPr>
          <p:nvPr>
            <p:ph type="sldNum" sz="quarter" idx="12"/>
          </p:nvPr>
        </p:nvSpPr>
        <p:spPr/>
        <p:txBody>
          <a:bodyPr/>
          <a:lstStyle/>
          <a:p>
            <a:fld id="{28D1B9BE-D941-4EEF-A5AD-4384CF3F4BCC}" type="slidenum">
              <a:rPr lang="en-US" smtClean="0"/>
              <a:pPr/>
              <a:t>10</a:t>
            </a:fld>
            <a:endParaRPr lang="en-US" dirty="0"/>
          </a:p>
        </p:txBody>
      </p:sp>
    </p:spTree>
    <p:extLst>
      <p:ext uri="{BB962C8B-B14F-4D97-AF65-F5344CB8AC3E}">
        <p14:creationId xmlns:p14="http://schemas.microsoft.com/office/powerpoint/2010/main" val="4099507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1"/>
            <a:ext cx="7315200" cy="609599"/>
          </a:xfrm>
        </p:spPr>
        <p:txBody>
          <a:bodyPr>
            <a:normAutofit/>
          </a:bodyPr>
          <a:lstStyle/>
          <a:p>
            <a:r>
              <a:rPr lang="en-US" sz="2800" dirty="0"/>
              <a:t>June 2018 CIE (major) comments</a:t>
            </a:r>
          </a:p>
        </p:txBody>
      </p:sp>
      <p:sp>
        <p:nvSpPr>
          <p:cNvPr id="3" name="Content Placeholder 2"/>
          <p:cNvSpPr>
            <a:spLocks noGrp="1"/>
          </p:cNvSpPr>
          <p:nvPr>
            <p:ph idx="1"/>
          </p:nvPr>
        </p:nvSpPr>
        <p:spPr>
          <a:xfrm>
            <a:off x="838200" y="914400"/>
            <a:ext cx="7315200" cy="4480560"/>
          </a:xfrm>
        </p:spPr>
        <p:txBody>
          <a:bodyPr>
            <a:normAutofit fontScale="92500" lnSpcReduction="20000"/>
          </a:bodyPr>
          <a:lstStyle/>
          <a:p>
            <a:pPr marL="45720" lvl="0" indent="0">
              <a:buNone/>
            </a:pPr>
            <a:r>
              <a:rPr lang="en-US" sz="2600" dirty="0"/>
              <a:t>Comment by Yong Chen:</a:t>
            </a:r>
          </a:p>
          <a:p>
            <a:pPr marL="45720" indent="0">
              <a:buNone/>
            </a:pPr>
            <a:r>
              <a:rPr lang="en-US" sz="2600" dirty="0"/>
              <a:t>Short Term:</a:t>
            </a:r>
          </a:p>
          <a:p>
            <a:endParaRPr lang="en-US" dirty="0"/>
          </a:p>
          <a:p>
            <a:pPr marL="45720" indent="0">
              <a:buNone/>
            </a:pPr>
            <a:r>
              <a:rPr lang="en-US" b="1" dirty="0"/>
              <a:t>Comment A.1: New scenarios should be run in parallel to the old one.</a:t>
            </a:r>
            <a:endParaRPr lang="en-US" dirty="0"/>
          </a:p>
          <a:p>
            <a:pPr marL="45720" indent="0">
              <a:buNone/>
            </a:pPr>
            <a:r>
              <a:rPr lang="en-US" i="1" dirty="0">
                <a:solidFill>
                  <a:srgbClr val="FFC000"/>
                </a:solidFill>
              </a:rPr>
              <a:t>Response:  </a:t>
            </a:r>
          </a:p>
          <a:p>
            <a:pPr marL="45720" indent="0">
              <a:buNone/>
            </a:pPr>
            <a:r>
              <a:rPr lang="en-US" i="1" dirty="0">
                <a:solidFill>
                  <a:srgbClr val="FFC000"/>
                </a:solidFill>
              </a:rPr>
              <a:t>Time trends in CPUE indices, fishing mortality, and mature male and legal male biomasses are shown in parallel to the May 2017 and in some cases September 2017 estimates.</a:t>
            </a:r>
          </a:p>
          <a:p>
            <a:pPr marL="45720" indent="0">
              <a:buNone/>
            </a:pPr>
            <a:endParaRPr lang="en-US" b="1" dirty="0"/>
          </a:p>
          <a:p>
            <a:pPr marL="45720" indent="0">
              <a:buNone/>
            </a:pPr>
            <a:r>
              <a:rPr lang="en-US" b="1" dirty="0"/>
              <a:t>Comment A.2: Retrospective analysis should be done for all scenarios.</a:t>
            </a:r>
            <a:endParaRPr lang="en-US" dirty="0"/>
          </a:p>
          <a:p>
            <a:pPr marL="45720" indent="0">
              <a:buNone/>
            </a:pPr>
            <a:endParaRPr lang="en-US" dirty="0"/>
          </a:p>
          <a:p>
            <a:pPr marL="45720" indent="0">
              <a:buNone/>
            </a:pPr>
            <a:r>
              <a:rPr lang="en-US" sz="2100" i="1" dirty="0">
                <a:solidFill>
                  <a:srgbClr val="FFC000"/>
                </a:solidFill>
              </a:rPr>
              <a:t>Response:</a:t>
            </a:r>
          </a:p>
          <a:p>
            <a:pPr marL="45720" indent="0">
              <a:buNone/>
            </a:pPr>
            <a:r>
              <a:rPr lang="en-US" sz="2100" i="1" dirty="0">
                <a:solidFill>
                  <a:srgbClr val="FFC000"/>
                </a:solidFill>
              </a:rPr>
              <a:t>Will do with the May 2019 final assessment.</a:t>
            </a:r>
          </a:p>
        </p:txBody>
      </p:sp>
      <p:sp>
        <p:nvSpPr>
          <p:cNvPr id="4" name="Slide Number Placeholder 3"/>
          <p:cNvSpPr>
            <a:spLocks noGrp="1"/>
          </p:cNvSpPr>
          <p:nvPr>
            <p:ph type="sldNum" sz="quarter" idx="12"/>
          </p:nvPr>
        </p:nvSpPr>
        <p:spPr/>
        <p:txBody>
          <a:bodyPr/>
          <a:lstStyle/>
          <a:p>
            <a:fld id="{28D1B9BE-D941-4EEF-A5AD-4384CF3F4BCC}" type="slidenum">
              <a:rPr lang="en-US" smtClean="0"/>
              <a:pPr/>
              <a:t>11</a:t>
            </a:fld>
            <a:endParaRPr lang="en-US" dirty="0"/>
          </a:p>
        </p:txBody>
      </p:sp>
    </p:spTree>
    <p:extLst>
      <p:ext uri="{BB962C8B-B14F-4D97-AF65-F5344CB8AC3E}">
        <p14:creationId xmlns:p14="http://schemas.microsoft.com/office/powerpoint/2010/main" val="2567073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1"/>
            <a:ext cx="7315200" cy="609599"/>
          </a:xfrm>
        </p:spPr>
        <p:txBody>
          <a:bodyPr>
            <a:normAutofit/>
          </a:bodyPr>
          <a:lstStyle/>
          <a:p>
            <a:r>
              <a:rPr lang="en-US" sz="2800" dirty="0"/>
              <a:t>June 2018 CIE (major) comments continued</a:t>
            </a:r>
          </a:p>
        </p:txBody>
      </p:sp>
      <p:sp>
        <p:nvSpPr>
          <p:cNvPr id="3" name="Content Placeholder 2"/>
          <p:cNvSpPr>
            <a:spLocks noGrp="1"/>
          </p:cNvSpPr>
          <p:nvPr>
            <p:ph idx="1"/>
          </p:nvPr>
        </p:nvSpPr>
        <p:spPr>
          <a:xfrm>
            <a:off x="469816" y="1130043"/>
            <a:ext cx="7315200" cy="4480560"/>
          </a:xfrm>
        </p:spPr>
        <p:txBody>
          <a:bodyPr>
            <a:normAutofit/>
          </a:bodyPr>
          <a:lstStyle/>
          <a:p>
            <a:pPr marL="45720" indent="0">
              <a:buNone/>
            </a:pPr>
            <a:r>
              <a:rPr lang="en-US" dirty="0"/>
              <a:t>Comment by Yong Chen:</a:t>
            </a:r>
          </a:p>
          <a:p>
            <a:r>
              <a:rPr lang="en-US" b="1" dirty="0"/>
              <a:t>Comment A.3: VAST type analysis should be carried out for index estimation to capture autocorrelation over space and time</a:t>
            </a:r>
            <a:endParaRPr lang="en-US" dirty="0"/>
          </a:p>
          <a:p>
            <a:pPr marL="45720" indent="0">
              <a:buNone/>
            </a:pPr>
            <a:r>
              <a:rPr lang="en-US" i="1" dirty="0">
                <a:solidFill>
                  <a:srgbClr val="FFC000"/>
                </a:solidFill>
              </a:rPr>
              <a:t>Response:</a:t>
            </a:r>
          </a:p>
          <a:p>
            <a:pPr marL="45720" indent="0">
              <a:buNone/>
            </a:pPr>
            <a:r>
              <a:rPr lang="en-US" i="1" dirty="0">
                <a:solidFill>
                  <a:srgbClr val="FFC000"/>
                </a:solidFill>
              </a:rPr>
              <a:t>Will be discussed by the CPT. We will follow their decision.</a:t>
            </a:r>
          </a:p>
          <a:p>
            <a:pPr marL="45720" indent="0">
              <a:buNone/>
            </a:pPr>
            <a:r>
              <a:rPr lang="en-US" dirty="0"/>
              <a:t> </a:t>
            </a:r>
          </a:p>
          <a:p>
            <a:r>
              <a:rPr lang="en-US" b="1" dirty="0"/>
              <a:t>Comment A.4: Jittering should be done to evaluate the sensitivity of model convergence.</a:t>
            </a:r>
            <a:endParaRPr lang="en-US" dirty="0"/>
          </a:p>
          <a:p>
            <a:pPr marL="45720" indent="0">
              <a:buNone/>
            </a:pPr>
            <a:r>
              <a:rPr lang="en-US" i="1" dirty="0">
                <a:solidFill>
                  <a:srgbClr val="FFC000"/>
                </a:solidFill>
              </a:rPr>
              <a:t>Response:</a:t>
            </a:r>
          </a:p>
          <a:p>
            <a:pPr marL="45720" indent="0">
              <a:buNone/>
            </a:pPr>
            <a:r>
              <a:rPr lang="en-US" i="1" dirty="0">
                <a:solidFill>
                  <a:srgbClr val="FFC000"/>
                </a:solidFill>
              </a:rPr>
              <a:t>Previously done. Will do with the May 2019 final assessment.</a:t>
            </a:r>
          </a:p>
        </p:txBody>
      </p:sp>
      <p:sp>
        <p:nvSpPr>
          <p:cNvPr id="4" name="Slide Number Placeholder 3"/>
          <p:cNvSpPr>
            <a:spLocks noGrp="1"/>
          </p:cNvSpPr>
          <p:nvPr>
            <p:ph type="sldNum" sz="quarter" idx="12"/>
          </p:nvPr>
        </p:nvSpPr>
        <p:spPr/>
        <p:txBody>
          <a:bodyPr/>
          <a:lstStyle/>
          <a:p>
            <a:fld id="{28D1B9BE-D941-4EEF-A5AD-4384CF3F4BCC}" type="slidenum">
              <a:rPr lang="en-US" smtClean="0"/>
              <a:pPr/>
              <a:t>12</a:t>
            </a:fld>
            <a:endParaRPr lang="en-US" dirty="0"/>
          </a:p>
        </p:txBody>
      </p:sp>
    </p:spTree>
    <p:extLst>
      <p:ext uri="{BB962C8B-B14F-4D97-AF65-F5344CB8AC3E}">
        <p14:creationId xmlns:p14="http://schemas.microsoft.com/office/powerpoint/2010/main" val="1619071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1"/>
            <a:ext cx="7315200" cy="609599"/>
          </a:xfrm>
        </p:spPr>
        <p:txBody>
          <a:bodyPr>
            <a:normAutofit/>
          </a:bodyPr>
          <a:lstStyle/>
          <a:p>
            <a:r>
              <a:rPr lang="en-US" sz="2800" dirty="0"/>
              <a:t>June 2018 CIE (major) comments continued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69816" y="1130043"/>
                <a:ext cx="7315200" cy="4480560"/>
              </a:xfrm>
            </p:spPr>
            <p:txBody>
              <a:bodyPr>
                <a:normAutofit fontScale="70000" lnSpcReduction="20000"/>
              </a:bodyPr>
              <a:lstStyle/>
              <a:p>
                <a:pPr marL="45720" indent="0">
                  <a:buNone/>
                </a:pPr>
                <a:r>
                  <a:rPr lang="en-US" sz="2600" dirty="0"/>
                  <a:t>Comment by Yong Chen:</a:t>
                </a:r>
              </a:p>
              <a:p>
                <a:endParaRPr lang="en-US" sz="2600" dirty="0"/>
              </a:p>
              <a:p>
                <a:pPr marL="45720" indent="0">
                  <a:buNone/>
                </a:pPr>
                <a:r>
                  <a:rPr lang="en-US" sz="2800" dirty="0"/>
                  <a:t>Long-term:</a:t>
                </a:r>
              </a:p>
              <a:p>
                <a:endParaRPr lang="en-US" dirty="0"/>
              </a:p>
              <a:p>
                <a:r>
                  <a:rPr lang="en-US" b="1" dirty="0"/>
                  <a:t>Comment A.5: Constant discard mortality over time and space may not be biologically realistic.</a:t>
                </a:r>
                <a:endParaRPr lang="en-US" dirty="0"/>
              </a:p>
              <a:p>
                <a:pPr marL="45720" indent="0">
                  <a:buNone/>
                </a:pPr>
                <a:r>
                  <a:rPr lang="en-US" dirty="0"/>
                  <a:t> </a:t>
                </a:r>
              </a:p>
              <a:p>
                <a:pPr marL="45720" indent="0">
                  <a:buNone/>
                </a:pPr>
                <a:r>
                  <a:rPr lang="en-US" i="1" dirty="0">
                    <a:solidFill>
                      <a:srgbClr val="FFC000"/>
                    </a:solidFill>
                  </a:rPr>
                  <a:t>Response:</a:t>
                </a:r>
              </a:p>
              <a:p>
                <a:pPr marL="45720" indent="0">
                  <a:buNone/>
                </a:pPr>
                <a:r>
                  <a:rPr lang="en-US" i="1" dirty="0">
                    <a:solidFill>
                      <a:srgbClr val="FFC000"/>
                    </a:solidFill>
                  </a:rPr>
                  <a:t>We re-scaled the pot fishery bycatch mortality rate by the amount of annual bycatch in scenario 18_1a. We will re-scale the groundfish by catch mortality rate by the amount of annual bycatch in the next assessment.</a:t>
                </a:r>
              </a:p>
              <a:p>
                <a:pPr marL="45720" indent="0">
                  <a:buNone/>
                </a:pPr>
                <a:endParaRPr lang="en-US" i="1" dirty="0">
                  <a:solidFill>
                    <a:srgbClr val="FFC000"/>
                  </a:solidFill>
                </a:endParaRPr>
              </a:p>
              <a:p>
                <a:pPr marL="4572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𝐵𝑦𝑐</m:t>
                          </m:r>
                          <m:r>
                            <a:rPr lang="en-US" i="1">
                              <a:latin typeface="Cambria Math" panose="02040503050406030204" pitchFamily="18" charset="0"/>
                            </a:rPr>
                            <m:t>_</m:t>
                          </m:r>
                          <m:r>
                            <a:rPr lang="en-US" i="1">
                              <a:latin typeface="Cambria Math" panose="02040503050406030204" pitchFamily="18" charset="0"/>
                            </a:rPr>
                            <m:t>𝑀</m:t>
                          </m:r>
                        </m:e>
                        <m:sub>
                          <m:r>
                            <a:rPr lang="en-US" i="1">
                              <a:latin typeface="Cambria Math" panose="02040503050406030204" pitchFamily="18" charset="0"/>
                            </a:rPr>
                            <m:t>𝑡</m:t>
                          </m:r>
                        </m:sub>
                      </m:sSub>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0.2×</m:t>
                          </m:r>
                          <m:sSub>
                            <m:sSubPr>
                              <m:ctrlPr>
                                <a:rPr lang="en-US" i="1">
                                  <a:latin typeface="Cambria Math" panose="02040503050406030204" pitchFamily="18" charset="0"/>
                                </a:rPr>
                              </m:ctrlPr>
                            </m:sSubPr>
                            <m:e>
                              <m:r>
                                <a:rPr lang="en-US" i="1">
                                  <a:latin typeface="Cambria Math" panose="02040503050406030204" pitchFamily="18" charset="0"/>
                                </a:rPr>
                                <m:t>𝐵𝑦𝑐</m:t>
                              </m:r>
                            </m:e>
                            <m:sub>
                              <m:r>
                                <a:rPr lang="en-US" i="1">
                                  <a:latin typeface="Cambria Math" panose="02040503050406030204" pitchFamily="18" charset="0"/>
                                </a:rPr>
                                <m:t>𝑡</m:t>
                              </m:r>
                            </m:sub>
                          </m:sSub>
                        </m:num>
                        <m:den>
                          <m:r>
                            <a:rPr lang="en-US" i="1">
                              <a:latin typeface="Cambria Math" panose="02040503050406030204" pitchFamily="18" charset="0"/>
                            </a:rPr>
                            <m:t>𝑚𝑎𝑥𝐵𝑦𝑐</m:t>
                          </m:r>
                        </m:den>
                      </m:f>
                    </m:oMath>
                  </m:oMathPara>
                </a14:m>
                <a:endParaRPr lang="en-US" i="1" dirty="0">
                  <a:solidFill>
                    <a:srgbClr val="FFC000"/>
                  </a:solidFill>
                </a:endParaRPr>
              </a:p>
              <a:p>
                <a:pPr marL="45720" indent="0">
                  <a:buNone/>
                </a:pPr>
                <a:r>
                  <a:rPr lang="en-US" dirty="0"/>
                  <a:t> </a:t>
                </a:r>
              </a:p>
              <a:p>
                <a:r>
                  <a:rPr lang="en-US" b="1" dirty="0"/>
                  <a:t>Comment A.6: Survey for AIGKC should be extended to WAG and more information on small crabs </a:t>
                </a:r>
                <a:endParaRPr lang="en-US" dirty="0"/>
              </a:p>
              <a:p>
                <a:pPr marL="45720" indent="0">
                  <a:buNone/>
                </a:pPr>
                <a:r>
                  <a:rPr lang="en-US" dirty="0"/>
                  <a:t> </a:t>
                </a:r>
              </a:p>
              <a:p>
                <a:pPr marL="45720" indent="0">
                  <a:buNone/>
                </a:pPr>
                <a:r>
                  <a:rPr lang="en-US" dirty="0">
                    <a:solidFill>
                      <a:srgbClr val="FFC000"/>
                    </a:solidFill>
                  </a:rPr>
                  <a:t>Response:</a:t>
                </a:r>
              </a:p>
              <a:p>
                <a:pPr marL="45720" indent="0">
                  <a:buNone/>
                </a:pPr>
                <a:r>
                  <a:rPr lang="en-US" dirty="0">
                    <a:solidFill>
                      <a:srgbClr val="FFC000"/>
                    </a:solidFill>
                  </a:rPr>
                  <a:t>That is our future plan.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69816" y="1130043"/>
                <a:ext cx="7315200" cy="4480560"/>
              </a:xfrm>
              <a:blipFill>
                <a:blip r:embed="rId3"/>
                <a:stretch>
                  <a:fillRect l="-167" t="-190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28D1B9BE-D941-4EEF-A5AD-4384CF3F4BCC}" type="slidenum">
              <a:rPr lang="en-US" smtClean="0"/>
              <a:pPr/>
              <a:t>13</a:t>
            </a:fld>
            <a:endParaRPr lang="en-US" dirty="0"/>
          </a:p>
        </p:txBody>
      </p:sp>
    </p:spTree>
    <p:extLst>
      <p:ext uri="{BB962C8B-B14F-4D97-AF65-F5344CB8AC3E}">
        <p14:creationId xmlns:p14="http://schemas.microsoft.com/office/powerpoint/2010/main" val="1865108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1"/>
            <a:ext cx="7315200" cy="609599"/>
          </a:xfrm>
        </p:spPr>
        <p:txBody>
          <a:bodyPr>
            <a:normAutofit/>
          </a:bodyPr>
          <a:lstStyle/>
          <a:p>
            <a:r>
              <a:rPr lang="en-US" sz="2800" dirty="0"/>
              <a:t>June 2018 CIE (major) comments continued</a:t>
            </a:r>
          </a:p>
        </p:txBody>
      </p:sp>
      <p:sp>
        <p:nvSpPr>
          <p:cNvPr id="3" name="Content Placeholder 2"/>
          <p:cNvSpPr>
            <a:spLocks noGrp="1"/>
          </p:cNvSpPr>
          <p:nvPr>
            <p:ph idx="1"/>
          </p:nvPr>
        </p:nvSpPr>
        <p:spPr>
          <a:xfrm>
            <a:off x="469816" y="1130043"/>
            <a:ext cx="7315200" cy="4480560"/>
          </a:xfrm>
        </p:spPr>
        <p:txBody>
          <a:bodyPr>
            <a:normAutofit fontScale="25000" lnSpcReduction="20000"/>
          </a:bodyPr>
          <a:lstStyle/>
          <a:p>
            <a:pPr marL="45720" lvl="0" indent="0">
              <a:buNone/>
            </a:pPr>
            <a:r>
              <a:rPr lang="en-US" sz="8000" dirty="0"/>
              <a:t>Comments by John Neilson:</a:t>
            </a:r>
          </a:p>
          <a:p>
            <a:pPr marL="45720" indent="0">
              <a:buNone/>
            </a:pPr>
            <a:r>
              <a:rPr lang="en-US" sz="3800" dirty="0"/>
              <a:t> </a:t>
            </a:r>
          </a:p>
          <a:p>
            <a:r>
              <a:rPr lang="en-US" sz="5600" b="1" dirty="0"/>
              <a:t>Comment B.1: Bycatch mortality may vary over season.</a:t>
            </a:r>
            <a:endParaRPr lang="en-US" sz="5600" dirty="0"/>
          </a:p>
          <a:p>
            <a:pPr marL="45720" indent="0">
              <a:buNone/>
            </a:pPr>
            <a:r>
              <a:rPr lang="en-US" sz="5600" b="1" dirty="0"/>
              <a:t> </a:t>
            </a:r>
            <a:endParaRPr lang="en-US" sz="5600" dirty="0"/>
          </a:p>
          <a:p>
            <a:pPr marL="45720" indent="0">
              <a:buNone/>
            </a:pPr>
            <a:r>
              <a:rPr lang="en-US" sz="5600" dirty="0">
                <a:solidFill>
                  <a:srgbClr val="FFC000"/>
                </a:solidFill>
              </a:rPr>
              <a:t>Response:</a:t>
            </a:r>
          </a:p>
          <a:p>
            <a:pPr marL="45720" indent="0">
              <a:buNone/>
            </a:pPr>
            <a:r>
              <a:rPr lang="en-US" sz="5600" dirty="0">
                <a:solidFill>
                  <a:srgbClr val="FFC000"/>
                </a:solidFill>
              </a:rPr>
              <a:t>Yes, we re-scaled the pot fishery bycatch mortality rate by the amount of bycatch (t) in one scenario 18_1a</a:t>
            </a:r>
            <a:r>
              <a:rPr lang="en-US" sz="5600" dirty="0"/>
              <a:t>.</a:t>
            </a:r>
          </a:p>
          <a:p>
            <a:pPr marL="45720" indent="0">
              <a:buNone/>
            </a:pPr>
            <a:r>
              <a:rPr lang="en-US" sz="5600" dirty="0"/>
              <a:t> </a:t>
            </a:r>
          </a:p>
          <a:p>
            <a:r>
              <a:rPr lang="en-US" sz="5600" b="1" dirty="0"/>
              <a:t>Comment B.2: Past models’ projections should have been compared with the current estimates and trends of MMB</a:t>
            </a:r>
            <a:r>
              <a:rPr lang="en-US" sz="5600" dirty="0"/>
              <a:t>.</a:t>
            </a:r>
          </a:p>
          <a:p>
            <a:pPr marL="45720" indent="0">
              <a:buNone/>
            </a:pPr>
            <a:r>
              <a:rPr lang="en-US" sz="5600" dirty="0"/>
              <a:t> </a:t>
            </a:r>
          </a:p>
          <a:p>
            <a:pPr marL="45720" indent="0">
              <a:buNone/>
            </a:pPr>
            <a:r>
              <a:rPr lang="en-US" sz="5600" dirty="0">
                <a:solidFill>
                  <a:srgbClr val="FFC000"/>
                </a:solidFill>
              </a:rPr>
              <a:t>Response:</a:t>
            </a:r>
          </a:p>
          <a:p>
            <a:pPr marL="45720" indent="0">
              <a:buNone/>
            </a:pPr>
            <a:r>
              <a:rPr lang="en-US" sz="5600" dirty="0">
                <a:solidFill>
                  <a:srgbClr val="FFC000"/>
                </a:solidFill>
              </a:rPr>
              <a:t>Yes, we did in this report</a:t>
            </a:r>
          </a:p>
          <a:p>
            <a:pPr marL="45720" indent="0">
              <a:buNone/>
            </a:pPr>
            <a:r>
              <a:rPr lang="en-US" sz="5600" dirty="0"/>
              <a:t> </a:t>
            </a:r>
          </a:p>
          <a:p>
            <a:r>
              <a:rPr lang="en-US" sz="5600" b="1" dirty="0"/>
              <a:t>Comment B.3: There are so many degrees of freedom associated with Gear in the CPUE standardization. Consulting with fishing industry could help obtain realistic and sensible ways of combining gear types that have essentially similar selectivity</a:t>
            </a:r>
            <a:r>
              <a:rPr lang="en-US" sz="5600" dirty="0"/>
              <a:t>.</a:t>
            </a:r>
          </a:p>
          <a:p>
            <a:pPr marL="45720" indent="0">
              <a:buNone/>
            </a:pPr>
            <a:r>
              <a:rPr lang="en-US" sz="5600" dirty="0"/>
              <a:t> </a:t>
            </a:r>
          </a:p>
          <a:p>
            <a:pPr marL="45720" indent="0">
              <a:buNone/>
            </a:pPr>
            <a:r>
              <a:rPr lang="en-US" sz="5600" i="1" dirty="0">
                <a:solidFill>
                  <a:srgbClr val="FFC000"/>
                </a:solidFill>
              </a:rPr>
              <a:t>Response:</a:t>
            </a:r>
          </a:p>
          <a:p>
            <a:pPr marL="45720" indent="0">
              <a:buNone/>
            </a:pPr>
            <a:r>
              <a:rPr lang="en-US" sz="5600" i="1" dirty="0">
                <a:solidFill>
                  <a:srgbClr val="FFC000"/>
                </a:solidFill>
              </a:rPr>
              <a:t>We reduced the number of gear codes in scenarios 18_1 and 18_1a with the industry consultation. (Pl. see Appendix B)</a:t>
            </a:r>
          </a:p>
          <a:p>
            <a:pPr marL="45720" indent="0">
              <a:buNone/>
            </a:pPr>
            <a:r>
              <a:rPr lang="en-US" sz="5600" i="1" dirty="0">
                <a:solidFill>
                  <a:srgbClr val="FFC000"/>
                </a:solidFill>
              </a:rPr>
              <a:t>.</a:t>
            </a:r>
          </a:p>
        </p:txBody>
      </p:sp>
      <p:sp>
        <p:nvSpPr>
          <p:cNvPr id="4" name="Slide Number Placeholder 3"/>
          <p:cNvSpPr>
            <a:spLocks noGrp="1"/>
          </p:cNvSpPr>
          <p:nvPr>
            <p:ph type="sldNum" sz="quarter" idx="12"/>
          </p:nvPr>
        </p:nvSpPr>
        <p:spPr/>
        <p:txBody>
          <a:bodyPr/>
          <a:lstStyle/>
          <a:p>
            <a:fld id="{28D1B9BE-D941-4EEF-A5AD-4384CF3F4BCC}" type="slidenum">
              <a:rPr lang="en-US" smtClean="0"/>
              <a:pPr/>
              <a:t>14</a:t>
            </a:fld>
            <a:endParaRPr lang="en-US" dirty="0"/>
          </a:p>
        </p:txBody>
      </p:sp>
    </p:spTree>
    <p:extLst>
      <p:ext uri="{BB962C8B-B14F-4D97-AF65-F5344CB8AC3E}">
        <p14:creationId xmlns:p14="http://schemas.microsoft.com/office/powerpoint/2010/main" val="785061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1"/>
            <a:ext cx="7315200" cy="609599"/>
          </a:xfrm>
        </p:spPr>
        <p:txBody>
          <a:bodyPr>
            <a:normAutofit/>
          </a:bodyPr>
          <a:lstStyle/>
          <a:p>
            <a:r>
              <a:rPr lang="en-US" sz="2800" dirty="0"/>
              <a:t>June 2018 CIE (major) comments continued</a:t>
            </a:r>
          </a:p>
        </p:txBody>
      </p:sp>
      <p:sp>
        <p:nvSpPr>
          <p:cNvPr id="3" name="Content Placeholder 2"/>
          <p:cNvSpPr>
            <a:spLocks noGrp="1"/>
          </p:cNvSpPr>
          <p:nvPr>
            <p:ph idx="1"/>
          </p:nvPr>
        </p:nvSpPr>
        <p:spPr>
          <a:xfrm>
            <a:off x="469816" y="1130043"/>
            <a:ext cx="7315200" cy="4480560"/>
          </a:xfrm>
        </p:spPr>
        <p:txBody>
          <a:bodyPr>
            <a:normAutofit fontScale="25000" lnSpcReduction="20000"/>
          </a:bodyPr>
          <a:lstStyle/>
          <a:p>
            <a:pPr marL="45720" lvl="0" indent="0">
              <a:buNone/>
            </a:pPr>
            <a:r>
              <a:rPr lang="en-US" sz="8000" dirty="0"/>
              <a:t>Comments by John Neilson:</a:t>
            </a:r>
          </a:p>
          <a:p>
            <a:pPr marL="45720" indent="0">
              <a:buNone/>
            </a:pPr>
            <a:r>
              <a:rPr lang="en-US" sz="3800" dirty="0"/>
              <a:t> </a:t>
            </a:r>
          </a:p>
          <a:p>
            <a:r>
              <a:rPr lang="en-US" sz="5600" b="1" dirty="0"/>
              <a:t>Comment B.1: Bycatch mortality may vary over season.</a:t>
            </a:r>
            <a:endParaRPr lang="en-US" sz="5600" dirty="0"/>
          </a:p>
          <a:p>
            <a:pPr marL="45720" indent="0">
              <a:buNone/>
            </a:pPr>
            <a:r>
              <a:rPr lang="en-US" sz="5600" b="1" dirty="0"/>
              <a:t> </a:t>
            </a:r>
            <a:endParaRPr lang="en-US" sz="5600" dirty="0"/>
          </a:p>
          <a:p>
            <a:pPr marL="45720" indent="0">
              <a:buNone/>
            </a:pPr>
            <a:r>
              <a:rPr lang="en-US" sz="5600" dirty="0">
                <a:solidFill>
                  <a:srgbClr val="FFC000"/>
                </a:solidFill>
              </a:rPr>
              <a:t>Response:</a:t>
            </a:r>
          </a:p>
          <a:p>
            <a:pPr marL="45720" indent="0">
              <a:buNone/>
            </a:pPr>
            <a:r>
              <a:rPr lang="en-US" sz="5600" dirty="0">
                <a:solidFill>
                  <a:srgbClr val="FFC000"/>
                </a:solidFill>
              </a:rPr>
              <a:t>Yes, we re-scaled the pot fishery bycatch mortality rate by the amount of bycatch (t) in one scenario 18_1a</a:t>
            </a:r>
            <a:r>
              <a:rPr lang="en-US" sz="5600" dirty="0"/>
              <a:t>.</a:t>
            </a:r>
          </a:p>
          <a:p>
            <a:pPr marL="45720" indent="0">
              <a:buNone/>
            </a:pPr>
            <a:r>
              <a:rPr lang="en-US" sz="5600" dirty="0"/>
              <a:t> </a:t>
            </a:r>
          </a:p>
          <a:p>
            <a:r>
              <a:rPr lang="en-US" sz="5600" b="1" dirty="0"/>
              <a:t>Comment B.2: Past models’ projections should have been compared with the current estimates and trends of MMB</a:t>
            </a:r>
            <a:r>
              <a:rPr lang="en-US" sz="5600" dirty="0"/>
              <a:t>.</a:t>
            </a:r>
          </a:p>
          <a:p>
            <a:pPr marL="45720" indent="0">
              <a:buNone/>
            </a:pPr>
            <a:r>
              <a:rPr lang="en-US" sz="5600" dirty="0"/>
              <a:t> </a:t>
            </a:r>
          </a:p>
          <a:p>
            <a:pPr marL="45720" indent="0">
              <a:buNone/>
            </a:pPr>
            <a:r>
              <a:rPr lang="en-US" sz="5600" dirty="0">
                <a:solidFill>
                  <a:srgbClr val="FFC000"/>
                </a:solidFill>
              </a:rPr>
              <a:t>Response:</a:t>
            </a:r>
          </a:p>
          <a:p>
            <a:pPr marL="45720" indent="0">
              <a:buNone/>
            </a:pPr>
            <a:r>
              <a:rPr lang="en-US" sz="5600" dirty="0">
                <a:solidFill>
                  <a:srgbClr val="FFC000"/>
                </a:solidFill>
              </a:rPr>
              <a:t>Yes, we did in this report</a:t>
            </a:r>
          </a:p>
          <a:p>
            <a:pPr marL="45720" indent="0">
              <a:buNone/>
            </a:pPr>
            <a:r>
              <a:rPr lang="en-US" sz="5600" dirty="0"/>
              <a:t> </a:t>
            </a:r>
          </a:p>
          <a:p>
            <a:r>
              <a:rPr lang="en-US" sz="5600" b="1" dirty="0"/>
              <a:t>Comment B.3: There are so many degrees of freedom associated with Gear in the CPUE standardization. Consulting with fishing industry could help obtain realistic and sensible ways of combining gear types that have essentially similar selectivity</a:t>
            </a:r>
            <a:r>
              <a:rPr lang="en-US" sz="5600" dirty="0"/>
              <a:t>.</a:t>
            </a:r>
          </a:p>
          <a:p>
            <a:pPr marL="45720" indent="0">
              <a:buNone/>
            </a:pPr>
            <a:r>
              <a:rPr lang="en-US" sz="5600" dirty="0"/>
              <a:t> </a:t>
            </a:r>
          </a:p>
          <a:p>
            <a:pPr marL="45720" indent="0">
              <a:buNone/>
            </a:pPr>
            <a:r>
              <a:rPr lang="en-US" sz="5600" i="1" dirty="0">
                <a:solidFill>
                  <a:srgbClr val="FFC000"/>
                </a:solidFill>
              </a:rPr>
              <a:t>Response:</a:t>
            </a:r>
          </a:p>
          <a:p>
            <a:pPr marL="45720" indent="0">
              <a:buNone/>
            </a:pPr>
            <a:r>
              <a:rPr lang="en-US" sz="5600" i="1" dirty="0">
                <a:solidFill>
                  <a:srgbClr val="FFC000"/>
                </a:solidFill>
              </a:rPr>
              <a:t>We reduced the number of gear codes in scenarios 18_1 and 18_1a with the industry consultation. (Pl. see Appendix B)</a:t>
            </a:r>
          </a:p>
          <a:p>
            <a:pPr marL="45720" indent="0">
              <a:buNone/>
            </a:pPr>
            <a:r>
              <a:rPr lang="en-US" sz="5600" i="1" dirty="0">
                <a:solidFill>
                  <a:srgbClr val="FFC000"/>
                </a:solidFill>
              </a:rPr>
              <a:t>.</a:t>
            </a:r>
          </a:p>
        </p:txBody>
      </p:sp>
      <p:sp>
        <p:nvSpPr>
          <p:cNvPr id="4" name="Slide Number Placeholder 3"/>
          <p:cNvSpPr>
            <a:spLocks noGrp="1"/>
          </p:cNvSpPr>
          <p:nvPr>
            <p:ph type="sldNum" sz="quarter" idx="12"/>
          </p:nvPr>
        </p:nvSpPr>
        <p:spPr/>
        <p:txBody>
          <a:bodyPr/>
          <a:lstStyle/>
          <a:p>
            <a:fld id="{28D1B9BE-D941-4EEF-A5AD-4384CF3F4BCC}" type="slidenum">
              <a:rPr lang="en-US" smtClean="0"/>
              <a:pPr/>
              <a:t>15</a:t>
            </a:fld>
            <a:endParaRPr lang="en-US" dirty="0"/>
          </a:p>
        </p:txBody>
      </p:sp>
    </p:spTree>
    <p:extLst>
      <p:ext uri="{BB962C8B-B14F-4D97-AF65-F5344CB8AC3E}">
        <p14:creationId xmlns:p14="http://schemas.microsoft.com/office/powerpoint/2010/main" val="2466206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1"/>
            <a:ext cx="7315200" cy="609599"/>
          </a:xfrm>
        </p:spPr>
        <p:txBody>
          <a:bodyPr>
            <a:normAutofit/>
          </a:bodyPr>
          <a:lstStyle/>
          <a:p>
            <a:r>
              <a:rPr lang="en-US" sz="2800" dirty="0"/>
              <a:t>June 2018 CIE (major) comments continued</a:t>
            </a:r>
          </a:p>
        </p:txBody>
      </p:sp>
      <p:sp>
        <p:nvSpPr>
          <p:cNvPr id="3" name="Content Placeholder 2"/>
          <p:cNvSpPr>
            <a:spLocks noGrp="1"/>
          </p:cNvSpPr>
          <p:nvPr>
            <p:ph idx="1"/>
          </p:nvPr>
        </p:nvSpPr>
        <p:spPr>
          <a:xfrm>
            <a:off x="469816" y="1130043"/>
            <a:ext cx="7315200" cy="4480560"/>
          </a:xfrm>
        </p:spPr>
        <p:txBody>
          <a:bodyPr>
            <a:normAutofit fontScale="25000" lnSpcReduction="20000"/>
          </a:bodyPr>
          <a:lstStyle/>
          <a:p>
            <a:pPr marL="45720" lvl="0" indent="0">
              <a:buNone/>
            </a:pPr>
            <a:r>
              <a:rPr lang="en-US" sz="8000" dirty="0"/>
              <a:t>Comments by John Neilson:</a:t>
            </a:r>
          </a:p>
          <a:p>
            <a:pPr marL="45720" indent="0">
              <a:buNone/>
            </a:pPr>
            <a:r>
              <a:rPr lang="en-US" sz="3800" dirty="0"/>
              <a:t> </a:t>
            </a:r>
          </a:p>
          <a:p>
            <a:r>
              <a:rPr lang="en-US" sz="5600" b="1" dirty="0"/>
              <a:t>Comment B.1: Bycatch mortality may vary over season.</a:t>
            </a:r>
            <a:endParaRPr lang="en-US" sz="5600" dirty="0"/>
          </a:p>
          <a:p>
            <a:pPr marL="45720" indent="0">
              <a:buNone/>
            </a:pPr>
            <a:r>
              <a:rPr lang="en-US" sz="5600" b="1" dirty="0"/>
              <a:t> </a:t>
            </a:r>
            <a:endParaRPr lang="en-US" sz="5600" dirty="0"/>
          </a:p>
          <a:p>
            <a:pPr marL="45720" indent="0">
              <a:buNone/>
            </a:pPr>
            <a:r>
              <a:rPr lang="en-US" sz="5600" dirty="0">
                <a:solidFill>
                  <a:srgbClr val="FFC000"/>
                </a:solidFill>
              </a:rPr>
              <a:t>Response:</a:t>
            </a:r>
          </a:p>
          <a:p>
            <a:pPr marL="45720" indent="0">
              <a:buNone/>
            </a:pPr>
            <a:r>
              <a:rPr lang="en-US" sz="5600" dirty="0">
                <a:solidFill>
                  <a:srgbClr val="FFC000"/>
                </a:solidFill>
              </a:rPr>
              <a:t>Yes, we re-scaled the pot fishery bycatch mortality rate by the amount of bycatch (t) in one scenario 18_1a</a:t>
            </a:r>
            <a:r>
              <a:rPr lang="en-US" sz="5600" dirty="0"/>
              <a:t>.</a:t>
            </a:r>
          </a:p>
          <a:p>
            <a:pPr marL="45720" indent="0">
              <a:buNone/>
            </a:pPr>
            <a:r>
              <a:rPr lang="en-US" sz="5600" dirty="0"/>
              <a:t> </a:t>
            </a:r>
          </a:p>
          <a:p>
            <a:r>
              <a:rPr lang="en-US" sz="5600" b="1" dirty="0"/>
              <a:t>Comment B.2: Past models’ projections should have been compared with the current estimates and trends of MMB</a:t>
            </a:r>
            <a:r>
              <a:rPr lang="en-US" sz="5600" dirty="0"/>
              <a:t>.</a:t>
            </a:r>
          </a:p>
          <a:p>
            <a:pPr marL="45720" indent="0">
              <a:buNone/>
            </a:pPr>
            <a:r>
              <a:rPr lang="en-US" sz="5600" dirty="0"/>
              <a:t> </a:t>
            </a:r>
          </a:p>
          <a:p>
            <a:pPr marL="45720" indent="0">
              <a:buNone/>
            </a:pPr>
            <a:r>
              <a:rPr lang="en-US" sz="5600" dirty="0">
                <a:solidFill>
                  <a:srgbClr val="FFC000"/>
                </a:solidFill>
              </a:rPr>
              <a:t>Response:</a:t>
            </a:r>
          </a:p>
          <a:p>
            <a:pPr marL="45720" indent="0">
              <a:buNone/>
            </a:pPr>
            <a:r>
              <a:rPr lang="en-US" sz="5600" dirty="0">
                <a:solidFill>
                  <a:srgbClr val="FFC000"/>
                </a:solidFill>
              </a:rPr>
              <a:t>Yes, we did in this report</a:t>
            </a:r>
          </a:p>
          <a:p>
            <a:pPr marL="45720" indent="0">
              <a:buNone/>
            </a:pPr>
            <a:r>
              <a:rPr lang="en-US" sz="5600" dirty="0"/>
              <a:t> </a:t>
            </a:r>
          </a:p>
          <a:p>
            <a:r>
              <a:rPr lang="en-US" sz="5600" b="1" dirty="0"/>
              <a:t>Comment B.3: There are so many degrees of freedom associated with Gear in the CPUE standardization. Consulting with fishing industry could help obtain realistic and sensible ways of combining gear types that have essentially similar selectivity</a:t>
            </a:r>
            <a:r>
              <a:rPr lang="en-US" sz="5600" dirty="0"/>
              <a:t>.</a:t>
            </a:r>
          </a:p>
          <a:p>
            <a:pPr marL="45720" indent="0">
              <a:buNone/>
            </a:pPr>
            <a:r>
              <a:rPr lang="en-US" sz="5600" dirty="0"/>
              <a:t> </a:t>
            </a:r>
          </a:p>
          <a:p>
            <a:pPr marL="45720" indent="0">
              <a:buNone/>
            </a:pPr>
            <a:r>
              <a:rPr lang="en-US" sz="5600" i="1" dirty="0">
                <a:solidFill>
                  <a:srgbClr val="FFC000"/>
                </a:solidFill>
              </a:rPr>
              <a:t>Response:</a:t>
            </a:r>
          </a:p>
          <a:p>
            <a:pPr marL="45720" indent="0">
              <a:buNone/>
            </a:pPr>
            <a:r>
              <a:rPr lang="en-US" sz="5600" i="1" dirty="0">
                <a:solidFill>
                  <a:srgbClr val="FFC000"/>
                </a:solidFill>
              </a:rPr>
              <a:t>We reduced the number of gear codes in scenarios 18_1 and 18_1a with the industry consultation. (Pl. see Appendix B)</a:t>
            </a:r>
          </a:p>
          <a:p>
            <a:pPr marL="45720" indent="0">
              <a:buNone/>
            </a:pPr>
            <a:r>
              <a:rPr lang="en-US" sz="5600" i="1" dirty="0">
                <a:solidFill>
                  <a:srgbClr val="FFC000"/>
                </a:solidFill>
              </a:rPr>
              <a:t>.</a:t>
            </a:r>
          </a:p>
        </p:txBody>
      </p:sp>
      <p:sp>
        <p:nvSpPr>
          <p:cNvPr id="4" name="Slide Number Placeholder 3"/>
          <p:cNvSpPr>
            <a:spLocks noGrp="1"/>
          </p:cNvSpPr>
          <p:nvPr>
            <p:ph type="sldNum" sz="quarter" idx="12"/>
          </p:nvPr>
        </p:nvSpPr>
        <p:spPr/>
        <p:txBody>
          <a:bodyPr/>
          <a:lstStyle/>
          <a:p>
            <a:fld id="{28D1B9BE-D941-4EEF-A5AD-4384CF3F4BCC}" type="slidenum">
              <a:rPr lang="en-US" smtClean="0"/>
              <a:pPr/>
              <a:t>16</a:t>
            </a:fld>
            <a:endParaRPr lang="en-US" dirty="0"/>
          </a:p>
        </p:txBody>
      </p:sp>
    </p:spTree>
    <p:extLst>
      <p:ext uri="{BB962C8B-B14F-4D97-AF65-F5344CB8AC3E}">
        <p14:creationId xmlns:p14="http://schemas.microsoft.com/office/powerpoint/2010/main" val="94148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1"/>
            <a:ext cx="7315200" cy="609599"/>
          </a:xfrm>
        </p:spPr>
        <p:txBody>
          <a:bodyPr>
            <a:normAutofit/>
          </a:bodyPr>
          <a:lstStyle/>
          <a:p>
            <a:r>
              <a:rPr lang="en-US" sz="2800" dirty="0"/>
              <a:t>June 2018 CIE (major) comments continued</a:t>
            </a:r>
          </a:p>
        </p:txBody>
      </p:sp>
      <p:sp>
        <p:nvSpPr>
          <p:cNvPr id="3" name="Content Placeholder 2"/>
          <p:cNvSpPr>
            <a:spLocks noGrp="1"/>
          </p:cNvSpPr>
          <p:nvPr>
            <p:ph idx="1"/>
          </p:nvPr>
        </p:nvSpPr>
        <p:spPr>
          <a:xfrm>
            <a:off x="469816" y="1130043"/>
            <a:ext cx="7315200" cy="4480560"/>
          </a:xfrm>
        </p:spPr>
        <p:txBody>
          <a:bodyPr>
            <a:normAutofit fontScale="32500" lnSpcReduction="20000"/>
          </a:bodyPr>
          <a:lstStyle/>
          <a:p>
            <a:pPr marL="45720" indent="0">
              <a:buNone/>
            </a:pPr>
            <a:r>
              <a:rPr lang="en-US" sz="6200" dirty="0"/>
              <a:t> Comments by John Neilson:</a:t>
            </a:r>
          </a:p>
          <a:p>
            <a:pPr marL="45720" indent="0">
              <a:buNone/>
            </a:pPr>
            <a:endParaRPr lang="en-US" sz="3800" dirty="0"/>
          </a:p>
          <a:p>
            <a:r>
              <a:rPr lang="en-US" sz="4400" b="1" dirty="0"/>
              <a:t>Comment B.4: The CPUE standardization attempts to deal with the issue of reduction in number of vessels by considering vessels stayed in the fishery for a long time period.</a:t>
            </a:r>
            <a:endParaRPr lang="en-US" sz="4400" dirty="0"/>
          </a:p>
          <a:p>
            <a:endParaRPr lang="en-US" sz="4400" dirty="0"/>
          </a:p>
          <a:p>
            <a:pPr marL="45720" indent="0">
              <a:buNone/>
            </a:pPr>
            <a:r>
              <a:rPr lang="en-US" sz="4400" i="1" dirty="0">
                <a:solidFill>
                  <a:srgbClr val="FFC000"/>
                </a:solidFill>
              </a:rPr>
              <a:t>Response: Agree.</a:t>
            </a:r>
          </a:p>
          <a:p>
            <a:pPr marL="45720" indent="0">
              <a:buNone/>
            </a:pPr>
            <a:r>
              <a:rPr lang="en-US" sz="4400" dirty="0"/>
              <a:t> </a:t>
            </a:r>
          </a:p>
          <a:p>
            <a:r>
              <a:rPr lang="en-US" sz="4400" b="1" dirty="0"/>
              <a:t>Comment B.5: The fishery independent survey is not truly independent index because the survey does not standardize for soak time and depth. But useful for the model and sampling young crabs. The industry survey offers the best hope to avoid problems with the changes in the area fished or number of vessels over time. Can test the gear power as well. The coverage should also expand to WAG. </a:t>
            </a:r>
            <a:endParaRPr lang="en-US" sz="4400" dirty="0"/>
          </a:p>
          <a:p>
            <a:pPr marL="45720" indent="0">
              <a:buNone/>
            </a:pPr>
            <a:r>
              <a:rPr lang="en-US" sz="4400" b="1" dirty="0"/>
              <a:t> </a:t>
            </a:r>
            <a:endParaRPr lang="en-US" sz="4400" dirty="0"/>
          </a:p>
          <a:p>
            <a:pPr marL="45720" indent="0">
              <a:buNone/>
            </a:pPr>
            <a:r>
              <a:rPr lang="en-US" sz="4400" i="1" dirty="0">
                <a:solidFill>
                  <a:srgbClr val="FFC000"/>
                </a:solidFill>
              </a:rPr>
              <a:t>Response:</a:t>
            </a:r>
          </a:p>
          <a:p>
            <a:pPr marL="45720" indent="0">
              <a:buNone/>
            </a:pPr>
            <a:r>
              <a:rPr lang="en-US" sz="4400" i="1" dirty="0">
                <a:solidFill>
                  <a:srgbClr val="FFC000"/>
                </a:solidFill>
              </a:rPr>
              <a:t>Agree. We are planning to extend the fishery independent survey to WAG.</a:t>
            </a:r>
          </a:p>
          <a:p>
            <a:pPr marL="45720" indent="0">
              <a:buNone/>
            </a:pPr>
            <a:r>
              <a:rPr lang="en-US" sz="4400" b="1" i="1" dirty="0">
                <a:solidFill>
                  <a:srgbClr val="FFC000"/>
                </a:solidFill>
              </a:rPr>
              <a:t> </a:t>
            </a:r>
            <a:endParaRPr lang="en-US" sz="4400" i="1" dirty="0">
              <a:solidFill>
                <a:srgbClr val="FFC000"/>
              </a:solidFill>
            </a:endParaRPr>
          </a:p>
          <a:p>
            <a:r>
              <a:rPr lang="en-US" sz="4400" b="1" dirty="0"/>
              <a:t>Comment B.6: Estimate maturity outside the model.</a:t>
            </a:r>
            <a:endParaRPr lang="en-US" sz="4400" dirty="0"/>
          </a:p>
          <a:p>
            <a:pPr marL="45720" indent="0">
              <a:buNone/>
            </a:pPr>
            <a:r>
              <a:rPr lang="en-US" sz="4400" dirty="0"/>
              <a:t> </a:t>
            </a:r>
          </a:p>
          <a:p>
            <a:pPr marL="45720" indent="0">
              <a:buNone/>
            </a:pPr>
            <a:r>
              <a:rPr lang="en-US" sz="4400" dirty="0">
                <a:solidFill>
                  <a:srgbClr val="FFC000"/>
                </a:solidFill>
              </a:rPr>
              <a:t>Response</a:t>
            </a:r>
            <a:r>
              <a:rPr lang="en-US" sz="4300" dirty="0">
                <a:solidFill>
                  <a:srgbClr val="FFC000"/>
                </a:solidFill>
              </a:rPr>
              <a:t>:  We did. Will follow this advice when analyzing additional data.</a:t>
            </a:r>
          </a:p>
          <a:p>
            <a:pPr marL="45720" indent="0">
              <a:buNone/>
            </a:pPr>
            <a:r>
              <a:rPr lang="en-US" sz="4300" dirty="0">
                <a:solidFill>
                  <a:srgbClr val="FFC000"/>
                </a:solidFill>
              </a:rPr>
              <a:t>.</a:t>
            </a:r>
          </a:p>
          <a:p>
            <a:pPr marL="45720" indent="0">
              <a:buNone/>
            </a:pPr>
            <a:endParaRPr lang="en-US" sz="4300" dirty="0">
              <a:solidFill>
                <a:srgbClr val="FFC000"/>
              </a:solidFill>
            </a:endParaRPr>
          </a:p>
          <a:p>
            <a:pPr marL="45720" indent="0">
              <a:buNone/>
            </a:pPr>
            <a:endParaRPr lang="en-US" sz="4400" dirty="0">
              <a:solidFill>
                <a:srgbClr val="FFC000"/>
              </a:solidFill>
            </a:endParaRPr>
          </a:p>
          <a:p>
            <a:pPr marL="45720" indent="0">
              <a:buNone/>
            </a:pPr>
            <a:endParaRPr lang="en-US" sz="5600" i="1" dirty="0">
              <a:solidFill>
                <a:srgbClr val="FFC000"/>
              </a:solidFill>
            </a:endParaRPr>
          </a:p>
        </p:txBody>
      </p:sp>
      <p:sp>
        <p:nvSpPr>
          <p:cNvPr id="4" name="Slide Number Placeholder 3"/>
          <p:cNvSpPr>
            <a:spLocks noGrp="1"/>
          </p:cNvSpPr>
          <p:nvPr>
            <p:ph type="sldNum" sz="quarter" idx="12"/>
          </p:nvPr>
        </p:nvSpPr>
        <p:spPr/>
        <p:txBody>
          <a:bodyPr/>
          <a:lstStyle/>
          <a:p>
            <a:fld id="{28D1B9BE-D941-4EEF-A5AD-4384CF3F4BCC}" type="slidenum">
              <a:rPr lang="en-US" smtClean="0"/>
              <a:pPr/>
              <a:t>17</a:t>
            </a:fld>
            <a:endParaRPr lang="en-US" dirty="0"/>
          </a:p>
        </p:txBody>
      </p:sp>
    </p:spTree>
    <p:extLst>
      <p:ext uri="{BB962C8B-B14F-4D97-AF65-F5344CB8AC3E}">
        <p14:creationId xmlns:p14="http://schemas.microsoft.com/office/powerpoint/2010/main" val="1142819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1"/>
            <a:ext cx="7315200" cy="609599"/>
          </a:xfrm>
        </p:spPr>
        <p:txBody>
          <a:bodyPr>
            <a:normAutofit/>
          </a:bodyPr>
          <a:lstStyle/>
          <a:p>
            <a:r>
              <a:rPr lang="en-US" sz="2800" dirty="0"/>
              <a:t>June 2018 CIE (major) comments continued</a:t>
            </a:r>
          </a:p>
        </p:txBody>
      </p:sp>
      <p:sp>
        <p:nvSpPr>
          <p:cNvPr id="3" name="Content Placeholder 2"/>
          <p:cNvSpPr>
            <a:spLocks noGrp="1"/>
          </p:cNvSpPr>
          <p:nvPr>
            <p:ph idx="1"/>
          </p:nvPr>
        </p:nvSpPr>
        <p:spPr>
          <a:xfrm>
            <a:off x="469816" y="1130043"/>
            <a:ext cx="7315200" cy="4480560"/>
          </a:xfrm>
        </p:spPr>
        <p:txBody>
          <a:bodyPr>
            <a:normAutofit fontScale="92500" lnSpcReduction="20000"/>
          </a:bodyPr>
          <a:lstStyle/>
          <a:p>
            <a:pPr marL="45720" indent="0">
              <a:buNone/>
            </a:pPr>
            <a:r>
              <a:rPr lang="en-US" sz="3800" dirty="0"/>
              <a:t> </a:t>
            </a:r>
          </a:p>
          <a:p>
            <a:pPr marL="45720" lvl="0" indent="0">
              <a:buNone/>
            </a:pPr>
            <a:r>
              <a:rPr lang="en-US" sz="2600" dirty="0"/>
              <a:t>Comments by Rauf Kalida:</a:t>
            </a:r>
          </a:p>
          <a:p>
            <a:pPr marL="45720" indent="0">
              <a:buNone/>
            </a:pPr>
            <a:r>
              <a:rPr lang="en-US" dirty="0"/>
              <a:t> </a:t>
            </a:r>
          </a:p>
          <a:p>
            <a:r>
              <a:rPr lang="en-US" b="1" dirty="0"/>
              <a:t>Comment C.1: Breakpoint analysis is a good approach. Spatial and temporal changes in maturity should also be investigated to improve maturity breakpoint</a:t>
            </a:r>
            <a:r>
              <a:rPr lang="en-US" dirty="0"/>
              <a:t>.</a:t>
            </a:r>
          </a:p>
          <a:p>
            <a:pPr marL="45720" indent="0">
              <a:buNone/>
            </a:pPr>
            <a:endParaRPr lang="en-US" dirty="0"/>
          </a:p>
          <a:p>
            <a:pPr marL="45720" indent="0">
              <a:buNone/>
            </a:pPr>
            <a:r>
              <a:rPr lang="en-US" i="1" dirty="0">
                <a:solidFill>
                  <a:srgbClr val="FFC000"/>
                </a:solidFill>
              </a:rPr>
              <a:t>Response:</a:t>
            </a:r>
          </a:p>
          <a:p>
            <a:pPr marL="45720" indent="0">
              <a:buNone/>
            </a:pPr>
            <a:r>
              <a:rPr lang="en-US" i="1" dirty="0">
                <a:solidFill>
                  <a:srgbClr val="FFC000"/>
                </a:solidFill>
              </a:rPr>
              <a:t>With the additional data currently being collected we will investigate spatial and temporal changes in maturity. </a:t>
            </a:r>
          </a:p>
          <a:p>
            <a:pPr marL="45720" indent="0">
              <a:buNone/>
            </a:pPr>
            <a:r>
              <a:rPr lang="en-US" b="1" i="1" dirty="0">
                <a:solidFill>
                  <a:srgbClr val="FFC000"/>
                </a:solidFill>
              </a:rPr>
              <a:t> </a:t>
            </a:r>
            <a:endParaRPr lang="en-US" i="1" dirty="0">
              <a:solidFill>
                <a:srgbClr val="FFC000"/>
              </a:solidFill>
            </a:endParaRPr>
          </a:p>
          <a:p>
            <a:pPr marL="45720" indent="0">
              <a:buNone/>
            </a:pPr>
            <a:r>
              <a:rPr lang="en-US" i="1" dirty="0">
                <a:solidFill>
                  <a:srgbClr val="FFC000"/>
                </a:solidFill>
              </a:rPr>
              <a:t>Several other recommendations, such as tagging experiments with DST and PIT tags, larval distribution study, crab ageing, have been made in the CIE report, which will be addressed in the future. </a:t>
            </a:r>
          </a:p>
          <a:p>
            <a:pPr marL="45720" indent="0">
              <a:buNone/>
            </a:pPr>
            <a:endParaRPr lang="en-US" sz="4400" i="1" dirty="0">
              <a:solidFill>
                <a:srgbClr val="FFC000"/>
              </a:solidFill>
            </a:endParaRPr>
          </a:p>
          <a:p>
            <a:pPr marL="45720" indent="0">
              <a:buNone/>
            </a:pPr>
            <a:endParaRPr lang="en-US" sz="5600" i="1" dirty="0">
              <a:solidFill>
                <a:srgbClr val="FFC000"/>
              </a:solidFill>
            </a:endParaRPr>
          </a:p>
        </p:txBody>
      </p:sp>
      <p:sp>
        <p:nvSpPr>
          <p:cNvPr id="4" name="Slide Number Placeholder 3"/>
          <p:cNvSpPr>
            <a:spLocks noGrp="1"/>
          </p:cNvSpPr>
          <p:nvPr>
            <p:ph type="sldNum" sz="quarter" idx="12"/>
          </p:nvPr>
        </p:nvSpPr>
        <p:spPr/>
        <p:txBody>
          <a:bodyPr/>
          <a:lstStyle/>
          <a:p>
            <a:fld id="{28D1B9BE-D941-4EEF-A5AD-4384CF3F4BCC}" type="slidenum">
              <a:rPr lang="en-US" smtClean="0"/>
              <a:pPr/>
              <a:t>18</a:t>
            </a:fld>
            <a:endParaRPr lang="en-US" dirty="0"/>
          </a:p>
        </p:txBody>
      </p:sp>
    </p:spTree>
    <p:extLst>
      <p:ext uri="{BB962C8B-B14F-4D97-AF65-F5344CB8AC3E}">
        <p14:creationId xmlns:p14="http://schemas.microsoft.com/office/powerpoint/2010/main" val="1484937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203019" y="163401"/>
            <a:ext cx="711818" cy="240268"/>
          </a:xfrm>
        </p:spPr>
        <p:txBody>
          <a:bodyPr/>
          <a:lstStyle/>
          <a:p>
            <a:fld id="{28D1B9BE-D941-4EEF-A5AD-4384CF3F4BCC}" type="slidenum">
              <a:rPr lang="en-US" smtClean="0"/>
              <a:pPr/>
              <a:t>19</a:t>
            </a:fld>
            <a:endParaRPr lang="en-US" dirty="0"/>
          </a:p>
        </p:txBody>
      </p:sp>
      <p:sp>
        <p:nvSpPr>
          <p:cNvPr id="4" name="TextBox 3"/>
          <p:cNvSpPr txBox="1"/>
          <p:nvPr/>
        </p:nvSpPr>
        <p:spPr>
          <a:xfrm>
            <a:off x="914400" y="0"/>
            <a:ext cx="5791200" cy="369332"/>
          </a:xfrm>
          <a:prstGeom prst="rect">
            <a:avLst/>
          </a:prstGeom>
          <a:noFill/>
        </p:spPr>
        <p:txBody>
          <a:bodyPr wrap="square" rtlCol="0">
            <a:spAutoFit/>
          </a:bodyPr>
          <a:lstStyle/>
          <a:p>
            <a:r>
              <a:rPr lang="en-US" dirty="0"/>
              <a:t>Table A.  </a:t>
            </a:r>
            <a:r>
              <a:rPr lang="en-US" dirty="0">
                <a:solidFill>
                  <a:srgbClr val="FF0000"/>
                </a:solidFill>
              </a:rPr>
              <a:t>EAG</a:t>
            </a:r>
            <a:r>
              <a:rPr lang="en-US" dirty="0"/>
              <a:t> and </a:t>
            </a:r>
            <a:r>
              <a:rPr lang="en-US" dirty="0">
                <a:solidFill>
                  <a:srgbClr val="FF0000"/>
                </a:solidFill>
              </a:rPr>
              <a:t>WAG</a:t>
            </a:r>
            <a:r>
              <a:rPr lang="en-US" dirty="0"/>
              <a:t> model scenarios </a:t>
            </a:r>
          </a:p>
        </p:txBody>
      </p:sp>
      <p:graphicFrame>
        <p:nvGraphicFramePr>
          <p:cNvPr id="6" name="Table 5">
            <a:extLst>
              <a:ext uri="{FF2B5EF4-FFF2-40B4-BE49-F238E27FC236}">
                <a16:creationId xmlns:a16="http://schemas.microsoft.com/office/drawing/2014/main" id="{57144F1C-D9BB-4E72-93DA-CA967C3A9E84}"/>
              </a:ext>
            </a:extLst>
          </p:cNvPr>
          <p:cNvGraphicFramePr>
            <a:graphicFrameLocks noGrp="1"/>
          </p:cNvGraphicFramePr>
          <p:nvPr>
            <p:extLst>
              <p:ext uri="{D42A27DB-BD31-4B8C-83A1-F6EECF244321}">
                <p14:modId xmlns:p14="http://schemas.microsoft.com/office/powerpoint/2010/main" val="3097843591"/>
              </p:ext>
            </p:extLst>
          </p:nvPr>
        </p:nvGraphicFramePr>
        <p:xfrm>
          <a:off x="0" y="609600"/>
          <a:ext cx="8839200" cy="6015086"/>
        </p:xfrm>
        <a:graphic>
          <a:graphicData uri="http://schemas.openxmlformats.org/drawingml/2006/table">
            <a:tbl>
              <a:tblPr firstRow="1" firstCol="1" bandRow="1">
                <a:tableStyleId>{5C22544A-7EE6-4342-B048-85BDC9FD1C3A}</a:tableStyleId>
              </a:tblPr>
              <a:tblGrid>
                <a:gridCol w="680484">
                  <a:extLst>
                    <a:ext uri="{9D8B030D-6E8A-4147-A177-3AD203B41FA5}">
                      <a16:colId xmlns:a16="http://schemas.microsoft.com/office/drawing/2014/main" val="32326091"/>
                    </a:ext>
                  </a:extLst>
                </a:gridCol>
                <a:gridCol w="995916">
                  <a:extLst>
                    <a:ext uri="{9D8B030D-6E8A-4147-A177-3AD203B41FA5}">
                      <a16:colId xmlns:a16="http://schemas.microsoft.com/office/drawing/2014/main" val="3137690001"/>
                    </a:ext>
                  </a:extLst>
                </a:gridCol>
                <a:gridCol w="1158815">
                  <a:extLst>
                    <a:ext uri="{9D8B030D-6E8A-4147-A177-3AD203B41FA5}">
                      <a16:colId xmlns:a16="http://schemas.microsoft.com/office/drawing/2014/main" val="1492718025"/>
                    </a:ext>
                  </a:extLst>
                </a:gridCol>
                <a:gridCol w="857176">
                  <a:extLst>
                    <a:ext uri="{9D8B030D-6E8A-4147-A177-3AD203B41FA5}">
                      <a16:colId xmlns:a16="http://schemas.microsoft.com/office/drawing/2014/main" val="618610527"/>
                    </a:ext>
                  </a:extLst>
                </a:gridCol>
                <a:gridCol w="1811262">
                  <a:extLst>
                    <a:ext uri="{9D8B030D-6E8A-4147-A177-3AD203B41FA5}">
                      <a16:colId xmlns:a16="http://schemas.microsoft.com/office/drawing/2014/main" val="3619176923"/>
                    </a:ext>
                  </a:extLst>
                </a:gridCol>
                <a:gridCol w="2168105">
                  <a:extLst>
                    <a:ext uri="{9D8B030D-6E8A-4147-A177-3AD203B41FA5}">
                      <a16:colId xmlns:a16="http://schemas.microsoft.com/office/drawing/2014/main" val="1369195313"/>
                    </a:ext>
                  </a:extLst>
                </a:gridCol>
                <a:gridCol w="1167442">
                  <a:extLst>
                    <a:ext uri="{9D8B030D-6E8A-4147-A177-3AD203B41FA5}">
                      <a16:colId xmlns:a16="http://schemas.microsoft.com/office/drawing/2014/main" val="2815417854"/>
                    </a:ext>
                  </a:extLst>
                </a:gridCol>
              </a:tblGrid>
              <a:tr h="1182421">
                <a:tc>
                  <a:txBody>
                    <a:bodyPr/>
                    <a:lstStyle/>
                    <a:p>
                      <a:pPr marL="0" marR="0" algn="just">
                        <a:spcBef>
                          <a:spcPts val="0"/>
                        </a:spcBef>
                        <a:spcAft>
                          <a:spcPts val="0"/>
                        </a:spcAft>
                        <a:tabLst>
                          <a:tab pos="1200150" algn="l"/>
                        </a:tabLst>
                      </a:pPr>
                      <a:r>
                        <a:rPr lang="en-US" sz="1400" dirty="0">
                          <a:effectLst/>
                        </a:rPr>
                        <a:t>Sc.</a:t>
                      </a:r>
                      <a:endParaRPr lang="en-US" sz="1400" dirty="0">
                        <a:effectLst/>
                        <a:latin typeface="Times New Roman" panose="02020603050405020304" pitchFamily="18" charset="0"/>
                        <a:ea typeface="Times New Roman" panose="02020603050405020304" pitchFamily="18" charset="0"/>
                      </a:endParaRPr>
                    </a:p>
                  </a:txBody>
                  <a:tcPr marL="57903" marR="57903" marT="0" marB="0"/>
                </a:tc>
                <a:tc>
                  <a:txBody>
                    <a:bodyPr/>
                    <a:lstStyle/>
                    <a:p>
                      <a:pPr marL="0" marR="0" algn="just">
                        <a:spcBef>
                          <a:spcPts val="0"/>
                        </a:spcBef>
                        <a:spcAft>
                          <a:spcPts val="0"/>
                        </a:spcAft>
                        <a:tabLst>
                          <a:tab pos="1200150" algn="l"/>
                        </a:tabLst>
                      </a:pPr>
                      <a:r>
                        <a:rPr lang="en-US" sz="1400" dirty="0">
                          <a:effectLst/>
                        </a:rPr>
                        <a:t>Size-comp. weighting</a:t>
                      </a:r>
                      <a:endParaRPr lang="en-US" sz="1400" dirty="0">
                        <a:effectLst/>
                        <a:latin typeface="Times New Roman" panose="02020603050405020304" pitchFamily="18" charset="0"/>
                        <a:ea typeface="Times New Roman" panose="02020603050405020304" pitchFamily="18" charset="0"/>
                      </a:endParaRPr>
                    </a:p>
                  </a:txBody>
                  <a:tcPr marL="57903" marR="57903" marT="0" marB="0"/>
                </a:tc>
                <a:tc>
                  <a:txBody>
                    <a:bodyPr/>
                    <a:lstStyle/>
                    <a:p>
                      <a:pPr marL="0" marR="0" algn="l">
                        <a:spcBef>
                          <a:spcPts val="0"/>
                        </a:spcBef>
                        <a:spcAft>
                          <a:spcPts val="0"/>
                        </a:spcAft>
                        <a:tabLst>
                          <a:tab pos="1200150" algn="l"/>
                        </a:tabLst>
                      </a:pPr>
                      <a:r>
                        <a:rPr lang="en-US" sz="1400" dirty="0">
                          <a:effectLst/>
                        </a:rPr>
                        <a:t>Catchability and logistic total selectivity sets</a:t>
                      </a:r>
                      <a:endParaRPr lang="en-US" sz="1400" dirty="0">
                        <a:effectLst/>
                        <a:latin typeface="Times New Roman" panose="02020603050405020304" pitchFamily="18" charset="0"/>
                        <a:ea typeface="Times New Roman" panose="02020603050405020304" pitchFamily="18" charset="0"/>
                      </a:endParaRPr>
                    </a:p>
                  </a:txBody>
                  <a:tcPr marL="57903" marR="57903" marT="0" marB="0"/>
                </a:tc>
                <a:tc>
                  <a:txBody>
                    <a:bodyPr/>
                    <a:lstStyle/>
                    <a:p>
                      <a:pPr marL="0" marR="0" algn="just">
                        <a:spcBef>
                          <a:spcPts val="0"/>
                        </a:spcBef>
                        <a:spcAft>
                          <a:spcPts val="0"/>
                        </a:spcAft>
                        <a:tabLst>
                          <a:tab pos="1200150" algn="l"/>
                        </a:tabLst>
                      </a:pPr>
                      <a:r>
                        <a:rPr lang="en-US" sz="1400" dirty="0">
                          <a:effectLst/>
                        </a:rPr>
                        <a:t>Maturity</a:t>
                      </a:r>
                      <a:endParaRPr lang="en-US" sz="1400" dirty="0">
                        <a:effectLst/>
                        <a:latin typeface="Times New Roman" panose="02020603050405020304" pitchFamily="18" charset="0"/>
                        <a:ea typeface="Times New Roman" panose="02020603050405020304" pitchFamily="18" charset="0"/>
                      </a:endParaRPr>
                    </a:p>
                  </a:txBody>
                  <a:tcPr marL="57903" marR="57903" marT="0" marB="0"/>
                </a:tc>
                <a:tc>
                  <a:txBody>
                    <a:bodyPr/>
                    <a:lstStyle/>
                    <a:p>
                      <a:pPr marL="0" marR="0" algn="just">
                        <a:spcBef>
                          <a:spcPts val="0"/>
                        </a:spcBef>
                        <a:spcAft>
                          <a:spcPts val="0"/>
                        </a:spcAft>
                        <a:tabLst>
                          <a:tab pos="1200150" algn="l"/>
                        </a:tabLst>
                      </a:pPr>
                      <a:r>
                        <a:rPr lang="en-US" sz="1400" dirty="0">
                          <a:effectLst/>
                        </a:rPr>
                        <a:t>CPUE data type</a:t>
                      </a:r>
                      <a:endParaRPr lang="en-US" sz="1400" dirty="0">
                        <a:effectLst/>
                        <a:latin typeface="Times New Roman" panose="02020603050405020304" pitchFamily="18" charset="0"/>
                        <a:ea typeface="Times New Roman" panose="02020603050405020304" pitchFamily="18" charset="0"/>
                      </a:endParaRPr>
                    </a:p>
                  </a:txBody>
                  <a:tcPr marL="57903" marR="57903" marT="0" marB="0"/>
                </a:tc>
                <a:tc>
                  <a:txBody>
                    <a:bodyPr/>
                    <a:lstStyle/>
                    <a:p>
                      <a:pPr marL="0" marR="0" algn="l">
                        <a:spcBef>
                          <a:spcPts val="0"/>
                        </a:spcBef>
                        <a:spcAft>
                          <a:spcPts val="0"/>
                        </a:spcAft>
                        <a:tabLst>
                          <a:tab pos="1200150" algn="l"/>
                        </a:tabLst>
                      </a:pPr>
                      <a:r>
                        <a:rPr lang="en-US" sz="1400" dirty="0">
                          <a:effectLst/>
                        </a:rPr>
                        <a:t>Initial Abundance, Treatment of M </a:t>
                      </a:r>
                      <a:endParaRPr lang="en-US" sz="1400" dirty="0">
                        <a:effectLst/>
                        <a:latin typeface="Times New Roman" panose="02020603050405020304" pitchFamily="18" charset="0"/>
                        <a:ea typeface="Times New Roman" panose="02020603050405020304" pitchFamily="18" charset="0"/>
                      </a:endParaRPr>
                    </a:p>
                  </a:txBody>
                  <a:tcPr marL="57903" marR="57903" marT="0" marB="0"/>
                </a:tc>
                <a:tc>
                  <a:txBody>
                    <a:bodyPr/>
                    <a:lstStyle/>
                    <a:p>
                      <a:pPr marL="0" marR="0" algn="just">
                        <a:spcBef>
                          <a:spcPts val="0"/>
                        </a:spcBef>
                        <a:spcAft>
                          <a:spcPts val="0"/>
                        </a:spcAft>
                        <a:tabLst>
                          <a:tab pos="1200150" algn="l"/>
                        </a:tabLst>
                      </a:pPr>
                      <a:r>
                        <a:rPr lang="en-US" sz="1400" dirty="0">
                          <a:effectLst/>
                        </a:rPr>
                        <a:t>M yr</a:t>
                      </a:r>
                      <a:r>
                        <a:rPr lang="en-US" sz="1400" baseline="30000" dirty="0">
                          <a:effectLst/>
                        </a:rPr>
                        <a:t>-1</a:t>
                      </a:r>
                      <a:endParaRPr lang="en-US" sz="1400" dirty="0">
                        <a:effectLst/>
                        <a:latin typeface="Times New Roman" panose="02020603050405020304" pitchFamily="18" charset="0"/>
                        <a:ea typeface="Times New Roman" panose="02020603050405020304" pitchFamily="18" charset="0"/>
                      </a:endParaRPr>
                    </a:p>
                  </a:txBody>
                  <a:tcPr marL="57903" marR="57903" marT="0" marB="0"/>
                </a:tc>
                <a:extLst>
                  <a:ext uri="{0D108BD9-81ED-4DB2-BD59-A6C34878D82A}">
                    <a16:rowId xmlns:a16="http://schemas.microsoft.com/office/drawing/2014/main" val="548418866"/>
                  </a:ext>
                </a:extLst>
              </a:tr>
              <a:tr h="1418905">
                <a:tc>
                  <a:txBody>
                    <a:bodyPr/>
                    <a:lstStyle/>
                    <a:p>
                      <a:pPr marL="0" marR="0" algn="just">
                        <a:spcBef>
                          <a:spcPts val="0"/>
                        </a:spcBef>
                        <a:spcAft>
                          <a:spcPts val="0"/>
                        </a:spcAft>
                        <a:tabLst>
                          <a:tab pos="1200150" algn="l"/>
                        </a:tabLst>
                      </a:pPr>
                      <a:r>
                        <a:rPr lang="en-US" sz="1400" dirty="0">
                          <a:effectLst/>
                        </a:rPr>
                        <a:t>18_0</a:t>
                      </a:r>
                      <a:endParaRPr lang="en-US" sz="1400" dirty="0">
                        <a:effectLst/>
                        <a:latin typeface="Times New Roman" panose="02020603050405020304" pitchFamily="18" charset="0"/>
                        <a:ea typeface="Times New Roman" panose="02020603050405020304" pitchFamily="18" charset="0"/>
                      </a:endParaRPr>
                    </a:p>
                  </a:txBody>
                  <a:tcPr marL="57903" marR="57903" marT="0" marB="0"/>
                </a:tc>
                <a:tc>
                  <a:txBody>
                    <a:bodyPr/>
                    <a:lstStyle/>
                    <a:p>
                      <a:pPr marL="0" marR="0">
                        <a:spcBef>
                          <a:spcPts val="0"/>
                        </a:spcBef>
                        <a:spcAft>
                          <a:spcPts val="0"/>
                        </a:spcAft>
                        <a:tabLst>
                          <a:tab pos="1200150" algn="l"/>
                        </a:tabLst>
                      </a:pPr>
                      <a:r>
                        <a:rPr lang="en-US" sz="1400" dirty="0">
                          <a:effectLst/>
                        </a:rPr>
                        <a:t>Stage-1: Number of days/trips</a:t>
                      </a:r>
                    </a:p>
                    <a:p>
                      <a:pPr marL="0" marR="0">
                        <a:spcBef>
                          <a:spcPts val="0"/>
                        </a:spcBef>
                        <a:spcAft>
                          <a:spcPts val="0"/>
                        </a:spcAft>
                        <a:tabLst>
                          <a:tab pos="1200150" algn="l"/>
                        </a:tabLst>
                      </a:pPr>
                      <a:r>
                        <a:rPr lang="en-US" sz="1400" dirty="0">
                          <a:effectLst/>
                        </a:rPr>
                        <a:t>Stage-2: Francis method</a:t>
                      </a:r>
                      <a:endParaRPr lang="en-US" sz="1400" dirty="0">
                        <a:effectLst/>
                        <a:latin typeface="Times New Roman" panose="02020603050405020304" pitchFamily="18" charset="0"/>
                        <a:ea typeface="Times New Roman" panose="02020603050405020304" pitchFamily="18" charset="0"/>
                      </a:endParaRPr>
                    </a:p>
                  </a:txBody>
                  <a:tcPr marL="57903" marR="57903" marT="0" marB="0"/>
                </a:tc>
                <a:tc>
                  <a:txBody>
                    <a:bodyPr/>
                    <a:lstStyle/>
                    <a:p>
                      <a:pPr marL="0" marR="0" algn="just">
                        <a:spcBef>
                          <a:spcPts val="0"/>
                        </a:spcBef>
                        <a:spcAft>
                          <a:spcPts val="0"/>
                        </a:spcAft>
                        <a:tabLst>
                          <a:tab pos="1200150" algn="l"/>
                        </a:tabLst>
                      </a:pPr>
                      <a:r>
                        <a:rPr lang="en-US" sz="1400" dirty="0">
                          <a:effectLst/>
                        </a:rPr>
                        <a:t>2</a:t>
                      </a:r>
                      <a:endParaRPr lang="en-US" sz="1400" dirty="0">
                        <a:effectLst/>
                        <a:latin typeface="Times New Roman" panose="02020603050405020304" pitchFamily="18" charset="0"/>
                        <a:ea typeface="Times New Roman" panose="02020603050405020304" pitchFamily="18" charset="0"/>
                      </a:endParaRPr>
                    </a:p>
                  </a:txBody>
                  <a:tcPr marL="57903" marR="57903" marT="0" marB="0"/>
                </a:tc>
                <a:tc>
                  <a:txBody>
                    <a:bodyPr/>
                    <a:lstStyle/>
                    <a:p>
                      <a:pPr marL="0" marR="0" algn="just">
                        <a:spcBef>
                          <a:spcPts val="0"/>
                        </a:spcBef>
                        <a:spcAft>
                          <a:spcPts val="0"/>
                        </a:spcAft>
                        <a:tabLst>
                          <a:tab pos="1200150" algn="l"/>
                        </a:tabLst>
                      </a:pPr>
                      <a:r>
                        <a:rPr lang="en-US" sz="1400" dirty="0">
                          <a:effectLst/>
                        </a:rPr>
                        <a:t>Knife-edge</a:t>
                      </a:r>
                    </a:p>
                    <a:p>
                      <a:pPr marL="0" marR="0" algn="just">
                        <a:spcBef>
                          <a:spcPts val="0"/>
                        </a:spcBef>
                        <a:spcAft>
                          <a:spcPts val="0"/>
                        </a:spcAft>
                        <a:tabLst>
                          <a:tab pos="1200150" algn="l"/>
                        </a:tabLst>
                      </a:pPr>
                      <a:r>
                        <a:rPr lang="en-US" sz="1400" dirty="0">
                          <a:effectLst/>
                        </a:rPr>
                        <a:t> 111 mmCL</a:t>
                      </a:r>
                      <a:endParaRPr lang="en-US" sz="1400" dirty="0">
                        <a:effectLst/>
                        <a:latin typeface="Times New Roman" panose="02020603050405020304" pitchFamily="18" charset="0"/>
                        <a:ea typeface="Times New Roman" panose="02020603050405020304" pitchFamily="18" charset="0"/>
                      </a:endParaRPr>
                    </a:p>
                  </a:txBody>
                  <a:tcPr marL="57903" marR="57903" marT="0" marB="0"/>
                </a:tc>
                <a:tc>
                  <a:txBody>
                    <a:bodyPr/>
                    <a:lstStyle/>
                    <a:p>
                      <a:pPr marL="0" marR="0" algn="l">
                        <a:spcBef>
                          <a:spcPts val="0"/>
                        </a:spcBef>
                        <a:spcAft>
                          <a:spcPts val="0"/>
                        </a:spcAft>
                        <a:tabLst>
                          <a:tab pos="1200150" algn="l"/>
                        </a:tabLst>
                      </a:pPr>
                      <a:r>
                        <a:rPr lang="en-US" sz="1400" dirty="0">
                          <a:effectLst/>
                        </a:rPr>
                        <a:t>Observer from 1995/96–2017/18 &amp; Fish Ticket from 1985/86–1998/99</a:t>
                      </a:r>
                      <a:endParaRPr lang="en-US" sz="1400" dirty="0">
                        <a:effectLst/>
                        <a:latin typeface="Times New Roman" panose="02020603050405020304" pitchFamily="18" charset="0"/>
                        <a:ea typeface="Times New Roman" panose="02020603050405020304" pitchFamily="18" charset="0"/>
                      </a:endParaRPr>
                    </a:p>
                  </a:txBody>
                  <a:tcPr marL="57903" marR="57903" marT="0" marB="0"/>
                </a:tc>
                <a:tc>
                  <a:txBody>
                    <a:bodyPr/>
                    <a:lstStyle/>
                    <a:p>
                      <a:pPr marL="0" marR="0" algn="l">
                        <a:spcBef>
                          <a:spcPts val="0"/>
                        </a:spcBef>
                        <a:spcAft>
                          <a:spcPts val="0"/>
                        </a:spcAft>
                        <a:tabLst>
                          <a:tab pos="1200150" algn="l"/>
                        </a:tabLst>
                      </a:pPr>
                      <a:r>
                        <a:rPr lang="en-US" sz="1400" dirty="0">
                          <a:effectLst/>
                        </a:rPr>
                        <a:t>Initial abundance by equilibrium condition; estimated common M using the combined EAG and WAG</a:t>
                      </a:r>
                      <a:endParaRPr lang="en-US" sz="1400" dirty="0">
                        <a:effectLst/>
                        <a:latin typeface="Times New Roman" panose="02020603050405020304" pitchFamily="18" charset="0"/>
                        <a:ea typeface="Times New Roman" panose="02020603050405020304" pitchFamily="18" charset="0"/>
                      </a:endParaRPr>
                    </a:p>
                  </a:txBody>
                  <a:tcPr marL="57903" marR="57903" marT="0" marB="0"/>
                </a:tc>
                <a:tc>
                  <a:txBody>
                    <a:bodyPr/>
                    <a:lstStyle/>
                    <a:p>
                      <a:pPr marL="0" marR="0" algn="just">
                        <a:spcBef>
                          <a:spcPts val="0"/>
                        </a:spcBef>
                        <a:spcAft>
                          <a:spcPts val="0"/>
                        </a:spcAft>
                        <a:tabLst>
                          <a:tab pos="1200150" algn="l"/>
                        </a:tabLst>
                      </a:pPr>
                      <a:r>
                        <a:rPr lang="en-US" sz="1400" dirty="0">
                          <a:effectLst/>
                        </a:rPr>
                        <a:t>0.21</a:t>
                      </a:r>
                      <a:endParaRPr lang="en-US" sz="1400" dirty="0">
                        <a:effectLst/>
                        <a:latin typeface="Times New Roman" panose="02020603050405020304" pitchFamily="18" charset="0"/>
                        <a:ea typeface="Times New Roman" panose="02020603050405020304" pitchFamily="18" charset="0"/>
                      </a:endParaRPr>
                    </a:p>
                  </a:txBody>
                  <a:tcPr marL="57903" marR="57903" marT="0" marB="0"/>
                </a:tc>
                <a:extLst>
                  <a:ext uri="{0D108BD9-81ED-4DB2-BD59-A6C34878D82A}">
                    <a16:rowId xmlns:a16="http://schemas.microsoft.com/office/drawing/2014/main" val="321594370"/>
                  </a:ext>
                </a:extLst>
              </a:tr>
              <a:tr h="1655389">
                <a:tc>
                  <a:txBody>
                    <a:bodyPr/>
                    <a:lstStyle/>
                    <a:p>
                      <a:pPr marL="0" marR="0" algn="just">
                        <a:spcBef>
                          <a:spcPts val="0"/>
                        </a:spcBef>
                        <a:spcAft>
                          <a:spcPts val="0"/>
                        </a:spcAft>
                        <a:tabLst>
                          <a:tab pos="1200150" algn="l"/>
                        </a:tabLst>
                      </a:pPr>
                      <a:r>
                        <a:rPr lang="en-US" sz="1400" dirty="0">
                          <a:effectLst/>
                        </a:rPr>
                        <a:t>18_1</a:t>
                      </a:r>
                      <a:endParaRPr lang="en-US" sz="1400" dirty="0">
                        <a:effectLst/>
                        <a:latin typeface="Times New Roman" panose="02020603050405020304" pitchFamily="18" charset="0"/>
                        <a:ea typeface="Times New Roman" panose="02020603050405020304" pitchFamily="18" charset="0"/>
                      </a:endParaRPr>
                    </a:p>
                  </a:txBody>
                  <a:tcPr marL="57903" marR="57903" marT="0" marB="0"/>
                </a:tc>
                <a:tc>
                  <a:txBody>
                    <a:bodyPr/>
                    <a:lstStyle/>
                    <a:p>
                      <a:pPr marL="0" marR="0">
                        <a:spcBef>
                          <a:spcPts val="0"/>
                        </a:spcBef>
                        <a:spcAft>
                          <a:spcPts val="0"/>
                        </a:spcAft>
                        <a:tabLst>
                          <a:tab pos="1200150" algn="l"/>
                        </a:tabLst>
                      </a:pPr>
                      <a:r>
                        <a:rPr lang="en-US" sz="1400" dirty="0">
                          <a:effectLst/>
                        </a:rPr>
                        <a:t>Stage-1: Number of days/trips</a:t>
                      </a:r>
                    </a:p>
                    <a:p>
                      <a:pPr marL="0" marR="0">
                        <a:spcBef>
                          <a:spcPts val="0"/>
                        </a:spcBef>
                        <a:spcAft>
                          <a:spcPts val="0"/>
                        </a:spcAft>
                        <a:tabLst>
                          <a:tab pos="1200150" algn="l"/>
                        </a:tabLst>
                      </a:pPr>
                      <a:r>
                        <a:rPr lang="en-US" sz="1400" dirty="0">
                          <a:effectLst/>
                        </a:rPr>
                        <a:t>Stage-2: Francis method</a:t>
                      </a:r>
                      <a:endParaRPr lang="en-US" sz="1400" dirty="0">
                        <a:effectLst/>
                        <a:latin typeface="Times New Roman" panose="02020603050405020304" pitchFamily="18" charset="0"/>
                        <a:ea typeface="Times New Roman" panose="02020603050405020304" pitchFamily="18" charset="0"/>
                      </a:endParaRPr>
                    </a:p>
                  </a:txBody>
                  <a:tcPr marL="57903" marR="57903" marT="0" marB="0"/>
                </a:tc>
                <a:tc>
                  <a:txBody>
                    <a:bodyPr/>
                    <a:lstStyle/>
                    <a:p>
                      <a:pPr marL="0" marR="0" algn="just">
                        <a:spcBef>
                          <a:spcPts val="0"/>
                        </a:spcBef>
                        <a:spcAft>
                          <a:spcPts val="0"/>
                        </a:spcAft>
                        <a:tabLst>
                          <a:tab pos="1200150" algn="l"/>
                        </a:tabLst>
                      </a:pPr>
                      <a:r>
                        <a:rPr lang="en-US" sz="1400" dirty="0">
                          <a:effectLst/>
                        </a:rPr>
                        <a:t>2</a:t>
                      </a:r>
                      <a:endParaRPr lang="en-US" sz="1400" dirty="0">
                        <a:effectLst/>
                        <a:latin typeface="Times New Roman" panose="02020603050405020304" pitchFamily="18" charset="0"/>
                        <a:ea typeface="Times New Roman" panose="02020603050405020304" pitchFamily="18" charset="0"/>
                      </a:endParaRPr>
                    </a:p>
                  </a:txBody>
                  <a:tcPr marL="57903" marR="57903" marT="0" marB="0"/>
                </a:tc>
                <a:tc>
                  <a:txBody>
                    <a:bodyPr/>
                    <a:lstStyle/>
                    <a:p>
                      <a:pPr marL="0" marR="0" algn="just">
                        <a:spcBef>
                          <a:spcPts val="0"/>
                        </a:spcBef>
                        <a:spcAft>
                          <a:spcPts val="0"/>
                        </a:spcAft>
                        <a:tabLst>
                          <a:tab pos="1200150" algn="l"/>
                        </a:tabLst>
                      </a:pPr>
                      <a:r>
                        <a:rPr lang="en-US" sz="1400" dirty="0">
                          <a:effectLst/>
                        </a:rPr>
                        <a:t>Knife-edge</a:t>
                      </a:r>
                    </a:p>
                    <a:p>
                      <a:pPr marL="0" marR="0" algn="just">
                        <a:spcBef>
                          <a:spcPts val="0"/>
                        </a:spcBef>
                        <a:spcAft>
                          <a:spcPts val="0"/>
                        </a:spcAft>
                        <a:tabLst>
                          <a:tab pos="1200150" algn="l"/>
                        </a:tabLst>
                      </a:pPr>
                      <a:r>
                        <a:rPr lang="en-US" sz="1400" dirty="0">
                          <a:effectLst/>
                        </a:rPr>
                        <a:t> 111 mmCL</a:t>
                      </a:r>
                      <a:endParaRPr lang="en-US" sz="1400" dirty="0">
                        <a:effectLst/>
                        <a:latin typeface="Times New Roman" panose="02020603050405020304" pitchFamily="18" charset="0"/>
                        <a:ea typeface="Times New Roman" panose="02020603050405020304" pitchFamily="18" charset="0"/>
                      </a:endParaRPr>
                    </a:p>
                  </a:txBody>
                  <a:tcPr marL="57903" marR="57903" marT="0" marB="0"/>
                </a:tc>
                <a:tc>
                  <a:txBody>
                    <a:bodyPr/>
                    <a:lstStyle/>
                    <a:p>
                      <a:pPr marL="0" marR="0" algn="l">
                        <a:spcBef>
                          <a:spcPts val="0"/>
                        </a:spcBef>
                        <a:spcAft>
                          <a:spcPts val="0"/>
                        </a:spcAft>
                        <a:tabLst>
                          <a:tab pos="1200150" algn="l"/>
                        </a:tabLst>
                      </a:pPr>
                      <a:r>
                        <a:rPr lang="en-US" sz="1400" dirty="0">
                          <a:effectLst/>
                          <a:highlight>
                            <a:srgbClr val="D3D3D3"/>
                          </a:highlight>
                        </a:rPr>
                        <a:t>Observer from 1995/96–2017/18; Number of gear codes were reduced for CPUE standardization &amp; Fish Ticket from 1985/86–1998/99</a:t>
                      </a:r>
                      <a:endParaRPr lang="en-US" sz="1400" dirty="0">
                        <a:effectLst/>
                        <a:latin typeface="Times New Roman" panose="02020603050405020304" pitchFamily="18" charset="0"/>
                        <a:ea typeface="Times New Roman" panose="02020603050405020304" pitchFamily="18" charset="0"/>
                      </a:endParaRPr>
                    </a:p>
                  </a:txBody>
                  <a:tcPr marL="57903" marR="57903" marT="0" marB="0"/>
                </a:tc>
                <a:tc>
                  <a:txBody>
                    <a:bodyPr/>
                    <a:lstStyle/>
                    <a:p>
                      <a:pPr marL="0" marR="0" algn="l">
                        <a:spcBef>
                          <a:spcPts val="0"/>
                        </a:spcBef>
                        <a:spcAft>
                          <a:spcPts val="0"/>
                        </a:spcAft>
                        <a:tabLst>
                          <a:tab pos="1200150" algn="l"/>
                        </a:tabLst>
                      </a:pPr>
                      <a:r>
                        <a:rPr lang="en-US" sz="1400" dirty="0">
                          <a:effectLst/>
                        </a:rPr>
                        <a:t>Initial abundance by equilibrium condition; estimated common M using the combined EAG and WAG</a:t>
                      </a:r>
                      <a:endParaRPr lang="en-US" sz="1400" dirty="0">
                        <a:effectLst/>
                        <a:latin typeface="Times New Roman" panose="02020603050405020304" pitchFamily="18" charset="0"/>
                        <a:ea typeface="Times New Roman" panose="02020603050405020304" pitchFamily="18" charset="0"/>
                      </a:endParaRPr>
                    </a:p>
                  </a:txBody>
                  <a:tcPr marL="57903" marR="57903" marT="0" marB="0"/>
                </a:tc>
                <a:tc>
                  <a:txBody>
                    <a:bodyPr/>
                    <a:lstStyle/>
                    <a:p>
                      <a:pPr marL="0" marR="0" algn="just">
                        <a:spcBef>
                          <a:spcPts val="0"/>
                        </a:spcBef>
                        <a:spcAft>
                          <a:spcPts val="0"/>
                        </a:spcAft>
                        <a:tabLst>
                          <a:tab pos="1200150" algn="l"/>
                        </a:tabLst>
                      </a:pPr>
                      <a:r>
                        <a:rPr lang="en-US" sz="1400" dirty="0">
                          <a:effectLst/>
                        </a:rPr>
                        <a:t>0.21</a:t>
                      </a:r>
                      <a:endParaRPr lang="en-US" sz="1400" dirty="0">
                        <a:effectLst/>
                        <a:latin typeface="Times New Roman" panose="02020603050405020304" pitchFamily="18" charset="0"/>
                        <a:ea typeface="Times New Roman" panose="02020603050405020304" pitchFamily="18" charset="0"/>
                      </a:endParaRPr>
                    </a:p>
                  </a:txBody>
                  <a:tcPr marL="57903" marR="57903" marT="0" marB="0"/>
                </a:tc>
                <a:extLst>
                  <a:ext uri="{0D108BD9-81ED-4DB2-BD59-A6C34878D82A}">
                    <a16:rowId xmlns:a16="http://schemas.microsoft.com/office/drawing/2014/main" val="1670984974"/>
                  </a:ext>
                </a:extLst>
              </a:tr>
              <a:tr h="1655389">
                <a:tc>
                  <a:txBody>
                    <a:bodyPr/>
                    <a:lstStyle/>
                    <a:p>
                      <a:pPr marL="0" marR="0" algn="just">
                        <a:spcBef>
                          <a:spcPts val="0"/>
                        </a:spcBef>
                        <a:spcAft>
                          <a:spcPts val="0"/>
                        </a:spcAft>
                        <a:tabLst>
                          <a:tab pos="1200150" algn="l"/>
                        </a:tabLst>
                      </a:pPr>
                      <a:r>
                        <a:rPr lang="en-US" sz="1400" dirty="0">
                          <a:effectLst/>
                        </a:rPr>
                        <a:t>18_1a</a:t>
                      </a:r>
                      <a:endParaRPr lang="en-US" sz="1400" dirty="0">
                        <a:effectLst/>
                        <a:latin typeface="Times New Roman" panose="02020603050405020304" pitchFamily="18" charset="0"/>
                        <a:ea typeface="Times New Roman" panose="02020603050405020304" pitchFamily="18" charset="0"/>
                      </a:endParaRPr>
                    </a:p>
                  </a:txBody>
                  <a:tcPr marL="57903" marR="57903" marT="0" marB="0"/>
                </a:tc>
                <a:tc>
                  <a:txBody>
                    <a:bodyPr/>
                    <a:lstStyle/>
                    <a:p>
                      <a:pPr marL="0" marR="0">
                        <a:spcBef>
                          <a:spcPts val="0"/>
                        </a:spcBef>
                        <a:spcAft>
                          <a:spcPts val="0"/>
                        </a:spcAft>
                        <a:tabLst>
                          <a:tab pos="1200150" algn="l"/>
                        </a:tabLst>
                      </a:pPr>
                      <a:r>
                        <a:rPr lang="en-US" sz="1400" dirty="0">
                          <a:effectLst/>
                        </a:rPr>
                        <a:t>Stage-1: Number of days/trips</a:t>
                      </a:r>
                    </a:p>
                    <a:p>
                      <a:pPr marL="0" marR="0">
                        <a:spcBef>
                          <a:spcPts val="0"/>
                        </a:spcBef>
                        <a:spcAft>
                          <a:spcPts val="0"/>
                        </a:spcAft>
                        <a:tabLst>
                          <a:tab pos="1200150" algn="l"/>
                        </a:tabLst>
                      </a:pPr>
                      <a:r>
                        <a:rPr lang="en-US" sz="1400" dirty="0">
                          <a:effectLst/>
                        </a:rPr>
                        <a:t>Stage-2: Francis method</a:t>
                      </a:r>
                      <a:endParaRPr lang="en-US" sz="1400" dirty="0">
                        <a:effectLst/>
                        <a:latin typeface="Times New Roman" panose="02020603050405020304" pitchFamily="18" charset="0"/>
                        <a:ea typeface="Times New Roman" panose="02020603050405020304" pitchFamily="18" charset="0"/>
                      </a:endParaRPr>
                    </a:p>
                  </a:txBody>
                  <a:tcPr marL="57903" marR="57903" marT="0" marB="0"/>
                </a:tc>
                <a:tc>
                  <a:txBody>
                    <a:bodyPr/>
                    <a:lstStyle/>
                    <a:p>
                      <a:pPr marL="0" marR="0" algn="just">
                        <a:spcBef>
                          <a:spcPts val="0"/>
                        </a:spcBef>
                        <a:spcAft>
                          <a:spcPts val="0"/>
                        </a:spcAft>
                        <a:tabLst>
                          <a:tab pos="1200150" algn="l"/>
                        </a:tabLst>
                      </a:pPr>
                      <a:r>
                        <a:rPr lang="en-US" sz="1400" dirty="0">
                          <a:effectLst/>
                        </a:rPr>
                        <a:t>2</a:t>
                      </a:r>
                      <a:endParaRPr lang="en-US" sz="1400" dirty="0">
                        <a:effectLst/>
                        <a:latin typeface="Times New Roman" panose="02020603050405020304" pitchFamily="18" charset="0"/>
                        <a:ea typeface="Times New Roman" panose="02020603050405020304" pitchFamily="18" charset="0"/>
                      </a:endParaRPr>
                    </a:p>
                  </a:txBody>
                  <a:tcPr marL="57903" marR="57903" marT="0" marB="0"/>
                </a:tc>
                <a:tc>
                  <a:txBody>
                    <a:bodyPr/>
                    <a:lstStyle/>
                    <a:p>
                      <a:pPr marL="0" marR="0" algn="just">
                        <a:spcBef>
                          <a:spcPts val="0"/>
                        </a:spcBef>
                        <a:spcAft>
                          <a:spcPts val="0"/>
                        </a:spcAft>
                        <a:tabLst>
                          <a:tab pos="1200150" algn="l"/>
                        </a:tabLst>
                      </a:pPr>
                      <a:r>
                        <a:rPr lang="en-US" sz="1400" dirty="0">
                          <a:effectLst/>
                        </a:rPr>
                        <a:t>Knife-edge</a:t>
                      </a:r>
                    </a:p>
                    <a:p>
                      <a:pPr marL="0" marR="0" algn="just">
                        <a:spcBef>
                          <a:spcPts val="0"/>
                        </a:spcBef>
                        <a:spcAft>
                          <a:spcPts val="0"/>
                        </a:spcAft>
                        <a:tabLst>
                          <a:tab pos="1200150" algn="l"/>
                        </a:tabLst>
                      </a:pPr>
                      <a:r>
                        <a:rPr lang="en-US" sz="1400" dirty="0">
                          <a:effectLst/>
                        </a:rPr>
                        <a:t> 111 mmCL</a:t>
                      </a:r>
                      <a:endParaRPr lang="en-US" sz="1400" dirty="0">
                        <a:effectLst/>
                        <a:latin typeface="Times New Roman" panose="02020603050405020304" pitchFamily="18" charset="0"/>
                        <a:ea typeface="Times New Roman" panose="02020603050405020304" pitchFamily="18" charset="0"/>
                      </a:endParaRPr>
                    </a:p>
                  </a:txBody>
                  <a:tcPr marL="57903" marR="57903" marT="0" marB="0"/>
                </a:tc>
                <a:tc>
                  <a:txBody>
                    <a:bodyPr/>
                    <a:lstStyle/>
                    <a:p>
                      <a:pPr marL="0" marR="0" algn="l">
                        <a:spcBef>
                          <a:spcPts val="0"/>
                        </a:spcBef>
                        <a:spcAft>
                          <a:spcPts val="0"/>
                        </a:spcAft>
                        <a:tabLst>
                          <a:tab pos="1200150" algn="l"/>
                        </a:tabLst>
                      </a:pPr>
                      <a:r>
                        <a:rPr lang="en-US" sz="1400" dirty="0">
                          <a:effectLst/>
                          <a:highlight>
                            <a:srgbClr val="D3D3D3"/>
                          </a:highlight>
                        </a:rPr>
                        <a:t>Observer from 1995/96–2017/18; Number of gear codes were reduced for CPUE standardization &amp; Fish Ticket from 1985/86–1998/99</a:t>
                      </a:r>
                      <a:endParaRPr lang="en-US" sz="1400" dirty="0">
                        <a:effectLst/>
                        <a:latin typeface="Times New Roman" panose="02020603050405020304" pitchFamily="18" charset="0"/>
                        <a:ea typeface="Times New Roman" panose="02020603050405020304" pitchFamily="18" charset="0"/>
                      </a:endParaRPr>
                    </a:p>
                  </a:txBody>
                  <a:tcPr marL="57903" marR="57903" marT="0" marB="0"/>
                </a:tc>
                <a:tc>
                  <a:txBody>
                    <a:bodyPr/>
                    <a:lstStyle/>
                    <a:p>
                      <a:pPr marL="0" marR="0" algn="l">
                        <a:spcBef>
                          <a:spcPts val="0"/>
                        </a:spcBef>
                        <a:spcAft>
                          <a:spcPts val="0"/>
                        </a:spcAft>
                        <a:tabLst>
                          <a:tab pos="1200150" algn="l"/>
                        </a:tabLst>
                      </a:pPr>
                      <a:r>
                        <a:rPr lang="en-US" sz="1400" dirty="0">
                          <a:effectLst/>
                          <a:highlight>
                            <a:srgbClr val="D3D3D3"/>
                          </a:highlight>
                        </a:rPr>
                        <a:t>Initial abundance by equilibrium condition; estimated common M using the combined EAG and WAG.</a:t>
                      </a:r>
                      <a:endParaRPr lang="en-US" sz="1400" dirty="0">
                        <a:effectLst/>
                      </a:endParaRPr>
                    </a:p>
                    <a:p>
                      <a:pPr marL="0" marR="0" algn="l">
                        <a:spcBef>
                          <a:spcPts val="0"/>
                        </a:spcBef>
                        <a:spcAft>
                          <a:spcPts val="0"/>
                        </a:spcAft>
                        <a:tabLst>
                          <a:tab pos="1200150" algn="l"/>
                        </a:tabLst>
                      </a:pPr>
                      <a:r>
                        <a:rPr lang="en-US" sz="1400" dirty="0">
                          <a:effectLst/>
                          <a:highlight>
                            <a:srgbClr val="D3D3D3"/>
                          </a:highlight>
                        </a:rPr>
                        <a:t>Pot bycatch mortality scaled by the amount of bycatch.</a:t>
                      </a:r>
                      <a:endParaRPr lang="en-US" sz="1400" dirty="0">
                        <a:effectLst/>
                        <a:latin typeface="Times New Roman" panose="02020603050405020304" pitchFamily="18" charset="0"/>
                        <a:ea typeface="Times New Roman" panose="02020603050405020304" pitchFamily="18" charset="0"/>
                      </a:endParaRPr>
                    </a:p>
                  </a:txBody>
                  <a:tcPr marL="57903" marR="57903" marT="0" marB="0"/>
                </a:tc>
                <a:tc>
                  <a:txBody>
                    <a:bodyPr/>
                    <a:lstStyle/>
                    <a:p>
                      <a:pPr marL="0" marR="0" algn="just">
                        <a:spcBef>
                          <a:spcPts val="0"/>
                        </a:spcBef>
                        <a:spcAft>
                          <a:spcPts val="0"/>
                        </a:spcAft>
                        <a:tabLst>
                          <a:tab pos="1200150" algn="l"/>
                        </a:tabLst>
                      </a:pPr>
                      <a:r>
                        <a:rPr lang="en-US" sz="1400" dirty="0">
                          <a:effectLst/>
                        </a:rPr>
                        <a:t>0.21</a:t>
                      </a:r>
                      <a:endParaRPr lang="en-US" sz="1400" dirty="0">
                        <a:effectLst/>
                        <a:latin typeface="Times New Roman" panose="02020603050405020304" pitchFamily="18" charset="0"/>
                        <a:ea typeface="Times New Roman" panose="02020603050405020304" pitchFamily="18" charset="0"/>
                      </a:endParaRPr>
                    </a:p>
                  </a:txBody>
                  <a:tcPr marL="57903" marR="57903" marT="0" marB="0"/>
                </a:tc>
                <a:extLst>
                  <a:ext uri="{0D108BD9-81ED-4DB2-BD59-A6C34878D82A}">
                    <a16:rowId xmlns:a16="http://schemas.microsoft.com/office/drawing/2014/main" val="105766460"/>
                  </a:ext>
                </a:extLst>
              </a:tr>
            </a:tbl>
          </a:graphicData>
        </a:graphic>
      </p:graphicFrame>
    </p:spTree>
    <p:extLst>
      <p:ext uri="{BB962C8B-B14F-4D97-AF65-F5344CB8AC3E}">
        <p14:creationId xmlns:p14="http://schemas.microsoft.com/office/powerpoint/2010/main" val="658057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3D50DA4-D6D4-471B-8323-1394C5B4647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4464" y="3188535"/>
            <a:ext cx="5411973" cy="3059865"/>
          </a:xfrm>
          <a:prstGeom prst="rect">
            <a:avLst/>
          </a:prstGeom>
          <a:noFill/>
          <a:ln>
            <a:noFill/>
          </a:ln>
        </p:spPr>
      </p:pic>
      <p:pic>
        <p:nvPicPr>
          <p:cNvPr id="18" name="Picture 17">
            <a:extLst>
              <a:ext uri="{FF2B5EF4-FFF2-40B4-BE49-F238E27FC236}">
                <a16:creationId xmlns:a16="http://schemas.microsoft.com/office/drawing/2014/main" id="{3E01097B-64FF-4526-8357-799BEAF8012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4464" y="92827"/>
            <a:ext cx="5411973" cy="2955173"/>
          </a:xfrm>
          <a:prstGeom prst="rect">
            <a:avLst/>
          </a:prstGeom>
          <a:noFill/>
          <a:ln>
            <a:noFill/>
          </a:ln>
        </p:spPr>
      </p:pic>
      <p:sp>
        <p:nvSpPr>
          <p:cNvPr id="2" name="Title 1"/>
          <p:cNvSpPr>
            <a:spLocks noGrp="1"/>
          </p:cNvSpPr>
          <p:nvPr>
            <p:ph type="title"/>
          </p:nvPr>
        </p:nvSpPr>
        <p:spPr>
          <a:xfrm>
            <a:off x="1584404" y="1524000"/>
            <a:ext cx="990600" cy="457200"/>
          </a:xfrm>
        </p:spPr>
        <p:txBody>
          <a:bodyPr>
            <a:normAutofit/>
          </a:bodyPr>
          <a:lstStyle/>
          <a:p>
            <a:r>
              <a:rPr lang="en-US" sz="2400" dirty="0">
                <a:solidFill>
                  <a:srgbClr val="FF0000"/>
                </a:solidFill>
              </a:rPr>
              <a:t>EAG</a:t>
            </a:r>
            <a:endParaRPr lang="en-US" sz="2400" dirty="0"/>
          </a:p>
        </p:txBody>
      </p:sp>
      <p:sp>
        <p:nvSpPr>
          <p:cNvPr id="7" name="Rectangle 6"/>
          <p:cNvSpPr/>
          <p:nvPr/>
        </p:nvSpPr>
        <p:spPr>
          <a:xfrm>
            <a:off x="1500084" y="3886200"/>
            <a:ext cx="1143000" cy="461665"/>
          </a:xfrm>
          <a:prstGeom prst="rect">
            <a:avLst/>
          </a:prstGeom>
        </p:spPr>
        <p:txBody>
          <a:bodyPr wrap="square">
            <a:spAutoFit/>
          </a:bodyPr>
          <a:lstStyle/>
          <a:p>
            <a:r>
              <a:rPr lang="en-US" sz="2400" dirty="0">
                <a:solidFill>
                  <a:srgbClr val="FF0000"/>
                </a:solidFill>
              </a:rPr>
              <a:t>WAG</a:t>
            </a:r>
            <a:endParaRPr lang="en-US" sz="2400" dirty="0"/>
          </a:p>
        </p:txBody>
      </p:sp>
      <p:sp>
        <p:nvSpPr>
          <p:cNvPr id="3" name="TextBox 2"/>
          <p:cNvSpPr txBox="1"/>
          <p:nvPr/>
        </p:nvSpPr>
        <p:spPr>
          <a:xfrm>
            <a:off x="152399" y="381000"/>
            <a:ext cx="2422605" cy="830997"/>
          </a:xfrm>
          <a:prstGeom prst="rect">
            <a:avLst/>
          </a:prstGeom>
          <a:noFill/>
        </p:spPr>
        <p:txBody>
          <a:bodyPr wrap="square" rtlCol="0">
            <a:spAutoFit/>
          </a:bodyPr>
          <a:lstStyle/>
          <a:p>
            <a:r>
              <a:rPr lang="en-US" sz="1600" dirty="0"/>
              <a:t>Catch (t) and CPUE  </a:t>
            </a:r>
            <a:br>
              <a:rPr lang="en-US" sz="1600" dirty="0"/>
            </a:br>
            <a:r>
              <a:rPr lang="en-US" sz="1600" dirty="0"/>
              <a:t>(number of crab per pot lift) in 1985/86–2017/18 </a:t>
            </a:r>
          </a:p>
        </p:txBody>
      </p:sp>
      <p:sp>
        <p:nvSpPr>
          <p:cNvPr id="4" name="Down Arrow 3"/>
          <p:cNvSpPr/>
          <p:nvPr/>
        </p:nvSpPr>
        <p:spPr>
          <a:xfrm flipH="1">
            <a:off x="4728492" y="2324100"/>
            <a:ext cx="50580" cy="3048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Down Arrow 9"/>
          <p:cNvSpPr/>
          <p:nvPr/>
        </p:nvSpPr>
        <p:spPr>
          <a:xfrm>
            <a:off x="4749937" y="5595498"/>
            <a:ext cx="58270" cy="13483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 name="Down Arrow 4"/>
          <p:cNvSpPr/>
          <p:nvPr/>
        </p:nvSpPr>
        <p:spPr>
          <a:xfrm>
            <a:off x="5979159" y="1981200"/>
            <a:ext cx="45719" cy="60960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flipH="1">
            <a:off x="6019799" y="5486400"/>
            <a:ext cx="45719" cy="218196"/>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own Arrow 5"/>
          <p:cNvSpPr/>
          <p:nvPr/>
        </p:nvSpPr>
        <p:spPr>
          <a:xfrm>
            <a:off x="5151675" y="2478248"/>
            <a:ext cx="45719" cy="114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wn Arrow 11"/>
          <p:cNvSpPr/>
          <p:nvPr/>
        </p:nvSpPr>
        <p:spPr>
          <a:xfrm>
            <a:off x="5151119" y="4986981"/>
            <a:ext cx="45719" cy="724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4404659" y="1905000"/>
            <a:ext cx="578519" cy="307777"/>
          </a:xfrm>
          <a:prstGeom prst="rect">
            <a:avLst/>
          </a:prstGeom>
          <a:noFill/>
        </p:spPr>
        <p:txBody>
          <a:bodyPr wrap="square" rtlCol="0">
            <a:spAutoFit/>
          </a:bodyPr>
          <a:lstStyle/>
          <a:p>
            <a:r>
              <a:rPr lang="en-US" sz="1400" dirty="0">
                <a:solidFill>
                  <a:srgbClr val="FF0000"/>
                </a:solidFill>
              </a:rPr>
              <a:t>TAC</a:t>
            </a:r>
          </a:p>
        </p:txBody>
      </p:sp>
      <p:sp>
        <p:nvSpPr>
          <p:cNvPr id="23" name="TextBox 22"/>
          <p:cNvSpPr txBox="1"/>
          <p:nvPr/>
        </p:nvSpPr>
        <p:spPr>
          <a:xfrm>
            <a:off x="5382257" y="1704201"/>
            <a:ext cx="1193803" cy="276999"/>
          </a:xfrm>
          <a:prstGeom prst="rect">
            <a:avLst/>
          </a:prstGeom>
          <a:noFill/>
        </p:spPr>
        <p:txBody>
          <a:bodyPr wrap="square" rtlCol="0">
            <a:spAutoFit/>
          </a:bodyPr>
          <a:lstStyle/>
          <a:p>
            <a:r>
              <a:rPr lang="en-US" sz="1200" dirty="0">
                <a:solidFill>
                  <a:srgbClr val="FF0000"/>
                </a:solidFill>
              </a:rPr>
              <a:t>Rationalization</a:t>
            </a:r>
          </a:p>
        </p:txBody>
      </p:sp>
      <p:sp>
        <p:nvSpPr>
          <p:cNvPr id="14" name="TextBox 13"/>
          <p:cNvSpPr txBox="1"/>
          <p:nvPr/>
        </p:nvSpPr>
        <p:spPr>
          <a:xfrm>
            <a:off x="5021581" y="4525316"/>
            <a:ext cx="1476587" cy="461665"/>
          </a:xfrm>
          <a:prstGeom prst="rect">
            <a:avLst/>
          </a:prstGeom>
          <a:noFill/>
        </p:spPr>
        <p:txBody>
          <a:bodyPr wrap="square" rtlCol="0">
            <a:spAutoFit/>
          </a:bodyPr>
          <a:lstStyle/>
          <a:p>
            <a:r>
              <a:rPr lang="en-US" sz="1200" dirty="0">
                <a:solidFill>
                  <a:schemeClr val="tx2">
                    <a:lumMod val="75000"/>
                  </a:schemeClr>
                </a:solidFill>
              </a:rPr>
              <a:t>gear/mesh modification</a:t>
            </a:r>
          </a:p>
        </p:txBody>
      </p:sp>
      <p:sp>
        <p:nvSpPr>
          <p:cNvPr id="9" name="Slide Number Placeholder 8"/>
          <p:cNvSpPr>
            <a:spLocks noGrp="1"/>
          </p:cNvSpPr>
          <p:nvPr>
            <p:ph type="sldNum" sz="quarter" idx="12"/>
          </p:nvPr>
        </p:nvSpPr>
        <p:spPr>
          <a:xfrm>
            <a:off x="8101747" y="152400"/>
            <a:ext cx="941203" cy="301752"/>
          </a:xfrm>
        </p:spPr>
        <p:txBody>
          <a:bodyPr/>
          <a:lstStyle/>
          <a:p>
            <a:fld id="{28D1B9BE-D941-4EEF-A5AD-4384CF3F4BCC}" type="slidenum">
              <a:rPr lang="en-US" smtClean="0"/>
              <a:pPr/>
              <a:t>2</a:t>
            </a:fld>
            <a:endParaRPr lang="en-US" dirty="0"/>
          </a:p>
        </p:txBody>
      </p:sp>
      <p:sp>
        <p:nvSpPr>
          <p:cNvPr id="8" name="TextBox 7"/>
          <p:cNvSpPr txBox="1"/>
          <p:nvPr/>
        </p:nvSpPr>
        <p:spPr>
          <a:xfrm>
            <a:off x="152399" y="4648200"/>
            <a:ext cx="2532079" cy="2308324"/>
          </a:xfrm>
          <a:prstGeom prst="rect">
            <a:avLst/>
          </a:prstGeom>
          <a:noFill/>
        </p:spPr>
        <p:txBody>
          <a:bodyPr wrap="square" rtlCol="0">
            <a:spAutoFit/>
          </a:bodyPr>
          <a:lstStyle/>
          <a:p>
            <a:r>
              <a:rPr lang="en-US" sz="1200" dirty="0"/>
              <a:t>TACs :</a:t>
            </a:r>
          </a:p>
          <a:p>
            <a:r>
              <a:rPr lang="en-US" sz="1200" dirty="0"/>
              <a:t>2017/18: (1) </a:t>
            </a:r>
            <a:r>
              <a:rPr lang="en-US" sz="1200" dirty="0">
                <a:solidFill>
                  <a:srgbClr val="FF0000"/>
                </a:solidFill>
              </a:rPr>
              <a:t>EAG</a:t>
            </a:r>
            <a:r>
              <a:rPr lang="en-US" sz="1200" dirty="0"/>
              <a:t>:  3.31 million pounds; and </a:t>
            </a:r>
          </a:p>
          <a:p>
            <a:r>
              <a:rPr lang="en-US" sz="1200" dirty="0"/>
              <a:t>(2) </a:t>
            </a:r>
            <a:r>
              <a:rPr lang="en-US" sz="1200" dirty="0">
                <a:solidFill>
                  <a:srgbClr val="FF0000"/>
                </a:solidFill>
              </a:rPr>
              <a:t>WAG</a:t>
            </a:r>
            <a:r>
              <a:rPr lang="en-US" sz="1200" dirty="0"/>
              <a:t>: 2.235 million pounds </a:t>
            </a:r>
          </a:p>
          <a:p>
            <a:endParaRPr lang="en-US" sz="1200" dirty="0"/>
          </a:p>
          <a:p>
            <a:r>
              <a:rPr lang="en-US" sz="1200" dirty="0"/>
              <a:t>2018/19: (1) </a:t>
            </a:r>
            <a:r>
              <a:rPr lang="en-US" sz="1200" dirty="0">
                <a:solidFill>
                  <a:srgbClr val="FF0000"/>
                </a:solidFill>
              </a:rPr>
              <a:t>EAG</a:t>
            </a:r>
            <a:r>
              <a:rPr lang="en-US" sz="1200" dirty="0"/>
              <a:t>:  3.856 million pounds; and </a:t>
            </a:r>
          </a:p>
          <a:p>
            <a:r>
              <a:rPr lang="en-US" sz="1200" dirty="0"/>
              <a:t>(2) </a:t>
            </a:r>
            <a:r>
              <a:rPr lang="en-US" sz="1200" dirty="0">
                <a:solidFill>
                  <a:srgbClr val="FF0000"/>
                </a:solidFill>
              </a:rPr>
              <a:t>WAG</a:t>
            </a:r>
            <a:r>
              <a:rPr lang="en-US" sz="1200" dirty="0"/>
              <a:t>: 2.50 million pounds; But </a:t>
            </a:r>
          </a:p>
          <a:p>
            <a:endParaRPr lang="en-US" sz="1200" dirty="0"/>
          </a:p>
          <a:p>
            <a:endParaRPr lang="en-US" dirty="0"/>
          </a:p>
          <a:p>
            <a:endParaRPr lang="en-US" dirty="0"/>
          </a:p>
        </p:txBody>
      </p:sp>
    </p:spTree>
    <p:extLst>
      <p:ext uri="{BB962C8B-B14F-4D97-AF65-F5344CB8AC3E}">
        <p14:creationId xmlns:p14="http://schemas.microsoft.com/office/powerpoint/2010/main" val="2420126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BB6B97-C874-492A-8C97-D293CCCCD2DA}"/>
              </a:ext>
            </a:extLst>
          </p:cNvPr>
          <p:cNvSpPr>
            <a:spLocks noGrp="1"/>
          </p:cNvSpPr>
          <p:nvPr>
            <p:ph type="sldNum" sz="quarter" idx="12"/>
          </p:nvPr>
        </p:nvSpPr>
        <p:spPr>
          <a:xfrm>
            <a:off x="8077200" y="115614"/>
            <a:ext cx="941203" cy="301752"/>
          </a:xfrm>
        </p:spPr>
        <p:txBody>
          <a:bodyPr/>
          <a:lstStyle/>
          <a:p>
            <a:fld id="{28D1B9BE-D941-4EEF-A5AD-4384CF3F4BCC}" type="slidenum">
              <a:rPr lang="en-US" smtClean="0"/>
              <a:pPr/>
              <a:t>20</a:t>
            </a:fld>
            <a:endParaRPr lang="en-US" dirty="0"/>
          </a:p>
        </p:txBody>
      </p:sp>
      <p:graphicFrame>
        <p:nvGraphicFramePr>
          <p:cNvPr id="3" name="Table 2">
            <a:extLst>
              <a:ext uri="{FF2B5EF4-FFF2-40B4-BE49-F238E27FC236}">
                <a16:creationId xmlns:a16="http://schemas.microsoft.com/office/drawing/2014/main" id="{A08417B7-F12E-4FFB-86EC-892F11429744}"/>
              </a:ext>
            </a:extLst>
          </p:cNvPr>
          <p:cNvGraphicFramePr>
            <a:graphicFrameLocks noGrp="1"/>
          </p:cNvGraphicFramePr>
          <p:nvPr>
            <p:extLst>
              <p:ext uri="{D42A27DB-BD31-4B8C-83A1-F6EECF244321}">
                <p14:modId xmlns:p14="http://schemas.microsoft.com/office/powerpoint/2010/main" val="4274463394"/>
              </p:ext>
            </p:extLst>
          </p:nvPr>
        </p:nvGraphicFramePr>
        <p:xfrm>
          <a:off x="152400" y="490262"/>
          <a:ext cx="8866003" cy="6287207"/>
        </p:xfrm>
        <a:graphic>
          <a:graphicData uri="http://schemas.openxmlformats.org/drawingml/2006/table">
            <a:tbl>
              <a:tblPr firstRow="1" firstCol="1" bandRow="1">
                <a:tableStyleId>{5C22544A-7EE6-4342-B048-85BDC9FD1C3A}</a:tableStyleId>
              </a:tblPr>
              <a:tblGrid>
                <a:gridCol w="1005047">
                  <a:extLst>
                    <a:ext uri="{9D8B030D-6E8A-4147-A177-3AD203B41FA5}">
                      <a16:colId xmlns:a16="http://schemas.microsoft.com/office/drawing/2014/main" val="3725344896"/>
                    </a:ext>
                  </a:extLst>
                </a:gridCol>
                <a:gridCol w="3247016">
                  <a:extLst>
                    <a:ext uri="{9D8B030D-6E8A-4147-A177-3AD203B41FA5}">
                      <a16:colId xmlns:a16="http://schemas.microsoft.com/office/drawing/2014/main" val="464920306"/>
                    </a:ext>
                  </a:extLst>
                </a:gridCol>
                <a:gridCol w="1718919">
                  <a:extLst>
                    <a:ext uri="{9D8B030D-6E8A-4147-A177-3AD203B41FA5}">
                      <a16:colId xmlns:a16="http://schemas.microsoft.com/office/drawing/2014/main" val="4189271196"/>
                    </a:ext>
                  </a:extLst>
                </a:gridCol>
                <a:gridCol w="1899858">
                  <a:extLst>
                    <a:ext uri="{9D8B030D-6E8A-4147-A177-3AD203B41FA5}">
                      <a16:colId xmlns:a16="http://schemas.microsoft.com/office/drawing/2014/main" val="1520903530"/>
                    </a:ext>
                  </a:extLst>
                </a:gridCol>
                <a:gridCol w="995163">
                  <a:extLst>
                    <a:ext uri="{9D8B030D-6E8A-4147-A177-3AD203B41FA5}">
                      <a16:colId xmlns:a16="http://schemas.microsoft.com/office/drawing/2014/main" val="869395062"/>
                    </a:ext>
                  </a:extLst>
                </a:gridCol>
              </a:tblGrid>
              <a:tr h="500338">
                <a:tc>
                  <a:txBody>
                    <a:bodyPr/>
                    <a:lstStyle/>
                    <a:p>
                      <a:pPr marL="0" marR="0" algn="ctr">
                        <a:lnSpc>
                          <a:spcPct val="115000"/>
                        </a:lnSpc>
                        <a:spcBef>
                          <a:spcPts val="0"/>
                        </a:spcBef>
                        <a:spcAft>
                          <a:spcPts val="0"/>
                        </a:spcAft>
                      </a:pPr>
                      <a:r>
                        <a:rPr lang="en-US" sz="1400" dirty="0">
                          <a:effectLst/>
                        </a:rPr>
                        <a:t>Original Gear code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b"/>
                </a:tc>
                <a:tc>
                  <a:txBody>
                    <a:bodyPr/>
                    <a:lstStyle/>
                    <a:p>
                      <a:pPr marL="0" marR="0" algn="ctr">
                        <a:lnSpc>
                          <a:spcPct val="115000"/>
                        </a:lnSpc>
                        <a:spcBef>
                          <a:spcPts val="0"/>
                        </a:spcBef>
                        <a:spcAft>
                          <a:spcPts val="0"/>
                        </a:spcAft>
                      </a:pPr>
                      <a:r>
                        <a:rPr lang="en-US" sz="1400" dirty="0">
                          <a:effectLst/>
                        </a:rPr>
                        <a:t>Pot gear description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b"/>
                </a:tc>
                <a:tc>
                  <a:txBody>
                    <a:bodyPr/>
                    <a:lstStyle/>
                    <a:p>
                      <a:pPr marL="0" marR="0" algn="ctr">
                        <a:lnSpc>
                          <a:spcPct val="115000"/>
                        </a:lnSpc>
                        <a:spcBef>
                          <a:spcPts val="0"/>
                        </a:spcBef>
                        <a:spcAft>
                          <a:spcPts val="0"/>
                        </a:spcAft>
                      </a:pPr>
                      <a:r>
                        <a:rPr lang="en-US" sz="1400" dirty="0">
                          <a:effectLst/>
                        </a:rPr>
                        <a:t>Mark X  against the code that can be ignored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b"/>
                </a:tc>
                <a:tc>
                  <a:txBody>
                    <a:bodyPr/>
                    <a:lstStyle/>
                    <a:p>
                      <a:pPr marL="0" marR="0" algn="ctr">
                        <a:lnSpc>
                          <a:spcPct val="115000"/>
                        </a:lnSpc>
                        <a:spcBef>
                          <a:spcPts val="0"/>
                        </a:spcBef>
                        <a:spcAft>
                          <a:spcPts val="0"/>
                        </a:spcAft>
                      </a:pPr>
                      <a:r>
                        <a:rPr lang="en-US" sz="1400" dirty="0">
                          <a:effectLst/>
                        </a:rPr>
                        <a:t>Number Encountered by Observers during 1990-2016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tc>
                <a:tc>
                  <a:txBody>
                    <a:bodyPr/>
                    <a:lstStyle/>
                    <a:p>
                      <a:pPr marL="0" marR="0" algn="ctr">
                        <a:lnSpc>
                          <a:spcPct val="115000"/>
                        </a:lnSpc>
                        <a:spcBef>
                          <a:spcPts val="0"/>
                        </a:spcBef>
                        <a:spcAft>
                          <a:spcPts val="0"/>
                        </a:spcAft>
                      </a:pPr>
                      <a:r>
                        <a:rPr lang="en-US" sz="1400" dirty="0">
                          <a:effectLst/>
                        </a:rPr>
                        <a:t>Updated Gear Code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tc>
                <a:extLst>
                  <a:ext uri="{0D108BD9-81ED-4DB2-BD59-A6C34878D82A}">
                    <a16:rowId xmlns:a16="http://schemas.microsoft.com/office/drawing/2014/main" val="2170320519"/>
                  </a:ext>
                </a:extLst>
              </a:tr>
              <a:tr h="454165">
                <a:tc>
                  <a:txBody>
                    <a:bodyPr/>
                    <a:lstStyle/>
                    <a:p>
                      <a:pPr marL="0" marR="0" algn="ctr">
                        <a:lnSpc>
                          <a:spcPct val="115000"/>
                        </a:lnSpc>
                        <a:spcBef>
                          <a:spcPts val="0"/>
                        </a:spcBef>
                        <a:spcAft>
                          <a:spcPts val="0"/>
                        </a:spcAft>
                      </a:pPr>
                      <a:r>
                        <a:rPr lang="en-US" sz="1400" dirty="0">
                          <a:effectLst/>
                        </a:rPr>
                        <a:t>1</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ctr"/>
                </a:tc>
                <a:tc>
                  <a:txBody>
                    <a:bodyPr/>
                    <a:lstStyle/>
                    <a:p>
                      <a:pPr marL="0" marR="0">
                        <a:lnSpc>
                          <a:spcPct val="115000"/>
                        </a:lnSpc>
                        <a:spcBef>
                          <a:spcPts val="0"/>
                        </a:spcBef>
                        <a:spcAft>
                          <a:spcPts val="0"/>
                        </a:spcAft>
                      </a:pPr>
                      <a:r>
                        <a:rPr lang="en-US" sz="1400" dirty="0">
                          <a:effectLst/>
                        </a:rPr>
                        <a:t>Dungeness crab pot, small &amp; round</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b"/>
                </a:tc>
                <a:tc>
                  <a:txBody>
                    <a:bodyPr/>
                    <a:lstStyle/>
                    <a:p>
                      <a:pPr marL="0" marR="0" algn="r">
                        <a:lnSpc>
                          <a:spcPct val="115000"/>
                        </a:lnSpc>
                        <a:spcBef>
                          <a:spcPts val="0"/>
                        </a:spcBef>
                        <a:spcAft>
                          <a:spcPts val="0"/>
                        </a:spcAft>
                      </a:pPr>
                      <a:r>
                        <a:rPr lang="en-US" sz="1400" dirty="0">
                          <a:effectLst/>
                        </a:rPr>
                        <a:t>X</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ctr"/>
                </a:tc>
                <a:tc>
                  <a:txBody>
                    <a:bodyPr/>
                    <a:lstStyle/>
                    <a:p>
                      <a:pPr marL="0" marR="0" algn="r">
                        <a:lnSpc>
                          <a:spcPct val="115000"/>
                        </a:lnSpc>
                        <a:spcBef>
                          <a:spcPts val="0"/>
                        </a:spcBef>
                        <a:spcAft>
                          <a:spcPts val="0"/>
                        </a:spcAft>
                      </a:pPr>
                      <a:r>
                        <a:rPr lang="en-US" sz="1400" dirty="0">
                          <a:effectLst/>
                        </a:rPr>
                        <a:t>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tc>
                <a:tc>
                  <a:txBody>
                    <a:bodyPr/>
                    <a:lstStyle/>
                    <a:p>
                      <a:pPr marL="0" marR="0" algn="r">
                        <a:lnSpc>
                          <a:spcPct val="115000"/>
                        </a:lnSpc>
                        <a:spcBef>
                          <a:spcPts val="0"/>
                        </a:spcBef>
                        <a:spcAft>
                          <a:spcPts val="0"/>
                        </a:spcAft>
                      </a:pPr>
                      <a:r>
                        <a:rPr lang="en-US" sz="1400" dirty="0">
                          <a:effectLst/>
                        </a:rPr>
                        <a:t>                          X</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tc>
                <a:extLst>
                  <a:ext uri="{0D108BD9-81ED-4DB2-BD59-A6C34878D82A}">
                    <a16:rowId xmlns:a16="http://schemas.microsoft.com/office/drawing/2014/main" val="1326610246"/>
                  </a:ext>
                </a:extLst>
              </a:tr>
              <a:tr h="454165">
                <a:tc>
                  <a:txBody>
                    <a:bodyPr/>
                    <a:lstStyle/>
                    <a:p>
                      <a:pPr marL="0" marR="0" algn="ctr">
                        <a:lnSpc>
                          <a:spcPct val="115000"/>
                        </a:lnSpc>
                        <a:spcBef>
                          <a:spcPts val="0"/>
                        </a:spcBef>
                        <a:spcAft>
                          <a:spcPts val="0"/>
                        </a:spcAft>
                      </a:pPr>
                      <a:r>
                        <a:rPr lang="en-US" sz="1400" dirty="0">
                          <a:effectLst/>
                        </a:rPr>
                        <a:t>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ctr"/>
                </a:tc>
                <a:tc>
                  <a:txBody>
                    <a:bodyPr/>
                    <a:lstStyle/>
                    <a:p>
                      <a:pPr marL="0" marR="0">
                        <a:lnSpc>
                          <a:spcPct val="115000"/>
                        </a:lnSpc>
                        <a:spcBef>
                          <a:spcPts val="0"/>
                        </a:spcBef>
                        <a:spcAft>
                          <a:spcPts val="0"/>
                        </a:spcAft>
                      </a:pPr>
                      <a:r>
                        <a:rPr lang="en-US" sz="1400" dirty="0">
                          <a:effectLst/>
                        </a:rPr>
                        <a:t>Pyramid pot, tunnel openings usually on sides, stackable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b"/>
                </a:tc>
                <a:tc>
                  <a:txBody>
                    <a:bodyPr/>
                    <a:lstStyle/>
                    <a:p>
                      <a:pPr marL="0" marR="0" algn="r">
                        <a:lnSpc>
                          <a:spcPct val="115000"/>
                        </a:lnSpc>
                        <a:spcBef>
                          <a:spcPts val="0"/>
                        </a:spcBef>
                        <a:spcAft>
                          <a:spcPts val="0"/>
                        </a:spcAft>
                      </a:pPr>
                      <a:r>
                        <a:rPr lang="en-US" sz="1400" dirty="0">
                          <a:effectLst/>
                        </a:rPr>
                        <a:t> </a:t>
                      </a:r>
                    </a:p>
                    <a:p>
                      <a:pPr marL="0" marR="0" algn="r">
                        <a:lnSpc>
                          <a:spcPct val="115000"/>
                        </a:lnSpc>
                        <a:spcBef>
                          <a:spcPts val="0"/>
                        </a:spcBef>
                        <a:spcAft>
                          <a:spcPts val="0"/>
                        </a:spcAft>
                      </a:pPr>
                      <a:r>
                        <a:rPr lang="en-US" sz="1400" dirty="0">
                          <a:effectLst/>
                        </a:rPr>
                        <a:t>X</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ctr"/>
                </a:tc>
                <a:tc>
                  <a:txBody>
                    <a:bodyPr/>
                    <a:lstStyle/>
                    <a:p>
                      <a:pPr marL="0" marR="0" algn="r">
                        <a:lnSpc>
                          <a:spcPct val="115000"/>
                        </a:lnSpc>
                        <a:spcBef>
                          <a:spcPts val="0"/>
                        </a:spcBef>
                        <a:spcAft>
                          <a:spcPts val="0"/>
                        </a:spcAft>
                      </a:pPr>
                      <a:r>
                        <a:rPr lang="en-US" sz="1400" dirty="0">
                          <a:effectLst/>
                        </a:rPr>
                        <a:t> </a:t>
                      </a:r>
                    </a:p>
                    <a:p>
                      <a:pPr marL="0" marR="0" algn="r">
                        <a:lnSpc>
                          <a:spcPct val="115000"/>
                        </a:lnSpc>
                        <a:spcBef>
                          <a:spcPts val="0"/>
                        </a:spcBef>
                        <a:spcAft>
                          <a:spcPts val="0"/>
                        </a:spcAft>
                      </a:pPr>
                      <a:r>
                        <a:rPr lang="en-US" sz="1400" dirty="0">
                          <a:effectLst/>
                        </a:rPr>
                        <a:t>2121</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tc>
                <a:tc>
                  <a:txBody>
                    <a:bodyPr/>
                    <a:lstStyle/>
                    <a:p>
                      <a:pPr marL="0" marR="0" algn="r">
                        <a:lnSpc>
                          <a:spcPct val="115000"/>
                        </a:lnSpc>
                        <a:spcBef>
                          <a:spcPts val="0"/>
                        </a:spcBef>
                        <a:spcAft>
                          <a:spcPts val="0"/>
                        </a:spcAft>
                      </a:pPr>
                      <a:r>
                        <a:rPr lang="en-US" sz="1400" dirty="0">
                          <a:effectLst/>
                        </a:rPr>
                        <a:t> </a:t>
                      </a:r>
                    </a:p>
                    <a:p>
                      <a:pPr marL="0" marR="0" algn="r">
                        <a:lnSpc>
                          <a:spcPct val="115000"/>
                        </a:lnSpc>
                        <a:spcBef>
                          <a:spcPts val="0"/>
                        </a:spcBef>
                        <a:spcAft>
                          <a:spcPts val="0"/>
                        </a:spcAft>
                      </a:pPr>
                      <a:r>
                        <a:rPr lang="en-US" sz="1400" dirty="0">
                          <a:effectLst/>
                        </a:rPr>
                        <a:t>X</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tc>
                <a:extLst>
                  <a:ext uri="{0D108BD9-81ED-4DB2-BD59-A6C34878D82A}">
                    <a16:rowId xmlns:a16="http://schemas.microsoft.com/office/drawing/2014/main" val="2177128269"/>
                  </a:ext>
                </a:extLst>
              </a:tr>
              <a:tr h="454165">
                <a:tc>
                  <a:txBody>
                    <a:bodyPr/>
                    <a:lstStyle/>
                    <a:p>
                      <a:pPr marL="0" marR="0" algn="ctr">
                        <a:lnSpc>
                          <a:spcPct val="115000"/>
                        </a:lnSpc>
                        <a:spcBef>
                          <a:spcPts val="0"/>
                        </a:spcBef>
                        <a:spcAft>
                          <a:spcPts val="0"/>
                        </a:spcAft>
                      </a:pPr>
                      <a:r>
                        <a:rPr lang="en-US" sz="1400" dirty="0">
                          <a:effectLst/>
                        </a:rPr>
                        <a:t>3</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ctr"/>
                </a:tc>
                <a:tc>
                  <a:txBody>
                    <a:bodyPr/>
                    <a:lstStyle/>
                    <a:p>
                      <a:pPr marL="0" marR="0">
                        <a:lnSpc>
                          <a:spcPct val="115000"/>
                        </a:lnSpc>
                        <a:spcBef>
                          <a:spcPts val="0"/>
                        </a:spcBef>
                        <a:spcAft>
                          <a:spcPts val="0"/>
                        </a:spcAft>
                      </a:pPr>
                      <a:r>
                        <a:rPr lang="en-US" sz="1400" dirty="0">
                          <a:effectLst/>
                        </a:rPr>
                        <a:t>Conical pot, opening at top of cone, stackable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b"/>
                </a:tc>
                <a:tc>
                  <a:txBody>
                    <a:bodyPr/>
                    <a:lstStyle/>
                    <a:p>
                      <a:pPr marL="0" marR="0" algn="r">
                        <a:lnSpc>
                          <a:spcPct val="115000"/>
                        </a:lnSpc>
                        <a:spcBef>
                          <a:spcPts val="0"/>
                        </a:spcBef>
                        <a:spcAft>
                          <a:spcPts val="0"/>
                        </a:spcAft>
                      </a:pPr>
                      <a:r>
                        <a:rPr lang="en-US" sz="1400" dirty="0">
                          <a:effectLst/>
                        </a:rPr>
                        <a:t>X</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ctr"/>
                </a:tc>
                <a:tc>
                  <a:txBody>
                    <a:bodyPr/>
                    <a:lstStyle/>
                    <a:p>
                      <a:pPr marL="0" marR="0" algn="r">
                        <a:lnSpc>
                          <a:spcPct val="115000"/>
                        </a:lnSpc>
                        <a:spcBef>
                          <a:spcPts val="0"/>
                        </a:spcBef>
                        <a:spcAft>
                          <a:spcPts val="0"/>
                        </a:spcAft>
                      </a:pPr>
                      <a:r>
                        <a:rPr lang="en-US" sz="1400" dirty="0">
                          <a:effectLst/>
                        </a:rPr>
                        <a:t>2000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tc>
                <a:tc>
                  <a:txBody>
                    <a:bodyPr/>
                    <a:lstStyle/>
                    <a:p>
                      <a:pPr marL="0" marR="0" algn="r">
                        <a:lnSpc>
                          <a:spcPct val="115000"/>
                        </a:lnSpc>
                        <a:spcBef>
                          <a:spcPts val="0"/>
                        </a:spcBef>
                        <a:spcAft>
                          <a:spcPts val="0"/>
                        </a:spcAft>
                      </a:pPr>
                      <a:r>
                        <a:rPr lang="en-US" sz="1400" dirty="0">
                          <a:effectLst/>
                        </a:rPr>
                        <a:t>                          X</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tc>
                <a:extLst>
                  <a:ext uri="{0D108BD9-81ED-4DB2-BD59-A6C34878D82A}">
                    <a16:rowId xmlns:a16="http://schemas.microsoft.com/office/drawing/2014/main" val="3441908434"/>
                  </a:ext>
                </a:extLst>
              </a:tr>
              <a:tr h="217497">
                <a:tc>
                  <a:txBody>
                    <a:bodyPr/>
                    <a:lstStyle/>
                    <a:p>
                      <a:pPr marL="0" marR="0" algn="ctr">
                        <a:lnSpc>
                          <a:spcPct val="115000"/>
                        </a:lnSpc>
                        <a:spcBef>
                          <a:spcPts val="0"/>
                        </a:spcBef>
                        <a:spcAft>
                          <a:spcPts val="0"/>
                        </a:spcAft>
                      </a:pPr>
                      <a:r>
                        <a:rPr lang="en-US" sz="1400" dirty="0">
                          <a:effectLst/>
                        </a:rPr>
                        <a:t>4</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ctr"/>
                </a:tc>
                <a:tc>
                  <a:txBody>
                    <a:bodyPr/>
                    <a:lstStyle/>
                    <a:p>
                      <a:pPr marL="0" marR="0">
                        <a:lnSpc>
                          <a:spcPct val="115000"/>
                        </a:lnSpc>
                        <a:spcBef>
                          <a:spcPts val="0"/>
                        </a:spcBef>
                        <a:spcAft>
                          <a:spcPts val="0"/>
                        </a:spcAft>
                      </a:pPr>
                      <a:r>
                        <a:rPr lang="en-US" sz="1400" dirty="0">
                          <a:effectLst/>
                        </a:rPr>
                        <a:t>4' X 4' rectangular pot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b"/>
                </a:tc>
                <a:tc>
                  <a:txBody>
                    <a:bodyPr/>
                    <a:lstStyle/>
                    <a:p>
                      <a:pPr marL="0" marR="0" algn="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ctr"/>
                </a:tc>
                <a:tc>
                  <a:txBody>
                    <a:bodyPr/>
                    <a:lstStyle/>
                    <a:p>
                      <a:pPr marL="0" marR="0" algn="r">
                        <a:lnSpc>
                          <a:spcPct val="115000"/>
                        </a:lnSpc>
                        <a:spcBef>
                          <a:spcPts val="0"/>
                        </a:spcBef>
                        <a:spcAft>
                          <a:spcPts val="0"/>
                        </a:spcAft>
                      </a:pPr>
                      <a:r>
                        <a:rPr lang="en-US" sz="1400" dirty="0">
                          <a:effectLst/>
                        </a:rPr>
                        <a:t>60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tc>
                <a:tc>
                  <a:txBody>
                    <a:bodyPr/>
                    <a:lstStyle/>
                    <a:p>
                      <a:pPr marL="0" marR="0" algn="r">
                        <a:lnSpc>
                          <a:spcPct val="115000"/>
                        </a:lnSpc>
                        <a:spcBef>
                          <a:spcPts val="0"/>
                        </a:spcBef>
                        <a:spcAft>
                          <a:spcPts val="0"/>
                        </a:spcAft>
                      </a:pPr>
                      <a:r>
                        <a:rPr lang="en-US" sz="1400" dirty="0">
                          <a:effectLst/>
                        </a:rPr>
                        <a:t>X</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tc>
                <a:extLst>
                  <a:ext uri="{0D108BD9-81ED-4DB2-BD59-A6C34878D82A}">
                    <a16:rowId xmlns:a16="http://schemas.microsoft.com/office/drawing/2014/main" val="41845153"/>
                  </a:ext>
                </a:extLst>
              </a:tr>
              <a:tr h="217497">
                <a:tc>
                  <a:txBody>
                    <a:bodyPr/>
                    <a:lstStyle/>
                    <a:p>
                      <a:pPr marL="0" marR="0" algn="ctr">
                        <a:lnSpc>
                          <a:spcPct val="115000"/>
                        </a:lnSpc>
                        <a:spcBef>
                          <a:spcPts val="0"/>
                        </a:spcBef>
                        <a:spcAft>
                          <a:spcPts val="0"/>
                        </a:spcAft>
                      </a:pPr>
                      <a:r>
                        <a:rPr lang="en-US" sz="1400" dirty="0">
                          <a:effectLst/>
                        </a:rPr>
                        <a:t>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ctr"/>
                </a:tc>
                <a:tc>
                  <a:txBody>
                    <a:bodyPr/>
                    <a:lstStyle/>
                    <a:p>
                      <a:pPr marL="0" marR="0">
                        <a:lnSpc>
                          <a:spcPct val="115000"/>
                        </a:lnSpc>
                        <a:spcBef>
                          <a:spcPts val="0"/>
                        </a:spcBef>
                        <a:spcAft>
                          <a:spcPts val="0"/>
                        </a:spcAft>
                      </a:pPr>
                      <a:r>
                        <a:rPr lang="en-US" sz="1400" dirty="0">
                          <a:effectLst/>
                        </a:rPr>
                        <a:t>5' X 5' rectangular pot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b"/>
                </a:tc>
                <a:tc>
                  <a:txBody>
                    <a:bodyPr/>
                    <a:lstStyle/>
                    <a:p>
                      <a:pPr marL="0" marR="0" algn="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ctr"/>
                </a:tc>
                <a:tc>
                  <a:txBody>
                    <a:bodyPr/>
                    <a:lstStyle/>
                    <a:p>
                      <a:pPr marL="0" marR="0" algn="r">
                        <a:lnSpc>
                          <a:spcPct val="115000"/>
                        </a:lnSpc>
                        <a:spcBef>
                          <a:spcPts val="0"/>
                        </a:spcBef>
                        <a:spcAft>
                          <a:spcPts val="0"/>
                        </a:spcAft>
                      </a:pPr>
                      <a:r>
                        <a:rPr lang="en-US" sz="1400" dirty="0">
                          <a:effectLst/>
                        </a:rPr>
                        <a:t>18032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tc>
                <a:tc>
                  <a:txBody>
                    <a:bodyPr/>
                    <a:lstStyle/>
                    <a:p>
                      <a:pPr marL="0" marR="0" algn="r">
                        <a:lnSpc>
                          <a:spcPct val="115000"/>
                        </a:lnSpc>
                        <a:spcBef>
                          <a:spcPts val="0"/>
                        </a:spcBef>
                        <a:spcAft>
                          <a:spcPts val="0"/>
                        </a:spcAft>
                      </a:pPr>
                      <a:r>
                        <a:rPr lang="en-US" sz="1400" dirty="0">
                          <a:effectLst/>
                        </a:rPr>
                        <a:t>                 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tc>
                <a:extLst>
                  <a:ext uri="{0D108BD9-81ED-4DB2-BD59-A6C34878D82A}">
                    <a16:rowId xmlns:a16="http://schemas.microsoft.com/office/drawing/2014/main" val="2066126697"/>
                  </a:ext>
                </a:extLst>
              </a:tr>
              <a:tr h="217497">
                <a:tc>
                  <a:txBody>
                    <a:bodyPr/>
                    <a:lstStyle/>
                    <a:p>
                      <a:pPr marL="0" marR="0" algn="ctr">
                        <a:lnSpc>
                          <a:spcPct val="115000"/>
                        </a:lnSpc>
                        <a:spcBef>
                          <a:spcPts val="0"/>
                        </a:spcBef>
                        <a:spcAft>
                          <a:spcPts val="0"/>
                        </a:spcAft>
                      </a:pPr>
                      <a:r>
                        <a:rPr lang="en-US" sz="1400" dirty="0">
                          <a:effectLst/>
                        </a:rPr>
                        <a:t>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ctr"/>
                </a:tc>
                <a:tc>
                  <a:txBody>
                    <a:bodyPr/>
                    <a:lstStyle/>
                    <a:p>
                      <a:pPr marL="0" marR="0">
                        <a:lnSpc>
                          <a:spcPct val="115000"/>
                        </a:lnSpc>
                        <a:spcBef>
                          <a:spcPts val="0"/>
                        </a:spcBef>
                        <a:spcAft>
                          <a:spcPts val="0"/>
                        </a:spcAft>
                      </a:pPr>
                      <a:r>
                        <a:rPr lang="en-US" sz="1400" dirty="0">
                          <a:effectLst/>
                        </a:rPr>
                        <a:t>6' X 6' rectangular pot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b"/>
                </a:tc>
                <a:tc>
                  <a:txBody>
                    <a:bodyPr/>
                    <a:lstStyle/>
                    <a:p>
                      <a:pPr marL="0" marR="0" algn="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ctr"/>
                </a:tc>
                <a:tc>
                  <a:txBody>
                    <a:bodyPr/>
                    <a:lstStyle/>
                    <a:p>
                      <a:pPr marL="0" marR="0" algn="r">
                        <a:lnSpc>
                          <a:spcPct val="115000"/>
                        </a:lnSpc>
                        <a:spcBef>
                          <a:spcPts val="0"/>
                        </a:spcBef>
                        <a:spcAft>
                          <a:spcPts val="0"/>
                        </a:spcAft>
                      </a:pPr>
                      <a:r>
                        <a:rPr lang="en-US" sz="1400" dirty="0">
                          <a:effectLst/>
                        </a:rPr>
                        <a:t>17508</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tc>
                <a:tc>
                  <a:txBody>
                    <a:bodyPr/>
                    <a:lstStyle/>
                    <a:p>
                      <a:pPr marL="0" marR="0" algn="r">
                        <a:lnSpc>
                          <a:spcPct val="115000"/>
                        </a:lnSpc>
                        <a:spcBef>
                          <a:spcPts val="0"/>
                        </a:spcBef>
                        <a:spcAft>
                          <a:spcPts val="0"/>
                        </a:spcAft>
                      </a:pPr>
                      <a:r>
                        <a:rPr lang="en-US" sz="1400" dirty="0">
                          <a:effectLst/>
                        </a:rPr>
                        <a:t>                    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tc>
                <a:extLst>
                  <a:ext uri="{0D108BD9-81ED-4DB2-BD59-A6C34878D82A}">
                    <a16:rowId xmlns:a16="http://schemas.microsoft.com/office/drawing/2014/main" val="2240976240"/>
                  </a:ext>
                </a:extLst>
              </a:tr>
              <a:tr h="217497">
                <a:tc>
                  <a:txBody>
                    <a:bodyPr/>
                    <a:lstStyle/>
                    <a:p>
                      <a:pPr marL="0" marR="0" algn="ctr">
                        <a:lnSpc>
                          <a:spcPct val="115000"/>
                        </a:lnSpc>
                        <a:spcBef>
                          <a:spcPts val="0"/>
                        </a:spcBef>
                        <a:spcAft>
                          <a:spcPts val="0"/>
                        </a:spcAft>
                      </a:pPr>
                      <a:r>
                        <a:rPr lang="en-US" sz="1400" dirty="0">
                          <a:effectLst/>
                        </a:rPr>
                        <a:t>7</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ctr"/>
                </a:tc>
                <a:tc>
                  <a:txBody>
                    <a:bodyPr/>
                    <a:lstStyle/>
                    <a:p>
                      <a:pPr marL="0" marR="0">
                        <a:lnSpc>
                          <a:spcPct val="115000"/>
                        </a:lnSpc>
                        <a:spcBef>
                          <a:spcPts val="0"/>
                        </a:spcBef>
                        <a:spcAft>
                          <a:spcPts val="0"/>
                        </a:spcAft>
                      </a:pPr>
                      <a:r>
                        <a:rPr lang="en-US" sz="1400" dirty="0">
                          <a:effectLst/>
                        </a:rPr>
                        <a:t>7' X 7' rectangular pot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b"/>
                </a:tc>
                <a:tc>
                  <a:txBody>
                    <a:bodyPr/>
                    <a:lstStyle/>
                    <a:p>
                      <a:pPr marL="0" marR="0" algn="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ctr"/>
                </a:tc>
                <a:tc>
                  <a:txBody>
                    <a:bodyPr/>
                    <a:lstStyle/>
                    <a:p>
                      <a:pPr marL="0" marR="0" algn="r">
                        <a:lnSpc>
                          <a:spcPct val="115000"/>
                        </a:lnSpc>
                        <a:spcBef>
                          <a:spcPts val="0"/>
                        </a:spcBef>
                        <a:spcAft>
                          <a:spcPts val="0"/>
                        </a:spcAft>
                      </a:pPr>
                      <a:r>
                        <a:rPr lang="en-US" sz="1400" dirty="0">
                          <a:effectLst/>
                        </a:rPr>
                        <a:t>23806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tc>
                <a:tc>
                  <a:txBody>
                    <a:bodyPr/>
                    <a:lstStyle/>
                    <a:p>
                      <a:pPr marL="0" marR="0" algn="r">
                        <a:lnSpc>
                          <a:spcPct val="115000"/>
                        </a:lnSpc>
                        <a:spcBef>
                          <a:spcPts val="0"/>
                        </a:spcBef>
                        <a:spcAft>
                          <a:spcPts val="0"/>
                        </a:spcAft>
                      </a:pPr>
                      <a:r>
                        <a:rPr lang="en-US" sz="1400" dirty="0">
                          <a:effectLst/>
                        </a:rPr>
                        <a:t> 7</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tc>
                <a:extLst>
                  <a:ext uri="{0D108BD9-81ED-4DB2-BD59-A6C34878D82A}">
                    <a16:rowId xmlns:a16="http://schemas.microsoft.com/office/drawing/2014/main" val="1480707459"/>
                  </a:ext>
                </a:extLst>
              </a:tr>
              <a:tr h="454165">
                <a:tc>
                  <a:txBody>
                    <a:bodyPr/>
                    <a:lstStyle/>
                    <a:p>
                      <a:pPr marL="0" marR="0" algn="ctr">
                        <a:lnSpc>
                          <a:spcPct val="115000"/>
                        </a:lnSpc>
                        <a:spcBef>
                          <a:spcPts val="0"/>
                        </a:spcBef>
                        <a:spcAft>
                          <a:spcPts val="0"/>
                        </a:spcAft>
                      </a:pPr>
                      <a:r>
                        <a:rPr lang="en-US" sz="1400" dirty="0">
                          <a:effectLst/>
                        </a:rPr>
                        <a:t>8</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ctr"/>
                </a:tc>
                <a:tc>
                  <a:txBody>
                    <a:bodyPr/>
                    <a:lstStyle/>
                    <a:p>
                      <a:pPr marL="0" marR="0">
                        <a:lnSpc>
                          <a:spcPct val="115000"/>
                        </a:lnSpc>
                        <a:spcBef>
                          <a:spcPts val="0"/>
                        </a:spcBef>
                        <a:spcAft>
                          <a:spcPts val="0"/>
                        </a:spcAft>
                      </a:pPr>
                      <a:r>
                        <a:rPr lang="en-US" sz="1400" dirty="0">
                          <a:effectLst/>
                        </a:rPr>
                        <a:t>8' X 8' rectangular pot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b"/>
                </a:tc>
                <a:tc>
                  <a:txBody>
                    <a:bodyPr/>
                    <a:lstStyle/>
                    <a:p>
                      <a:pPr marL="0" marR="0" algn="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ctr"/>
                </a:tc>
                <a:tc>
                  <a:txBody>
                    <a:bodyPr/>
                    <a:lstStyle/>
                    <a:p>
                      <a:pPr marL="0" marR="0" algn="r">
                        <a:lnSpc>
                          <a:spcPct val="115000"/>
                        </a:lnSpc>
                        <a:spcBef>
                          <a:spcPts val="0"/>
                        </a:spcBef>
                        <a:spcAft>
                          <a:spcPts val="0"/>
                        </a:spcAft>
                      </a:pPr>
                      <a:r>
                        <a:rPr lang="en-US" sz="1400" dirty="0">
                          <a:effectLst/>
                        </a:rPr>
                        <a:t>1936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tc>
                <a:tc>
                  <a:txBody>
                    <a:bodyPr/>
                    <a:lstStyle/>
                    <a:p>
                      <a:pPr marL="0" marR="0" algn="r">
                        <a:lnSpc>
                          <a:spcPct val="115000"/>
                        </a:lnSpc>
                        <a:spcBef>
                          <a:spcPts val="0"/>
                        </a:spcBef>
                        <a:spcAft>
                          <a:spcPts val="0"/>
                        </a:spcAft>
                      </a:pPr>
                      <a:r>
                        <a:rPr lang="en-US" sz="1400" dirty="0">
                          <a:effectLst/>
                        </a:rPr>
                        <a:t>                           8</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tc>
                <a:extLst>
                  <a:ext uri="{0D108BD9-81ED-4DB2-BD59-A6C34878D82A}">
                    <a16:rowId xmlns:a16="http://schemas.microsoft.com/office/drawing/2014/main" val="3721339398"/>
                  </a:ext>
                </a:extLst>
              </a:tr>
              <a:tr h="217497">
                <a:tc>
                  <a:txBody>
                    <a:bodyPr/>
                    <a:lstStyle/>
                    <a:p>
                      <a:pPr marL="0" marR="0" algn="ctr">
                        <a:lnSpc>
                          <a:spcPct val="115000"/>
                        </a:lnSpc>
                        <a:spcBef>
                          <a:spcPts val="0"/>
                        </a:spcBef>
                        <a:spcAft>
                          <a:spcPts val="0"/>
                        </a:spcAft>
                      </a:pPr>
                      <a:r>
                        <a:rPr lang="en-US" sz="1400" dirty="0">
                          <a:effectLst/>
                        </a:rPr>
                        <a:t>9</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ctr"/>
                </a:tc>
                <a:tc>
                  <a:txBody>
                    <a:bodyPr/>
                    <a:lstStyle/>
                    <a:p>
                      <a:pPr marL="0" marR="0">
                        <a:lnSpc>
                          <a:spcPct val="115000"/>
                        </a:lnSpc>
                        <a:spcBef>
                          <a:spcPts val="0"/>
                        </a:spcBef>
                        <a:spcAft>
                          <a:spcPts val="0"/>
                        </a:spcAft>
                      </a:pPr>
                      <a:r>
                        <a:rPr lang="en-US" sz="1400" dirty="0">
                          <a:effectLst/>
                        </a:rPr>
                        <a:t>5 1/2' X 5 1/2' rectangular pot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b"/>
                </a:tc>
                <a:tc>
                  <a:txBody>
                    <a:bodyPr/>
                    <a:lstStyle/>
                    <a:p>
                      <a:pPr marL="0" marR="0" algn="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ctr"/>
                </a:tc>
                <a:tc>
                  <a:txBody>
                    <a:bodyPr/>
                    <a:lstStyle/>
                    <a:p>
                      <a:pPr marL="0" marR="0" algn="r">
                        <a:lnSpc>
                          <a:spcPct val="115000"/>
                        </a:lnSpc>
                        <a:spcBef>
                          <a:spcPts val="0"/>
                        </a:spcBef>
                        <a:spcAft>
                          <a:spcPts val="0"/>
                        </a:spcAft>
                      </a:pPr>
                      <a:r>
                        <a:rPr lang="en-US" sz="1400" dirty="0">
                          <a:effectLst/>
                        </a:rPr>
                        <a:t>6934</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tc>
                <a:tc>
                  <a:txBody>
                    <a:bodyPr/>
                    <a:lstStyle/>
                    <a:p>
                      <a:pPr marL="0" marR="0" algn="r">
                        <a:lnSpc>
                          <a:spcPct val="115000"/>
                        </a:lnSpc>
                        <a:spcBef>
                          <a:spcPts val="0"/>
                        </a:spcBef>
                        <a:spcAft>
                          <a:spcPts val="0"/>
                        </a:spcAft>
                      </a:pPr>
                      <a:r>
                        <a:rPr lang="en-US" sz="1400" dirty="0">
                          <a:effectLst/>
                        </a:rPr>
                        <a:t>  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tc>
                <a:extLst>
                  <a:ext uri="{0D108BD9-81ED-4DB2-BD59-A6C34878D82A}">
                    <a16:rowId xmlns:a16="http://schemas.microsoft.com/office/drawing/2014/main" val="699896750"/>
                  </a:ext>
                </a:extLst>
              </a:tr>
              <a:tr h="217497">
                <a:tc>
                  <a:txBody>
                    <a:bodyPr/>
                    <a:lstStyle/>
                    <a:p>
                      <a:pPr marL="0" marR="0" algn="ctr">
                        <a:lnSpc>
                          <a:spcPct val="115000"/>
                        </a:lnSpc>
                        <a:spcBef>
                          <a:spcPts val="0"/>
                        </a:spcBef>
                        <a:spcAft>
                          <a:spcPts val="0"/>
                        </a:spcAft>
                      </a:pPr>
                      <a:r>
                        <a:rPr lang="en-US" sz="1400" dirty="0">
                          <a:effectLst/>
                        </a:rPr>
                        <a:t>10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ctr"/>
                </a:tc>
                <a:tc>
                  <a:txBody>
                    <a:bodyPr/>
                    <a:lstStyle/>
                    <a:p>
                      <a:pPr marL="0" marR="0">
                        <a:lnSpc>
                          <a:spcPct val="115000"/>
                        </a:lnSpc>
                        <a:spcBef>
                          <a:spcPts val="0"/>
                        </a:spcBef>
                        <a:spcAft>
                          <a:spcPts val="0"/>
                        </a:spcAft>
                      </a:pPr>
                      <a:r>
                        <a:rPr lang="en-US" sz="1400" dirty="0">
                          <a:effectLst/>
                        </a:rPr>
                        <a:t>6 1/2' X 6 1/2' rectangular pot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b"/>
                </a:tc>
                <a:tc>
                  <a:txBody>
                    <a:bodyPr/>
                    <a:lstStyle/>
                    <a:p>
                      <a:pPr marL="0" marR="0" algn="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ctr"/>
                </a:tc>
                <a:tc>
                  <a:txBody>
                    <a:bodyPr/>
                    <a:lstStyle/>
                    <a:p>
                      <a:pPr marL="0" marR="0" algn="r">
                        <a:lnSpc>
                          <a:spcPct val="115000"/>
                        </a:lnSpc>
                        <a:spcBef>
                          <a:spcPts val="0"/>
                        </a:spcBef>
                        <a:spcAft>
                          <a:spcPts val="0"/>
                        </a:spcAft>
                      </a:pPr>
                      <a:r>
                        <a:rPr lang="en-US" sz="1400" dirty="0">
                          <a:effectLst/>
                        </a:rPr>
                        <a:t>22085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tc>
                <a:tc>
                  <a:txBody>
                    <a:bodyPr/>
                    <a:lstStyle/>
                    <a:p>
                      <a:pPr marL="0" marR="0" algn="r">
                        <a:lnSpc>
                          <a:spcPct val="115000"/>
                        </a:lnSpc>
                        <a:spcBef>
                          <a:spcPts val="0"/>
                        </a:spcBef>
                        <a:spcAft>
                          <a:spcPts val="0"/>
                        </a:spcAft>
                      </a:pPr>
                      <a:r>
                        <a:rPr lang="en-US" sz="1400" dirty="0">
                          <a:effectLst/>
                        </a:rPr>
                        <a:t> 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tc>
                <a:extLst>
                  <a:ext uri="{0D108BD9-81ED-4DB2-BD59-A6C34878D82A}">
                    <a16:rowId xmlns:a16="http://schemas.microsoft.com/office/drawing/2014/main" val="2476592731"/>
                  </a:ext>
                </a:extLst>
              </a:tr>
              <a:tr h="217497">
                <a:tc>
                  <a:txBody>
                    <a:bodyPr/>
                    <a:lstStyle/>
                    <a:p>
                      <a:pPr marL="0" marR="0" algn="ctr">
                        <a:lnSpc>
                          <a:spcPct val="115000"/>
                        </a:lnSpc>
                        <a:spcBef>
                          <a:spcPts val="0"/>
                        </a:spcBef>
                        <a:spcAft>
                          <a:spcPts val="0"/>
                        </a:spcAft>
                      </a:pPr>
                      <a:r>
                        <a:rPr lang="en-US" sz="1400" dirty="0">
                          <a:effectLst/>
                        </a:rPr>
                        <a:t>11</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ctr"/>
                </a:tc>
                <a:tc>
                  <a:txBody>
                    <a:bodyPr/>
                    <a:lstStyle/>
                    <a:p>
                      <a:pPr marL="0" marR="0">
                        <a:lnSpc>
                          <a:spcPct val="115000"/>
                        </a:lnSpc>
                        <a:spcBef>
                          <a:spcPts val="0"/>
                        </a:spcBef>
                        <a:spcAft>
                          <a:spcPts val="0"/>
                        </a:spcAft>
                      </a:pPr>
                      <a:r>
                        <a:rPr lang="en-US" sz="1400" dirty="0">
                          <a:effectLst/>
                        </a:rPr>
                        <a:t>7 1/2' X 7 1/2' rectangular pot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b"/>
                </a:tc>
                <a:tc>
                  <a:txBody>
                    <a:bodyPr/>
                    <a:lstStyle/>
                    <a:p>
                      <a:pPr marL="0" marR="0" algn="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ctr"/>
                </a:tc>
                <a:tc>
                  <a:txBody>
                    <a:bodyPr/>
                    <a:lstStyle/>
                    <a:p>
                      <a:pPr marL="0" marR="0" algn="r">
                        <a:lnSpc>
                          <a:spcPct val="115000"/>
                        </a:lnSpc>
                        <a:spcBef>
                          <a:spcPts val="0"/>
                        </a:spcBef>
                        <a:spcAft>
                          <a:spcPts val="0"/>
                        </a:spcAft>
                      </a:pPr>
                      <a:r>
                        <a:rPr lang="en-US" sz="1400" dirty="0">
                          <a:effectLst/>
                        </a:rPr>
                        <a:t>387</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tc>
                <a:tc>
                  <a:txBody>
                    <a:bodyPr/>
                    <a:lstStyle/>
                    <a:p>
                      <a:pPr marL="0" marR="0" algn="r">
                        <a:lnSpc>
                          <a:spcPct val="115000"/>
                        </a:lnSpc>
                        <a:spcBef>
                          <a:spcPts val="0"/>
                        </a:spcBef>
                        <a:spcAft>
                          <a:spcPts val="0"/>
                        </a:spcAft>
                      </a:pPr>
                      <a:r>
                        <a:rPr lang="en-US" sz="1400" dirty="0">
                          <a:effectLst/>
                        </a:rPr>
                        <a:t> 7</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tc>
                <a:extLst>
                  <a:ext uri="{0D108BD9-81ED-4DB2-BD59-A6C34878D82A}">
                    <a16:rowId xmlns:a16="http://schemas.microsoft.com/office/drawing/2014/main" val="3298016105"/>
                  </a:ext>
                </a:extLst>
              </a:tr>
              <a:tr h="454165">
                <a:tc>
                  <a:txBody>
                    <a:bodyPr/>
                    <a:lstStyle/>
                    <a:p>
                      <a:pPr marL="0" marR="0" algn="ctr">
                        <a:lnSpc>
                          <a:spcPct val="115000"/>
                        </a:lnSpc>
                        <a:spcBef>
                          <a:spcPts val="0"/>
                        </a:spcBef>
                        <a:spcAft>
                          <a:spcPts val="0"/>
                        </a:spcAft>
                      </a:pPr>
                      <a:r>
                        <a:rPr lang="en-US" sz="1400" dirty="0">
                          <a:effectLst/>
                        </a:rPr>
                        <a:t>12</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ctr"/>
                </a:tc>
                <a:tc>
                  <a:txBody>
                    <a:bodyPr/>
                    <a:lstStyle/>
                    <a:p>
                      <a:pPr marL="0" marR="0">
                        <a:lnSpc>
                          <a:spcPct val="115000"/>
                        </a:lnSpc>
                        <a:spcBef>
                          <a:spcPts val="0"/>
                        </a:spcBef>
                        <a:spcAft>
                          <a:spcPts val="0"/>
                        </a:spcAft>
                      </a:pPr>
                      <a:r>
                        <a:rPr lang="en-US" sz="1400" dirty="0">
                          <a:effectLst/>
                        </a:rPr>
                        <a:t>Round king crab pot, enlarged version of Dungeness crab pot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b"/>
                </a:tc>
                <a:tc>
                  <a:txBody>
                    <a:bodyPr/>
                    <a:lstStyle/>
                    <a:p>
                      <a:pPr marL="0" marR="0" algn="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ctr"/>
                </a:tc>
                <a:tc>
                  <a:txBody>
                    <a:bodyPr/>
                    <a:lstStyle/>
                    <a:p>
                      <a:pPr marL="0" marR="0" algn="r">
                        <a:lnSpc>
                          <a:spcPct val="115000"/>
                        </a:lnSpc>
                        <a:spcBef>
                          <a:spcPts val="0"/>
                        </a:spcBef>
                        <a:spcAft>
                          <a:spcPts val="0"/>
                        </a:spcAft>
                      </a:pPr>
                      <a:r>
                        <a:rPr lang="en-US" sz="1400" dirty="0">
                          <a:effectLst/>
                        </a:rPr>
                        <a:t> </a:t>
                      </a:r>
                    </a:p>
                    <a:p>
                      <a:pPr marL="0" marR="0" algn="r">
                        <a:lnSpc>
                          <a:spcPct val="115000"/>
                        </a:lnSpc>
                        <a:spcBef>
                          <a:spcPts val="0"/>
                        </a:spcBef>
                        <a:spcAft>
                          <a:spcPts val="0"/>
                        </a:spcAft>
                      </a:pPr>
                      <a:r>
                        <a:rPr lang="en-US" sz="1400" dirty="0">
                          <a:effectLst/>
                        </a:rPr>
                        <a:t>8259</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tc>
                <a:tc>
                  <a:txBody>
                    <a:bodyPr/>
                    <a:lstStyle/>
                    <a:p>
                      <a:pPr marL="0" marR="0" algn="r">
                        <a:lnSpc>
                          <a:spcPct val="115000"/>
                        </a:lnSpc>
                        <a:spcBef>
                          <a:spcPts val="0"/>
                        </a:spcBef>
                        <a:spcAft>
                          <a:spcPts val="0"/>
                        </a:spcAft>
                      </a:pPr>
                      <a:r>
                        <a:rPr lang="en-US" sz="1400" dirty="0">
                          <a:effectLst/>
                        </a:rPr>
                        <a:t> </a:t>
                      </a:r>
                    </a:p>
                    <a:p>
                      <a:pPr marL="0" marR="0" algn="r">
                        <a:lnSpc>
                          <a:spcPct val="115000"/>
                        </a:lnSpc>
                        <a:spcBef>
                          <a:spcPts val="0"/>
                        </a:spcBef>
                        <a:spcAft>
                          <a:spcPts val="0"/>
                        </a:spcAft>
                      </a:pPr>
                      <a:r>
                        <a:rPr lang="en-US" sz="1400" dirty="0">
                          <a:effectLst/>
                        </a:rPr>
                        <a:t>X</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tc>
                <a:extLst>
                  <a:ext uri="{0D108BD9-81ED-4DB2-BD59-A6C34878D82A}">
                    <a16:rowId xmlns:a16="http://schemas.microsoft.com/office/drawing/2014/main" val="3325571586"/>
                  </a:ext>
                </a:extLst>
              </a:tr>
              <a:tr h="217497">
                <a:tc>
                  <a:txBody>
                    <a:bodyPr/>
                    <a:lstStyle/>
                    <a:p>
                      <a:pPr marL="0" marR="0" algn="ctr">
                        <a:lnSpc>
                          <a:spcPct val="115000"/>
                        </a:lnSpc>
                        <a:spcBef>
                          <a:spcPts val="0"/>
                        </a:spcBef>
                        <a:spcAft>
                          <a:spcPts val="0"/>
                        </a:spcAft>
                      </a:pPr>
                      <a:r>
                        <a:rPr lang="en-US" sz="1400" dirty="0">
                          <a:effectLst/>
                        </a:rPr>
                        <a:t>13</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ctr"/>
                </a:tc>
                <a:tc>
                  <a:txBody>
                    <a:bodyPr/>
                    <a:lstStyle/>
                    <a:p>
                      <a:pPr marL="0" marR="0">
                        <a:lnSpc>
                          <a:spcPct val="115000"/>
                        </a:lnSpc>
                        <a:spcBef>
                          <a:spcPts val="0"/>
                        </a:spcBef>
                        <a:spcAft>
                          <a:spcPts val="0"/>
                        </a:spcAft>
                      </a:pPr>
                      <a:r>
                        <a:rPr lang="en-US" sz="1400" dirty="0">
                          <a:effectLst/>
                        </a:rPr>
                        <a:t>10' X 10' rectangular pot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b"/>
                </a:tc>
                <a:tc>
                  <a:txBody>
                    <a:bodyPr/>
                    <a:lstStyle/>
                    <a:p>
                      <a:pPr marL="0" marR="0" algn="r">
                        <a:lnSpc>
                          <a:spcPct val="1150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ctr"/>
                </a:tc>
                <a:tc>
                  <a:txBody>
                    <a:bodyPr/>
                    <a:lstStyle/>
                    <a:p>
                      <a:pPr marL="0" marR="0" algn="r">
                        <a:lnSpc>
                          <a:spcPct val="115000"/>
                        </a:lnSpc>
                        <a:spcBef>
                          <a:spcPts val="0"/>
                        </a:spcBef>
                        <a:spcAft>
                          <a:spcPts val="0"/>
                        </a:spcAft>
                      </a:pPr>
                      <a:r>
                        <a:rPr lang="en-US" sz="1400" dirty="0">
                          <a:effectLst/>
                        </a:rPr>
                        <a:t>466</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tc>
                <a:tc>
                  <a:txBody>
                    <a:bodyPr/>
                    <a:lstStyle/>
                    <a:p>
                      <a:pPr marL="0" marR="0" algn="r">
                        <a:lnSpc>
                          <a:spcPct val="115000"/>
                        </a:lnSpc>
                        <a:spcBef>
                          <a:spcPts val="0"/>
                        </a:spcBef>
                        <a:spcAft>
                          <a:spcPts val="0"/>
                        </a:spcAft>
                      </a:pPr>
                      <a:r>
                        <a:rPr lang="en-US" sz="1400" dirty="0">
                          <a:effectLst/>
                        </a:rPr>
                        <a:t>13</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tc>
                <a:extLst>
                  <a:ext uri="{0D108BD9-81ED-4DB2-BD59-A6C34878D82A}">
                    <a16:rowId xmlns:a16="http://schemas.microsoft.com/office/drawing/2014/main" val="623802778"/>
                  </a:ext>
                </a:extLst>
              </a:tr>
              <a:tr h="217497">
                <a:tc>
                  <a:txBody>
                    <a:bodyPr/>
                    <a:lstStyle/>
                    <a:p>
                      <a:pPr marL="0" marR="0" algn="ctr">
                        <a:lnSpc>
                          <a:spcPct val="115000"/>
                        </a:lnSpc>
                        <a:spcBef>
                          <a:spcPts val="0"/>
                        </a:spcBef>
                        <a:spcAft>
                          <a:spcPts val="0"/>
                        </a:spcAft>
                      </a:pPr>
                      <a:r>
                        <a:rPr lang="en-US" sz="1400" dirty="0">
                          <a:effectLst/>
                        </a:rPr>
                        <a:t>14</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ctr"/>
                </a:tc>
                <a:tc>
                  <a:txBody>
                    <a:bodyPr/>
                    <a:lstStyle/>
                    <a:p>
                      <a:pPr marL="0" marR="0">
                        <a:lnSpc>
                          <a:spcPct val="115000"/>
                        </a:lnSpc>
                        <a:spcBef>
                          <a:spcPts val="0"/>
                        </a:spcBef>
                        <a:spcAft>
                          <a:spcPts val="0"/>
                        </a:spcAft>
                      </a:pPr>
                      <a:r>
                        <a:rPr lang="en-US" sz="1400" dirty="0">
                          <a:effectLst/>
                        </a:rPr>
                        <a:t>9' X 9' rectangular pot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b"/>
                </a:tc>
                <a:tc>
                  <a:txBody>
                    <a:bodyPr/>
                    <a:lstStyle/>
                    <a:p>
                      <a:pPr marL="0" marR="0" algn="r">
                        <a:lnSpc>
                          <a:spcPct val="115000"/>
                        </a:lnSpc>
                        <a:spcBef>
                          <a:spcPts val="0"/>
                        </a:spcBef>
                        <a:spcAft>
                          <a:spcPts val="0"/>
                        </a:spcAft>
                      </a:pPr>
                      <a:r>
                        <a:rPr lang="en-US" sz="1400" dirty="0">
                          <a:effectLst/>
                        </a:rPr>
                        <a:t>X</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ctr"/>
                </a:tc>
                <a:tc>
                  <a:txBody>
                    <a:bodyPr/>
                    <a:lstStyle/>
                    <a:p>
                      <a:pPr marL="0" marR="0" algn="r">
                        <a:lnSpc>
                          <a:spcPct val="115000"/>
                        </a:lnSpc>
                        <a:spcBef>
                          <a:spcPts val="0"/>
                        </a:spcBef>
                        <a:spcAft>
                          <a:spcPts val="0"/>
                        </a:spcAft>
                      </a:pPr>
                      <a:r>
                        <a:rPr lang="en-US" sz="1400" dirty="0">
                          <a:effectLst/>
                        </a:rPr>
                        <a:t>1</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tc>
                <a:tc>
                  <a:txBody>
                    <a:bodyPr/>
                    <a:lstStyle/>
                    <a:p>
                      <a:pPr marL="0" marR="0" algn="r">
                        <a:lnSpc>
                          <a:spcPct val="115000"/>
                        </a:lnSpc>
                        <a:spcBef>
                          <a:spcPts val="0"/>
                        </a:spcBef>
                        <a:spcAft>
                          <a:spcPts val="0"/>
                        </a:spcAft>
                      </a:pPr>
                      <a:r>
                        <a:rPr lang="en-US" sz="1400" dirty="0">
                          <a:effectLst/>
                        </a:rPr>
                        <a:t>X</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tc>
                <a:extLst>
                  <a:ext uri="{0D108BD9-81ED-4DB2-BD59-A6C34878D82A}">
                    <a16:rowId xmlns:a16="http://schemas.microsoft.com/office/drawing/2014/main" val="813777223"/>
                  </a:ext>
                </a:extLst>
              </a:tr>
              <a:tr h="217497">
                <a:tc>
                  <a:txBody>
                    <a:bodyPr/>
                    <a:lstStyle/>
                    <a:p>
                      <a:pPr marL="0" marR="0" algn="ctr">
                        <a:lnSpc>
                          <a:spcPct val="115000"/>
                        </a:lnSpc>
                        <a:spcBef>
                          <a:spcPts val="0"/>
                        </a:spcBef>
                        <a:spcAft>
                          <a:spcPts val="0"/>
                        </a:spcAft>
                      </a:pPr>
                      <a:r>
                        <a:rPr lang="en-US" sz="1400" dirty="0">
                          <a:effectLst/>
                        </a:rPr>
                        <a:t>15</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ctr"/>
                </a:tc>
                <a:tc>
                  <a:txBody>
                    <a:bodyPr/>
                    <a:lstStyle/>
                    <a:p>
                      <a:pPr marL="0" marR="0">
                        <a:lnSpc>
                          <a:spcPct val="115000"/>
                        </a:lnSpc>
                        <a:spcBef>
                          <a:spcPts val="0"/>
                        </a:spcBef>
                        <a:spcAft>
                          <a:spcPts val="0"/>
                        </a:spcAft>
                      </a:pPr>
                      <a:r>
                        <a:rPr lang="en-US" sz="1400" dirty="0">
                          <a:effectLst/>
                        </a:rPr>
                        <a:t>8 1/2' X 8 1/2' rectangular pot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b"/>
                </a:tc>
                <a:tc>
                  <a:txBody>
                    <a:bodyPr/>
                    <a:lstStyle/>
                    <a:p>
                      <a:pPr marL="0" marR="0" algn="r">
                        <a:lnSpc>
                          <a:spcPct val="115000"/>
                        </a:lnSpc>
                        <a:spcBef>
                          <a:spcPts val="0"/>
                        </a:spcBef>
                        <a:spcAft>
                          <a:spcPts val="0"/>
                        </a:spcAft>
                      </a:pPr>
                      <a:r>
                        <a:rPr lang="en-US" sz="1400" dirty="0">
                          <a:effectLst/>
                        </a:rPr>
                        <a:t>X</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ctr"/>
                </a:tc>
                <a:tc>
                  <a:txBody>
                    <a:bodyPr/>
                    <a:lstStyle/>
                    <a:p>
                      <a:pPr marL="0" marR="0" algn="r">
                        <a:lnSpc>
                          <a:spcPct val="115000"/>
                        </a:lnSpc>
                        <a:spcBef>
                          <a:spcPts val="0"/>
                        </a:spcBef>
                        <a:spcAft>
                          <a:spcPts val="0"/>
                        </a:spcAft>
                      </a:pPr>
                      <a:r>
                        <a:rPr lang="en-US" sz="1400" dirty="0">
                          <a:effectLst/>
                        </a:rPr>
                        <a:t>1</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tc>
                <a:tc>
                  <a:txBody>
                    <a:bodyPr/>
                    <a:lstStyle/>
                    <a:p>
                      <a:pPr marL="0" marR="0" algn="r">
                        <a:lnSpc>
                          <a:spcPct val="115000"/>
                        </a:lnSpc>
                        <a:spcBef>
                          <a:spcPts val="0"/>
                        </a:spcBef>
                        <a:spcAft>
                          <a:spcPts val="0"/>
                        </a:spcAft>
                      </a:pPr>
                      <a:r>
                        <a:rPr lang="en-US" sz="1400" dirty="0">
                          <a:effectLst/>
                        </a:rPr>
                        <a:t>X</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tc>
                <a:extLst>
                  <a:ext uri="{0D108BD9-81ED-4DB2-BD59-A6C34878D82A}">
                    <a16:rowId xmlns:a16="http://schemas.microsoft.com/office/drawing/2014/main" val="2092639942"/>
                  </a:ext>
                </a:extLst>
              </a:tr>
              <a:tr h="217497">
                <a:tc>
                  <a:txBody>
                    <a:bodyPr/>
                    <a:lstStyle/>
                    <a:p>
                      <a:pPr marL="0" marR="0" algn="ctr">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16 ……..cont</a:t>
                      </a:r>
                    </a:p>
                  </a:txBody>
                  <a:tcPr marL="36268" marR="36268" marT="0" marB="0" anchor="ctr"/>
                </a:tc>
                <a:tc>
                  <a:txBody>
                    <a:bodyPr/>
                    <a:lstStyle/>
                    <a:p>
                      <a:pPr marL="0" marR="0">
                        <a:lnSpc>
                          <a:spcPct val="115000"/>
                        </a:lnSpc>
                        <a:spcBef>
                          <a:spcPts val="0"/>
                        </a:spcBef>
                        <a:spcAft>
                          <a:spcPts val="0"/>
                        </a:spcAf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b"/>
                </a:tc>
                <a:tc>
                  <a:txBody>
                    <a:bodyPr/>
                    <a:lstStyle/>
                    <a:p>
                      <a:pPr marL="0" marR="0" algn="r">
                        <a:lnSpc>
                          <a:spcPct val="115000"/>
                        </a:lnSpc>
                        <a:spcBef>
                          <a:spcPts val="0"/>
                        </a:spcBef>
                        <a:spcAft>
                          <a:spcPts val="0"/>
                        </a:spcAf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nchor="ctr"/>
                </a:tc>
                <a:tc>
                  <a:txBody>
                    <a:bodyPr/>
                    <a:lstStyle/>
                    <a:p>
                      <a:pPr marL="0" marR="0" algn="r">
                        <a:lnSpc>
                          <a:spcPct val="115000"/>
                        </a:lnSpc>
                        <a:spcBef>
                          <a:spcPts val="0"/>
                        </a:spcBef>
                        <a:spcAft>
                          <a:spcPts val="0"/>
                        </a:spcAf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tc>
                <a:tc>
                  <a:txBody>
                    <a:bodyPr/>
                    <a:lstStyle/>
                    <a:p>
                      <a:pPr marL="0" marR="0" algn="r">
                        <a:lnSpc>
                          <a:spcPct val="115000"/>
                        </a:lnSpc>
                        <a:spcBef>
                          <a:spcPts val="0"/>
                        </a:spcBef>
                        <a:spcAft>
                          <a:spcPts val="0"/>
                        </a:spcAf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268" marR="36268" marT="0" marB="0"/>
                </a:tc>
                <a:extLst>
                  <a:ext uri="{0D108BD9-81ED-4DB2-BD59-A6C34878D82A}">
                    <a16:rowId xmlns:a16="http://schemas.microsoft.com/office/drawing/2014/main" val="1752100108"/>
                  </a:ext>
                </a:extLst>
              </a:tr>
            </a:tbl>
          </a:graphicData>
        </a:graphic>
      </p:graphicFrame>
      <p:sp>
        <p:nvSpPr>
          <p:cNvPr id="6" name="TextBox 5">
            <a:extLst>
              <a:ext uri="{FF2B5EF4-FFF2-40B4-BE49-F238E27FC236}">
                <a16:creationId xmlns:a16="http://schemas.microsoft.com/office/drawing/2014/main" id="{D834B9F3-2933-408C-B69A-EAEDDB5D06D2}"/>
              </a:ext>
            </a:extLst>
          </p:cNvPr>
          <p:cNvSpPr txBox="1"/>
          <p:nvPr/>
        </p:nvSpPr>
        <p:spPr>
          <a:xfrm>
            <a:off x="2819400" y="115614"/>
            <a:ext cx="4114800" cy="369332"/>
          </a:xfrm>
          <a:prstGeom prst="rect">
            <a:avLst/>
          </a:prstGeom>
          <a:noFill/>
        </p:spPr>
        <p:txBody>
          <a:bodyPr wrap="square" rtlCol="0">
            <a:spAutoFit/>
          </a:bodyPr>
          <a:lstStyle/>
          <a:p>
            <a:r>
              <a:rPr lang="en-US" dirty="0"/>
              <a:t>Table B1. Updated gear codes </a:t>
            </a:r>
          </a:p>
        </p:txBody>
      </p:sp>
    </p:spTree>
    <p:extLst>
      <p:ext uri="{BB962C8B-B14F-4D97-AF65-F5344CB8AC3E}">
        <p14:creationId xmlns:p14="http://schemas.microsoft.com/office/powerpoint/2010/main" val="4048059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DCCEBE-98A0-4D05-84B9-9A9E211BFE25}"/>
              </a:ext>
            </a:extLst>
          </p:cNvPr>
          <p:cNvSpPr>
            <a:spLocks noGrp="1"/>
          </p:cNvSpPr>
          <p:nvPr>
            <p:ph type="sldNum" sz="quarter" idx="12"/>
          </p:nvPr>
        </p:nvSpPr>
        <p:spPr>
          <a:xfrm>
            <a:off x="8001000" y="160188"/>
            <a:ext cx="941203" cy="301752"/>
          </a:xfrm>
        </p:spPr>
        <p:txBody>
          <a:bodyPr/>
          <a:lstStyle/>
          <a:p>
            <a:fld id="{28D1B9BE-D941-4EEF-A5AD-4384CF3F4BCC}" type="slidenum">
              <a:rPr lang="en-US" smtClean="0"/>
              <a:pPr/>
              <a:t>21</a:t>
            </a:fld>
            <a:endParaRPr lang="en-US" dirty="0"/>
          </a:p>
        </p:txBody>
      </p:sp>
      <p:sp>
        <p:nvSpPr>
          <p:cNvPr id="3" name="Rectangle 2">
            <a:extLst>
              <a:ext uri="{FF2B5EF4-FFF2-40B4-BE49-F238E27FC236}">
                <a16:creationId xmlns:a16="http://schemas.microsoft.com/office/drawing/2014/main" id="{1BAC4CF2-3407-45CD-88C6-556FDFFD9F3D}"/>
              </a:ext>
            </a:extLst>
          </p:cNvPr>
          <p:cNvSpPr/>
          <p:nvPr/>
        </p:nvSpPr>
        <p:spPr>
          <a:xfrm>
            <a:off x="304800" y="914400"/>
            <a:ext cx="8305800" cy="1754326"/>
          </a:xfrm>
          <a:prstGeom prst="rect">
            <a:avLst/>
          </a:prstGeom>
        </p:spPr>
        <p:txBody>
          <a:bodyPr wrap="square">
            <a:spAutoFit/>
          </a:bodyPr>
          <a:lstStyle/>
          <a:p>
            <a:r>
              <a:rPr lang="en-US" dirty="0"/>
              <a:t>1.   X&lt;- model.matrix(~ Year+ns(SoakDays,df=4)+Month+Vessel+Captain+StatArea+Gear+ns(Depth,df=2)+ns(EastVesSoak,df=9)-1,data=datacore)</a:t>
            </a:r>
          </a:p>
          <a:p>
            <a:r>
              <a:rPr lang="en-US" dirty="0"/>
              <a:t>  </a:t>
            </a:r>
          </a:p>
          <a:p>
            <a:r>
              <a:rPr lang="en-US" dirty="0"/>
              <a:t> 2.   </a:t>
            </a:r>
            <a:r>
              <a:rPr lang="en-US" dirty="0" err="1"/>
              <a:t>correl_datacore</a:t>
            </a:r>
            <a:r>
              <a:rPr lang="en-US" dirty="0"/>
              <a:t> &lt;- round(cor(X, use = "pair"),2) </a:t>
            </a:r>
          </a:p>
          <a:p>
            <a:r>
              <a:rPr lang="en-US" dirty="0"/>
              <a:t>   </a:t>
            </a:r>
          </a:p>
        </p:txBody>
      </p:sp>
    </p:spTree>
    <p:extLst>
      <p:ext uri="{BB962C8B-B14F-4D97-AF65-F5344CB8AC3E}">
        <p14:creationId xmlns:p14="http://schemas.microsoft.com/office/powerpoint/2010/main" val="4022322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9A7E58-E1DC-419E-A2CC-F12B477B3953}"/>
              </a:ext>
            </a:extLst>
          </p:cNvPr>
          <p:cNvSpPr>
            <a:spLocks noGrp="1"/>
          </p:cNvSpPr>
          <p:nvPr>
            <p:ph type="sldNum" sz="quarter" idx="12"/>
          </p:nvPr>
        </p:nvSpPr>
        <p:spPr>
          <a:xfrm>
            <a:off x="8202797" y="63961"/>
            <a:ext cx="941203" cy="301752"/>
          </a:xfrm>
        </p:spPr>
        <p:txBody>
          <a:bodyPr/>
          <a:lstStyle/>
          <a:p>
            <a:fld id="{28D1B9BE-D941-4EEF-A5AD-4384CF3F4BCC}" type="slidenum">
              <a:rPr lang="en-US" smtClean="0"/>
              <a:pPr/>
              <a:t>22</a:t>
            </a:fld>
            <a:endParaRPr lang="en-US" dirty="0"/>
          </a:p>
        </p:txBody>
      </p:sp>
      <p:graphicFrame>
        <p:nvGraphicFramePr>
          <p:cNvPr id="4" name="Table 3">
            <a:extLst>
              <a:ext uri="{FF2B5EF4-FFF2-40B4-BE49-F238E27FC236}">
                <a16:creationId xmlns:a16="http://schemas.microsoft.com/office/drawing/2014/main" id="{BF9E074E-FC60-4692-B5CA-206ADD35130C}"/>
              </a:ext>
            </a:extLst>
          </p:cNvPr>
          <p:cNvGraphicFramePr>
            <a:graphicFrameLocks noGrp="1"/>
          </p:cNvGraphicFramePr>
          <p:nvPr>
            <p:extLst>
              <p:ext uri="{D42A27DB-BD31-4B8C-83A1-F6EECF244321}">
                <p14:modId xmlns:p14="http://schemas.microsoft.com/office/powerpoint/2010/main" val="2702913004"/>
              </p:ext>
            </p:extLst>
          </p:nvPr>
        </p:nvGraphicFramePr>
        <p:xfrm>
          <a:off x="152399" y="626806"/>
          <a:ext cx="8839202" cy="6052050"/>
        </p:xfrm>
        <a:graphic>
          <a:graphicData uri="http://schemas.openxmlformats.org/drawingml/2006/table">
            <a:tbl>
              <a:tblPr firstRow="1" firstCol="1" bandRow="1">
                <a:tableStyleId>{5C22544A-7EE6-4342-B048-85BDC9FD1C3A}</a:tableStyleId>
              </a:tblPr>
              <a:tblGrid>
                <a:gridCol w="1565118">
                  <a:extLst>
                    <a:ext uri="{9D8B030D-6E8A-4147-A177-3AD203B41FA5}">
                      <a16:colId xmlns:a16="http://schemas.microsoft.com/office/drawing/2014/main" val="2801633054"/>
                    </a:ext>
                  </a:extLst>
                </a:gridCol>
                <a:gridCol w="748773">
                  <a:extLst>
                    <a:ext uri="{9D8B030D-6E8A-4147-A177-3AD203B41FA5}">
                      <a16:colId xmlns:a16="http://schemas.microsoft.com/office/drawing/2014/main" val="2650688146"/>
                    </a:ext>
                  </a:extLst>
                </a:gridCol>
                <a:gridCol w="764471">
                  <a:extLst>
                    <a:ext uri="{9D8B030D-6E8A-4147-A177-3AD203B41FA5}">
                      <a16:colId xmlns:a16="http://schemas.microsoft.com/office/drawing/2014/main" val="863674292"/>
                    </a:ext>
                  </a:extLst>
                </a:gridCol>
                <a:gridCol w="720105">
                  <a:extLst>
                    <a:ext uri="{9D8B030D-6E8A-4147-A177-3AD203B41FA5}">
                      <a16:colId xmlns:a16="http://schemas.microsoft.com/office/drawing/2014/main" val="1861475503"/>
                    </a:ext>
                  </a:extLst>
                </a:gridCol>
                <a:gridCol w="697333">
                  <a:extLst>
                    <a:ext uri="{9D8B030D-6E8A-4147-A177-3AD203B41FA5}">
                      <a16:colId xmlns:a16="http://schemas.microsoft.com/office/drawing/2014/main" val="1214094552"/>
                    </a:ext>
                  </a:extLst>
                </a:gridCol>
                <a:gridCol w="742877">
                  <a:extLst>
                    <a:ext uri="{9D8B030D-6E8A-4147-A177-3AD203B41FA5}">
                      <a16:colId xmlns:a16="http://schemas.microsoft.com/office/drawing/2014/main" val="2591565235"/>
                    </a:ext>
                  </a:extLst>
                </a:gridCol>
                <a:gridCol w="720105">
                  <a:extLst>
                    <a:ext uri="{9D8B030D-6E8A-4147-A177-3AD203B41FA5}">
                      <a16:colId xmlns:a16="http://schemas.microsoft.com/office/drawing/2014/main" val="2194301743"/>
                    </a:ext>
                  </a:extLst>
                </a:gridCol>
                <a:gridCol w="720105">
                  <a:extLst>
                    <a:ext uri="{9D8B030D-6E8A-4147-A177-3AD203B41FA5}">
                      <a16:colId xmlns:a16="http://schemas.microsoft.com/office/drawing/2014/main" val="2706291458"/>
                    </a:ext>
                  </a:extLst>
                </a:gridCol>
                <a:gridCol w="720105">
                  <a:extLst>
                    <a:ext uri="{9D8B030D-6E8A-4147-A177-3AD203B41FA5}">
                      <a16:colId xmlns:a16="http://schemas.microsoft.com/office/drawing/2014/main" val="3284687316"/>
                    </a:ext>
                  </a:extLst>
                </a:gridCol>
                <a:gridCol w="720105">
                  <a:extLst>
                    <a:ext uri="{9D8B030D-6E8A-4147-A177-3AD203B41FA5}">
                      <a16:colId xmlns:a16="http://schemas.microsoft.com/office/drawing/2014/main" val="3582877317"/>
                    </a:ext>
                  </a:extLst>
                </a:gridCol>
                <a:gridCol w="720105">
                  <a:extLst>
                    <a:ext uri="{9D8B030D-6E8A-4147-A177-3AD203B41FA5}">
                      <a16:colId xmlns:a16="http://schemas.microsoft.com/office/drawing/2014/main" val="3670417213"/>
                    </a:ext>
                  </a:extLst>
                </a:gridCol>
              </a:tblGrid>
              <a:tr h="72263">
                <a:tc>
                  <a:txBody>
                    <a:bodyPr/>
                    <a:lstStyle/>
                    <a:p>
                      <a:pPr>
                        <a:lnSpc>
                          <a:spcPct val="115000"/>
                        </a:lnSpc>
                      </a:pPr>
                      <a:endParaRPr lang="en-US" sz="1000" dirty="0">
                        <a:effectLst/>
                        <a:latin typeface="Calibri" panose="020F0502020204030204" pitchFamily="34" charset="0"/>
                        <a:cs typeface="Times New Roman" panose="02020603050405020304" pitchFamily="18" charset="0"/>
                      </a:endParaRPr>
                    </a:p>
                  </a:txBody>
                  <a:tcPr marL="32261" marR="32261" marT="0" marB="0" anchor="b"/>
                </a:tc>
                <a:tc>
                  <a:txBody>
                    <a:bodyPr/>
                    <a:lstStyle/>
                    <a:p>
                      <a:pPr marL="0" marR="0">
                        <a:lnSpc>
                          <a:spcPct val="115000"/>
                        </a:lnSpc>
                        <a:spcBef>
                          <a:spcPts val="0"/>
                        </a:spcBef>
                        <a:spcAft>
                          <a:spcPts val="0"/>
                        </a:spcAft>
                      </a:pPr>
                      <a:r>
                        <a:rPr lang="en-US" sz="1000" dirty="0">
                          <a:effectLst/>
                        </a:rPr>
                        <a:t>1995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nSpc>
                          <a:spcPct val="115000"/>
                        </a:lnSpc>
                        <a:spcBef>
                          <a:spcPts val="0"/>
                        </a:spcBef>
                        <a:spcAft>
                          <a:spcPts val="0"/>
                        </a:spcAft>
                      </a:pPr>
                      <a:r>
                        <a:rPr lang="en-US" sz="1000" dirty="0">
                          <a:effectLst/>
                        </a:rPr>
                        <a:t>1996</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nSpc>
                          <a:spcPct val="115000"/>
                        </a:lnSpc>
                        <a:spcBef>
                          <a:spcPts val="0"/>
                        </a:spcBef>
                        <a:spcAft>
                          <a:spcPts val="0"/>
                        </a:spcAft>
                      </a:pPr>
                      <a:r>
                        <a:rPr lang="en-US" sz="1000" dirty="0">
                          <a:effectLst/>
                        </a:rPr>
                        <a:t>1997</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nSpc>
                          <a:spcPct val="115000"/>
                        </a:lnSpc>
                        <a:spcBef>
                          <a:spcPts val="0"/>
                        </a:spcBef>
                        <a:spcAft>
                          <a:spcPts val="0"/>
                        </a:spcAft>
                      </a:pPr>
                      <a:r>
                        <a:rPr lang="en-US" sz="1000" dirty="0">
                          <a:effectLst/>
                        </a:rPr>
                        <a:t>1998</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nSpc>
                          <a:spcPct val="115000"/>
                        </a:lnSpc>
                        <a:spcBef>
                          <a:spcPts val="0"/>
                        </a:spcBef>
                        <a:spcAft>
                          <a:spcPts val="0"/>
                        </a:spcAft>
                      </a:pPr>
                      <a:r>
                        <a:rPr lang="en-US" sz="1000" dirty="0">
                          <a:effectLst/>
                        </a:rPr>
                        <a:t>1999</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nSpc>
                          <a:spcPct val="115000"/>
                        </a:lnSpc>
                        <a:spcBef>
                          <a:spcPts val="0"/>
                        </a:spcBef>
                        <a:spcAft>
                          <a:spcPts val="0"/>
                        </a:spcAft>
                      </a:pPr>
                      <a:r>
                        <a:rPr lang="en-US" sz="1000" dirty="0">
                          <a:effectLst/>
                        </a:rPr>
                        <a:t>2000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nSpc>
                          <a:spcPct val="115000"/>
                        </a:lnSpc>
                        <a:spcBef>
                          <a:spcPts val="0"/>
                        </a:spcBef>
                        <a:spcAft>
                          <a:spcPts val="0"/>
                        </a:spcAft>
                      </a:pPr>
                      <a:r>
                        <a:rPr lang="en-US" sz="1000" dirty="0">
                          <a:effectLst/>
                        </a:rPr>
                        <a:t>2001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nSpc>
                          <a:spcPct val="115000"/>
                        </a:lnSpc>
                        <a:spcBef>
                          <a:spcPts val="0"/>
                        </a:spcBef>
                        <a:spcAft>
                          <a:spcPts val="0"/>
                        </a:spcAft>
                      </a:pPr>
                      <a:r>
                        <a:rPr lang="en-US" sz="1000" dirty="0">
                          <a:effectLst/>
                        </a:rPr>
                        <a:t>2002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nSpc>
                          <a:spcPct val="115000"/>
                        </a:lnSpc>
                        <a:spcBef>
                          <a:spcPts val="0"/>
                        </a:spcBef>
                        <a:spcAft>
                          <a:spcPts val="0"/>
                        </a:spcAft>
                      </a:pPr>
                      <a:r>
                        <a:rPr lang="en-US" sz="1000" dirty="0">
                          <a:effectLst/>
                        </a:rPr>
                        <a:t>2003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nSpc>
                          <a:spcPct val="115000"/>
                        </a:lnSpc>
                        <a:spcBef>
                          <a:spcPts val="0"/>
                        </a:spcBef>
                        <a:spcAft>
                          <a:spcPts val="0"/>
                        </a:spcAft>
                      </a:pPr>
                      <a:r>
                        <a:rPr lang="en-US" sz="1000" dirty="0">
                          <a:effectLst/>
                        </a:rPr>
                        <a:t>2004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extLst>
                  <a:ext uri="{0D108BD9-81ED-4DB2-BD59-A6C34878D82A}">
                    <a16:rowId xmlns:a16="http://schemas.microsoft.com/office/drawing/2014/main" val="2974135551"/>
                  </a:ext>
                </a:extLst>
              </a:tr>
              <a:tr h="144907">
                <a:tc>
                  <a:txBody>
                    <a:bodyPr/>
                    <a:lstStyle/>
                    <a:p>
                      <a:pPr marL="0" marR="0">
                        <a:lnSpc>
                          <a:spcPct val="115000"/>
                        </a:lnSpc>
                        <a:spcBef>
                          <a:spcPts val="0"/>
                        </a:spcBef>
                        <a:spcAft>
                          <a:spcPts val="0"/>
                        </a:spcAft>
                      </a:pPr>
                      <a:r>
                        <a:rPr lang="en-US" sz="1000" dirty="0">
                          <a:effectLst/>
                        </a:rPr>
                        <a:t>1995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-0.08</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extLst>
                  <a:ext uri="{0D108BD9-81ED-4DB2-BD59-A6C34878D82A}">
                    <a16:rowId xmlns:a16="http://schemas.microsoft.com/office/drawing/2014/main" val="35722802"/>
                  </a:ext>
                </a:extLst>
              </a:tr>
              <a:tr h="144907">
                <a:tc>
                  <a:txBody>
                    <a:bodyPr/>
                    <a:lstStyle/>
                    <a:p>
                      <a:pPr marL="0" marR="0">
                        <a:lnSpc>
                          <a:spcPct val="115000"/>
                        </a:lnSpc>
                        <a:spcBef>
                          <a:spcPts val="0"/>
                        </a:spcBef>
                        <a:spcAft>
                          <a:spcPts val="0"/>
                        </a:spcAft>
                      </a:pPr>
                      <a:r>
                        <a:rPr lang="en-US" sz="1000" dirty="0">
                          <a:effectLst/>
                        </a:rPr>
                        <a:t>1996</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-0.16</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-0.09</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extLst>
                  <a:ext uri="{0D108BD9-81ED-4DB2-BD59-A6C34878D82A}">
                    <a16:rowId xmlns:a16="http://schemas.microsoft.com/office/drawing/2014/main" val="134980349"/>
                  </a:ext>
                </a:extLst>
              </a:tr>
              <a:tr h="144907">
                <a:tc>
                  <a:txBody>
                    <a:bodyPr/>
                    <a:lstStyle/>
                    <a:p>
                      <a:pPr marL="0" marR="0">
                        <a:lnSpc>
                          <a:spcPct val="115000"/>
                        </a:lnSpc>
                        <a:spcBef>
                          <a:spcPts val="0"/>
                        </a:spcBef>
                        <a:spcAft>
                          <a:spcPts val="0"/>
                        </a:spcAft>
                      </a:pPr>
                      <a:r>
                        <a:rPr lang="en-US" sz="1000" dirty="0">
                          <a:effectLst/>
                        </a:rPr>
                        <a:t>1997</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-0.08</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extLst>
                  <a:ext uri="{0D108BD9-81ED-4DB2-BD59-A6C34878D82A}">
                    <a16:rowId xmlns:a16="http://schemas.microsoft.com/office/drawing/2014/main" val="1574790337"/>
                  </a:ext>
                </a:extLst>
              </a:tr>
              <a:tr h="144907">
                <a:tc>
                  <a:txBody>
                    <a:bodyPr/>
                    <a:lstStyle/>
                    <a:p>
                      <a:pPr marL="0" marR="0">
                        <a:lnSpc>
                          <a:spcPct val="115000"/>
                        </a:lnSpc>
                        <a:spcBef>
                          <a:spcPts val="0"/>
                        </a:spcBef>
                        <a:spcAft>
                          <a:spcPts val="0"/>
                        </a:spcAft>
                      </a:pPr>
                      <a:r>
                        <a:rPr lang="en-US" sz="1000" dirty="0">
                          <a:effectLst/>
                        </a:rPr>
                        <a:t>1998</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-0.07</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extLst>
                  <a:ext uri="{0D108BD9-81ED-4DB2-BD59-A6C34878D82A}">
                    <a16:rowId xmlns:a16="http://schemas.microsoft.com/office/drawing/2014/main" val="1674313072"/>
                  </a:ext>
                </a:extLst>
              </a:tr>
              <a:tr h="144907">
                <a:tc>
                  <a:txBody>
                    <a:bodyPr/>
                    <a:lstStyle/>
                    <a:p>
                      <a:pPr marL="0" marR="0">
                        <a:lnSpc>
                          <a:spcPct val="115000"/>
                        </a:lnSpc>
                        <a:spcBef>
                          <a:spcPts val="0"/>
                        </a:spcBef>
                        <a:spcAft>
                          <a:spcPts val="0"/>
                        </a:spcAft>
                      </a:pPr>
                      <a:r>
                        <a:rPr lang="en-US" sz="1000" dirty="0">
                          <a:effectLst/>
                        </a:rPr>
                        <a:t>1999</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-0.07</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extLst>
                  <a:ext uri="{0D108BD9-81ED-4DB2-BD59-A6C34878D82A}">
                    <a16:rowId xmlns:a16="http://schemas.microsoft.com/office/drawing/2014/main" val="3936218509"/>
                  </a:ext>
                </a:extLst>
              </a:tr>
              <a:tr h="144907">
                <a:tc>
                  <a:txBody>
                    <a:bodyPr/>
                    <a:lstStyle/>
                    <a:p>
                      <a:pPr marL="0" marR="0">
                        <a:lnSpc>
                          <a:spcPct val="115000"/>
                        </a:lnSpc>
                        <a:spcBef>
                          <a:spcPts val="0"/>
                        </a:spcBef>
                        <a:spcAft>
                          <a:spcPts val="0"/>
                        </a:spcAft>
                      </a:pPr>
                      <a:r>
                        <a:rPr lang="en-US" sz="1000" dirty="0">
                          <a:effectLst/>
                        </a:rPr>
                        <a:t>2000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-0.16</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-0.09</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extLst>
                  <a:ext uri="{0D108BD9-81ED-4DB2-BD59-A6C34878D82A}">
                    <a16:rowId xmlns:a16="http://schemas.microsoft.com/office/drawing/2014/main" val="913131732"/>
                  </a:ext>
                </a:extLst>
              </a:tr>
              <a:tr h="144907">
                <a:tc>
                  <a:txBody>
                    <a:bodyPr/>
                    <a:lstStyle/>
                    <a:p>
                      <a:pPr marL="0" marR="0">
                        <a:lnSpc>
                          <a:spcPct val="115000"/>
                        </a:lnSpc>
                        <a:spcBef>
                          <a:spcPts val="0"/>
                        </a:spcBef>
                        <a:spcAft>
                          <a:spcPts val="0"/>
                        </a:spcAft>
                      </a:pPr>
                      <a:r>
                        <a:rPr lang="en-US" sz="1000" dirty="0">
                          <a:effectLst/>
                        </a:rPr>
                        <a:t>2001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-0.08</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extLst>
                  <a:ext uri="{0D108BD9-81ED-4DB2-BD59-A6C34878D82A}">
                    <a16:rowId xmlns:a16="http://schemas.microsoft.com/office/drawing/2014/main" val="571954751"/>
                  </a:ext>
                </a:extLst>
              </a:tr>
              <a:tr h="144907">
                <a:tc>
                  <a:txBody>
                    <a:bodyPr/>
                    <a:lstStyle/>
                    <a:p>
                      <a:pPr marL="0" marR="0">
                        <a:lnSpc>
                          <a:spcPct val="115000"/>
                        </a:lnSpc>
                        <a:spcBef>
                          <a:spcPts val="0"/>
                        </a:spcBef>
                        <a:spcAft>
                          <a:spcPts val="0"/>
                        </a:spcAft>
                      </a:pPr>
                      <a:r>
                        <a:rPr lang="en-US" sz="1000" dirty="0">
                          <a:effectLst/>
                        </a:rPr>
                        <a:t>2002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-0.07</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extLst>
                  <a:ext uri="{0D108BD9-81ED-4DB2-BD59-A6C34878D82A}">
                    <a16:rowId xmlns:a16="http://schemas.microsoft.com/office/drawing/2014/main" val="1552512672"/>
                  </a:ext>
                </a:extLst>
              </a:tr>
              <a:tr h="144907">
                <a:tc>
                  <a:txBody>
                    <a:bodyPr/>
                    <a:lstStyle/>
                    <a:p>
                      <a:pPr marL="0" marR="0">
                        <a:lnSpc>
                          <a:spcPct val="115000"/>
                        </a:lnSpc>
                        <a:spcBef>
                          <a:spcPts val="0"/>
                        </a:spcBef>
                        <a:spcAft>
                          <a:spcPts val="0"/>
                        </a:spcAft>
                      </a:pPr>
                      <a:r>
                        <a:rPr lang="en-US" sz="1000" dirty="0">
                          <a:effectLst/>
                        </a:rPr>
                        <a:t>2003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-0.07</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extLst>
                  <a:ext uri="{0D108BD9-81ED-4DB2-BD59-A6C34878D82A}">
                    <a16:rowId xmlns:a16="http://schemas.microsoft.com/office/drawing/2014/main" val="2291151748"/>
                  </a:ext>
                </a:extLst>
              </a:tr>
              <a:tr h="144907">
                <a:tc>
                  <a:txBody>
                    <a:bodyPr/>
                    <a:lstStyle/>
                    <a:p>
                      <a:pPr marL="0" marR="0">
                        <a:lnSpc>
                          <a:spcPct val="115000"/>
                        </a:lnSpc>
                        <a:spcBef>
                          <a:spcPts val="0"/>
                        </a:spcBef>
                        <a:spcAft>
                          <a:spcPts val="0"/>
                        </a:spcAft>
                      </a:pPr>
                      <a:r>
                        <a:rPr lang="en-US" sz="1000" dirty="0">
                          <a:effectLst/>
                        </a:rPr>
                        <a:t>2004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-0.08</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-0.09</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-0.08</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-0.07</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-0.07</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-0.09</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-0.08</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-0.07</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-0.07</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extLst>
                  <a:ext uri="{0D108BD9-81ED-4DB2-BD59-A6C34878D82A}">
                    <a16:rowId xmlns:a16="http://schemas.microsoft.com/office/drawing/2014/main" val="3271503262"/>
                  </a:ext>
                </a:extLst>
              </a:tr>
              <a:tr h="144907">
                <a:tc>
                  <a:txBody>
                    <a:bodyPr/>
                    <a:lstStyle/>
                    <a:p>
                      <a:pPr marL="0" marR="0">
                        <a:lnSpc>
                          <a:spcPct val="115000"/>
                        </a:lnSpc>
                        <a:spcBef>
                          <a:spcPts val="0"/>
                        </a:spcBef>
                        <a:spcAft>
                          <a:spcPts val="0"/>
                        </a:spcAft>
                      </a:pPr>
                      <a:r>
                        <a:rPr lang="en-US" sz="1000" dirty="0">
                          <a:effectLst/>
                        </a:rPr>
                        <a:t>ns(SoakDays, df = 4)1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-0.09</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-0.09</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0.08</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extLst>
                  <a:ext uri="{0D108BD9-81ED-4DB2-BD59-A6C34878D82A}">
                    <a16:rowId xmlns:a16="http://schemas.microsoft.com/office/drawing/2014/main" val="3305208610"/>
                  </a:ext>
                </a:extLst>
              </a:tr>
              <a:tr h="144907">
                <a:tc>
                  <a:txBody>
                    <a:bodyPr/>
                    <a:lstStyle/>
                    <a:p>
                      <a:pPr marL="0" marR="0">
                        <a:lnSpc>
                          <a:spcPct val="115000"/>
                        </a:lnSpc>
                        <a:spcBef>
                          <a:spcPts val="0"/>
                        </a:spcBef>
                        <a:spcAft>
                          <a:spcPts val="0"/>
                        </a:spcAft>
                      </a:pPr>
                      <a:r>
                        <a:rPr lang="en-US" sz="1000" dirty="0">
                          <a:effectLst/>
                        </a:rPr>
                        <a:t>ns(SoakDays, df = 4)2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0.06</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-0.07</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extLst>
                  <a:ext uri="{0D108BD9-81ED-4DB2-BD59-A6C34878D82A}">
                    <a16:rowId xmlns:a16="http://schemas.microsoft.com/office/drawing/2014/main" val="2026839833"/>
                  </a:ext>
                </a:extLst>
              </a:tr>
              <a:tr h="144907">
                <a:tc>
                  <a:txBody>
                    <a:bodyPr/>
                    <a:lstStyle/>
                    <a:p>
                      <a:pPr marL="0" marR="0">
                        <a:lnSpc>
                          <a:spcPct val="115000"/>
                        </a:lnSpc>
                        <a:spcBef>
                          <a:spcPts val="0"/>
                        </a:spcBef>
                        <a:spcAft>
                          <a:spcPts val="0"/>
                        </a:spcAft>
                      </a:pPr>
                      <a:r>
                        <a:rPr lang="en-US" sz="1000" dirty="0">
                          <a:effectLst/>
                        </a:rPr>
                        <a:t>ns(SoakDays, df = 4)3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-0.06</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0.07</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extLst>
                  <a:ext uri="{0D108BD9-81ED-4DB2-BD59-A6C34878D82A}">
                    <a16:rowId xmlns:a16="http://schemas.microsoft.com/office/drawing/2014/main" val="205221074"/>
                  </a:ext>
                </a:extLst>
              </a:tr>
              <a:tr h="144907">
                <a:tc>
                  <a:txBody>
                    <a:bodyPr/>
                    <a:lstStyle/>
                    <a:p>
                      <a:pPr marL="0" marR="0">
                        <a:lnSpc>
                          <a:spcPct val="115000"/>
                        </a:lnSpc>
                        <a:spcBef>
                          <a:spcPts val="0"/>
                        </a:spcBef>
                        <a:spcAft>
                          <a:spcPts val="0"/>
                        </a:spcAft>
                      </a:pPr>
                      <a:r>
                        <a:rPr lang="en-US" sz="1000" dirty="0">
                          <a:effectLst/>
                        </a:rPr>
                        <a:t>ns(SoakDays, df = 4)4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0.09</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-0.07</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-0.07</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extLst>
                  <a:ext uri="{0D108BD9-81ED-4DB2-BD59-A6C34878D82A}">
                    <a16:rowId xmlns:a16="http://schemas.microsoft.com/office/drawing/2014/main" val="787771896"/>
                  </a:ext>
                </a:extLst>
              </a:tr>
              <a:tr h="144907">
                <a:tc>
                  <a:txBody>
                    <a:bodyPr/>
                    <a:lstStyle/>
                    <a:p>
                      <a:pPr marL="0" marR="0">
                        <a:lnSpc>
                          <a:spcPct val="115000"/>
                        </a:lnSpc>
                        <a:spcBef>
                          <a:spcPts val="0"/>
                        </a:spcBef>
                        <a:spcAft>
                          <a:spcPts val="0"/>
                        </a:spcAft>
                      </a:pPr>
                      <a:r>
                        <a:rPr lang="en-US" sz="1000" dirty="0">
                          <a:effectLst/>
                        </a:rPr>
                        <a:t>Month</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-0.46</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0.19</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0.26</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0.16</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-0.06</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-0.08</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-0.07</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extLst>
                  <a:ext uri="{0D108BD9-81ED-4DB2-BD59-A6C34878D82A}">
                    <a16:rowId xmlns:a16="http://schemas.microsoft.com/office/drawing/2014/main" val="1364096831"/>
                  </a:ext>
                </a:extLst>
              </a:tr>
              <a:tr h="144907">
                <a:tc>
                  <a:txBody>
                    <a:bodyPr/>
                    <a:lstStyle/>
                    <a:p>
                      <a:pPr marL="0" marR="0">
                        <a:lnSpc>
                          <a:spcPct val="115000"/>
                        </a:lnSpc>
                        <a:spcBef>
                          <a:spcPts val="0"/>
                        </a:spcBef>
                        <a:spcAft>
                          <a:spcPts val="0"/>
                        </a:spcAft>
                      </a:pPr>
                      <a:r>
                        <a:rPr lang="en-US" sz="1000" dirty="0">
                          <a:effectLst/>
                        </a:rPr>
                        <a:t>Vessel</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-0.07</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extLst>
                  <a:ext uri="{0D108BD9-81ED-4DB2-BD59-A6C34878D82A}">
                    <a16:rowId xmlns:a16="http://schemas.microsoft.com/office/drawing/2014/main" val="967050039"/>
                  </a:ext>
                </a:extLst>
              </a:tr>
              <a:tr h="144907">
                <a:tc>
                  <a:txBody>
                    <a:bodyPr/>
                    <a:lstStyle/>
                    <a:p>
                      <a:pPr marL="0" marR="0">
                        <a:lnSpc>
                          <a:spcPct val="115000"/>
                        </a:lnSpc>
                        <a:spcBef>
                          <a:spcPts val="0"/>
                        </a:spcBef>
                        <a:spcAft>
                          <a:spcPts val="0"/>
                        </a:spcAft>
                      </a:pPr>
                      <a:r>
                        <a:rPr lang="en-US" sz="1000" dirty="0">
                          <a:effectLst/>
                        </a:rPr>
                        <a:t>Captain</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-0.09</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0.09</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extLst>
                  <a:ext uri="{0D108BD9-81ED-4DB2-BD59-A6C34878D82A}">
                    <a16:rowId xmlns:a16="http://schemas.microsoft.com/office/drawing/2014/main" val="308330894"/>
                  </a:ext>
                </a:extLst>
              </a:tr>
              <a:tr h="144907">
                <a:tc>
                  <a:txBody>
                    <a:bodyPr/>
                    <a:lstStyle/>
                    <a:p>
                      <a:pPr marL="0" marR="0">
                        <a:lnSpc>
                          <a:spcPct val="115000"/>
                        </a:lnSpc>
                        <a:spcBef>
                          <a:spcPts val="0"/>
                        </a:spcBef>
                        <a:spcAft>
                          <a:spcPts val="0"/>
                        </a:spcAft>
                      </a:pPr>
                      <a:r>
                        <a:rPr lang="en-US" sz="1000" dirty="0">
                          <a:effectLst/>
                        </a:rPr>
                        <a:t>StatArea</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0.16</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-0.06</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extLst>
                  <a:ext uri="{0D108BD9-81ED-4DB2-BD59-A6C34878D82A}">
                    <a16:rowId xmlns:a16="http://schemas.microsoft.com/office/drawing/2014/main" val="3863660847"/>
                  </a:ext>
                </a:extLst>
              </a:tr>
              <a:tr h="144907">
                <a:tc>
                  <a:txBody>
                    <a:bodyPr/>
                    <a:lstStyle/>
                    <a:p>
                      <a:pPr marL="0" marR="0">
                        <a:lnSpc>
                          <a:spcPct val="115000"/>
                        </a:lnSpc>
                        <a:spcBef>
                          <a:spcPts val="0"/>
                        </a:spcBef>
                        <a:spcAft>
                          <a:spcPts val="0"/>
                        </a:spcAft>
                      </a:pPr>
                      <a:r>
                        <a:rPr lang="en-US" sz="1000" dirty="0">
                          <a:effectLst/>
                        </a:rPr>
                        <a:t>Gear</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0.25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0.28</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-0.09</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-0.09</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extLst>
                  <a:ext uri="{0D108BD9-81ED-4DB2-BD59-A6C34878D82A}">
                    <a16:rowId xmlns:a16="http://schemas.microsoft.com/office/drawing/2014/main" val="1595861875"/>
                  </a:ext>
                </a:extLst>
              </a:tr>
              <a:tr h="144907">
                <a:tc>
                  <a:txBody>
                    <a:bodyPr/>
                    <a:lstStyle/>
                    <a:p>
                      <a:pPr marL="0" marR="0">
                        <a:lnSpc>
                          <a:spcPct val="115000"/>
                        </a:lnSpc>
                        <a:spcBef>
                          <a:spcPts val="0"/>
                        </a:spcBef>
                        <a:spcAft>
                          <a:spcPts val="0"/>
                        </a:spcAft>
                      </a:pPr>
                      <a:r>
                        <a:rPr lang="en-US" sz="1000" dirty="0">
                          <a:effectLst/>
                        </a:rPr>
                        <a:t>ns(Depth, df = 2)1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extLst>
                  <a:ext uri="{0D108BD9-81ED-4DB2-BD59-A6C34878D82A}">
                    <a16:rowId xmlns:a16="http://schemas.microsoft.com/office/drawing/2014/main" val="2681464310"/>
                  </a:ext>
                </a:extLst>
              </a:tr>
              <a:tr h="144907">
                <a:tc>
                  <a:txBody>
                    <a:bodyPr/>
                    <a:lstStyle/>
                    <a:p>
                      <a:pPr marL="0" marR="0">
                        <a:lnSpc>
                          <a:spcPct val="115000"/>
                        </a:lnSpc>
                        <a:spcBef>
                          <a:spcPts val="0"/>
                        </a:spcBef>
                        <a:spcAft>
                          <a:spcPts val="0"/>
                        </a:spcAft>
                      </a:pPr>
                      <a:r>
                        <a:rPr lang="en-US" sz="1000" dirty="0">
                          <a:effectLst/>
                        </a:rPr>
                        <a:t>ns(Depth, df = 2)2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extLst>
                  <a:ext uri="{0D108BD9-81ED-4DB2-BD59-A6C34878D82A}">
                    <a16:rowId xmlns:a16="http://schemas.microsoft.com/office/drawing/2014/main" val="3205073592"/>
                  </a:ext>
                </a:extLst>
              </a:tr>
              <a:tr h="257683">
                <a:tc>
                  <a:txBody>
                    <a:bodyPr/>
                    <a:lstStyle/>
                    <a:p>
                      <a:pPr marL="0" marR="0">
                        <a:lnSpc>
                          <a:spcPct val="115000"/>
                        </a:lnSpc>
                        <a:spcBef>
                          <a:spcPts val="0"/>
                        </a:spcBef>
                        <a:spcAft>
                          <a:spcPts val="0"/>
                        </a:spcAft>
                      </a:pPr>
                      <a:r>
                        <a:rPr lang="en-US" sz="1000" dirty="0">
                          <a:effectLst/>
                        </a:rPr>
                        <a:t>ns(EastVesSoak, df = 9)1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-0.17</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800" dirty="0">
                          <a:solidFill>
                            <a:srgbClr val="FF0000"/>
                          </a:solidFill>
                          <a:effectLst/>
                        </a:rPr>
                        <a:t>0.97</a:t>
                      </a:r>
                      <a:endPar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-0.09</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extLst>
                  <a:ext uri="{0D108BD9-81ED-4DB2-BD59-A6C34878D82A}">
                    <a16:rowId xmlns:a16="http://schemas.microsoft.com/office/drawing/2014/main" val="3710792788"/>
                  </a:ext>
                </a:extLst>
              </a:tr>
              <a:tr h="257683">
                <a:tc>
                  <a:txBody>
                    <a:bodyPr/>
                    <a:lstStyle/>
                    <a:p>
                      <a:pPr marL="0" marR="0">
                        <a:lnSpc>
                          <a:spcPct val="115000"/>
                        </a:lnSpc>
                        <a:spcBef>
                          <a:spcPts val="0"/>
                        </a:spcBef>
                        <a:spcAft>
                          <a:spcPts val="0"/>
                        </a:spcAft>
                      </a:pPr>
                      <a:r>
                        <a:rPr lang="en-US" sz="1000" dirty="0">
                          <a:effectLst/>
                        </a:rPr>
                        <a:t>ns(EastVesSoak, df = 9)2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-0.21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-0.25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0.31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-0.19</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800" dirty="0">
                          <a:solidFill>
                            <a:srgbClr val="FF0000"/>
                          </a:solidFill>
                          <a:effectLst/>
                        </a:rPr>
                        <a:t>0.77</a:t>
                      </a:r>
                      <a:endPar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-0.19</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-0.19</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0.38</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extLst>
                  <a:ext uri="{0D108BD9-81ED-4DB2-BD59-A6C34878D82A}">
                    <a16:rowId xmlns:a16="http://schemas.microsoft.com/office/drawing/2014/main" val="413816141"/>
                  </a:ext>
                </a:extLst>
              </a:tr>
              <a:tr h="254185">
                <a:tc>
                  <a:txBody>
                    <a:bodyPr/>
                    <a:lstStyle/>
                    <a:p>
                      <a:pPr marL="0" marR="0">
                        <a:lnSpc>
                          <a:spcPct val="115000"/>
                        </a:lnSpc>
                        <a:spcBef>
                          <a:spcPts val="0"/>
                        </a:spcBef>
                        <a:spcAft>
                          <a:spcPts val="0"/>
                        </a:spcAft>
                      </a:pPr>
                      <a:r>
                        <a:rPr lang="en-US" sz="1000" dirty="0">
                          <a:effectLst/>
                        </a:rPr>
                        <a:t>ns(EastVesSoak, df = 9)3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-0.24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-0.19</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-0.19</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0.66</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-0.18</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0.33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0.53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extLst>
                  <a:ext uri="{0D108BD9-81ED-4DB2-BD59-A6C34878D82A}">
                    <a16:rowId xmlns:a16="http://schemas.microsoft.com/office/drawing/2014/main" val="3618209447"/>
                  </a:ext>
                </a:extLst>
              </a:tr>
              <a:tr h="254185">
                <a:tc>
                  <a:txBody>
                    <a:bodyPr/>
                    <a:lstStyle/>
                    <a:p>
                      <a:pPr marL="0" marR="0">
                        <a:lnSpc>
                          <a:spcPct val="115000"/>
                        </a:lnSpc>
                        <a:spcBef>
                          <a:spcPts val="0"/>
                        </a:spcBef>
                        <a:spcAft>
                          <a:spcPts val="0"/>
                        </a:spcAft>
                      </a:pPr>
                      <a:r>
                        <a:rPr lang="en-US" sz="1000" dirty="0">
                          <a:effectLst/>
                        </a:rPr>
                        <a:t>ns(EastVesSoak, df = 9)4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-0.08</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extLst>
                  <a:ext uri="{0D108BD9-81ED-4DB2-BD59-A6C34878D82A}">
                    <a16:rowId xmlns:a16="http://schemas.microsoft.com/office/drawing/2014/main" val="2482612208"/>
                  </a:ext>
                </a:extLst>
              </a:tr>
              <a:tr h="257683">
                <a:tc>
                  <a:txBody>
                    <a:bodyPr/>
                    <a:lstStyle/>
                    <a:p>
                      <a:pPr marL="0" marR="0">
                        <a:lnSpc>
                          <a:spcPct val="115000"/>
                        </a:lnSpc>
                        <a:spcBef>
                          <a:spcPts val="0"/>
                        </a:spcBef>
                        <a:spcAft>
                          <a:spcPts val="0"/>
                        </a:spcAft>
                      </a:pPr>
                      <a:r>
                        <a:rPr lang="en-US" sz="1000" dirty="0">
                          <a:effectLst/>
                        </a:rPr>
                        <a:t>ns(EastVesSoak, df = 9)5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-0.21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solidFill>
                            <a:srgbClr val="FF0000"/>
                          </a:solidFill>
                          <a:effectLst/>
                        </a:rPr>
                        <a:t>0.83</a:t>
                      </a:r>
                      <a:endParaRPr lang="en-US" sz="1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-0.21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-0.24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-0.21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extLst>
                  <a:ext uri="{0D108BD9-81ED-4DB2-BD59-A6C34878D82A}">
                    <a16:rowId xmlns:a16="http://schemas.microsoft.com/office/drawing/2014/main" val="866688904"/>
                  </a:ext>
                </a:extLst>
              </a:tr>
              <a:tr h="254185">
                <a:tc>
                  <a:txBody>
                    <a:bodyPr/>
                    <a:lstStyle/>
                    <a:p>
                      <a:pPr marL="0" marR="0">
                        <a:lnSpc>
                          <a:spcPct val="115000"/>
                        </a:lnSpc>
                        <a:spcBef>
                          <a:spcPts val="0"/>
                        </a:spcBef>
                        <a:spcAft>
                          <a:spcPts val="0"/>
                        </a:spcAft>
                      </a:pPr>
                      <a:r>
                        <a:rPr lang="en-US" sz="1000" dirty="0">
                          <a:effectLst/>
                        </a:rPr>
                        <a:t>ns(EastVesSoak, df = 9)6</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-0.21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-0.21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-0.24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800" dirty="0">
                          <a:solidFill>
                            <a:srgbClr val="FF0000"/>
                          </a:solidFill>
                          <a:effectLst/>
                        </a:rPr>
                        <a:t>0.76</a:t>
                      </a:r>
                      <a:endPar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0.48</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extLst>
                  <a:ext uri="{0D108BD9-81ED-4DB2-BD59-A6C34878D82A}">
                    <a16:rowId xmlns:a16="http://schemas.microsoft.com/office/drawing/2014/main" val="2182771279"/>
                  </a:ext>
                </a:extLst>
              </a:tr>
              <a:tr h="257683">
                <a:tc>
                  <a:txBody>
                    <a:bodyPr/>
                    <a:lstStyle/>
                    <a:p>
                      <a:pPr marL="0" marR="0">
                        <a:lnSpc>
                          <a:spcPct val="115000"/>
                        </a:lnSpc>
                        <a:spcBef>
                          <a:spcPts val="0"/>
                        </a:spcBef>
                        <a:spcAft>
                          <a:spcPts val="0"/>
                        </a:spcAft>
                      </a:pPr>
                      <a:r>
                        <a:rPr lang="en-US" sz="1000" dirty="0">
                          <a:effectLst/>
                        </a:rPr>
                        <a:t>ns(EastVesSoak, df = 9)7</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-0.39</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-0.06</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-0.49</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800" dirty="0">
                          <a:solidFill>
                            <a:srgbClr val="FF0000"/>
                          </a:solidFill>
                          <a:effectLst/>
                        </a:rPr>
                        <a:t>0.85</a:t>
                      </a:r>
                      <a:endPar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extLst>
                  <a:ext uri="{0D108BD9-81ED-4DB2-BD59-A6C34878D82A}">
                    <a16:rowId xmlns:a16="http://schemas.microsoft.com/office/drawing/2014/main" val="2621799476"/>
                  </a:ext>
                </a:extLst>
              </a:tr>
              <a:tr h="257683">
                <a:tc>
                  <a:txBody>
                    <a:bodyPr/>
                    <a:lstStyle/>
                    <a:p>
                      <a:pPr marL="0" marR="0">
                        <a:lnSpc>
                          <a:spcPct val="115000"/>
                        </a:lnSpc>
                        <a:spcBef>
                          <a:spcPts val="0"/>
                        </a:spcBef>
                        <a:spcAft>
                          <a:spcPts val="0"/>
                        </a:spcAft>
                      </a:pPr>
                      <a:r>
                        <a:rPr lang="en-US" sz="1000" dirty="0">
                          <a:effectLst/>
                        </a:rPr>
                        <a:t>ns(EastVesSoak, df = 9)8</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0.55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-0.26</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-0.07</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800" dirty="0">
                          <a:solidFill>
                            <a:srgbClr val="FF0000"/>
                          </a:solidFill>
                          <a:effectLst/>
                        </a:rPr>
                        <a:t>0.74</a:t>
                      </a:r>
                      <a:endPar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-0.24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-0.19</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extLst>
                  <a:ext uri="{0D108BD9-81ED-4DB2-BD59-A6C34878D82A}">
                    <a16:rowId xmlns:a16="http://schemas.microsoft.com/office/drawing/2014/main" val="873680217"/>
                  </a:ext>
                </a:extLst>
              </a:tr>
              <a:tr h="257683">
                <a:tc>
                  <a:txBody>
                    <a:bodyPr/>
                    <a:lstStyle/>
                    <a:p>
                      <a:pPr marL="0" marR="0">
                        <a:lnSpc>
                          <a:spcPct val="115000"/>
                        </a:lnSpc>
                        <a:spcBef>
                          <a:spcPts val="0"/>
                        </a:spcBef>
                        <a:spcAft>
                          <a:spcPts val="0"/>
                        </a:spcAft>
                      </a:pPr>
                      <a:r>
                        <a:rPr lang="en-US" sz="1000" dirty="0">
                          <a:effectLst/>
                        </a:rPr>
                        <a:t>ns(EastVesSoak, df = 9)9</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800" dirty="0">
                          <a:solidFill>
                            <a:srgbClr val="FF0000"/>
                          </a:solidFill>
                          <a:effectLst/>
                        </a:rPr>
                        <a:t>0.95</a:t>
                      </a:r>
                      <a:endPar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-0.07</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-0.06</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-0.07</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-0.11</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-0.06</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-0.06</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tc>
                  <a:txBody>
                    <a:bodyPr/>
                    <a:lstStyle/>
                    <a:p>
                      <a:pPr marL="0" marR="0" algn="r">
                        <a:lnSpc>
                          <a:spcPct val="115000"/>
                        </a:lnSpc>
                        <a:spcBef>
                          <a:spcPts val="0"/>
                        </a:spcBef>
                        <a:spcAft>
                          <a:spcPts val="0"/>
                        </a:spcAft>
                      </a:pPr>
                      <a:r>
                        <a:rPr lang="en-US" sz="1000" dirty="0">
                          <a:effectLst/>
                        </a:rPr>
                        <a:t>-0.04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261" marR="32261" marT="0" marB="0" anchor="b"/>
                </a:tc>
                <a:extLst>
                  <a:ext uri="{0D108BD9-81ED-4DB2-BD59-A6C34878D82A}">
                    <a16:rowId xmlns:a16="http://schemas.microsoft.com/office/drawing/2014/main" val="3792470495"/>
                  </a:ext>
                </a:extLst>
              </a:tr>
            </a:tbl>
          </a:graphicData>
        </a:graphic>
      </p:graphicFrame>
      <p:sp>
        <p:nvSpPr>
          <p:cNvPr id="5" name="TextBox 4">
            <a:extLst>
              <a:ext uri="{FF2B5EF4-FFF2-40B4-BE49-F238E27FC236}">
                <a16:creationId xmlns:a16="http://schemas.microsoft.com/office/drawing/2014/main" id="{DA364903-25B6-42F1-8C4B-F95D19B4DCBC}"/>
              </a:ext>
            </a:extLst>
          </p:cNvPr>
          <p:cNvSpPr txBox="1"/>
          <p:nvPr/>
        </p:nvSpPr>
        <p:spPr>
          <a:xfrm>
            <a:off x="838200" y="247145"/>
            <a:ext cx="3200400" cy="400110"/>
          </a:xfrm>
          <a:prstGeom prst="rect">
            <a:avLst/>
          </a:prstGeom>
          <a:noFill/>
        </p:spPr>
        <p:txBody>
          <a:bodyPr wrap="square" rtlCol="0">
            <a:spAutoFit/>
          </a:bodyPr>
          <a:lstStyle/>
          <a:p>
            <a:r>
              <a:rPr lang="en-US" sz="2000" dirty="0"/>
              <a:t>Correlation matrix</a:t>
            </a:r>
          </a:p>
        </p:txBody>
      </p:sp>
    </p:spTree>
    <p:extLst>
      <p:ext uri="{BB962C8B-B14F-4D97-AF65-F5344CB8AC3E}">
        <p14:creationId xmlns:p14="http://schemas.microsoft.com/office/powerpoint/2010/main" val="3112300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EBF31D-DF74-4951-B6AB-EA32DE83007B}"/>
              </a:ext>
            </a:extLst>
          </p:cNvPr>
          <p:cNvSpPr>
            <a:spLocks noGrp="1"/>
          </p:cNvSpPr>
          <p:nvPr>
            <p:ph type="sldNum" sz="quarter" idx="12"/>
          </p:nvPr>
        </p:nvSpPr>
        <p:spPr>
          <a:xfrm>
            <a:off x="8077200" y="71137"/>
            <a:ext cx="941203" cy="301752"/>
          </a:xfrm>
        </p:spPr>
        <p:txBody>
          <a:bodyPr/>
          <a:lstStyle/>
          <a:p>
            <a:fld id="{28D1B9BE-D941-4EEF-A5AD-4384CF3F4BCC}" type="slidenum">
              <a:rPr lang="en-US" smtClean="0"/>
              <a:pPr/>
              <a:t>23</a:t>
            </a:fld>
            <a:endParaRPr lang="en-US" dirty="0"/>
          </a:p>
        </p:txBody>
      </p:sp>
      <p:sp>
        <p:nvSpPr>
          <p:cNvPr id="3" name="Rectangle 2">
            <a:extLst>
              <a:ext uri="{FF2B5EF4-FFF2-40B4-BE49-F238E27FC236}">
                <a16:creationId xmlns:a16="http://schemas.microsoft.com/office/drawing/2014/main" id="{A7CA5BF8-75FC-4C74-933F-2DA1AD92F0CA}"/>
              </a:ext>
            </a:extLst>
          </p:cNvPr>
          <p:cNvSpPr/>
          <p:nvPr/>
        </p:nvSpPr>
        <p:spPr>
          <a:xfrm>
            <a:off x="152400" y="889844"/>
            <a:ext cx="8458200" cy="5909310"/>
          </a:xfrm>
          <a:prstGeom prst="rect">
            <a:avLst/>
          </a:prstGeom>
        </p:spPr>
        <p:txBody>
          <a:bodyPr wrap="square">
            <a:spAutoFit/>
          </a:bodyPr>
          <a:lstStyle/>
          <a:p>
            <a:r>
              <a:rPr lang="en-US" dirty="0"/>
              <a:t> library(MASS)</a:t>
            </a:r>
          </a:p>
          <a:p>
            <a:r>
              <a:rPr lang="en-US" dirty="0"/>
              <a:t> library(splines)</a:t>
            </a:r>
          </a:p>
          <a:p>
            <a:endParaRPr lang="en-US" dirty="0"/>
          </a:p>
          <a:p>
            <a:r>
              <a:rPr lang="en-US" dirty="0"/>
              <a:t>(a) Step 1</a:t>
            </a:r>
          </a:p>
          <a:p>
            <a:r>
              <a:rPr lang="en-US" dirty="0"/>
              <a:t>glm.object&lt;- glm(Legals~Year,family = negative.binomial(1.34),data=datacore)</a:t>
            </a:r>
          </a:p>
          <a:p>
            <a:endParaRPr lang="en-US" dirty="0"/>
          </a:p>
          <a:p>
            <a:r>
              <a:rPr lang="en-US" dirty="0"/>
              <a:t>epotsampleout1&lt;- </a:t>
            </a:r>
            <a:r>
              <a:rPr lang="en-US" dirty="0">
                <a:solidFill>
                  <a:srgbClr val="FF0000"/>
                </a:solidFill>
              </a:rPr>
              <a:t>stepAIC</a:t>
            </a:r>
            <a:r>
              <a:rPr lang="en-US" dirty="0"/>
              <a:t>(</a:t>
            </a:r>
            <a:r>
              <a:rPr lang="en-US" dirty="0" err="1"/>
              <a:t>glm.object,scope</a:t>
            </a:r>
            <a:r>
              <a:rPr lang="en-US" dirty="0"/>
              <a:t>=list(upper=  ~(Year+ns(SoakDays,df=4)+Month+Vessel+Captain+StatArea+Gear+ns(Depth,df=2)),lower= ~Year),family = negative.binomial(1.34),direction="forward",trace=9,k=log(nrow(datacore))+1.0)</a:t>
            </a:r>
          </a:p>
          <a:p>
            <a:endParaRPr lang="en-US" dirty="0"/>
          </a:p>
          <a:p>
            <a:endParaRPr lang="en-US" dirty="0"/>
          </a:p>
          <a:p>
            <a:endParaRPr lang="en-US" dirty="0"/>
          </a:p>
          <a:p>
            <a:r>
              <a:rPr lang="en-US" dirty="0"/>
              <a:t>(b) Step 2</a:t>
            </a:r>
          </a:p>
          <a:p>
            <a:r>
              <a:rPr lang="en-US" dirty="0"/>
              <a:t> glm.object&lt;- glm(Legals~Year,family = negative.binomial(1.34),data=datacore)</a:t>
            </a:r>
          </a:p>
          <a:p>
            <a:r>
              <a:rPr lang="en-US" dirty="0"/>
              <a:t> </a:t>
            </a:r>
          </a:p>
          <a:p>
            <a:r>
              <a:rPr lang="en-US" dirty="0"/>
              <a:t> epotsampleout1&lt;- </a:t>
            </a:r>
            <a:r>
              <a:rPr lang="en-US" dirty="0">
                <a:solidFill>
                  <a:srgbClr val="FF0000"/>
                </a:solidFill>
              </a:rPr>
              <a:t>stepCPUE</a:t>
            </a:r>
            <a:r>
              <a:rPr lang="en-US" dirty="0"/>
              <a:t>(glm.object,scope=list(upper= ~(Year+ns(SoakDays,df=4)+Month+Vessel+Captain+StatArea+Gear+ns(Depth,df=2)),lower= ~Year),family = negative.binomial(1.34),direction="forward",trace=9, r2.change=0.01)</a:t>
            </a:r>
          </a:p>
          <a:p>
            <a:endParaRPr lang="en-US" dirty="0"/>
          </a:p>
        </p:txBody>
      </p:sp>
      <p:sp>
        <p:nvSpPr>
          <p:cNvPr id="4" name="TextBox 3">
            <a:extLst>
              <a:ext uri="{FF2B5EF4-FFF2-40B4-BE49-F238E27FC236}">
                <a16:creationId xmlns:a16="http://schemas.microsoft.com/office/drawing/2014/main" id="{52847849-D260-4257-8C6C-B8EF8105F468}"/>
              </a:ext>
            </a:extLst>
          </p:cNvPr>
          <p:cNvSpPr txBox="1"/>
          <p:nvPr/>
        </p:nvSpPr>
        <p:spPr>
          <a:xfrm>
            <a:off x="914400" y="533400"/>
            <a:ext cx="7315200" cy="400110"/>
          </a:xfrm>
          <a:prstGeom prst="rect">
            <a:avLst/>
          </a:prstGeom>
          <a:noFill/>
        </p:spPr>
        <p:txBody>
          <a:bodyPr wrap="square" rtlCol="0">
            <a:spAutoFit/>
          </a:bodyPr>
          <a:lstStyle/>
          <a:p>
            <a:r>
              <a:rPr lang="en-US" sz="2000" dirty="0"/>
              <a:t>1995/96-2004/05 CPUE standardization GLM modeling steps</a:t>
            </a:r>
          </a:p>
        </p:txBody>
      </p:sp>
    </p:spTree>
    <p:extLst>
      <p:ext uri="{BB962C8B-B14F-4D97-AF65-F5344CB8AC3E}">
        <p14:creationId xmlns:p14="http://schemas.microsoft.com/office/powerpoint/2010/main" val="3516889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4070"/>
            <a:ext cx="8458199" cy="838200"/>
          </a:xfrm>
        </p:spPr>
        <p:txBody>
          <a:bodyPr>
            <a:noAutofit/>
          </a:bodyPr>
          <a:lstStyle/>
          <a:p>
            <a:br>
              <a:rPr lang="en-US" sz="1400" dirty="0"/>
            </a:br>
            <a:br>
              <a:rPr lang="en-US" sz="1400" dirty="0"/>
            </a:br>
            <a:br>
              <a:rPr lang="en-US" sz="1400" dirty="0"/>
            </a:br>
            <a:br>
              <a:rPr lang="en-US" sz="1400" dirty="0"/>
            </a:br>
            <a:br>
              <a:rPr lang="en-US" sz="1400" dirty="0"/>
            </a:br>
            <a:br>
              <a:rPr lang="en-US" sz="1400" dirty="0"/>
            </a:br>
            <a:br>
              <a:rPr lang="en-US" sz="1400" dirty="0"/>
            </a:br>
            <a:r>
              <a:rPr lang="en-US" sz="2000" dirty="0"/>
              <a:t>Fig. B.1. Trends in non-standardized and standardized CPUE indices with +/- 2 SE by GLM for </a:t>
            </a:r>
            <a:r>
              <a:rPr lang="en-US" sz="2000" dirty="0">
                <a:solidFill>
                  <a:srgbClr val="FF0000"/>
                </a:solidFill>
              </a:rPr>
              <a:t>EAG</a:t>
            </a:r>
            <a:r>
              <a:rPr lang="en-US" sz="2000" dirty="0"/>
              <a:t>. Standardized indices: black line and non-standardized  indices: red line</a:t>
            </a:r>
            <a:r>
              <a:rPr lang="en-US" sz="1800" dirty="0"/>
              <a:t>. Variables selected by R square criteria.</a:t>
            </a:r>
          </a:p>
        </p:txBody>
      </p:sp>
      <p:sp>
        <p:nvSpPr>
          <p:cNvPr id="3" name="TextBox 2"/>
          <p:cNvSpPr txBox="1"/>
          <p:nvPr/>
        </p:nvSpPr>
        <p:spPr>
          <a:xfrm>
            <a:off x="1064142" y="1272336"/>
            <a:ext cx="2667000" cy="400110"/>
          </a:xfrm>
          <a:prstGeom prst="rect">
            <a:avLst/>
          </a:prstGeom>
          <a:noFill/>
        </p:spPr>
        <p:txBody>
          <a:bodyPr wrap="square" rtlCol="0">
            <a:spAutoFit/>
          </a:bodyPr>
          <a:lstStyle/>
          <a:p>
            <a:r>
              <a:rPr lang="en-US" sz="2000" dirty="0"/>
              <a:t>1995/96 – 2004/05 </a:t>
            </a:r>
          </a:p>
        </p:txBody>
      </p:sp>
      <p:sp>
        <p:nvSpPr>
          <p:cNvPr id="6" name="TextBox 5"/>
          <p:cNvSpPr txBox="1"/>
          <p:nvPr/>
        </p:nvSpPr>
        <p:spPr>
          <a:xfrm>
            <a:off x="5486400" y="1295438"/>
            <a:ext cx="2743200" cy="400110"/>
          </a:xfrm>
          <a:prstGeom prst="rect">
            <a:avLst/>
          </a:prstGeom>
          <a:noFill/>
        </p:spPr>
        <p:txBody>
          <a:bodyPr wrap="square" rtlCol="0">
            <a:spAutoFit/>
          </a:bodyPr>
          <a:lstStyle/>
          <a:p>
            <a:r>
              <a:rPr lang="en-US" sz="2000" dirty="0"/>
              <a:t>2005/06 – 2017/18 </a:t>
            </a:r>
          </a:p>
        </p:txBody>
      </p:sp>
      <p:sp>
        <p:nvSpPr>
          <p:cNvPr id="10" name="Slide Number Placeholder 9"/>
          <p:cNvSpPr>
            <a:spLocks noGrp="1"/>
          </p:cNvSpPr>
          <p:nvPr>
            <p:ph type="sldNum" sz="quarter" idx="12"/>
          </p:nvPr>
        </p:nvSpPr>
        <p:spPr>
          <a:xfrm>
            <a:off x="8146493" y="0"/>
            <a:ext cx="941203" cy="301752"/>
          </a:xfrm>
        </p:spPr>
        <p:txBody>
          <a:bodyPr/>
          <a:lstStyle/>
          <a:p>
            <a:fld id="{28D1B9BE-D941-4EEF-A5AD-4384CF3F4BCC}" type="slidenum">
              <a:rPr lang="en-US" smtClean="0"/>
              <a:pPr/>
              <a:t>24</a:t>
            </a:fld>
            <a:endParaRPr lang="en-US"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726C5796-2B62-48B2-BEE5-4633EE47BBF9}"/>
                  </a:ext>
                </a:extLst>
              </p:cNvPr>
              <p:cNvSpPr/>
              <p:nvPr/>
            </p:nvSpPr>
            <p:spPr>
              <a:xfrm>
                <a:off x="111642" y="4766489"/>
                <a:ext cx="4572000" cy="1193981"/>
              </a:xfrm>
              <a:prstGeom prst="rect">
                <a:avLst/>
              </a:prstGeom>
            </p:spPr>
            <p:txBody>
              <a:bodyPr>
                <a:spAutoFit/>
              </a:bodyPr>
              <a:lstStyle/>
              <a:p>
                <a:pPr algn="just">
                  <a:tabLst>
                    <a:tab pos="1200150" algn="l"/>
                  </a:tabLst>
                </a:pPr>
                <a:r>
                  <a:rPr lang="en-US" dirty="0">
                    <a:latin typeface="Times New Roman" panose="02020603050405020304" pitchFamily="18" charset="0"/>
                    <a:ea typeface="Times New Roman" panose="02020603050405020304" pitchFamily="18" charset="0"/>
                  </a:rPr>
                  <a:t>Initial selection:</a:t>
                </a:r>
                <a:endParaRPr lang="en-US" sz="1400" dirty="0">
                  <a:effectLst/>
                  <a:latin typeface="Times New Roman" panose="02020603050405020304" pitchFamily="18" charset="0"/>
                  <a:ea typeface="Times New Roman" panose="02020603050405020304" pitchFamily="18" charset="0"/>
                </a:endParaRPr>
              </a:p>
              <a:p>
                <a:pPr algn="just">
                  <a:tabLst>
                    <a:tab pos="1200150" algn="l"/>
                  </a:tabLst>
                </a:pPr>
                <a14:m>
                  <m:oMath xmlns:m="http://schemas.openxmlformats.org/officeDocument/2006/math">
                    <m:func>
                      <m:funcPr>
                        <m:ctrlPr>
                          <a:rPr lang="en-US" i="1">
                            <a:latin typeface="Cambria Math" panose="02040503050406030204" pitchFamily="18" charset="0"/>
                            <a:ea typeface="Times New Roman" panose="02020603050405020304" pitchFamily="18" charset="0"/>
                          </a:rPr>
                        </m:ctrlPr>
                      </m:funcPr>
                      <m:fName>
                        <m:r>
                          <m:rPr>
                            <m:sty m:val="p"/>
                          </m:rPr>
                          <a:rPr lang="en-US">
                            <a:latin typeface="Cambria Math" panose="02040503050406030204" pitchFamily="18" charset="0"/>
                            <a:ea typeface="Times New Roman" panose="02020603050405020304" pitchFamily="18" charset="0"/>
                          </a:rPr>
                          <m:t>ln</m:t>
                        </m:r>
                      </m:fName>
                      <m:e>
                        <m:d>
                          <m:dPr>
                            <m:ctrlPr>
                              <a:rPr lang="en-US" i="1">
                                <a:latin typeface="Cambria Math" panose="02040503050406030204" pitchFamily="18" charset="0"/>
                                <a:ea typeface="Times New Roman" panose="02020603050405020304" pitchFamily="18" charset="0"/>
                              </a:rPr>
                            </m:ctrlPr>
                          </m:dPr>
                          <m:e>
                            <m:r>
                              <m:rPr>
                                <m:sty m:val="p"/>
                              </m:rPr>
                              <a:rPr lang="en-US">
                                <a:latin typeface="Cambria Math" panose="02040503050406030204" pitchFamily="18" charset="0"/>
                                <a:ea typeface="Times New Roman" panose="02020603050405020304" pitchFamily="18" charset="0"/>
                              </a:rPr>
                              <m:t>CPUE</m:t>
                            </m:r>
                          </m:e>
                        </m:d>
                      </m:e>
                    </m:func>
                    <m:r>
                      <a:rPr lang="en-US">
                        <a:latin typeface="Cambria Math" panose="02040503050406030204" pitchFamily="18" charset="0"/>
                        <a:ea typeface="Times New Roman" panose="02020603050405020304" pitchFamily="18" charset="0"/>
                      </a:rPr>
                      <m:t>= </m:t>
                    </m:r>
                    <m:r>
                      <m:rPr>
                        <m:sty m:val="p"/>
                      </m:rPr>
                      <a:rPr lang="en-US">
                        <a:latin typeface="Cambria Math" panose="02040503050406030204" pitchFamily="18" charset="0"/>
                        <a:ea typeface="Times New Roman" panose="02020603050405020304" pitchFamily="18" charset="0"/>
                      </a:rPr>
                      <m:t>Year</m:t>
                    </m:r>
                    <m:r>
                      <a:rPr lang="en-US">
                        <a:latin typeface="Cambria Math" panose="02040503050406030204" pitchFamily="18" charset="0"/>
                        <a:ea typeface="Times New Roman" panose="02020603050405020304" pitchFamily="18" charset="0"/>
                      </a:rPr>
                      <m:t>+</m:t>
                    </m:r>
                    <m:r>
                      <m:rPr>
                        <m:sty m:val="p"/>
                      </m:rPr>
                      <a:rPr lang="en-US">
                        <a:latin typeface="Cambria Math" panose="02040503050406030204" pitchFamily="18" charset="0"/>
                        <a:ea typeface="Times New Roman" panose="02020603050405020304" pitchFamily="18" charset="0"/>
                      </a:rPr>
                      <m:t>Gear</m:t>
                    </m:r>
                    <m:r>
                      <a:rPr lang="en-US">
                        <a:latin typeface="Cambria Math" panose="02040503050406030204" pitchFamily="18" charset="0"/>
                        <a:ea typeface="Times New Roman" panose="02020603050405020304" pitchFamily="18" charset="0"/>
                      </a:rPr>
                      <m:t>+</m:t>
                    </m:r>
                    <m:r>
                      <m:rPr>
                        <m:sty m:val="p"/>
                      </m:rPr>
                      <a:rPr lang="en-US">
                        <a:latin typeface="Cambria Math" panose="02040503050406030204" pitchFamily="18" charset="0"/>
                        <a:ea typeface="Times New Roman" panose="02020603050405020304" pitchFamily="18" charset="0"/>
                      </a:rPr>
                      <m:t>Captain</m:t>
                    </m:r>
                    <m:r>
                      <a:rPr lang="en-US">
                        <a:latin typeface="Cambria Math" panose="02040503050406030204" pitchFamily="18" charset="0"/>
                        <a:ea typeface="Times New Roman" panose="02020603050405020304" pitchFamily="18" charset="0"/>
                      </a:rPr>
                      <m:t>+</m:t>
                    </m:r>
                    <m:r>
                      <m:rPr>
                        <m:sty m:val="p"/>
                      </m:rPr>
                      <a:rPr lang="en-US">
                        <a:latin typeface="Cambria Math" panose="02040503050406030204" pitchFamily="18" charset="0"/>
                        <a:ea typeface="Times New Roman" panose="02020603050405020304" pitchFamily="18" charset="0"/>
                      </a:rPr>
                      <m:t>ns</m:t>
                    </m:r>
                    <m:d>
                      <m:dPr>
                        <m:ctrlPr>
                          <a:rPr lang="en-US" i="1">
                            <a:latin typeface="Cambria Math" panose="02040503050406030204" pitchFamily="18" charset="0"/>
                            <a:ea typeface="Times New Roman" panose="02020603050405020304" pitchFamily="18" charset="0"/>
                          </a:rPr>
                        </m:ctrlPr>
                      </m:dPr>
                      <m:e>
                        <m:r>
                          <m:rPr>
                            <m:sty m:val="p"/>
                          </m:rPr>
                          <a:rPr lang="en-US">
                            <a:latin typeface="Cambria Math" panose="02040503050406030204" pitchFamily="18" charset="0"/>
                            <a:ea typeface="Times New Roman" panose="02020603050405020304" pitchFamily="18" charset="0"/>
                          </a:rPr>
                          <m:t>Soak</m:t>
                        </m:r>
                        <m:r>
                          <a:rPr lang="en-US">
                            <a:latin typeface="Cambria Math" panose="02040503050406030204" pitchFamily="18" charset="0"/>
                            <a:ea typeface="Times New Roman" panose="02020603050405020304" pitchFamily="18" charset="0"/>
                          </a:rPr>
                          <m:t>, 4</m:t>
                        </m:r>
                      </m:e>
                    </m:d>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𝑀𝑜𝑛𝑡h</m:t>
                    </m:r>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𝐴𝑟𝑒𝑎</m:t>
                    </m:r>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𝑉𝑒𝑠𝑠𝑒𝑙</m:t>
                    </m:r>
                  </m:oMath>
                </a14:m>
                <a:r>
                  <a:rPr lang="en-US" dirty="0">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726C5796-2B62-48B2-BEE5-4633EE47BBF9}"/>
                  </a:ext>
                </a:extLst>
              </p:cNvPr>
              <p:cNvSpPr>
                <a:spLocks noRot="1" noChangeAspect="1" noMove="1" noResize="1" noEditPoints="1" noAdjustHandles="1" noChangeArrowheads="1" noChangeShapeType="1" noTextEdit="1"/>
              </p:cNvSpPr>
              <p:nvPr/>
            </p:nvSpPr>
            <p:spPr>
              <a:xfrm>
                <a:off x="111642" y="4766489"/>
                <a:ext cx="4572000" cy="1193981"/>
              </a:xfrm>
              <a:prstGeom prst="rect">
                <a:avLst/>
              </a:prstGeom>
              <a:blipFill>
                <a:blip r:embed="rId3"/>
                <a:stretch>
                  <a:fillRect l="-1067" t="-3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7DC1A29D-16AE-4AF1-97DA-B13A50BB894D}"/>
                  </a:ext>
                </a:extLst>
              </p:cNvPr>
              <p:cNvSpPr/>
              <p:nvPr/>
            </p:nvSpPr>
            <p:spPr>
              <a:xfrm>
                <a:off x="111642" y="5600861"/>
                <a:ext cx="4572000" cy="1193981"/>
              </a:xfrm>
              <a:prstGeom prst="rect">
                <a:avLst/>
              </a:prstGeom>
            </p:spPr>
            <p:txBody>
              <a:bodyPr>
                <a:spAutoFit/>
              </a:bodyPr>
              <a:lstStyle/>
              <a:p>
                <a:pPr algn="just">
                  <a:tabLst>
                    <a:tab pos="1200150" algn="l"/>
                  </a:tabLst>
                </a:pPr>
                <a:r>
                  <a:rPr lang="en-US" dirty="0">
                    <a:latin typeface="Times New Roman" panose="02020603050405020304" pitchFamily="18" charset="0"/>
                    <a:ea typeface="Times New Roman" panose="02020603050405020304" pitchFamily="18" charset="0"/>
                  </a:rPr>
                  <a:t>Final selection:</a:t>
                </a:r>
                <a:endParaRPr lang="en-US" sz="1400" dirty="0">
                  <a:effectLst/>
                  <a:latin typeface="Times New Roman" panose="02020603050405020304" pitchFamily="18" charset="0"/>
                  <a:ea typeface="Times New Roman" panose="02020603050405020304" pitchFamily="18" charset="0"/>
                </a:endParaRPr>
              </a:p>
              <a:p>
                <a:pPr algn="just">
                  <a:tabLst>
                    <a:tab pos="1200150" algn="l"/>
                  </a:tabLst>
                </a:pPr>
                <a14:m>
                  <m:oMath xmlns:m="http://schemas.openxmlformats.org/officeDocument/2006/math">
                    <m:func>
                      <m:funcPr>
                        <m:ctrlPr>
                          <a:rPr lang="en-US" i="1">
                            <a:latin typeface="Cambria Math" panose="02040503050406030204" pitchFamily="18" charset="0"/>
                            <a:ea typeface="Times New Roman" panose="02020603050405020304" pitchFamily="18" charset="0"/>
                          </a:rPr>
                        </m:ctrlPr>
                      </m:funcPr>
                      <m:fName>
                        <m:r>
                          <m:rPr>
                            <m:sty m:val="p"/>
                          </m:rPr>
                          <a:rPr lang="en-US">
                            <a:latin typeface="Cambria Math" panose="02040503050406030204" pitchFamily="18" charset="0"/>
                            <a:ea typeface="Times New Roman" panose="02020603050405020304" pitchFamily="18" charset="0"/>
                          </a:rPr>
                          <m:t>ln</m:t>
                        </m:r>
                      </m:fName>
                      <m:e>
                        <m:d>
                          <m:dPr>
                            <m:ctrlPr>
                              <a:rPr lang="en-US" i="1">
                                <a:latin typeface="Cambria Math" panose="02040503050406030204" pitchFamily="18" charset="0"/>
                                <a:ea typeface="Times New Roman" panose="02020603050405020304" pitchFamily="18" charset="0"/>
                              </a:rPr>
                            </m:ctrlPr>
                          </m:dPr>
                          <m:e>
                            <m:r>
                              <m:rPr>
                                <m:sty m:val="p"/>
                              </m:rPr>
                              <a:rPr lang="en-US">
                                <a:latin typeface="Cambria Math" panose="02040503050406030204" pitchFamily="18" charset="0"/>
                                <a:ea typeface="Times New Roman" panose="02020603050405020304" pitchFamily="18" charset="0"/>
                              </a:rPr>
                              <m:t>CPUE</m:t>
                            </m:r>
                          </m:e>
                        </m:d>
                      </m:e>
                    </m:func>
                    <m:r>
                      <a:rPr lang="en-US">
                        <a:latin typeface="Cambria Math" panose="02040503050406030204" pitchFamily="18" charset="0"/>
                        <a:ea typeface="Times New Roman" panose="02020603050405020304" pitchFamily="18" charset="0"/>
                      </a:rPr>
                      <m:t>= </m:t>
                    </m:r>
                    <m:r>
                      <m:rPr>
                        <m:sty m:val="p"/>
                      </m:rPr>
                      <a:rPr lang="en-US">
                        <a:latin typeface="Cambria Math" panose="02040503050406030204" pitchFamily="18" charset="0"/>
                        <a:ea typeface="Times New Roman" panose="02020603050405020304" pitchFamily="18" charset="0"/>
                      </a:rPr>
                      <m:t>Year</m:t>
                    </m:r>
                    <m:r>
                      <a:rPr lang="en-US">
                        <a:latin typeface="Cambria Math" panose="02040503050406030204" pitchFamily="18" charset="0"/>
                        <a:ea typeface="Times New Roman" panose="02020603050405020304" pitchFamily="18" charset="0"/>
                      </a:rPr>
                      <m:t>+</m:t>
                    </m:r>
                    <m:r>
                      <m:rPr>
                        <m:sty m:val="p"/>
                      </m:rPr>
                      <a:rPr lang="en-US">
                        <a:latin typeface="Cambria Math" panose="02040503050406030204" pitchFamily="18" charset="0"/>
                        <a:ea typeface="Times New Roman" panose="02020603050405020304" pitchFamily="18" charset="0"/>
                      </a:rPr>
                      <m:t>Captain</m:t>
                    </m:r>
                    <m:r>
                      <a:rPr lang="en-US">
                        <a:latin typeface="Cambria Math" panose="02040503050406030204" pitchFamily="18" charset="0"/>
                        <a:ea typeface="Times New Roman" panose="02020603050405020304" pitchFamily="18" charset="0"/>
                      </a:rPr>
                      <m:t>+</m:t>
                    </m:r>
                    <m:r>
                      <m:rPr>
                        <m:sty m:val="p"/>
                      </m:rPr>
                      <a:rPr lang="en-US">
                        <a:latin typeface="Cambria Math" panose="02040503050406030204" pitchFamily="18" charset="0"/>
                        <a:ea typeface="Times New Roman" panose="02020603050405020304" pitchFamily="18" charset="0"/>
                      </a:rPr>
                      <m:t>Gear</m:t>
                    </m:r>
                    <m:r>
                      <a:rPr lang="en-US">
                        <a:latin typeface="Cambria Math" panose="02040503050406030204" pitchFamily="18" charset="0"/>
                        <a:ea typeface="Times New Roman" panose="02020603050405020304" pitchFamily="18" charset="0"/>
                      </a:rPr>
                      <m:t>+</m:t>
                    </m:r>
                    <m:r>
                      <m:rPr>
                        <m:sty m:val="p"/>
                      </m:rPr>
                      <a:rPr lang="en-US">
                        <a:latin typeface="Cambria Math" panose="02040503050406030204" pitchFamily="18" charset="0"/>
                        <a:ea typeface="Times New Roman" panose="02020603050405020304" pitchFamily="18" charset="0"/>
                      </a:rPr>
                      <m:t>ns</m:t>
                    </m:r>
                    <m:d>
                      <m:dPr>
                        <m:ctrlPr>
                          <a:rPr lang="en-US" i="1">
                            <a:latin typeface="Cambria Math" panose="02040503050406030204" pitchFamily="18" charset="0"/>
                            <a:ea typeface="Times New Roman" panose="02020603050405020304" pitchFamily="18" charset="0"/>
                          </a:rPr>
                        </m:ctrlPr>
                      </m:dPr>
                      <m:e>
                        <m:r>
                          <m:rPr>
                            <m:sty m:val="p"/>
                          </m:rPr>
                          <a:rPr lang="en-US">
                            <a:latin typeface="Cambria Math" panose="02040503050406030204" pitchFamily="18" charset="0"/>
                            <a:ea typeface="Times New Roman" panose="02020603050405020304" pitchFamily="18" charset="0"/>
                          </a:rPr>
                          <m:t>Soak</m:t>
                        </m:r>
                        <m:r>
                          <a:rPr lang="en-US">
                            <a:latin typeface="Cambria Math" panose="02040503050406030204" pitchFamily="18" charset="0"/>
                            <a:ea typeface="Times New Roman" panose="02020603050405020304" pitchFamily="18" charset="0"/>
                          </a:rPr>
                          <m:t>, 4</m:t>
                        </m:r>
                      </m:e>
                    </m:d>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𝐴𝑟𝑒𝑎</m:t>
                    </m:r>
                  </m:oMath>
                </a14:m>
                <a:r>
                  <a:rPr lang="en-US" dirty="0">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algn="just">
                  <a:tabLst>
                    <a:tab pos="1200150" algn="l"/>
                  </a:tabLst>
                </a:pPr>
                <a:r>
                  <a:rPr lang="en-US" dirty="0">
                    <a:latin typeface="Times New Roman" panose="02020603050405020304" pitchFamily="18" charset="0"/>
                    <a:ea typeface="Times New Roman" panose="02020603050405020304" pitchFamily="18" charset="0"/>
                  </a:rPr>
                  <a:t>[</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en-US" dirty="0">
                    <a:latin typeface="Times New Roman" panose="02020603050405020304" pitchFamily="18" charset="0"/>
                    <a:ea typeface="Times New Roman" panose="02020603050405020304" pitchFamily="18" charset="0"/>
                  </a:rPr>
                  <a:t>=1.34, </a:t>
                </a:r>
                <a14:m>
                  <m:oMath xmlns:m="http://schemas.openxmlformats.org/officeDocument/2006/math">
                    <m:sSup>
                      <m:sSupPr>
                        <m:ctrlPr>
                          <a:rPr lang="en-US" i="1">
                            <a:latin typeface="Cambria Math" panose="02040503050406030204" pitchFamily="18" charset="0"/>
                            <a:ea typeface="Times New Roman" panose="02020603050405020304" pitchFamily="18" charset="0"/>
                          </a:rPr>
                        </m:ctrlPr>
                      </m:sSupPr>
                      <m:e>
                        <m:r>
                          <m:rPr>
                            <m:sty m:val="p"/>
                          </m:rPr>
                          <a:rPr lang="en-US">
                            <a:latin typeface="Cambria Math" panose="02040503050406030204" pitchFamily="18" charset="0"/>
                            <a:ea typeface="Times New Roman" panose="02020603050405020304" pitchFamily="18" charset="0"/>
                          </a:rPr>
                          <m:t>R</m:t>
                        </m:r>
                      </m:e>
                      <m:sup>
                        <m:r>
                          <a:rPr lang="en-US">
                            <a:latin typeface="Cambria Math" panose="02040503050406030204" pitchFamily="18" charset="0"/>
                            <a:ea typeface="Times New Roman" panose="02020603050405020304" pitchFamily="18" charset="0"/>
                          </a:rPr>
                          <m:t>2</m:t>
                        </m:r>
                      </m:sup>
                    </m:sSup>
                    <m:r>
                      <a:rPr lang="en-US">
                        <a:latin typeface="Cambria Math" panose="02040503050406030204" pitchFamily="18" charset="0"/>
                        <a:ea typeface="Times New Roman" panose="02020603050405020304" pitchFamily="18" charset="0"/>
                      </a:rPr>
                      <m:t>=0.22</m:t>
                    </m:r>
                  </m:oMath>
                </a14:m>
                <a:r>
                  <a:rPr lang="en-US" dirty="0">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7DC1A29D-16AE-4AF1-97DA-B13A50BB894D}"/>
                  </a:ext>
                </a:extLst>
              </p:cNvPr>
              <p:cNvSpPr>
                <a:spLocks noRot="1" noChangeAspect="1" noMove="1" noResize="1" noEditPoints="1" noAdjustHandles="1" noChangeArrowheads="1" noChangeShapeType="1" noTextEdit="1"/>
              </p:cNvSpPr>
              <p:nvPr/>
            </p:nvSpPr>
            <p:spPr>
              <a:xfrm>
                <a:off x="111642" y="5600861"/>
                <a:ext cx="4572000" cy="1193981"/>
              </a:xfrm>
              <a:prstGeom prst="rect">
                <a:avLst/>
              </a:prstGeom>
              <a:blipFill>
                <a:blip r:embed="rId4"/>
                <a:stretch>
                  <a:fillRect l="-1067" t="-3061"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E4DE0996-2745-4DC6-BE05-2AB5E87AC00E}"/>
                  </a:ext>
                </a:extLst>
              </p:cNvPr>
              <p:cNvSpPr/>
              <p:nvPr/>
            </p:nvSpPr>
            <p:spPr>
              <a:xfrm>
                <a:off x="4038600" y="4862197"/>
                <a:ext cx="4993758" cy="2024978"/>
              </a:xfrm>
              <a:prstGeom prst="rect">
                <a:avLst/>
              </a:prstGeom>
            </p:spPr>
            <p:txBody>
              <a:bodyPr wrap="square">
                <a:spAutoFit/>
              </a:bodyPr>
              <a:lstStyle/>
              <a:p>
                <a:pPr algn="just">
                  <a:tabLst>
                    <a:tab pos="1200150" algn="l"/>
                  </a:tabLst>
                </a:pPr>
                <a:r>
                  <a:rPr lang="en-US" dirty="0">
                    <a:latin typeface="Cambria Math" panose="02040503050406030204" pitchFamily="18" charset="0"/>
                  </a:rPr>
                  <a:t>Initial selection :</a:t>
                </a:r>
              </a:p>
              <a:p>
                <a:pPr algn="just">
                  <a:tabLst>
                    <a:tab pos="1200150" algn="l"/>
                  </a:tabLst>
                </a:pP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r>
                              <m:rPr>
                                <m:sty m:val="p"/>
                              </m:rPr>
                              <a:rPr lang="en-US">
                                <a:latin typeface="Cambria Math" panose="02040503050406030204" pitchFamily="18" charset="0"/>
                              </a:rPr>
                              <m:t>CPUE</m:t>
                            </m:r>
                          </m:e>
                        </m:d>
                      </m:e>
                    </m:func>
                    <m:r>
                      <a:rPr lang="en-US">
                        <a:latin typeface="Cambria Math" panose="02040503050406030204" pitchFamily="18" charset="0"/>
                      </a:rPr>
                      <m:t>= </m:t>
                    </m:r>
                    <m:r>
                      <m:rPr>
                        <m:sty m:val="p"/>
                      </m:rPr>
                      <a:rPr lang="en-US">
                        <a:latin typeface="Cambria Math" panose="02040503050406030204" pitchFamily="18" charset="0"/>
                      </a:rPr>
                      <m:t>Year</m:t>
                    </m:r>
                    <m:r>
                      <a:rPr lang="en-US">
                        <a:latin typeface="Cambria Math" panose="02040503050406030204" pitchFamily="18" charset="0"/>
                      </a:rPr>
                      <m:t>+</m:t>
                    </m:r>
                    <m:r>
                      <m:rPr>
                        <m:sty m:val="p"/>
                      </m:rPr>
                      <a:rPr lang="en-US">
                        <a:latin typeface="Cambria Math" panose="02040503050406030204" pitchFamily="18" charset="0"/>
                      </a:rPr>
                      <m:t>Captain</m:t>
                    </m:r>
                    <m:r>
                      <a:rPr lang="en-US">
                        <a:latin typeface="Cambria Math" panose="02040503050406030204" pitchFamily="18" charset="0"/>
                      </a:rPr>
                      <m:t>+</m:t>
                    </m:r>
                    <m:r>
                      <m:rPr>
                        <m:sty m:val="p"/>
                      </m:rPr>
                      <a:rPr lang="en-US">
                        <a:latin typeface="Cambria Math" panose="02040503050406030204" pitchFamily="18" charset="0"/>
                      </a:rPr>
                      <m:t>Gear</m:t>
                    </m:r>
                    <m:r>
                      <a:rPr lang="en-US">
                        <a:latin typeface="Cambria Math" panose="02040503050406030204" pitchFamily="18" charset="0"/>
                      </a:rPr>
                      <m:t>+ </m:t>
                    </m:r>
                    <m:r>
                      <m:rPr>
                        <m:sty m:val="p"/>
                      </m:rPr>
                      <a:rPr lang="en-US">
                        <a:latin typeface="Cambria Math" panose="02040503050406030204" pitchFamily="18" charset="0"/>
                      </a:rPr>
                      <m:t>ns</m:t>
                    </m:r>
                    <m:d>
                      <m:dPr>
                        <m:ctrlPr>
                          <a:rPr lang="en-US" i="1">
                            <a:latin typeface="Cambria Math" panose="02040503050406030204" pitchFamily="18" charset="0"/>
                          </a:rPr>
                        </m:ctrlPr>
                      </m:dPr>
                      <m:e>
                        <m:r>
                          <m:rPr>
                            <m:sty m:val="p"/>
                          </m:rPr>
                          <a:rPr lang="en-US">
                            <a:latin typeface="Cambria Math" panose="02040503050406030204" pitchFamily="18" charset="0"/>
                          </a:rPr>
                          <m:t>Soak</m:t>
                        </m:r>
                        <m:r>
                          <a:rPr lang="en-US">
                            <a:latin typeface="Cambria Math" panose="02040503050406030204" pitchFamily="18" charset="0"/>
                          </a:rPr>
                          <m:t>, 12</m:t>
                        </m:r>
                      </m:e>
                    </m:d>
                  </m:oMath>
                </a14:m>
                <a:r>
                  <a:rPr lang="en-US" dirty="0">
                    <a:latin typeface="Cambria Math" panose="02040503050406030204" pitchFamily="18" charset="0"/>
                  </a:rPr>
                  <a:t>          </a:t>
                </a:r>
              </a:p>
              <a:p>
                <a:pPr algn="just">
                  <a:tabLst>
                    <a:tab pos="1200150" algn="l"/>
                  </a:tabLst>
                </a:pPr>
                <a:r>
                  <a:rPr lang="en-US" dirty="0">
                    <a:latin typeface="Cambria Math" panose="02040503050406030204" pitchFamily="18" charset="0"/>
                  </a:rPr>
                  <a:t>Final selection:</a:t>
                </a:r>
              </a:p>
              <a:p>
                <a:pPr algn="just">
                  <a:tabLst>
                    <a:tab pos="1200150" algn="l"/>
                  </a:tabLst>
                </a:pPr>
                <a:r>
                  <a:rPr lang="en-US" dirty="0">
                    <a:latin typeface="Cambria Math" panose="02040503050406030204" pitchFamily="18" charset="0"/>
                  </a:rPr>
                  <a:t>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rPr>
                          <m:t>ln</m:t>
                        </m:r>
                      </m:fName>
                      <m:e>
                        <m:d>
                          <m:dPr>
                            <m:ctrlPr>
                              <a:rPr lang="en-US" i="1">
                                <a:latin typeface="Cambria Math" panose="02040503050406030204" pitchFamily="18" charset="0"/>
                              </a:rPr>
                            </m:ctrlPr>
                          </m:dPr>
                          <m:e>
                            <m:r>
                              <m:rPr>
                                <m:sty m:val="p"/>
                              </m:rPr>
                              <a:rPr lang="en-US">
                                <a:latin typeface="Cambria Math" panose="02040503050406030204" pitchFamily="18" charset="0"/>
                              </a:rPr>
                              <m:t>CPUE</m:t>
                            </m:r>
                          </m:e>
                        </m:d>
                      </m:e>
                    </m:func>
                    <m:r>
                      <a:rPr lang="en-US">
                        <a:latin typeface="Cambria Math" panose="02040503050406030204" pitchFamily="18" charset="0"/>
                      </a:rPr>
                      <m:t>= </m:t>
                    </m:r>
                    <m:r>
                      <m:rPr>
                        <m:sty m:val="p"/>
                      </m:rPr>
                      <a:rPr lang="en-US">
                        <a:latin typeface="Cambria Math" panose="02040503050406030204" pitchFamily="18" charset="0"/>
                      </a:rPr>
                      <m:t>Year</m:t>
                    </m:r>
                    <m:r>
                      <a:rPr lang="en-US">
                        <a:latin typeface="Cambria Math" panose="02040503050406030204" pitchFamily="18" charset="0"/>
                      </a:rPr>
                      <m:t>+ </m:t>
                    </m:r>
                    <m:r>
                      <m:rPr>
                        <m:sty m:val="p"/>
                      </m:rPr>
                      <a:rPr lang="en-US">
                        <a:latin typeface="Cambria Math" panose="02040503050406030204" pitchFamily="18" charset="0"/>
                      </a:rPr>
                      <m:t>Captain</m:t>
                    </m:r>
                    <m:r>
                      <a:rPr lang="en-US">
                        <a:latin typeface="Cambria Math" panose="02040503050406030204" pitchFamily="18" charset="0"/>
                      </a:rPr>
                      <m:t>+</m:t>
                    </m:r>
                    <m:r>
                      <m:rPr>
                        <m:sty m:val="p"/>
                      </m:rPr>
                      <a:rPr lang="en-US">
                        <a:latin typeface="Cambria Math" panose="02040503050406030204" pitchFamily="18" charset="0"/>
                      </a:rPr>
                      <m:t>Gear</m:t>
                    </m:r>
                    <m:r>
                      <a:rPr lang="en-US">
                        <a:latin typeface="Cambria Math" panose="02040503050406030204" pitchFamily="18" charset="0"/>
                      </a:rPr>
                      <m:t>+ </m:t>
                    </m:r>
                    <m:r>
                      <m:rPr>
                        <m:sty m:val="p"/>
                      </m:rPr>
                      <a:rPr lang="en-US">
                        <a:latin typeface="Cambria Math" panose="02040503050406030204" pitchFamily="18" charset="0"/>
                      </a:rPr>
                      <m:t>ns</m:t>
                    </m:r>
                    <m:d>
                      <m:dPr>
                        <m:ctrlPr>
                          <a:rPr lang="en-US" i="1">
                            <a:latin typeface="Cambria Math" panose="02040503050406030204" pitchFamily="18" charset="0"/>
                          </a:rPr>
                        </m:ctrlPr>
                      </m:dPr>
                      <m:e>
                        <m:r>
                          <m:rPr>
                            <m:sty m:val="p"/>
                          </m:rPr>
                          <a:rPr lang="en-US">
                            <a:latin typeface="Cambria Math" panose="02040503050406030204" pitchFamily="18" charset="0"/>
                          </a:rPr>
                          <m:t>Soak</m:t>
                        </m:r>
                        <m:r>
                          <a:rPr lang="en-US">
                            <a:latin typeface="Cambria Math" panose="02040503050406030204" pitchFamily="18" charset="0"/>
                          </a:rPr>
                          <m:t>, 12</m:t>
                        </m:r>
                      </m:e>
                    </m:d>
                  </m:oMath>
                </a14:m>
                <a:r>
                  <a:rPr lang="en-US" dirty="0">
                    <a:latin typeface="Cambria Math" panose="02040503050406030204" pitchFamily="18" charset="0"/>
                  </a:rPr>
                  <a:t>  )</a:t>
                </a:r>
              </a:p>
              <a:p>
                <a:pPr algn="just">
                  <a:tabLst>
                    <a:tab pos="1200150" algn="l"/>
                  </a:tabLst>
                </a:pPr>
                <a:r>
                  <a:rPr lang="en-US" dirty="0">
                    <a:latin typeface="Cambria Math" panose="02040503050406030204" pitchFamily="18" charset="0"/>
                    <a:sym typeface="Symbol" panose="05050102010706020507" pitchFamily="18" charset="2"/>
                  </a:rPr>
                  <a:t>[</a:t>
                </a:r>
                <a14:m>
                  <m:oMath xmlns:m="http://schemas.openxmlformats.org/officeDocument/2006/math">
                    <m:r>
                      <a:rPr lang="en-US">
                        <a:latin typeface="Cambria Math" panose="02040503050406030204" pitchFamily="18" charset="0"/>
                        <a:sym typeface="Symbol" panose="05050102010706020507" pitchFamily="18" charset="2"/>
                      </a:rPr>
                      <m:t></m:t>
                    </m:r>
                    <m:r>
                      <a:rPr lang="en-US">
                        <a:latin typeface="Cambria Math" panose="02040503050406030204" pitchFamily="18" charset="0"/>
                      </a:rPr>
                      <m:t>=2.31,  </m:t>
                    </m:r>
                    <m:sSup>
                      <m:sSupPr>
                        <m:ctrlPr>
                          <a:rPr lang="en-US" i="1">
                            <a:latin typeface="Cambria Math" panose="02040503050406030204" pitchFamily="18" charset="0"/>
                          </a:rPr>
                        </m:ctrlPr>
                      </m:sSupPr>
                      <m:e>
                        <m:r>
                          <m:rPr>
                            <m:sty m:val="p"/>
                          </m:rPr>
                          <a:rPr lang="en-US">
                            <a:latin typeface="Cambria Math" panose="02040503050406030204" pitchFamily="18" charset="0"/>
                          </a:rPr>
                          <m:t>R</m:t>
                        </m:r>
                      </m:e>
                      <m:sup>
                        <m:r>
                          <a:rPr lang="en-US">
                            <a:latin typeface="Cambria Math" panose="02040503050406030204" pitchFamily="18" charset="0"/>
                          </a:rPr>
                          <m:t>2</m:t>
                        </m:r>
                      </m:sup>
                    </m:sSup>
                    <m:r>
                      <a:rPr lang="en-US">
                        <a:latin typeface="Cambria Math" panose="02040503050406030204" pitchFamily="18" charset="0"/>
                      </a:rPr>
                      <m:t>=0.1</m:t>
                    </m:r>
                    <m:r>
                      <a:rPr lang="en-US" smtClean="0">
                        <a:latin typeface="Cambria Math" panose="02040503050406030204" pitchFamily="18" charset="0"/>
                      </a:rPr>
                      <m:t>1</m:t>
                    </m:r>
                    <m:r>
                      <a:rPr lang="en-US" b="0" i="0" smtClean="0">
                        <a:latin typeface="Cambria Math" panose="02040503050406030204" pitchFamily="18" charset="0"/>
                      </a:rPr>
                      <m:t>]</m:t>
                    </m:r>
                  </m:oMath>
                </a14:m>
                <a:r>
                  <a:rPr lang="en-US" dirty="0">
                    <a:latin typeface="Cambria Math" panose="02040503050406030204" pitchFamily="18" charset="0"/>
                  </a:rPr>
                  <a:t>.</a:t>
                </a:r>
              </a:p>
            </p:txBody>
          </p:sp>
        </mc:Choice>
        <mc:Fallback xmlns="">
          <p:sp>
            <p:nvSpPr>
              <p:cNvPr id="7" name="Rectangle 6">
                <a:extLst>
                  <a:ext uri="{FF2B5EF4-FFF2-40B4-BE49-F238E27FC236}">
                    <a16:creationId xmlns:a16="http://schemas.microsoft.com/office/drawing/2014/main" id="{E4DE0996-2745-4DC6-BE05-2AB5E87AC00E}"/>
                  </a:ext>
                </a:extLst>
              </p:cNvPr>
              <p:cNvSpPr>
                <a:spLocks noRot="1" noChangeAspect="1" noMove="1" noResize="1" noEditPoints="1" noAdjustHandles="1" noChangeArrowheads="1" noChangeShapeType="1" noTextEdit="1"/>
              </p:cNvSpPr>
              <p:nvPr/>
            </p:nvSpPr>
            <p:spPr>
              <a:xfrm>
                <a:off x="4038600" y="4862197"/>
                <a:ext cx="4993758" cy="2024978"/>
              </a:xfrm>
              <a:prstGeom prst="rect">
                <a:avLst/>
              </a:prstGeom>
              <a:blipFill>
                <a:blip r:embed="rId5"/>
                <a:stretch>
                  <a:fillRect l="-1099" t="-2108" b="-3614"/>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D86C336B-0C21-4D99-82AF-322224EE439D}"/>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642" y="1695548"/>
            <a:ext cx="4231758" cy="3043336"/>
          </a:xfrm>
          <a:prstGeom prst="rect">
            <a:avLst/>
          </a:prstGeom>
          <a:noFill/>
          <a:ln>
            <a:noFill/>
          </a:ln>
        </p:spPr>
      </p:pic>
      <p:pic>
        <p:nvPicPr>
          <p:cNvPr id="15" name="Picture 14">
            <a:extLst>
              <a:ext uri="{FF2B5EF4-FFF2-40B4-BE49-F238E27FC236}">
                <a16:creationId xmlns:a16="http://schemas.microsoft.com/office/drawing/2014/main" id="{D8EA2B0A-AD33-4017-A39F-AA62B8E6C7B1}"/>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95800" y="1695548"/>
            <a:ext cx="4495802" cy="3105151"/>
          </a:xfrm>
          <a:prstGeom prst="rect">
            <a:avLst/>
          </a:prstGeom>
          <a:noFill/>
          <a:ln>
            <a:noFill/>
          </a:ln>
        </p:spPr>
      </p:pic>
    </p:spTree>
    <p:extLst>
      <p:ext uri="{BB962C8B-B14F-4D97-AF65-F5344CB8AC3E}">
        <p14:creationId xmlns:p14="http://schemas.microsoft.com/office/powerpoint/2010/main" val="410224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4070"/>
            <a:ext cx="8458199" cy="838200"/>
          </a:xfrm>
        </p:spPr>
        <p:txBody>
          <a:bodyPr>
            <a:noAutofit/>
          </a:bodyPr>
          <a:lstStyle/>
          <a:p>
            <a:br>
              <a:rPr lang="en-US" sz="1400" dirty="0"/>
            </a:br>
            <a:br>
              <a:rPr lang="en-US" sz="1400" dirty="0"/>
            </a:br>
            <a:br>
              <a:rPr lang="en-US" sz="1400" dirty="0"/>
            </a:br>
            <a:br>
              <a:rPr lang="en-US" sz="1400" dirty="0"/>
            </a:br>
            <a:br>
              <a:rPr lang="en-US" sz="1400" dirty="0"/>
            </a:br>
            <a:br>
              <a:rPr lang="en-US" sz="1400" dirty="0"/>
            </a:br>
            <a:br>
              <a:rPr lang="en-US" sz="1400" dirty="0"/>
            </a:br>
            <a:r>
              <a:rPr lang="en-US" sz="2000" dirty="0"/>
              <a:t>Fig. B.2. Trends in non-standardized and standardized CPUE indices with +/- 2 SE by GLM for </a:t>
            </a:r>
            <a:r>
              <a:rPr lang="en-US" sz="2000" dirty="0">
                <a:solidFill>
                  <a:srgbClr val="FF0000"/>
                </a:solidFill>
              </a:rPr>
              <a:t>WAG</a:t>
            </a:r>
            <a:r>
              <a:rPr lang="en-US" sz="2000" dirty="0"/>
              <a:t>. Standardized indices: black line and non-standardized  indices: red line</a:t>
            </a:r>
            <a:r>
              <a:rPr lang="en-US" sz="1800" dirty="0"/>
              <a:t>. Variables selected by R</a:t>
            </a:r>
            <a:r>
              <a:rPr lang="en-US" sz="1800" baseline="30000" dirty="0"/>
              <a:t>2</a:t>
            </a:r>
            <a:r>
              <a:rPr lang="en-US" sz="1800" dirty="0"/>
              <a:t>  criteria.</a:t>
            </a:r>
          </a:p>
        </p:txBody>
      </p:sp>
      <p:sp>
        <p:nvSpPr>
          <p:cNvPr id="3" name="TextBox 2"/>
          <p:cNvSpPr txBox="1"/>
          <p:nvPr/>
        </p:nvSpPr>
        <p:spPr>
          <a:xfrm>
            <a:off x="609600" y="1310085"/>
            <a:ext cx="2667000" cy="400110"/>
          </a:xfrm>
          <a:prstGeom prst="rect">
            <a:avLst/>
          </a:prstGeom>
          <a:noFill/>
        </p:spPr>
        <p:txBody>
          <a:bodyPr wrap="square" rtlCol="0">
            <a:spAutoFit/>
          </a:bodyPr>
          <a:lstStyle/>
          <a:p>
            <a:r>
              <a:rPr lang="en-US" sz="2000" dirty="0"/>
              <a:t>1995/96 – 2004/05 </a:t>
            </a:r>
          </a:p>
        </p:txBody>
      </p:sp>
      <p:sp>
        <p:nvSpPr>
          <p:cNvPr id="6" name="TextBox 5"/>
          <p:cNvSpPr txBox="1"/>
          <p:nvPr/>
        </p:nvSpPr>
        <p:spPr>
          <a:xfrm>
            <a:off x="5562600" y="1310085"/>
            <a:ext cx="2743200" cy="400110"/>
          </a:xfrm>
          <a:prstGeom prst="rect">
            <a:avLst/>
          </a:prstGeom>
          <a:noFill/>
        </p:spPr>
        <p:txBody>
          <a:bodyPr wrap="square" rtlCol="0">
            <a:spAutoFit/>
          </a:bodyPr>
          <a:lstStyle/>
          <a:p>
            <a:r>
              <a:rPr lang="en-US" sz="2000" dirty="0"/>
              <a:t>2005/06 – 2017/18 </a:t>
            </a:r>
          </a:p>
        </p:txBody>
      </p:sp>
      <p:sp>
        <p:nvSpPr>
          <p:cNvPr id="10" name="Slide Number Placeholder 9"/>
          <p:cNvSpPr>
            <a:spLocks noGrp="1"/>
          </p:cNvSpPr>
          <p:nvPr>
            <p:ph type="sldNum" sz="quarter" idx="12"/>
          </p:nvPr>
        </p:nvSpPr>
        <p:spPr>
          <a:xfrm>
            <a:off x="8132534" y="76200"/>
            <a:ext cx="941203" cy="301752"/>
          </a:xfrm>
        </p:spPr>
        <p:txBody>
          <a:bodyPr/>
          <a:lstStyle/>
          <a:p>
            <a:fld id="{28D1B9BE-D941-4EEF-A5AD-4384CF3F4BCC}" type="slidenum">
              <a:rPr lang="en-US" smtClean="0"/>
              <a:pPr/>
              <a:t>25</a:t>
            </a:fld>
            <a:endParaRPr lang="en-US"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1F885A8-4AA5-4DB6-87E5-86BCA449DFD9}"/>
                  </a:ext>
                </a:extLst>
              </p:cNvPr>
              <p:cNvSpPr/>
              <p:nvPr/>
            </p:nvSpPr>
            <p:spPr>
              <a:xfrm>
                <a:off x="17721" y="4572000"/>
                <a:ext cx="4020879" cy="2289281"/>
              </a:xfrm>
              <a:prstGeom prst="rect">
                <a:avLst/>
              </a:prstGeom>
            </p:spPr>
            <p:txBody>
              <a:bodyPr wrap="square">
                <a:spAutoFit/>
              </a:bodyPr>
              <a:lstStyle/>
              <a:p>
                <a:pPr algn="just">
                  <a:tabLst>
                    <a:tab pos="1200150" algn="l"/>
                  </a:tabLst>
                </a:pPr>
                <a:r>
                  <a:rPr lang="en-US" dirty="0">
                    <a:latin typeface="Times New Roman" panose="02020603050405020304" pitchFamily="18" charset="0"/>
                    <a:ea typeface="Times New Roman" panose="02020603050405020304" pitchFamily="18" charset="0"/>
                  </a:rPr>
                  <a:t>Initial selection:</a:t>
                </a:r>
                <a:endParaRPr lang="en-US" sz="1400" dirty="0">
                  <a:effectLst/>
                  <a:latin typeface="Times New Roman" panose="02020603050405020304" pitchFamily="18" charset="0"/>
                  <a:ea typeface="Times New Roman" panose="02020603050405020304" pitchFamily="18" charset="0"/>
                </a:endParaRPr>
              </a:p>
              <a:p>
                <a:pPr algn="just">
                  <a:tabLst>
                    <a:tab pos="1200150" algn="l"/>
                  </a:tabLst>
                </a:pPr>
                <a14:m>
                  <m:oMath xmlns:m="http://schemas.openxmlformats.org/officeDocument/2006/math">
                    <m:func>
                      <m:funcPr>
                        <m:ctrlPr>
                          <a:rPr lang="en-US" i="1">
                            <a:latin typeface="Cambria Math" panose="02040503050406030204" pitchFamily="18" charset="0"/>
                            <a:ea typeface="Times New Roman" panose="02020603050405020304" pitchFamily="18" charset="0"/>
                          </a:rPr>
                        </m:ctrlPr>
                      </m:funcPr>
                      <m:fName>
                        <m:r>
                          <m:rPr>
                            <m:sty m:val="p"/>
                          </m:rPr>
                          <a:rPr lang="en-US">
                            <a:latin typeface="Cambria Math" panose="02040503050406030204" pitchFamily="18" charset="0"/>
                            <a:ea typeface="Times New Roman" panose="02020603050405020304" pitchFamily="18" charset="0"/>
                          </a:rPr>
                          <m:t>ln</m:t>
                        </m:r>
                      </m:fName>
                      <m:e>
                        <m:d>
                          <m:dPr>
                            <m:ctrlPr>
                              <a:rPr lang="en-US" i="1">
                                <a:latin typeface="Cambria Math" panose="02040503050406030204" pitchFamily="18" charset="0"/>
                                <a:ea typeface="Times New Roman" panose="02020603050405020304" pitchFamily="18" charset="0"/>
                              </a:rPr>
                            </m:ctrlPr>
                          </m:dPr>
                          <m:e>
                            <m:r>
                              <m:rPr>
                                <m:sty m:val="p"/>
                              </m:rPr>
                              <a:rPr lang="en-US">
                                <a:latin typeface="Cambria Math" panose="02040503050406030204" pitchFamily="18" charset="0"/>
                                <a:ea typeface="Times New Roman" panose="02020603050405020304" pitchFamily="18" charset="0"/>
                              </a:rPr>
                              <m:t>CPUE</m:t>
                            </m:r>
                          </m:e>
                        </m:d>
                      </m:e>
                    </m:func>
                    <m:r>
                      <a:rPr lang="en-US">
                        <a:latin typeface="Cambria Math" panose="02040503050406030204" pitchFamily="18" charset="0"/>
                        <a:ea typeface="Times New Roman" panose="02020603050405020304" pitchFamily="18" charset="0"/>
                      </a:rPr>
                      <m:t>= </m:t>
                    </m:r>
                    <m:r>
                      <m:rPr>
                        <m:sty m:val="p"/>
                      </m:rPr>
                      <a:rPr lang="en-US">
                        <a:latin typeface="Cambria Math" panose="02040503050406030204" pitchFamily="18" charset="0"/>
                        <a:ea typeface="Times New Roman" panose="02020603050405020304" pitchFamily="18" charset="0"/>
                      </a:rPr>
                      <m:t>Year</m:t>
                    </m:r>
                    <m:r>
                      <a:rPr lang="en-US">
                        <a:latin typeface="Cambria Math" panose="02040503050406030204" pitchFamily="18" charset="0"/>
                        <a:ea typeface="Times New Roman" panose="02020603050405020304" pitchFamily="18" charset="0"/>
                      </a:rPr>
                      <m:t> + </m:t>
                    </m:r>
                    <m:r>
                      <m:rPr>
                        <m:sty m:val="p"/>
                      </m:rPr>
                      <a:rPr lang="en-US">
                        <a:latin typeface="Cambria Math" panose="02040503050406030204" pitchFamily="18" charset="0"/>
                        <a:ea typeface="Times New Roman" panose="02020603050405020304" pitchFamily="18" charset="0"/>
                      </a:rPr>
                      <m:t>Captain</m:t>
                    </m:r>
                    <m:r>
                      <a:rPr lang="en-US">
                        <a:latin typeface="Cambria Math" panose="02040503050406030204" pitchFamily="18" charset="0"/>
                        <a:ea typeface="Times New Roman" panose="02020603050405020304" pitchFamily="18" charset="0"/>
                      </a:rPr>
                      <m:t>+ </m:t>
                    </m:r>
                    <m:r>
                      <m:rPr>
                        <m:sty m:val="p"/>
                      </m:rPr>
                      <a:rPr lang="en-US">
                        <a:latin typeface="Cambria Math" panose="02040503050406030204" pitchFamily="18" charset="0"/>
                        <a:ea typeface="Times New Roman" panose="02020603050405020304" pitchFamily="18" charset="0"/>
                      </a:rPr>
                      <m:t>ns</m:t>
                    </m:r>
                    <m:d>
                      <m:dPr>
                        <m:ctrlPr>
                          <a:rPr lang="en-US" i="1">
                            <a:latin typeface="Cambria Math" panose="02040503050406030204" pitchFamily="18" charset="0"/>
                            <a:ea typeface="Times New Roman" panose="02020603050405020304" pitchFamily="18" charset="0"/>
                          </a:rPr>
                        </m:ctrlPr>
                      </m:dPr>
                      <m:e>
                        <m:r>
                          <m:rPr>
                            <m:sty m:val="p"/>
                          </m:rPr>
                          <a:rPr lang="en-US">
                            <a:latin typeface="Cambria Math" panose="02040503050406030204" pitchFamily="18" charset="0"/>
                            <a:ea typeface="Times New Roman" panose="02020603050405020304" pitchFamily="18" charset="0"/>
                          </a:rPr>
                          <m:t>Soak</m:t>
                        </m:r>
                        <m:r>
                          <a:rPr lang="en-US">
                            <a:latin typeface="Cambria Math" panose="02040503050406030204" pitchFamily="18" charset="0"/>
                            <a:ea typeface="Times New Roman" panose="02020603050405020304" pitchFamily="18" charset="0"/>
                          </a:rPr>
                          <m:t>,8</m:t>
                        </m:r>
                      </m:e>
                    </m:d>
                    <m:r>
                      <a:rPr lang="en-US">
                        <a:latin typeface="Cambria Math" panose="02040503050406030204" pitchFamily="18" charset="0"/>
                        <a:ea typeface="Times New Roman" panose="02020603050405020304" pitchFamily="18" charset="0"/>
                      </a:rPr>
                      <m:t>+</m:t>
                    </m:r>
                    <m:r>
                      <m:rPr>
                        <m:sty m:val="p"/>
                      </m:rPr>
                      <a:rPr lang="en-US">
                        <a:latin typeface="Cambria Math" panose="02040503050406030204" pitchFamily="18" charset="0"/>
                        <a:ea typeface="Times New Roman" panose="02020603050405020304" pitchFamily="18" charset="0"/>
                      </a:rPr>
                      <m:t>Gear</m:t>
                    </m:r>
                    <m:r>
                      <a:rPr lang="en-US">
                        <a:latin typeface="Cambria Math" panose="02040503050406030204" pitchFamily="18" charset="0"/>
                        <a:ea typeface="Times New Roman" panose="02020603050405020304" pitchFamily="18" charset="0"/>
                      </a:rPr>
                      <m:t>+</m:t>
                    </m:r>
                    <m:r>
                      <m:rPr>
                        <m:sty m:val="p"/>
                      </m:rPr>
                      <a:rPr lang="en-US">
                        <a:latin typeface="Cambria Math" panose="02040503050406030204" pitchFamily="18" charset="0"/>
                        <a:ea typeface="Times New Roman" panose="02020603050405020304" pitchFamily="18" charset="0"/>
                      </a:rPr>
                      <m:t>Month</m:t>
                    </m:r>
                    <m:r>
                      <a:rPr lang="en-US">
                        <a:latin typeface="Cambria Math" panose="02040503050406030204" pitchFamily="18" charset="0"/>
                        <a:ea typeface="Times New Roman" panose="02020603050405020304" pitchFamily="18" charset="0"/>
                      </a:rPr>
                      <m:t>+</m:t>
                    </m:r>
                    <m:r>
                      <m:rPr>
                        <m:sty m:val="p"/>
                      </m:rPr>
                      <a:rPr lang="en-US">
                        <a:latin typeface="Cambria Math" panose="02040503050406030204" pitchFamily="18" charset="0"/>
                        <a:ea typeface="Times New Roman" panose="02020603050405020304" pitchFamily="18" charset="0"/>
                      </a:rPr>
                      <m:t>Vessel</m:t>
                    </m:r>
                    <m:r>
                      <a:rPr lang="en-US">
                        <a:latin typeface="Cambria Math" panose="02040503050406030204" pitchFamily="18" charset="0"/>
                        <a:ea typeface="Times New Roman" panose="02020603050405020304" pitchFamily="18" charset="0"/>
                      </a:rPr>
                      <m:t>+</m:t>
                    </m:r>
                    <m:r>
                      <m:rPr>
                        <m:sty m:val="p"/>
                      </m:rPr>
                      <a:rPr lang="en-US">
                        <a:latin typeface="Cambria Math" panose="02040503050406030204" pitchFamily="18" charset="0"/>
                        <a:ea typeface="Times New Roman" panose="02020603050405020304" pitchFamily="18" charset="0"/>
                      </a:rPr>
                      <m:t>ns</m:t>
                    </m:r>
                    <m:d>
                      <m:dPr>
                        <m:ctrlPr>
                          <a:rPr lang="en-US" i="1">
                            <a:latin typeface="Cambria Math" panose="02040503050406030204" pitchFamily="18" charset="0"/>
                            <a:ea typeface="Times New Roman" panose="02020603050405020304" pitchFamily="18" charset="0"/>
                          </a:rPr>
                        </m:ctrlPr>
                      </m:dPr>
                      <m:e>
                        <m:r>
                          <m:rPr>
                            <m:sty m:val="p"/>
                          </m:rPr>
                          <a:rPr lang="en-US">
                            <a:latin typeface="Cambria Math" panose="02040503050406030204" pitchFamily="18" charset="0"/>
                            <a:ea typeface="Times New Roman" panose="02020603050405020304" pitchFamily="18" charset="0"/>
                          </a:rPr>
                          <m:t>Depth</m:t>
                        </m:r>
                        <m:r>
                          <a:rPr lang="en-US">
                            <a:latin typeface="Cambria Math" panose="02040503050406030204" pitchFamily="18" charset="0"/>
                            <a:ea typeface="Times New Roman" panose="02020603050405020304" pitchFamily="18" charset="0"/>
                          </a:rPr>
                          <m:t>, 10</m:t>
                        </m:r>
                      </m:e>
                    </m:d>
                    <m:r>
                      <a:rPr lang="en-US">
                        <a:latin typeface="Cambria Math" panose="02040503050406030204" pitchFamily="18" charset="0"/>
                        <a:ea typeface="Times New Roman" panose="02020603050405020304" pitchFamily="18" charset="0"/>
                      </a:rPr>
                      <m:t> </m:t>
                    </m:r>
                  </m:oMath>
                </a14:m>
                <a:r>
                  <a:rPr lang="en-US" dirty="0">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algn="just">
                  <a:tabLst>
                    <a:tab pos="1200150" algn="l"/>
                  </a:tabLst>
                </a:pPr>
                <a:r>
                  <a:rPr lang="en-US" dirty="0">
                    <a:latin typeface="Times New Roman" panose="02020603050405020304" pitchFamily="18" charset="0"/>
                    <a:ea typeface="Times New Roman" panose="02020603050405020304" pitchFamily="18" charset="0"/>
                  </a:rPr>
                  <a:t>Final selection:</a:t>
                </a:r>
                <a:endParaRPr lang="en-US" sz="1400" dirty="0">
                  <a:effectLst/>
                  <a:latin typeface="Times New Roman" panose="02020603050405020304" pitchFamily="18" charset="0"/>
                  <a:ea typeface="Times New Roman" panose="02020603050405020304" pitchFamily="18" charset="0"/>
                </a:endParaRPr>
              </a:p>
              <a:p>
                <a:pPr algn="just">
                  <a:tabLst>
                    <a:tab pos="1200150" algn="l"/>
                  </a:tabLst>
                </a:pPr>
                <a14:m>
                  <m:oMath xmlns:m="http://schemas.openxmlformats.org/officeDocument/2006/math">
                    <m:func>
                      <m:funcPr>
                        <m:ctrlPr>
                          <a:rPr lang="en-US" i="1">
                            <a:latin typeface="Cambria Math" panose="02040503050406030204" pitchFamily="18" charset="0"/>
                            <a:ea typeface="Times New Roman" panose="02020603050405020304" pitchFamily="18" charset="0"/>
                          </a:rPr>
                        </m:ctrlPr>
                      </m:funcPr>
                      <m:fName>
                        <m:r>
                          <m:rPr>
                            <m:sty m:val="p"/>
                          </m:rPr>
                          <a:rPr lang="en-US">
                            <a:latin typeface="Cambria Math" panose="02040503050406030204" pitchFamily="18" charset="0"/>
                            <a:ea typeface="Times New Roman" panose="02020603050405020304" pitchFamily="18" charset="0"/>
                          </a:rPr>
                          <m:t>ln</m:t>
                        </m:r>
                      </m:fName>
                      <m:e>
                        <m:d>
                          <m:dPr>
                            <m:ctrlPr>
                              <a:rPr lang="en-US" i="1">
                                <a:latin typeface="Cambria Math" panose="02040503050406030204" pitchFamily="18" charset="0"/>
                                <a:ea typeface="Times New Roman" panose="02020603050405020304" pitchFamily="18" charset="0"/>
                              </a:rPr>
                            </m:ctrlPr>
                          </m:dPr>
                          <m:e>
                            <m:r>
                              <m:rPr>
                                <m:sty m:val="p"/>
                              </m:rPr>
                              <a:rPr lang="en-US">
                                <a:latin typeface="Cambria Math" panose="02040503050406030204" pitchFamily="18" charset="0"/>
                                <a:ea typeface="Times New Roman" panose="02020603050405020304" pitchFamily="18" charset="0"/>
                              </a:rPr>
                              <m:t>CPUE</m:t>
                            </m:r>
                          </m:e>
                        </m:d>
                      </m:e>
                    </m:func>
                    <m:r>
                      <a:rPr lang="en-US">
                        <a:latin typeface="Cambria Math" panose="02040503050406030204" pitchFamily="18" charset="0"/>
                        <a:ea typeface="Times New Roman" panose="02020603050405020304" pitchFamily="18" charset="0"/>
                      </a:rPr>
                      <m:t>= </m:t>
                    </m:r>
                    <m:r>
                      <m:rPr>
                        <m:sty m:val="p"/>
                      </m:rPr>
                      <a:rPr lang="en-US">
                        <a:latin typeface="Cambria Math" panose="02040503050406030204" pitchFamily="18" charset="0"/>
                        <a:ea typeface="Times New Roman" panose="02020603050405020304" pitchFamily="18" charset="0"/>
                      </a:rPr>
                      <m:t>Year</m:t>
                    </m:r>
                    <m:r>
                      <a:rPr lang="en-US">
                        <a:latin typeface="Cambria Math" panose="02040503050406030204" pitchFamily="18" charset="0"/>
                        <a:ea typeface="Times New Roman" panose="02020603050405020304" pitchFamily="18" charset="0"/>
                      </a:rPr>
                      <m:t> + </m:t>
                    </m:r>
                    <m:r>
                      <m:rPr>
                        <m:sty m:val="p"/>
                      </m:rPr>
                      <a:rPr lang="en-US">
                        <a:latin typeface="Cambria Math" panose="02040503050406030204" pitchFamily="18" charset="0"/>
                        <a:ea typeface="Times New Roman" panose="02020603050405020304" pitchFamily="18" charset="0"/>
                      </a:rPr>
                      <m:t>Captain</m:t>
                    </m:r>
                    <m:r>
                      <a:rPr lang="en-US">
                        <a:latin typeface="Cambria Math" panose="02040503050406030204" pitchFamily="18" charset="0"/>
                        <a:ea typeface="Times New Roman" panose="02020603050405020304" pitchFamily="18" charset="0"/>
                      </a:rPr>
                      <m:t>+ </m:t>
                    </m:r>
                    <m:r>
                      <m:rPr>
                        <m:sty m:val="p"/>
                      </m:rPr>
                      <a:rPr lang="en-US">
                        <a:latin typeface="Cambria Math" panose="02040503050406030204" pitchFamily="18" charset="0"/>
                        <a:ea typeface="Times New Roman" panose="02020603050405020304" pitchFamily="18" charset="0"/>
                      </a:rPr>
                      <m:t>ns</m:t>
                    </m:r>
                    <m:d>
                      <m:dPr>
                        <m:ctrlPr>
                          <a:rPr lang="en-US" i="1">
                            <a:latin typeface="Cambria Math" panose="02040503050406030204" pitchFamily="18" charset="0"/>
                            <a:ea typeface="Times New Roman" panose="02020603050405020304" pitchFamily="18" charset="0"/>
                          </a:rPr>
                        </m:ctrlPr>
                      </m:dPr>
                      <m:e>
                        <m:r>
                          <m:rPr>
                            <m:sty m:val="p"/>
                          </m:rPr>
                          <a:rPr lang="en-US">
                            <a:latin typeface="Cambria Math" panose="02040503050406030204" pitchFamily="18" charset="0"/>
                            <a:ea typeface="Times New Roman" panose="02020603050405020304" pitchFamily="18" charset="0"/>
                          </a:rPr>
                          <m:t>Soak</m:t>
                        </m:r>
                        <m:r>
                          <a:rPr lang="en-US">
                            <a:latin typeface="Cambria Math" panose="02040503050406030204" pitchFamily="18" charset="0"/>
                            <a:ea typeface="Times New Roman" panose="02020603050405020304" pitchFamily="18" charset="0"/>
                          </a:rPr>
                          <m:t>,8</m:t>
                        </m:r>
                      </m:e>
                    </m:d>
                    <m:r>
                      <a:rPr lang="en-US">
                        <a:latin typeface="Cambria Math" panose="02040503050406030204" pitchFamily="18" charset="0"/>
                        <a:ea typeface="Times New Roman" panose="02020603050405020304" pitchFamily="18" charset="0"/>
                      </a:rPr>
                      <m:t>+</m:t>
                    </m:r>
                    <m:r>
                      <m:rPr>
                        <m:sty m:val="p"/>
                      </m:rPr>
                      <a:rPr lang="en-US">
                        <a:latin typeface="Cambria Math" panose="02040503050406030204" pitchFamily="18" charset="0"/>
                        <a:ea typeface="Times New Roman" panose="02020603050405020304" pitchFamily="18" charset="0"/>
                      </a:rPr>
                      <m:t>Gear</m:t>
                    </m:r>
                  </m:oMath>
                </a14:m>
                <a:r>
                  <a:rPr lang="en-US"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en-US" dirty="0">
                    <a:latin typeface="Times New Roman" panose="02020603050405020304" pitchFamily="18" charset="0"/>
                    <a:ea typeface="Times New Roman" panose="02020603050405020304" pitchFamily="18" charset="0"/>
                  </a:rPr>
                  <a:t>=0.97, </a:t>
                </a:r>
                <a14:m>
                  <m:oMath xmlns:m="http://schemas.openxmlformats.org/officeDocument/2006/math">
                    <m:sSup>
                      <m:sSupPr>
                        <m:ctrlPr>
                          <a:rPr lang="en-US" i="1">
                            <a:latin typeface="Cambria Math" panose="02040503050406030204" pitchFamily="18" charset="0"/>
                            <a:ea typeface="Times New Roman" panose="02020603050405020304" pitchFamily="18" charset="0"/>
                          </a:rPr>
                        </m:ctrlPr>
                      </m:sSupPr>
                      <m:e>
                        <m:r>
                          <m:rPr>
                            <m:sty m:val="p"/>
                          </m:rPr>
                          <a:rPr lang="en-US">
                            <a:latin typeface="Cambria Math" panose="02040503050406030204" pitchFamily="18" charset="0"/>
                            <a:ea typeface="Times New Roman" panose="02020603050405020304" pitchFamily="18" charset="0"/>
                          </a:rPr>
                          <m:t>R</m:t>
                        </m:r>
                      </m:e>
                      <m:sup>
                        <m:r>
                          <a:rPr lang="en-US">
                            <a:latin typeface="Cambria Math" panose="02040503050406030204" pitchFamily="18" charset="0"/>
                            <a:ea typeface="Times New Roman" panose="02020603050405020304" pitchFamily="18" charset="0"/>
                          </a:rPr>
                          <m:t>2</m:t>
                        </m:r>
                      </m:sup>
                    </m:sSup>
                    <m:r>
                      <a:rPr lang="en-US">
                        <a:latin typeface="Cambria Math" panose="02040503050406030204" pitchFamily="18" charset="0"/>
                        <a:ea typeface="Times New Roman" panose="02020603050405020304" pitchFamily="18" charset="0"/>
                      </a:rPr>
                      <m:t>=0.1</m:t>
                    </m:r>
                    <m:r>
                      <a:rPr lang="en-US" b="0" i="0" smtClean="0">
                        <a:latin typeface="Cambria Math" panose="02040503050406030204" pitchFamily="18" charset="0"/>
                        <a:ea typeface="Times New Roman" panose="02020603050405020304" pitchFamily="18" charset="0"/>
                      </a:rPr>
                      <m:t>7]</m:t>
                    </m:r>
                  </m:oMath>
                </a14:m>
                <a:endParaRPr lang="en-US" sz="1400" dirty="0">
                  <a:effectLst/>
                  <a:latin typeface="Times New Roman" panose="02020603050405020304" pitchFamily="18" charset="0"/>
                  <a:ea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61F885A8-4AA5-4DB6-87E5-86BCA449DFD9}"/>
                  </a:ext>
                </a:extLst>
              </p:cNvPr>
              <p:cNvSpPr>
                <a:spLocks noRot="1" noChangeAspect="1" noMove="1" noResize="1" noEditPoints="1" noAdjustHandles="1" noChangeArrowheads="1" noChangeShapeType="1" noTextEdit="1"/>
              </p:cNvSpPr>
              <p:nvPr/>
            </p:nvSpPr>
            <p:spPr>
              <a:xfrm>
                <a:off x="17721" y="4572000"/>
                <a:ext cx="4020879" cy="2289281"/>
              </a:xfrm>
              <a:prstGeom prst="rect">
                <a:avLst/>
              </a:prstGeom>
              <a:blipFill>
                <a:blip r:embed="rId3"/>
                <a:stretch>
                  <a:fillRect l="-1364" t="-1330" b="-31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14866ACA-3D71-4931-88BA-AC86870FCDAD}"/>
                  </a:ext>
                </a:extLst>
              </p:cNvPr>
              <p:cNvSpPr/>
              <p:nvPr/>
            </p:nvSpPr>
            <p:spPr>
              <a:xfrm>
                <a:off x="4229099" y="4704151"/>
                <a:ext cx="4572000" cy="2024978"/>
              </a:xfrm>
              <a:prstGeom prst="rect">
                <a:avLst/>
              </a:prstGeom>
            </p:spPr>
            <p:txBody>
              <a:bodyPr wrap="square">
                <a:spAutoFit/>
              </a:bodyPr>
              <a:lstStyle/>
              <a:p>
                <a:pPr algn="just">
                  <a:tabLst>
                    <a:tab pos="1200150" algn="l"/>
                  </a:tabLst>
                </a:pPr>
                <a:r>
                  <a:rPr lang="en-US" dirty="0">
                    <a:latin typeface="Times New Roman" panose="02020603050405020304" pitchFamily="18" charset="0"/>
                    <a:ea typeface="Times New Roman" panose="02020603050405020304" pitchFamily="18" charset="0"/>
                  </a:rPr>
                  <a:t>Initial selection:</a:t>
                </a:r>
                <a:endParaRPr lang="en-US" sz="1400" dirty="0">
                  <a:effectLst/>
                  <a:latin typeface="Times New Roman" panose="02020603050405020304" pitchFamily="18" charset="0"/>
                  <a:ea typeface="Times New Roman" panose="02020603050405020304" pitchFamily="18" charset="0"/>
                </a:endParaRPr>
              </a:p>
              <a:p>
                <a:pPr algn="just">
                  <a:tabLst>
                    <a:tab pos="1200150" algn="l"/>
                  </a:tabLst>
                </a:pPr>
                <a14:m>
                  <m:oMath xmlns:m="http://schemas.openxmlformats.org/officeDocument/2006/math">
                    <m:func>
                      <m:funcPr>
                        <m:ctrlPr>
                          <a:rPr lang="en-US" i="1">
                            <a:latin typeface="Cambria Math" panose="02040503050406030204" pitchFamily="18" charset="0"/>
                            <a:ea typeface="Times New Roman" panose="02020603050405020304" pitchFamily="18" charset="0"/>
                          </a:rPr>
                        </m:ctrlPr>
                      </m:funcPr>
                      <m:fName>
                        <m:r>
                          <m:rPr>
                            <m:sty m:val="p"/>
                          </m:rPr>
                          <a:rPr lang="en-US">
                            <a:latin typeface="Cambria Math" panose="02040503050406030204" pitchFamily="18" charset="0"/>
                            <a:ea typeface="Times New Roman" panose="02020603050405020304" pitchFamily="18" charset="0"/>
                          </a:rPr>
                          <m:t>ln</m:t>
                        </m:r>
                      </m:fName>
                      <m:e>
                        <m:d>
                          <m:dPr>
                            <m:ctrlPr>
                              <a:rPr lang="en-US" i="1">
                                <a:latin typeface="Cambria Math" panose="02040503050406030204" pitchFamily="18" charset="0"/>
                                <a:ea typeface="Times New Roman" panose="02020603050405020304" pitchFamily="18" charset="0"/>
                              </a:rPr>
                            </m:ctrlPr>
                          </m:dPr>
                          <m:e>
                            <m:r>
                              <m:rPr>
                                <m:sty m:val="p"/>
                              </m:rPr>
                              <a:rPr lang="en-US">
                                <a:latin typeface="Cambria Math" panose="02040503050406030204" pitchFamily="18" charset="0"/>
                                <a:ea typeface="Times New Roman" panose="02020603050405020304" pitchFamily="18" charset="0"/>
                              </a:rPr>
                              <m:t>CPUE</m:t>
                            </m:r>
                          </m:e>
                        </m:d>
                      </m:e>
                    </m:func>
                    <m:r>
                      <a:rPr lang="en-US">
                        <a:latin typeface="Cambria Math" panose="02040503050406030204" pitchFamily="18" charset="0"/>
                        <a:ea typeface="Times New Roman" panose="02020603050405020304" pitchFamily="18" charset="0"/>
                      </a:rPr>
                      <m:t>= </m:t>
                    </m:r>
                    <m:r>
                      <m:rPr>
                        <m:sty m:val="p"/>
                      </m:rPr>
                      <a:rPr lang="en-US">
                        <a:latin typeface="Cambria Math" panose="02040503050406030204" pitchFamily="18" charset="0"/>
                        <a:ea typeface="Times New Roman" panose="02020603050405020304" pitchFamily="18" charset="0"/>
                      </a:rPr>
                      <m:t>Year</m:t>
                    </m:r>
                    <m:r>
                      <a:rPr lang="en-US">
                        <a:latin typeface="Cambria Math" panose="02040503050406030204" pitchFamily="18" charset="0"/>
                        <a:ea typeface="Times New Roman" panose="02020603050405020304" pitchFamily="18" charset="0"/>
                      </a:rPr>
                      <m:t> + </m:t>
                    </m:r>
                    <m:r>
                      <m:rPr>
                        <m:sty m:val="p"/>
                      </m:rPr>
                      <a:rPr lang="en-US">
                        <a:latin typeface="Cambria Math" panose="02040503050406030204" pitchFamily="18" charset="0"/>
                        <a:ea typeface="Times New Roman" panose="02020603050405020304" pitchFamily="18" charset="0"/>
                      </a:rPr>
                      <m:t>Gear</m:t>
                    </m:r>
                    <m:r>
                      <a:rPr lang="en-US">
                        <a:latin typeface="Cambria Math" panose="02040503050406030204" pitchFamily="18" charset="0"/>
                        <a:ea typeface="Times New Roman" panose="02020603050405020304" pitchFamily="18" charset="0"/>
                      </a:rPr>
                      <m:t>+</m:t>
                    </m:r>
                    <m:r>
                      <m:rPr>
                        <m:sty m:val="p"/>
                      </m:rPr>
                      <a:rPr lang="en-US">
                        <a:latin typeface="Cambria Math" panose="02040503050406030204" pitchFamily="18" charset="0"/>
                        <a:ea typeface="Times New Roman" panose="02020603050405020304" pitchFamily="18" charset="0"/>
                      </a:rPr>
                      <m:t>ns</m:t>
                    </m:r>
                    <m:d>
                      <m:dPr>
                        <m:ctrlPr>
                          <a:rPr lang="en-US" i="1">
                            <a:latin typeface="Cambria Math" panose="02040503050406030204" pitchFamily="18" charset="0"/>
                            <a:ea typeface="Times New Roman" panose="02020603050405020304" pitchFamily="18" charset="0"/>
                          </a:rPr>
                        </m:ctrlPr>
                      </m:dPr>
                      <m:e>
                        <m:r>
                          <m:rPr>
                            <m:sty m:val="p"/>
                          </m:rPr>
                          <a:rPr lang="en-US">
                            <a:latin typeface="Cambria Math" panose="02040503050406030204" pitchFamily="18" charset="0"/>
                            <a:ea typeface="Times New Roman" panose="02020603050405020304" pitchFamily="18" charset="0"/>
                          </a:rPr>
                          <m:t>Depth</m:t>
                        </m:r>
                        <m:r>
                          <a:rPr lang="en-US">
                            <a:latin typeface="Cambria Math" panose="02040503050406030204" pitchFamily="18" charset="0"/>
                            <a:ea typeface="Times New Roman" panose="02020603050405020304" pitchFamily="18" charset="0"/>
                          </a:rPr>
                          <m:t>,2</m:t>
                        </m:r>
                      </m:e>
                    </m:d>
                    <m:r>
                      <a:rPr lang="en-US">
                        <a:latin typeface="Cambria Math" panose="02040503050406030204" pitchFamily="18" charset="0"/>
                        <a:ea typeface="Times New Roman" panose="02020603050405020304" pitchFamily="18" charset="0"/>
                      </a:rPr>
                      <m:t>+</m:t>
                    </m:r>
                    <m:r>
                      <m:rPr>
                        <m:sty m:val="p"/>
                      </m:rPr>
                      <a:rPr lang="en-US">
                        <a:latin typeface="Cambria Math" panose="02040503050406030204" pitchFamily="18" charset="0"/>
                        <a:ea typeface="Times New Roman" panose="02020603050405020304" pitchFamily="18" charset="0"/>
                      </a:rPr>
                      <m:t>Vessel</m:t>
                    </m:r>
                    <m:r>
                      <a:rPr lang="en-US">
                        <a:latin typeface="Cambria Math" panose="02040503050406030204" pitchFamily="18" charset="0"/>
                        <a:ea typeface="Times New Roman" panose="02020603050405020304" pitchFamily="18" charset="0"/>
                      </a:rPr>
                      <m:t>+</m:t>
                    </m:r>
                    <m:r>
                      <m:rPr>
                        <m:sty m:val="p"/>
                      </m:rPr>
                      <a:rPr lang="en-US">
                        <a:latin typeface="Cambria Math" panose="02040503050406030204" pitchFamily="18" charset="0"/>
                        <a:ea typeface="Times New Roman" panose="02020603050405020304" pitchFamily="18" charset="0"/>
                      </a:rPr>
                      <m:t>Month</m:t>
                    </m:r>
                  </m:oMath>
                </a14:m>
                <a:r>
                  <a:rPr lang="en-US" dirty="0">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algn="just">
                  <a:tabLst>
                    <a:tab pos="1200150" algn="l"/>
                  </a:tabLst>
                </a:pPr>
                <a:r>
                  <a:rPr lang="en-US" dirty="0">
                    <a:latin typeface="Times New Roman" panose="02020603050405020304" pitchFamily="18" charset="0"/>
                    <a:ea typeface="Times New Roman" panose="02020603050405020304" pitchFamily="18" charset="0"/>
                  </a:rPr>
                  <a:t> Final selection:</a:t>
                </a:r>
                <a:endParaRPr lang="en-US" sz="1400" dirty="0">
                  <a:effectLst/>
                  <a:latin typeface="Times New Roman" panose="02020603050405020304" pitchFamily="18" charset="0"/>
                  <a:ea typeface="Times New Roman" panose="02020603050405020304" pitchFamily="18" charset="0"/>
                </a:endParaRPr>
              </a:p>
              <a:p>
                <a:pPr algn="just">
                  <a:tabLst>
                    <a:tab pos="1200150" algn="l"/>
                  </a:tabLst>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ea typeface="Times New Roman" panose="02020603050405020304" pitchFamily="18" charset="0"/>
                            </a:rPr>
                          </m:ctrlPr>
                        </m:funcPr>
                        <m:fName>
                          <m:r>
                            <m:rPr>
                              <m:sty m:val="p"/>
                            </m:rPr>
                            <a:rPr lang="en-US">
                              <a:latin typeface="Cambria Math" panose="02040503050406030204" pitchFamily="18" charset="0"/>
                              <a:ea typeface="Times New Roman" panose="02020603050405020304" pitchFamily="18" charset="0"/>
                            </a:rPr>
                            <m:t>ln</m:t>
                          </m:r>
                        </m:fName>
                        <m:e>
                          <m:d>
                            <m:dPr>
                              <m:ctrlPr>
                                <a:rPr lang="en-US" i="1">
                                  <a:latin typeface="Cambria Math" panose="02040503050406030204" pitchFamily="18" charset="0"/>
                                  <a:ea typeface="Times New Roman" panose="02020603050405020304" pitchFamily="18" charset="0"/>
                                </a:rPr>
                              </m:ctrlPr>
                            </m:dPr>
                            <m:e>
                              <m:r>
                                <m:rPr>
                                  <m:sty m:val="p"/>
                                </m:rPr>
                                <a:rPr lang="en-US">
                                  <a:latin typeface="Cambria Math" panose="02040503050406030204" pitchFamily="18" charset="0"/>
                                  <a:ea typeface="Times New Roman" panose="02020603050405020304" pitchFamily="18" charset="0"/>
                                </a:rPr>
                                <m:t>CPUE</m:t>
                              </m:r>
                            </m:e>
                          </m:d>
                        </m:e>
                      </m:func>
                      <m:r>
                        <a:rPr lang="en-US">
                          <a:latin typeface="Cambria Math" panose="02040503050406030204" pitchFamily="18" charset="0"/>
                          <a:ea typeface="Times New Roman" panose="02020603050405020304" pitchFamily="18" charset="0"/>
                        </a:rPr>
                        <m:t>= </m:t>
                      </m:r>
                      <m:r>
                        <m:rPr>
                          <m:sty m:val="p"/>
                        </m:rPr>
                        <a:rPr lang="en-US">
                          <a:latin typeface="Cambria Math" panose="02040503050406030204" pitchFamily="18" charset="0"/>
                          <a:ea typeface="Times New Roman" panose="02020603050405020304" pitchFamily="18" charset="0"/>
                        </a:rPr>
                        <m:t>Year</m:t>
                      </m:r>
                      <m:r>
                        <a:rPr lang="en-US">
                          <a:latin typeface="Cambria Math" panose="02040503050406030204" pitchFamily="18" charset="0"/>
                          <a:ea typeface="Times New Roman" panose="02020603050405020304" pitchFamily="18" charset="0"/>
                        </a:rPr>
                        <m:t> + </m:t>
                      </m:r>
                      <m:r>
                        <m:rPr>
                          <m:sty m:val="p"/>
                        </m:rPr>
                        <a:rPr lang="en-US">
                          <a:latin typeface="Cambria Math" panose="02040503050406030204" pitchFamily="18" charset="0"/>
                          <a:ea typeface="Times New Roman" panose="02020603050405020304" pitchFamily="18" charset="0"/>
                        </a:rPr>
                        <m:t>Gear</m:t>
                      </m:r>
                      <m:r>
                        <a:rPr lang="en-US">
                          <a:latin typeface="Cambria Math" panose="02040503050406030204" pitchFamily="18" charset="0"/>
                          <a:ea typeface="Times New Roman" panose="02020603050405020304" pitchFamily="18" charset="0"/>
                        </a:rPr>
                        <m:t>+</m:t>
                      </m:r>
                      <m:r>
                        <m:rPr>
                          <m:sty m:val="p"/>
                        </m:rPr>
                        <a:rPr lang="en-US">
                          <a:latin typeface="Cambria Math" panose="02040503050406030204" pitchFamily="18" charset="0"/>
                          <a:ea typeface="Times New Roman" panose="02020603050405020304" pitchFamily="18" charset="0"/>
                        </a:rPr>
                        <m:t>ns</m:t>
                      </m:r>
                      <m:d>
                        <m:dPr>
                          <m:ctrlPr>
                            <a:rPr lang="en-US" i="1">
                              <a:latin typeface="Cambria Math" panose="02040503050406030204" pitchFamily="18" charset="0"/>
                              <a:ea typeface="Times New Roman" panose="02020603050405020304" pitchFamily="18" charset="0"/>
                            </a:rPr>
                          </m:ctrlPr>
                        </m:dPr>
                        <m:e>
                          <m:r>
                            <m:rPr>
                              <m:sty m:val="p"/>
                            </m:rPr>
                            <a:rPr lang="en-US">
                              <a:latin typeface="Cambria Math" panose="02040503050406030204" pitchFamily="18" charset="0"/>
                              <a:ea typeface="Times New Roman" panose="02020603050405020304" pitchFamily="18" charset="0"/>
                            </a:rPr>
                            <m:t>Soak</m:t>
                          </m:r>
                          <m:r>
                            <a:rPr lang="en-US">
                              <a:latin typeface="Cambria Math" panose="02040503050406030204" pitchFamily="18" charset="0"/>
                              <a:ea typeface="Times New Roman" panose="02020603050405020304" pitchFamily="18" charset="0"/>
                            </a:rPr>
                            <m:t>,5</m:t>
                          </m:r>
                        </m:e>
                      </m:d>
                    </m:oMath>
                  </m:oMathPara>
                </a14:m>
                <a:endParaRPr lang="en-US" sz="1400" dirty="0">
                  <a:effectLst/>
                  <a:latin typeface="Times New Roman" panose="02020603050405020304" pitchFamily="18" charset="0"/>
                  <a:ea typeface="Times New Roman" panose="02020603050405020304" pitchFamily="18" charset="0"/>
                </a:endParaRPr>
              </a:p>
              <a:p>
                <a:pPr algn="just">
                  <a:tabLst>
                    <a:tab pos="1200150" algn="l"/>
                  </a:tabLst>
                </a:pPr>
                <a:r>
                  <a:rPr lang="en-US" dirty="0">
                    <a:latin typeface="Times New Roman" panose="02020603050405020304" pitchFamily="18" charset="0"/>
                    <a:ea typeface="Times New Roman" panose="02020603050405020304" pitchFamily="18" charset="0"/>
                  </a:rPr>
                  <a:t>[</a:t>
                </a:r>
                <a:r>
                  <a:rPr lang="en-US" dirty="0">
                    <a:latin typeface="Times New Roman" panose="02020603050405020304" pitchFamily="18" charset="0"/>
                    <a:ea typeface="Times New Roman" panose="02020603050405020304" pitchFamily="18" charset="0"/>
                    <a:sym typeface="Symbol" panose="05050102010706020507" pitchFamily="18" charset="2"/>
                  </a:rPr>
                  <a:t></a:t>
                </a:r>
                <a:r>
                  <a:rPr lang="en-US" dirty="0">
                    <a:latin typeface="Times New Roman" panose="02020603050405020304" pitchFamily="18" charset="0"/>
                    <a:ea typeface="Times New Roman" panose="02020603050405020304" pitchFamily="18" charset="0"/>
                  </a:rPr>
                  <a:t>=1.13, </a:t>
                </a:r>
                <a14:m>
                  <m:oMath xmlns:m="http://schemas.openxmlformats.org/officeDocument/2006/math">
                    <m:sSup>
                      <m:sSupPr>
                        <m:ctrlPr>
                          <a:rPr lang="en-US" i="1">
                            <a:latin typeface="Cambria Math" panose="02040503050406030204" pitchFamily="18" charset="0"/>
                            <a:ea typeface="Times New Roman" panose="02020603050405020304" pitchFamily="18" charset="0"/>
                          </a:rPr>
                        </m:ctrlPr>
                      </m:sSupPr>
                      <m:e>
                        <m:r>
                          <m:rPr>
                            <m:sty m:val="p"/>
                          </m:rPr>
                          <a:rPr lang="en-US">
                            <a:latin typeface="Cambria Math" panose="02040503050406030204" pitchFamily="18" charset="0"/>
                            <a:ea typeface="Times New Roman" panose="02020603050405020304" pitchFamily="18" charset="0"/>
                          </a:rPr>
                          <m:t>R</m:t>
                        </m:r>
                      </m:e>
                      <m:sup>
                        <m:r>
                          <a:rPr lang="en-US">
                            <a:latin typeface="Cambria Math" panose="02040503050406030204" pitchFamily="18" charset="0"/>
                            <a:ea typeface="Times New Roman" panose="02020603050405020304" pitchFamily="18" charset="0"/>
                          </a:rPr>
                          <m:t>2</m:t>
                        </m:r>
                      </m:sup>
                    </m:sSup>
                    <m:r>
                      <a:rPr lang="en-US">
                        <a:latin typeface="Cambria Math" panose="02040503050406030204" pitchFamily="18" charset="0"/>
                        <a:ea typeface="Times New Roman" panose="02020603050405020304" pitchFamily="18" charset="0"/>
                      </a:rPr>
                      <m:t>=0.05</m:t>
                    </m:r>
                    <m:r>
                      <a:rPr lang="en-US" b="0" i="0" smtClean="0">
                        <a:latin typeface="Cambria Math" panose="02040503050406030204" pitchFamily="18" charset="0"/>
                        <a:ea typeface="Times New Roman" panose="02020603050405020304" pitchFamily="18" charset="0"/>
                      </a:rPr>
                      <m:t>, </m:t>
                    </m:r>
                    <m:r>
                      <a:rPr lang="en-US">
                        <a:latin typeface="Cambria Math" panose="02040503050406030204" pitchFamily="18" charset="0"/>
                        <a:ea typeface="Times New Roman" panose="02020603050405020304" pitchFamily="18" charset="0"/>
                      </a:rPr>
                      <m:t> </m:t>
                    </m:r>
                    <m:r>
                      <m:rPr>
                        <m:sty m:val="p"/>
                      </m:rPr>
                      <a:rPr lang="en-US">
                        <a:latin typeface="Cambria Math" panose="02040503050406030204" pitchFamily="18" charset="0"/>
                        <a:ea typeface="Times New Roman" panose="02020603050405020304" pitchFamily="18" charset="0"/>
                      </a:rPr>
                      <m:t>Soak</m:t>
                    </m:r>
                    <m:r>
                      <a:rPr lang="en-US" b="0" i="0" smtClean="0">
                        <a:latin typeface="Cambria Math" panose="02040503050406030204" pitchFamily="18" charset="0"/>
                        <a:ea typeface="Times New Roman" panose="02020603050405020304" pitchFamily="18" charset="0"/>
                      </a:rPr>
                      <m:t> </m:t>
                    </m:r>
                    <m:r>
                      <m:rPr>
                        <m:sty m:val="p"/>
                      </m:rPr>
                      <a:rPr lang="en-US">
                        <a:latin typeface="Cambria Math" panose="02040503050406030204" pitchFamily="18" charset="0"/>
                        <a:ea typeface="Times New Roman" panose="02020603050405020304" pitchFamily="18" charset="0"/>
                      </a:rPr>
                      <m:t>forced</m:t>
                    </m:r>
                    <m:r>
                      <a:rPr lang="en-US">
                        <a:latin typeface="Cambria Math" panose="02040503050406030204" pitchFamily="18" charset="0"/>
                        <a:ea typeface="Times New Roman" panose="02020603050405020304" pitchFamily="18" charset="0"/>
                      </a:rPr>
                      <m:t> </m:t>
                    </m:r>
                    <m:r>
                      <m:rPr>
                        <m:sty m:val="p"/>
                      </m:rPr>
                      <a:rPr lang="en-US">
                        <a:latin typeface="Cambria Math" panose="02040503050406030204" pitchFamily="18" charset="0"/>
                        <a:ea typeface="Times New Roman" panose="02020603050405020304" pitchFamily="18" charset="0"/>
                      </a:rPr>
                      <m:t>in</m:t>
                    </m:r>
                    <m:r>
                      <a:rPr lang="en-US">
                        <a:latin typeface="Cambria Math" panose="02040503050406030204" pitchFamily="18" charset="0"/>
                        <a:ea typeface="Times New Roman" panose="02020603050405020304" pitchFamily="18" charset="0"/>
                      </a:rPr>
                      <m:t>]</m:t>
                    </m:r>
                  </m:oMath>
                </a14:m>
                <a:endParaRPr lang="en-US" sz="1400" dirty="0">
                  <a:effectLst/>
                  <a:latin typeface="Times New Roman" panose="02020603050405020304" pitchFamily="18" charset="0"/>
                  <a:ea typeface="Times New Roman" panose="02020603050405020304" pitchFamily="18" charset="0"/>
                </a:endParaRPr>
              </a:p>
              <a:p>
                <a:pPr algn="just">
                  <a:tabLst>
                    <a:tab pos="1200150" algn="l"/>
                  </a:tabLst>
                </a:pPr>
                <a:r>
                  <a:rPr lang="en-US" dirty="0">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mc:Choice>
        <mc:Fallback xmlns="">
          <p:sp>
            <p:nvSpPr>
              <p:cNvPr id="8" name="Rectangle 7">
                <a:extLst>
                  <a:ext uri="{FF2B5EF4-FFF2-40B4-BE49-F238E27FC236}">
                    <a16:creationId xmlns:a16="http://schemas.microsoft.com/office/drawing/2014/main" id="{14866ACA-3D71-4931-88BA-AC86870FCDAD}"/>
                  </a:ext>
                </a:extLst>
              </p:cNvPr>
              <p:cNvSpPr>
                <a:spLocks noRot="1" noChangeAspect="1" noMove="1" noResize="1" noEditPoints="1" noAdjustHandles="1" noChangeArrowheads="1" noChangeShapeType="1" noTextEdit="1"/>
              </p:cNvSpPr>
              <p:nvPr/>
            </p:nvSpPr>
            <p:spPr>
              <a:xfrm>
                <a:off x="4229099" y="4704151"/>
                <a:ext cx="4572000" cy="2024978"/>
              </a:xfrm>
              <a:prstGeom prst="rect">
                <a:avLst/>
              </a:prstGeom>
              <a:blipFill>
                <a:blip r:embed="rId4"/>
                <a:stretch>
                  <a:fillRect l="-1200" t="-1807"/>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09945EF9-6F89-4102-96F1-684FD614C80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363" y="1710195"/>
            <a:ext cx="4214037" cy="2814638"/>
          </a:xfrm>
          <a:prstGeom prst="rect">
            <a:avLst/>
          </a:prstGeom>
          <a:noFill/>
          <a:ln>
            <a:noFill/>
          </a:ln>
        </p:spPr>
      </p:pic>
      <p:pic>
        <p:nvPicPr>
          <p:cNvPr id="14" name="Picture 13">
            <a:extLst>
              <a:ext uri="{FF2B5EF4-FFF2-40B4-BE49-F238E27FC236}">
                <a16:creationId xmlns:a16="http://schemas.microsoft.com/office/drawing/2014/main" id="{F248FBBD-B35A-4102-B0A7-3BCC1785F798}"/>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3512" y="1757362"/>
            <a:ext cx="4571999" cy="2814638"/>
          </a:xfrm>
          <a:prstGeom prst="rect">
            <a:avLst/>
          </a:prstGeom>
          <a:noFill/>
          <a:ln>
            <a:noFill/>
          </a:ln>
        </p:spPr>
      </p:pic>
    </p:spTree>
    <p:extLst>
      <p:ext uri="{BB962C8B-B14F-4D97-AF65-F5344CB8AC3E}">
        <p14:creationId xmlns:p14="http://schemas.microsoft.com/office/powerpoint/2010/main" val="567921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EF5F11-F853-43A0-97B9-37BFB0184C9B}"/>
              </a:ext>
            </a:extLst>
          </p:cNvPr>
          <p:cNvSpPr>
            <a:spLocks noGrp="1"/>
          </p:cNvSpPr>
          <p:nvPr>
            <p:ph type="sldNum" sz="quarter" idx="12"/>
          </p:nvPr>
        </p:nvSpPr>
        <p:spPr/>
        <p:txBody>
          <a:bodyPr/>
          <a:lstStyle/>
          <a:p>
            <a:fld id="{28D1B9BE-D941-4EEF-A5AD-4384CF3F4BCC}" type="slidenum">
              <a:rPr lang="en-US" smtClean="0"/>
              <a:pPr/>
              <a:t>26</a:t>
            </a:fld>
            <a:endParaRPr lang="en-US" dirty="0"/>
          </a:p>
        </p:txBody>
      </p:sp>
      <p:sp>
        <p:nvSpPr>
          <p:cNvPr id="3" name="Rectangle 2">
            <a:extLst>
              <a:ext uri="{FF2B5EF4-FFF2-40B4-BE49-F238E27FC236}">
                <a16:creationId xmlns:a16="http://schemas.microsoft.com/office/drawing/2014/main" id="{4BA360AA-D2FD-438A-8D98-831091ED2567}"/>
              </a:ext>
            </a:extLst>
          </p:cNvPr>
          <p:cNvSpPr/>
          <p:nvPr/>
        </p:nvSpPr>
        <p:spPr>
          <a:xfrm>
            <a:off x="888382" y="76200"/>
            <a:ext cx="6960218" cy="646331"/>
          </a:xfrm>
          <a:prstGeom prst="rect">
            <a:avLst/>
          </a:prstGeom>
        </p:spPr>
        <p:txBody>
          <a:bodyPr wrap="square">
            <a:spAutoFit/>
          </a:bodyPr>
          <a:lstStyle/>
          <a:p>
            <a:pPr algn="just">
              <a:tabLst>
                <a:tab pos="1200150" algn="l"/>
              </a:tabLst>
            </a:pPr>
            <a:r>
              <a:rPr lang="en-US" dirty="0">
                <a:latin typeface="Times New Roman" panose="02020603050405020304" pitchFamily="18" charset="0"/>
                <a:ea typeface="Times New Roman" panose="02020603050405020304" pitchFamily="18" charset="0"/>
              </a:rPr>
              <a:t>Figure B.3. Studentized residual plots for negative binomial GLM fit for </a:t>
            </a:r>
            <a:r>
              <a:rPr lang="en-US" dirty="0">
                <a:solidFill>
                  <a:srgbClr val="FF0000"/>
                </a:solidFill>
                <a:latin typeface="Times New Roman" panose="02020603050405020304" pitchFamily="18" charset="0"/>
                <a:ea typeface="Times New Roman" panose="02020603050405020304" pitchFamily="18" charset="0"/>
              </a:rPr>
              <a:t>EAG </a:t>
            </a:r>
            <a:r>
              <a:rPr lang="en-US" dirty="0">
                <a:latin typeface="Times New Roman" panose="02020603050405020304" pitchFamily="18" charset="0"/>
                <a:ea typeface="Times New Roman" panose="02020603050405020304" pitchFamily="18" charset="0"/>
              </a:rPr>
              <a:t>CPUE data. </a:t>
            </a:r>
            <a:endParaRPr lang="en-US" sz="1400" dirty="0">
              <a:effectLst/>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7D807F20-D71E-40D6-B27C-19A701EFB45D}"/>
              </a:ext>
            </a:extLst>
          </p:cNvPr>
          <p:cNvSpPr/>
          <p:nvPr/>
        </p:nvSpPr>
        <p:spPr>
          <a:xfrm>
            <a:off x="1600200" y="1339334"/>
            <a:ext cx="2172390" cy="646331"/>
          </a:xfrm>
          <a:prstGeom prst="rect">
            <a:avLst/>
          </a:prstGeom>
        </p:spPr>
        <p:txBody>
          <a:bodyPr wrap="none">
            <a:spAutoFit/>
          </a:bodyPr>
          <a:lstStyle/>
          <a:p>
            <a:r>
              <a:rPr lang="en-US" dirty="0"/>
              <a:t>1995/96 – 2004/05</a:t>
            </a:r>
          </a:p>
          <a:p>
            <a:endParaRPr lang="en-US" dirty="0"/>
          </a:p>
        </p:txBody>
      </p:sp>
      <p:sp>
        <p:nvSpPr>
          <p:cNvPr id="6" name="Rectangle 5">
            <a:extLst>
              <a:ext uri="{FF2B5EF4-FFF2-40B4-BE49-F238E27FC236}">
                <a16:creationId xmlns:a16="http://schemas.microsoft.com/office/drawing/2014/main" id="{62FC2E5C-BBAC-4402-B383-A896AA3793CD}"/>
              </a:ext>
            </a:extLst>
          </p:cNvPr>
          <p:cNvSpPr/>
          <p:nvPr/>
        </p:nvSpPr>
        <p:spPr>
          <a:xfrm>
            <a:off x="5587931" y="1339334"/>
            <a:ext cx="2108269" cy="369332"/>
          </a:xfrm>
          <a:prstGeom prst="rect">
            <a:avLst/>
          </a:prstGeom>
        </p:spPr>
        <p:txBody>
          <a:bodyPr wrap="none">
            <a:spAutoFit/>
          </a:bodyPr>
          <a:lstStyle/>
          <a:p>
            <a:r>
              <a:rPr lang="en-US" dirty="0"/>
              <a:t>2005/06 – 2017/18</a:t>
            </a:r>
          </a:p>
        </p:txBody>
      </p:sp>
      <p:pic>
        <p:nvPicPr>
          <p:cNvPr id="7" name="Picture 6">
            <a:extLst>
              <a:ext uri="{FF2B5EF4-FFF2-40B4-BE49-F238E27FC236}">
                <a16:creationId xmlns:a16="http://schemas.microsoft.com/office/drawing/2014/main" id="{ADAA5BBB-664F-43A1-9604-19815D5FDAE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060875"/>
            <a:ext cx="4202394" cy="2811461"/>
          </a:xfrm>
          <a:prstGeom prst="rect">
            <a:avLst/>
          </a:prstGeom>
          <a:noFill/>
          <a:ln>
            <a:noFill/>
          </a:ln>
        </p:spPr>
      </p:pic>
      <p:pic>
        <p:nvPicPr>
          <p:cNvPr id="8" name="Picture 7">
            <a:extLst>
              <a:ext uri="{FF2B5EF4-FFF2-40B4-BE49-F238E27FC236}">
                <a16:creationId xmlns:a16="http://schemas.microsoft.com/office/drawing/2014/main" id="{1042F36A-DA30-4090-89F7-63F2E56E557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2094545"/>
            <a:ext cx="4075915" cy="2714625"/>
          </a:xfrm>
          <a:prstGeom prst="rect">
            <a:avLst/>
          </a:prstGeom>
          <a:noFill/>
          <a:ln>
            <a:noFill/>
          </a:ln>
        </p:spPr>
      </p:pic>
    </p:spTree>
    <p:extLst>
      <p:ext uri="{BB962C8B-B14F-4D97-AF65-F5344CB8AC3E}">
        <p14:creationId xmlns:p14="http://schemas.microsoft.com/office/powerpoint/2010/main" val="4236081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EF5F11-F853-43A0-97B9-37BFB0184C9B}"/>
              </a:ext>
            </a:extLst>
          </p:cNvPr>
          <p:cNvSpPr>
            <a:spLocks noGrp="1"/>
          </p:cNvSpPr>
          <p:nvPr>
            <p:ph type="sldNum" sz="quarter" idx="12"/>
          </p:nvPr>
        </p:nvSpPr>
        <p:spPr/>
        <p:txBody>
          <a:bodyPr/>
          <a:lstStyle/>
          <a:p>
            <a:fld id="{28D1B9BE-D941-4EEF-A5AD-4384CF3F4BCC}" type="slidenum">
              <a:rPr lang="en-US" smtClean="0"/>
              <a:pPr/>
              <a:t>27</a:t>
            </a:fld>
            <a:endParaRPr lang="en-US" dirty="0"/>
          </a:p>
        </p:txBody>
      </p:sp>
      <p:sp>
        <p:nvSpPr>
          <p:cNvPr id="3" name="Rectangle 2">
            <a:extLst>
              <a:ext uri="{FF2B5EF4-FFF2-40B4-BE49-F238E27FC236}">
                <a16:creationId xmlns:a16="http://schemas.microsoft.com/office/drawing/2014/main" id="{4BA360AA-D2FD-438A-8D98-831091ED2567}"/>
              </a:ext>
            </a:extLst>
          </p:cNvPr>
          <p:cNvSpPr/>
          <p:nvPr/>
        </p:nvSpPr>
        <p:spPr>
          <a:xfrm>
            <a:off x="888382" y="76200"/>
            <a:ext cx="6960218" cy="646331"/>
          </a:xfrm>
          <a:prstGeom prst="rect">
            <a:avLst/>
          </a:prstGeom>
        </p:spPr>
        <p:txBody>
          <a:bodyPr wrap="square">
            <a:spAutoFit/>
          </a:bodyPr>
          <a:lstStyle/>
          <a:p>
            <a:pPr algn="just">
              <a:tabLst>
                <a:tab pos="1200150" algn="l"/>
              </a:tabLst>
            </a:pPr>
            <a:r>
              <a:rPr lang="en-US" dirty="0">
                <a:latin typeface="Times New Roman" panose="02020603050405020304" pitchFamily="18" charset="0"/>
                <a:ea typeface="Times New Roman" panose="02020603050405020304" pitchFamily="18" charset="0"/>
              </a:rPr>
              <a:t>Figure B.4. Studentized residual plots for negative binomial GLM fit for </a:t>
            </a:r>
            <a:r>
              <a:rPr lang="en-US" dirty="0">
                <a:solidFill>
                  <a:srgbClr val="FF0000"/>
                </a:solidFill>
                <a:latin typeface="Times New Roman" panose="02020603050405020304" pitchFamily="18" charset="0"/>
                <a:ea typeface="Times New Roman" panose="02020603050405020304" pitchFamily="18" charset="0"/>
              </a:rPr>
              <a:t>WAG </a:t>
            </a:r>
            <a:r>
              <a:rPr lang="en-US" dirty="0">
                <a:latin typeface="Times New Roman" panose="02020603050405020304" pitchFamily="18" charset="0"/>
                <a:ea typeface="Times New Roman" panose="02020603050405020304" pitchFamily="18" charset="0"/>
              </a:rPr>
              <a:t>CPUE data. </a:t>
            </a:r>
            <a:endParaRPr lang="en-US" sz="1400" dirty="0">
              <a:effectLst/>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7D807F20-D71E-40D6-B27C-19A701EFB45D}"/>
              </a:ext>
            </a:extLst>
          </p:cNvPr>
          <p:cNvSpPr/>
          <p:nvPr/>
        </p:nvSpPr>
        <p:spPr>
          <a:xfrm>
            <a:off x="1600200" y="1339334"/>
            <a:ext cx="2172390" cy="646331"/>
          </a:xfrm>
          <a:prstGeom prst="rect">
            <a:avLst/>
          </a:prstGeom>
        </p:spPr>
        <p:txBody>
          <a:bodyPr wrap="none">
            <a:spAutoFit/>
          </a:bodyPr>
          <a:lstStyle/>
          <a:p>
            <a:r>
              <a:rPr lang="en-US" dirty="0"/>
              <a:t>1995/96 – 2004/05</a:t>
            </a:r>
          </a:p>
          <a:p>
            <a:endParaRPr lang="en-US" dirty="0"/>
          </a:p>
        </p:txBody>
      </p:sp>
      <p:sp>
        <p:nvSpPr>
          <p:cNvPr id="6" name="Rectangle 5">
            <a:extLst>
              <a:ext uri="{FF2B5EF4-FFF2-40B4-BE49-F238E27FC236}">
                <a16:creationId xmlns:a16="http://schemas.microsoft.com/office/drawing/2014/main" id="{62FC2E5C-BBAC-4402-B383-A896AA3793CD}"/>
              </a:ext>
            </a:extLst>
          </p:cNvPr>
          <p:cNvSpPr/>
          <p:nvPr/>
        </p:nvSpPr>
        <p:spPr>
          <a:xfrm>
            <a:off x="5587931" y="1339334"/>
            <a:ext cx="2108269" cy="369332"/>
          </a:xfrm>
          <a:prstGeom prst="rect">
            <a:avLst/>
          </a:prstGeom>
        </p:spPr>
        <p:txBody>
          <a:bodyPr wrap="none">
            <a:spAutoFit/>
          </a:bodyPr>
          <a:lstStyle/>
          <a:p>
            <a:r>
              <a:rPr lang="en-US" dirty="0"/>
              <a:t>2005/06 – 2017/18</a:t>
            </a:r>
          </a:p>
        </p:txBody>
      </p:sp>
      <p:pic>
        <p:nvPicPr>
          <p:cNvPr id="9" name="Picture 8">
            <a:extLst>
              <a:ext uri="{FF2B5EF4-FFF2-40B4-BE49-F238E27FC236}">
                <a16:creationId xmlns:a16="http://schemas.microsoft.com/office/drawing/2014/main" id="{DD29D7AD-3D9D-45F2-BEE2-18061512DCD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673133"/>
            <a:ext cx="4343400" cy="3127468"/>
          </a:xfrm>
          <a:prstGeom prst="rect">
            <a:avLst/>
          </a:prstGeom>
          <a:noFill/>
          <a:ln>
            <a:noFill/>
          </a:ln>
        </p:spPr>
      </p:pic>
      <p:pic>
        <p:nvPicPr>
          <p:cNvPr id="11" name="Picture 10">
            <a:extLst>
              <a:ext uri="{FF2B5EF4-FFF2-40B4-BE49-F238E27FC236}">
                <a16:creationId xmlns:a16="http://schemas.microsoft.com/office/drawing/2014/main" id="{E8173633-1309-4C9B-B566-4FADC4DA60F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673134"/>
            <a:ext cx="4542156" cy="3127468"/>
          </a:xfrm>
          <a:prstGeom prst="rect">
            <a:avLst/>
          </a:prstGeom>
          <a:noFill/>
          <a:ln>
            <a:noFill/>
          </a:ln>
        </p:spPr>
      </p:pic>
    </p:spTree>
    <p:extLst>
      <p:ext uri="{BB962C8B-B14F-4D97-AF65-F5344CB8AC3E}">
        <p14:creationId xmlns:p14="http://schemas.microsoft.com/office/powerpoint/2010/main" val="2874697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EF5F11-F853-43A0-97B9-37BFB0184C9B}"/>
              </a:ext>
            </a:extLst>
          </p:cNvPr>
          <p:cNvSpPr>
            <a:spLocks noGrp="1"/>
          </p:cNvSpPr>
          <p:nvPr>
            <p:ph type="sldNum" sz="quarter" idx="12"/>
          </p:nvPr>
        </p:nvSpPr>
        <p:spPr>
          <a:xfrm>
            <a:off x="8202797" y="76200"/>
            <a:ext cx="941203" cy="301752"/>
          </a:xfrm>
        </p:spPr>
        <p:txBody>
          <a:bodyPr/>
          <a:lstStyle/>
          <a:p>
            <a:fld id="{28D1B9BE-D941-4EEF-A5AD-4384CF3F4BCC}" type="slidenum">
              <a:rPr lang="en-US" smtClean="0"/>
              <a:pPr/>
              <a:t>28</a:t>
            </a:fld>
            <a:endParaRPr lang="en-US" dirty="0"/>
          </a:p>
        </p:txBody>
      </p:sp>
      <p:sp>
        <p:nvSpPr>
          <p:cNvPr id="3" name="Rectangle 2">
            <a:extLst>
              <a:ext uri="{FF2B5EF4-FFF2-40B4-BE49-F238E27FC236}">
                <a16:creationId xmlns:a16="http://schemas.microsoft.com/office/drawing/2014/main" id="{4BA360AA-D2FD-438A-8D98-831091ED2567}"/>
              </a:ext>
            </a:extLst>
          </p:cNvPr>
          <p:cNvSpPr/>
          <p:nvPr/>
        </p:nvSpPr>
        <p:spPr>
          <a:xfrm>
            <a:off x="152400" y="76200"/>
            <a:ext cx="7696200" cy="1200329"/>
          </a:xfrm>
          <a:prstGeom prst="rect">
            <a:avLst/>
          </a:prstGeom>
        </p:spPr>
        <p:txBody>
          <a:bodyPr wrap="square">
            <a:spAutoFit/>
          </a:bodyPr>
          <a:lstStyle/>
          <a:p>
            <a:pPr algn="just">
              <a:tabLst>
                <a:tab pos="1200150" algn="l"/>
              </a:tabLst>
            </a:pPr>
            <a:r>
              <a:rPr lang="en-US" dirty="0">
                <a:latin typeface="Times New Roman" panose="02020603050405020304" pitchFamily="18" charset="0"/>
                <a:ea typeface="Times New Roman" panose="02020603050405020304" pitchFamily="18" charset="0"/>
              </a:rPr>
              <a:t>Figures B.9 &amp;10. </a:t>
            </a:r>
            <a:r>
              <a:rPr lang="en-US" dirty="0"/>
              <a:t>Trends in non-standardized and standardized CPUE indices with +/- 2 SE by lognormal GLM for </a:t>
            </a:r>
            <a:r>
              <a:rPr lang="en-US" dirty="0">
                <a:solidFill>
                  <a:srgbClr val="FF0000"/>
                </a:solidFill>
              </a:rPr>
              <a:t>EAG</a:t>
            </a:r>
            <a:r>
              <a:rPr lang="en-US" dirty="0"/>
              <a:t> (left) </a:t>
            </a:r>
            <a:r>
              <a:rPr lang="en-US" dirty="0">
                <a:solidFill>
                  <a:srgbClr val="FF0000"/>
                </a:solidFill>
              </a:rPr>
              <a:t>WAG </a:t>
            </a:r>
            <a:r>
              <a:rPr lang="en-US" dirty="0"/>
              <a:t>(right), 1985/86-1998/99 fish ticket data. Standardized indices: black line and non-standardized  indices: red line</a:t>
            </a:r>
            <a:r>
              <a:rPr lang="en-US" sz="1600" dirty="0"/>
              <a:t>.</a:t>
            </a:r>
            <a:endParaRPr lang="en-US" sz="14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F2EA7EB7-2226-45E1-927B-F5E36A7D76C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14" y="1676401"/>
            <a:ext cx="4306186" cy="2819400"/>
          </a:xfrm>
          <a:prstGeom prst="rect">
            <a:avLst/>
          </a:prstGeom>
          <a:noFill/>
          <a:ln>
            <a:noFill/>
          </a:ln>
        </p:spPr>
      </p:pic>
      <p:pic>
        <p:nvPicPr>
          <p:cNvPr id="10" name="Picture 9">
            <a:extLst>
              <a:ext uri="{FF2B5EF4-FFF2-40B4-BE49-F238E27FC236}">
                <a16:creationId xmlns:a16="http://schemas.microsoft.com/office/drawing/2014/main" id="{A5147D2F-1FA5-4494-BE11-4E303E35137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4411" y="1676401"/>
            <a:ext cx="4419600" cy="2819400"/>
          </a:xfrm>
          <a:prstGeom prst="rect">
            <a:avLst/>
          </a:prstGeom>
          <a:noFill/>
          <a:ln>
            <a:noFill/>
          </a:ln>
        </p:spPr>
      </p:pic>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B3CDBA7-3444-4DF5-85F3-BF956ACB96A5}"/>
                  </a:ext>
                </a:extLst>
              </p:cNvPr>
              <p:cNvSpPr/>
              <p:nvPr/>
            </p:nvSpPr>
            <p:spPr>
              <a:xfrm>
                <a:off x="37215" y="4917087"/>
                <a:ext cx="4229985" cy="1477328"/>
              </a:xfrm>
              <a:prstGeom prst="rect">
                <a:avLst/>
              </a:prstGeom>
            </p:spPr>
            <p:txBody>
              <a:bodyPr wrap="square">
                <a:spAutoFit/>
              </a:bodyPr>
              <a:lstStyle/>
              <a:p>
                <a:pPr algn="just">
                  <a:tabLst>
                    <a:tab pos="1200150" algn="l"/>
                  </a:tabLst>
                </a:pPr>
                <a:r>
                  <a:rPr lang="en-US" dirty="0">
                    <a:latin typeface="Times New Roman" panose="02020603050405020304" pitchFamily="18" charset="0"/>
                    <a:ea typeface="Times New Roman" panose="02020603050405020304" pitchFamily="18" charset="0"/>
                  </a:rPr>
                  <a:t>Initial selection:</a:t>
                </a:r>
                <a:endParaRPr lang="en-US" sz="1400" dirty="0">
                  <a:effectLst/>
                  <a:latin typeface="Times New Roman" panose="02020603050405020304" pitchFamily="18" charset="0"/>
                  <a:ea typeface="Times New Roman" panose="02020603050405020304" pitchFamily="18" charset="0"/>
                </a:endParaRPr>
              </a:p>
              <a:p>
                <a:pPr algn="just">
                  <a:tabLst>
                    <a:tab pos="1200150" algn="l"/>
                  </a:tabLst>
                </a:pPr>
                <a14:m>
                  <m:oMath xmlns:m="http://schemas.openxmlformats.org/officeDocument/2006/math">
                    <m:func>
                      <m:funcPr>
                        <m:ctrlPr>
                          <a:rPr lang="en-US" i="1">
                            <a:latin typeface="Cambria Math" panose="02040503050406030204" pitchFamily="18" charset="0"/>
                            <a:ea typeface="Times New Roman" panose="02020603050405020304" pitchFamily="18" charset="0"/>
                          </a:rPr>
                        </m:ctrlPr>
                      </m:funcPr>
                      <m:fName>
                        <m:r>
                          <m:rPr>
                            <m:sty m:val="p"/>
                          </m:rPr>
                          <a:rPr lang="en-US">
                            <a:latin typeface="Cambria Math" panose="02040503050406030204" pitchFamily="18" charset="0"/>
                            <a:ea typeface="Times New Roman" panose="02020603050405020304" pitchFamily="18" charset="0"/>
                          </a:rPr>
                          <m:t>ln</m:t>
                        </m:r>
                      </m:fName>
                      <m:e>
                        <m:d>
                          <m:dPr>
                            <m:ctrlPr>
                              <a:rPr lang="en-US" i="1">
                                <a:latin typeface="Cambria Math" panose="02040503050406030204" pitchFamily="18" charset="0"/>
                                <a:ea typeface="Times New Roman" panose="02020603050405020304" pitchFamily="18" charset="0"/>
                              </a:rPr>
                            </m:ctrlPr>
                          </m:dPr>
                          <m:e>
                            <m:r>
                              <m:rPr>
                                <m:sty m:val="p"/>
                              </m:rPr>
                              <a:rPr lang="en-US">
                                <a:latin typeface="Cambria Math" panose="02040503050406030204" pitchFamily="18" charset="0"/>
                                <a:ea typeface="Times New Roman" panose="02020603050405020304" pitchFamily="18" charset="0"/>
                              </a:rPr>
                              <m:t>CPUE</m:t>
                            </m:r>
                          </m:e>
                        </m:d>
                      </m:e>
                    </m:func>
                    <m:r>
                      <a:rPr lang="en-US">
                        <a:latin typeface="Cambria Math" panose="02040503050406030204" pitchFamily="18" charset="0"/>
                        <a:ea typeface="Times New Roman" panose="02020603050405020304" pitchFamily="18" charset="0"/>
                      </a:rPr>
                      <m:t>= </m:t>
                    </m:r>
                    <m:r>
                      <m:rPr>
                        <m:sty m:val="p"/>
                      </m:rPr>
                      <a:rPr lang="en-US">
                        <a:latin typeface="Cambria Math" panose="02040503050406030204" pitchFamily="18" charset="0"/>
                        <a:ea typeface="Times New Roman" panose="02020603050405020304" pitchFamily="18" charset="0"/>
                      </a:rPr>
                      <m:t>Year</m:t>
                    </m:r>
                    <m:r>
                      <a:rPr lang="en-US">
                        <a:latin typeface="Cambria Math" panose="02040503050406030204" pitchFamily="18" charset="0"/>
                        <a:ea typeface="Times New Roman" panose="02020603050405020304" pitchFamily="18" charset="0"/>
                      </a:rPr>
                      <m:t> + </m:t>
                    </m:r>
                    <m:r>
                      <m:rPr>
                        <m:sty m:val="p"/>
                      </m:rPr>
                      <a:rPr lang="en-US">
                        <a:latin typeface="Cambria Math" panose="02040503050406030204" pitchFamily="18" charset="0"/>
                        <a:ea typeface="Times New Roman" panose="02020603050405020304" pitchFamily="18" charset="0"/>
                      </a:rPr>
                      <m:t>Vessel</m:t>
                    </m:r>
                    <m:r>
                      <a:rPr lang="en-US">
                        <a:latin typeface="Cambria Math" panose="02040503050406030204" pitchFamily="18" charset="0"/>
                        <a:ea typeface="Times New Roman" panose="02020603050405020304" pitchFamily="18" charset="0"/>
                      </a:rPr>
                      <m:t>+</m:t>
                    </m:r>
                    <m:r>
                      <m:rPr>
                        <m:sty m:val="p"/>
                      </m:rPr>
                      <a:rPr lang="en-US">
                        <a:latin typeface="Cambria Math" panose="02040503050406030204" pitchFamily="18" charset="0"/>
                        <a:ea typeface="Times New Roman" panose="02020603050405020304" pitchFamily="18" charset="0"/>
                      </a:rPr>
                      <m:t>Month</m:t>
                    </m:r>
                  </m:oMath>
                </a14:m>
                <a:r>
                  <a:rPr lang="en-US" dirty="0">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algn="just">
                  <a:tabLst>
                    <a:tab pos="1200150" algn="l"/>
                  </a:tabLst>
                </a:pPr>
                <a:r>
                  <a:rPr lang="en-US" dirty="0">
                    <a:latin typeface="Times New Roman" panose="02020603050405020304" pitchFamily="18" charset="0"/>
                    <a:ea typeface="Times New Roman" panose="02020603050405020304" pitchFamily="18" charset="0"/>
                  </a:rPr>
                  <a:t>Final selection:</a:t>
                </a:r>
                <a:endParaRPr lang="en-US" sz="1400" dirty="0">
                  <a:effectLst/>
                  <a:latin typeface="Times New Roman" panose="02020603050405020304" pitchFamily="18" charset="0"/>
                  <a:ea typeface="Times New Roman" panose="02020603050405020304" pitchFamily="18" charset="0"/>
                </a:endParaRPr>
              </a:p>
              <a:p>
                <a:pPr algn="just">
                  <a:tabLst>
                    <a:tab pos="1200150" algn="l"/>
                  </a:tabLst>
                </a:pPr>
                <a14:m>
                  <m:oMath xmlns:m="http://schemas.openxmlformats.org/officeDocument/2006/math">
                    <m:func>
                      <m:funcPr>
                        <m:ctrlPr>
                          <a:rPr lang="en-US" i="1">
                            <a:latin typeface="Cambria Math" panose="02040503050406030204" pitchFamily="18" charset="0"/>
                            <a:ea typeface="Times New Roman" panose="02020603050405020304" pitchFamily="18" charset="0"/>
                          </a:rPr>
                        </m:ctrlPr>
                      </m:funcPr>
                      <m:fName>
                        <m:r>
                          <m:rPr>
                            <m:sty m:val="p"/>
                          </m:rPr>
                          <a:rPr lang="en-US">
                            <a:latin typeface="Cambria Math" panose="02040503050406030204" pitchFamily="18" charset="0"/>
                            <a:ea typeface="Times New Roman" panose="02020603050405020304" pitchFamily="18" charset="0"/>
                          </a:rPr>
                          <m:t>ln</m:t>
                        </m:r>
                      </m:fName>
                      <m:e>
                        <m:d>
                          <m:dPr>
                            <m:ctrlPr>
                              <a:rPr lang="en-US" i="1">
                                <a:latin typeface="Cambria Math" panose="02040503050406030204" pitchFamily="18" charset="0"/>
                                <a:ea typeface="Times New Roman" panose="02020603050405020304" pitchFamily="18" charset="0"/>
                              </a:rPr>
                            </m:ctrlPr>
                          </m:dPr>
                          <m:e>
                            <m:r>
                              <m:rPr>
                                <m:sty m:val="p"/>
                              </m:rPr>
                              <a:rPr lang="en-US">
                                <a:latin typeface="Cambria Math" panose="02040503050406030204" pitchFamily="18" charset="0"/>
                                <a:ea typeface="Times New Roman" panose="02020603050405020304" pitchFamily="18" charset="0"/>
                              </a:rPr>
                              <m:t>CPUE</m:t>
                            </m:r>
                          </m:e>
                        </m:d>
                      </m:e>
                    </m:func>
                    <m:r>
                      <a:rPr lang="en-US">
                        <a:latin typeface="Cambria Math" panose="02040503050406030204" pitchFamily="18" charset="0"/>
                        <a:ea typeface="Times New Roman" panose="02020603050405020304" pitchFamily="18" charset="0"/>
                      </a:rPr>
                      <m:t>= </m:t>
                    </m:r>
                    <m:r>
                      <m:rPr>
                        <m:sty m:val="p"/>
                      </m:rPr>
                      <a:rPr lang="en-US">
                        <a:latin typeface="Cambria Math" panose="02040503050406030204" pitchFamily="18" charset="0"/>
                        <a:ea typeface="Times New Roman" panose="02020603050405020304" pitchFamily="18" charset="0"/>
                      </a:rPr>
                      <m:t>Year</m:t>
                    </m:r>
                    <m:r>
                      <a:rPr lang="en-US">
                        <a:latin typeface="Cambria Math" panose="02040503050406030204" pitchFamily="18" charset="0"/>
                        <a:ea typeface="Times New Roman" panose="02020603050405020304" pitchFamily="18" charset="0"/>
                      </a:rPr>
                      <m:t> + </m:t>
                    </m:r>
                    <m:r>
                      <m:rPr>
                        <m:sty m:val="p"/>
                      </m:rPr>
                      <a:rPr lang="en-US">
                        <a:latin typeface="Cambria Math" panose="02040503050406030204" pitchFamily="18" charset="0"/>
                        <a:ea typeface="Times New Roman" panose="02020603050405020304" pitchFamily="18" charset="0"/>
                      </a:rPr>
                      <m:t>Vessel</m:t>
                    </m:r>
                    <m:r>
                      <a:rPr lang="en-US">
                        <a:latin typeface="Cambria Math" panose="02040503050406030204" pitchFamily="18" charset="0"/>
                        <a:ea typeface="Times New Roman" panose="02020603050405020304" pitchFamily="18" charset="0"/>
                      </a:rPr>
                      <m:t>+</m:t>
                    </m:r>
                    <m:r>
                      <m:rPr>
                        <m:sty m:val="p"/>
                      </m:rPr>
                      <a:rPr lang="en-US">
                        <a:latin typeface="Cambria Math" panose="02040503050406030204" pitchFamily="18" charset="0"/>
                        <a:ea typeface="Times New Roman" panose="02020603050405020304" pitchFamily="18" charset="0"/>
                      </a:rPr>
                      <m:t>Month</m:t>
                    </m:r>
                  </m:oMath>
                </a14:m>
                <a:r>
                  <a:rPr lang="en-US" dirty="0">
                    <a:latin typeface="Times New Roman" panose="02020603050405020304" pitchFamily="18" charset="0"/>
                    <a:ea typeface="Times New Roman" panose="02020603050405020304" pitchFamily="18" charset="0"/>
                  </a:rPr>
                  <a:t>	  </a:t>
                </a:r>
              </a:p>
              <a:p>
                <a:pPr algn="just">
                  <a:tabLst>
                    <a:tab pos="1200150" algn="l"/>
                  </a:tabLst>
                </a:pPr>
                <a:r>
                  <a:rPr lang="en-US" dirty="0">
                    <a:latin typeface="Times New Roman" panose="02020603050405020304" pitchFamily="18" charset="0"/>
                    <a:ea typeface="Times New Roman" panose="02020603050405020304" pitchFamily="18" charset="0"/>
                  </a:rPr>
                  <a:t>[</a:t>
                </a:r>
                <a14:m>
                  <m:oMath xmlns:m="http://schemas.openxmlformats.org/officeDocument/2006/math">
                    <m:sSup>
                      <m:sSupPr>
                        <m:ctrlPr>
                          <a:rPr lang="en-US" i="1">
                            <a:latin typeface="Cambria Math" panose="02040503050406030204" pitchFamily="18" charset="0"/>
                            <a:ea typeface="Times New Roman" panose="02020603050405020304" pitchFamily="18" charset="0"/>
                          </a:rPr>
                        </m:ctrlPr>
                      </m:sSupPr>
                      <m:e>
                        <m:r>
                          <m:rPr>
                            <m:sty m:val="p"/>
                          </m:rPr>
                          <a:rPr lang="en-US">
                            <a:latin typeface="Cambria Math" panose="02040503050406030204" pitchFamily="18" charset="0"/>
                            <a:ea typeface="Times New Roman" panose="02020603050405020304" pitchFamily="18" charset="0"/>
                          </a:rPr>
                          <m:t>R</m:t>
                        </m:r>
                      </m:e>
                      <m:sup>
                        <m:r>
                          <a:rPr lang="en-US">
                            <a:latin typeface="Cambria Math" panose="02040503050406030204" pitchFamily="18" charset="0"/>
                            <a:ea typeface="Times New Roman" panose="02020603050405020304" pitchFamily="18" charset="0"/>
                          </a:rPr>
                          <m:t>2</m:t>
                        </m:r>
                      </m:sup>
                    </m:sSup>
                    <m:r>
                      <a:rPr lang="en-US">
                        <a:latin typeface="Cambria Math" panose="02040503050406030204" pitchFamily="18" charset="0"/>
                        <a:ea typeface="Times New Roman" panose="02020603050405020304" pitchFamily="18" charset="0"/>
                      </a:rPr>
                      <m:t>=0.37]</m:t>
                    </m:r>
                  </m:oMath>
                </a14:m>
                <a:endParaRPr lang="en-US" sz="1400" dirty="0">
                  <a:effectLst/>
                  <a:latin typeface="Times New Roman" panose="02020603050405020304" pitchFamily="18" charset="0"/>
                  <a:ea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6B3CDBA7-3444-4DF5-85F3-BF956ACB96A5}"/>
                  </a:ext>
                </a:extLst>
              </p:cNvPr>
              <p:cNvSpPr>
                <a:spLocks noRot="1" noChangeAspect="1" noMove="1" noResize="1" noEditPoints="1" noAdjustHandles="1" noChangeArrowheads="1" noChangeShapeType="1" noTextEdit="1"/>
              </p:cNvSpPr>
              <p:nvPr/>
            </p:nvSpPr>
            <p:spPr>
              <a:xfrm>
                <a:off x="37215" y="4917087"/>
                <a:ext cx="4229985" cy="1477328"/>
              </a:xfrm>
              <a:prstGeom prst="rect">
                <a:avLst/>
              </a:prstGeom>
              <a:blipFill>
                <a:blip r:embed="rId4"/>
                <a:stretch>
                  <a:fillRect l="-1153" t="-2479" b="-57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239E8F10-25A9-4F97-BA95-5129F1133568}"/>
                  </a:ext>
                </a:extLst>
              </p:cNvPr>
              <p:cNvSpPr/>
              <p:nvPr/>
            </p:nvSpPr>
            <p:spPr>
              <a:xfrm>
                <a:off x="4354034" y="4931263"/>
                <a:ext cx="4572000" cy="1200329"/>
              </a:xfrm>
              <a:prstGeom prst="rect">
                <a:avLst/>
              </a:prstGeom>
            </p:spPr>
            <p:txBody>
              <a:bodyPr>
                <a:spAutoFit/>
              </a:bodyPr>
              <a:lstStyle/>
              <a:p>
                <a:pPr algn="just">
                  <a:tabLst>
                    <a:tab pos="1200150" algn="l"/>
                  </a:tabLst>
                </a:pPr>
                <a:r>
                  <a:rPr lang="en-US" dirty="0">
                    <a:latin typeface="Times New Roman" panose="02020603050405020304" pitchFamily="18" charset="0"/>
                    <a:ea typeface="Times New Roman" panose="02020603050405020304" pitchFamily="18" charset="0"/>
                  </a:rPr>
                  <a:t>Initial selection:</a:t>
                </a:r>
                <a:endParaRPr lang="en-US" sz="1400" dirty="0">
                  <a:effectLst/>
                  <a:latin typeface="Times New Roman" panose="02020603050405020304" pitchFamily="18" charset="0"/>
                  <a:ea typeface="Times New Roman" panose="02020603050405020304" pitchFamily="18" charset="0"/>
                </a:endParaRPr>
              </a:p>
              <a:p>
                <a:pPr algn="just">
                  <a:tabLst>
                    <a:tab pos="1200150" algn="l"/>
                  </a:tabLst>
                </a:pPr>
                <a14:m>
                  <m:oMath xmlns:m="http://schemas.openxmlformats.org/officeDocument/2006/math">
                    <m:func>
                      <m:funcPr>
                        <m:ctrlPr>
                          <a:rPr lang="en-US" i="1">
                            <a:latin typeface="Cambria Math" panose="02040503050406030204" pitchFamily="18" charset="0"/>
                            <a:ea typeface="Times New Roman" panose="02020603050405020304" pitchFamily="18" charset="0"/>
                          </a:rPr>
                        </m:ctrlPr>
                      </m:funcPr>
                      <m:fName>
                        <m:r>
                          <m:rPr>
                            <m:sty m:val="p"/>
                          </m:rPr>
                          <a:rPr lang="en-US">
                            <a:latin typeface="Cambria Math" panose="02040503050406030204" pitchFamily="18" charset="0"/>
                            <a:ea typeface="Times New Roman" panose="02020603050405020304" pitchFamily="18" charset="0"/>
                          </a:rPr>
                          <m:t>ln</m:t>
                        </m:r>
                      </m:fName>
                      <m:e>
                        <m:d>
                          <m:dPr>
                            <m:ctrlPr>
                              <a:rPr lang="en-US" i="1">
                                <a:latin typeface="Cambria Math" panose="02040503050406030204" pitchFamily="18" charset="0"/>
                                <a:ea typeface="Times New Roman" panose="02020603050405020304" pitchFamily="18" charset="0"/>
                              </a:rPr>
                            </m:ctrlPr>
                          </m:dPr>
                          <m:e>
                            <m:r>
                              <m:rPr>
                                <m:sty m:val="p"/>
                              </m:rPr>
                              <a:rPr lang="en-US">
                                <a:latin typeface="Cambria Math" panose="02040503050406030204" pitchFamily="18" charset="0"/>
                                <a:ea typeface="Times New Roman" panose="02020603050405020304" pitchFamily="18" charset="0"/>
                              </a:rPr>
                              <m:t>CPUE</m:t>
                            </m:r>
                          </m:e>
                        </m:d>
                      </m:e>
                    </m:func>
                    <m:r>
                      <a:rPr lang="en-US">
                        <a:latin typeface="Cambria Math" panose="02040503050406030204" pitchFamily="18" charset="0"/>
                        <a:ea typeface="Times New Roman" panose="02020603050405020304" pitchFamily="18" charset="0"/>
                      </a:rPr>
                      <m:t>= </m:t>
                    </m:r>
                    <m:r>
                      <m:rPr>
                        <m:sty m:val="p"/>
                      </m:rPr>
                      <a:rPr lang="en-US">
                        <a:latin typeface="Cambria Math" panose="02040503050406030204" pitchFamily="18" charset="0"/>
                        <a:ea typeface="Times New Roman" panose="02020603050405020304" pitchFamily="18" charset="0"/>
                      </a:rPr>
                      <m:t>Year</m:t>
                    </m:r>
                    <m:r>
                      <a:rPr lang="en-US">
                        <a:latin typeface="Cambria Math" panose="02040503050406030204" pitchFamily="18" charset="0"/>
                        <a:ea typeface="Times New Roman" panose="02020603050405020304" pitchFamily="18" charset="0"/>
                      </a:rPr>
                      <m:t> + </m:t>
                    </m:r>
                    <m:r>
                      <m:rPr>
                        <m:sty m:val="p"/>
                      </m:rPr>
                      <a:rPr lang="en-US">
                        <a:latin typeface="Cambria Math" panose="02040503050406030204" pitchFamily="18" charset="0"/>
                        <a:ea typeface="Times New Roman" panose="02020603050405020304" pitchFamily="18" charset="0"/>
                      </a:rPr>
                      <m:t>Vessel</m:t>
                    </m:r>
                  </m:oMath>
                </a14:m>
                <a:r>
                  <a:rPr lang="en-US" dirty="0">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algn="just">
                  <a:tabLst>
                    <a:tab pos="1200150" algn="l"/>
                  </a:tabLst>
                </a:pPr>
                <a:r>
                  <a:rPr lang="en-US" dirty="0">
                    <a:latin typeface="Times New Roman" panose="02020603050405020304" pitchFamily="18" charset="0"/>
                    <a:ea typeface="Times New Roman" panose="02020603050405020304" pitchFamily="18" charset="0"/>
                  </a:rPr>
                  <a:t> Final selection:</a:t>
                </a:r>
                <a:endParaRPr lang="en-US" sz="1400" dirty="0">
                  <a:effectLst/>
                  <a:latin typeface="Times New Roman" panose="02020603050405020304" pitchFamily="18" charset="0"/>
                  <a:ea typeface="Times New Roman" panose="02020603050405020304" pitchFamily="18" charset="0"/>
                </a:endParaRPr>
              </a:p>
              <a:p>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panose="02040503050406030204" pitchFamily="18" charset="0"/>
                            <a:ea typeface="Times New Roman" panose="02020603050405020304" pitchFamily="18" charset="0"/>
                            <a:cs typeface="Times New Roman" panose="02020603050405020304" pitchFamily="18" charset="0"/>
                          </a:rPr>
                          <m:t>ln</m:t>
                        </m:r>
                      </m:fName>
                      <m:e>
                        <m:d>
                          <m:dPr>
                            <m:ctrlPr>
                              <a:rPr lang="en-US" i="1">
                                <a:latin typeface="Cambria Math" panose="02040503050406030204" pitchFamily="18" charset="0"/>
                              </a:rPr>
                            </m:ctrlPr>
                          </m:dPr>
                          <m:e>
                            <m:r>
                              <m:rPr>
                                <m:sty m:val="p"/>
                              </m:rPr>
                              <a:rPr lang="en-US">
                                <a:latin typeface="Cambria Math" panose="02040503050406030204" pitchFamily="18" charset="0"/>
                                <a:ea typeface="Times New Roman" panose="02020603050405020304" pitchFamily="18" charset="0"/>
                                <a:cs typeface="Times New Roman" panose="02020603050405020304" pitchFamily="18" charset="0"/>
                              </a:rPr>
                              <m:t>CPUE</m:t>
                            </m:r>
                          </m:e>
                        </m:d>
                      </m:e>
                    </m:func>
                    <m:r>
                      <a:rPr lang="en-US">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a:latin typeface="Cambria Math" panose="02040503050406030204" pitchFamily="18" charset="0"/>
                        <a:ea typeface="Times New Roman" panose="02020603050405020304" pitchFamily="18" charset="0"/>
                        <a:cs typeface="Times New Roman" panose="02020603050405020304" pitchFamily="18" charset="0"/>
                      </a:rPr>
                      <m:t>Year</m:t>
                    </m:r>
                    <m:r>
                      <a:rPr lang="en-US">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en-US">
                        <a:latin typeface="Cambria Math" panose="02040503050406030204" pitchFamily="18" charset="0"/>
                        <a:ea typeface="Times New Roman" panose="02020603050405020304" pitchFamily="18" charset="0"/>
                        <a:cs typeface="Times New Roman" panose="02020603050405020304" pitchFamily="18" charset="0"/>
                      </a:rPr>
                      <m:t>Vessel</m:t>
                    </m:r>
                    <m:r>
                      <a:rPr lang="en-US">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i="1">
                            <a:latin typeface="Cambria Math" panose="02040503050406030204" pitchFamily="18" charset="0"/>
                          </a:rPr>
                        </m:ctrlPr>
                      </m:sSupPr>
                      <m:e>
                        <m:r>
                          <m:rPr>
                            <m:sty m:val="p"/>
                          </m:rPr>
                          <a:rPr lang="en-US">
                            <a:latin typeface="Cambria Math" panose="02040503050406030204" pitchFamily="18" charset="0"/>
                            <a:ea typeface="Times New Roman" panose="02020603050405020304" pitchFamily="18" charset="0"/>
                            <a:cs typeface="Times New Roman" panose="02020603050405020304" pitchFamily="18" charset="0"/>
                          </a:rPr>
                          <m:t>R</m:t>
                        </m:r>
                      </m:e>
                      <m:sup>
                        <m:r>
                          <a:rPr lang="en-US">
                            <a:latin typeface="Cambria Math" panose="02040503050406030204" pitchFamily="18" charset="0"/>
                            <a:ea typeface="Times New Roman" panose="02020603050405020304" pitchFamily="18" charset="0"/>
                            <a:cs typeface="Times New Roman" panose="02020603050405020304" pitchFamily="18" charset="0"/>
                          </a:rPr>
                          <m:t>2</m:t>
                        </m:r>
                      </m:sup>
                    </m:sSup>
                    <m:r>
                      <a:rPr lang="en-US">
                        <a:latin typeface="Cambria Math" panose="02040503050406030204" pitchFamily="18" charset="0"/>
                        <a:ea typeface="Times New Roman" panose="02020603050405020304" pitchFamily="18" charset="0"/>
                        <a:cs typeface="Times New Roman" panose="02020603050405020304" pitchFamily="18" charset="0"/>
                      </a:rPr>
                      <m:t>=0.3</m:t>
                    </m:r>
                    <m:r>
                      <a:rPr lang="en-US" b="0" i="0" smtClean="0">
                        <a:latin typeface="Cambria Math" panose="02040503050406030204" pitchFamily="18" charset="0"/>
                        <a:ea typeface="Times New Roman" panose="02020603050405020304" pitchFamily="18" charset="0"/>
                        <a:cs typeface="Times New Roman" panose="02020603050405020304" pitchFamily="18" charset="0"/>
                      </a:rPr>
                      <m:t>7</m:t>
                    </m:r>
                  </m:oMath>
                </a14:m>
                <a:r>
                  <a:rPr lang="en-US" dirty="0">
                    <a:latin typeface="Times New Roman" panose="02020603050405020304" pitchFamily="18" charset="0"/>
                    <a:ea typeface="Times New Roman" panose="02020603050405020304" pitchFamily="18" charset="0"/>
                  </a:rPr>
                  <a:t> ]</a:t>
                </a:r>
                <a:endParaRPr lang="en-US" dirty="0"/>
              </a:p>
            </p:txBody>
          </p:sp>
        </mc:Choice>
        <mc:Fallback xmlns="">
          <p:sp>
            <p:nvSpPr>
              <p:cNvPr id="7" name="Rectangle 6">
                <a:extLst>
                  <a:ext uri="{FF2B5EF4-FFF2-40B4-BE49-F238E27FC236}">
                    <a16:creationId xmlns:a16="http://schemas.microsoft.com/office/drawing/2014/main" id="{239E8F10-25A9-4F97-BA95-5129F1133568}"/>
                  </a:ext>
                </a:extLst>
              </p:cNvPr>
              <p:cNvSpPr>
                <a:spLocks noRot="1" noChangeAspect="1" noMove="1" noResize="1" noEditPoints="1" noAdjustHandles="1" noChangeArrowheads="1" noChangeShapeType="1" noTextEdit="1"/>
              </p:cNvSpPr>
              <p:nvPr/>
            </p:nvSpPr>
            <p:spPr>
              <a:xfrm>
                <a:off x="4354034" y="4931263"/>
                <a:ext cx="4572000" cy="1200329"/>
              </a:xfrm>
              <a:prstGeom prst="rect">
                <a:avLst/>
              </a:prstGeom>
              <a:blipFill>
                <a:blip r:embed="rId5"/>
                <a:stretch>
                  <a:fillRect l="-1067" t="-3046" b="-7107"/>
                </a:stretch>
              </a:blipFill>
            </p:spPr>
            <p:txBody>
              <a:bodyPr/>
              <a:lstStyle/>
              <a:p>
                <a:r>
                  <a:rPr lang="en-US">
                    <a:noFill/>
                  </a:rPr>
                  <a:t> </a:t>
                </a:r>
              </a:p>
            </p:txBody>
          </p:sp>
        </mc:Fallback>
      </mc:AlternateContent>
    </p:spTree>
    <p:extLst>
      <p:ext uri="{BB962C8B-B14F-4D97-AF65-F5344CB8AC3E}">
        <p14:creationId xmlns:p14="http://schemas.microsoft.com/office/powerpoint/2010/main" val="1605242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A9C81F-CD98-4F1A-A592-6C345CD17021}"/>
              </a:ext>
            </a:extLst>
          </p:cNvPr>
          <p:cNvSpPr>
            <a:spLocks noGrp="1"/>
          </p:cNvSpPr>
          <p:nvPr>
            <p:ph type="sldNum" sz="quarter" idx="12"/>
          </p:nvPr>
        </p:nvSpPr>
        <p:spPr>
          <a:xfrm>
            <a:off x="8077200" y="76200"/>
            <a:ext cx="941203" cy="301752"/>
          </a:xfrm>
        </p:spPr>
        <p:txBody>
          <a:bodyPr/>
          <a:lstStyle/>
          <a:p>
            <a:fld id="{28D1B9BE-D941-4EEF-A5AD-4384CF3F4BCC}" type="slidenum">
              <a:rPr lang="en-US" smtClean="0"/>
              <a:pPr/>
              <a:t>29</a:t>
            </a:fld>
            <a:endParaRPr lang="en-US" dirty="0"/>
          </a:p>
        </p:txBody>
      </p:sp>
      <p:sp>
        <p:nvSpPr>
          <p:cNvPr id="3" name="Rectangle 2">
            <a:extLst>
              <a:ext uri="{FF2B5EF4-FFF2-40B4-BE49-F238E27FC236}">
                <a16:creationId xmlns:a16="http://schemas.microsoft.com/office/drawing/2014/main" id="{1F752381-38CA-4A35-82FC-54CCF5CD7017}"/>
              </a:ext>
            </a:extLst>
          </p:cNvPr>
          <p:cNvSpPr/>
          <p:nvPr/>
        </p:nvSpPr>
        <p:spPr>
          <a:xfrm>
            <a:off x="125597" y="225304"/>
            <a:ext cx="8153400" cy="1477328"/>
          </a:xfrm>
          <a:prstGeom prst="rect">
            <a:avLst/>
          </a:prstGeom>
        </p:spPr>
        <p:txBody>
          <a:bodyPr wrap="square">
            <a:spAutoFit/>
          </a:bodyPr>
          <a:lstStyle/>
          <a:p>
            <a:pPr algn="just">
              <a:tabLst>
                <a:tab pos="1200150" algn="l"/>
              </a:tabLst>
            </a:pPr>
            <a:r>
              <a:rPr lang="en-US" dirty="0">
                <a:latin typeface="Times New Roman" panose="02020603050405020304" pitchFamily="18" charset="0"/>
                <a:ea typeface="Times New Roman" panose="02020603050405020304" pitchFamily="18" charset="0"/>
              </a:rPr>
              <a:t>Figure 3. Comparison of input CPUE indices for May 2017 (up to 2015/16 data),  September 2017 (up to 2016/17 data), Sc18_0 (Lat and Long positions, up to 2017/18 data), and Sc18_1 (reduced number of gear codes, up to 2017/18 data) for </a:t>
            </a:r>
            <a:r>
              <a:rPr lang="en-US" dirty="0">
                <a:solidFill>
                  <a:srgbClr val="FF0000"/>
                </a:solidFill>
                <a:latin typeface="Times New Roman" panose="02020603050405020304" pitchFamily="18" charset="0"/>
                <a:ea typeface="Times New Roman" panose="02020603050405020304" pitchFamily="18" charset="0"/>
              </a:rPr>
              <a:t>EAG</a:t>
            </a:r>
            <a:r>
              <a:rPr lang="en-US" dirty="0">
                <a:latin typeface="Times New Roman" panose="02020603050405020304" pitchFamily="18" charset="0"/>
                <a:ea typeface="Times New Roman" panose="02020603050405020304" pitchFamily="18" charset="0"/>
              </a:rPr>
              <a:t>. Model estimated additional standard error was added to each input standard error for 2-standard error confidence interval determination. </a:t>
            </a:r>
            <a:endParaRPr lang="en-US" sz="14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05ABA542-7653-4097-9203-10D03E6F6E9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63797" y="1851736"/>
            <a:ext cx="7315200" cy="4114800"/>
          </a:xfrm>
          <a:prstGeom prst="rect">
            <a:avLst/>
          </a:prstGeom>
          <a:noFill/>
          <a:ln>
            <a:noFill/>
          </a:ln>
        </p:spPr>
      </p:pic>
    </p:spTree>
    <p:extLst>
      <p:ext uri="{BB962C8B-B14F-4D97-AF65-F5344CB8AC3E}">
        <p14:creationId xmlns:p14="http://schemas.microsoft.com/office/powerpoint/2010/main" val="2281673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933" y="609600"/>
            <a:ext cx="7315200" cy="838200"/>
          </a:xfrm>
        </p:spPr>
        <p:txBody>
          <a:bodyPr>
            <a:normAutofit/>
          </a:bodyPr>
          <a:lstStyle/>
          <a:p>
            <a:r>
              <a:rPr lang="en-US" sz="4800" dirty="0"/>
              <a:t>Topics</a:t>
            </a:r>
          </a:p>
        </p:txBody>
      </p:sp>
      <p:sp>
        <p:nvSpPr>
          <p:cNvPr id="3" name="Content Placeholder 2"/>
          <p:cNvSpPr>
            <a:spLocks noGrp="1"/>
          </p:cNvSpPr>
          <p:nvPr>
            <p:ph idx="1"/>
          </p:nvPr>
        </p:nvSpPr>
        <p:spPr>
          <a:xfrm>
            <a:off x="228600" y="1676400"/>
            <a:ext cx="8458200" cy="3021367"/>
          </a:xfrm>
        </p:spPr>
        <p:txBody>
          <a:bodyPr>
            <a:noAutofit/>
          </a:bodyPr>
          <a:lstStyle/>
          <a:p>
            <a:r>
              <a:rPr lang="en-US" sz="3200" dirty="0"/>
              <a:t>Responses to May 2018 CPT, June 2018 SSC, and June 2018 CIE review comments</a:t>
            </a:r>
          </a:p>
          <a:p>
            <a:r>
              <a:rPr lang="en-US" sz="3200" dirty="0"/>
              <a:t> Proposed Scenarios</a:t>
            </a:r>
          </a:p>
          <a:p>
            <a:r>
              <a:rPr lang="en-US" sz="3200" dirty="0"/>
              <a:t>Some diagnostic fits </a:t>
            </a:r>
          </a:p>
          <a:p>
            <a:r>
              <a:rPr lang="en-US" sz="3200" dirty="0"/>
              <a:t>Preliminary Tier 3 OFL and ABC estimates</a:t>
            </a:r>
          </a:p>
          <a:p>
            <a:endParaRPr lang="en-US" sz="3200" dirty="0"/>
          </a:p>
        </p:txBody>
      </p:sp>
      <p:sp>
        <p:nvSpPr>
          <p:cNvPr id="5" name="Content Placeholder 2"/>
          <p:cNvSpPr txBox="1">
            <a:spLocks/>
          </p:cNvSpPr>
          <p:nvPr/>
        </p:nvSpPr>
        <p:spPr>
          <a:xfrm>
            <a:off x="1032933" y="3657600"/>
            <a:ext cx="7315200" cy="1725967"/>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endParaRPr lang="en-US" dirty="0"/>
          </a:p>
          <a:p>
            <a:endParaRPr lang="en-US" dirty="0"/>
          </a:p>
        </p:txBody>
      </p:sp>
      <p:sp>
        <p:nvSpPr>
          <p:cNvPr id="8" name="Slide Number Placeholder 7"/>
          <p:cNvSpPr>
            <a:spLocks noGrp="1"/>
          </p:cNvSpPr>
          <p:nvPr>
            <p:ph type="sldNum" sz="quarter" idx="12"/>
          </p:nvPr>
        </p:nvSpPr>
        <p:spPr/>
        <p:txBody>
          <a:bodyPr/>
          <a:lstStyle/>
          <a:p>
            <a:fld id="{28D1B9BE-D941-4EEF-A5AD-4384CF3F4BCC}" type="slidenum">
              <a:rPr lang="en-US" smtClean="0"/>
              <a:pPr/>
              <a:t>3</a:t>
            </a:fld>
            <a:endParaRPr lang="en-US" dirty="0"/>
          </a:p>
        </p:txBody>
      </p:sp>
    </p:spTree>
    <p:extLst>
      <p:ext uri="{BB962C8B-B14F-4D97-AF65-F5344CB8AC3E}">
        <p14:creationId xmlns:p14="http://schemas.microsoft.com/office/powerpoint/2010/main" val="2228429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A9C81F-CD98-4F1A-A592-6C345CD17021}"/>
              </a:ext>
            </a:extLst>
          </p:cNvPr>
          <p:cNvSpPr>
            <a:spLocks noGrp="1"/>
          </p:cNvSpPr>
          <p:nvPr>
            <p:ph type="sldNum" sz="quarter" idx="12"/>
          </p:nvPr>
        </p:nvSpPr>
        <p:spPr>
          <a:xfrm>
            <a:off x="8077200" y="76200"/>
            <a:ext cx="941203" cy="301752"/>
          </a:xfrm>
        </p:spPr>
        <p:txBody>
          <a:bodyPr/>
          <a:lstStyle/>
          <a:p>
            <a:fld id="{28D1B9BE-D941-4EEF-A5AD-4384CF3F4BCC}" type="slidenum">
              <a:rPr lang="en-US" smtClean="0"/>
              <a:pPr/>
              <a:t>30</a:t>
            </a:fld>
            <a:endParaRPr lang="en-US" dirty="0"/>
          </a:p>
        </p:txBody>
      </p:sp>
      <p:sp>
        <p:nvSpPr>
          <p:cNvPr id="3" name="Rectangle 2">
            <a:extLst>
              <a:ext uri="{FF2B5EF4-FFF2-40B4-BE49-F238E27FC236}">
                <a16:creationId xmlns:a16="http://schemas.microsoft.com/office/drawing/2014/main" id="{1F752381-38CA-4A35-82FC-54CCF5CD7017}"/>
              </a:ext>
            </a:extLst>
          </p:cNvPr>
          <p:cNvSpPr/>
          <p:nvPr/>
        </p:nvSpPr>
        <p:spPr>
          <a:xfrm>
            <a:off x="125597" y="225304"/>
            <a:ext cx="8153400" cy="1477328"/>
          </a:xfrm>
          <a:prstGeom prst="rect">
            <a:avLst/>
          </a:prstGeom>
        </p:spPr>
        <p:txBody>
          <a:bodyPr wrap="square">
            <a:spAutoFit/>
          </a:bodyPr>
          <a:lstStyle/>
          <a:p>
            <a:pPr algn="just">
              <a:tabLst>
                <a:tab pos="1200150" algn="l"/>
              </a:tabLst>
            </a:pPr>
            <a:r>
              <a:rPr lang="en-US" dirty="0">
                <a:latin typeface="Times New Roman" panose="02020603050405020304" pitchFamily="18" charset="0"/>
                <a:ea typeface="Times New Roman" panose="02020603050405020304" pitchFamily="18" charset="0"/>
              </a:rPr>
              <a:t>Figure 4. Comparison of input CPUE indices for May 2017 (up to 2015/16 data),  September 2017 (up to 2016/17 data), Sc18_0 (Lat and Long positions, up to 2017/18 data), and Sc18_1 (reduced number of gear codes, up to 2017/18 data) for </a:t>
            </a:r>
            <a:r>
              <a:rPr lang="en-US" dirty="0">
                <a:solidFill>
                  <a:srgbClr val="FF0000"/>
                </a:solidFill>
                <a:latin typeface="Times New Roman" panose="02020603050405020304" pitchFamily="18" charset="0"/>
                <a:ea typeface="Times New Roman" panose="02020603050405020304" pitchFamily="18" charset="0"/>
              </a:rPr>
              <a:t>WAG</a:t>
            </a:r>
            <a:r>
              <a:rPr lang="en-US" dirty="0">
                <a:latin typeface="Times New Roman" panose="02020603050405020304" pitchFamily="18" charset="0"/>
                <a:ea typeface="Times New Roman" panose="02020603050405020304" pitchFamily="18" charset="0"/>
              </a:rPr>
              <a:t>. Model estimated additional standard error was added to each input standard error for 2-standard error confidence interval determination. </a:t>
            </a:r>
            <a:endParaRPr lang="en-US" sz="1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3B5B2439-BFB3-427B-B281-D337FD0BD05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80089"/>
            <a:ext cx="7315200" cy="4114800"/>
          </a:xfrm>
          <a:prstGeom prst="rect">
            <a:avLst/>
          </a:prstGeom>
          <a:noFill/>
          <a:ln>
            <a:noFill/>
          </a:ln>
        </p:spPr>
      </p:pic>
    </p:spTree>
    <p:extLst>
      <p:ext uri="{BB962C8B-B14F-4D97-AF65-F5344CB8AC3E}">
        <p14:creationId xmlns:p14="http://schemas.microsoft.com/office/powerpoint/2010/main" val="2048316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A9C81F-CD98-4F1A-A592-6C345CD17021}"/>
              </a:ext>
            </a:extLst>
          </p:cNvPr>
          <p:cNvSpPr>
            <a:spLocks noGrp="1"/>
          </p:cNvSpPr>
          <p:nvPr>
            <p:ph type="sldNum" sz="quarter" idx="12"/>
          </p:nvPr>
        </p:nvSpPr>
        <p:spPr>
          <a:xfrm>
            <a:off x="8077200" y="76200"/>
            <a:ext cx="941203" cy="301752"/>
          </a:xfrm>
        </p:spPr>
        <p:txBody>
          <a:bodyPr/>
          <a:lstStyle/>
          <a:p>
            <a:fld id="{28D1B9BE-D941-4EEF-A5AD-4384CF3F4BCC}" type="slidenum">
              <a:rPr lang="en-US" smtClean="0"/>
              <a:pPr/>
              <a:t>31</a:t>
            </a:fld>
            <a:endParaRPr lang="en-US" dirty="0"/>
          </a:p>
        </p:txBody>
      </p:sp>
      <p:sp>
        <p:nvSpPr>
          <p:cNvPr id="3" name="Rectangle 2">
            <a:extLst>
              <a:ext uri="{FF2B5EF4-FFF2-40B4-BE49-F238E27FC236}">
                <a16:creationId xmlns:a16="http://schemas.microsoft.com/office/drawing/2014/main" id="{1F752381-38CA-4A35-82FC-54CCF5CD7017}"/>
              </a:ext>
            </a:extLst>
          </p:cNvPr>
          <p:cNvSpPr/>
          <p:nvPr/>
        </p:nvSpPr>
        <p:spPr>
          <a:xfrm>
            <a:off x="125597" y="225304"/>
            <a:ext cx="8153400" cy="1477328"/>
          </a:xfrm>
          <a:prstGeom prst="rect">
            <a:avLst/>
          </a:prstGeom>
        </p:spPr>
        <p:txBody>
          <a:bodyPr wrap="square">
            <a:spAutoFit/>
          </a:bodyPr>
          <a:lstStyle/>
          <a:p>
            <a:r>
              <a:rPr lang="en-US" dirty="0"/>
              <a:t>Figure 5. Comparison of input CPUE indices (open circles with +/- 2 SE) with predicted CPUE indices (colored solid lines) for model scenarios Sc18_0, Sc18_1, and Sc 18_1a  for </a:t>
            </a:r>
            <a:r>
              <a:rPr lang="en-US" dirty="0">
                <a:solidFill>
                  <a:srgbClr val="FF0000"/>
                </a:solidFill>
              </a:rPr>
              <a:t>EAG</a:t>
            </a:r>
            <a:r>
              <a:rPr lang="en-US" dirty="0"/>
              <a:t> golden king crab data, 1985/86–2017/18. Model estimated additional standard error was added to each input standard error.</a:t>
            </a:r>
          </a:p>
        </p:txBody>
      </p:sp>
      <p:pic>
        <p:nvPicPr>
          <p:cNvPr id="6" name="Picture 5">
            <a:extLst>
              <a:ext uri="{FF2B5EF4-FFF2-40B4-BE49-F238E27FC236}">
                <a16:creationId xmlns:a16="http://schemas.microsoft.com/office/drawing/2014/main" id="{202A4F9C-ACBD-4E5D-B0B5-908339F04E8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886623"/>
            <a:ext cx="7315200" cy="4114800"/>
          </a:xfrm>
          <a:prstGeom prst="rect">
            <a:avLst/>
          </a:prstGeom>
          <a:noFill/>
          <a:ln>
            <a:noFill/>
          </a:ln>
        </p:spPr>
      </p:pic>
    </p:spTree>
    <p:extLst>
      <p:ext uri="{BB962C8B-B14F-4D97-AF65-F5344CB8AC3E}">
        <p14:creationId xmlns:p14="http://schemas.microsoft.com/office/powerpoint/2010/main" val="3328180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A9C81F-CD98-4F1A-A592-6C345CD17021}"/>
              </a:ext>
            </a:extLst>
          </p:cNvPr>
          <p:cNvSpPr>
            <a:spLocks noGrp="1"/>
          </p:cNvSpPr>
          <p:nvPr>
            <p:ph type="sldNum" sz="quarter" idx="12"/>
          </p:nvPr>
        </p:nvSpPr>
        <p:spPr>
          <a:xfrm>
            <a:off x="8077200" y="76200"/>
            <a:ext cx="941203" cy="301752"/>
          </a:xfrm>
        </p:spPr>
        <p:txBody>
          <a:bodyPr/>
          <a:lstStyle/>
          <a:p>
            <a:fld id="{28D1B9BE-D941-4EEF-A5AD-4384CF3F4BCC}" type="slidenum">
              <a:rPr lang="en-US" smtClean="0"/>
              <a:pPr/>
              <a:t>32</a:t>
            </a:fld>
            <a:endParaRPr lang="en-US" dirty="0"/>
          </a:p>
        </p:txBody>
      </p:sp>
      <p:sp>
        <p:nvSpPr>
          <p:cNvPr id="3" name="Rectangle 2">
            <a:extLst>
              <a:ext uri="{FF2B5EF4-FFF2-40B4-BE49-F238E27FC236}">
                <a16:creationId xmlns:a16="http://schemas.microsoft.com/office/drawing/2014/main" id="{1F752381-38CA-4A35-82FC-54CCF5CD7017}"/>
              </a:ext>
            </a:extLst>
          </p:cNvPr>
          <p:cNvSpPr/>
          <p:nvPr/>
        </p:nvSpPr>
        <p:spPr>
          <a:xfrm>
            <a:off x="125597" y="225304"/>
            <a:ext cx="8153400" cy="1477328"/>
          </a:xfrm>
          <a:prstGeom prst="rect">
            <a:avLst/>
          </a:prstGeom>
        </p:spPr>
        <p:txBody>
          <a:bodyPr wrap="square">
            <a:spAutoFit/>
          </a:bodyPr>
          <a:lstStyle/>
          <a:p>
            <a:r>
              <a:rPr lang="en-US" dirty="0"/>
              <a:t>Figure 6. Comparison of input CPUE indices (open circles with +/- 2 SE) with predicted CPUE indices (colored solid lines) for model scenarios Sc18_0, Sc18_1, and Sc 18_1a  for </a:t>
            </a:r>
            <a:r>
              <a:rPr lang="en-US" dirty="0">
                <a:solidFill>
                  <a:srgbClr val="FF0000"/>
                </a:solidFill>
              </a:rPr>
              <a:t>WAG</a:t>
            </a:r>
            <a:r>
              <a:rPr lang="en-US" dirty="0"/>
              <a:t> golden king crab data, 1985/86–2017/18. Model estimated additional standard error was added to each input standard error.</a:t>
            </a:r>
          </a:p>
        </p:txBody>
      </p:sp>
      <p:pic>
        <p:nvPicPr>
          <p:cNvPr id="5" name="Picture 4">
            <a:extLst>
              <a:ext uri="{FF2B5EF4-FFF2-40B4-BE49-F238E27FC236}">
                <a16:creationId xmlns:a16="http://schemas.microsoft.com/office/drawing/2014/main" id="{4EA53862-6820-4D11-9C89-059C731E68E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8585" y="1885705"/>
            <a:ext cx="7315200" cy="4114800"/>
          </a:xfrm>
          <a:prstGeom prst="rect">
            <a:avLst/>
          </a:prstGeom>
          <a:noFill/>
          <a:ln>
            <a:noFill/>
          </a:ln>
        </p:spPr>
      </p:pic>
    </p:spTree>
    <p:extLst>
      <p:ext uri="{BB962C8B-B14F-4D97-AF65-F5344CB8AC3E}">
        <p14:creationId xmlns:p14="http://schemas.microsoft.com/office/powerpoint/2010/main" val="4012984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7315200" cy="533400"/>
          </a:xfrm>
        </p:spPr>
        <p:txBody>
          <a:bodyPr>
            <a:normAutofit fontScale="90000"/>
          </a:bodyPr>
          <a:lstStyle/>
          <a:p>
            <a:br>
              <a:rPr lang="en-US" sz="1300" dirty="0"/>
            </a:br>
            <a:br>
              <a:rPr lang="en-US" sz="1300" dirty="0"/>
            </a:br>
            <a:br>
              <a:rPr lang="en-US" sz="1300" dirty="0"/>
            </a:br>
            <a:br>
              <a:rPr lang="en-US" sz="1300" dirty="0"/>
            </a:br>
            <a:br>
              <a:rPr lang="en-US" sz="1300" dirty="0"/>
            </a:br>
            <a:br>
              <a:rPr lang="en-US" sz="1300" dirty="0"/>
            </a:br>
            <a:br>
              <a:rPr lang="en-US" sz="1300" dirty="0"/>
            </a:br>
            <a:br>
              <a:rPr lang="en-US" sz="1300" dirty="0"/>
            </a:br>
            <a:br>
              <a:rPr lang="en-US" sz="1300" dirty="0"/>
            </a:br>
            <a:r>
              <a:rPr lang="en-US" sz="2200" dirty="0"/>
              <a:t>Figure 7. Estimated total (black solid line) and retained selectivity (red dotted line) for pre- and post- rationalization periods under scenarios Sc18_0, 18_1, and 18_1a fit of golden king crab data in the EAG, 1985/86 to 2017/18.</a:t>
            </a:r>
            <a:br>
              <a:rPr lang="en-US" sz="2200" dirty="0"/>
            </a:br>
            <a:endParaRPr lang="en-US" sz="2200" dirty="0"/>
          </a:p>
        </p:txBody>
      </p:sp>
      <p:sp>
        <p:nvSpPr>
          <p:cNvPr id="3" name="Slide Number Placeholder 2"/>
          <p:cNvSpPr>
            <a:spLocks noGrp="1"/>
          </p:cNvSpPr>
          <p:nvPr>
            <p:ph type="sldNum" sz="quarter" idx="12"/>
          </p:nvPr>
        </p:nvSpPr>
        <p:spPr/>
        <p:txBody>
          <a:bodyPr/>
          <a:lstStyle/>
          <a:p>
            <a:fld id="{28D1B9BE-D941-4EEF-A5AD-4384CF3F4BCC}" type="slidenum">
              <a:rPr lang="en-US" smtClean="0"/>
              <a:pPr/>
              <a:t>33</a:t>
            </a:fld>
            <a:endParaRPr lang="en-US" dirty="0"/>
          </a:p>
        </p:txBody>
      </p:sp>
      <p:sp>
        <p:nvSpPr>
          <p:cNvPr id="4" name="Rectangle 2">
            <a:extLst>
              <a:ext uri="{FF2B5EF4-FFF2-40B4-BE49-F238E27FC236}">
                <a16:creationId xmlns:a16="http://schemas.microsoft.com/office/drawing/2014/main" id="{8D4E9045-810E-4BA9-9C22-0621EACF7371}"/>
              </a:ext>
            </a:extLst>
          </p:cNvPr>
          <p:cNvSpPr>
            <a:spLocks noChangeArrowheads="1"/>
          </p:cNvSpPr>
          <p:nvPr/>
        </p:nvSpPr>
        <p:spPr bwMode="auto">
          <a:xfrm>
            <a:off x="581543" y="1981200"/>
            <a:ext cx="1031505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4097" name="Picture 107547">
            <a:extLst>
              <a:ext uri="{FF2B5EF4-FFF2-40B4-BE49-F238E27FC236}">
                <a16:creationId xmlns:a16="http://schemas.microsoft.com/office/drawing/2014/main" id="{53C684DF-C91E-4BBB-A3E7-F5CA18F9F0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229600" cy="5257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B4C0962E-B512-4933-8F43-1F87C1E8A644}"/>
              </a:ext>
            </a:extLst>
          </p:cNvPr>
          <p:cNvSpPr>
            <a:spLocks noChangeArrowheads="1"/>
          </p:cNvSpPr>
          <p:nvPr/>
        </p:nvSpPr>
        <p:spPr bwMode="auto">
          <a:xfrm>
            <a:off x="581543" y="5530850"/>
            <a:ext cx="1031505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634033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7315200" cy="533400"/>
          </a:xfrm>
        </p:spPr>
        <p:txBody>
          <a:bodyPr>
            <a:normAutofit fontScale="90000"/>
          </a:bodyPr>
          <a:lstStyle/>
          <a:p>
            <a:br>
              <a:rPr lang="en-US" sz="1300" dirty="0"/>
            </a:br>
            <a:br>
              <a:rPr lang="en-US" sz="1300" dirty="0"/>
            </a:br>
            <a:br>
              <a:rPr lang="en-US" sz="1300" dirty="0"/>
            </a:br>
            <a:br>
              <a:rPr lang="en-US" sz="1300" dirty="0"/>
            </a:br>
            <a:br>
              <a:rPr lang="en-US" sz="1300" dirty="0"/>
            </a:br>
            <a:br>
              <a:rPr lang="en-US" sz="1300" dirty="0"/>
            </a:br>
            <a:br>
              <a:rPr lang="en-US" sz="1300" dirty="0"/>
            </a:br>
            <a:br>
              <a:rPr lang="en-US" sz="1300" dirty="0"/>
            </a:br>
            <a:br>
              <a:rPr lang="en-US" sz="1300" dirty="0"/>
            </a:br>
            <a:r>
              <a:rPr lang="en-US" sz="2200" dirty="0"/>
              <a:t>Figure 8. Estimated total (black solid line) and retained selectivity (red dotted line) for pre- and post- rationalization periods under scenarios Sc18_0, 18_1, and 18_1a fit of golden king crab data in the </a:t>
            </a:r>
            <a:r>
              <a:rPr lang="en-US" sz="2200" dirty="0">
                <a:solidFill>
                  <a:srgbClr val="FF0000"/>
                </a:solidFill>
              </a:rPr>
              <a:t>WAG</a:t>
            </a:r>
            <a:r>
              <a:rPr lang="en-US" sz="2200" dirty="0"/>
              <a:t>, 1985/86 to 2017/18.</a:t>
            </a:r>
            <a:br>
              <a:rPr lang="en-US" sz="2200" dirty="0"/>
            </a:br>
            <a:endParaRPr lang="en-US" sz="2200" dirty="0"/>
          </a:p>
        </p:txBody>
      </p:sp>
      <p:sp>
        <p:nvSpPr>
          <p:cNvPr id="3" name="Slide Number Placeholder 2"/>
          <p:cNvSpPr>
            <a:spLocks noGrp="1"/>
          </p:cNvSpPr>
          <p:nvPr>
            <p:ph type="sldNum" sz="quarter" idx="12"/>
          </p:nvPr>
        </p:nvSpPr>
        <p:spPr>
          <a:xfrm>
            <a:off x="8001000" y="79251"/>
            <a:ext cx="941203" cy="301752"/>
          </a:xfrm>
        </p:spPr>
        <p:txBody>
          <a:bodyPr/>
          <a:lstStyle/>
          <a:p>
            <a:fld id="{28D1B9BE-D941-4EEF-A5AD-4384CF3F4BCC}" type="slidenum">
              <a:rPr lang="en-US" smtClean="0"/>
              <a:pPr/>
              <a:t>34</a:t>
            </a:fld>
            <a:endParaRPr lang="en-US" dirty="0"/>
          </a:p>
        </p:txBody>
      </p:sp>
      <p:sp>
        <p:nvSpPr>
          <p:cNvPr id="5" name="Rectangle 3">
            <a:extLst>
              <a:ext uri="{FF2B5EF4-FFF2-40B4-BE49-F238E27FC236}">
                <a16:creationId xmlns:a16="http://schemas.microsoft.com/office/drawing/2014/main" id="{B4C0962E-B512-4933-8F43-1F87C1E8A644}"/>
              </a:ext>
            </a:extLst>
          </p:cNvPr>
          <p:cNvSpPr>
            <a:spLocks noChangeArrowheads="1"/>
          </p:cNvSpPr>
          <p:nvPr/>
        </p:nvSpPr>
        <p:spPr bwMode="auto">
          <a:xfrm>
            <a:off x="581543" y="5530850"/>
            <a:ext cx="1031505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8" name="Picture 7">
            <a:extLst>
              <a:ext uri="{FF2B5EF4-FFF2-40B4-BE49-F238E27FC236}">
                <a16:creationId xmlns:a16="http://schemas.microsoft.com/office/drawing/2014/main" id="{A97A28D1-0F71-4146-9023-6DA7973062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543" y="1447807"/>
            <a:ext cx="8181457" cy="5029190"/>
          </a:xfrm>
          <a:prstGeom prst="rect">
            <a:avLst/>
          </a:prstGeom>
          <a:noFill/>
          <a:ln>
            <a:noFill/>
          </a:ln>
        </p:spPr>
      </p:pic>
    </p:spTree>
    <p:extLst>
      <p:ext uri="{BB962C8B-B14F-4D97-AF65-F5344CB8AC3E}">
        <p14:creationId xmlns:p14="http://schemas.microsoft.com/office/powerpoint/2010/main" val="3879078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BF599D-14ED-430D-8A4D-ABD01FAC061F}"/>
              </a:ext>
            </a:extLst>
          </p:cNvPr>
          <p:cNvSpPr>
            <a:spLocks noGrp="1"/>
          </p:cNvSpPr>
          <p:nvPr>
            <p:ph type="sldNum" sz="quarter" idx="12"/>
          </p:nvPr>
        </p:nvSpPr>
        <p:spPr>
          <a:xfrm>
            <a:off x="8077200" y="39477"/>
            <a:ext cx="941203" cy="301752"/>
          </a:xfrm>
        </p:spPr>
        <p:txBody>
          <a:bodyPr/>
          <a:lstStyle/>
          <a:p>
            <a:fld id="{28D1B9BE-D941-4EEF-A5AD-4384CF3F4BCC}" type="slidenum">
              <a:rPr lang="en-US" smtClean="0"/>
              <a:pPr/>
              <a:t>35</a:t>
            </a:fld>
            <a:endParaRPr lang="en-US" dirty="0"/>
          </a:p>
        </p:txBody>
      </p:sp>
      <p:sp>
        <p:nvSpPr>
          <p:cNvPr id="3" name="Rectangle 2">
            <a:extLst>
              <a:ext uri="{FF2B5EF4-FFF2-40B4-BE49-F238E27FC236}">
                <a16:creationId xmlns:a16="http://schemas.microsoft.com/office/drawing/2014/main" id="{030CBB52-F8DB-4F17-9272-D1B969A21441}"/>
              </a:ext>
            </a:extLst>
          </p:cNvPr>
          <p:cNvSpPr/>
          <p:nvPr/>
        </p:nvSpPr>
        <p:spPr>
          <a:xfrm>
            <a:off x="304800" y="16525"/>
            <a:ext cx="8001000" cy="1477328"/>
          </a:xfrm>
          <a:prstGeom prst="rect">
            <a:avLst/>
          </a:prstGeom>
        </p:spPr>
        <p:txBody>
          <a:bodyPr wrap="square">
            <a:spAutoFit/>
          </a:bodyPr>
          <a:lstStyle/>
          <a:p>
            <a:pPr algn="just">
              <a:tabLst>
                <a:tab pos="1200150" algn="l"/>
              </a:tabLst>
            </a:pPr>
            <a:r>
              <a:rPr lang="en-US" dirty="0">
                <a:latin typeface="Times New Roman" panose="02020603050405020304" pitchFamily="18" charset="0"/>
                <a:ea typeface="Times New Roman" panose="02020603050405020304" pitchFamily="18" charset="0"/>
              </a:rPr>
              <a:t>Figures 9 (</a:t>
            </a:r>
            <a:r>
              <a:rPr lang="en-US" dirty="0">
                <a:solidFill>
                  <a:srgbClr val="FF0000"/>
                </a:solidFill>
                <a:latin typeface="Times New Roman" panose="02020603050405020304" pitchFamily="18" charset="0"/>
                <a:ea typeface="Times New Roman" panose="02020603050405020304" pitchFamily="18" charset="0"/>
              </a:rPr>
              <a:t>EAG</a:t>
            </a:r>
            <a:r>
              <a:rPr lang="en-US" dirty="0">
                <a:latin typeface="Times New Roman" panose="02020603050405020304" pitchFamily="18" charset="0"/>
                <a:ea typeface="Times New Roman" panose="02020603050405020304" pitchFamily="18" charset="0"/>
              </a:rPr>
              <a:t> top) &amp; 10 (</a:t>
            </a:r>
            <a:r>
              <a:rPr lang="en-US" dirty="0">
                <a:solidFill>
                  <a:srgbClr val="FF0000"/>
                </a:solidFill>
                <a:latin typeface="Times New Roman" panose="02020603050405020304" pitchFamily="18" charset="0"/>
                <a:ea typeface="Times New Roman" panose="02020603050405020304" pitchFamily="18" charset="0"/>
              </a:rPr>
              <a:t>WAG</a:t>
            </a:r>
            <a:r>
              <a:rPr lang="en-US" dirty="0">
                <a:latin typeface="Times New Roman" panose="02020603050405020304" pitchFamily="18" charset="0"/>
                <a:ea typeface="Times New Roman" panose="02020603050405020304" pitchFamily="18" charset="0"/>
              </a:rPr>
              <a:t>  bottom). Estimated number of male recruits (crab size ≥ 101 mm CL) to the assessment model for scenarios 18_0, 18_1, and 18_1a fits, 1961–2018. The numbers of recruits are centralized using (R-mean R)/mean R for comparing different scenarios’ results. Scenario 9 model estimated recruits in May 2017 are also shown for comparison.   </a:t>
            </a:r>
            <a:endParaRPr lang="en-US" sz="14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6C949462-8AAC-4F78-86F3-12FD2270CB4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493853"/>
            <a:ext cx="5562600" cy="2716555"/>
          </a:xfrm>
          <a:prstGeom prst="rect">
            <a:avLst/>
          </a:prstGeom>
          <a:noFill/>
          <a:ln>
            <a:noFill/>
          </a:ln>
        </p:spPr>
      </p:pic>
      <p:pic>
        <p:nvPicPr>
          <p:cNvPr id="6" name="Picture 5">
            <a:extLst>
              <a:ext uri="{FF2B5EF4-FFF2-40B4-BE49-F238E27FC236}">
                <a16:creationId xmlns:a16="http://schemas.microsoft.com/office/drawing/2014/main" id="{8098BA54-2092-4870-B380-28AC1E5B85A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4267199"/>
            <a:ext cx="5562600" cy="2551323"/>
          </a:xfrm>
          <a:prstGeom prst="rect">
            <a:avLst/>
          </a:prstGeom>
          <a:noFill/>
          <a:ln>
            <a:noFill/>
          </a:ln>
        </p:spPr>
      </p:pic>
    </p:spTree>
    <p:extLst>
      <p:ext uri="{BB962C8B-B14F-4D97-AF65-F5344CB8AC3E}">
        <p14:creationId xmlns:p14="http://schemas.microsoft.com/office/powerpoint/2010/main" val="672287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BB21C5-84C8-4B64-B483-481AA5A6DEBF}"/>
              </a:ext>
            </a:extLst>
          </p:cNvPr>
          <p:cNvSpPr>
            <a:spLocks noGrp="1"/>
          </p:cNvSpPr>
          <p:nvPr>
            <p:ph type="sldNum" sz="quarter" idx="12"/>
          </p:nvPr>
        </p:nvSpPr>
        <p:spPr>
          <a:xfrm>
            <a:off x="8202797" y="152400"/>
            <a:ext cx="941203" cy="301752"/>
          </a:xfrm>
        </p:spPr>
        <p:txBody>
          <a:bodyPr/>
          <a:lstStyle/>
          <a:p>
            <a:fld id="{28D1B9BE-D941-4EEF-A5AD-4384CF3F4BCC}" type="slidenum">
              <a:rPr lang="en-US" smtClean="0"/>
              <a:pPr/>
              <a:t>36</a:t>
            </a:fld>
            <a:endParaRPr lang="en-US" dirty="0"/>
          </a:p>
        </p:txBody>
      </p:sp>
      <p:sp>
        <p:nvSpPr>
          <p:cNvPr id="3" name="Rectangle 2">
            <a:extLst>
              <a:ext uri="{FF2B5EF4-FFF2-40B4-BE49-F238E27FC236}">
                <a16:creationId xmlns:a16="http://schemas.microsoft.com/office/drawing/2014/main" id="{EC99E4E0-E6A8-4CB6-8E47-8D9BFADC9848}"/>
              </a:ext>
            </a:extLst>
          </p:cNvPr>
          <p:cNvSpPr/>
          <p:nvPr/>
        </p:nvSpPr>
        <p:spPr>
          <a:xfrm>
            <a:off x="304800" y="0"/>
            <a:ext cx="8001000" cy="1200329"/>
          </a:xfrm>
          <a:prstGeom prst="rect">
            <a:avLst/>
          </a:prstGeom>
        </p:spPr>
        <p:txBody>
          <a:bodyPr wrap="square">
            <a:spAutoFit/>
          </a:bodyPr>
          <a:lstStyle/>
          <a:p>
            <a:pPr algn="just">
              <a:tabLst>
                <a:tab pos="1200150" algn="l"/>
              </a:tabLst>
            </a:pPr>
            <a:r>
              <a:rPr lang="en-US" dirty="0">
                <a:latin typeface="Times New Roman" panose="02020603050405020304" pitchFamily="18" charset="0"/>
                <a:ea typeface="Times New Roman" panose="02020603050405020304" pitchFamily="18" charset="0"/>
              </a:rPr>
              <a:t>Figure 11. Observed (open circle) vs. predicted (solid line) retained catch (top left in each scenario set), total catch (top right in each scenario set), and groundfish bycatch (bottom left in each scenario set) of golden king crab for scenarios 18_0, 18_1, and 18_1a fits in </a:t>
            </a:r>
            <a:r>
              <a:rPr lang="en-US" dirty="0">
                <a:solidFill>
                  <a:srgbClr val="FF0000"/>
                </a:solidFill>
                <a:latin typeface="Times New Roman" panose="02020603050405020304" pitchFamily="18" charset="0"/>
                <a:ea typeface="Times New Roman" panose="02020603050405020304" pitchFamily="18" charset="0"/>
              </a:rPr>
              <a:t>EAG</a:t>
            </a:r>
            <a:r>
              <a:rPr lang="en-US" dirty="0">
                <a:latin typeface="Times New Roman" panose="02020603050405020304" pitchFamily="18" charset="0"/>
                <a:ea typeface="Times New Roman" panose="02020603050405020304" pitchFamily="18" charset="0"/>
              </a:rPr>
              <a:t>, 1981–2017.</a:t>
            </a:r>
            <a:endParaRPr lang="en-US" sz="14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52C8A864-0DF4-45F4-8C28-3FB7A897A59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781174"/>
            <a:ext cx="8458199" cy="4543425"/>
          </a:xfrm>
          <a:prstGeom prst="rect">
            <a:avLst/>
          </a:prstGeom>
          <a:noFill/>
          <a:ln>
            <a:noFill/>
          </a:ln>
        </p:spPr>
      </p:pic>
    </p:spTree>
    <p:extLst>
      <p:ext uri="{BB962C8B-B14F-4D97-AF65-F5344CB8AC3E}">
        <p14:creationId xmlns:p14="http://schemas.microsoft.com/office/powerpoint/2010/main" val="20976562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DFA375-4B50-4BF2-8A94-2EC7FF6C429B}"/>
              </a:ext>
            </a:extLst>
          </p:cNvPr>
          <p:cNvSpPr>
            <a:spLocks noGrp="1"/>
          </p:cNvSpPr>
          <p:nvPr>
            <p:ph type="sldNum" sz="quarter" idx="12"/>
          </p:nvPr>
        </p:nvSpPr>
        <p:spPr>
          <a:xfrm>
            <a:off x="8169746" y="76200"/>
            <a:ext cx="941203" cy="301752"/>
          </a:xfrm>
        </p:spPr>
        <p:txBody>
          <a:bodyPr/>
          <a:lstStyle/>
          <a:p>
            <a:fld id="{28D1B9BE-D941-4EEF-A5AD-4384CF3F4BCC}" type="slidenum">
              <a:rPr lang="en-US" smtClean="0"/>
              <a:pPr/>
              <a:t>37</a:t>
            </a:fld>
            <a:endParaRPr lang="en-US" dirty="0"/>
          </a:p>
        </p:txBody>
      </p:sp>
      <p:sp>
        <p:nvSpPr>
          <p:cNvPr id="3" name="Rectangle 2">
            <a:extLst>
              <a:ext uri="{FF2B5EF4-FFF2-40B4-BE49-F238E27FC236}">
                <a16:creationId xmlns:a16="http://schemas.microsoft.com/office/drawing/2014/main" id="{D963D501-5B9E-4345-8921-6387F30BD584}"/>
              </a:ext>
            </a:extLst>
          </p:cNvPr>
          <p:cNvSpPr/>
          <p:nvPr/>
        </p:nvSpPr>
        <p:spPr>
          <a:xfrm>
            <a:off x="304800" y="76200"/>
            <a:ext cx="8001000" cy="1200329"/>
          </a:xfrm>
          <a:prstGeom prst="rect">
            <a:avLst/>
          </a:prstGeom>
        </p:spPr>
        <p:txBody>
          <a:bodyPr wrap="square">
            <a:spAutoFit/>
          </a:bodyPr>
          <a:lstStyle/>
          <a:p>
            <a:pPr algn="just">
              <a:tabLst>
                <a:tab pos="1200150" algn="l"/>
              </a:tabLst>
            </a:pPr>
            <a:r>
              <a:rPr lang="en-US" dirty="0">
                <a:latin typeface="Times New Roman" panose="02020603050405020304" pitchFamily="18" charset="0"/>
                <a:ea typeface="Times New Roman" panose="02020603050405020304" pitchFamily="18" charset="0"/>
              </a:rPr>
              <a:t>Figure 12. Observed (open circle) vs. predicted (solid line) retained catch (top left in each scenario set), total catch (top right in each scenario set), and groundfish bycatch (bottom left in each scenario set) of golden king crab for scenarios 18_0, 18_1, and 18_1a fits in </a:t>
            </a:r>
            <a:r>
              <a:rPr lang="en-US" dirty="0">
                <a:solidFill>
                  <a:srgbClr val="FF0000"/>
                </a:solidFill>
                <a:latin typeface="Times New Roman" panose="02020603050405020304" pitchFamily="18" charset="0"/>
                <a:ea typeface="Times New Roman" panose="02020603050405020304" pitchFamily="18" charset="0"/>
              </a:rPr>
              <a:t>WAG</a:t>
            </a:r>
            <a:r>
              <a:rPr lang="en-US" dirty="0">
                <a:latin typeface="Times New Roman" panose="02020603050405020304" pitchFamily="18" charset="0"/>
                <a:ea typeface="Times New Roman" panose="02020603050405020304" pitchFamily="18" charset="0"/>
              </a:rPr>
              <a:t>, 1981–2017.</a:t>
            </a:r>
            <a:endParaRPr lang="en-US" sz="14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37B0AE44-FBCE-4A12-B7B0-A2B80A0D656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781174"/>
            <a:ext cx="8153400" cy="4010025"/>
          </a:xfrm>
          <a:prstGeom prst="rect">
            <a:avLst/>
          </a:prstGeom>
          <a:noFill/>
          <a:ln>
            <a:noFill/>
          </a:ln>
        </p:spPr>
      </p:pic>
    </p:spTree>
    <p:extLst>
      <p:ext uri="{BB962C8B-B14F-4D97-AF65-F5344CB8AC3E}">
        <p14:creationId xmlns:p14="http://schemas.microsoft.com/office/powerpoint/2010/main" val="69636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4B8A01-83D5-42B1-85F5-7A87CEB2E967}"/>
              </a:ext>
            </a:extLst>
          </p:cNvPr>
          <p:cNvSpPr>
            <a:spLocks noGrp="1"/>
          </p:cNvSpPr>
          <p:nvPr>
            <p:ph type="sldNum" sz="quarter" idx="12"/>
          </p:nvPr>
        </p:nvSpPr>
        <p:spPr>
          <a:xfrm>
            <a:off x="8077200" y="77724"/>
            <a:ext cx="941203" cy="301752"/>
          </a:xfrm>
        </p:spPr>
        <p:txBody>
          <a:bodyPr/>
          <a:lstStyle/>
          <a:p>
            <a:fld id="{28D1B9BE-D941-4EEF-A5AD-4384CF3F4BCC}" type="slidenum">
              <a:rPr lang="en-US" smtClean="0"/>
              <a:pPr/>
              <a:t>38</a:t>
            </a:fld>
            <a:endParaRPr lang="en-US" dirty="0"/>
          </a:p>
        </p:txBody>
      </p:sp>
      <p:sp>
        <p:nvSpPr>
          <p:cNvPr id="3" name="Rectangle 2">
            <a:extLst>
              <a:ext uri="{FF2B5EF4-FFF2-40B4-BE49-F238E27FC236}">
                <a16:creationId xmlns:a16="http://schemas.microsoft.com/office/drawing/2014/main" id="{A4C4B3D7-E9D0-4FD2-853C-D7507FF43291}"/>
              </a:ext>
            </a:extLst>
          </p:cNvPr>
          <p:cNvSpPr/>
          <p:nvPr/>
        </p:nvSpPr>
        <p:spPr>
          <a:xfrm>
            <a:off x="304800" y="228600"/>
            <a:ext cx="8001000" cy="923330"/>
          </a:xfrm>
          <a:prstGeom prst="rect">
            <a:avLst/>
          </a:prstGeom>
        </p:spPr>
        <p:txBody>
          <a:bodyPr wrap="square">
            <a:spAutoFit/>
          </a:bodyPr>
          <a:lstStyle/>
          <a:p>
            <a:pPr algn="just">
              <a:tabLst>
                <a:tab pos="1200150" algn="l"/>
              </a:tabLst>
            </a:pPr>
            <a:r>
              <a:rPr lang="en-US" dirty="0">
                <a:latin typeface="Times New Roman" panose="02020603050405020304" pitchFamily="18" charset="0"/>
                <a:ea typeface="Times New Roman" panose="02020603050405020304" pitchFamily="18" charset="0"/>
              </a:rPr>
              <a:t>Figures 13 (</a:t>
            </a:r>
            <a:r>
              <a:rPr lang="en-US" dirty="0">
                <a:solidFill>
                  <a:srgbClr val="FF0000"/>
                </a:solidFill>
                <a:latin typeface="Times New Roman" panose="02020603050405020304" pitchFamily="18" charset="0"/>
                <a:ea typeface="Times New Roman" panose="02020603050405020304" pitchFamily="18" charset="0"/>
              </a:rPr>
              <a:t>EAG</a:t>
            </a:r>
            <a:r>
              <a:rPr lang="en-US" dirty="0">
                <a:latin typeface="Times New Roman" panose="02020603050405020304" pitchFamily="18" charset="0"/>
                <a:ea typeface="Times New Roman" panose="02020603050405020304" pitchFamily="18" charset="0"/>
              </a:rPr>
              <a:t> left) &amp; 14 (</a:t>
            </a:r>
            <a:r>
              <a:rPr lang="en-US" dirty="0">
                <a:solidFill>
                  <a:srgbClr val="FF0000"/>
                </a:solidFill>
                <a:latin typeface="Times New Roman" panose="02020603050405020304" pitchFamily="18" charset="0"/>
                <a:ea typeface="Times New Roman" panose="02020603050405020304" pitchFamily="18" charset="0"/>
              </a:rPr>
              <a:t>WAG</a:t>
            </a:r>
            <a:r>
              <a:rPr lang="en-US" dirty="0">
                <a:latin typeface="Times New Roman" panose="02020603050405020304" pitchFamily="18" charset="0"/>
                <a:ea typeface="Times New Roman" panose="02020603050405020304" pitchFamily="18" charset="0"/>
              </a:rPr>
              <a:t> right). Estimated pot fishery total fishing mortality (F) for scenarios 18_0, 18_1, and 18_1a fits, 1981–2017. Scenario 9 model estimated F in May 2017 are also shown for comparison.   </a:t>
            </a:r>
            <a:endParaRPr lang="en-US" sz="14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DE86359F-AB9F-45B1-A0DE-0C999898896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757362"/>
            <a:ext cx="4191000" cy="3034308"/>
          </a:xfrm>
          <a:prstGeom prst="rect">
            <a:avLst/>
          </a:prstGeom>
          <a:noFill/>
          <a:ln>
            <a:noFill/>
          </a:ln>
        </p:spPr>
      </p:pic>
      <p:pic>
        <p:nvPicPr>
          <p:cNvPr id="5" name="Picture 4">
            <a:extLst>
              <a:ext uri="{FF2B5EF4-FFF2-40B4-BE49-F238E27FC236}">
                <a16:creationId xmlns:a16="http://schemas.microsoft.com/office/drawing/2014/main" id="{57B64325-69D5-47C8-B79C-75010E49D10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757362"/>
            <a:ext cx="4419600" cy="3034308"/>
          </a:xfrm>
          <a:prstGeom prst="rect">
            <a:avLst/>
          </a:prstGeom>
          <a:noFill/>
          <a:ln>
            <a:noFill/>
          </a:ln>
        </p:spPr>
      </p:pic>
    </p:spTree>
    <p:extLst>
      <p:ext uri="{BB962C8B-B14F-4D97-AF65-F5344CB8AC3E}">
        <p14:creationId xmlns:p14="http://schemas.microsoft.com/office/powerpoint/2010/main" val="3088028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133F38-35E8-4F83-AC6A-4EEDC435C2F4}"/>
              </a:ext>
            </a:extLst>
          </p:cNvPr>
          <p:cNvSpPr>
            <a:spLocks noGrp="1"/>
          </p:cNvSpPr>
          <p:nvPr>
            <p:ph type="sldNum" sz="quarter" idx="12"/>
          </p:nvPr>
        </p:nvSpPr>
        <p:spPr>
          <a:xfrm>
            <a:off x="8077200" y="0"/>
            <a:ext cx="941203" cy="301752"/>
          </a:xfrm>
        </p:spPr>
        <p:txBody>
          <a:bodyPr/>
          <a:lstStyle/>
          <a:p>
            <a:fld id="{28D1B9BE-D941-4EEF-A5AD-4384CF3F4BCC}" type="slidenum">
              <a:rPr lang="en-US" smtClean="0"/>
              <a:pPr/>
              <a:t>39</a:t>
            </a:fld>
            <a:endParaRPr lang="en-US" dirty="0"/>
          </a:p>
        </p:txBody>
      </p:sp>
      <p:sp>
        <p:nvSpPr>
          <p:cNvPr id="5" name="Rectangle 4">
            <a:extLst>
              <a:ext uri="{FF2B5EF4-FFF2-40B4-BE49-F238E27FC236}">
                <a16:creationId xmlns:a16="http://schemas.microsoft.com/office/drawing/2014/main" id="{7FC48ADB-F305-4891-82E1-B670AB005A59}"/>
              </a:ext>
            </a:extLst>
          </p:cNvPr>
          <p:cNvSpPr/>
          <p:nvPr/>
        </p:nvSpPr>
        <p:spPr>
          <a:xfrm>
            <a:off x="457200" y="0"/>
            <a:ext cx="7848600" cy="1477328"/>
          </a:xfrm>
          <a:prstGeom prst="rect">
            <a:avLst/>
          </a:prstGeom>
        </p:spPr>
        <p:txBody>
          <a:bodyPr wrap="square">
            <a:spAutoFit/>
          </a:bodyPr>
          <a:lstStyle/>
          <a:p>
            <a:pPr algn="just">
              <a:tabLst>
                <a:tab pos="1200150" algn="l"/>
              </a:tabLst>
            </a:pPr>
            <a:r>
              <a:rPr lang="en-US" dirty="0">
                <a:latin typeface="Times New Roman" panose="02020603050405020304" pitchFamily="18" charset="0"/>
                <a:ea typeface="Times New Roman" panose="02020603050405020304" pitchFamily="18" charset="0"/>
              </a:rPr>
              <a:t>Figure 15. Trends in golden king crab mature male biomass for scenarios Sc9 of May 2017, Sc17AD17 of September 2017, 18_0, 18_1, and 18_1a fits for </a:t>
            </a:r>
            <a:r>
              <a:rPr lang="en-US" dirty="0">
                <a:solidFill>
                  <a:srgbClr val="FF0000"/>
                </a:solidFill>
                <a:latin typeface="Times New Roman" panose="02020603050405020304" pitchFamily="18" charset="0"/>
                <a:ea typeface="Times New Roman" panose="02020603050405020304" pitchFamily="18" charset="0"/>
              </a:rPr>
              <a:t>EAG</a:t>
            </a:r>
            <a:r>
              <a:rPr lang="en-US" dirty="0">
                <a:latin typeface="Times New Roman" panose="02020603050405020304" pitchFamily="18" charset="0"/>
                <a:ea typeface="Times New Roman" panose="02020603050405020304" pitchFamily="18" charset="0"/>
              </a:rPr>
              <a:t> (left) and </a:t>
            </a:r>
            <a:r>
              <a:rPr lang="en-US" dirty="0">
                <a:solidFill>
                  <a:srgbClr val="FF0000"/>
                </a:solidFill>
                <a:latin typeface="Times New Roman" panose="02020603050405020304" pitchFamily="18" charset="0"/>
                <a:ea typeface="Times New Roman" panose="02020603050405020304" pitchFamily="18" charset="0"/>
              </a:rPr>
              <a:t>WAG </a:t>
            </a:r>
            <a:r>
              <a:rPr lang="en-US" dirty="0">
                <a:latin typeface="Times New Roman" panose="02020603050405020304" pitchFamily="18" charset="0"/>
                <a:ea typeface="Times New Roman" panose="02020603050405020304" pitchFamily="18" charset="0"/>
              </a:rPr>
              <a:t>(right) golden king crab data, 1980/81–2017/18. Scenario 18_1 estimate have two standard errors confidence limits. The results for May 2017 and September 2017 fits are given for comparisons. </a:t>
            </a:r>
            <a:endParaRPr lang="en-US" sz="1400" dirty="0">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D64D1443-1FF1-4D9F-88FC-AEAF7027A68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871662"/>
            <a:ext cx="8382000" cy="3386138"/>
          </a:xfrm>
          <a:prstGeom prst="rect">
            <a:avLst/>
          </a:prstGeom>
          <a:noFill/>
          <a:ln>
            <a:noFill/>
          </a:ln>
        </p:spPr>
      </p:pic>
    </p:spTree>
    <p:extLst>
      <p:ext uri="{BB962C8B-B14F-4D97-AF65-F5344CB8AC3E}">
        <p14:creationId xmlns:p14="http://schemas.microsoft.com/office/powerpoint/2010/main" val="1095171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76200"/>
            <a:ext cx="7315200" cy="838200"/>
          </a:xfrm>
        </p:spPr>
        <p:txBody>
          <a:bodyPr>
            <a:normAutofit fontScale="90000"/>
          </a:bodyPr>
          <a:lstStyle/>
          <a:p>
            <a:r>
              <a:rPr lang="en-US" dirty="0"/>
              <a:t>Length based modeling approach</a:t>
            </a:r>
          </a:p>
        </p:txBody>
      </p:sp>
      <p:sp>
        <p:nvSpPr>
          <p:cNvPr id="5" name="Content Placeholder 2"/>
          <p:cNvSpPr txBox="1">
            <a:spLocks/>
          </p:cNvSpPr>
          <p:nvPr/>
        </p:nvSpPr>
        <p:spPr>
          <a:xfrm>
            <a:off x="1032933" y="3657600"/>
            <a:ext cx="7315200" cy="1725967"/>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endParaRPr lang="en-US" dirty="0"/>
          </a:p>
          <a:p>
            <a:endParaRPr lang="en-US" dirty="0"/>
          </a:p>
        </p:txBody>
      </p:sp>
      <p:sp>
        <p:nvSpPr>
          <p:cNvPr id="6" name="Rectangle 5"/>
          <p:cNvSpPr/>
          <p:nvPr/>
        </p:nvSpPr>
        <p:spPr>
          <a:xfrm>
            <a:off x="304800" y="979468"/>
            <a:ext cx="7772399" cy="4708981"/>
          </a:xfrm>
          <a:prstGeom prst="rect">
            <a:avLst/>
          </a:prstGeom>
        </p:spPr>
        <p:txBody>
          <a:bodyPr wrap="square">
            <a:spAutoFit/>
          </a:bodyPr>
          <a:lstStyle/>
          <a:p>
            <a:pPr marL="285750" indent="-285750">
              <a:buFont typeface="Wingdings" panose="05000000000000000000" pitchFamily="2" charset="2"/>
              <a:buChar char="Ø"/>
            </a:pPr>
            <a:r>
              <a:rPr lang="en-US" sz="2000" dirty="0"/>
              <a:t>An integrated male-only length based model. This is the only FMP crab stock modelled with fishery dependent catch and CPUE data.</a:t>
            </a:r>
          </a:p>
          <a:p>
            <a:r>
              <a:rPr lang="en-US" sz="2000" dirty="0"/>
              <a:t> </a:t>
            </a:r>
          </a:p>
          <a:p>
            <a:pPr marL="285750" lvl="0" indent="-285750">
              <a:buFont typeface="Wingdings" panose="05000000000000000000" pitchFamily="2" charset="2"/>
              <a:buChar char="Ø"/>
            </a:pPr>
            <a:r>
              <a:rPr lang="en-US" sz="2000" i="1" dirty="0"/>
              <a:t>M</a:t>
            </a:r>
            <a:r>
              <a:rPr lang="en-US" sz="2000" dirty="0"/>
              <a:t> estimated in the model.</a:t>
            </a:r>
          </a:p>
          <a:p>
            <a:pPr lvl="0"/>
            <a:endParaRPr lang="en-US" sz="2000" dirty="0"/>
          </a:p>
          <a:p>
            <a:pPr marL="285750" lvl="0" indent="-285750">
              <a:buFont typeface="Wingdings" panose="05000000000000000000" pitchFamily="2" charset="2"/>
              <a:buChar char="Ø"/>
            </a:pPr>
            <a:r>
              <a:rPr lang="en-US" sz="2000" dirty="0"/>
              <a:t>Projected the abundance from unfished equilibrium in 1960 to initialize the 1985 abundance.</a:t>
            </a:r>
          </a:p>
          <a:p>
            <a:pPr lvl="0"/>
            <a:endParaRPr lang="en-US" sz="2000" dirty="0"/>
          </a:p>
          <a:p>
            <a:pPr marL="285750" indent="-285750">
              <a:buFont typeface="Wingdings" panose="05000000000000000000" pitchFamily="2" charset="2"/>
              <a:buChar char="Ø"/>
            </a:pPr>
            <a:r>
              <a:rPr lang="en-US" sz="2000" dirty="0"/>
              <a:t>3 Scenarios for </a:t>
            </a:r>
            <a:r>
              <a:rPr lang="en-US" sz="2000" dirty="0">
                <a:solidFill>
                  <a:srgbClr val="FF0000"/>
                </a:solidFill>
              </a:rPr>
              <a:t>EAG</a:t>
            </a:r>
            <a:r>
              <a:rPr lang="en-US" sz="2000" dirty="0"/>
              <a:t> and  </a:t>
            </a:r>
            <a:r>
              <a:rPr lang="en-US" sz="2000" dirty="0">
                <a:solidFill>
                  <a:srgbClr val="FF0000"/>
                </a:solidFill>
              </a:rPr>
              <a:t>WAG</a:t>
            </a:r>
            <a:r>
              <a:rPr lang="en-US" sz="2000" dirty="0"/>
              <a:t>.</a:t>
            </a:r>
          </a:p>
          <a:p>
            <a:endParaRPr lang="en-US" sz="2000" dirty="0"/>
          </a:p>
          <a:p>
            <a:pPr marL="285750" indent="-285750">
              <a:buFont typeface="Wingdings" panose="05000000000000000000" pitchFamily="2" charset="2"/>
              <a:buChar char="Ø"/>
            </a:pPr>
            <a:r>
              <a:rPr lang="en-US" sz="2000" dirty="0"/>
              <a:t>Knife edge maturity used for MMB calculation.</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Francis re-weighting method for Stage-2 effective sample sizes calculation for all scenarios.  </a:t>
            </a:r>
            <a:endParaRPr lang="en-US" sz="2400" dirty="0"/>
          </a:p>
        </p:txBody>
      </p:sp>
      <p:sp>
        <p:nvSpPr>
          <p:cNvPr id="8" name="Slide Number Placeholder 7"/>
          <p:cNvSpPr>
            <a:spLocks noGrp="1"/>
          </p:cNvSpPr>
          <p:nvPr>
            <p:ph type="sldNum" sz="quarter" idx="12"/>
          </p:nvPr>
        </p:nvSpPr>
        <p:spPr>
          <a:xfrm>
            <a:off x="7877531" y="152400"/>
            <a:ext cx="941203" cy="301752"/>
          </a:xfrm>
        </p:spPr>
        <p:txBody>
          <a:bodyPr/>
          <a:lstStyle/>
          <a:p>
            <a:fld id="{28D1B9BE-D941-4EEF-A5AD-4384CF3F4BCC}" type="slidenum">
              <a:rPr lang="en-US" smtClean="0"/>
              <a:pPr/>
              <a:t>4</a:t>
            </a:fld>
            <a:endParaRPr lang="en-US" dirty="0"/>
          </a:p>
        </p:txBody>
      </p:sp>
    </p:spTree>
    <p:extLst>
      <p:ext uri="{BB962C8B-B14F-4D97-AF65-F5344CB8AC3E}">
        <p14:creationId xmlns:p14="http://schemas.microsoft.com/office/powerpoint/2010/main" val="2677112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50E715-6D41-4E22-B274-48CE803A63D1}"/>
              </a:ext>
            </a:extLst>
          </p:cNvPr>
          <p:cNvSpPr>
            <a:spLocks noGrp="1"/>
          </p:cNvSpPr>
          <p:nvPr>
            <p:ph type="sldNum" sz="quarter" idx="12"/>
          </p:nvPr>
        </p:nvSpPr>
        <p:spPr>
          <a:xfrm>
            <a:off x="8077200" y="152400"/>
            <a:ext cx="941203" cy="301752"/>
          </a:xfrm>
        </p:spPr>
        <p:txBody>
          <a:bodyPr/>
          <a:lstStyle/>
          <a:p>
            <a:fld id="{28D1B9BE-D941-4EEF-A5AD-4384CF3F4BCC}" type="slidenum">
              <a:rPr lang="en-US" smtClean="0"/>
              <a:pPr/>
              <a:t>40</a:t>
            </a:fld>
            <a:endParaRPr lang="en-US" dirty="0"/>
          </a:p>
        </p:txBody>
      </p:sp>
      <p:sp>
        <p:nvSpPr>
          <p:cNvPr id="3" name="Rectangle 2">
            <a:extLst>
              <a:ext uri="{FF2B5EF4-FFF2-40B4-BE49-F238E27FC236}">
                <a16:creationId xmlns:a16="http://schemas.microsoft.com/office/drawing/2014/main" id="{FF603EE6-47FC-4D2B-9E0E-9E0105D9A395}"/>
              </a:ext>
            </a:extLst>
          </p:cNvPr>
          <p:cNvSpPr/>
          <p:nvPr/>
        </p:nvSpPr>
        <p:spPr>
          <a:xfrm>
            <a:off x="0" y="22034"/>
            <a:ext cx="8637403" cy="1200329"/>
          </a:xfrm>
          <a:prstGeom prst="rect">
            <a:avLst/>
          </a:prstGeom>
        </p:spPr>
        <p:txBody>
          <a:bodyPr wrap="square">
            <a:spAutoFit/>
          </a:bodyPr>
          <a:lstStyle/>
          <a:p>
            <a:pPr algn="just">
              <a:tabLst>
                <a:tab pos="1200150" algn="l"/>
              </a:tabLst>
            </a:pPr>
            <a:r>
              <a:rPr lang="en-US" dirty="0">
                <a:latin typeface="Times New Roman" panose="02020603050405020304" pitchFamily="18" charset="0"/>
                <a:ea typeface="Times New Roman" panose="02020603050405020304" pitchFamily="18" charset="0"/>
              </a:rPr>
              <a:t>Figure 17. Estimated B0 (t) vs. MMB (t) (top left), trends in recruitment (top right), and MMB/B0 ratio (bottom left) from 1980 to 2017 for scenarios 18_0 (black), 18_1 (orange), and 18_1a (red) for </a:t>
            </a:r>
            <a:r>
              <a:rPr lang="en-US" dirty="0">
                <a:solidFill>
                  <a:srgbClr val="FF0000"/>
                </a:solidFill>
                <a:latin typeface="Times New Roman" panose="02020603050405020304" pitchFamily="18" charset="0"/>
                <a:ea typeface="Times New Roman" panose="02020603050405020304" pitchFamily="18" charset="0"/>
              </a:rPr>
              <a:t>EAG </a:t>
            </a:r>
            <a:r>
              <a:rPr lang="en-US" dirty="0">
                <a:latin typeface="Times New Roman" panose="02020603050405020304" pitchFamily="18" charset="0"/>
                <a:ea typeface="Times New Roman" panose="02020603050405020304" pitchFamily="18" charset="0"/>
              </a:rPr>
              <a:t>golden king crab data. (Note: 2017 MMB= MMB estimated on 15 February 2018).</a:t>
            </a:r>
            <a:endParaRPr lang="en-US" sz="14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57E017D6-60D3-4D99-8311-52208332A3B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222362"/>
            <a:ext cx="8104003" cy="4340237"/>
          </a:xfrm>
          <a:prstGeom prst="rect">
            <a:avLst/>
          </a:prstGeom>
          <a:noFill/>
          <a:ln>
            <a:noFill/>
          </a:ln>
        </p:spPr>
      </p:pic>
    </p:spTree>
    <p:extLst>
      <p:ext uri="{BB962C8B-B14F-4D97-AF65-F5344CB8AC3E}">
        <p14:creationId xmlns:p14="http://schemas.microsoft.com/office/powerpoint/2010/main" val="4344289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F149F8-10AD-479A-A3C4-3E11E391E328}"/>
              </a:ext>
            </a:extLst>
          </p:cNvPr>
          <p:cNvSpPr>
            <a:spLocks noGrp="1"/>
          </p:cNvSpPr>
          <p:nvPr>
            <p:ph type="sldNum" sz="quarter" idx="12"/>
          </p:nvPr>
        </p:nvSpPr>
        <p:spPr>
          <a:xfrm>
            <a:off x="8167910" y="152400"/>
            <a:ext cx="941203" cy="301752"/>
          </a:xfrm>
        </p:spPr>
        <p:txBody>
          <a:bodyPr/>
          <a:lstStyle/>
          <a:p>
            <a:fld id="{28D1B9BE-D941-4EEF-A5AD-4384CF3F4BCC}" type="slidenum">
              <a:rPr lang="en-US" smtClean="0"/>
              <a:pPr/>
              <a:t>41</a:t>
            </a:fld>
            <a:endParaRPr lang="en-US" dirty="0"/>
          </a:p>
        </p:txBody>
      </p:sp>
      <p:sp>
        <p:nvSpPr>
          <p:cNvPr id="3" name="Rectangle 2">
            <a:extLst>
              <a:ext uri="{FF2B5EF4-FFF2-40B4-BE49-F238E27FC236}">
                <a16:creationId xmlns:a16="http://schemas.microsoft.com/office/drawing/2014/main" id="{6446EEA6-A719-4DF2-B159-EF238D540CFE}"/>
              </a:ext>
            </a:extLst>
          </p:cNvPr>
          <p:cNvSpPr/>
          <p:nvPr/>
        </p:nvSpPr>
        <p:spPr>
          <a:xfrm>
            <a:off x="304800" y="0"/>
            <a:ext cx="8001000" cy="1200329"/>
          </a:xfrm>
          <a:prstGeom prst="rect">
            <a:avLst/>
          </a:prstGeom>
        </p:spPr>
        <p:txBody>
          <a:bodyPr wrap="square">
            <a:spAutoFit/>
          </a:bodyPr>
          <a:lstStyle/>
          <a:p>
            <a:pPr algn="just">
              <a:tabLst>
                <a:tab pos="1200150" algn="l"/>
              </a:tabLst>
            </a:pPr>
            <a:r>
              <a:rPr lang="en-US" dirty="0">
                <a:latin typeface="Times New Roman" panose="02020603050405020304" pitchFamily="18" charset="0"/>
                <a:ea typeface="Times New Roman" panose="02020603050405020304" pitchFamily="18" charset="0"/>
              </a:rPr>
              <a:t>Figure 18. Estimated B0 (t) vs. MMB (t) (top left), trends in recruitment (top right), and MMB/B0 ratio (bottom left) from 1980 to 2017 for scenarios 18_0 (black), 18_1 (orange), and 18_1a (red) for </a:t>
            </a:r>
            <a:r>
              <a:rPr lang="en-US" dirty="0">
                <a:solidFill>
                  <a:srgbClr val="FF0000"/>
                </a:solidFill>
                <a:latin typeface="Times New Roman" panose="02020603050405020304" pitchFamily="18" charset="0"/>
                <a:ea typeface="Times New Roman" panose="02020603050405020304" pitchFamily="18" charset="0"/>
              </a:rPr>
              <a:t>WAG </a:t>
            </a:r>
            <a:r>
              <a:rPr lang="en-US" dirty="0">
                <a:latin typeface="Times New Roman" panose="02020603050405020304" pitchFamily="18" charset="0"/>
                <a:ea typeface="Times New Roman" panose="02020603050405020304" pitchFamily="18" charset="0"/>
              </a:rPr>
              <a:t>golden king crab data. (Note: 2017 MMB= MMB estimated on 15 February 2018).</a:t>
            </a:r>
            <a:endParaRPr lang="en-US" sz="14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A99B7F53-3593-403B-9443-223B7BDBD68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352728"/>
            <a:ext cx="8458200" cy="4667071"/>
          </a:xfrm>
          <a:prstGeom prst="rect">
            <a:avLst/>
          </a:prstGeom>
          <a:noFill/>
          <a:ln>
            <a:noFill/>
          </a:ln>
        </p:spPr>
      </p:pic>
    </p:spTree>
    <p:extLst>
      <p:ext uri="{BB962C8B-B14F-4D97-AF65-F5344CB8AC3E}">
        <p14:creationId xmlns:p14="http://schemas.microsoft.com/office/powerpoint/2010/main" val="3621234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71B67D-BB28-42D5-B917-BF53DC4E7700}"/>
              </a:ext>
            </a:extLst>
          </p:cNvPr>
          <p:cNvSpPr>
            <a:spLocks noGrp="1"/>
          </p:cNvSpPr>
          <p:nvPr>
            <p:ph type="sldNum" sz="quarter" idx="12"/>
          </p:nvPr>
        </p:nvSpPr>
        <p:spPr/>
        <p:txBody>
          <a:bodyPr/>
          <a:lstStyle/>
          <a:p>
            <a:fld id="{28D1B9BE-D941-4EEF-A5AD-4384CF3F4BCC}" type="slidenum">
              <a:rPr lang="en-US" smtClean="0"/>
              <a:pPr/>
              <a:t>42</a:t>
            </a:fld>
            <a:endParaRPr lang="en-US" dirty="0"/>
          </a:p>
        </p:txBody>
      </p:sp>
      <p:graphicFrame>
        <p:nvGraphicFramePr>
          <p:cNvPr id="3" name="Table 2">
            <a:extLst>
              <a:ext uri="{FF2B5EF4-FFF2-40B4-BE49-F238E27FC236}">
                <a16:creationId xmlns:a16="http://schemas.microsoft.com/office/drawing/2014/main" id="{6DBBE935-AC4E-407D-BA5F-FD13B7D15483}"/>
              </a:ext>
            </a:extLst>
          </p:cNvPr>
          <p:cNvGraphicFramePr>
            <a:graphicFrameLocks noGrp="1"/>
          </p:cNvGraphicFramePr>
          <p:nvPr>
            <p:extLst>
              <p:ext uri="{D42A27DB-BD31-4B8C-83A1-F6EECF244321}">
                <p14:modId xmlns:p14="http://schemas.microsoft.com/office/powerpoint/2010/main" val="977753737"/>
              </p:ext>
            </p:extLst>
          </p:nvPr>
        </p:nvGraphicFramePr>
        <p:xfrm>
          <a:off x="1217981" y="718953"/>
          <a:ext cx="6708038" cy="1949391"/>
        </p:xfrm>
        <a:graphic>
          <a:graphicData uri="http://schemas.openxmlformats.org/drawingml/2006/table">
            <a:tbl>
              <a:tblPr>
                <a:tableStyleId>{5C22544A-7EE6-4342-B048-85BDC9FD1C3A}</a:tableStyleId>
              </a:tblPr>
              <a:tblGrid>
                <a:gridCol w="894852">
                  <a:extLst>
                    <a:ext uri="{9D8B030D-6E8A-4147-A177-3AD203B41FA5}">
                      <a16:colId xmlns:a16="http://schemas.microsoft.com/office/drawing/2014/main" val="131600199"/>
                    </a:ext>
                  </a:extLst>
                </a:gridCol>
                <a:gridCol w="719102">
                  <a:extLst>
                    <a:ext uri="{9D8B030D-6E8A-4147-A177-3AD203B41FA5}">
                      <a16:colId xmlns:a16="http://schemas.microsoft.com/office/drawing/2014/main" val="2516079569"/>
                    </a:ext>
                  </a:extLst>
                </a:gridCol>
                <a:gridCol w="884119">
                  <a:extLst>
                    <a:ext uri="{9D8B030D-6E8A-4147-A177-3AD203B41FA5}">
                      <a16:colId xmlns:a16="http://schemas.microsoft.com/office/drawing/2014/main" val="4230190357"/>
                    </a:ext>
                  </a:extLst>
                </a:gridCol>
                <a:gridCol w="623848">
                  <a:extLst>
                    <a:ext uri="{9D8B030D-6E8A-4147-A177-3AD203B41FA5}">
                      <a16:colId xmlns:a16="http://schemas.microsoft.com/office/drawing/2014/main" val="1104223104"/>
                    </a:ext>
                  </a:extLst>
                </a:gridCol>
                <a:gridCol w="937784">
                  <a:extLst>
                    <a:ext uri="{9D8B030D-6E8A-4147-A177-3AD203B41FA5}">
                      <a16:colId xmlns:a16="http://schemas.microsoft.com/office/drawing/2014/main" val="1553009627"/>
                    </a:ext>
                  </a:extLst>
                </a:gridCol>
                <a:gridCol w="751300">
                  <a:extLst>
                    <a:ext uri="{9D8B030D-6E8A-4147-A177-3AD203B41FA5}">
                      <a16:colId xmlns:a16="http://schemas.microsoft.com/office/drawing/2014/main" val="3672678867"/>
                    </a:ext>
                  </a:extLst>
                </a:gridCol>
                <a:gridCol w="943150">
                  <a:extLst>
                    <a:ext uri="{9D8B030D-6E8A-4147-A177-3AD203B41FA5}">
                      <a16:colId xmlns:a16="http://schemas.microsoft.com/office/drawing/2014/main" val="284704008"/>
                    </a:ext>
                  </a:extLst>
                </a:gridCol>
                <a:gridCol w="953883">
                  <a:extLst>
                    <a:ext uri="{9D8B030D-6E8A-4147-A177-3AD203B41FA5}">
                      <a16:colId xmlns:a16="http://schemas.microsoft.com/office/drawing/2014/main" val="3598582684"/>
                    </a:ext>
                  </a:extLst>
                </a:gridCol>
              </a:tblGrid>
              <a:tr h="277495">
                <a:tc>
                  <a:txBody>
                    <a:bodyPr/>
                    <a:lstStyle/>
                    <a:p>
                      <a:pPr marL="0" marR="0" algn="ctr">
                        <a:lnSpc>
                          <a:spcPct val="115000"/>
                        </a:lnSpc>
                        <a:spcBef>
                          <a:spcPts val="0"/>
                        </a:spcBef>
                        <a:spcAft>
                          <a:spcPts val="0"/>
                        </a:spcAft>
                      </a:pPr>
                      <a:r>
                        <a:rPr lang="en-US" sz="1200" dirty="0">
                          <a:effectLst/>
                        </a:rPr>
                        <a:t>Year</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000" dirty="0">
                        <a:effectLst/>
                      </a:endParaRPr>
                    </a:p>
                    <a:p>
                      <a:pPr marL="0" marR="0" algn="ctr">
                        <a:lnSpc>
                          <a:spcPct val="115000"/>
                        </a:lnSpc>
                        <a:spcBef>
                          <a:spcPts val="0"/>
                        </a:spcBef>
                        <a:spcAft>
                          <a:spcPts val="0"/>
                        </a:spcAft>
                      </a:pPr>
                      <a:r>
                        <a:rPr lang="en-US" sz="1200" dirty="0">
                          <a:effectLst/>
                        </a:rPr>
                        <a:t>MSST</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Biomass (MMB)</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TAC</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Retained Catch</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Total Catch</a:t>
                      </a:r>
                      <a:r>
                        <a:rPr lang="en-US" sz="1200" baseline="30000" dirty="0">
                          <a:effectLst/>
                        </a:rPr>
                        <a:t>a</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OFL</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ABC</a:t>
                      </a:r>
                      <a:r>
                        <a:rPr lang="en-US" sz="1200" baseline="30000" dirty="0">
                          <a:effectLst/>
                        </a:rPr>
                        <a:t>b</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75635688"/>
                  </a:ext>
                </a:extLst>
              </a:tr>
              <a:tr h="184785">
                <a:tc>
                  <a:txBody>
                    <a:bodyPr/>
                    <a:lstStyle/>
                    <a:p>
                      <a:pPr marL="0" marR="0" algn="ctr">
                        <a:lnSpc>
                          <a:spcPct val="115000"/>
                        </a:lnSpc>
                        <a:spcBef>
                          <a:spcPts val="0"/>
                        </a:spcBef>
                        <a:spcAft>
                          <a:spcPts val="0"/>
                        </a:spcAft>
                      </a:pPr>
                      <a:r>
                        <a:rPr lang="en-US" sz="1200" dirty="0">
                          <a:effectLst/>
                        </a:rPr>
                        <a:t>2015/16</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N/A</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N/A</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2.853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2.729</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3.076</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5.69</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4.26</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36096210"/>
                  </a:ext>
                </a:extLst>
              </a:tr>
              <a:tr h="184785">
                <a:tc>
                  <a:txBody>
                    <a:bodyPr/>
                    <a:lstStyle/>
                    <a:p>
                      <a:pPr marL="0" marR="0" algn="ctr">
                        <a:lnSpc>
                          <a:spcPct val="115000"/>
                        </a:lnSpc>
                        <a:spcBef>
                          <a:spcPts val="0"/>
                        </a:spcBef>
                        <a:spcAft>
                          <a:spcPts val="0"/>
                        </a:spcAft>
                      </a:pPr>
                      <a:r>
                        <a:rPr lang="en-US" sz="1200" dirty="0">
                          <a:effectLst/>
                        </a:rPr>
                        <a:t>2016/17</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N/A</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N/A</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2.515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2.593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2.947</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5.69</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4.26</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51764200"/>
                  </a:ext>
                </a:extLst>
              </a:tr>
              <a:tr h="184785">
                <a:tc>
                  <a:txBody>
                    <a:bodyPr/>
                    <a:lstStyle/>
                    <a:p>
                      <a:pPr marL="0" marR="0" algn="ctr">
                        <a:lnSpc>
                          <a:spcPct val="115000"/>
                        </a:lnSpc>
                        <a:spcBef>
                          <a:spcPts val="0"/>
                        </a:spcBef>
                        <a:spcAft>
                          <a:spcPts val="0"/>
                        </a:spcAft>
                      </a:pPr>
                      <a:r>
                        <a:rPr lang="en-US" sz="1200" dirty="0">
                          <a:effectLst/>
                        </a:rPr>
                        <a:t>2017/18</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6.044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14.205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2.515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2.585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2.942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6.048</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4.536</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45118274"/>
                  </a:ext>
                </a:extLst>
              </a:tr>
              <a:tr h="184785">
                <a:tc>
                  <a:txBody>
                    <a:bodyPr/>
                    <a:lstStyle/>
                    <a:p>
                      <a:pPr marL="0" marR="0" algn="ctr">
                        <a:lnSpc>
                          <a:spcPct val="115000"/>
                        </a:lnSpc>
                        <a:spcBef>
                          <a:spcPts val="0"/>
                        </a:spcBef>
                        <a:spcAft>
                          <a:spcPts val="0"/>
                        </a:spcAft>
                      </a:pPr>
                      <a:r>
                        <a:rPr lang="en-US" sz="1200" dirty="0">
                          <a:effectLst/>
                        </a:rPr>
                        <a:t>2018/19</a:t>
                      </a:r>
                      <a:r>
                        <a:rPr lang="en-US" sz="1200" baseline="30000" dirty="0">
                          <a:effectLst/>
                        </a:rPr>
                        <a:t>c</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6.046</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200" dirty="0">
                          <a:effectLst/>
                        </a:rPr>
                        <a:t>17.952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2.883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5.514</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4.136</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79028235"/>
                  </a:ext>
                </a:extLst>
              </a:tr>
              <a:tr h="184785">
                <a:tc>
                  <a:txBody>
                    <a:bodyPr/>
                    <a:lstStyle/>
                    <a:p>
                      <a:pPr marL="0" marR="0" algn="ctr">
                        <a:lnSpc>
                          <a:spcPct val="115000"/>
                        </a:lnSpc>
                        <a:spcBef>
                          <a:spcPts val="0"/>
                        </a:spcBef>
                        <a:spcAft>
                          <a:spcPts val="0"/>
                        </a:spcAft>
                      </a:pPr>
                      <a:r>
                        <a:rPr lang="en-US" sz="1200" dirty="0">
                          <a:effectLst/>
                        </a:rPr>
                        <a:t>2019//20</a:t>
                      </a:r>
                      <a:r>
                        <a:rPr lang="en-US" sz="1200" baseline="30000" dirty="0">
                          <a:effectLst/>
                        </a:rPr>
                        <a:t>d</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200" dirty="0">
                          <a:effectLst/>
                        </a:rPr>
                        <a:t>5.976</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200" dirty="0">
                          <a:effectLst/>
                        </a:rPr>
                        <a:t>16.095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5.159</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3.948.</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77693681"/>
                  </a:ext>
                </a:extLst>
              </a:tr>
              <a:tr h="184785">
                <a:tc>
                  <a:txBody>
                    <a:bodyPr/>
                    <a:lstStyle/>
                    <a:p>
                      <a:pPr marL="0" marR="0" algn="ctr">
                        <a:lnSpc>
                          <a:spcPct val="115000"/>
                        </a:lnSpc>
                        <a:spcBef>
                          <a:spcPts val="0"/>
                        </a:spcBef>
                        <a:spcAft>
                          <a:spcPts val="0"/>
                        </a:spcAft>
                      </a:pPr>
                      <a:r>
                        <a:rPr lang="en-US" sz="1200" dirty="0">
                          <a:effectLst/>
                        </a:rPr>
                        <a:t>2019/20</a:t>
                      </a:r>
                      <a:r>
                        <a:rPr lang="en-US" sz="1200" baseline="30000" dirty="0">
                          <a:effectLst/>
                        </a:rPr>
                        <a:t>e</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200" dirty="0">
                          <a:effectLst/>
                        </a:rPr>
                        <a:t>5.990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200" dirty="0">
                          <a:effectLst/>
                        </a:rPr>
                        <a:t>16.000</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5.086</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3.892</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40135385"/>
                  </a:ext>
                </a:extLst>
              </a:tr>
              <a:tr h="184785">
                <a:tc>
                  <a:txBody>
                    <a:bodyPr/>
                    <a:lstStyle/>
                    <a:p>
                      <a:pPr marL="0" marR="0" algn="ctr">
                        <a:lnSpc>
                          <a:spcPct val="115000"/>
                        </a:lnSpc>
                        <a:spcBef>
                          <a:spcPts val="0"/>
                        </a:spcBef>
                        <a:spcAft>
                          <a:spcPts val="0"/>
                        </a:spcAft>
                      </a:pPr>
                      <a:r>
                        <a:rPr lang="en-US" sz="1200" dirty="0">
                          <a:effectLst/>
                        </a:rPr>
                        <a:t>2019/20</a:t>
                      </a:r>
                      <a:r>
                        <a:rPr lang="en-US" sz="1200" baseline="30000" dirty="0">
                          <a:effectLst/>
                        </a:rPr>
                        <a:t>f</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r">
                        <a:lnSpc>
                          <a:spcPct val="115000"/>
                        </a:lnSpc>
                        <a:spcBef>
                          <a:spcPts val="0"/>
                        </a:spcBef>
                        <a:spcAft>
                          <a:spcPts val="0"/>
                        </a:spcAft>
                      </a:pPr>
                      <a:r>
                        <a:rPr lang="en-US" sz="1200" dirty="0">
                          <a:effectLst/>
                        </a:rPr>
                        <a:t>5.713</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nSpc>
                          <a:spcPct val="115000"/>
                        </a:lnSpc>
                        <a:spcBef>
                          <a:spcPts val="0"/>
                        </a:spcBef>
                        <a:spcAft>
                          <a:spcPts val="0"/>
                        </a:spcAft>
                      </a:pPr>
                      <a:r>
                        <a:rPr lang="en-US" sz="1200" dirty="0">
                          <a:effectLst/>
                        </a:rPr>
                        <a:t>15.465</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4.869</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200" dirty="0">
                          <a:effectLst/>
                        </a:rPr>
                        <a:t>3.726</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76207949"/>
                  </a:ext>
                </a:extLst>
              </a:tr>
              <a:tr h="184785">
                <a:tc>
                  <a:txBody>
                    <a:bodyPr/>
                    <a:lstStyle/>
                    <a:p>
                      <a:pPr marL="0" marR="0" algn="ctr">
                        <a:lnSpc>
                          <a:spcPct val="115000"/>
                        </a:lnSpc>
                        <a:spcBef>
                          <a:spcPts val="0"/>
                        </a:spcBef>
                        <a:spcAft>
                          <a:spcPts val="0"/>
                        </a:spcAft>
                      </a:pPr>
                      <a:r>
                        <a:rPr lang="en-US" sz="1200" dirty="0">
                          <a:effectLst/>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200" dirty="0">
                          <a:effectLst/>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70975735"/>
                  </a:ext>
                </a:extLst>
              </a:tr>
            </a:tbl>
          </a:graphicData>
        </a:graphic>
      </p:graphicFrame>
      <p:sp>
        <p:nvSpPr>
          <p:cNvPr id="4" name="Rectangle 1">
            <a:extLst>
              <a:ext uri="{FF2B5EF4-FFF2-40B4-BE49-F238E27FC236}">
                <a16:creationId xmlns:a16="http://schemas.microsoft.com/office/drawing/2014/main" id="{1D6627E9-AE33-469A-8C8F-8ACA1FCB5D96}"/>
              </a:ext>
            </a:extLst>
          </p:cNvPr>
          <p:cNvSpPr>
            <a:spLocks noChangeArrowheads="1"/>
          </p:cNvSpPr>
          <p:nvPr/>
        </p:nvSpPr>
        <p:spPr bwMode="auto">
          <a:xfrm>
            <a:off x="990600" y="263494"/>
            <a:ext cx="8349465"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85800" algn="l"/>
              </a:tabLst>
              <a:defRPr>
                <a:solidFill>
                  <a:schemeClr val="tx1"/>
                </a:solidFill>
                <a:latin typeface="Arial" panose="020B0604020202020204" pitchFamily="34" charset="0"/>
              </a:defRPr>
            </a:lvl1pPr>
            <a:lvl2pPr eaLnBrk="0" fontAlgn="base" hangingPunct="0">
              <a:spcBef>
                <a:spcPct val="0"/>
              </a:spcBef>
              <a:spcAft>
                <a:spcPct val="0"/>
              </a:spcAft>
              <a:tabLst>
                <a:tab pos="685800" algn="l"/>
              </a:tabLst>
              <a:defRPr>
                <a:solidFill>
                  <a:schemeClr val="tx1"/>
                </a:solidFill>
                <a:latin typeface="Arial" panose="020B0604020202020204" pitchFamily="34" charset="0"/>
              </a:defRPr>
            </a:lvl2pPr>
            <a:lvl3pPr eaLnBrk="0" fontAlgn="base" hangingPunct="0">
              <a:spcBef>
                <a:spcPct val="0"/>
              </a:spcBef>
              <a:spcAft>
                <a:spcPct val="0"/>
              </a:spcAft>
              <a:tabLst>
                <a:tab pos="685800" algn="l"/>
              </a:tabLst>
              <a:defRPr>
                <a:solidFill>
                  <a:schemeClr val="tx1"/>
                </a:solidFill>
                <a:latin typeface="Arial" panose="020B0604020202020204" pitchFamily="34" charset="0"/>
              </a:defRPr>
            </a:lvl3pPr>
            <a:lvl4pPr eaLnBrk="0" fontAlgn="base" hangingPunct="0">
              <a:spcBef>
                <a:spcPct val="0"/>
              </a:spcBef>
              <a:spcAft>
                <a:spcPct val="0"/>
              </a:spcAft>
              <a:tabLst>
                <a:tab pos="685800" algn="l"/>
              </a:tabLst>
              <a:defRPr>
                <a:solidFill>
                  <a:schemeClr val="tx1"/>
                </a:solidFill>
                <a:latin typeface="Arial" panose="020B0604020202020204" pitchFamily="34" charset="0"/>
              </a:defRPr>
            </a:lvl4pPr>
            <a:lvl5pPr eaLnBrk="0" fontAlgn="base" hangingPunct="0">
              <a:spcBef>
                <a:spcPct val="0"/>
              </a:spcBef>
              <a:spcAft>
                <a:spcPct val="0"/>
              </a:spcAft>
              <a:tabLst>
                <a:tab pos="685800" algn="l"/>
              </a:tabLst>
              <a:defRPr>
                <a:solidFill>
                  <a:schemeClr val="tx1"/>
                </a:solidFill>
                <a:latin typeface="Arial" panose="020B0604020202020204" pitchFamily="34" charset="0"/>
              </a:defRPr>
            </a:lvl5pPr>
            <a:lvl6pPr eaLnBrk="0" fontAlgn="base" hangingPunct="0">
              <a:spcBef>
                <a:spcPct val="0"/>
              </a:spcBef>
              <a:spcAft>
                <a:spcPct val="0"/>
              </a:spcAft>
              <a:tabLst>
                <a:tab pos="685800" algn="l"/>
              </a:tabLst>
              <a:defRPr>
                <a:solidFill>
                  <a:schemeClr val="tx1"/>
                </a:solidFill>
                <a:latin typeface="Arial" panose="020B0604020202020204" pitchFamily="34" charset="0"/>
              </a:defRPr>
            </a:lvl6pPr>
            <a:lvl7pPr eaLnBrk="0" fontAlgn="base" hangingPunct="0">
              <a:spcBef>
                <a:spcPct val="0"/>
              </a:spcBef>
              <a:spcAft>
                <a:spcPct val="0"/>
              </a:spcAft>
              <a:tabLst>
                <a:tab pos="685800" algn="l"/>
              </a:tabLst>
              <a:defRPr>
                <a:solidFill>
                  <a:schemeClr val="tx1"/>
                </a:solidFill>
                <a:latin typeface="Arial" panose="020B0604020202020204" pitchFamily="34" charset="0"/>
              </a:defRPr>
            </a:lvl7pPr>
            <a:lvl8pPr eaLnBrk="0" fontAlgn="base" hangingPunct="0">
              <a:spcBef>
                <a:spcPct val="0"/>
              </a:spcBef>
              <a:spcAft>
                <a:spcPct val="0"/>
              </a:spcAft>
              <a:tabLst>
                <a:tab pos="685800" algn="l"/>
              </a:tabLst>
              <a:defRPr>
                <a:solidFill>
                  <a:schemeClr val="tx1"/>
                </a:solidFill>
                <a:latin typeface="Arial" panose="020B0604020202020204" pitchFamily="34" charset="0"/>
              </a:defRPr>
            </a:lvl8pPr>
            <a:lvl9pPr eaLnBrk="0" fontAlgn="base" hangingPunct="0">
              <a:spcBef>
                <a:spcPct val="0"/>
              </a:spcBef>
              <a:spcAft>
                <a:spcPct val="0"/>
              </a:spcAft>
              <a:tabLst>
                <a:tab pos="6858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85800" algn="l"/>
              </a:tabLst>
            </a:pPr>
            <a:r>
              <a:rPr kumimoji="0" lang="en-US" altLang="en-US" b="0" i="1"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Status and catch specifications (1000 t) of Aleutian Islands golden king crab</a:t>
            </a: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lang="en-US" altLang="en-US" sz="1200" i="1" dirty="0"/>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kumimoji="0" lang="en-US" altLang="en-US" sz="1200" b="0" i="1"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lang="en-US" altLang="en-US" sz="1200" i="1" dirty="0"/>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lang="en-US" altLang="en-US" sz="1200" i="1" dirty="0"/>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kumimoji="0" lang="en-US" altLang="en-US" sz="1200" b="0" i="1"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lang="en-US" altLang="en-US" sz="1200" i="1" dirty="0"/>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kumimoji="0" lang="en-US" altLang="en-US" sz="1200" b="0" i="1"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lang="en-US" altLang="en-US" sz="1200" i="1" dirty="0"/>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kumimoji="0" lang="en-US" altLang="en-US" sz="1200" b="0" i="1"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lang="en-US" altLang="en-US" sz="1200" i="1" dirty="0"/>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kumimoji="0" lang="en-US" altLang="en-US" sz="1200" b="0" i="1"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lang="en-US" altLang="en-US" sz="1200" i="1" dirty="0"/>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kumimoji="0" lang="en-US" altLang="en-US" sz="1200" b="0" i="1"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tab pos="685800" algn="l"/>
              </a:tabLst>
            </a:pPr>
            <a:endPar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tab pos="685800" algn="l"/>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 Total catch: retained catch plus estimated bycatch mortality of discarded  </a:t>
            </a:r>
          </a:p>
          <a:p>
            <a:pPr marL="0" marR="0" lvl="0" indent="0" algn="l" defTabSz="914400" rtl="0" eaLnBrk="0" fontAlgn="base" latinLnBrk="0" hangingPunct="0">
              <a:lnSpc>
                <a:spcPct val="100000"/>
              </a:lnSpc>
              <a:spcBef>
                <a:spcPct val="0"/>
              </a:spcBef>
              <a:spcAft>
                <a:spcPct val="0"/>
              </a:spcAft>
              <a:buClrTx/>
              <a:buSzTx/>
              <a:tabLst>
                <a:tab pos="685800" algn="l"/>
              </a:tabLst>
            </a:pPr>
            <a:r>
              <a:rPr lang="en-US" altLang="en-US" dirty="0">
                <a:ea typeface="Times New Roman" panose="02020603050405020304" pitchFamily="18" charset="0"/>
              </a:rPr>
              <a:t>b</a:t>
            </a: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ycatch during crab fisheries and groundfish fisheries.</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tab pos="685800" algn="l"/>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 25% buffer was applied to total catch OFL to determine ABC.</a:t>
            </a:r>
            <a:endParaRPr kumimoji="0" lang="en-US" altLang="en-US" b="0" i="0" u="none" strike="noStrike" cap="none" normalizeH="0" baseline="0" dirty="0">
              <a:ln>
                <a:noFill/>
              </a:ln>
              <a:solidFill>
                <a:schemeClr val="tx1"/>
              </a:solidFill>
              <a:effectLst/>
              <a:latin typeface="Arial" panose="020B0604020202020204" pitchFamily="34" charset="0"/>
            </a:endParaRPr>
          </a:p>
          <a:p>
            <a:r>
              <a:rPr lang="en-US" altLang="en-US" dirty="0">
                <a:ea typeface="Times New Roman" panose="02020603050405020304" pitchFamily="18" charset="0"/>
              </a:rPr>
              <a:t>c. 17_0 2018/19 accepted scenario with Francis method of re-weighting</a:t>
            </a:r>
            <a:endParaRPr lang="en-US" altLang="en-US" dirty="0"/>
          </a:p>
          <a:p>
            <a:r>
              <a:rPr lang="en-US" altLang="en-US" dirty="0">
                <a:ea typeface="Times New Roman" panose="02020603050405020304" pitchFamily="18" charset="0"/>
              </a:rPr>
              <a:t>d.  18_0 base scenario with Francis method of re-weighting</a:t>
            </a:r>
            <a:endParaRPr lang="en-US" altLang="en-US" dirty="0"/>
          </a:p>
          <a:p>
            <a:pPr marL="0" marR="0" lvl="0" indent="0" algn="l" defTabSz="914400" rtl="0" eaLnBrk="0" fontAlgn="base" latinLnBrk="0" hangingPunct="0">
              <a:lnSpc>
                <a:spcPct val="100000"/>
              </a:lnSpc>
              <a:spcBef>
                <a:spcPct val="0"/>
              </a:spcBef>
              <a:spcAft>
                <a:spcPct val="0"/>
              </a:spcAft>
              <a:buClrTx/>
              <a:buSzTx/>
              <a:tabLst>
                <a:tab pos="685800" algn="l"/>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 18_1 scenario 18_0 modified with number of gear code reduced for observer</a:t>
            </a:r>
          </a:p>
          <a:p>
            <a:pPr marL="0" marR="0" lvl="0" indent="0" algn="l" defTabSz="914400" rtl="0" eaLnBrk="0" fontAlgn="base" latinLnBrk="0" hangingPunct="0">
              <a:lnSpc>
                <a:spcPct val="100000"/>
              </a:lnSpc>
              <a:spcBef>
                <a:spcPct val="0"/>
              </a:spcBef>
              <a:spcAft>
                <a:spcPct val="0"/>
              </a:spcAft>
              <a:buClrTx/>
              <a:buSzTx/>
              <a:tabLst>
                <a:tab pos="685800" algn="l"/>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CPUE standardization</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tab pos="685800" algn="l"/>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 18_1a scenario 18_1 with pot fishery bycatch mortality rate scaled by </a:t>
            </a:r>
          </a:p>
          <a:p>
            <a:pPr marL="0" marR="0" lvl="0" indent="0" algn="l" defTabSz="914400" rtl="0" eaLnBrk="0" fontAlgn="base" latinLnBrk="0" hangingPunct="0">
              <a:lnSpc>
                <a:spcPct val="100000"/>
              </a:lnSpc>
              <a:spcBef>
                <a:spcPct val="0"/>
              </a:spcBef>
              <a:spcAft>
                <a:spcPct val="0"/>
              </a:spcAft>
              <a:buClrTx/>
              <a:buSzTx/>
              <a:tabLst>
                <a:tab pos="685800" algn="l"/>
              </a:tabLst>
            </a:pPr>
            <a:r>
              <a:rPr kumimoji="0" lang="en-US"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annual pot fishery bycatch</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858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41045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D1B9BE-D941-4EEF-A5AD-4384CF3F4BCC}" type="slidenum">
              <a:rPr lang="en-US" smtClean="0"/>
              <a:pPr/>
              <a:t>43</a:t>
            </a:fld>
            <a:endParaRPr lang="en-US" dirty="0"/>
          </a:p>
        </p:txBody>
      </p:sp>
      <p:sp>
        <p:nvSpPr>
          <p:cNvPr id="3" name="TextBox 2"/>
          <p:cNvSpPr txBox="1"/>
          <p:nvPr/>
        </p:nvSpPr>
        <p:spPr>
          <a:xfrm>
            <a:off x="190041" y="3505200"/>
            <a:ext cx="5257800" cy="2308324"/>
          </a:xfrm>
          <a:prstGeom prst="rect">
            <a:avLst/>
          </a:prstGeom>
          <a:noFill/>
        </p:spPr>
        <p:txBody>
          <a:bodyPr wrap="square" rtlCol="0">
            <a:spAutoFit/>
          </a:bodyPr>
          <a:lstStyle/>
          <a:p>
            <a:r>
              <a:rPr lang="en-US" i="1" dirty="0">
                <a:solidFill>
                  <a:srgbClr val="FF0000"/>
                </a:solidFill>
                <a:latin typeface="Harlow Solid Italic" panose="04030604020F02020D02" pitchFamily="82" charset="0"/>
              </a:rPr>
              <a:t>Acknowledgement</a:t>
            </a:r>
          </a:p>
          <a:p>
            <a:r>
              <a:rPr lang="en-US" dirty="0"/>
              <a:t>Leland Hulbert, Ethan Nichols, Robert Foy, Vicki Vanek, Andre Punt, Martin Dorn, William Stockhausen, Sherri Dressel, Hamazaki Hamachan, William Bechtol, CPT and SSC members, industry personnel, and industry consultants.</a:t>
            </a:r>
          </a:p>
          <a:p>
            <a:endParaRPr lang="en-US" dirty="0"/>
          </a:p>
        </p:txBody>
      </p:sp>
      <p:pic>
        <p:nvPicPr>
          <p:cNvPr id="5" name="Picture 4" descr="P1070089.JPG"/>
          <p:cNvPicPr>
            <a:picLocks noChangeAspect="1"/>
          </p:cNvPicPr>
          <p:nvPr/>
        </p:nvPicPr>
        <p:blipFill>
          <a:blip r:embed="rId2" cstate="print"/>
          <a:stretch>
            <a:fillRect/>
          </a:stretch>
        </p:blipFill>
        <p:spPr>
          <a:xfrm>
            <a:off x="152400" y="86686"/>
            <a:ext cx="3124200" cy="2427914"/>
          </a:xfrm>
          <a:prstGeom prst="rect">
            <a:avLst/>
          </a:prstGeom>
        </p:spPr>
      </p:pic>
      <p:sp>
        <p:nvSpPr>
          <p:cNvPr id="4" name="TextBox 3"/>
          <p:cNvSpPr txBox="1"/>
          <p:nvPr/>
        </p:nvSpPr>
        <p:spPr>
          <a:xfrm>
            <a:off x="5257800" y="1981200"/>
            <a:ext cx="2819400" cy="707886"/>
          </a:xfrm>
          <a:prstGeom prst="rect">
            <a:avLst/>
          </a:prstGeom>
          <a:noFill/>
        </p:spPr>
        <p:txBody>
          <a:bodyPr wrap="square" rtlCol="0">
            <a:spAutoFit/>
          </a:bodyPr>
          <a:lstStyle/>
          <a:p>
            <a:r>
              <a:rPr lang="en-US" sz="4000" dirty="0">
                <a:solidFill>
                  <a:srgbClr val="FF0000"/>
                </a:solidFill>
              </a:rPr>
              <a:t>Thank you</a:t>
            </a:r>
          </a:p>
        </p:txBody>
      </p:sp>
    </p:spTree>
    <p:extLst>
      <p:ext uri="{BB962C8B-B14F-4D97-AF65-F5344CB8AC3E}">
        <p14:creationId xmlns:p14="http://schemas.microsoft.com/office/powerpoint/2010/main" val="1005856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7315200" cy="609600"/>
          </a:xfrm>
        </p:spPr>
        <p:txBody>
          <a:bodyPr>
            <a:normAutofit/>
          </a:bodyPr>
          <a:lstStyle/>
          <a:p>
            <a:r>
              <a:rPr lang="en-US" sz="2800" dirty="0"/>
              <a:t>May 2018 CPT (major) comments</a:t>
            </a:r>
          </a:p>
        </p:txBody>
      </p:sp>
      <p:sp>
        <p:nvSpPr>
          <p:cNvPr id="3" name="Content Placeholder 2"/>
          <p:cNvSpPr>
            <a:spLocks noGrp="1"/>
          </p:cNvSpPr>
          <p:nvPr>
            <p:ph idx="1"/>
          </p:nvPr>
        </p:nvSpPr>
        <p:spPr>
          <a:xfrm>
            <a:off x="559418" y="850549"/>
            <a:ext cx="7696200" cy="5166361"/>
          </a:xfrm>
        </p:spPr>
        <p:txBody>
          <a:bodyPr>
            <a:noAutofit/>
          </a:bodyPr>
          <a:lstStyle/>
          <a:p>
            <a:r>
              <a:rPr lang="en-US" sz="1800" b="1" dirty="0"/>
              <a:t>Comment 1: </a:t>
            </a:r>
            <a:r>
              <a:rPr lang="en-US" b="1" dirty="0"/>
              <a:t>Base OFL and ABC recommendations on a model projection for the coming fishing year that includes total catch for the concluded fishing year. </a:t>
            </a:r>
            <a:endParaRPr lang="en-US" sz="1800" i="1" dirty="0">
              <a:solidFill>
                <a:srgbClr val="FFC000"/>
              </a:solidFill>
            </a:endParaRPr>
          </a:p>
          <a:p>
            <a:pPr marL="45720" indent="0">
              <a:buNone/>
            </a:pPr>
            <a:r>
              <a:rPr lang="en-US" sz="1800" i="1" dirty="0">
                <a:solidFill>
                  <a:srgbClr val="FFC000"/>
                </a:solidFill>
              </a:rPr>
              <a:t>Response:  </a:t>
            </a:r>
          </a:p>
          <a:p>
            <a:pPr marL="45720" indent="0">
              <a:buNone/>
            </a:pPr>
            <a:r>
              <a:rPr lang="en-US" sz="1800" i="1" dirty="0">
                <a:solidFill>
                  <a:srgbClr val="FFC000"/>
                </a:solidFill>
              </a:rPr>
              <a:t>Because the 2018/19 completed fishery data will not be ready by May 2019CPT, we projected the next year OFL and ABC considering a total catch composed of recent three-year mean retained catch, model predicted pot fishery bycatch, and recent three-year mean groundfish bycatch. </a:t>
            </a:r>
          </a:p>
          <a:p>
            <a:pPr marL="45720" indent="0">
              <a:buNone/>
            </a:pPr>
            <a:endParaRPr lang="en-US" sz="1800" i="1" dirty="0">
              <a:solidFill>
                <a:srgbClr val="FFC000"/>
              </a:solidFill>
            </a:endParaRPr>
          </a:p>
          <a:p>
            <a:pPr marL="45720" indent="0">
              <a:buNone/>
            </a:pPr>
            <a:r>
              <a:rPr lang="en-US" b="1" dirty="0"/>
              <a:t>Comment 2: Reanalyze chela measurement data for AIGKC using new analytical techniques developed for snow crab and Tanner crab.</a:t>
            </a:r>
          </a:p>
          <a:p>
            <a:pPr marL="45720" indent="0">
              <a:buNone/>
            </a:pPr>
            <a:r>
              <a:rPr lang="en-US" i="1" dirty="0">
                <a:solidFill>
                  <a:srgbClr val="FFC000"/>
                </a:solidFill>
              </a:rPr>
              <a:t>Response:</a:t>
            </a:r>
          </a:p>
          <a:p>
            <a:pPr marL="45720" indent="0">
              <a:buNone/>
            </a:pPr>
            <a:r>
              <a:rPr lang="en-US" i="1" dirty="0">
                <a:solidFill>
                  <a:srgbClr val="FFC000"/>
                </a:solidFill>
              </a:rPr>
              <a:t> Currently collecting more chela measurement data from the Observer, dockside, and independent survey (in EAG) samplings. We will start with the independent survey maturity data analysis and complete the analysis for the May 2020  CPT.  </a:t>
            </a:r>
          </a:p>
          <a:p>
            <a:pPr marL="45720" indent="0">
              <a:buNone/>
            </a:pPr>
            <a:r>
              <a:rPr lang="en-US" dirty="0"/>
              <a:t> </a:t>
            </a:r>
            <a:endParaRPr lang="en-US" i="1" dirty="0">
              <a:solidFill>
                <a:srgbClr val="FFC000"/>
              </a:solidFill>
            </a:endParaRPr>
          </a:p>
        </p:txBody>
      </p:sp>
      <p:sp>
        <p:nvSpPr>
          <p:cNvPr id="4" name="Slide Number Placeholder 3"/>
          <p:cNvSpPr>
            <a:spLocks noGrp="1"/>
          </p:cNvSpPr>
          <p:nvPr>
            <p:ph type="sldNum" sz="quarter" idx="12"/>
          </p:nvPr>
        </p:nvSpPr>
        <p:spPr/>
        <p:txBody>
          <a:bodyPr/>
          <a:lstStyle/>
          <a:p>
            <a:fld id="{28D1B9BE-D941-4EEF-A5AD-4384CF3F4BCC}" type="slidenum">
              <a:rPr lang="en-US" smtClean="0"/>
              <a:pPr/>
              <a:t>5</a:t>
            </a:fld>
            <a:endParaRPr lang="en-US" dirty="0"/>
          </a:p>
        </p:txBody>
      </p:sp>
    </p:spTree>
    <p:extLst>
      <p:ext uri="{BB962C8B-B14F-4D97-AF65-F5344CB8AC3E}">
        <p14:creationId xmlns:p14="http://schemas.microsoft.com/office/powerpoint/2010/main" val="4026075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816" y="272875"/>
            <a:ext cx="7315200" cy="609600"/>
          </a:xfrm>
        </p:spPr>
        <p:txBody>
          <a:bodyPr>
            <a:normAutofit fontScale="90000"/>
          </a:bodyPr>
          <a:lstStyle/>
          <a:p>
            <a:br>
              <a:rPr lang="en-US" sz="2800" dirty="0"/>
            </a:br>
            <a:r>
              <a:rPr lang="en-US" sz="2800" dirty="0"/>
              <a:t>May 2018 CPT (major) comments continued</a:t>
            </a:r>
          </a:p>
        </p:txBody>
      </p:sp>
      <p:sp>
        <p:nvSpPr>
          <p:cNvPr id="3" name="Content Placeholder 2"/>
          <p:cNvSpPr>
            <a:spLocks noGrp="1"/>
          </p:cNvSpPr>
          <p:nvPr>
            <p:ph idx="1"/>
          </p:nvPr>
        </p:nvSpPr>
        <p:spPr>
          <a:xfrm>
            <a:off x="533400" y="914401"/>
            <a:ext cx="7696200" cy="3352800"/>
          </a:xfrm>
        </p:spPr>
        <p:txBody>
          <a:bodyPr>
            <a:noAutofit/>
          </a:bodyPr>
          <a:lstStyle/>
          <a:p>
            <a:r>
              <a:rPr lang="en-US" sz="1800" b="1" dirty="0"/>
              <a:t>Comment 3:</a:t>
            </a:r>
            <a:r>
              <a:rPr lang="en-US" b="1" dirty="0"/>
              <a:t> Work on appropriate statistical models for analysis of ADF&amp;G cooperative pot survey that reflect the nested sampling design of vessels, strings within vessel, and pots within strings and consider the use of random effects as appropriate. </a:t>
            </a:r>
            <a:endParaRPr lang="en-US" dirty="0"/>
          </a:p>
          <a:p>
            <a:pPr marL="45720" indent="0">
              <a:buNone/>
            </a:pPr>
            <a:endParaRPr lang="en-US" sz="1800" dirty="0"/>
          </a:p>
          <a:p>
            <a:pPr marL="45720" indent="0">
              <a:buNone/>
            </a:pPr>
            <a:r>
              <a:rPr lang="en-US" sz="1600" i="1" dirty="0">
                <a:solidFill>
                  <a:srgbClr val="FFC000"/>
                </a:solidFill>
              </a:rPr>
              <a:t>Response:</a:t>
            </a:r>
          </a:p>
          <a:p>
            <a:pPr marL="45720" indent="0">
              <a:buNone/>
            </a:pPr>
            <a:r>
              <a:rPr lang="en-US" sz="1600" i="1" dirty="0">
                <a:solidFill>
                  <a:srgbClr val="FFC000"/>
                </a:solidFill>
              </a:rPr>
              <a:t>We will follow the random effect approach and present the results at the 2020 CPT meeting. Still the data series will be short ( 2015/16, 2016/17, 2017/18, and 2018/19). </a:t>
            </a:r>
          </a:p>
          <a:p>
            <a:pPr marL="45720" indent="0">
              <a:buNone/>
            </a:pPr>
            <a:endParaRPr lang="en-US" sz="1600" i="1" dirty="0">
              <a:solidFill>
                <a:srgbClr val="FFC000"/>
              </a:solidFill>
            </a:endParaRPr>
          </a:p>
          <a:p>
            <a:r>
              <a:rPr lang="en-US" b="1" dirty="0"/>
              <a:t>Comment 4: Work on the VAST spatial modeling approach. This work can be given lower priority until approaches using VAST for CPUE data are better established and suitable model diagnostics become available. </a:t>
            </a:r>
            <a:endParaRPr lang="en-US" dirty="0"/>
          </a:p>
          <a:p>
            <a:pPr marL="45720" indent="0">
              <a:buNone/>
            </a:pPr>
            <a:endParaRPr lang="en-US" sz="1400" i="1" dirty="0">
              <a:solidFill>
                <a:srgbClr val="FFC000"/>
              </a:solidFill>
            </a:endParaRPr>
          </a:p>
          <a:p>
            <a:pPr marL="45720" indent="0">
              <a:buNone/>
            </a:pPr>
            <a:r>
              <a:rPr lang="en-US" sz="1600" i="1" dirty="0">
                <a:solidFill>
                  <a:srgbClr val="FFC000"/>
                </a:solidFill>
              </a:rPr>
              <a:t>Response:</a:t>
            </a:r>
          </a:p>
          <a:p>
            <a:pPr marL="45720" indent="0">
              <a:buNone/>
            </a:pPr>
            <a:r>
              <a:rPr lang="en-US" sz="1600" i="1" dirty="0">
                <a:solidFill>
                  <a:srgbClr val="FFC000"/>
                </a:solidFill>
              </a:rPr>
              <a:t>Agree. Analysis is temporarily stopped.</a:t>
            </a:r>
          </a:p>
        </p:txBody>
      </p:sp>
      <p:sp>
        <p:nvSpPr>
          <p:cNvPr id="4" name="Slide Number Placeholder 3"/>
          <p:cNvSpPr>
            <a:spLocks noGrp="1"/>
          </p:cNvSpPr>
          <p:nvPr>
            <p:ph type="sldNum" sz="quarter" idx="12"/>
          </p:nvPr>
        </p:nvSpPr>
        <p:spPr/>
        <p:txBody>
          <a:bodyPr/>
          <a:lstStyle/>
          <a:p>
            <a:fld id="{28D1B9BE-D941-4EEF-A5AD-4384CF3F4BCC}" type="slidenum">
              <a:rPr lang="en-US" smtClean="0"/>
              <a:pPr/>
              <a:t>6</a:t>
            </a:fld>
            <a:endParaRPr lang="en-US" dirty="0"/>
          </a:p>
        </p:txBody>
      </p:sp>
    </p:spTree>
    <p:extLst>
      <p:ext uri="{BB962C8B-B14F-4D97-AF65-F5344CB8AC3E}">
        <p14:creationId xmlns:p14="http://schemas.microsoft.com/office/powerpoint/2010/main" val="2908386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7315200" cy="609600"/>
          </a:xfrm>
        </p:spPr>
        <p:txBody>
          <a:bodyPr>
            <a:normAutofit fontScale="90000"/>
          </a:bodyPr>
          <a:lstStyle/>
          <a:p>
            <a:br>
              <a:rPr lang="en-US" sz="2800" dirty="0"/>
            </a:br>
            <a:r>
              <a:rPr lang="en-US" sz="2800" dirty="0"/>
              <a:t>May 2018 CPT (major) comments continued</a:t>
            </a:r>
          </a:p>
        </p:txBody>
      </p:sp>
      <p:sp>
        <p:nvSpPr>
          <p:cNvPr id="3" name="Content Placeholder 2"/>
          <p:cNvSpPr>
            <a:spLocks noGrp="1"/>
          </p:cNvSpPr>
          <p:nvPr>
            <p:ph idx="1"/>
          </p:nvPr>
        </p:nvSpPr>
        <p:spPr>
          <a:xfrm>
            <a:off x="533400" y="914401"/>
            <a:ext cx="7696200" cy="3352800"/>
          </a:xfrm>
        </p:spPr>
        <p:txBody>
          <a:bodyPr>
            <a:noAutofit/>
          </a:bodyPr>
          <a:lstStyle/>
          <a:p>
            <a:r>
              <a:rPr lang="en-US" sz="1800" b="1" dirty="0"/>
              <a:t>Comment 5: </a:t>
            </a:r>
            <a:r>
              <a:rPr lang="en-US" b="1" dirty="0"/>
              <a:t>Continue exploration of year-area interactions using appropriate analytical methods, and develop area weights using fishing footprint calculations. </a:t>
            </a:r>
            <a:endParaRPr lang="en-US" dirty="0"/>
          </a:p>
          <a:p>
            <a:pPr marL="45720" indent="0">
              <a:buNone/>
            </a:pPr>
            <a:endParaRPr lang="en-US" sz="1800" dirty="0"/>
          </a:p>
          <a:p>
            <a:pPr marL="45720" indent="0">
              <a:buNone/>
            </a:pPr>
            <a:r>
              <a:rPr lang="en-US" sz="1600" i="1" dirty="0">
                <a:solidFill>
                  <a:srgbClr val="FFC000"/>
                </a:solidFill>
              </a:rPr>
              <a:t>Response:</a:t>
            </a:r>
          </a:p>
          <a:p>
            <a:r>
              <a:rPr lang="en-US" sz="1400" i="1" dirty="0">
                <a:solidFill>
                  <a:srgbClr val="FFC000"/>
                </a:solidFill>
              </a:rPr>
              <a:t>With the modification of observer database [following CIE review suggestion, fishery industry input, and SSC comment (below)] we re-analyzed the CPUE index (Appendix B). The Year:Area interaction was not selected by the hybrid stepwise selection procedure.   We suspect with the detail area locations (Lat and Long), there is a possibility of severe collinearity between Area and Year. We are investigating this further. For the current assessment, we considered the main effect final model.</a:t>
            </a:r>
          </a:p>
          <a:p>
            <a:endParaRPr lang="en-US" sz="1600" i="1" dirty="0">
              <a:solidFill>
                <a:srgbClr val="FFC000"/>
              </a:solidFill>
            </a:endParaRPr>
          </a:p>
          <a:p>
            <a:r>
              <a:rPr lang="en-US" sz="1600" b="1" dirty="0"/>
              <a:t>Comment 6: A standard set of plots should be prepared to summarize the B0 calculations. Plot 1 should compare dynamic B0 and the estimated time series of MMB. Plot 2 should plot the B0 depletion ratio, MMB/B0. Plot 3 should plot the estimated recruitment time series. </a:t>
            </a:r>
            <a:endParaRPr lang="en-US" sz="1600" i="1" dirty="0">
              <a:solidFill>
                <a:srgbClr val="FFC000"/>
              </a:solidFill>
            </a:endParaRPr>
          </a:p>
        </p:txBody>
      </p:sp>
      <p:sp>
        <p:nvSpPr>
          <p:cNvPr id="4" name="Slide Number Placeholder 3"/>
          <p:cNvSpPr>
            <a:spLocks noGrp="1"/>
          </p:cNvSpPr>
          <p:nvPr>
            <p:ph type="sldNum" sz="quarter" idx="12"/>
          </p:nvPr>
        </p:nvSpPr>
        <p:spPr/>
        <p:txBody>
          <a:bodyPr/>
          <a:lstStyle/>
          <a:p>
            <a:fld id="{28D1B9BE-D941-4EEF-A5AD-4384CF3F4BCC}" type="slidenum">
              <a:rPr lang="en-US" smtClean="0"/>
              <a:pPr/>
              <a:t>7</a:t>
            </a:fld>
            <a:endParaRPr lang="en-US" dirty="0"/>
          </a:p>
        </p:txBody>
      </p:sp>
      <p:sp>
        <p:nvSpPr>
          <p:cNvPr id="5" name="Rectangle 4">
            <a:extLst>
              <a:ext uri="{FF2B5EF4-FFF2-40B4-BE49-F238E27FC236}">
                <a16:creationId xmlns:a16="http://schemas.microsoft.com/office/drawing/2014/main" id="{3A05CC32-6F61-4C28-8502-AF1E8E3F1825}"/>
              </a:ext>
            </a:extLst>
          </p:cNvPr>
          <p:cNvSpPr/>
          <p:nvPr/>
        </p:nvSpPr>
        <p:spPr>
          <a:xfrm>
            <a:off x="838200" y="5410200"/>
            <a:ext cx="4572000" cy="584775"/>
          </a:xfrm>
          <a:prstGeom prst="rect">
            <a:avLst/>
          </a:prstGeom>
        </p:spPr>
        <p:txBody>
          <a:bodyPr>
            <a:spAutoFit/>
          </a:bodyPr>
          <a:lstStyle/>
          <a:p>
            <a:pPr algn="just">
              <a:tabLst>
                <a:tab pos="1200150" algn="l"/>
              </a:tabLst>
            </a:pPr>
            <a:r>
              <a:rPr lang="en-US" sz="1600" i="1" dirty="0">
                <a:solidFill>
                  <a:srgbClr val="FFC000"/>
                </a:solidFill>
              </a:rPr>
              <a:t>Response: </a:t>
            </a:r>
          </a:p>
          <a:p>
            <a:pPr algn="just">
              <a:tabLst>
                <a:tab pos="1200150" algn="l"/>
              </a:tabLst>
            </a:pPr>
            <a:r>
              <a:rPr lang="en-US" sz="1600" i="1" dirty="0">
                <a:solidFill>
                  <a:srgbClr val="FFC000"/>
                </a:solidFill>
              </a:rPr>
              <a:t>Done. See Figures 17 (</a:t>
            </a:r>
            <a:r>
              <a:rPr lang="en-US" sz="1600" i="1" dirty="0">
                <a:solidFill>
                  <a:srgbClr val="FF0000"/>
                </a:solidFill>
              </a:rPr>
              <a:t>EAG</a:t>
            </a:r>
            <a:r>
              <a:rPr lang="en-US" sz="1600" i="1" dirty="0">
                <a:solidFill>
                  <a:srgbClr val="FFC000"/>
                </a:solidFill>
              </a:rPr>
              <a:t>) and 18 (</a:t>
            </a:r>
            <a:r>
              <a:rPr lang="en-US" sz="1600" i="1" dirty="0">
                <a:solidFill>
                  <a:srgbClr val="FF0000"/>
                </a:solidFill>
              </a:rPr>
              <a:t>WAG</a:t>
            </a:r>
            <a:r>
              <a:rPr lang="en-US" sz="1600" i="1" dirty="0">
                <a:solidFill>
                  <a:srgbClr val="FFC000"/>
                </a:solidFill>
              </a:rPr>
              <a:t>).</a:t>
            </a:r>
          </a:p>
        </p:txBody>
      </p:sp>
    </p:spTree>
    <p:extLst>
      <p:ext uri="{BB962C8B-B14F-4D97-AF65-F5344CB8AC3E}">
        <p14:creationId xmlns:p14="http://schemas.microsoft.com/office/powerpoint/2010/main" val="1303805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1"/>
            <a:ext cx="7315200" cy="685800"/>
          </a:xfrm>
        </p:spPr>
        <p:txBody>
          <a:bodyPr>
            <a:normAutofit/>
          </a:bodyPr>
          <a:lstStyle/>
          <a:p>
            <a:r>
              <a:rPr lang="en-US" sz="2800" dirty="0"/>
              <a:t>June 2018 SSC (major) comments</a:t>
            </a:r>
          </a:p>
        </p:txBody>
      </p:sp>
      <p:sp>
        <p:nvSpPr>
          <p:cNvPr id="3" name="Content Placeholder 2"/>
          <p:cNvSpPr>
            <a:spLocks noGrp="1"/>
          </p:cNvSpPr>
          <p:nvPr>
            <p:ph idx="1"/>
          </p:nvPr>
        </p:nvSpPr>
        <p:spPr>
          <a:xfrm>
            <a:off x="838200" y="914400"/>
            <a:ext cx="7315200" cy="5791200"/>
          </a:xfrm>
        </p:spPr>
        <p:txBody>
          <a:bodyPr>
            <a:normAutofit fontScale="70000" lnSpcReduction="20000"/>
          </a:bodyPr>
          <a:lstStyle/>
          <a:p>
            <a:endParaRPr lang="en-US" b="1" dirty="0"/>
          </a:p>
          <a:p>
            <a:r>
              <a:rPr lang="en-US" b="1" dirty="0"/>
              <a:t>Comment 1: Standardize model labeling.</a:t>
            </a:r>
          </a:p>
          <a:p>
            <a:r>
              <a:rPr lang="en-US" i="1" dirty="0">
                <a:solidFill>
                  <a:srgbClr val="FFC000"/>
                </a:solidFill>
              </a:rPr>
              <a:t>Response:</a:t>
            </a:r>
          </a:p>
          <a:p>
            <a:r>
              <a:rPr lang="en-US" i="1" dirty="0">
                <a:solidFill>
                  <a:srgbClr val="FFC000"/>
                </a:solidFill>
              </a:rPr>
              <a:t>done</a:t>
            </a:r>
            <a:endParaRPr lang="en-US" b="1" dirty="0"/>
          </a:p>
          <a:p>
            <a:endParaRPr lang="en-US" b="1" dirty="0"/>
          </a:p>
          <a:p>
            <a:r>
              <a:rPr lang="en-US" b="1" dirty="0"/>
              <a:t>Comment 2: There is continued high uncertainty about maturity. Using knife-edge maturity, as currently implemented, was an interim fix due to problems with estimating maturity at size. We support and encourage efforts to obtain additional chela measurements to improve the parameterization of maturity in the model as a probabilistic function of size (e.g., logistic). </a:t>
            </a:r>
            <a:endParaRPr lang="en-US" dirty="0"/>
          </a:p>
          <a:p>
            <a:r>
              <a:rPr lang="en-US" dirty="0"/>
              <a:t> </a:t>
            </a:r>
          </a:p>
          <a:p>
            <a:r>
              <a:rPr lang="en-US" i="1" dirty="0">
                <a:solidFill>
                  <a:srgbClr val="FFC000"/>
                </a:solidFill>
              </a:rPr>
              <a:t>Response:</a:t>
            </a:r>
          </a:p>
          <a:p>
            <a:r>
              <a:rPr lang="en-US" i="1" dirty="0">
                <a:solidFill>
                  <a:srgbClr val="FFC000"/>
                </a:solidFill>
              </a:rPr>
              <a:t>Pl. Read our response to CPT comment#2. We will be developing a logistic curve with the additional data and analysis.</a:t>
            </a:r>
          </a:p>
          <a:p>
            <a:endParaRPr lang="en-US" sz="2200" i="1" dirty="0">
              <a:solidFill>
                <a:srgbClr val="FFC000"/>
              </a:solidFill>
            </a:endParaRPr>
          </a:p>
          <a:p>
            <a:r>
              <a:rPr lang="en-US" sz="2400" b="1" dirty="0"/>
              <a:t>Comment 3: </a:t>
            </a:r>
            <a:r>
              <a:rPr lang="en-US" b="1" dirty="0"/>
              <a:t>We encourage the co-operative survey to be continued and endorse further work to include this independent survey into the model. The SSC specifically endorses the CPT recommendation to use nested random effects for strings within vessels and for pots within strings in a mixed-effects model. </a:t>
            </a:r>
            <a:endParaRPr lang="en-US" dirty="0"/>
          </a:p>
          <a:p>
            <a:r>
              <a:rPr lang="en-US" b="1" dirty="0"/>
              <a:t>The SSC also requests the authors to include a brief description of the cooperative survey in the document, including the area sampled, size composition, and a summary of trends in CPUE. </a:t>
            </a:r>
            <a:endParaRPr lang="en-US" dirty="0"/>
          </a:p>
          <a:p>
            <a:r>
              <a:rPr lang="en-US" dirty="0"/>
              <a:t> </a:t>
            </a:r>
          </a:p>
          <a:p>
            <a:r>
              <a:rPr lang="en-US" sz="2100" i="1" dirty="0">
                <a:solidFill>
                  <a:srgbClr val="FFC000"/>
                </a:solidFill>
              </a:rPr>
              <a:t>Response: </a:t>
            </a:r>
          </a:p>
          <a:p>
            <a:r>
              <a:rPr lang="en-US" sz="2100" i="1" dirty="0">
                <a:solidFill>
                  <a:srgbClr val="FFC000"/>
                </a:solidFill>
              </a:rPr>
              <a:t>Pl. read CPT comment#3. We will provide a description of the survey and the data summary in May 2019 CPT. </a:t>
            </a:r>
            <a:r>
              <a:rPr lang="en-US" i="1" dirty="0">
                <a:solidFill>
                  <a:srgbClr val="FFC000"/>
                </a:solidFill>
              </a:rPr>
              <a:t>.  </a:t>
            </a:r>
          </a:p>
          <a:p>
            <a:endParaRPr lang="en-US" sz="1800" i="1" dirty="0">
              <a:solidFill>
                <a:srgbClr val="FFC000"/>
              </a:solidFill>
            </a:endParaRPr>
          </a:p>
          <a:p>
            <a:endParaRPr lang="en-US" sz="2200" i="1" dirty="0">
              <a:solidFill>
                <a:srgbClr val="FFC000"/>
              </a:solidFill>
            </a:endParaRPr>
          </a:p>
        </p:txBody>
      </p:sp>
      <p:sp>
        <p:nvSpPr>
          <p:cNvPr id="4" name="Slide Number Placeholder 3"/>
          <p:cNvSpPr>
            <a:spLocks noGrp="1"/>
          </p:cNvSpPr>
          <p:nvPr>
            <p:ph type="sldNum" sz="quarter" idx="12"/>
          </p:nvPr>
        </p:nvSpPr>
        <p:spPr/>
        <p:txBody>
          <a:bodyPr/>
          <a:lstStyle/>
          <a:p>
            <a:fld id="{28D1B9BE-D941-4EEF-A5AD-4384CF3F4BCC}" type="slidenum">
              <a:rPr lang="en-US" smtClean="0"/>
              <a:pPr/>
              <a:t>8</a:t>
            </a:fld>
            <a:endParaRPr lang="en-US" dirty="0"/>
          </a:p>
        </p:txBody>
      </p:sp>
    </p:spTree>
    <p:extLst>
      <p:ext uri="{BB962C8B-B14F-4D97-AF65-F5344CB8AC3E}">
        <p14:creationId xmlns:p14="http://schemas.microsoft.com/office/powerpoint/2010/main" val="2370242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1"/>
            <a:ext cx="7315200" cy="761999"/>
          </a:xfrm>
        </p:spPr>
        <p:txBody>
          <a:bodyPr>
            <a:normAutofit/>
          </a:bodyPr>
          <a:lstStyle/>
          <a:p>
            <a:r>
              <a:rPr lang="en-US" sz="2800" dirty="0"/>
              <a:t>June 2018 SSC comments continued</a:t>
            </a:r>
          </a:p>
        </p:txBody>
      </p:sp>
      <p:sp>
        <p:nvSpPr>
          <p:cNvPr id="3" name="Content Placeholder 2"/>
          <p:cNvSpPr>
            <a:spLocks noGrp="1"/>
          </p:cNvSpPr>
          <p:nvPr>
            <p:ph idx="1"/>
          </p:nvPr>
        </p:nvSpPr>
        <p:spPr>
          <a:xfrm>
            <a:off x="228600" y="1066800"/>
            <a:ext cx="8763000" cy="5242561"/>
          </a:xfrm>
        </p:spPr>
        <p:txBody>
          <a:bodyPr>
            <a:noAutofit/>
          </a:bodyPr>
          <a:lstStyle/>
          <a:p>
            <a:r>
              <a:rPr lang="en-US" b="1" dirty="0"/>
              <a:t>Comment 4:</a:t>
            </a:r>
            <a:r>
              <a:rPr lang="en-US" sz="1400" b="1" dirty="0"/>
              <a:t> </a:t>
            </a:r>
            <a:r>
              <a:rPr lang="en-US" b="1" dirty="0"/>
              <a:t>We agree with the CPT that the VAST model will require more analyses, which are ongoing, before it can be adopted for AIGKC. One specific suggestion to consider is using a smoother in the analysis that is designed to better deal with edge effects such as a “soap film” smoother. need to be chosen carefully.</a:t>
            </a:r>
            <a:endParaRPr lang="en-US" dirty="0"/>
          </a:p>
          <a:p>
            <a:pPr marL="45720" indent="0">
              <a:buNone/>
            </a:pPr>
            <a:endParaRPr lang="en-US" sz="1400" dirty="0"/>
          </a:p>
          <a:p>
            <a:pPr marL="45720" indent="0">
              <a:buNone/>
            </a:pPr>
            <a:r>
              <a:rPr lang="en-US" sz="1600" i="1" dirty="0">
                <a:solidFill>
                  <a:srgbClr val="FFC000"/>
                </a:solidFill>
              </a:rPr>
              <a:t>Response:  </a:t>
            </a:r>
          </a:p>
          <a:p>
            <a:pPr marL="45720" indent="0">
              <a:buNone/>
            </a:pPr>
            <a:r>
              <a:rPr lang="en-US" sz="1600" i="1" dirty="0">
                <a:solidFill>
                  <a:srgbClr val="FFC000"/>
                </a:solidFill>
              </a:rPr>
              <a:t>Pl. read our response to CPT comment#4. </a:t>
            </a:r>
          </a:p>
          <a:p>
            <a:r>
              <a:rPr lang="en-US" b="1" dirty="0"/>
              <a:t>Comment 5: The CPT noted that the year effect is not appropriate as an abundance index in the presence of interactions and recommended use of the “fishing footprint” as a measure of area, then use of area weights to compute the annual abundance index. The SSC supports this recommendation but notes that, like the VAST analyses, the ‘fishing footprint’ needs to be clearly defined and a rationale for how it is quantified needs to be developed before further pursuing year-area interactions in the model. </a:t>
            </a:r>
          </a:p>
          <a:p>
            <a:pPr marL="45720" indent="0">
              <a:buNone/>
            </a:pPr>
            <a:r>
              <a:rPr lang="en-US" sz="1600" i="1" dirty="0">
                <a:solidFill>
                  <a:srgbClr val="FFC000"/>
                </a:solidFill>
              </a:rPr>
              <a:t>Response:  </a:t>
            </a:r>
          </a:p>
          <a:p>
            <a:pPr marL="45720" indent="0">
              <a:buNone/>
            </a:pPr>
            <a:r>
              <a:rPr lang="en-US" sz="1600" i="1" dirty="0">
                <a:solidFill>
                  <a:srgbClr val="FFC000"/>
                </a:solidFill>
              </a:rPr>
              <a:t>Pl. read our response to CPT comment#5. </a:t>
            </a:r>
          </a:p>
          <a:p>
            <a:endParaRPr lang="en-US" sz="1600" i="1" dirty="0">
              <a:solidFill>
                <a:srgbClr val="FFC000"/>
              </a:solidFill>
            </a:endParaRPr>
          </a:p>
        </p:txBody>
      </p:sp>
      <p:sp>
        <p:nvSpPr>
          <p:cNvPr id="4" name="Slide Number Placeholder 3"/>
          <p:cNvSpPr>
            <a:spLocks noGrp="1"/>
          </p:cNvSpPr>
          <p:nvPr>
            <p:ph type="sldNum" sz="quarter" idx="12"/>
          </p:nvPr>
        </p:nvSpPr>
        <p:spPr/>
        <p:txBody>
          <a:bodyPr/>
          <a:lstStyle/>
          <a:p>
            <a:fld id="{28D1B9BE-D941-4EEF-A5AD-4384CF3F4BCC}" type="slidenum">
              <a:rPr lang="en-US" smtClean="0"/>
              <a:pPr/>
              <a:t>9</a:t>
            </a:fld>
            <a:endParaRPr lang="en-US" dirty="0"/>
          </a:p>
        </p:txBody>
      </p:sp>
    </p:spTree>
    <p:extLst>
      <p:ext uri="{BB962C8B-B14F-4D97-AF65-F5344CB8AC3E}">
        <p14:creationId xmlns:p14="http://schemas.microsoft.com/office/powerpoint/2010/main" val="16082712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33968</TotalTime>
  <Words>3897</Words>
  <Application>Microsoft Office PowerPoint</Application>
  <PresentationFormat>On-screen Show (4:3)</PresentationFormat>
  <Paragraphs>910</Paragraphs>
  <Slides>43</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Cambria Math</vt:lpstr>
      <vt:lpstr>Harlow Solid Italic</vt:lpstr>
      <vt:lpstr>Times New Roman</vt:lpstr>
      <vt:lpstr>Wingdings</vt:lpstr>
      <vt:lpstr>Perspective</vt:lpstr>
      <vt:lpstr>    Aleutian Islands Golden King Crab Model Discussions and Scenarios for May 2019 Assessment  </vt:lpstr>
      <vt:lpstr>EAG</vt:lpstr>
      <vt:lpstr>Topics</vt:lpstr>
      <vt:lpstr>Length based modeling approach</vt:lpstr>
      <vt:lpstr>May 2018 CPT (major) comments</vt:lpstr>
      <vt:lpstr> May 2018 CPT (major) comments continued</vt:lpstr>
      <vt:lpstr> May 2018 CPT (major) comments continued</vt:lpstr>
      <vt:lpstr>June 2018 SSC (major) comments</vt:lpstr>
      <vt:lpstr>June 2018 SSC comments continued</vt:lpstr>
      <vt:lpstr>June 2018 SSC (major) comments</vt:lpstr>
      <vt:lpstr>June 2018 CIE (major) comments</vt:lpstr>
      <vt:lpstr>June 2018 CIE (major) comments continued</vt:lpstr>
      <vt:lpstr>June 2018 CIE (major) comments continued</vt:lpstr>
      <vt:lpstr>June 2018 CIE (major) comments continued</vt:lpstr>
      <vt:lpstr>June 2018 CIE (major) comments continued</vt:lpstr>
      <vt:lpstr>June 2018 CIE (major) comments continued</vt:lpstr>
      <vt:lpstr>June 2018 CIE (major) comments continued</vt:lpstr>
      <vt:lpstr>June 2018 CIE (major) comments continued</vt:lpstr>
      <vt:lpstr>PowerPoint Presentation</vt:lpstr>
      <vt:lpstr>PowerPoint Presentation</vt:lpstr>
      <vt:lpstr>PowerPoint Presentation</vt:lpstr>
      <vt:lpstr>PowerPoint Presentation</vt:lpstr>
      <vt:lpstr>PowerPoint Presentation</vt:lpstr>
      <vt:lpstr>       Fig. B.1. Trends in non-standardized and standardized CPUE indices with +/- 2 SE by GLM for EAG. Standardized indices: black line and non-standardized  indices: red line. Variables selected by R square criteria.</vt:lpstr>
      <vt:lpstr>       Fig. B.2. Trends in non-standardized and standardized CPUE indices with +/- 2 SE by GLM for WAG. Standardized indices: black line and non-standardized  indices: red line. Variables selected by R2  criteria.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Figure 7. Estimated total (black solid line) and retained selectivity (red dotted line) for pre- and post- rationalization periods under scenarios Sc18_0, 18_1, and 18_1a fit of golden king crab data in the EAG, 1985/86 to 2017/18. </vt:lpstr>
      <vt:lpstr>         Figure 8. Estimated total (black solid line) and retained selectivity (red dotted line) for pre- and post- rationalization periods under scenarios Sc18_0, 18_1, and 18_1a fit of golden king crab data in the WAG, 1985/86 to 2017/18.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Alaska Dept of Fish and Game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Standardization of CPUE from Aleutian Islands Golden King Crab Fishery Observer Data</dc:title>
  <dc:creator>Windows User</dc:creator>
  <cp:lastModifiedBy>Siddeek, Shareef (DFG)</cp:lastModifiedBy>
  <cp:revision>2336</cp:revision>
  <cp:lastPrinted>2016-09-18T18:45:13Z</cp:lastPrinted>
  <dcterms:created xsi:type="dcterms:W3CDTF">2013-09-13T00:55:09Z</dcterms:created>
  <dcterms:modified xsi:type="dcterms:W3CDTF">2019-01-22T03:13:19Z</dcterms:modified>
</cp:coreProperties>
</file>