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4"/>
  </p:notesMasterIdLst>
  <p:sldIdLst>
    <p:sldId id="256" r:id="rId2"/>
    <p:sldId id="607" r:id="rId3"/>
    <p:sldId id="637" r:id="rId4"/>
    <p:sldId id="535" r:id="rId5"/>
    <p:sldId id="543" r:id="rId6"/>
    <p:sldId id="638" r:id="rId7"/>
    <p:sldId id="639" r:id="rId8"/>
    <p:sldId id="640" r:id="rId9"/>
    <p:sldId id="641" r:id="rId10"/>
    <p:sldId id="642" r:id="rId11"/>
    <p:sldId id="536" r:id="rId12"/>
    <p:sldId id="545" r:id="rId13"/>
    <p:sldId id="443" r:id="rId14"/>
    <p:sldId id="516" r:id="rId15"/>
    <p:sldId id="551" r:id="rId16"/>
    <p:sldId id="636" r:id="rId17"/>
    <p:sldId id="549" r:id="rId18"/>
    <p:sldId id="644" r:id="rId19"/>
    <p:sldId id="645" r:id="rId20"/>
    <p:sldId id="646" r:id="rId21"/>
    <p:sldId id="446" r:id="rId22"/>
    <p:sldId id="554" r:id="rId23"/>
    <p:sldId id="553" r:id="rId24"/>
    <p:sldId id="615" r:id="rId25"/>
    <p:sldId id="616" r:id="rId26"/>
    <p:sldId id="577" r:id="rId27"/>
    <p:sldId id="609" r:id="rId28"/>
    <p:sldId id="617" r:id="rId29"/>
    <p:sldId id="546" r:id="rId30"/>
    <p:sldId id="580" r:id="rId31"/>
    <p:sldId id="618" r:id="rId32"/>
    <p:sldId id="614" r:id="rId33"/>
    <p:sldId id="598" r:id="rId34"/>
    <p:sldId id="556" r:id="rId35"/>
    <p:sldId id="647" r:id="rId36"/>
    <p:sldId id="600" r:id="rId37"/>
    <p:sldId id="601" r:id="rId38"/>
    <p:sldId id="622" r:id="rId39"/>
    <p:sldId id="623" r:id="rId40"/>
    <p:sldId id="625" r:id="rId41"/>
    <p:sldId id="648" r:id="rId42"/>
    <p:sldId id="649" r:id="rId43"/>
    <p:sldId id="629" r:id="rId44"/>
    <p:sldId id="575" r:id="rId45"/>
    <p:sldId id="651" r:id="rId46"/>
    <p:sldId id="555" r:id="rId47"/>
    <p:sldId id="592" r:id="rId48"/>
    <p:sldId id="653" r:id="rId49"/>
    <p:sldId id="654" r:id="rId50"/>
    <p:sldId id="650" r:id="rId51"/>
    <p:sldId id="652" r:id="rId52"/>
    <p:sldId id="591" r:id="rId53"/>
    <p:sldId id="631" r:id="rId54"/>
    <p:sldId id="632" r:id="rId55"/>
    <p:sldId id="542" r:id="rId56"/>
    <p:sldId id="634" r:id="rId57"/>
    <p:sldId id="643" r:id="rId58"/>
    <p:sldId id="655" r:id="rId59"/>
    <p:sldId id="494" r:id="rId60"/>
    <p:sldId id="566" r:id="rId61"/>
    <p:sldId id="602" r:id="rId62"/>
    <p:sldId id="34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9434" autoAdjust="0"/>
  </p:normalViewPr>
  <p:slideViewPr>
    <p:cSldViewPr>
      <p:cViewPr varScale="1">
        <p:scale>
          <a:sx n="64" d="100"/>
          <a:sy n="64" d="100"/>
        </p:scale>
        <p:origin x="1572" y="7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2EE06-6495-425F-B269-E51DA757A5ED}" type="doc">
      <dgm:prSet loTypeId="urn:microsoft.com/office/officeart/2005/8/layout/pyramid2" loCatId="pyramid" qsTypeId="urn:microsoft.com/office/officeart/2005/8/quickstyle/simple1" qsCatId="simple" csTypeId="urn:microsoft.com/office/officeart/2005/8/colors/accent1_2" csCatId="accent1" phldr="1"/>
      <dgm:spPr/>
    </dgm:pt>
    <dgm:pt modelId="{94BE31F2-C145-4579-9D0C-2F1E6C6D036A}">
      <dgm:prSet phldrT="[Text]"/>
      <dgm:spPr/>
      <dgm:t>
        <a:bodyPr/>
        <a:lstStyle/>
        <a:p>
          <a:r>
            <a:rPr lang="en-US" dirty="0"/>
            <a:t>4. Alternative baselines for B35% and ABC setting</a:t>
          </a:r>
        </a:p>
      </dgm:t>
    </dgm:pt>
    <dgm:pt modelId="{70A51695-0FD1-44B4-B5F5-1655E51E8C67}" type="parTrans" cxnId="{0265F854-12EB-46A1-B309-FA4685FFD003}">
      <dgm:prSet/>
      <dgm:spPr/>
      <dgm:t>
        <a:bodyPr/>
        <a:lstStyle/>
        <a:p>
          <a:endParaRPr lang="en-US"/>
        </a:p>
      </dgm:t>
    </dgm:pt>
    <dgm:pt modelId="{BDE085CB-C756-4DBE-B2A6-D935690F7090}" type="sibTrans" cxnId="{0265F854-12EB-46A1-B309-FA4685FFD003}">
      <dgm:prSet/>
      <dgm:spPr/>
      <dgm:t>
        <a:bodyPr/>
        <a:lstStyle/>
        <a:p>
          <a:endParaRPr lang="en-US"/>
        </a:p>
      </dgm:t>
    </dgm:pt>
    <dgm:pt modelId="{F141181D-B293-4CD7-98EF-BA6238F14D55}">
      <dgm:prSet phldrT="[Text]"/>
      <dgm:spPr/>
      <dgm:t>
        <a:bodyPr/>
        <a:lstStyle/>
        <a:p>
          <a:r>
            <a:rPr lang="en-US" dirty="0"/>
            <a:t>2. New data and model scenarios</a:t>
          </a:r>
        </a:p>
      </dgm:t>
    </dgm:pt>
    <dgm:pt modelId="{FFF29D20-E45A-4AD1-9B48-CA1748C1C725}" type="parTrans" cxnId="{BE83E8F1-B6EA-40FC-88D6-130BA59470B6}">
      <dgm:prSet/>
      <dgm:spPr/>
      <dgm:t>
        <a:bodyPr/>
        <a:lstStyle/>
        <a:p>
          <a:endParaRPr lang="en-US"/>
        </a:p>
      </dgm:t>
    </dgm:pt>
    <dgm:pt modelId="{4A5E47B4-290B-473B-AE54-D19026A2EB56}" type="sibTrans" cxnId="{BE83E8F1-B6EA-40FC-88D6-130BA59470B6}">
      <dgm:prSet/>
      <dgm:spPr/>
      <dgm:t>
        <a:bodyPr/>
        <a:lstStyle/>
        <a:p>
          <a:endParaRPr lang="en-US"/>
        </a:p>
      </dgm:t>
    </dgm:pt>
    <dgm:pt modelId="{4202A667-368D-4284-B2A2-347572443535}">
      <dgm:prSet phldrT="[Text]"/>
      <dgm:spPr/>
      <dgm:t>
        <a:bodyPr/>
        <a:lstStyle/>
        <a:p>
          <a:r>
            <a:rPr lang="en-US" dirty="0"/>
            <a:t>1. Responses to CPT and SSC Review Comments</a:t>
          </a:r>
        </a:p>
      </dgm:t>
    </dgm:pt>
    <dgm:pt modelId="{D0F5A3E7-D599-42C1-A10B-387F4B6A534B}" type="parTrans" cxnId="{43988AE1-08CB-43B4-A76E-1C3120D727D7}">
      <dgm:prSet/>
      <dgm:spPr/>
      <dgm:t>
        <a:bodyPr/>
        <a:lstStyle/>
        <a:p>
          <a:endParaRPr lang="en-US"/>
        </a:p>
      </dgm:t>
    </dgm:pt>
    <dgm:pt modelId="{F8A82C4B-963B-4486-9641-0CC95ECB57F8}" type="sibTrans" cxnId="{43988AE1-08CB-43B4-A76E-1C3120D727D7}">
      <dgm:prSet/>
      <dgm:spPr/>
      <dgm:t>
        <a:bodyPr/>
        <a:lstStyle/>
        <a:p>
          <a:endParaRPr lang="en-US"/>
        </a:p>
      </dgm:t>
    </dgm:pt>
    <dgm:pt modelId="{09371FDA-F841-4485-9F27-757DAE77DC01}">
      <dgm:prSet/>
      <dgm:spPr/>
      <dgm:t>
        <a:bodyPr/>
        <a:lstStyle/>
        <a:p>
          <a:r>
            <a:rPr lang="en-US" dirty="0"/>
            <a:t>3. Assessment results </a:t>
          </a:r>
        </a:p>
      </dgm:t>
    </dgm:pt>
    <dgm:pt modelId="{5DFF7744-A518-4B15-B896-19A2644D38FA}" type="parTrans" cxnId="{03B726A1-FCD2-4E9B-A3FE-E4BCA414D2A0}">
      <dgm:prSet/>
      <dgm:spPr/>
      <dgm:t>
        <a:bodyPr/>
        <a:lstStyle/>
        <a:p>
          <a:endParaRPr lang="en-US"/>
        </a:p>
      </dgm:t>
    </dgm:pt>
    <dgm:pt modelId="{91BAFD87-69CC-4A1D-A3B3-5A5CAF73AF64}" type="sibTrans" cxnId="{03B726A1-FCD2-4E9B-A3FE-E4BCA414D2A0}">
      <dgm:prSet/>
      <dgm:spPr/>
      <dgm:t>
        <a:bodyPr/>
        <a:lstStyle/>
        <a:p>
          <a:endParaRPr lang="en-US"/>
        </a:p>
      </dgm:t>
    </dgm:pt>
    <dgm:pt modelId="{D714DA7B-754D-4F01-AF42-0A9518D2BF44}">
      <dgm:prSet/>
      <dgm:spPr/>
      <dgm:t>
        <a:bodyPr/>
        <a:lstStyle/>
        <a:p>
          <a:r>
            <a:rPr lang="en-US" dirty="0"/>
            <a:t>5. Projections and future outlook</a:t>
          </a:r>
        </a:p>
      </dgm:t>
    </dgm:pt>
    <dgm:pt modelId="{587FE99D-61B6-462F-B896-067F3519DB37}" type="parTrans" cxnId="{451C85F2-82A2-4B21-B2F6-971A220DCD77}">
      <dgm:prSet/>
      <dgm:spPr/>
      <dgm:t>
        <a:bodyPr/>
        <a:lstStyle/>
        <a:p>
          <a:endParaRPr lang="en-US"/>
        </a:p>
      </dgm:t>
    </dgm:pt>
    <dgm:pt modelId="{38F034E3-0164-4ED0-9BE2-B5D92BF74DF2}" type="sibTrans" cxnId="{451C85F2-82A2-4B21-B2F6-971A220DCD77}">
      <dgm:prSet/>
      <dgm:spPr/>
      <dgm:t>
        <a:bodyPr/>
        <a:lstStyle/>
        <a:p>
          <a:endParaRPr lang="en-US"/>
        </a:p>
      </dgm:t>
    </dgm:pt>
    <dgm:pt modelId="{3989DE6B-16B3-4B0F-A7B4-44954AEEC81B}" type="pres">
      <dgm:prSet presAssocID="{27B2EE06-6495-425F-B269-E51DA757A5ED}" presName="compositeShape" presStyleCnt="0">
        <dgm:presLayoutVars>
          <dgm:dir/>
          <dgm:resizeHandles/>
        </dgm:presLayoutVars>
      </dgm:prSet>
      <dgm:spPr/>
    </dgm:pt>
    <dgm:pt modelId="{AD49CAB5-7D72-44EE-B6E1-B74C2564B608}" type="pres">
      <dgm:prSet presAssocID="{27B2EE06-6495-425F-B269-E51DA757A5ED}" presName="pyramid" presStyleLbl="node1" presStyleIdx="0" presStyleCnt="1" custScaleX="156920"/>
      <dgm:spPr/>
    </dgm:pt>
    <dgm:pt modelId="{43DF5261-AA42-44E7-A302-EADA295464AF}" type="pres">
      <dgm:prSet presAssocID="{27B2EE06-6495-425F-B269-E51DA757A5ED}" presName="theList" presStyleCnt="0"/>
      <dgm:spPr/>
    </dgm:pt>
    <dgm:pt modelId="{9BF7571C-49DD-4175-B87A-0C41442361E4}" type="pres">
      <dgm:prSet presAssocID="{D714DA7B-754D-4F01-AF42-0A9518D2BF44}" presName="aNode" presStyleLbl="fgAcc1" presStyleIdx="0" presStyleCnt="5" custScaleX="45050" custScaleY="85593" custLinFactY="43607" custLinFactNeighborX="-50802" custLinFactNeighborY="100000">
        <dgm:presLayoutVars>
          <dgm:bulletEnabled val="1"/>
        </dgm:presLayoutVars>
      </dgm:prSet>
      <dgm:spPr/>
    </dgm:pt>
    <dgm:pt modelId="{AE871783-516C-439F-AA9A-409970377282}" type="pres">
      <dgm:prSet presAssocID="{D714DA7B-754D-4F01-AF42-0A9518D2BF44}" presName="aSpace" presStyleCnt="0"/>
      <dgm:spPr/>
    </dgm:pt>
    <dgm:pt modelId="{B83AD895-6156-4F90-A08B-1CBE828A272D}" type="pres">
      <dgm:prSet presAssocID="{94BE31F2-C145-4579-9D0C-2F1E6C6D036A}" presName="aNode" presStyleLbl="fgAcc1" presStyleIdx="1" presStyleCnt="5" custScaleX="59294" custScaleY="82499" custLinFactY="40402" custLinFactNeighborX="-51451" custLinFactNeighborY="100000">
        <dgm:presLayoutVars>
          <dgm:bulletEnabled val="1"/>
        </dgm:presLayoutVars>
      </dgm:prSet>
      <dgm:spPr/>
    </dgm:pt>
    <dgm:pt modelId="{DECC7196-7D4A-4950-B691-DD139C8D747C}" type="pres">
      <dgm:prSet presAssocID="{94BE31F2-C145-4579-9D0C-2F1E6C6D036A}" presName="aSpace" presStyleCnt="0"/>
      <dgm:spPr/>
    </dgm:pt>
    <dgm:pt modelId="{4CE127EE-B473-45DA-BD51-B54281F84969}" type="pres">
      <dgm:prSet presAssocID="{09371FDA-F841-4485-9F27-757DAE77DC01}" presName="aNode" presStyleLbl="fgAcc1" presStyleIdx="2" presStyleCnt="5" custScaleY="54248" custLinFactY="37925" custLinFactNeighborX="-49229" custLinFactNeighborY="100000">
        <dgm:presLayoutVars>
          <dgm:bulletEnabled val="1"/>
        </dgm:presLayoutVars>
      </dgm:prSet>
      <dgm:spPr/>
    </dgm:pt>
    <dgm:pt modelId="{509253A8-202C-494E-AC4C-84FAB0B73E41}" type="pres">
      <dgm:prSet presAssocID="{09371FDA-F841-4485-9F27-757DAE77DC01}" presName="aSpace" presStyleCnt="0"/>
      <dgm:spPr/>
    </dgm:pt>
    <dgm:pt modelId="{BB72C9D8-D4CB-41DB-8C66-FF58F81ADE06}" type="pres">
      <dgm:prSet presAssocID="{F141181D-B293-4CD7-98EF-BA6238F14D55}" presName="aNode" presStyleLbl="fgAcc1" presStyleIdx="3" presStyleCnt="5" custScaleX="133470" custScaleY="49538" custLinFactY="35594" custLinFactNeighborX="-48035" custLinFactNeighborY="100000">
        <dgm:presLayoutVars>
          <dgm:bulletEnabled val="1"/>
        </dgm:presLayoutVars>
      </dgm:prSet>
      <dgm:spPr/>
    </dgm:pt>
    <dgm:pt modelId="{296ACD81-EF1A-449F-A1F2-459D7079A2A7}" type="pres">
      <dgm:prSet presAssocID="{F141181D-B293-4CD7-98EF-BA6238F14D55}" presName="aSpace" presStyleCnt="0"/>
      <dgm:spPr/>
    </dgm:pt>
    <dgm:pt modelId="{5F207B81-5E13-4C35-9849-2409131773D2}" type="pres">
      <dgm:prSet presAssocID="{4202A667-368D-4284-B2A2-347572443535}" presName="aNode" presStyleLbl="fgAcc1" presStyleIdx="4" presStyleCnt="5" custScaleX="172436" custScaleY="46823" custLinFactY="35223" custLinFactNeighborX="-49273" custLinFactNeighborY="100000">
        <dgm:presLayoutVars>
          <dgm:bulletEnabled val="1"/>
        </dgm:presLayoutVars>
      </dgm:prSet>
      <dgm:spPr/>
    </dgm:pt>
    <dgm:pt modelId="{F505F02A-9494-4C72-9FBD-47A29A22EE56}" type="pres">
      <dgm:prSet presAssocID="{4202A667-368D-4284-B2A2-347572443535}" presName="aSpace" presStyleCnt="0"/>
      <dgm:spPr/>
    </dgm:pt>
  </dgm:ptLst>
  <dgm:cxnLst>
    <dgm:cxn modelId="{3DE2B50E-530D-4CA1-BA5B-06987CF6557F}" type="presOf" srcId="{4202A667-368D-4284-B2A2-347572443535}" destId="{5F207B81-5E13-4C35-9849-2409131773D2}" srcOrd="0" destOrd="0" presId="urn:microsoft.com/office/officeart/2005/8/layout/pyramid2"/>
    <dgm:cxn modelId="{57482774-6064-4B93-836F-8E81B663DD53}" type="presOf" srcId="{27B2EE06-6495-425F-B269-E51DA757A5ED}" destId="{3989DE6B-16B3-4B0F-A7B4-44954AEEC81B}" srcOrd="0" destOrd="0" presId="urn:microsoft.com/office/officeart/2005/8/layout/pyramid2"/>
    <dgm:cxn modelId="{0265F854-12EB-46A1-B309-FA4685FFD003}" srcId="{27B2EE06-6495-425F-B269-E51DA757A5ED}" destId="{94BE31F2-C145-4579-9D0C-2F1E6C6D036A}" srcOrd="1" destOrd="0" parTransId="{70A51695-0FD1-44B4-B5F5-1655E51E8C67}" sibTransId="{BDE085CB-C756-4DBE-B2A6-D935690F7090}"/>
    <dgm:cxn modelId="{E84D8256-6565-4C9B-8557-5450FBCF47A5}" type="presOf" srcId="{F141181D-B293-4CD7-98EF-BA6238F14D55}" destId="{BB72C9D8-D4CB-41DB-8C66-FF58F81ADE06}" srcOrd="0" destOrd="0" presId="urn:microsoft.com/office/officeart/2005/8/layout/pyramid2"/>
    <dgm:cxn modelId="{9CFB188E-173D-4D14-99B0-37A9EC10090E}" type="presOf" srcId="{D714DA7B-754D-4F01-AF42-0A9518D2BF44}" destId="{9BF7571C-49DD-4175-B87A-0C41442361E4}" srcOrd="0" destOrd="0" presId="urn:microsoft.com/office/officeart/2005/8/layout/pyramid2"/>
    <dgm:cxn modelId="{03B726A1-FCD2-4E9B-A3FE-E4BCA414D2A0}" srcId="{27B2EE06-6495-425F-B269-E51DA757A5ED}" destId="{09371FDA-F841-4485-9F27-757DAE77DC01}" srcOrd="2" destOrd="0" parTransId="{5DFF7744-A518-4B15-B896-19A2644D38FA}" sibTransId="{91BAFD87-69CC-4A1D-A3B3-5A5CAF73AF64}"/>
    <dgm:cxn modelId="{F25CE2BE-FC25-4323-A50F-32CC1E4AB025}" type="presOf" srcId="{09371FDA-F841-4485-9F27-757DAE77DC01}" destId="{4CE127EE-B473-45DA-BD51-B54281F84969}" srcOrd="0" destOrd="0" presId="urn:microsoft.com/office/officeart/2005/8/layout/pyramid2"/>
    <dgm:cxn modelId="{D8619DDC-AC81-40C8-89E2-643CBB3E3BF4}" type="presOf" srcId="{94BE31F2-C145-4579-9D0C-2F1E6C6D036A}" destId="{B83AD895-6156-4F90-A08B-1CBE828A272D}" srcOrd="0" destOrd="0" presId="urn:microsoft.com/office/officeart/2005/8/layout/pyramid2"/>
    <dgm:cxn modelId="{43988AE1-08CB-43B4-A76E-1C3120D727D7}" srcId="{27B2EE06-6495-425F-B269-E51DA757A5ED}" destId="{4202A667-368D-4284-B2A2-347572443535}" srcOrd="4" destOrd="0" parTransId="{D0F5A3E7-D599-42C1-A10B-387F4B6A534B}" sibTransId="{F8A82C4B-963B-4486-9641-0CC95ECB57F8}"/>
    <dgm:cxn modelId="{BE83E8F1-B6EA-40FC-88D6-130BA59470B6}" srcId="{27B2EE06-6495-425F-B269-E51DA757A5ED}" destId="{F141181D-B293-4CD7-98EF-BA6238F14D55}" srcOrd="3" destOrd="0" parTransId="{FFF29D20-E45A-4AD1-9B48-CA1748C1C725}" sibTransId="{4A5E47B4-290B-473B-AE54-D19026A2EB56}"/>
    <dgm:cxn modelId="{451C85F2-82A2-4B21-B2F6-971A220DCD77}" srcId="{27B2EE06-6495-425F-B269-E51DA757A5ED}" destId="{D714DA7B-754D-4F01-AF42-0A9518D2BF44}" srcOrd="0" destOrd="0" parTransId="{587FE99D-61B6-462F-B896-067F3519DB37}" sibTransId="{38F034E3-0164-4ED0-9BE2-B5D92BF74DF2}"/>
    <dgm:cxn modelId="{DEBB4BF5-C43B-44B9-A82F-DBD132167784}" type="presParOf" srcId="{3989DE6B-16B3-4B0F-A7B4-44954AEEC81B}" destId="{AD49CAB5-7D72-44EE-B6E1-B74C2564B608}" srcOrd="0" destOrd="0" presId="urn:microsoft.com/office/officeart/2005/8/layout/pyramid2"/>
    <dgm:cxn modelId="{A6FDC7FA-5118-4413-B56C-8CE2E43294A7}" type="presParOf" srcId="{3989DE6B-16B3-4B0F-A7B4-44954AEEC81B}" destId="{43DF5261-AA42-44E7-A302-EADA295464AF}" srcOrd="1" destOrd="0" presId="urn:microsoft.com/office/officeart/2005/8/layout/pyramid2"/>
    <dgm:cxn modelId="{649AE030-526F-40AA-B05E-4F65DA53CA1A}" type="presParOf" srcId="{43DF5261-AA42-44E7-A302-EADA295464AF}" destId="{9BF7571C-49DD-4175-B87A-0C41442361E4}" srcOrd="0" destOrd="0" presId="urn:microsoft.com/office/officeart/2005/8/layout/pyramid2"/>
    <dgm:cxn modelId="{ED0FED8D-E89B-49D1-A82F-22457B71869A}" type="presParOf" srcId="{43DF5261-AA42-44E7-A302-EADA295464AF}" destId="{AE871783-516C-439F-AA9A-409970377282}" srcOrd="1" destOrd="0" presId="urn:microsoft.com/office/officeart/2005/8/layout/pyramid2"/>
    <dgm:cxn modelId="{D652B26D-3E74-48B1-A77F-1AA88A1C51C7}" type="presParOf" srcId="{43DF5261-AA42-44E7-A302-EADA295464AF}" destId="{B83AD895-6156-4F90-A08B-1CBE828A272D}" srcOrd="2" destOrd="0" presId="urn:microsoft.com/office/officeart/2005/8/layout/pyramid2"/>
    <dgm:cxn modelId="{E051A4F3-46C8-46DC-A612-0FFC763511C7}" type="presParOf" srcId="{43DF5261-AA42-44E7-A302-EADA295464AF}" destId="{DECC7196-7D4A-4950-B691-DD139C8D747C}" srcOrd="3" destOrd="0" presId="urn:microsoft.com/office/officeart/2005/8/layout/pyramid2"/>
    <dgm:cxn modelId="{36E1D53A-1359-42A8-BFD0-FE889EFC9436}" type="presParOf" srcId="{43DF5261-AA42-44E7-A302-EADA295464AF}" destId="{4CE127EE-B473-45DA-BD51-B54281F84969}" srcOrd="4" destOrd="0" presId="urn:microsoft.com/office/officeart/2005/8/layout/pyramid2"/>
    <dgm:cxn modelId="{751B8481-8F0B-49BA-BF76-5878A328697C}" type="presParOf" srcId="{43DF5261-AA42-44E7-A302-EADA295464AF}" destId="{509253A8-202C-494E-AC4C-84FAB0B73E41}" srcOrd="5" destOrd="0" presId="urn:microsoft.com/office/officeart/2005/8/layout/pyramid2"/>
    <dgm:cxn modelId="{3B76BE0A-12F8-440D-90A0-B24B403EA012}" type="presParOf" srcId="{43DF5261-AA42-44E7-A302-EADA295464AF}" destId="{BB72C9D8-D4CB-41DB-8C66-FF58F81ADE06}" srcOrd="6" destOrd="0" presId="urn:microsoft.com/office/officeart/2005/8/layout/pyramid2"/>
    <dgm:cxn modelId="{9FE2D2DE-1C5E-4A79-8F26-1F070EB87641}" type="presParOf" srcId="{43DF5261-AA42-44E7-A302-EADA295464AF}" destId="{296ACD81-EF1A-449F-A1F2-459D7079A2A7}" srcOrd="7" destOrd="0" presId="urn:microsoft.com/office/officeart/2005/8/layout/pyramid2"/>
    <dgm:cxn modelId="{E9309CE3-0937-4CC6-AEB8-3F8BC0698010}" type="presParOf" srcId="{43DF5261-AA42-44E7-A302-EADA295464AF}" destId="{5F207B81-5E13-4C35-9849-2409131773D2}" srcOrd="8" destOrd="0" presId="urn:microsoft.com/office/officeart/2005/8/layout/pyramid2"/>
    <dgm:cxn modelId="{99FB6A97-1B2C-4926-B4E9-5F96C2415FA1}" type="presParOf" srcId="{43DF5261-AA42-44E7-A302-EADA295464AF}" destId="{F505F02A-9494-4C72-9FBD-47A29A22EE56}"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9CAB5-7D72-44EE-B6E1-B74C2564B608}">
      <dsp:nvSpPr>
        <dsp:cNvPr id="0" name=""/>
        <dsp:cNvSpPr/>
      </dsp:nvSpPr>
      <dsp:spPr>
        <a:xfrm>
          <a:off x="335582" y="0"/>
          <a:ext cx="7102141"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7571C-49DD-4175-B87A-0C41442361E4}">
      <dsp:nvSpPr>
        <dsp:cNvPr id="0" name=""/>
        <dsp:cNvSpPr/>
      </dsp:nvSpPr>
      <dsp:spPr>
        <a:xfrm>
          <a:off x="3200401" y="986111"/>
          <a:ext cx="1325315" cy="8126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5. Projections and future outlook</a:t>
          </a:r>
        </a:p>
      </dsp:txBody>
      <dsp:txXfrm>
        <a:off x="3240069" y="1025779"/>
        <a:ext cx="1245979" cy="733276"/>
      </dsp:txXfrm>
    </dsp:sp>
    <dsp:sp modelId="{B83AD895-6156-4F90-A08B-1CBE828A272D}">
      <dsp:nvSpPr>
        <dsp:cNvPr id="0" name=""/>
        <dsp:cNvSpPr/>
      </dsp:nvSpPr>
      <dsp:spPr>
        <a:xfrm>
          <a:off x="2971788" y="1886970"/>
          <a:ext cx="1744355" cy="7832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4. Alternative baselines for B35% and ABC setting</a:t>
          </a:r>
        </a:p>
      </dsp:txBody>
      <dsp:txXfrm>
        <a:off x="3010023" y="1925205"/>
        <a:ext cx="1667885" cy="706768"/>
      </dsp:txXfrm>
    </dsp:sp>
    <dsp:sp modelId="{4CE127EE-B473-45DA-BD51-B54281F84969}">
      <dsp:nvSpPr>
        <dsp:cNvPr id="0" name=""/>
        <dsp:cNvSpPr/>
      </dsp:nvSpPr>
      <dsp:spPr>
        <a:xfrm>
          <a:off x="2438396" y="2765366"/>
          <a:ext cx="2941875" cy="515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 Assessment results </a:t>
          </a:r>
        </a:p>
      </dsp:txBody>
      <dsp:txXfrm>
        <a:off x="2463537" y="2790507"/>
        <a:ext cx="2891593" cy="464743"/>
      </dsp:txXfrm>
    </dsp:sp>
    <dsp:sp modelId="{BB72C9D8-D4CB-41DB-8C66-FF58F81ADE06}">
      <dsp:nvSpPr>
        <dsp:cNvPr id="0" name=""/>
        <dsp:cNvSpPr/>
      </dsp:nvSpPr>
      <dsp:spPr>
        <a:xfrm>
          <a:off x="1981199" y="3376935"/>
          <a:ext cx="3926521" cy="4703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New data and model scenarios</a:t>
          </a:r>
        </a:p>
      </dsp:txBody>
      <dsp:txXfrm>
        <a:off x="2004158" y="3399894"/>
        <a:ext cx="3880603" cy="424391"/>
      </dsp:txXfrm>
    </dsp:sp>
    <dsp:sp modelId="{5F207B81-5E13-4C35-9849-2409131773D2}">
      <dsp:nvSpPr>
        <dsp:cNvPr id="0" name=""/>
        <dsp:cNvSpPr/>
      </dsp:nvSpPr>
      <dsp:spPr>
        <a:xfrm>
          <a:off x="1371613" y="3962396"/>
          <a:ext cx="5072853" cy="444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Responses to CPT and SSC Review Comments</a:t>
          </a:r>
        </a:p>
      </dsp:txBody>
      <dsp:txXfrm>
        <a:off x="1393313" y="3984096"/>
        <a:ext cx="5029453" cy="4011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90921-7126-436E-BC88-2B219C229F7D}" type="datetimeFigureOut">
              <a:rPr lang="en-US" smtClean="0"/>
              <a:pPr/>
              <a:t>9/15/2019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1394D-2FB6-4015-B08B-70A9B24D2994}" type="slidenum">
              <a:rPr lang="en-US" smtClean="0"/>
              <a:pPr/>
              <a:t>‹#›</a:t>
            </a:fld>
            <a:endParaRPr lang="en-US"/>
          </a:p>
        </p:txBody>
      </p:sp>
    </p:spTree>
    <p:extLst>
      <p:ext uri="{BB962C8B-B14F-4D97-AF65-F5344CB8AC3E}">
        <p14:creationId xmlns:p14="http://schemas.microsoft.com/office/powerpoint/2010/main" val="85007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44</a:t>
            </a:fld>
            <a:endParaRPr lang="en-US"/>
          </a:p>
        </p:txBody>
      </p:sp>
    </p:spTree>
    <p:extLst>
      <p:ext uri="{BB962C8B-B14F-4D97-AF65-F5344CB8AC3E}">
        <p14:creationId xmlns:p14="http://schemas.microsoft.com/office/powerpoint/2010/main" val="323575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45</a:t>
            </a:fld>
            <a:endParaRPr lang="en-US"/>
          </a:p>
        </p:txBody>
      </p:sp>
    </p:spTree>
    <p:extLst>
      <p:ext uri="{BB962C8B-B14F-4D97-AF65-F5344CB8AC3E}">
        <p14:creationId xmlns:p14="http://schemas.microsoft.com/office/powerpoint/2010/main" val="260958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56</a:t>
            </a:fld>
            <a:endParaRPr lang="en-US"/>
          </a:p>
        </p:txBody>
      </p:sp>
    </p:spTree>
    <p:extLst>
      <p:ext uri="{BB962C8B-B14F-4D97-AF65-F5344CB8AC3E}">
        <p14:creationId xmlns:p14="http://schemas.microsoft.com/office/powerpoint/2010/main" val="19683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50C6-F7CA-4E39-BD83-E3B10B80EE1B}" type="datetimeFigureOut">
              <a:rPr lang="en-US" smtClean="0"/>
              <a:pPr/>
              <a:t>9/15/2019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FD9E3-130C-4C3A-8B60-0E6E42D318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a:bodyPr>
          <a:lstStyle/>
          <a:p>
            <a:r>
              <a:rPr lang="en-US" b="1" dirty="0"/>
              <a:t>Bristol Bay Red King Crab Assessment in Fall 2019</a:t>
            </a:r>
            <a:endParaRPr lang="en-US" dirty="0"/>
          </a:p>
        </p:txBody>
      </p:sp>
      <p:sp>
        <p:nvSpPr>
          <p:cNvPr id="3" name="Subtitle 2"/>
          <p:cNvSpPr>
            <a:spLocks noGrp="1"/>
          </p:cNvSpPr>
          <p:nvPr>
            <p:ph type="subTitle" idx="1"/>
          </p:nvPr>
        </p:nvSpPr>
        <p:spPr/>
        <p:txBody>
          <a:bodyPr/>
          <a:lstStyle/>
          <a:p>
            <a:r>
              <a:rPr lang="en-US" b="1" dirty="0"/>
              <a:t>J. Zheng and M.S.M. Siddeek</a:t>
            </a:r>
          </a:p>
          <a:p>
            <a:r>
              <a:rPr lang="en-US" b="1" dirty="0"/>
              <a:t>ADF&amp;G, Juneau</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9"/>
            <a:ext cx="8229600" cy="639762"/>
          </a:xfrm>
        </p:spPr>
        <p:txBody>
          <a:bodyPr>
            <a:normAutofit fontScale="90000"/>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990600"/>
            <a:ext cx="8305800" cy="5592760"/>
          </a:xfrm>
        </p:spPr>
        <p:txBody>
          <a:bodyPr>
            <a:normAutofit fontScale="25000" lnSpcReduction="20000"/>
          </a:bodyPr>
          <a:lstStyle/>
          <a:p>
            <a:pPr marL="0" marR="0" indent="0">
              <a:spcBef>
                <a:spcPts val="0"/>
              </a:spcBef>
              <a:spcAft>
                <a:spcPts val="0"/>
              </a:spcAft>
              <a:buNone/>
            </a:pPr>
            <a:r>
              <a:rPr lang="en-US" sz="7200" i="1" dirty="0">
                <a:latin typeface="Times New Roman"/>
                <a:ea typeface="Times New Roman"/>
              </a:rPr>
              <a:t>Response to CPT Comments (from May 2019): </a:t>
            </a:r>
          </a:p>
          <a:p>
            <a:pPr marL="0" marR="0" indent="0">
              <a:spcBef>
                <a:spcPts val="0"/>
              </a:spcBef>
              <a:spcAft>
                <a:spcPts val="0"/>
              </a:spcAft>
              <a:buNone/>
            </a:pPr>
            <a:endParaRPr lang="en-US" sz="7200" i="1" dirty="0">
              <a:latin typeface="Times New Roman"/>
              <a:ea typeface="Times New Roman"/>
            </a:endParaRPr>
          </a:p>
          <a:p>
            <a:pPr marL="0" marR="0" indent="0">
              <a:spcBef>
                <a:spcPts val="0"/>
              </a:spcBef>
              <a:spcAft>
                <a:spcPts val="0"/>
              </a:spcAft>
              <a:buNone/>
            </a:pPr>
            <a:r>
              <a:rPr lang="en-US" sz="7200" i="1" dirty="0">
                <a:latin typeface="Times New Roman" panose="02020603050405020304" pitchFamily="18" charset="0"/>
                <a:ea typeface="Times New Roman" panose="02020603050405020304" pitchFamily="18" charset="0"/>
              </a:rPr>
              <a:t>“Report fits to biomass indices (NMFS and BSFRF) and residuals by sex rather than aggregated over sex because that is how the data are included in the model likelihood.”</a:t>
            </a:r>
          </a:p>
          <a:p>
            <a:pPr marL="0" marR="0" indent="0">
              <a:spcBef>
                <a:spcPts val="0"/>
              </a:spcBef>
              <a:spcAft>
                <a:spcPts val="0"/>
              </a:spcAft>
              <a:buNone/>
            </a:pPr>
            <a:endParaRPr lang="en-US" sz="7200" i="1" dirty="0">
              <a:latin typeface="Times New Roman"/>
              <a:ea typeface="Times New Roman"/>
            </a:endParaRPr>
          </a:p>
          <a:p>
            <a:pPr marL="0" marR="0" indent="0">
              <a:spcBef>
                <a:spcPts val="0"/>
              </a:spcBef>
              <a:spcAft>
                <a:spcPts val="0"/>
              </a:spcAft>
              <a:buNone/>
            </a:pPr>
            <a:r>
              <a:rPr lang="en-US" sz="7200" dirty="0">
                <a:solidFill>
                  <a:srgbClr val="FF0000"/>
                </a:solidFill>
                <a:latin typeface="Times New Roman"/>
                <a:ea typeface="Times New Roman"/>
              </a:rPr>
              <a:t>Response: done.</a:t>
            </a:r>
          </a:p>
          <a:p>
            <a:pPr marL="0" marR="0" indent="0">
              <a:spcBef>
                <a:spcPts val="0"/>
              </a:spcBef>
              <a:spcAft>
                <a:spcPts val="0"/>
              </a:spcAft>
              <a:buNone/>
            </a:pPr>
            <a:endParaRPr lang="en-US" sz="7200" dirty="0">
              <a:solidFill>
                <a:srgbClr val="FF0000"/>
              </a:solidFill>
              <a:latin typeface="Times New Roman"/>
              <a:ea typeface="Times New Roman"/>
            </a:endParaRPr>
          </a:p>
          <a:p>
            <a:pPr marL="0" marR="0" indent="0">
              <a:spcBef>
                <a:spcPts val="0"/>
              </a:spcBef>
              <a:spcAft>
                <a:spcPts val="0"/>
              </a:spcAft>
              <a:buNone/>
            </a:pPr>
            <a:r>
              <a:rPr lang="en-US" sz="7200" i="1" dirty="0">
                <a:solidFill>
                  <a:prstClr val="black"/>
                </a:solidFill>
                <a:latin typeface="Times New Roman"/>
                <a:ea typeface="Times New Roman"/>
              </a:rPr>
              <a:t>“Include the fits by GMACS and 18.0e on the same plot to ease comparisons.”</a:t>
            </a:r>
          </a:p>
          <a:p>
            <a:pPr marL="0" lvl="0" indent="0">
              <a:spcBef>
                <a:spcPts val="0"/>
              </a:spcBef>
              <a:buNone/>
            </a:pPr>
            <a:endParaRPr lang="en-US" sz="7200" i="1" dirty="0">
              <a:solidFill>
                <a:prstClr val="black"/>
              </a:solidFill>
              <a:latin typeface="Times New Roman"/>
              <a:ea typeface="Times New Roman"/>
            </a:endParaRPr>
          </a:p>
          <a:p>
            <a:pPr marL="0" lvl="0" indent="0">
              <a:spcBef>
                <a:spcPts val="0"/>
              </a:spcBef>
              <a:buNone/>
            </a:pPr>
            <a:r>
              <a:rPr lang="en-US" sz="7200" dirty="0">
                <a:solidFill>
                  <a:srgbClr val="FF0000"/>
                </a:solidFill>
                <a:latin typeface="Times New Roman"/>
                <a:ea typeface="Times New Roman"/>
              </a:rPr>
              <a:t>Response: done.</a:t>
            </a:r>
          </a:p>
          <a:p>
            <a:pPr marL="0" lvl="0" indent="0">
              <a:spcBef>
                <a:spcPts val="0"/>
              </a:spcBef>
              <a:buNone/>
            </a:pPr>
            <a:endParaRPr lang="en-US" sz="7200" dirty="0">
              <a:solidFill>
                <a:srgbClr val="FF0000"/>
              </a:solidFill>
              <a:latin typeface="Times New Roman"/>
              <a:ea typeface="Times New Roman"/>
            </a:endParaRPr>
          </a:p>
          <a:p>
            <a:pPr marL="0" lvl="0" indent="0">
              <a:spcBef>
                <a:spcPts val="0"/>
              </a:spcBef>
              <a:buNone/>
            </a:pPr>
            <a:r>
              <a:rPr lang="en-US" sz="7200" i="1" dirty="0">
                <a:solidFill>
                  <a:prstClr val="black"/>
                </a:solidFill>
                <a:latin typeface="Times New Roman"/>
                <a:ea typeface="Times New Roman"/>
              </a:rPr>
              <a:t>“Evaluate whether the two models have converged using a jitter analysis.”</a:t>
            </a:r>
          </a:p>
          <a:p>
            <a:pPr marL="0" lvl="0" indent="0">
              <a:spcBef>
                <a:spcPts val="0"/>
              </a:spcBef>
              <a:buNone/>
            </a:pPr>
            <a:endParaRPr lang="en-US" sz="7200" i="1" dirty="0">
              <a:solidFill>
                <a:prstClr val="black"/>
              </a:solidFill>
              <a:latin typeface="Times New Roman"/>
              <a:ea typeface="Times New Roman"/>
            </a:endParaRPr>
          </a:p>
          <a:p>
            <a:pPr marL="0" lvl="0" indent="0">
              <a:spcBef>
                <a:spcPts val="0"/>
              </a:spcBef>
              <a:buNone/>
            </a:pPr>
            <a:r>
              <a:rPr lang="en-US" sz="7200" dirty="0">
                <a:solidFill>
                  <a:srgbClr val="FF0000"/>
                </a:solidFill>
                <a:latin typeface="Times New Roman"/>
                <a:ea typeface="Times New Roman"/>
              </a:rPr>
              <a:t>Response: we did jitter analysis for model 18.0d and 18.0e. We tried to do the same for model 19.0 (</a:t>
            </a:r>
            <a:r>
              <a:rPr lang="en-US" sz="7200" dirty="0" err="1">
                <a:solidFill>
                  <a:srgbClr val="FF0000"/>
                </a:solidFill>
                <a:latin typeface="Times New Roman"/>
                <a:ea typeface="Times New Roman"/>
              </a:rPr>
              <a:t>gmacs</a:t>
            </a:r>
            <a:r>
              <a:rPr lang="en-US" sz="7200" dirty="0">
                <a:solidFill>
                  <a:srgbClr val="FF0000"/>
                </a:solidFill>
                <a:latin typeface="Times New Roman"/>
                <a:ea typeface="Times New Roman"/>
              </a:rPr>
              <a:t>); however, our approach (doing in R) does not work for </a:t>
            </a:r>
            <a:r>
              <a:rPr lang="en-US" sz="7200" dirty="0" err="1">
                <a:solidFill>
                  <a:srgbClr val="FF0000"/>
                </a:solidFill>
                <a:latin typeface="Times New Roman"/>
                <a:ea typeface="Times New Roman"/>
              </a:rPr>
              <a:t>gmacs</a:t>
            </a:r>
            <a:r>
              <a:rPr lang="en-US" sz="7200" dirty="0">
                <a:solidFill>
                  <a:srgbClr val="FF0000"/>
                </a:solidFill>
                <a:latin typeface="Times New Roman"/>
                <a:ea typeface="Times New Roman"/>
              </a:rPr>
              <a:t> (when taking in initial values from a parameter file, </a:t>
            </a:r>
            <a:r>
              <a:rPr lang="en-US" sz="7200" dirty="0" err="1">
                <a:solidFill>
                  <a:srgbClr val="FF0000"/>
                </a:solidFill>
                <a:latin typeface="Times New Roman"/>
                <a:ea typeface="Times New Roman"/>
              </a:rPr>
              <a:t>gmacs</a:t>
            </a:r>
            <a:r>
              <a:rPr lang="en-US" sz="7200" dirty="0">
                <a:solidFill>
                  <a:srgbClr val="FF0000"/>
                </a:solidFill>
                <a:latin typeface="Times New Roman"/>
                <a:ea typeface="Times New Roman"/>
              </a:rPr>
              <a:t> tried to estimate M, which should be fixed to 0.18). It may need to change initial parameter values from the control file for </a:t>
            </a:r>
            <a:r>
              <a:rPr lang="en-US" sz="7200" dirty="0" err="1">
                <a:solidFill>
                  <a:srgbClr val="FF0000"/>
                </a:solidFill>
                <a:latin typeface="Times New Roman"/>
                <a:ea typeface="Times New Roman"/>
              </a:rPr>
              <a:t>gmacs</a:t>
            </a:r>
            <a:r>
              <a:rPr lang="en-US" sz="7200" dirty="0">
                <a:solidFill>
                  <a:srgbClr val="FF0000"/>
                </a:solidFill>
                <a:latin typeface="Times New Roman"/>
                <a:ea typeface="Times New Roman"/>
              </a:rPr>
              <a:t>, and we have not figured out how to automate it. We tried many runs with </a:t>
            </a:r>
            <a:r>
              <a:rPr lang="en-US" sz="7200" dirty="0" err="1">
                <a:solidFill>
                  <a:srgbClr val="FF0000"/>
                </a:solidFill>
                <a:latin typeface="Times New Roman"/>
                <a:ea typeface="Times New Roman"/>
              </a:rPr>
              <a:t>Gmacs</a:t>
            </a:r>
            <a:r>
              <a:rPr lang="en-US" sz="7200" dirty="0">
                <a:solidFill>
                  <a:srgbClr val="FF0000"/>
                </a:solidFill>
                <a:latin typeface="Times New Roman"/>
                <a:ea typeface="Times New Roman"/>
              </a:rPr>
              <a:t>, which seems quite robust.  </a:t>
            </a:r>
          </a:p>
          <a:p>
            <a:pPr marL="0" marR="0" indent="0">
              <a:spcBef>
                <a:spcPts val="0"/>
              </a:spcBef>
              <a:spcAft>
                <a:spcPts val="0"/>
              </a:spcAft>
              <a:buNone/>
            </a:pPr>
            <a:endParaRPr lang="en-US" sz="7200" dirty="0">
              <a:solidFill>
                <a:srgbClr val="FF0000"/>
              </a:solidFill>
              <a:latin typeface="Times New Roman"/>
              <a:ea typeface="Times New Roman"/>
            </a:endParaRPr>
          </a:p>
          <a:p>
            <a:pPr marL="0" lvl="0" indent="0">
              <a:spcBef>
                <a:spcPts val="0"/>
              </a:spcBef>
              <a:buNone/>
            </a:pPr>
            <a:r>
              <a:rPr lang="en-US" sz="7200" i="1" dirty="0">
                <a:solidFill>
                  <a:prstClr val="black"/>
                </a:solidFill>
                <a:latin typeface="Times New Roman"/>
                <a:ea typeface="Times New Roman"/>
              </a:rPr>
              <a:t>“Apply the CPT-approved naming conventions for the model scenarios.”</a:t>
            </a:r>
          </a:p>
          <a:p>
            <a:pPr marL="0" lvl="0" indent="0">
              <a:spcBef>
                <a:spcPts val="0"/>
              </a:spcBef>
              <a:buNone/>
            </a:pPr>
            <a:endParaRPr lang="en-US" sz="7200" i="1" dirty="0">
              <a:solidFill>
                <a:prstClr val="black"/>
              </a:solidFill>
              <a:latin typeface="Times New Roman"/>
              <a:ea typeface="Times New Roman"/>
            </a:endParaRPr>
          </a:p>
          <a:p>
            <a:pPr marL="0" lvl="0" indent="0">
              <a:spcBef>
                <a:spcPts val="0"/>
              </a:spcBef>
              <a:buNone/>
            </a:pPr>
            <a:r>
              <a:rPr lang="en-US" sz="7200" dirty="0">
                <a:solidFill>
                  <a:srgbClr val="FF0000"/>
                </a:solidFill>
                <a:latin typeface="Times New Roman"/>
                <a:ea typeface="Times New Roman"/>
              </a:rPr>
              <a:t>Response: hopefully, we got it right this time. </a:t>
            </a: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914401"/>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32037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57200" y="1219200"/>
            <a:ext cx="8229600" cy="3962400"/>
          </a:xfrm>
        </p:spPr>
        <p:txBody>
          <a:bodyPr>
            <a:normAutofit fontScale="25000" lnSpcReduction="20000"/>
          </a:bodyPr>
          <a:lstStyle/>
          <a:p>
            <a:pPr marL="0" indent="0">
              <a:spcBef>
                <a:spcPts val="0"/>
              </a:spcBef>
              <a:buNone/>
            </a:pPr>
            <a:r>
              <a:rPr lang="en-US" sz="8800" dirty="0">
                <a:latin typeface="Times New Roman" panose="02020603050405020304" pitchFamily="18" charset="0"/>
                <a:cs typeface="Times New Roman" panose="02020603050405020304" pitchFamily="18" charset="0"/>
              </a:rPr>
              <a:t>Response to SSC Comments specific to this assessment (from Oct. 2018):</a:t>
            </a:r>
          </a:p>
          <a:p>
            <a:pPr marL="0" indent="0">
              <a:spcBef>
                <a:spcPts val="0"/>
              </a:spcBef>
              <a:buNone/>
            </a:pPr>
            <a:endParaRPr lang="en-US" sz="8800" dirty="0">
              <a:latin typeface="Times New Roman" panose="02020603050405020304" pitchFamily="18" charset="0"/>
              <a:cs typeface="Times New Roman" panose="02020603050405020304" pitchFamily="18" charset="0"/>
            </a:endParaRPr>
          </a:p>
          <a:p>
            <a:pPr marL="0" indent="0">
              <a:spcBef>
                <a:spcPts val="0"/>
              </a:spcBef>
              <a:buNone/>
            </a:pPr>
            <a:r>
              <a:rPr lang="en-US" sz="8800" i="1" dirty="0">
                <a:latin typeface="Times New Roman" panose="02020603050405020304" pitchFamily="18" charset="0"/>
                <a:cs typeface="Times New Roman" panose="02020603050405020304" pitchFamily="18" charset="0"/>
              </a:rPr>
              <a:t>“The SSC also agreed with the Team’s recommendation that the buffer be raised from 10% to 20%. Justification for this raise is (1) the over-prediction of 2018 observed survey biomass, (2) 20% is the buffer recommended for other crab stocks with similar uncertainty.” </a:t>
            </a:r>
          </a:p>
          <a:p>
            <a:pPr marL="0" indent="0">
              <a:spcBef>
                <a:spcPts val="0"/>
              </a:spcBef>
              <a:buNone/>
            </a:pPr>
            <a:endParaRPr lang="en-US" sz="8800" dirty="0">
              <a:latin typeface="Times New Roman" panose="02020603050405020304" pitchFamily="18" charset="0"/>
              <a:cs typeface="Times New Roman" panose="02020603050405020304" pitchFamily="18" charset="0"/>
            </a:endParaRPr>
          </a:p>
          <a:p>
            <a:pPr marL="0" lvl="0" indent="0">
              <a:spcBef>
                <a:spcPts val="0"/>
              </a:spcBef>
              <a:buNone/>
            </a:pPr>
            <a:r>
              <a:rPr lang="en-US" sz="8800" dirty="0">
                <a:solidFill>
                  <a:srgbClr val="FF0000"/>
                </a:solidFill>
                <a:latin typeface="Times New Roman" panose="02020603050405020304" pitchFamily="18" charset="0"/>
                <a:ea typeface="Times New Roman"/>
                <a:cs typeface="Times New Roman" panose="02020603050405020304" pitchFamily="18" charset="0"/>
              </a:rPr>
              <a:t>Response: We will use a 20% buffer from now on.  </a:t>
            </a:r>
          </a:p>
          <a:p>
            <a:pPr marL="0" lvl="0" indent="0">
              <a:spcBef>
                <a:spcPts val="0"/>
              </a:spcBef>
              <a:buNone/>
            </a:pPr>
            <a:endParaRPr lang="en-US" sz="8800" dirty="0">
              <a:solidFill>
                <a:srgbClr val="FF0000"/>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8800" i="1" dirty="0">
                <a:solidFill>
                  <a:prstClr val="black"/>
                </a:solidFill>
                <a:latin typeface="Times New Roman" panose="02020603050405020304" pitchFamily="18" charset="0"/>
                <a:cs typeface="Times New Roman" panose="02020603050405020304" pitchFamily="18" charset="0"/>
              </a:rPr>
              <a:t>“The SSC notes that a reduction of structural fauna providing protection for small crabs and increase in mobile predators of small crabs was reported from current ecosystem studies. The SSC encourages the author to investigate whether these ecosystem changes are linked to changes in natural mortality or reproductive success.” </a:t>
            </a:r>
          </a:p>
          <a:p>
            <a:pPr marL="0" lvl="0" indent="0">
              <a:spcBef>
                <a:spcPts val="0"/>
              </a:spcBef>
              <a:buNone/>
            </a:pPr>
            <a:endParaRPr lang="en-US" sz="88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None/>
            </a:pPr>
            <a:r>
              <a:rPr lang="en-US" sz="8800" dirty="0">
                <a:solidFill>
                  <a:srgbClr val="FF0000"/>
                </a:solidFill>
                <a:latin typeface="Times New Roman" panose="02020603050405020304" pitchFamily="18" charset="0"/>
                <a:ea typeface="Times New Roman"/>
                <a:cs typeface="Times New Roman" panose="02020603050405020304" pitchFamily="18" charset="0"/>
              </a:rPr>
              <a:t>Response: This is a good idea. We will look at this issue in the future. </a:t>
            </a:r>
            <a:endParaRPr lang="en-US" sz="8800" dirty="0">
              <a:latin typeface="Times New Roman" panose="02020603050405020304" pitchFamily="18" charset="0"/>
              <a:cs typeface="Times New Roman" panose="02020603050405020304" pitchFamily="18" charset="0"/>
            </a:endParaRPr>
          </a:p>
          <a:p>
            <a:pPr marL="0" indent="0">
              <a:buNone/>
            </a:pPr>
            <a:endParaRPr lang="en-US" sz="9600" dirty="0">
              <a:latin typeface="Times New Roman" panose="02020603050405020304" pitchFamily="18" charset="0"/>
              <a:cs typeface="Times New Roman" panose="02020603050405020304" pitchFamily="18" charset="0"/>
            </a:endParaRPr>
          </a:p>
          <a:p>
            <a:pPr marL="609600" indent="-609600">
              <a:buFontTx/>
              <a:buAutoNum type="arabicPeriod"/>
            </a:pPr>
            <a:endParaRPr lang="en-US" dirty="0"/>
          </a:p>
          <a:p>
            <a:pPr marL="0" indent="0">
              <a:buNone/>
            </a:pPr>
            <a:r>
              <a:rPr lang="en-US" sz="3500" i="1" dirty="0"/>
              <a:t>	</a:t>
            </a:r>
            <a:endParaRPr lang="en-US" sz="3600" dirty="0">
              <a:solidFill>
                <a:srgbClr val="FF0000"/>
              </a:solidFill>
            </a:endParaRPr>
          </a:p>
        </p:txBody>
      </p:sp>
      <p:sp>
        <p:nvSpPr>
          <p:cNvPr id="3076" name="Line 4"/>
          <p:cNvSpPr>
            <a:spLocks noChangeShapeType="1"/>
          </p:cNvSpPr>
          <p:nvPr/>
        </p:nvSpPr>
        <p:spPr bwMode="auto">
          <a:xfrm>
            <a:off x="0" y="11049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17879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9036" y="228600"/>
            <a:ext cx="8229600" cy="652912"/>
          </a:xfrm>
        </p:spPr>
        <p:txBody>
          <a:bodyPr>
            <a:normAutofit fontScale="90000"/>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381000" y="990610"/>
            <a:ext cx="8382000" cy="6629386"/>
          </a:xfrm>
        </p:spPr>
        <p:txBody>
          <a:bodyPr>
            <a:normAutofit fontScale="25000" lnSpcReduction="20000"/>
          </a:bodyPr>
          <a:lstStyle/>
          <a:p>
            <a:pPr marL="0" indent="0">
              <a:spcBef>
                <a:spcPts val="200"/>
              </a:spcBef>
              <a:buNone/>
            </a:pPr>
            <a:r>
              <a:rPr lang="en-US" sz="6400" dirty="0">
                <a:latin typeface="Times New Roman" panose="02020603050405020304" pitchFamily="18" charset="0"/>
                <a:cs typeface="Times New Roman" panose="02020603050405020304" pitchFamily="18" charset="0"/>
              </a:rPr>
              <a:t>Response to SSC Comments specific to this assessment (from June 2019):</a:t>
            </a:r>
          </a:p>
          <a:p>
            <a:pPr marL="0" indent="0">
              <a:spcBef>
                <a:spcPts val="0"/>
              </a:spcBef>
              <a:buNone/>
            </a:pPr>
            <a:endParaRPr lang="en-US" sz="6000" dirty="0">
              <a:latin typeface="Times New Roman" panose="02020603050405020304" pitchFamily="18" charset="0"/>
              <a:cs typeface="Times New Roman" panose="02020603050405020304" pitchFamily="18" charset="0"/>
            </a:endParaRPr>
          </a:p>
          <a:p>
            <a:pPr marL="0" lvl="0" indent="0">
              <a:spcBef>
                <a:spcPts val="0"/>
              </a:spcBef>
              <a:buNone/>
            </a:pPr>
            <a:r>
              <a:rPr lang="en-US" sz="6000" i="1" dirty="0">
                <a:solidFill>
                  <a:prstClr val="black"/>
                </a:solidFill>
                <a:latin typeface="Times New Roman" panose="02020603050405020304" pitchFamily="18" charset="0"/>
                <a:cs typeface="Times New Roman" panose="02020603050405020304" pitchFamily="18" charset="0"/>
              </a:rPr>
              <a:t>“The authors identified seven areas for which the GMACS scenario needs some improvement or additional examination on the bottom of page 4 and top of page 5 of the assessment report. One of these issues includes an unbelievably high estimate of fishing mortality in 1981. The SSC supports the authors’ intentions to investigate these issues for the September assessment. Additionally, the SSC supports the CPT’s recommendations to the authors to provide additional diagnostics to facilitate comparisons among the base model with better bycatch data and GMACS model so that outcomes can be better understood. It is important to understand what drives differences among these models, and such an evaluation is critical before GMACS can be accepted. Finally, the SSC reiterates its request that model names should follow approved </a:t>
            </a:r>
            <a:r>
              <a:rPr lang="en-US" sz="6000" i="1" dirty="0" err="1">
                <a:solidFill>
                  <a:prstClr val="black"/>
                </a:solidFill>
                <a:latin typeface="Times New Roman" panose="02020603050405020304" pitchFamily="18" charset="0"/>
                <a:cs typeface="Times New Roman" panose="02020603050405020304" pitchFamily="18" charset="0"/>
              </a:rPr>
              <a:t>conventions.”to</a:t>
            </a:r>
            <a:r>
              <a:rPr lang="en-US" sz="6000" i="1" dirty="0">
                <a:solidFill>
                  <a:prstClr val="black"/>
                </a:solidFill>
                <a:latin typeface="Times New Roman" panose="02020603050405020304" pitchFamily="18" charset="0"/>
                <a:cs typeface="Times New Roman" panose="02020603050405020304" pitchFamily="18" charset="0"/>
              </a:rPr>
              <a:t> not use the subtraction method moving forward.” </a:t>
            </a:r>
          </a:p>
          <a:p>
            <a:pPr marL="0" indent="0">
              <a:spcBef>
                <a:spcPts val="0"/>
              </a:spcBef>
              <a:buNone/>
            </a:pPr>
            <a:endParaRPr lang="en-US" sz="6000" dirty="0">
              <a:latin typeface="Times New Roman" panose="02020603050405020304" pitchFamily="18" charset="0"/>
              <a:cs typeface="Times New Roman" panose="02020603050405020304" pitchFamily="18" charset="0"/>
            </a:endParaRPr>
          </a:p>
          <a:p>
            <a:pPr marL="0" lvl="0" indent="0">
              <a:spcBef>
                <a:spcPts val="0"/>
              </a:spcBef>
              <a:buNone/>
            </a:pPr>
            <a:r>
              <a:rPr lang="en-US" sz="6000" dirty="0">
                <a:solidFill>
                  <a:srgbClr val="FF0000"/>
                </a:solidFill>
                <a:latin typeface="Times New Roman" panose="02020603050405020304" pitchFamily="18" charset="0"/>
                <a:ea typeface="Times New Roman"/>
                <a:cs typeface="Times New Roman" panose="02020603050405020304" pitchFamily="18" charset="0"/>
              </a:rPr>
              <a:t>Response: we tried to understand </a:t>
            </a:r>
            <a:r>
              <a:rPr lang="en-US" sz="6000" dirty="0" err="1">
                <a:solidFill>
                  <a:srgbClr val="FF0000"/>
                </a:solidFill>
                <a:latin typeface="Times New Roman" panose="02020603050405020304" pitchFamily="18" charset="0"/>
                <a:ea typeface="Times New Roman"/>
                <a:cs typeface="Times New Roman" panose="02020603050405020304" pitchFamily="18" charset="0"/>
              </a:rPr>
              <a:t>gmacs</a:t>
            </a:r>
            <a:r>
              <a:rPr lang="en-US" sz="6000" dirty="0">
                <a:solidFill>
                  <a:srgbClr val="FF0000"/>
                </a:solidFill>
                <a:latin typeface="Times New Roman" panose="02020603050405020304" pitchFamily="18" charset="0"/>
                <a:ea typeface="Times New Roman"/>
                <a:cs typeface="Times New Roman" panose="02020603050405020304" pitchFamily="18" charset="0"/>
              </a:rPr>
              <a:t> as much as we could. The </a:t>
            </a:r>
            <a:r>
              <a:rPr lang="en-US" sz="6000" dirty="0" err="1">
                <a:solidFill>
                  <a:srgbClr val="FF0000"/>
                </a:solidFill>
                <a:latin typeface="Times New Roman" panose="02020603050405020304" pitchFamily="18" charset="0"/>
                <a:ea typeface="Times New Roman"/>
                <a:cs typeface="Times New Roman" panose="02020603050405020304" pitchFamily="18" charset="0"/>
              </a:rPr>
              <a:t>gmacs</a:t>
            </a:r>
            <a:r>
              <a:rPr lang="en-US" sz="6000" dirty="0">
                <a:solidFill>
                  <a:srgbClr val="FF0000"/>
                </a:solidFill>
                <a:latin typeface="Times New Roman" panose="02020603050405020304" pitchFamily="18" charset="0"/>
                <a:ea typeface="Times New Roman"/>
                <a:cs typeface="Times New Roman" panose="02020603050405020304" pitchFamily="18" charset="0"/>
              </a:rPr>
              <a:t> results in May 2019 and earlier have been impacted by one parameter that seems not important at all. It is the offset female mortality for the trawl bycatch, that is, estimating separate mean fishing mortalities for male and female trawl bycatch. Due to unusual conditions for BBRKC in the early 1980s, this parameter causes </a:t>
            </a:r>
            <a:r>
              <a:rPr lang="en-US" sz="6000" dirty="0" err="1">
                <a:solidFill>
                  <a:srgbClr val="FF0000"/>
                </a:solidFill>
                <a:latin typeface="Times New Roman" panose="02020603050405020304" pitchFamily="18" charset="0"/>
                <a:ea typeface="Times New Roman"/>
                <a:cs typeface="Times New Roman" panose="02020603050405020304" pitchFamily="18" charset="0"/>
              </a:rPr>
              <a:t>confoundings</a:t>
            </a:r>
            <a:r>
              <a:rPr lang="en-US" sz="6000" dirty="0">
                <a:solidFill>
                  <a:srgbClr val="FF0000"/>
                </a:solidFill>
                <a:latin typeface="Times New Roman" panose="02020603050405020304" pitchFamily="18" charset="0"/>
                <a:ea typeface="Times New Roman"/>
                <a:cs typeface="Times New Roman" panose="02020603050405020304" pitchFamily="18" charset="0"/>
              </a:rPr>
              <a:t> among other parameters, especially estimated high natural mortality in the early 1980s. After fixing this parameter to be 0 (the same approach as models 18.0d and 18.0e), </a:t>
            </a:r>
            <a:r>
              <a:rPr lang="en-US" sz="6000" dirty="0" err="1">
                <a:solidFill>
                  <a:srgbClr val="FF0000"/>
                </a:solidFill>
                <a:latin typeface="Times New Roman" panose="02020603050405020304" pitchFamily="18" charset="0"/>
                <a:ea typeface="Times New Roman"/>
                <a:cs typeface="Times New Roman" panose="02020603050405020304" pitchFamily="18" charset="0"/>
              </a:rPr>
              <a:t>gmacs</a:t>
            </a:r>
            <a:r>
              <a:rPr lang="en-US" sz="6000" dirty="0">
                <a:solidFill>
                  <a:srgbClr val="FF0000"/>
                </a:solidFill>
                <a:latin typeface="Times New Roman" panose="02020603050405020304" pitchFamily="18" charset="0"/>
                <a:ea typeface="Times New Roman"/>
                <a:cs typeface="Times New Roman" panose="02020603050405020304" pitchFamily="18" charset="0"/>
              </a:rPr>
              <a:t> results are better understood than before. Besides the </a:t>
            </a:r>
            <a:r>
              <a:rPr lang="en-US" sz="6000" dirty="0" err="1">
                <a:solidFill>
                  <a:srgbClr val="FF0000"/>
                </a:solidFill>
                <a:latin typeface="Times New Roman" panose="02020603050405020304" pitchFamily="18" charset="0"/>
                <a:ea typeface="Times New Roman"/>
                <a:cs typeface="Times New Roman" panose="02020603050405020304" pitchFamily="18" charset="0"/>
              </a:rPr>
              <a:t>gmacs</a:t>
            </a:r>
            <a:r>
              <a:rPr lang="en-US" sz="6000" dirty="0">
                <a:solidFill>
                  <a:srgbClr val="FF0000"/>
                </a:solidFill>
                <a:latin typeface="Times New Roman" panose="02020603050405020304" pitchFamily="18" charset="0"/>
                <a:ea typeface="Times New Roman"/>
                <a:cs typeface="Times New Roman" panose="02020603050405020304" pitchFamily="18" charset="0"/>
              </a:rPr>
              <a:t> penalty and prior-density, we believe that the assumption of equal survey selectivity value for the smallest length group for both sexes and different treatments of the relationship between NMFS and BSFRF surveys can explain the differences of results between models 18.0e and 19.0. The difference of estimated NMFS survey selectivity values for small length groups are quite larger for these two models (Figure 8a (18.0e) and Figure 8a (19.0 (</a:t>
            </a:r>
            <a:r>
              <a:rPr lang="en-US" sz="6000" dirty="0" err="1">
                <a:solidFill>
                  <a:srgbClr val="FF0000"/>
                </a:solidFill>
                <a:latin typeface="Times New Roman" panose="02020603050405020304" pitchFamily="18" charset="0"/>
                <a:ea typeface="Times New Roman"/>
                <a:cs typeface="Times New Roman" panose="02020603050405020304" pitchFamily="18" charset="0"/>
              </a:rPr>
              <a:t>gmacs</a:t>
            </a:r>
            <a:r>
              <a:rPr lang="en-US" sz="6000" dirty="0">
                <a:solidFill>
                  <a:srgbClr val="FF0000"/>
                </a:solidFill>
                <a:latin typeface="Times New Roman" panose="02020603050405020304" pitchFamily="18" charset="0"/>
                <a:ea typeface="Times New Roman"/>
                <a:cs typeface="Times New Roman" panose="02020603050405020304" pitchFamily="18" charset="0"/>
              </a:rPr>
              <a:t>))) due to this survey selectivity assumption. More options are needed for relationships between NMFS and BSFRF surveys in </a:t>
            </a:r>
            <a:r>
              <a:rPr lang="en-US" sz="6000" dirty="0" err="1">
                <a:solidFill>
                  <a:srgbClr val="FF0000"/>
                </a:solidFill>
                <a:latin typeface="Times New Roman" panose="02020603050405020304" pitchFamily="18" charset="0"/>
                <a:ea typeface="Times New Roman"/>
                <a:cs typeface="Times New Roman" panose="02020603050405020304" pitchFamily="18" charset="0"/>
              </a:rPr>
              <a:t>gmacs</a:t>
            </a:r>
            <a:r>
              <a:rPr lang="en-US" sz="6000" dirty="0">
                <a:solidFill>
                  <a:srgbClr val="FF0000"/>
                </a:solidFill>
                <a:latin typeface="Times New Roman" panose="02020603050405020304" pitchFamily="18" charset="0"/>
                <a:ea typeface="Times New Roman"/>
                <a:cs typeface="Times New Roman" panose="02020603050405020304" pitchFamily="18" charset="0"/>
              </a:rPr>
              <a:t>; current options are unlikely to work for other stocks: snow and Tanner crabs.    </a:t>
            </a:r>
          </a:p>
          <a:p>
            <a:pPr marL="0" lvl="0" indent="0">
              <a:spcBef>
                <a:spcPts val="0"/>
              </a:spcBef>
              <a:buNone/>
            </a:pPr>
            <a:endParaRPr lang="en-US" sz="6000" dirty="0">
              <a:solidFill>
                <a:srgbClr val="FF0000"/>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6000" dirty="0">
                <a:solidFill>
                  <a:srgbClr val="FF0000"/>
                </a:solidFill>
                <a:latin typeface="Times New Roman" panose="02020603050405020304" pitchFamily="18" charset="0"/>
                <a:ea typeface="Times New Roman"/>
                <a:cs typeface="Times New Roman" panose="02020603050405020304" pitchFamily="18" charset="0"/>
              </a:rPr>
              <a:t>The extremely high estimated fishing mortality in 1981 is a concern for all models. It is caused by a huge decrease of crab abundance. We watched this parameter all the time to make sure it does not cause any convergence problem. </a:t>
            </a:r>
          </a:p>
          <a:p>
            <a:pPr marL="0" lvl="0" indent="0">
              <a:spcBef>
                <a:spcPts val="0"/>
              </a:spcBef>
              <a:buNone/>
            </a:pPr>
            <a:endParaRPr lang="en-US" sz="6000" dirty="0">
              <a:solidFill>
                <a:srgbClr val="FF0000"/>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6000" dirty="0">
                <a:solidFill>
                  <a:srgbClr val="FF0000"/>
                </a:solidFill>
                <a:latin typeface="Times New Roman" panose="02020603050405020304" pitchFamily="18" charset="0"/>
                <a:ea typeface="Times New Roman"/>
                <a:cs typeface="Times New Roman" panose="02020603050405020304" pitchFamily="18" charset="0"/>
              </a:rPr>
              <a:t>Model names have been changed in this report. We also changed word “scenarios” to “models”.</a:t>
            </a:r>
            <a:endParaRPr lang="en-US" sz="6000" dirty="0"/>
          </a:p>
          <a:p>
            <a:pPr marL="0" indent="0">
              <a:buNone/>
            </a:pPr>
            <a:endParaRPr lang="en-US" sz="3600" dirty="0"/>
          </a:p>
          <a:p>
            <a:pPr marL="609600" indent="-609600">
              <a:buFontTx/>
              <a:buAutoNum type="arabicPeriod"/>
            </a:pPr>
            <a:endParaRPr lang="en-US" dirty="0"/>
          </a:p>
          <a:p>
            <a:pPr marL="0" indent="0">
              <a:buNone/>
            </a:pPr>
            <a:r>
              <a:rPr lang="en-US" sz="3500" i="1" dirty="0"/>
              <a:t>	</a:t>
            </a:r>
            <a:endParaRPr lang="en-US" sz="3600" dirty="0">
              <a:solidFill>
                <a:srgbClr val="FF0000"/>
              </a:solidFill>
            </a:endParaRPr>
          </a:p>
        </p:txBody>
      </p:sp>
      <p:sp>
        <p:nvSpPr>
          <p:cNvPr id="3076" name="Line 4"/>
          <p:cNvSpPr>
            <a:spLocks noChangeShapeType="1"/>
          </p:cNvSpPr>
          <p:nvPr/>
        </p:nvSpPr>
        <p:spPr bwMode="auto">
          <a:xfrm>
            <a:off x="0" y="881512"/>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33806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sz="3600" b="1" dirty="0">
                <a:solidFill>
                  <a:srgbClr val="FF0000"/>
                </a:solidFill>
              </a:rPr>
              <a:t>Summary of Major Changes in Fall 2019</a:t>
            </a:r>
            <a:r>
              <a:rPr lang="en-US" sz="4000" dirty="0"/>
              <a:t> </a:t>
            </a:r>
          </a:p>
        </p:txBody>
      </p:sp>
      <p:sp>
        <p:nvSpPr>
          <p:cNvPr id="3075" name="Rectangle 3"/>
          <p:cNvSpPr>
            <a:spLocks noGrp="1" noChangeArrowheads="1"/>
          </p:cNvSpPr>
          <p:nvPr>
            <p:ph type="body" idx="1"/>
          </p:nvPr>
        </p:nvSpPr>
        <p:spPr>
          <a:xfrm>
            <a:off x="304800" y="1600200"/>
            <a:ext cx="8686800" cy="4724400"/>
          </a:xfrm>
        </p:spPr>
        <p:txBody>
          <a:bodyPr>
            <a:normAutofit/>
          </a:bodyPr>
          <a:lstStyle/>
          <a:p>
            <a:pPr marL="609600" indent="-609600">
              <a:spcAft>
                <a:spcPts val="600"/>
              </a:spcAft>
              <a:buFontTx/>
              <a:buAutoNum type="arabicPeriod"/>
            </a:pPr>
            <a:r>
              <a:rPr lang="en-US" sz="3000" dirty="0"/>
              <a:t>Changes to the input data:</a:t>
            </a:r>
          </a:p>
          <a:p>
            <a:pPr marL="857250" lvl="1" indent="-457200">
              <a:spcAft>
                <a:spcPts val="600"/>
              </a:spcAft>
              <a:buAutoNum type="alphaLcPeriod"/>
            </a:pPr>
            <a:r>
              <a:rPr lang="en-US" sz="2500" dirty="0"/>
              <a:t>Updated NMFS trawl survey data through 2019.</a:t>
            </a:r>
          </a:p>
          <a:p>
            <a:pPr marL="857250" lvl="1" indent="-457200">
              <a:spcAft>
                <a:spcPts val="600"/>
              </a:spcAft>
              <a:buAutoNum type="alphaLcPeriod"/>
            </a:pPr>
            <a:r>
              <a:rPr lang="en-US" sz="2500" dirty="0"/>
              <a:t>Updated the directed pot fishery catch and bycatch data through 2018 (i.e., completed 2018/19 fishery).</a:t>
            </a:r>
          </a:p>
          <a:p>
            <a:pPr marL="857250" lvl="1" indent="-457200">
              <a:spcAft>
                <a:spcPts val="600"/>
              </a:spcAft>
              <a:buAutoNum type="alphaLcPeriod"/>
            </a:pPr>
            <a:r>
              <a:rPr lang="en-US" sz="2500" dirty="0"/>
              <a:t>Updated groundfish fisheries bycatch data during 1991-2018.</a:t>
            </a:r>
          </a:p>
        </p:txBody>
      </p:sp>
      <p:sp>
        <p:nvSpPr>
          <p:cNvPr id="3076" name="Line 4"/>
          <p:cNvSpPr>
            <a:spLocks noChangeShapeType="1"/>
          </p:cNvSpPr>
          <p:nvPr/>
        </p:nvSpPr>
        <p:spPr bwMode="auto">
          <a:xfrm>
            <a:off x="0" y="1371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99961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Summary of Major Changes in Fall 2019</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fontScale="92500" lnSpcReduction="10000"/>
          </a:bodyPr>
          <a:lstStyle/>
          <a:p>
            <a:pPr marL="609600" indent="-609600">
              <a:spcAft>
                <a:spcPts val="600"/>
              </a:spcAft>
              <a:buFont typeface="+mj-lt"/>
              <a:buAutoNum type="arabicPeriod" startAt="2"/>
            </a:pPr>
            <a:r>
              <a:rPr lang="en-US" sz="3500" dirty="0">
                <a:latin typeface="Times New Roman" panose="02020603050405020304" pitchFamily="18" charset="0"/>
                <a:cs typeface="Times New Roman" panose="02020603050405020304" pitchFamily="18" charset="0"/>
              </a:rPr>
              <a:t>Changes to the assessment methodology:</a:t>
            </a:r>
          </a:p>
          <a:p>
            <a:pPr marL="514350" indent="-514350">
              <a:spcAft>
                <a:spcPts val="600"/>
              </a:spcAft>
              <a:buAutoNum type="alphaLcPeriod"/>
            </a:pPr>
            <a:r>
              <a:rPr lang="en-US" sz="2800" dirty="0">
                <a:latin typeface="Times New Roman" panose="02020603050405020304" pitchFamily="18" charset="0"/>
                <a:cs typeface="Times New Roman" panose="02020603050405020304" pitchFamily="18" charset="0"/>
              </a:rPr>
              <a:t>Three models: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18.0d</a:t>
            </a:r>
            <a:r>
              <a:rPr lang="en-US" sz="2400" dirty="0">
                <a:latin typeface="Times New Roman" panose="02020603050405020304" pitchFamily="18" charset="0"/>
                <a:cs typeface="Times New Roman" panose="02020603050405020304" pitchFamily="18" charset="0"/>
              </a:rPr>
              <a:t>: the model rk18A.D18a in May 2019 with the 2019 data and is also the model 18.0a in the SAFE report in September 2018 with the 2019 data and separating the groundfish fisheries bycatch data into trawl and fixed gear during 1996-2018.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18.0e</a:t>
            </a:r>
            <a:r>
              <a:rPr lang="en-US" sz="2400" dirty="0">
                <a:latin typeface="Times New Roman" panose="02020603050405020304" pitchFamily="18" charset="0"/>
                <a:cs typeface="Times New Roman" panose="02020603050405020304" pitchFamily="18" charset="0"/>
              </a:rPr>
              <a:t>: the same as model 18.0d except for the sum of length composition data for Tanner crab fishery bycatch each year is equal to 1 for both sexes combined (model 18.0d has the sum equal to 1 for each sex). This change treats the Tanner crab fishery bycatch length compositions the same way as the groundfish fisheries bycatch.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19.0</a:t>
            </a:r>
            <a:r>
              <a:rPr lang="en-US" sz="2400" dirty="0">
                <a:latin typeface="Times New Roman" panose="02020603050405020304" pitchFamily="18" charset="0"/>
                <a:cs typeface="Times New Roman" panose="02020603050405020304" pitchFamily="18" charset="0"/>
              </a:rPr>
              <a:t>: this is the </a:t>
            </a:r>
            <a:r>
              <a:rPr lang="en-US" sz="2400" dirty="0" err="1">
                <a:latin typeface="Times New Roman" panose="02020603050405020304" pitchFamily="18" charset="0"/>
                <a:cs typeface="Times New Roman" panose="02020603050405020304" pitchFamily="18" charset="0"/>
              </a:rPr>
              <a:t>gmacs</a:t>
            </a:r>
            <a:r>
              <a:rPr lang="en-US" sz="2400" dirty="0">
                <a:latin typeface="Times New Roman" panose="02020603050405020304" pitchFamily="18" charset="0"/>
                <a:cs typeface="Times New Roman" panose="02020603050405020304" pitchFamily="18" charset="0"/>
              </a:rPr>
              <a:t> scenario with the same input data as model 18.0e and using the same approach as much as possible. </a:t>
            </a:r>
            <a:r>
              <a:rPr lang="en-US" sz="2400" dirty="0"/>
              <a:t>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64820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706576"/>
          </a:xfrm>
        </p:spPr>
        <p:txBody>
          <a:bodyPr>
            <a:normAutofit fontScale="90000"/>
          </a:bodyPr>
          <a:lstStyle/>
          <a:p>
            <a:pPr eaLnBrk="1" hangingPunct="1"/>
            <a:r>
              <a:rPr lang="en-US" sz="3200" b="1" dirty="0">
                <a:solidFill>
                  <a:srgbClr val="FF0000"/>
                </a:solidFill>
              </a:rPr>
              <a:t>Some Differences between 19.0 (</a:t>
            </a:r>
            <a:r>
              <a:rPr lang="en-US" sz="3200" b="1" dirty="0" err="1">
                <a:solidFill>
                  <a:srgbClr val="FF0000"/>
                </a:solidFill>
              </a:rPr>
              <a:t>gmacs</a:t>
            </a:r>
            <a:r>
              <a:rPr lang="en-US" sz="3200" b="1" dirty="0">
                <a:solidFill>
                  <a:srgbClr val="FF0000"/>
                </a:solidFill>
              </a:rPr>
              <a:t>) &amp; 18.0e</a:t>
            </a:r>
            <a:r>
              <a:rPr lang="en-US" sz="3200" dirty="0"/>
              <a:t> </a:t>
            </a:r>
          </a:p>
        </p:txBody>
      </p:sp>
      <p:sp>
        <p:nvSpPr>
          <p:cNvPr id="3075" name="Rectangle 3"/>
          <p:cNvSpPr>
            <a:spLocks noGrp="1" noChangeArrowheads="1"/>
          </p:cNvSpPr>
          <p:nvPr>
            <p:ph type="body" idx="1"/>
          </p:nvPr>
        </p:nvSpPr>
        <p:spPr>
          <a:xfrm>
            <a:off x="457200" y="1219200"/>
            <a:ext cx="8305800" cy="5410200"/>
          </a:xfrm>
        </p:spPr>
        <p:txBody>
          <a:bodyPr>
            <a:normAutofit fontScale="62500" lnSpcReduction="20000"/>
          </a:bodyPr>
          <a:lstStyle/>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Likelihood values for catch and bycatch biomasses include constant terms under </a:t>
            </a: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while constant terms are not included in the likelihood values under model 18.0e.</a:t>
            </a:r>
          </a:p>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Penalties and prior-densities are much more extensively used with </a:t>
            </a: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than model 18.0e.</a:t>
            </a:r>
          </a:p>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Model 18.0e restricts the estimated survey </a:t>
            </a:r>
            <a:r>
              <a:rPr lang="en-US" sz="2900" dirty="0" err="1">
                <a:latin typeface="Times New Roman" panose="02020603050405020304" pitchFamily="18" charset="0"/>
                <a:cs typeface="Times New Roman" panose="02020603050405020304" pitchFamily="18" charset="0"/>
              </a:rPr>
              <a:t>selectivities</a:t>
            </a:r>
            <a:r>
              <a:rPr lang="en-US" sz="2900" dirty="0">
                <a:latin typeface="Times New Roman" panose="02020603050405020304" pitchFamily="18" charset="0"/>
                <a:cs typeface="Times New Roman" panose="02020603050405020304" pitchFamily="18" charset="0"/>
              </a:rPr>
              <a:t> to be equal for the smallest length group for both sexes for a given survey (two logistic curves with three parameters) while no such a restriction for </a:t>
            </a: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(two logistic curves with four parameters). </a:t>
            </a:r>
          </a:p>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Model 18.0e uses the smoothed trawl survey length compositions in the initial year divided by the estimated survey </a:t>
            </a:r>
            <a:r>
              <a:rPr lang="en-US" sz="2900" dirty="0" err="1">
                <a:latin typeface="Times New Roman" panose="02020603050405020304" pitchFamily="18" charset="0"/>
                <a:cs typeface="Times New Roman" panose="02020603050405020304" pitchFamily="18" charset="0"/>
              </a:rPr>
              <a:t>selectivities</a:t>
            </a:r>
            <a:r>
              <a:rPr lang="en-US" sz="2900" dirty="0">
                <a:latin typeface="Times New Roman" panose="02020603050405020304" pitchFamily="18" charset="0"/>
                <a:cs typeface="Times New Roman" panose="02020603050405020304" pitchFamily="18" charset="0"/>
              </a:rPr>
              <a:t> as estimated population length compositions in the initial year before the phase of estimating the population length composition parameters while model 19.0 uses the initial length composition parameters to estimate population length compositions before the estimating phase.</a:t>
            </a:r>
          </a:p>
          <a:p>
            <a:pPr marL="514350" indent="-514350">
              <a:spcBef>
                <a:spcPts val="0"/>
              </a:spcBef>
              <a:spcAft>
                <a:spcPts val="1000"/>
              </a:spcAft>
              <a:buAutoNum type="arabicPeriod"/>
            </a:pP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uses the BSFRF survey </a:t>
            </a:r>
            <a:r>
              <a:rPr lang="en-US" sz="2900" dirty="0" err="1">
                <a:latin typeface="Times New Roman" panose="02020603050405020304" pitchFamily="18" charset="0"/>
                <a:cs typeface="Times New Roman" panose="02020603050405020304" pitchFamily="18" charset="0"/>
              </a:rPr>
              <a:t>selectivities</a:t>
            </a:r>
            <a:r>
              <a:rPr lang="en-US" sz="2900" dirty="0">
                <a:latin typeface="Times New Roman" panose="02020603050405020304" pitchFamily="18" charset="0"/>
                <a:cs typeface="Times New Roman" panose="02020603050405020304" pitchFamily="18" charset="0"/>
              </a:rPr>
              <a:t> as a limit to the NMFS trawl survey </a:t>
            </a:r>
            <a:r>
              <a:rPr lang="en-US" sz="2900" dirty="0" err="1">
                <a:latin typeface="Times New Roman" panose="02020603050405020304" pitchFamily="18" charset="0"/>
                <a:cs typeface="Times New Roman" panose="02020603050405020304" pitchFamily="18" charset="0"/>
              </a:rPr>
              <a:t>selectivities</a:t>
            </a:r>
            <a:r>
              <a:rPr lang="en-US" sz="2900" dirty="0">
                <a:latin typeface="Times New Roman" panose="02020603050405020304" pitchFamily="18" charset="0"/>
                <a:cs typeface="Times New Roman" panose="02020603050405020304" pitchFamily="18" charset="0"/>
              </a:rPr>
              <a:t> while model 18.0e assumes the BSFRF survey </a:t>
            </a:r>
            <a:r>
              <a:rPr lang="en-US" sz="2900" dirty="0" err="1">
                <a:latin typeface="Times New Roman" panose="02020603050405020304" pitchFamily="18" charset="0"/>
                <a:cs typeface="Times New Roman" panose="02020603050405020304" pitchFamily="18" charset="0"/>
              </a:rPr>
              <a:t>selectivities</a:t>
            </a:r>
            <a:r>
              <a:rPr lang="en-US" sz="2900" dirty="0">
                <a:latin typeface="Times New Roman" panose="02020603050405020304" pitchFamily="18" charset="0"/>
                <a:cs typeface="Times New Roman" panose="02020603050405020304" pitchFamily="18" charset="0"/>
              </a:rPr>
              <a:t> as availabilities to the NMFS trawl survey. </a:t>
            </a:r>
          </a:p>
          <a:p>
            <a:pPr marL="0" lvl="0" indent="0">
              <a:buNone/>
            </a:pPr>
            <a:r>
              <a:rPr lang="en-US" sz="3100" dirty="0">
                <a:solidFill>
                  <a:prstClr val="black"/>
                </a:solidFill>
              </a:rPr>
              <a:t>1 &amp; 4 probably would not have much impacts on the results. 2, 3 &amp; 5 could be main reasons for result differences.</a:t>
            </a:r>
          </a:p>
          <a:p>
            <a:pPr marL="0" lvl="0" indent="0">
              <a:buNone/>
            </a:pPr>
            <a:endParaRPr lang="en-US" sz="3100" dirty="0">
              <a:solidFill>
                <a:prstClr val="black"/>
              </a:solidFill>
            </a:endParaRPr>
          </a:p>
          <a:p>
            <a:pPr marL="0" indent="0">
              <a:buNone/>
            </a:pPr>
            <a:endParaRPr lang="en-US" sz="3500" dirty="0"/>
          </a:p>
          <a:p>
            <a:pPr marL="0" indent="0">
              <a:buNone/>
            </a:pPr>
            <a:endParaRPr lang="en-US" sz="3500" dirty="0"/>
          </a:p>
          <a:p>
            <a:pPr marL="0" indent="0">
              <a:buNone/>
            </a:pPr>
            <a:endParaRPr lang="en-US" sz="35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24850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86C6B3-10B2-4DDA-8086-4F9B751A46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7810" y="-28575"/>
            <a:ext cx="6088380" cy="6915150"/>
          </a:xfrm>
          <a:prstGeom prst="rect">
            <a:avLst/>
          </a:prstGeom>
          <a:noFill/>
          <a:ln>
            <a:noFill/>
          </a:ln>
        </p:spPr>
      </p:pic>
    </p:spTree>
    <p:extLst>
      <p:ext uri="{BB962C8B-B14F-4D97-AF65-F5344CB8AC3E}">
        <p14:creationId xmlns:p14="http://schemas.microsoft.com/office/powerpoint/2010/main" val="380572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C93822-858D-4BA5-B0EA-BC71CE300E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1"/>
            <a:ext cx="9067800" cy="64008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20240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05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DC023B-5284-4D57-8494-CE6E22DCE0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9067800" cy="6172200"/>
          </a:xfrm>
          <a:prstGeom prst="rect">
            <a:avLst/>
          </a:prstGeom>
          <a:noFill/>
        </p:spPr>
      </p:pic>
      <p:pic>
        <p:nvPicPr>
          <p:cNvPr id="3" name="Picture 2">
            <a:extLst>
              <a:ext uri="{FF2B5EF4-FFF2-40B4-BE49-F238E27FC236}">
                <a16:creationId xmlns:a16="http://schemas.microsoft.com/office/drawing/2014/main" id="{DBA4AB31-09D2-4E75-B204-DC9250999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87136"/>
            <a:ext cx="20240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78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2E1491-4F47-4109-8421-E15235C401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6096000" cy="6814457"/>
          </a:xfrm>
          <a:prstGeom prst="rect">
            <a:avLst/>
          </a:prstGeom>
          <a:noFill/>
        </p:spPr>
      </p:pic>
    </p:spTree>
    <p:extLst>
      <p:ext uri="{BB962C8B-B14F-4D97-AF65-F5344CB8AC3E}">
        <p14:creationId xmlns:p14="http://schemas.microsoft.com/office/powerpoint/2010/main" val="106304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97B8-F136-4373-BCDC-D9BCF450E07B}"/>
              </a:ext>
            </a:extLst>
          </p:cNvPr>
          <p:cNvSpPr>
            <a:spLocks noGrp="1"/>
          </p:cNvSpPr>
          <p:nvPr>
            <p:ph type="title"/>
          </p:nvPr>
        </p:nvSpPr>
        <p:spPr/>
        <p:txBody>
          <a:bodyPr/>
          <a:lstStyle/>
          <a:p>
            <a:r>
              <a:rPr lang="en-US" dirty="0">
                <a:solidFill>
                  <a:srgbClr val="FF0000"/>
                </a:solidFill>
              </a:rPr>
              <a:t>Acknowledgements</a:t>
            </a:r>
          </a:p>
        </p:txBody>
      </p:sp>
      <p:sp>
        <p:nvSpPr>
          <p:cNvPr id="3" name="Content Placeholder 2">
            <a:extLst>
              <a:ext uri="{FF2B5EF4-FFF2-40B4-BE49-F238E27FC236}">
                <a16:creationId xmlns:a16="http://schemas.microsoft.com/office/drawing/2014/main" id="{BF192117-C567-4F10-B459-D3C9895C8B30}"/>
              </a:ext>
            </a:extLst>
          </p:cNvPr>
          <p:cNvSpPr>
            <a:spLocks noGrp="1"/>
          </p:cNvSpPr>
          <p:nvPr>
            <p:ph idx="1"/>
          </p:nvPr>
        </p:nvSpPr>
        <p:spPr/>
        <p:txBody>
          <a:bodyPr/>
          <a:lstStyle/>
          <a:p>
            <a:r>
              <a:rPr lang="en-US" dirty="0"/>
              <a:t>Drs. Andre Punt, James Ianelli and D’Arcy Webber applied BBRKC data to GMACS for stock assessments and our </a:t>
            </a:r>
            <a:r>
              <a:rPr lang="en-US" dirty="0" err="1"/>
              <a:t>Gmacs</a:t>
            </a:r>
            <a:r>
              <a:rPr lang="en-US" dirty="0"/>
              <a:t> model mainly comes from their work, especially recent work by Andre.</a:t>
            </a:r>
          </a:p>
        </p:txBody>
      </p:sp>
      <p:sp>
        <p:nvSpPr>
          <p:cNvPr id="4" name="Line 4">
            <a:extLst>
              <a:ext uri="{FF2B5EF4-FFF2-40B4-BE49-F238E27FC236}">
                <a16:creationId xmlns:a16="http://schemas.microsoft.com/office/drawing/2014/main" id="{21842D66-ED04-46E3-8CE5-EBD2D95B1AF4}"/>
              </a:ext>
            </a:extLst>
          </p:cNvPr>
          <p:cNvSpPr>
            <a:spLocks noChangeShapeType="1"/>
          </p:cNvSpPr>
          <p:nvPr/>
        </p:nvSpPr>
        <p:spPr bwMode="auto">
          <a:xfrm>
            <a:off x="0" y="12954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19966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E83004-87AA-4D7A-AE4A-4F4BC0731A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094"/>
            <a:ext cx="5562600" cy="6691811"/>
          </a:xfrm>
          <a:prstGeom prst="rect">
            <a:avLst/>
          </a:prstGeom>
          <a:noFill/>
          <a:ln>
            <a:noFill/>
          </a:ln>
        </p:spPr>
      </p:pic>
      <p:sp>
        <p:nvSpPr>
          <p:cNvPr id="3" name="Rectangle 2">
            <a:extLst>
              <a:ext uri="{FF2B5EF4-FFF2-40B4-BE49-F238E27FC236}">
                <a16:creationId xmlns:a16="http://schemas.microsoft.com/office/drawing/2014/main" id="{B18B19FF-BA3B-438E-8278-A0D7B035C39C}"/>
              </a:ext>
            </a:extLst>
          </p:cNvPr>
          <p:cNvSpPr/>
          <p:nvPr/>
        </p:nvSpPr>
        <p:spPr>
          <a:xfrm>
            <a:off x="5992586" y="685800"/>
            <a:ext cx="2667000" cy="2585323"/>
          </a:xfrm>
          <a:prstGeom prst="rect">
            <a:avLst/>
          </a:prstGeom>
        </p:spPr>
        <p:txBody>
          <a:bodyPr wrap="square">
            <a:spAutoFit/>
          </a:bodyPr>
          <a:lstStyle/>
          <a:p>
            <a:pPr lvl="0"/>
            <a:r>
              <a:rPr lang="en-US" dirty="0">
                <a:solidFill>
                  <a:prstClr val="black"/>
                </a:solidFill>
              </a:rPr>
              <a:t>Comparisons of area-swept estimates of total NMFS survey biomass and model prediction for model estimates in 2019 under models 18.0d, 18.0e, and 19.0. The error bars are plus and minus 2 standard deviations.</a:t>
            </a:r>
          </a:p>
        </p:txBody>
      </p:sp>
    </p:spTree>
    <p:extLst>
      <p:ext uri="{BB962C8B-B14F-4D97-AF65-F5344CB8AC3E}">
        <p14:creationId xmlns:p14="http://schemas.microsoft.com/office/powerpoint/2010/main" val="274371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B53742-C37A-4382-A6F2-B8BEB6E0C505}"/>
              </a:ext>
            </a:extLst>
          </p:cNvPr>
          <p:cNvSpPr/>
          <p:nvPr/>
        </p:nvSpPr>
        <p:spPr>
          <a:xfrm>
            <a:off x="6270453" y="457200"/>
            <a:ext cx="2743200" cy="2585323"/>
          </a:xfrm>
          <a:prstGeom prst="rect">
            <a:avLst/>
          </a:prstGeom>
        </p:spPr>
        <p:txBody>
          <a:bodyPr wrap="square">
            <a:spAutoFit/>
          </a:bodyPr>
          <a:lstStyle/>
          <a:p>
            <a:r>
              <a:rPr lang="en-US" dirty="0"/>
              <a:t>Comparisons of NMFS survey area-swept estimates of male (&gt;119 mm) and female (&gt;89 mm) abundance and model prediction for model estimates in 2019 under models 18.0d, 18.0e, and 19.0.</a:t>
            </a:r>
          </a:p>
        </p:txBody>
      </p:sp>
      <p:pic>
        <p:nvPicPr>
          <p:cNvPr id="6" name="Picture 5">
            <a:extLst>
              <a:ext uri="{FF2B5EF4-FFF2-40B4-BE49-F238E27FC236}">
                <a16:creationId xmlns:a16="http://schemas.microsoft.com/office/drawing/2014/main" id="{9D894696-4E8E-41E6-A260-807AB63295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7264" y="114481"/>
            <a:ext cx="5813253" cy="6743519"/>
          </a:xfrm>
          <a:prstGeom prst="rect">
            <a:avLst/>
          </a:prstGeom>
          <a:noFill/>
          <a:ln>
            <a:noFill/>
          </a:ln>
        </p:spPr>
      </p:pic>
    </p:spTree>
    <p:extLst>
      <p:ext uri="{BB962C8B-B14F-4D97-AF65-F5344CB8AC3E}">
        <p14:creationId xmlns:p14="http://schemas.microsoft.com/office/powerpoint/2010/main" val="428065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E1456-F079-42BE-931E-14352507ECC0}"/>
              </a:ext>
            </a:extLst>
          </p:cNvPr>
          <p:cNvSpPr/>
          <p:nvPr/>
        </p:nvSpPr>
        <p:spPr>
          <a:xfrm>
            <a:off x="6477000" y="685800"/>
            <a:ext cx="2514600" cy="3139321"/>
          </a:xfrm>
          <a:prstGeom prst="rect">
            <a:avLst/>
          </a:prstGeom>
        </p:spPr>
        <p:txBody>
          <a:bodyPr wrap="square">
            <a:spAutoFit/>
          </a:bodyPr>
          <a:lstStyle/>
          <a:p>
            <a:r>
              <a:rPr lang="en-US" dirty="0"/>
              <a:t>Comparisons of mature male biomass on Feb. 15 under models 18.0d, 18.0e, and 19.0.</a:t>
            </a:r>
          </a:p>
          <a:p>
            <a:endParaRPr lang="en-US" dirty="0"/>
          </a:p>
          <a:p>
            <a:r>
              <a:rPr lang="en-US" dirty="0"/>
              <a:t>Estimated trawl survey catchabilities:</a:t>
            </a:r>
          </a:p>
          <a:p>
            <a:r>
              <a:rPr lang="en-US" dirty="0"/>
              <a:t>Model                Q</a:t>
            </a:r>
          </a:p>
          <a:p>
            <a:r>
              <a:rPr lang="en-US" dirty="0"/>
              <a:t>18.0d             0.923</a:t>
            </a:r>
          </a:p>
          <a:p>
            <a:r>
              <a:rPr lang="en-US" dirty="0"/>
              <a:t>18.0e             0.925</a:t>
            </a:r>
          </a:p>
          <a:p>
            <a:r>
              <a:rPr lang="en-US" dirty="0"/>
              <a:t>19.0               0.925</a:t>
            </a:r>
          </a:p>
        </p:txBody>
      </p:sp>
      <p:pic>
        <p:nvPicPr>
          <p:cNvPr id="6" name="Picture 5">
            <a:extLst>
              <a:ext uri="{FF2B5EF4-FFF2-40B4-BE49-F238E27FC236}">
                <a16:creationId xmlns:a16="http://schemas.microsoft.com/office/drawing/2014/main" id="{2CABEA46-1394-4551-8886-23F8B0DA74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59690"/>
            <a:ext cx="5638800" cy="6841490"/>
          </a:xfrm>
          <a:prstGeom prst="rect">
            <a:avLst/>
          </a:prstGeom>
          <a:noFill/>
          <a:ln>
            <a:noFill/>
          </a:ln>
        </p:spPr>
      </p:pic>
    </p:spTree>
    <p:extLst>
      <p:ext uri="{BB962C8B-B14F-4D97-AF65-F5344CB8AC3E}">
        <p14:creationId xmlns:p14="http://schemas.microsoft.com/office/powerpoint/2010/main" val="139344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6890-8225-42A4-B529-B41A3ACE8576}"/>
              </a:ext>
            </a:extLst>
          </p:cNvPr>
          <p:cNvSpPr/>
          <p:nvPr/>
        </p:nvSpPr>
        <p:spPr>
          <a:xfrm>
            <a:off x="6324600" y="1219200"/>
            <a:ext cx="2514600" cy="3139321"/>
          </a:xfrm>
          <a:prstGeom prst="rect">
            <a:avLst/>
          </a:prstGeom>
        </p:spPr>
        <p:txBody>
          <a:bodyPr wrap="square">
            <a:spAutoFit/>
          </a:bodyPr>
          <a:lstStyle/>
          <a:p>
            <a:r>
              <a:rPr lang="en-US" dirty="0"/>
              <a:t>Comparisons of total survey biomass estimates by the BSFRF survey and the model for model estimates in 2019 (models 18.0d, 18.0e, and 19.0). The error bars are plus and minus 2 standard deviations of model 19.0.</a:t>
            </a:r>
          </a:p>
        </p:txBody>
      </p:sp>
      <p:pic>
        <p:nvPicPr>
          <p:cNvPr id="5" name="Picture 4">
            <a:extLst>
              <a:ext uri="{FF2B5EF4-FFF2-40B4-BE49-F238E27FC236}">
                <a16:creationId xmlns:a16="http://schemas.microsoft.com/office/drawing/2014/main" id="{F6DE9BA0-9267-4AE4-8CD4-276E769B0A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5638800" cy="6553200"/>
          </a:xfrm>
          <a:prstGeom prst="rect">
            <a:avLst/>
          </a:prstGeom>
          <a:noFill/>
          <a:ln>
            <a:noFill/>
          </a:ln>
        </p:spPr>
      </p:pic>
    </p:spTree>
    <p:extLst>
      <p:ext uri="{BB962C8B-B14F-4D97-AF65-F5344CB8AC3E}">
        <p14:creationId xmlns:p14="http://schemas.microsoft.com/office/powerpoint/2010/main" val="351054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CF0B30-47C9-4AEF-AAFD-E4194DC0C5D8}"/>
              </a:ext>
            </a:extLst>
          </p:cNvPr>
          <p:cNvSpPr txBox="1"/>
          <p:nvPr/>
        </p:nvSpPr>
        <p:spPr>
          <a:xfrm>
            <a:off x="628650" y="171162"/>
            <a:ext cx="2130136" cy="2371148"/>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2800" kern="1200" dirty="0">
                <a:solidFill>
                  <a:srgbClr val="FFFFFF"/>
                </a:solidFill>
                <a:latin typeface="+mj-lt"/>
                <a:ea typeface="+mj-ea"/>
                <a:cs typeface="+mj-cs"/>
              </a:rPr>
              <a:t>Comparison of estimated M and directed pot fishing mortality over time</a:t>
            </a:r>
          </a:p>
        </p:txBody>
      </p:sp>
      <p:pic>
        <p:nvPicPr>
          <p:cNvPr id="6" name="Picture 5">
            <a:extLst>
              <a:ext uri="{FF2B5EF4-FFF2-40B4-BE49-F238E27FC236}">
                <a16:creationId xmlns:a16="http://schemas.microsoft.com/office/drawing/2014/main" id="{C44F5C31-2DFA-434C-8007-7EBAB1B003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64668" y="32559"/>
            <a:ext cx="5450681" cy="6749242"/>
          </a:xfrm>
          <a:prstGeom prst="rect">
            <a:avLst/>
          </a:prstGeom>
          <a:noFill/>
          <a:ln>
            <a:noFill/>
          </a:ln>
        </p:spPr>
      </p:pic>
    </p:spTree>
    <p:extLst>
      <p:ext uri="{BB962C8B-B14F-4D97-AF65-F5344CB8AC3E}">
        <p14:creationId xmlns:p14="http://schemas.microsoft.com/office/powerpoint/2010/main" val="4064366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09800" y="762000"/>
            <a:ext cx="708848" cy="369332"/>
          </a:xfrm>
          <a:prstGeom prst="rect">
            <a:avLst/>
          </a:prstGeom>
        </p:spPr>
        <p:txBody>
          <a:bodyPr wrap="none">
            <a:spAutoFit/>
          </a:bodyPr>
          <a:lstStyle/>
          <a:p>
            <a:r>
              <a:rPr lang="en-US" dirty="0"/>
              <a:t>18.0e</a:t>
            </a:r>
          </a:p>
        </p:txBody>
      </p:sp>
      <p:sp>
        <p:nvSpPr>
          <p:cNvPr id="5" name="Rectangle 4">
            <a:extLst>
              <a:ext uri="{FF2B5EF4-FFF2-40B4-BE49-F238E27FC236}">
                <a16:creationId xmlns:a16="http://schemas.microsoft.com/office/drawing/2014/main" id="{D367CBB0-2996-4A3C-97D5-15B07C85F287}"/>
              </a:ext>
            </a:extLst>
          </p:cNvPr>
          <p:cNvSpPr/>
          <p:nvPr/>
        </p:nvSpPr>
        <p:spPr>
          <a:xfrm>
            <a:off x="6097024" y="762000"/>
            <a:ext cx="1591654" cy="369332"/>
          </a:xfrm>
          <a:prstGeom prst="rect">
            <a:avLst/>
          </a:prstGeom>
        </p:spPr>
        <p:txBody>
          <a:bodyPr wrap="none">
            <a:spAutoFit/>
          </a:bodyPr>
          <a:lstStyle/>
          <a:p>
            <a:pPr lvl="0"/>
            <a:r>
              <a:rPr lang="en-US" dirty="0">
                <a:solidFill>
                  <a:prstClr val="black"/>
                </a:solidFill>
              </a:rPr>
              <a:t>    19.0 (</a:t>
            </a:r>
            <a:r>
              <a:rPr lang="en-US" dirty="0" err="1">
                <a:solidFill>
                  <a:prstClr val="black"/>
                </a:solidFill>
              </a:rPr>
              <a:t>gmacs</a:t>
            </a:r>
            <a:r>
              <a:rPr lang="en-US" dirty="0">
                <a:solidFill>
                  <a:prstClr val="black"/>
                </a:solidFill>
              </a:rPr>
              <a:t>)</a:t>
            </a:r>
          </a:p>
        </p:txBody>
      </p:sp>
      <p:sp>
        <p:nvSpPr>
          <p:cNvPr id="6" name="Rectangle 5">
            <a:extLst>
              <a:ext uri="{FF2B5EF4-FFF2-40B4-BE49-F238E27FC236}">
                <a16:creationId xmlns:a16="http://schemas.microsoft.com/office/drawing/2014/main" id="{E926EB43-E60A-4F0B-9A3B-D7082242660A}"/>
              </a:ext>
            </a:extLst>
          </p:cNvPr>
          <p:cNvSpPr/>
          <p:nvPr/>
        </p:nvSpPr>
        <p:spPr>
          <a:xfrm>
            <a:off x="914400" y="270399"/>
            <a:ext cx="75895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Standardized residuals of total NMFS survey biomass</a:t>
            </a:r>
          </a:p>
        </p:txBody>
      </p:sp>
      <p:pic>
        <p:nvPicPr>
          <p:cNvPr id="7" name="Picture 6">
            <a:extLst>
              <a:ext uri="{FF2B5EF4-FFF2-40B4-BE49-F238E27FC236}">
                <a16:creationId xmlns:a16="http://schemas.microsoft.com/office/drawing/2014/main" id="{E4058EAD-44F7-4E49-807C-D621B56739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8828" y="1066798"/>
            <a:ext cx="4038601" cy="5672239"/>
          </a:xfrm>
          <a:prstGeom prst="rect">
            <a:avLst/>
          </a:prstGeom>
          <a:noFill/>
          <a:ln>
            <a:noFill/>
          </a:ln>
        </p:spPr>
      </p:pic>
      <p:pic>
        <p:nvPicPr>
          <p:cNvPr id="8" name="Picture 7">
            <a:extLst>
              <a:ext uri="{FF2B5EF4-FFF2-40B4-BE49-F238E27FC236}">
                <a16:creationId xmlns:a16="http://schemas.microsoft.com/office/drawing/2014/main" id="{46F5A640-0297-4C2A-910A-5EE42C3819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57429" y="1066798"/>
            <a:ext cx="4626007" cy="5672239"/>
          </a:xfrm>
          <a:prstGeom prst="rect">
            <a:avLst/>
          </a:prstGeom>
          <a:noFill/>
          <a:ln>
            <a:noFill/>
          </a:ln>
        </p:spPr>
      </p:pic>
    </p:spTree>
    <p:extLst>
      <p:ext uri="{BB962C8B-B14F-4D97-AF65-F5344CB8AC3E}">
        <p14:creationId xmlns:p14="http://schemas.microsoft.com/office/powerpoint/2010/main" val="2116157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3139321"/>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catch mortality biomass under models 18.0d</a:t>
            </a:r>
            <a:r>
              <a:rPr lang="en-US" dirty="0">
                <a:solidFill>
                  <a:prstClr val="black"/>
                </a:solidFill>
              </a:rPr>
              <a:t>, 18.0e, and 19.0</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6" name="Picture 5">
            <a:extLst>
              <a:ext uri="{FF2B5EF4-FFF2-40B4-BE49-F238E27FC236}">
                <a16:creationId xmlns:a16="http://schemas.microsoft.com/office/drawing/2014/main" id="{E10904D7-473A-4E03-B506-9278950996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0784"/>
            <a:ext cx="5410200" cy="6735445"/>
          </a:xfrm>
          <a:prstGeom prst="rect">
            <a:avLst/>
          </a:prstGeom>
          <a:noFill/>
          <a:ln>
            <a:noFill/>
          </a:ln>
        </p:spPr>
      </p:pic>
    </p:spTree>
    <p:extLst>
      <p:ext uri="{BB962C8B-B14F-4D97-AF65-F5344CB8AC3E}">
        <p14:creationId xmlns:p14="http://schemas.microsoft.com/office/powerpoint/2010/main" val="2984055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3139321"/>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bycatch mortality biomass under </a:t>
            </a:r>
            <a:r>
              <a:rPr lang="en-US" dirty="0">
                <a:solidFill>
                  <a:prstClr val="black"/>
                </a:solidFill>
              </a:rPr>
              <a:t>models 18.0d, 18.0e, and 19.0. </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5" name="Picture 4">
            <a:extLst>
              <a:ext uri="{FF2B5EF4-FFF2-40B4-BE49-F238E27FC236}">
                <a16:creationId xmlns:a16="http://schemas.microsoft.com/office/drawing/2014/main" id="{A2695257-FC1E-4AEF-BADD-DB7225B806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
            <a:ext cx="5410200" cy="6629400"/>
          </a:xfrm>
          <a:prstGeom prst="rect">
            <a:avLst/>
          </a:prstGeom>
          <a:noFill/>
          <a:ln>
            <a:noFill/>
          </a:ln>
        </p:spPr>
      </p:pic>
    </p:spTree>
    <p:extLst>
      <p:ext uri="{BB962C8B-B14F-4D97-AF65-F5344CB8AC3E}">
        <p14:creationId xmlns:p14="http://schemas.microsoft.com/office/powerpoint/2010/main" val="325993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896719"/>
            <a:ext cx="708848" cy="369332"/>
          </a:xfrm>
          <a:prstGeom prst="rect">
            <a:avLst/>
          </a:prstGeom>
        </p:spPr>
        <p:txBody>
          <a:bodyPr wrap="none">
            <a:spAutoFit/>
          </a:bodyPr>
          <a:lstStyle/>
          <a:p>
            <a:r>
              <a:rPr lang="en-US" dirty="0"/>
              <a:t>18.0e</a:t>
            </a:r>
          </a:p>
        </p:txBody>
      </p:sp>
      <p:sp>
        <p:nvSpPr>
          <p:cNvPr id="5" name="Rectangle 4">
            <a:extLst>
              <a:ext uri="{FF2B5EF4-FFF2-40B4-BE49-F238E27FC236}">
                <a16:creationId xmlns:a16="http://schemas.microsoft.com/office/drawing/2014/main" id="{D367CBB0-2996-4A3C-97D5-15B07C85F287}"/>
              </a:ext>
            </a:extLst>
          </p:cNvPr>
          <p:cNvSpPr/>
          <p:nvPr/>
        </p:nvSpPr>
        <p:spPr>
          <a:xfrm>
            <a:off x="6076972" y="896719"/>
            <a:ext cx="1485856" cy="369332"/>
          </a:xfrm>
          <a:prstGeom prst="rect">
            <a:avLst/>
          </a:prstGeom>
        </p:spPr>
        <p:txBody>
          <a:bodyPr wrap="none">
            <a:spAutoFit/>
          </a:bodyPr>
          <a:lstStyle/>
          <a:p>
            <a:pPr lvl="0"/>
            <a:r>
              <a:rPr lang="en-US" dirty="0">
                <a:solidFill>
                  <a:prstClr val="black"/>
                </a:solidFill>
              </a:rPr>
              <a:t>  19.0 (</a:t>
            </a:r>
            <a:r>
              <a:rPr lang="en-US" dirty="0" err="1">
                <a:solidFill>
                  <a:prstClr val="black"/>
                </a:solidFill>
              </a:rPr>
              <a:t>gmacs</a:t>
            </a:r>
            <a:r>
              <a:rPr lang="en-US" dirty="0">
                <a:solidFill>
                  <a:prstClr val="black"/>
                </a:solidFill>
              </a:rPr>
              <a:t>)</a:t>
            </a:r>
          </a:p>
        </p:txBody>
      </p:sp>
      <p:sp>
        <p:nvSpPr>
          <p:cNvPr id="6" name="Rectangle 5">
            <a:extLst>
              <a:ext uri="{FF2B5EF4-FFF2-40B4-BE49-F238E27FC236}">
                <a16:creationId xmlns:a16="http://schemas.microsoft.com/office/drawing/2014/main" id="{E926EB43-E60A-4F0B-9A3B-D7082242660A}"/>
              </a:ext>
            </a:extLst>
          </p:cNvPr>
          <p:cNvSpPr/>
          <p:nvPr/>
        </p:nvSpPr>
        <p:spPr>
          <a:xfrm>
            <a:off x="1219200" y="256401"/>
            <a:ext cx="72847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NMFS survey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(including catchability)</a:t>
            </a:r>
          </a:p>
        </p:txBody>
      </p:sp>
      <p:pic>
        <p:nvPicPr>
          <p:cNvPr id="9" name="Picture 8">
            <a:extLst>
              <a:ext uri="{FF2B5EF4-FFF2-40B4-BE49-F238E27FC236}">
                <a16:creationId xmlns:a16="http://schemas.microsoft.com/office/drawing/2014/main" id="{F89123FE-099E-4F0A-B81B-958294F6A2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712" y="1271494"/>
            <a:ext cx="4343400" cy="5306199"/>
          </a:xfrm>
          <a:prstGeom prst="rect">
            <a:avLst/>
          </a:prstGeom>
          <a:noFill/>
          <a:ln>
            <a:noFill/>
          </a:ln>
        </p:spPr>
      </p:pic>
      <p:pic>
        <p:nvPicPr>
          <p:cNvPr id="10" name="Picture 9">
            <a:extLst>
              <a:ext uri="{FF2B5EF4-FFF2-40B4-BE49-F238E27FC236}">
                <a16:creationId xmlns:a16="http://schemas.microsoft.com/office/drawing/2014/main" id="{3084674A-2B7B-45D4-BA1F-72503CF639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66051"/>
            <a:ext cx="4191000" cy="5335548"/>
          </a:xfrm>
          <a:prstGeom prst="rect">
            <a:avLst/>
          </a:prstGeom>
          <a:noFill/>
          <a:ln>
            <a:noFill/>
          </a:ln>
        </p:spPr>
      </p:pic>
    </p:spTree>
    <p:extLst>
      <p:ext uri="{BB962C8B-B14F-4D97-AF65-F5344CB8AC3E}">
        <p14:creationId xmlns:p14="http://schemas.microsoft.com/office/powerpoint/2010/main" val="20568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533400"/>
            <a:ext cx="2438400"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NMFS trawl survey during 1982-2019 with three models</a:t>
            </a:r>
          </a:p>
        </p:txBody>
      </p:sp>
      <p:pic>
        <p:nvPicPr>
          <p:cNvPr id="6" name="Picture 5">
            <a:extLst>
              <a:ext uri="{FF2B5EF4-FFF2-40B4-BE49-F238E27FC236}">
                <a16:creationId xmlns:a16="http://schemas.microsoft.com/office/drawing/2014/main" id="{5BBEC70D-480C-4549-84AC-24F12A3AAF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4217"/>
            <a:ext cx="5562600" cy="6509566"/>
          </a:xfrm>
          <a:prstGeom prst="rect">
            <a:avLst/>
          </a:prstGeom>
          <a:noFill/>
          <a:ln>
            <a:noFill/>
          </a:ln>
        </p:spPr>
      </p:pic>
    </p:spTree>
    <p:extLst>
      <p:ext uri="{BB962C8B-B14F-4D97-AF65-F5344CB8AC3E}">
        <p14:creationId xmlns:p14="http://schemas.microsoft.com/office/powerpoint/2010/main" val="177590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Outline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0" y="457200"/>
            <a:ext cx="2286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BSFRF trawl survey during 2007-08 and 2013-2016 with three models</a:t>
            </a:r>
          </a:p>
        </p:txBody>
      </p:sp>
      <p:pic>
        <p:nvPicPr>
          <p:cNvPr id="6" name="Picture 5">
            <a:extLst>
              <a:ext uri="{FF2B5EF4-FFF2-40B4-BE49-F238E27FC236}">
                <a16:creationId xmlns:a16="http://schemas.microsoft.com/office/drawing/2014/main" id="{004C1E97-6B7B-4B31-8A9A-8939557E70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1"/>
            <a:ext cx="5410200" cy="6324600"/>
          </a:xfrm>
          <a:prstGeom prst="rect">
            <a:avLst/>
          </a:prstGeom>
          <a:noFill/>
          <a:ln>
            <a:noFill/>
          </a:ln>
        </p:spPr>
      </p:pic>
    </p:spTree>
    <p:extLst>
      <p:ext uri="{BB962C8B-B14F-4D97-AF65-F5344CB8AC3E}">
        <p14:creationId xmlns:p14="http://schemas.microsoft.com/office/powerpoint/2010/main" val="134707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921407"/>
            <a:ext cx="761747" cy="369332"/>
          </a:xfrm>
          <a:prstGeom prst="rect">
            <a:avLst/>
          </a:prstGeom>
        </p:spPr>
        <p:txBody>
          <a:bodyPr wrap="none">
            <a:spAutoFit/>
          </a:bodyPr>
          <a:lstStyle/>
          <a:p>
            <a:r>
              <a:rPr lang="en-US" dirty="0"/>
              <a:t> 18.0e</a:t>
            </a:r>
          </a:p>
        </p:txBody>
      </p:sp>
      <p:sp>
        <p:nvSpPr>
          <p:cNvPr id="5" name="Rectangle 4">
            <a:extLst>
              <a:ext uri="{FF2B5EF4-FFF2-40B4-BE49-F238E27FC236}">
                <a16:creationId xmlns:a16="http://schemas.microsoft.com/office/drawing/2014/main" id="{D367CBB0-2996-4A3C-97D5-15B07C85F287}"/>
              </a:ext>
            </a:extLst>
          </p:cNvPr>
          <p:cNvSpPr/>
          <p:nvPr/>
        </p:nvSpPr>
        <p:spPr>
          <a:xfrm>
            <a:off x="6065148" y="921407"/>
            <a:ext cx="1591654" cy="369332"/>
          </a:xfrm>
          <a:prstGeom prst="rect">
            <a:avLst/>
          </a:prstGeom>
        </p:spPr>
        <p:txBody>
          <a:bodyPr wrap="none">
            <a:spAutoFit/>
          </a:bodyPr>
          <a:lstStyle/>
          <a:p>
            <a:pPr lvl="0"/>
            <a:r>
              <a:rPr lang="en-US" dirty="0">
                <a:solidFill>
                  <a:prstClr val="black"/>
                </a:solidFill>
              </a:rPr>
              <a:t>   19.0 (</a:t>
            </a:r>
            <a:r>
              <a:rPr lang="en-US" dirty="0" err="1">
                <a:solidFill>
                  <a:prstClr val="black"/>
                </a:solidFill>
              </a:rPr>
              <a:t>gmacs</a:t>
            </a:r>
            <a:r>
              <a:rPr lang="en-US" dirty="0">
                <a:solidFill>
                  <a:prstClr val="black"/>
                </a:solidFill>
              </a:rPr>
              <a:t>)</a:t>
            </a:r>
          </a:p>
        </p:txBody>
      </p:sp>
      <p:sp>
        <p:nvSpPr>
          <p:cNvPr id="6" name="Rectangle 5">
            <a:extLst>
              <a:ext uri="{FF2B5EF4-FFF2-40B4-BE49-F238E27FC236}">
                <a16:creationId xmlns:a16="http://schemas.microsoft.com/office/drawing/2014/main" id="{E926EB43-E60A-4F0B-9A3B-D7082242660A}"/>
              </a:ext>
            </a:extLst>
          </p:cNvPr>
          <p:cNvSpPr/>
          <p:nvPr/>
        </p:nvSpPr>
        <p:spPr>
          <a:xfrm>
            <a:off x="1371600" y="382858"/>
            <a:ext cx="7315200"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Fisheries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and retained proportions</a:t>
            </a:r>
          </a:p>
        </p:txBody>
      </p:sp>
      <p:pic>
        <p:nvPicPr>
          <p:cNvPr id="7" name="Picture 6">
            <a:extLst>
              <a:ext uri="{FF2B5EF4-FFF2-40B4-BE49-F238E27FC236}">
                <a16:creationId xmlns:a16="http://schemas.microsoft.com/office/drawing/2014/main" id="{9D428D94-CFC0-4AE1-9CBA-1ACF4B02BB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6985" y="1219200"/>
            <a:ext cx="4464948" cy="5472793"/>
          </a:xfrm>
          <a:prstGeom prst="rect">
            <a:avLst/>
          </a:prstGeom>
          <a:noFill/>
          <a:ln>
            <a:noFill/>
          </a:ln>
        </p:spPr>
      </p:pic>
      <p:pic>
        <p:nvPicPr>
          <p:cNvPr id="8" name="Picture 7">
            <a:extLst>
              <a:ext uri="{FF2B5EF4-FFF2-40B4-BE49-F238E27FC236}">
                <a16:creationId xmlns:a16="http://schemas.microsoft.com/office/drawing/2014/main" id="{9943CDED-C0FF-4593-AFAD-B3B8D77331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32807"/>
            <a:ext cx="4312550" cy="5472793"/>
          </a:xfrm>
          <a:prstGeom prst="rect">
            <a:avLst/>
          </a:prstGeom>
          <a:noFill/>
          <a:ln>
            <a:noFill/>
          </a:ln>
        </p:spPr>
      </p:pic>
    </p:spTree>
    <p:extLst>
      <p:ext uri="{BB962C8B-B14F-4D97-AF65-F5344CB8AC3E}">
        <p14:creationId xmlns:p14="http://schemas.microsoft.com/office/powerpoint/2010/main" val="117590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572674"/>
            <a:ext cx="973343" cy="369332"/>
          </a:xfrm>
          <a:prstGeom prst="rect">
            <a:avLst/>
          </a:prstGeom>
          <a:noFill/>
        </p:spPr>
        <p:txBody>
          <a:bodyPr wrap="none" rtlCol="0">
            <a:spAutoFit/>
          </a:bodyPr>
          <a:lstStyle/>
          <a:p>
            <a:r>
              <a:rPr lang="en-US" dirty="0"/>
              <a:t>     18.0e</a:t>
            </a:r>
          </a:p>
        </p:txBody>
      </p:sp>
      <p:sp>
        <p:nvSpPr>
          <p:cNvPr id="5" name="Rectangle 4">
            <a:extLst>
              <a:ext uri="{FF2B5EF4-FFF2-40B4-BE49-F238E27FC236}">
                <a16:creationId xmlns:a16="http://schemas.microsoft.com/office/drawing/2014/main" id="{14826C77-C251-46C1-8096-E8D3FF89BEEA}"/>
              </a:ext>
            </a:extLst>
          </p:cNvPr>
          <p:cNvSpPr/>
          <p:nvPr/>
        </p:nvSpPr>
        <p:spPr>
          <a:xfrm>
            <a:off x="5943600" y="572674"/>
            <a:ext cx="1856149" cy="369332"/>
          </a:xfrm>
          <a:prstGeom prst="rect">
            <a:avLst/>
          </a:prstGeom>
        </p:spPr>
        <p:txBody>
          <a:bodyPr wrap="none">
            <a:spAutoFit/>
          </a:bodyPr>
          <a:lstStyle/>
          <a:p>
            <a:r>
              <a:rPr lang="en-US" dirty="0"/>
              <a:t>         19.0 (</a:t>
            </a:r>
            <a:r>
              <a:rPr lang="en-US" dirty="0" err="1"/>
              <a:t>gmacs</a:t>
            </a:r>
            <a:r>
              <a:rPr lang="en-US" dirty="0"/>
              <a:t>)</a:t>
            </a:r>
          </a:p>
        </p:txBody>
      </p:sp>
      <p:pic>
        <p:nvPicPr>
          <p:cNvPr id="6" name="Picture 5">
            <a:extLst>
              <a:ext uri="{FF2B5EF4-FFF2-40B4-BE49-F238E27FC236}">
                <a16:creationId xmlns:a16="http://schemas.microsoft.com/office/drawing/2014/main" id="{F17547F6-A5FC-4A06-BC78-C9206FB5C0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669" y="917513"/>
            <a:ext cx="4356331" cy="5563292"/>
          </a:xfrm>
          <a:prstGeom prst="rect">
            <a:avLst/>
          </a:prstGeom>
          <a:noFill/>
          <a:ln>
            <a:noFill/>
          </a:ln>
        </p:spPr>
      </p:pic>
      <p:pic>
        <p:nvPicPr>
          <p:cNvPr id="7" name="Picture 6">
            <a:extLst>
              <a:ext uri="{FF2B5EF4-FFF2-40B4-BE49-F238E27FC236}">
                <a16:creationId xmlns:a16="http://schemas.microsoft.com/office/drawing/2014/main" id="{74B4CD2A-4090-49D8-9D0D-D9B65E2A09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42006"/>
            <a:ext cx="4191000" cy="5563293"/>
          </a:xfrm>
          <a:prstGeom prst="rect">
            <a:avLst/>
          </a:prstGeom>
          <a:noFill/>
          <a:ln>
            <a:noFill/>
          </a:ln>
        </p:spPr>
      </p:pic>
    </p:spTree>
    <p:extLst>
      <p:ext uri="{BB962C8B-B14F-4D97-AF65-F5344CB8AC3E}">
        <p14:creationId xmlns:p14="http://schemas.microsoft.com/office/powerpoint/2010/main" val="1621405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347787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male red king crab by year under models 18.0d (solid black), 18.0e (dashed red</a:t>
            </a:r>
            <a:r>
              <a:rPr lang="en-US" sz="2000" dirty="0">
                <a:solidFill>
                  <a:prstClr val="black"/>
                </a:solidFill>
              </a:rPr>
              <a:t>) and 19.0 (green lines).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6856173-95C2-415A-961B-6D8F3CBF48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199"/>
            <a:ext cx="5562600" cy="6640175"/>
          </a:xfrm>
          <a:prstGeom prst="rect">
            <a:avLst/>
          </a:prstGeom>
          <a:noFill/>
          <a:ln>
            <a:noFill/>
          </a:ln>
        </p:spPr>
      </p:pic>
    </p:spTree>
    <p:extLst>
      <p:ext uri="{BB962C8B-B14F-4D97-AF65-F5344CB8AC3E}">
        <p14:creationId xmlns:p14="http://schemas.microsoft.com/office/powerpoint/2010/main" val="3259869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female red king crab by year </a:t>
            </a:r>
            <a:r>
              <a:rPr lang="en-US" sz="2000" dirty="0">
                <a:solidFill>
                  <a:prstClr val="black"/>
                </a:solidFill>
              </a:rPr>
              <a:t>under models 18.0d (solid black), 18.0e (dashed red) and 19.0 (green lines).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7BA5740-5204-43D2-B82C-806B9D58E8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377"/>
            <a:ext cx="5410200" cy="6606223"/>
          </a:xfrm>
          <a:prstGeom prst="rect">
            <a:avLst/>
          </a:prstGeom>
          <a:noFill/>
          <a:ln>
            <a:noFill/>
          </a:ln>
        </p:spPr>
      </p:pic>
    </p:spTree>
    <p:extLst>
      <p:ext uri="{BB962C8B-B14F-4D97-AF65-F5344CB8AC3E}">
        <p14:creationId xmlns:p14="http://schemas.microsoft.com/office/powerpoint/2010/main" val="146264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347787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BSFRF survey length frequencies of Bristol Bay red king crab by year </a:t>
            </a:r>
            <a:r>
              <a:rPr lang="en-US" sz="2000" dirty="0">
                <a:solidFill>
                  <a:prstClr val="black"/>
                </a:solidFill>
              </a:rPr>
              <a:t>under models 18.0d (solid black), 18.0e (dashed red) and 19.0 (green lines).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D476474-4F2C-4AAF-B97F-B8BE295038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
            <a:ext cx="5562600" cy="6629400"/>
          </a:xfrm>
          <a:prstGeom prst="rect">
            <a:avLst/>
          </a:prstGeom>
          <a:noFill/>
          <a:ln>
            <a:noFill/>
          </a:ln>
        </p:spPr>
      </p:pic>
    </p:spTree>
    <p:extLst>
      <p:ext uri="{BB962C8B-B14F-4D97-AF65-F5344CB8AC3E}">
        <p14:creationId xmlns:p14="http://schemas.microsoft.com/office/powerpoint/2010/main" val="280441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retained length frequencies of Bristol Bay male red king crab by year in the directed pot fishery </a:t>
            </a:r>
            <a:r>
              <a:rPr lang="en-US" sz="2000" dirty="0">
                <a:solidFill>
                  <a:prstClr val="black"/>
                </a:solidFill>
              </a:rPr>
              <a:t>under models 18.0d (solid black), 18.0e (dashed red) and 19.0 (green lines)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3A2BDBCC-17F7-4BD1-AC7E-23D938E0AA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
            <a:ext cx="5410200" cy="6629400"/>
          </a:xfrm>
          <a:prstGeom prst="rect">
            <a:avLst/>
          </a:prstGeom>
          <a:noFill/>
          <a:ln>
            <a:noFill/>
          </a:ln>
        </p:spPr>
      </p:pic>
    </p:spTree>
    <p:extLst>
      <p:ext uri="{BB962C8B-B14F-4D97-AF65-F5344CB8AC3E}">
        <p14:creationId xmlns:p14="http://schemas.microsoft.com/office/powerpoint/2010/main" val="843822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total length frequencies of Bristol Bay male red king crab by year in the directed pot fishery </a:t>
            </a:r>
            <a:r>
              <a:rPr lang="en-US" sz="2000" dirty="0">
                <a:solidFill>
                  <a:prstClr val="black"/>
                </a:solidFill>
              </a:rPr>
              <a:t>under models 18.0d (solid black),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165E42CA-6CD0-47B5-80D2-FEEAF3E87D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5334000" cy="6553200"/>
          </a:xfrm>
          <a:prstGeom prst="rect">
            <a:avLst/>
          </a:prstGeom>
          <a:noFill/>
          <a:ln>
            <a:noFill/>
          </a:ln>
        </p:spPr>
      </p:pic>
    </p:spTree>
    <p:extLst>
      <p:ext uri="{BB962C8B-B14F-4D97-AF65-F5344CB8AC3E}">
        <p14:creationId xmlns:p14="http://schemas.microsoft.com/office/powerpoint/2010/main" val="727263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directed pot fishery </a:t>
            </a:r>
            <a:r>
              <a:rPr lang="en-US" sz="2000" dirty="0">
                <a:solidFill>
                  <a:prstClr val="black"/>
                </a:solidFill>
              </a:rPr>
              <a:t>under models 18.0d (solid black),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5BB6E9C1-203C-43A2-9501-AD55B033F2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450"/>
            <a:ext cx="5257800" cy="6515100"/>
          </a:xfrm>
          <a:prstGeom prst="rect">
            <a:avLst/>
          </a:prstGeom>
          <a:noFill/>
          <a:ln>
            <a:noFill/>
          </a:ln>
        </p:spPr>
      </p:pic>
    </p:spTree>
    <p:extLst>
      <p:ext uri="{BB962C8B-B14F-4D97-AF65-F5344CB8AC3E}">
        <p14:creationId xmlns:p14="http://schemas.microsoft.com/office/powerpoint/2010/main" val="575303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trawl fisheries under </a:t>
            </a:r>
            <a:r>
              <a:rPr lang="en-US" sz="2000" dirty="0">
                <a:solidFill>
                  <a:prstClr val="black"/>
                </a:solidFill>
              </a:rPr>
              <a:t>models 18.0d (solid black),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88F6BE2A-5E8F-4ECB-9800-36A5E99686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5257800" cy="6553200"/>
          </a:xfrm>
          <a:prstGeom prst="rect">
            <a:avLst/>
          </a:prstGeom>
          <a:noFill/>
          <a:ln>
            <a:noFill/>
          </a:ln>
        </p:spPr>
      </p:pic>
    </p:spTree>
    <p:extLst>
      <p:ext uri="{BB962C8B-B14F-4D97-AF65-F5344CB8AC3E}">
        <p14:creationId xmlns:p14="http://schemas.microsoft.com/office/powerpoint/2010/main" val="69354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1143000"/>
            <a:ext cx="8229600" cy="5410200"/>
          </a:xfrm>
        </p:spPr>
        <p:txBody>
          <a:bodyPr>
            <a:normAutofit/>
          </a:bodyPr>
          <a:lstStyle/>
          <a:p>
            <a:pPr marL="0" marR="0" indent="0">
              <a:spcBef>
                <a:spcPts val="0"/>
              </a:spcBef>
              <a:spcAft>
                <a:spcPts val="0"/>
              </a:spcAft>
              <a:buNone/>
            </a:pPr>
            <a:r>
              <a:rPr lang="en-US" sz="2600" i="1" dirty="0">
                <a:latin typeface="Times New Roman"/>
                <a:ea typeface="Times New Roman"/>
              </a:rPr>
              <a:t>Response to CPT Comments (from September 2018):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600" i="1" dirty="0">
                <a:latin typeface="Times New Roman"/>
                <a:ea typeface="Times New Roman"/>
              </a:rPr>
              <a:t>“The CPT requested that the author consider a scenario based on 18.0a in which the asymptote to the retention function is estimated after 2004, rather than fixing it to 1 as it now is.”</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600" dirty="0">
                <a:solidFill>
                  <a:srgbClr val="FF0000"/>
                </a:solidFill>
                <a:latin typeface="Times New Roman"/>
                <a:ea typeface="Times New Roman"/>
              </a:rPr>
              <a:t>Response: Done for all scenarios. </a:t>
            </a:r>
          </a:p>
          <a:p>
            <a:pPr marL="0" marR="0" indent="0">
              <a:spcBef>
                <a:spcPts val="0"/>
              </a:spcBef>
              <a:spcAft>
                <a:spcPts val="0"/>
              </a:spcAft>
              <a:buNone/>
            </a:pPr>
            <a:endParaRPr lang="en-US" sz="26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804492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trawl fisheries under </a:t>
            </a:r>
            <a:r>
              <a:rPr lang="en-US" sz="2000" dirty="0">
                <a:solidFill>
                  <a:prstClr val="black"/>
                </a:solidFill>
              </a:rPr>
              <a:t>models 18.0d (solid black),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9C77C416-3AEC-4146-8D05-B91221CC6B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5638800" cy="6629400"/>
          </a:xfrm>
          <a:prstGeom prst="rect">
            <a:avLst/>
          </a:prstGeom>
          <a:noFill/>
          <a:ln>
            <a:noFill/>
          </a:ln>
        </p:spPr>
      </p:pic>
    </p:spTree>
    <p:extLst>
      <p:ext uri="{BB962C8B-B14F-4D97-AF65-F5344CB8AC3E}">
        <p14:creationId xmlns:p14="http://schemas.microsoft.com/office/powerpoint/2010/main" val="3328758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fixed gear fisheries under </a:t>
            </a:r>
            <a:r>
              <a:rPr lang="en-US" sz="2000" dirty="0">
                <a:solidFill>
                  <a:prstClr val="black"/>
                </a:solidFill>
              </a:rPr>
              <a:t>models 18.0d (solid black),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5339E3A3-F587-4069-8A2C-14445A0A51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5410200" cy="6553200"/>
          </a:xfrm>
          <a:prstGeom prst="rect">
            <a:avLst/>
          </a:prstGeom>
          <a:noFill/>
          <a:ln>
            <a:noFill/>
          </a:ln>
        </p:spPr>
      </p:pic>
    </p:spTree>
    <p:extLst>
      <p:ext uri="{BB962C8B-B14F-4D97-AF65-F5344CB8AC3E}">
        <p14:creationId xmlns:p14="http://schemas.microsoft.com/office/powerpoint/2010/main" val="131792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378565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fixed gear fisheries under </a:t>
            </a:r>
            <a:r>
              <a:rPr lang="en-US" sz="2000" dirty="0">
                <a:solidFill>
                  <a:prstClr val="black"/>
                </a:solidFill>
              </a:rPr>
              <a:t>models 18.0d (solid black),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E7010BC8-6D4D-408D-A3B5-7A8FE7C46C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5486400" cy="6553200"/>
          </a:xfrm>
          <a:prstGeom prst="rect">
            <a:avLst/>
          </a:prstGeom>
          <a:noFill/>
          <a:ln>
            <a:noFill/>
          </a:ln>
        </p:spPr>
      </p:pic>
    </p:spTree>
    <p:extLst>
      <p:ext uri="{BB962C8B-B14F-4D97-AF65-F5344CB8AC3E}">
        <p14:creationId xmlns:p14="http://schemas.microsoft.com/office/powerpoint/2010/main" val="2982811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0325" y="533400"/>
            <a:ext cx="2352675" cy="347787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red king crab by year in the Tanner crab pot fishery </a:t>
            </a:r>
            <a:r>
              <a:rPr lang="en-US" sz="2000" dirty="0">
                <a:solidFill>
                  <a:prstClr val="black"/>
                </a:solidFill>
              </a:rPr>
              <a:t>under models 18.0e (dashed red) and 19.0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2C2AB0B8-B5C4-4FF2-AD1C-1C930F473F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5638800" cy="6553200"/>
          </a:xfrm>
          <a:prstGeom prst="rect">
            <a:avLst/>
          </a:prstGeom>
          <a:noFill/>
          <a:ln>
            <a:noFill/>
          </a:ln>
        </p:spPr>
      </p:pic>
    </p:spTree>
    <p:extLst>
      <p:ext uri="{BB962C8B-B14F-4D97-AF65-F5344CB8AC3E}">
        <p14:creationId xmlns:p14="http://schemas.microsoft.com/office/powerpoint/2010/main" val="4228910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2881E5-5D06-45B5-8D43-2FE1E4C11830}"/>
              </a:ext>
            </a:extLst>
          </p:cNvPr>
          <p:cNvPicPr/>
          <p:nvPr/>
        </p:nvPicPr>
        <p:blipFill>
          <a:blip r:embed="rId3"/>
          <a:stretch>
            <a:fillRect/>
          </a:stretch>
        </p:blipFill>
        <p:spPr>
          <a:xfrm>
            <a:off x="228600" y="990600"/>
            <a:ext cx="4419600" cy="5672455"/>
          </a:xfrm>
          <a:prstGeom prst="rect">
            <a:avLst/>
          </a:prstGeom>
        </p:spPr>
      </p:pic>
      <p:pic>
        <p:nvPicPr>
          <p:cNvPr id="5" name="Picture 4">
            <a:extLst>
              <a:ext uri="{FF2B5EF4-FFF2-40B4-BE49-F238E27FC236}">
                <a16:creationId xmlns:a16="http://schemas.microsoft.com/office/drawing/2014/main" id="{6BBF23E7-C103-4C0D-B73F-94E06AD5903D}"/>
              </a:ext>
            </a:extLst>
          </p:cNvPr>
          <p:cNvPicPr/>
          <p:nvPr/>
        </p:nvPicPr>
        <p:blipFill>
          <a:blip r:embed="rId4"/>
          <a:stretch>
            <a:fillRect/>
          </a:stretch>
        </p:blipFill>
        <p:spPr>
          <a:xfrm>
            <a:off x="4648200" y="990600"/>
            <a:ext cx="4284132" cy="5672455"/>
          </a:xfrm>
          <a:prstGeom prst="rect">
            <a:avLst/>
          </a:prstGeom>
        </p:spPr>
      </p:pic>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standardized residuals of proportions of NMFS survey male red king crab by year and carapace length (mm) </a:t>
            </a:r>
          </a:p>
        </p:txBody>
      </p:sp>
    </p:spTree>
    <p:extLst>
      <p:ext uri="{BB962C8B-B14F-4D97-AF65-F5344CB8AC3E}">
        <p14:creationId xmlns:p14="http://schemas.microsoft.com/office/powerpoint/2010/main" val="1446483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standardized residuals of proportions of NMFS survey female red king crab by year and carapace length (mm) </a:t>
            </a:r>
          </a:p>
        </p:txBody>
      </p:sp>
      <p:pic>
        <p:nvPicPr>
          <p:cNvPr id="6" name="Picture 5">
            <a:extLst>
              <a:ext uri="{FF2B5EF4-FFF2-40B4-BE49-F238E27FC236}">
                <a16:creationId xmlns:a16="http://schemas.microsoft.com/office/drawing/2014/main" id="{8C45C02A-1FBC-4F09-A15E-181D8C67095A}"/>
              </a:ext>
            </a:extLst>
          </p:cNvPr>
          <p:cNvPicPr/>
          <p:nvPr/>
        </p:nvPicPr>
        <p:blipFill>
          <a:blip r:embed="rId3"/>
          <a:stretch>
            <a:fillRect/>
          </a:stretch>
        </p:blipFill>
        <p:spPr>
          <a:xfrm>
            <a:off x="76200" y="990600"/>
            <a:ext cx="4572000" cy="5706322"/>
          </a:xfrm>
          <a:prstGeom prst="rect">
            <a:avLst/>
          </a:prstGeom>
        </p:spPr>
      </p:pic>
      <p:pic>
        <p:nvPicPr>
          <p:cNvPr id="7" name="Picture 6">
            <a:extLst>
              <a:ext uri="{FF2B5EF4-FFF2-40B4-BE49-F238E27FC236}">
                <a16:creationId xmlns:a16="http://schemas.microsoft.com/office/drawing/2014/main" id="{E1AEF40E-66A8-4A7B-810B-B0DE3B2674F9}"/>
              </a:ext>
            </a:extLst>
          </p:cNvPr>
          <p:cNvPicPr/>
          <p:nvPr/>
        </p:nvPicPr>
        <p:blipFill>
          <a:blip r:embed="rId4"/>
          <a:stretch>
            <a:fillRect/>
          </a:stretch>
        </p:blipFill>
        <p:spPr>
          <a:xfrm>
            <a:off x="4648200" y="990600"/>
            <a:ext cx="4343400" cy="5706322"/>
          </a:xfrm>
          <a:prstGeom prst="rect">
            <a:avLst/>
          </a:prstGeom>
        </p:spPr>
      </p:pic>
    </p:spTree>
    <p:extLst>
      <p:ext uri="{BB962C8B-B14F-4D97-AF65-F5344CB8AC3E}">
        <p14:creationId xmlns:p14="http://schemas.microsoft.com/office/powerpoint/2010/main" val="2774056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38600" y="77688"/>
            <a:ext cx="14580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 pos="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Lst>
              <a:defRPr>
                <a:solidFill>
                  <a:schemeClr val="tx1"/>
                </a:solidFill>
                <a:latin typeface="Arial" pitchFamily="34" charset="0"/>
                <a:cs typeface="Arial" pitchFamily="34" charset="0"/>
              </a:defRPr>
            </a:lvl9pPr>
          </a:lstStyle>
          <a:p>
            <a:r>
              <a:rPr lang="en-US" altLang="en-US" sz="1200" dirty="0">
                <a:solidFill>
                  <a:prstClr val="black"/>
                </a:solidFill>
                <a:ea typeface="Times New Roman" pitchFamily="18" charset="0"/>
              </a:rPr>
              <a:t>                                                                                       </a:t>
            </a:r>
            <a:endParaRPr lang="en-US" altLang="en-US" sz="2000" dirty="0">
              <a:solidFill>
                <a:prstClr val="black"/>
              </a:solidFill>
            </a:endParaRPr>
          </a:p>
          <a:p>
            <a:pPr eaLnBrk="0" hangingPunct="0"/>
            <a:endParaRPr lang="en-US" altLang="en-US" dirty="0">
              <a:solidFill>
                <a:prstClr val="black"/>
              </a:solidFill>
            </a:endParaRPr>
          </a:p>
        </p:txBody>
      </p:sp>
      <p:sp>
        <p:nvSpPr>
          <p:cNvPr id="4" name="Rectangle 3">
            <a:extLst>
              <a:ext uri="{FF2B5EF4-FFF2-40B4-BE49-F238E27FC236}">
                <a16:creationId xmlns:a16="http://schemas.microsoft.com/office/drawing/2014/main" id="{A813BFC7-CD2F-4EA2-A396-097A14A497F5}"/>
              </a:ext>
            </a:extLst>
          </p:cNvPr>
          <p:cNvSpPr/>
          <p:nvPr/>
        </p:nvSpPr>
        <p:spPr>
          <a:xfrm>
            <a:off x="7249217" y="631686"/>
            <a:ext cx="1905000" cy="4524315"/>
          </a:xfrm>
          <a:prstGeom prst="rect">
            <a:avLst/>
          </a:prstGeom>
        </p:spPr>
        <p:txBody>
          <a:bodyPr wrap="square">
            <a:spAutoFit/>
          </a:bodyPr>
          <a:lstStyle/>
          <a:p>
            <a:r>
              <a:rPr lang="en-US" dirty="0"/>
              <a:t>Highlighted cells in yellow color are not comparable between model 19.0 and the other two models and between model 18.0d and the other two models. </a:t>
            </a:r>
          </a:p>
          <a:p>
            <a:endParaRPr lang="en-US" dirty="0"/>
          </a:p>
          <a:p>
            <a:r>
              <a:rPr lang="en-US" dirty="0"/>
              <a:t>Red values show large differences from the other models.</a:t>
            </a:r>
          </a:p>
          <a:p>
            <a:endParaRPr lang="en-US" dirty="0"/>
          </a:p>
        </p:txBody>
      </p:sp>
      <p:pic>
        <p:nvPicPr>
          <p:cNvPr id="5" name="Picture 4">
            <a:extLst>
              <a:ext uri="{FF2B5EF4-FFF2-40B4-BE49-F238E27FC236}">
                <a16:creationId xmlns:a16="http://schemas.microsoft.com/office/drawing/2014/main" id="{41E90E29-3C06-40D1-A036-4EE31015661D}"/>
              </a:ext>
            </a:extLst>
          </p:cNvPr>
          <p:cNvPicPr>
            <a:picLocks noChangeAspect="1"/>
          </p:cNvPicPr>
          <p:nvPr/>
        </p:nvPicPr>
        <p:blipFill>
          <a:blip r:embed="rId2"/>
          <a:stretch>
            <a:fillRect/>
          </a:stretch>
        </p:blipFill>
        <p:spPr>
          <a:xfrm>
            <a:off x="501850" y="290290"/>
            <a:ext cx="7120696" cy="6110510"/>
          </a:xfrm>
          <a:prstGeom prst="rect">
            <a:avLst/>
          </a:prstGeom>
        </p:spPr>
      </p:pic>
    </p:spTree>
    <p:extLst>
      <p:ext uri="{BB962C8B-B14F-4D97-AF65-F5344CB8AC3E}">
        <p14:creationId xmlns:p14="http://schemas.microsoft.com/office/powerpoint/2010/main" val="1283361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21E56-9ECC-4F6E-B1C6-815F3BF5B84A}"/>
              </a:ext>
            </a:extLst>
          </p:cNvPr>
          <p:cNvSpPr/>
          <p:nvPr/>
        </p:nvSpPr>
        <p:spPr>
          <a:xfrm>
            <a:off x="304800" y="304800"/>
            <a:ext cx="8910966" cy="461665"/>
          </a:xfrm>
          <a:prstGeom prst="rect">
            <a:avLst/>
          </a:prstGeom>
        </p:spPr>
        <p:txBody>
          <a:bodyPr wrap="none">
            <a:spAutoFit/>
          </a:bodyPr>
          <a:lstStyle/>
          <a:p>
            <a:r>
              <a:rPr lang="en-US" sz="2400" dirty="0"/>
              <a:t>Model 19.0 (</a:t>
            </a:r>
            <a:r>
              <a:rPr lang="en-US" sz="2400" dirty="0" err="1"/>
              <a:t>gmacs</a:t>
            </a:r>
            <a:r>
              <a:rPr lang="en-US" sz="2400" dirty="0"/>
              <a:t>) for 2019 &amp; historical results with different models</a:t>
            </a:r>
          </a:p>
        </p:txBody>
      </p:sp>
      <p:pic>
        <p:nvPicPr>
          <p:cNvPr id="3" name="Picture 2">
            <a:extLst>
              <a:ext uri="{FF2B5EF4-FFF2-40B4-BE49-F238E27FC236}">
                <a16:creationId xmlns:a16="http://schemas.microsoft.com/office/drawing/2014/main" id="{345CC693-27EA-4B9A-B76F-BD2CBA4C736A}"/>
              </a:ext>
            </a:extLst>
          </p:cNvPr>
          <p:cNvPicPr>
            <a:picLocks noChangeAspect="1"/>
          </p:cNvPicPr>
          <p:nvPr/>
        </p:nvPicPr>
        <p:blipFill>
          <a:blip r:embed="rId2"/>
          <a:stretch>
            <a:fillRect/>
          </a:stretch>
        </p:blipFill>
        <p:spPr>
          <a:xfrm>
            <a:off x="457200" y="914400"/>
            <a:ext cx="8488599" cy="5410200"/>
          </a:xfrm>
          <a:prstGeom prst="rect">
            <a:avLst/>
          </a:prstGeom>
        </p:spPr>
      </p:pic>
    </p:spTree>
    <p:extLst>
      <p:ext uri="{BB962C8B-B14F-4D97-AF65-F5344CB8AC3E}">
        <p14:creationId xmlns:p14="http://schemas.microsoft.com/office/powerpoint/2010/main" val="4107691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50024-6135-49B3-8569-E356FDBD13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71673"/>
            <a:ext cx="7924800" cy="5334000"/>
          </a:xfrm>
          <a:prstGeom prst="rect">
            <a:avLst/>
          </a:prstGeom>
          <a:noFill/>
        </p:spPr>
      </p:pic>
      <p:sp>
        <p:nvSpPr>
          <p:cNvPr id="3" name="Rectangle 2">
            <a:extLst>
              <a:ext uri="{FF2B5EF4-FFF2-40B4-BE49-F238E27FC236}">
                <a16:creationId xmlns:a16="http://schemas.microsoft.com/office/drawing/2014/main" id="{968A20FE-A78F-4D67-8BF7-41F6F8BC4FA1}"/>
              </a:ext>
            </a:extLst>
          </p:cNvPr>
          <p:cNvSpPr/>
          <p:nvPr/>
        </p:nvSpPr>
        <p:spPr>
          <a:xfrm>
            <a:off x="685800" y="219670"/>
            <a:ext cx="8153400" cy="769441"/>
          </a:xfrm>
          <a:prstGeom prst="rect">
            <a:avLst/>
          </a:prstGeom>
        </p:spPr>
        <p:txBody>
          <a:bodyPr wrap="square">
            <a:spAutoFit/>
          </a:bodyPr>
          <a:lstStyle/>
          <a:p>
            <a:r>
              <a:rPr lang="en-US" sz="2200" dirty="0"/>
              <a:t>Comparison of hindcast estimates of MMB for model 19.0 (</a:t>
            </a:r>
            <a:r>
              <a:rPr lang="en-US" sz="2200" dirty="0" err="1"/>
              <a:t>gmacs</a:t>
            </a:r>
            <a:r>
              <a:rPr lang="en-US" sz="2200" dirty="0"/>
              <a:t>) from 1975 to 2019 made with terminal years 2009-2019. </a:t>
            </a:r>
          </a:p>
        </p:txBody>
      </p:sp>
    </p:spTree>
    <p:extLst>
      <p:ext uri="{BB962C8B-B14F-4D97-AF65-F5344CB8AC3E}">
        <p14:creationId xmlns:p14="http://schemas.microsoft.com/office/powerpoint/2010/main" val="250963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A20FE-A78F-4D67-8BF7-41F6F8BC4FA1}"/>
              </a:ext>
            </a:extLst>
          </p:cNvPr>
          <p:cNvSpPr/>
          <p:nvPr/>
        </p:nvSpPr>
        <p:spPr>
          <a:xfrm>
            <a:off x="685800" y="219670"/>
            <a:ext cx="8153400" cy="1107996"/>
          </a:xfrm>
          <a:prstGeom prst="rect">
            <a:avLst/>
          </a:prstGeom>
        </p:spPr>
        <p:txBody>
          <a:bodyPr wrap="square">
            <a:spAutoFit/>
          </a:bodyPr>
          <a:lstStyle/>
          <a:p>
            <a:r>
              <a:rPr lang="en-US" sz="2200" dirty="0"/>
              <a:t>Comparison of hindcast estimates of total population abundance for model 19.0 (</a:t>
            </a:r>
            <a:r>
              <a:rPr lang="en-US" sz="2200" dirty="0" err="1"/>
              <a:t>gmacs</a:t>
            </a:r>
            <a:r>
              <a:rPr lang="en-US" sz="2200" dirty="0"/>
              <a:t>) from 1975 to 2019 made with terminal years 2009-2019. </a:t>
            </a:r>
          </a:p>
        </p:txBody>
      </p:sp>
      <p:pic>
        <p:nvPicPr>
          <p:cNvPr id="4" name="Picture 3">
            <a:extLst>
              <a:ext uri="{FF2B5EF4-FFF2-40B4-BE49-F238E27FC236}">
                <a16:creationId xmlns:a16="http://schemas.microsoft.com/office/drawing/2014/main" id="{85CFC3E8-0917-4499-B290-593C714480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848599" cy="5029199"/>
          </a:xfrm>
          <a:prstGeom prst="rect">
            <a:avLst/>
          </a:prstGeom>
          <a:noFill/>
        </p:spPr>
      </p:pic>
    </p:spTree>
    <p:extLst>
      <p:ext uri="{BB962C8B-B14F-4D97-AF65-F5344CB8AC3E}">
        <p14:creationId xmlns:p14="http://schemas.microsoft.com/office/powerpoint/2010/main" val="362995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1143000"/>
            <a:ext cx="8229600" cy="5562600"/>
          </a:xfrm>
        </p:spPr>
        <p:txBody>
          <a:bodyPr>
            <a:normAutofit fontScale="47500" lnSpcReduction="20000"/>
          </a:bodyPr>
          <a:lstStyle/>
          <a:p>
            <a:pPr marL="0" marR="0" indent="0">
              <a:spcBef>
                <a:spcPts val="0"/>
              </a:spcBef>
              <a:spcAft>
                <a:spcPts val="0"/>
              </a:spcAft>
              <a:buNone/>
            </a:pPr>
            <a:r>
              <a:rPr lang="en-US" sz="2900" i="1" dirty="0">
                <a:latin typeface="Times New Roman"/>
                <a:ea typeface="Times New Roman"/>
              </a:rPr>
              <a:t>Response to CPT Comments (from May 2019):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i="1" dirty="0">
                <a:latin typeface="Times New Roman" panose="02020603050405020304" pitchFamily="18" charset="0"/>
                <a:ea typeface="Times New Roman" panose="02020603050405020304" pitchFamily="18" charset="0"/>
              </a:rPr>
              <a:t>“Explain why the likelihoods for size-compositions differ given the fits are very similar.”</a:t>
            </a:r>
          </a:p>
          <a:p>
            <a:pPr marL="0" marR="0" indent="0">
              <a:spcBef>
                <a:spcPts val="0"/>
              </a:spcBef>
              <a:spcAft>
                <a:spcPts val="0"/>
              </a:spcAft>
              <a:buNone/>
            </a:pPr>
            <a:endParaRPr lang="en-US" sz="2900" i="1" dirty="0">
              <a:latin typeface="Times New Roman"/>
              <a:ea typeface="Times New Roman"/>
            </a:endParaRPr>
          </a:p>
          <a:p>
            <a:pPr marL="0" marR="0" indent="0">
              <a:spcBef>
                <a:spcPts val="0"/>
              </a:spcBef>
              <a:spcAft>
                <a:spcPts val="0"/>
              </a:spcAft>
              <a:buNone/>
            </a:pPr>
            <a:r>
              <a:rPr lang="en-US" sz="2900" dirty="0">
                <a:solidFill>
                  <a:srgbClr val="FF0000"/>
                </a:solidFill>
                <a:latin typeface="Times New Roman"/>
                <a:ea typeface="Times New Roman"/>
              </a:rPr>
              <a:t>Response: four reasons: </a:t>
            </a:r>
          </a:p>
          <a:p>
            <a:pPr marL="514350" marR="0" indent="-514350">
              <a:spcBef>
                <a:spcPts val="0"/>
              </a:spcBef>
              <a:spcAft>
                <a:spcPts val="0"/>
              </a:spcAft>
              <a:buAutoNum type="arabicParenBoth"/>
            </a:pP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does not include the constant term whereas we consider a constant term in the robust normal for proportion likelihoods, </a:t>
            </a:r>
          </a:p>
          <a:p>
            <a:pPr marL="514350" marR="0" indent="-514350">
              <a:spcBef>
                <a:spcPts val="0"/>
              </a:spcBef>
              <a:spcAft>
                <a:spcPts val="0"/>
              </a:spcAft>
              <a:buAutoNum type="arabicParenBoth"/>
            </a:pPr>
            <a:r>
              <a:rPr lang="en-US" sz="2900" dirty="0">
                <a:solidFill>
                  <a:srgbClr val="FF0000"/>
                </a:solidFill>
                <a:latin typeface="Times New Roman"/>
                <a:ea typeface="Times New Roman"/>
              </a:rPr>
              <a:t>for sex combined normalized length compositions, the effective sample sizes are doubled for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adds them together), </a:t>
            </a:r>
          </a:p>
          <a:p>
            <a:pPr marL="514350" marR="0" indent="-514350">
              <a:spcBef>
                <a:spcPts val="0"/>
              </a:spcBef>
              <a:spcAft>
                <a:spcPts val="0"/>
              </a:spcAft>
              <a:buAutoNum type="arabicParenBoth"/>
            </a:pPr>
            <a:r>
              <a:rPr lang="en-US" sz="2900" dirty="0">
                <a:solidFill>
                  <a:srgbClr val="FF0000"/>
                </a:solidFill>
                <a:latin typeface="Times New Roman"/>
                <a:ea typeface="Times New Roman"/>
              </a:rPr>
              <a:t>for sex combined normalized length compositions, the robust constant for variance estimation is 1/36 for both males and females, while the assessment program in May 2019 or earlier used 1/20 for males and 1/16 for females, and </a:t>
            </a:r>
          </a:p>
          <a:p>
            <a:pPr marL="514350" marR="0" indent="-514350">
              <a:spcBef>
                <a:spcPts val="0"/>
              </a:spcBef>
              <a:spcAft>
                <a:spcPts val="0"/>
              </a:spcAft>
              <a:buAutoNum type="arabicParenBoth"/>
            </a:pPr>
            <a:r>
              <a:rPr lang="en-US" sz="2900" dirty="0">
                <a:solidFill>
                  <a:srgbClr val="FF0000"/>
                </a:solidFill>
                <a:latin typeface="Times New Roman"/>
                <a:ea typeface="Times New Roman"/>
              </a:rPr>
              <a:t>although it is an extremely small value, the past program does not compute likelihood for the first several length groups for retained catch due to zero proportions while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computes it. </a:t>
            </a:r>
          </a:p>
          <a:p>
            <a:pPr marL="514350" marR="0" indent="-514350">
              <a:spcBef>
                <a:spcPts val="0"/>
              </a:spcBef>
              <a:spcAft>
                <a:spcPts val="0"/>
              </a:spcAft>
              <a:buAutoNum type="arabicParenBoth"/>
            </a:pPr>
            <a:endParaRPr lang="en-US" sz="2900" dirty="0">
              <a:solidFill>
                <a:srgbClr val="FF0000"/>
              </a:solidFill>
              <a:latin typeface="Times New Roman"/>
              <a:ea typeface="Times New Roman"/>
            </a:endParaRPr>
          </a:p>
          <a:p>
            <a:pPr marL="0" marR="0" indent="0">
              <a:spcBef>
                <a:spcPts val="0"/>
              </a:spcBef>
              <a:spcAft>
                <a:spcPts val="0"/>
              </a:spcAft>
              <a:buNone/>
            </a:pPr>
            <a:r>
              <a:rPr lang="en-US" sz="2900" dirty="0">
                <a:solidFill>
                  <a:srgbClr val="FF0000"/>
                </a:solidFill>
                <a:latin typeface="Times New Roman"/>
                <a:ea typeface="Times New Roman"/>
              </a:rPr>
              <a:t>We made all length composition likelihoods be comparable in this report: models 18.0d and 18.0e drop the constant term; for sex combined normalized length compositions, effective sample sizes in data file are reduced to half for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and the robust constant 1/36 is used for all models; and for retained length compositions, all groups are used to compute likelihood for models 18.0d and 18.0e.  </a:t>
            </a:r>
          </a:p>
          <a:p>
            <a:pPr marL="0" marR="0" indent="0">
              <a:spcBef>
                <a:spcPts val="0"/>
              </a:spcBef>
              <a:spcAft>
                <a:spcPts val="0"/>
              </a:spcAft>
              <a:buNone/>
            </a:pPr>
            <a:endParaRPr lang="en-US" sz="2900" dirty="0">
              <a:solidFill>
                <a:srgbClr val="FF0000"/>
              </a:solidFill>
              <a:latin typeface="Times New Roman"/>
              <a:ea typeface="Times New Roman"/>
            </a:endParaRPr>
          </a:p>
          <a:p>
            <a:pPr marL="0" marR="0" indent="0">
              <a:spcBef>
                <a:spcPts val="0"/>
              </a:spcBef>
              <a:spcAft>
                <a:spcPts val="0"/>
              </a:spcAft>
              <a:buNone/>
            </a:pPr>
            <a:r>
              <a:rPr lang="en-US" sz="2900" dirty="0">
                <a:solidFill>
                  <a:srgbClr val="FF0000"/>
                </a:solidFill>
                <a:latin typeface="Times New Roman"/>
                <a:ea typeface="Times New Roman"/>
              </a:rPr>
              <a:t>Also, NMFS survey biomass likelihood was not comparable in the report in May 2019 between models 18.0e and 19.0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has an extra term, 0.5</a:t>
            </a:r>
            <a:r>
              <a:rPr lang="el-GR" sz="2900" dirty="0">
                <a:solidFill>
                  <a:srgbClr val="FF0000"/>
                </a:solidFill>
                <a:latin typeface="Times New Roman"/>
                <a:ea typeface="Times New Roman"/>
              </a:rPr>
              <a:t>σ</a:t>
            </a:r>
            <a:r>
              <a:rPr lang="en-US" sz="2900" dirty="0">
                <a:solidFill>
                  <a:srgbClr val="FF0000"/>
                </a:solidFill>
                <a:latin typeface="Times New Roman"/>
                <a:ea typeface="Times New Roman"/>
              </a:rPr>
              <a:t>, in the likelihood function and a constant term. We deleted the extra term from </a:t>
            </a:r>
            <a:r>
              <a:rPr lang="en-US" sz="2900" dirty="0" err="1">
                <a:solidFill>
                  <a:srgbClr val="FF0000"/>
                </a:solidFill>
                <a:latin typeface="Times New Roman"/>
                <a:ea typeface="Times New Roman"/>
              </a:rPr>
              <a:t>gmacs</a:t>
            </a:r>
            <a:r>
              <a:rPr lang="en-US" sz="2900" dirty="0">
                <a:solidFill>
                  <a:srgbClr val="FF0000"/>
                </a:solidFill>
                <a:latin typeface="Times New Roman"/>
                <a:ea typeface="Times New Roman"/>
              </a:rPr>
              <a:t> and added the constant term to models 18.0d and 18.0e. Now the likelihood function values for both NMFS and BSFRF survey biomass are comparable among the three models in this report. </a:t>
            </a:r>
          </a:p>
          <a:p>
            <a:pPr marL="0" marR="0" indent="0">
              <a:spcBef>
                <a:spcPts val="0"/>
              </a:spcBef>
              <a:spcAft>
                <a:spcPts val="0"/>
              </a:spcAft>
              <a:buNone/>
            </a:pPr>
            <a:endParaRPr lang="en-US" sz="2900" dirty="0">
              <a:solidFill>
                <a:srgbClr val="FF0000"/>
              </a:solidFill>
              <a:latin typeface="Times New Roman"/>
              <a:ea typeface="Times New Roman"/>
            </a:endParaRPr>
          </a:p>
          <a:p>
            <a:pPr marL="0" lvl="0" indent="0">
              <a:spcBef>
                <a:spcPts val="0"/>
              </a:spcBef>
              <a:buNone/>
            </a:pP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dvector</a:t>
            </a: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stdtmp</a:t>
            </a:r>
            <a:r>
              <a:rPr lang="en-US" sz="2900" dirty="0">
                <a:solidFill>
                  <a:srgbClr val="00B050"/>
                </a:solidFill>
                <a:latin typeface="Times New Roman"/>
                <a:ea typeface="Times New Roman"/>
              </a:rPr>
              <a:t> = </a:t>
            </a:r>
            <a:r>
              <a:rPr lang="en-US" sz="2900" dirty="0" err="1">
                <a:solidFill>
                  <a:srgbClr val="00B050"/>
                </a:solidFill>
                <a:latin typeface="Times New Roman"/>
                <a:ea typeface="Times New Roman"/>
              </a:rPr>
              <a:t>cpue_sd</a:t>
            </a:r>
            <a:r>
              <a:rPr lang="en-US" sz="2900" dirty="0">
                <a:solidFill>
                  <a:srgbClr val="00B050"/>
                </a:solidFill>
                <a:latin typeface="Times New Roman"/>
                <a:ea typeface="Times New Roman"/>
              </a:rPr>
              <a:t>(k) * 1.0 / </a:t>
            </a:r>
            <a:r>
              <a:rPr lang="en-US" sz="2900" dirty="0" err="1">
                <a:solidFill>
                  <a:srgbClr val="00B050"/>
                </a:solidFill>
                <a:latin typeface="Times New Roman"/>
                <a:ea typeface="Times New Roman"/>
              </a:rPr>
              <a:t>cpue_lambda</a:t>
            </a:r>
            <a:r>
              <a:rPr lang="en-US" sz="2900" dirty="0">
                <a:solidFill>
                  <a:srgbClr val="00B050"/>
                </a:solidFill>
                <a:latin typeface="Times New Roman"/>
                <a:ea typeface="Times New Roman"/>
              </a:rPr>
              <a:t>(k);                                     ///&gt; Use Sigma scalar instead</a:t>
            </a:r>
          </a:p>
          <a:p>
            <a:pPr marL="0" lvl="0" indent="0">
              <a:spcBef>
                <a:spcPts val="0"/>
              </a:spcBef>
              <a:buNone/>
            </a:pP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dvar_vector</a:t>
            </a: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restmp</a:t>
            </a:r>
            <a:r>
              <a:rPr lang="en-US" sz="2900" dirty="0">
                <a:solidFill>
                  <a:srgbClr val="00B050"/>
                </a:solidFill>
                <a:latin typeface="Times New Roman"/>
                <a:ea typeface="Times New Roman"/>
              </a:rPr>
              <a:t> = </a:t>
            </a:r>
            <a:r>
              <a:rPr lang="en-US" sz="2900" dirty="0" err="1">
                <a:solidFill>
                  <a:srgbClr val="00B050"/>
                </a:solidFill>
                <a:latin typeface="Times New Roman"/>
                <a:ea typeface="Times New Roman"/>
              </a:rPr>
              <a:t>elem_div</a:t>
            </a:r>
            <a:r>
              <a:rPr lang="en-US" sz="2900" dirty="0">
                <a:solidFill>
                  <a:srgbClr val="00B050"/>
                </a:solidFill>
                <a:latin typeface="Times New Roman"/>
                <a:ea typeface="Times New Roman"/>
              </a:rPr>
              <a:t>(log(</a:t>
            </a:r>
            <a:r>
              <a:rPr lang="en-US" sz="2900" dirty="0" err="1">
                <a:solidFill>
                  <a:srgbClr val="00B050"/>
                </a:solidFill>
                <a:latin typeface="Times New Roman"/>
                <a:ea typeface="Times New Roman"/>
              </a:rPr>
              <a:t>elem_div</a:t>
            </a:r>
            <a:r>
              <a:rPr lang="en-US" sz="2900" dirty="0">
                <a:solidFill>
                  <a:srgbClr val="00B050"/>
                </a:solidFill>
                <a:latin typeface="Times New Roman"/>
                <a:ea typeface="Times New Roman"/>
              </a:rPr>
              <a:t>(</a:t>
            </a:r>
            <a:r>
              <a:rPr lang="en-US" sz="2900" dirty="0" err="1">
                <a:solidFill>
                  <a:srgbClr val="00B050"/>
                </a:solidFill>
                <a:latin typeface="Times New Roman"/>
                <a:ea typeface="Times New Roman"/>
              </a:rPr>
              <a:t>obs_cpue</a:t>
            </a:r>
            <a:r>
              <a:rPr lang="en-US" sz="2900" dirty="0">
                <a:solidFill>
                  <a:srgbClr val="00B050"/>
                </a:solidFill>
                <a:latin typeface="Times New Roman"/>
                <a:ea typeface="Times New Roman"/>
              </a:rPr>
              <a:t>(k), </a:t>
            </a:r>
            <a:r>
              <a:rPr lang="en-US" sz="2900" dirty="0" err="1">
                <a:solidFill>
                  <a:srgbClr val="00B050"/>
                </a:solidFill>
                <a:latin typeface="Times New Roman"/>
                <a:ea typeface="Times New Roman"/>
              </a:rPr>
              <a:t>pre_cpue</a:t>
            </a:r>
            <a:r>
              <a:rPr lang="en-US" sz="2900" dirty="0">
                <a:solidFill>
                  <a:srgbClr val="00B050"/>
                </a:solidFill>
                <a:latin typeface="Times New Roman"/>
                <a:ea typeface="Times New Roman"/>
              </a:rPr>
              <a:t>(k))), </a:t>
            </a:r>
            <a:r>
              <a:rPr lang="en-US" sz="2900" dirty="0" err="1">
                <a:solidFill>
                  <a:srgbClr val="00B050"/>
                </a:solidFill>
                <a:latin typeface="Times New Roman"/>
              </a:rPr>
              <a:t>stdtmp</a:t>
            </a:r>
            <a:r>
              <a:rPr lang="en-US" sz="2900" dirty="0">
                <a:solidFill>
                  <a:srgbClr val="00B050"/>
                </a:solidFill>
                <a:latin typeface="Times New Roman"/>
                <a:ea typeface="Times New Roman"/>
              </a:rPr>
              <a:t>) </a:t>
            </a:r>
            <a:r>
              <a:rPr lang="en-US" sz="2900" dirty="0">
                <a:solidFill>
                  <a:srgbClr val="FF0000"/>
                </a:solidFill>
                <a:latin typeface="Times New Roman"/>
                <a:ea typeface="Times New Roman"/>
              </a:rPr>
              <a:t>+ 0.5 * </a:t>
            </a:r>
            <a:r>
              <a:rPr lang="en-US" sz="2900" dirty="0" err="1">
                <a:solidFill>
                  <a:srgbClr val="FF0000"/>
                </a:solidFill>
                <a:latin typeface="Times New Roman"/>
                <a:ea typeface="Times New Roman"/>
              </a:rPr>
              <a:t>stdtmp</a:t>
            </a:r>
            <a:r>
              <a:rPr lang="en-US" sz="2900" dirty="0">
                <a:solidFill>
                  <a:srgbClr val="00B050"/>
                </a:solidFill>
                <a:latin typeface="Times New Roman"/>
                <a:ea typeface="Times New Roman"/>
              </a:rPr>
              <a:t>;</a:t>
            </a:r>
          </a:p>
          <a:p>
            <a:pPr marL="0" lvl="0" indent="0">
              <a:spcBef>
                <a:spcPts val="0"/>
              </a:spcBef>
              <a:buNone/>
            </a:pP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dvar_vector</a:t>
            </a: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restmp</a:t>
            </a:r>
            <a:r>
              <a:rPr lang="en-US" sz="2900" dirty="0">
                <a:solidFill>
                  <a:srgbClr val="00B050"/>
                </a:solidFill>
                <a:latin typeface="Times New Roman"/>
                <a:ea typeface="Times New Roman"/>
              </a:rPr>
              <a:t> = </a:t>
            </a:r>
            <a:r>
              <a:rPr lang="en-US" sz="2900" dirty="0" err="1">
                <a:solidFill>
                  <a:srgbClr val="00B050"/>
                </a:solidFill>
                <a:latin typeface="Times New Roman"/>
                <a:ea typeface="Times New Roman"/>
              </a:rPr>
              <a:t>elem_div</a:t>
            </a:r>
            <a:r>
              <a:rPr lang="en-US" sz="2900" dirty="0">
                <a:solidFill>
                  <a:srgbClr val="00B050"/>
                </a:solidFill>
                <a:latin typeface="Times New Roman"/>
                <a:ea typeface="Times New Roman"/>
              </a:rPr>
              <a:t>(log(</a:t>
            </a:r>
            <a:r>
              <a:rPr lang="en-US" sz="2900" dirty="0" err="1">
                <a:solidFill>
                  <a:srgbClr val="00B050"/>
                </a:solidFill>
                <a:latin typeface="Times New Roman"/>
                <a:ea typeface="Times New Roman"/>
              </a:rPr>
              <a:t>elem_div</a:t>
            </a:r>
            <a:r>
              <a:rPr lang="en-US" sz="2900" dirty="0">
                <a:solidFill>
                  <a:srgbClr val="00B050"/>
                </a:solidFill>
                <a:latin typeface="Times New Roman"/>
                <a:ea typeface="Times New Roman"/>
              </a:rPr>
              <a:t>(</a:t>
            </a:r>
            <a:r>
              <a:rPr lang="en-US" sz="2900" dirty="0" err="1">
                <a:solidFill>
                  <a:srgbClr val="00B050"/>
                </a:solidFill>
                <a:latin typeface="Times New Roman"/>
                <a:ea typeface="Times New Roman"/>
              </a:rPr>
              <a:t>obs_cpue</a:t>
            </a:r>
            <a:r>
              <a:rPr lang="en-US" sz="2900" dirty="0">
                <a:solidFill>
                  <a:srgbClr val="00B050"/>
                </a:solidFill>
                <a:latin typeface="Times New Roman"/>
                <a:ea typeface="Times New Roman"/>
              </a:rPr>
              <a:t>(k), </a:t>
            </a:r>
            <a:r>
              <a:rPr lang="en-US" sz="2900" dirty="0" err="1">
                <a:solidFill>
                  <a:srgbClr val="00B050"/>
                </a:solidFill>
                <a:latin typeface="Times New Roman"/>
                <a:ea typeface="Times New Roman"/>
              </a:rPr>
              <a:t>pre_cpue</a:t>
            </a:r>
            <a:r>
              <a:rPr lang="en-US" sz="2900" dirty="0">
                <a:solidFill>
                  <a:srgbClr val="00B050"/>
                </a:solidFill>
                <a:latin typeface="Times New Roman"/>
                <a:ea typeface="Times New Roman"/>
              </a:rPr>
              <a:t>(k))), </a:t>
            </a:r>
            <a:r>
              <a:rPr lang="en-US" sz="2900" dirty="0" err="1">
                <a:solidFill>
                  <a:srgbClr val="00B050"/>
                </a:solidFill>
                <a:latin typeface="Times New Roman"/>
              </a:rPr>
              <a:t>stdtmp</a:t>
            </a:r>
            <a:r>
              <a:rPr lang="en-US" sz="2900" dirty="0">
                <a:solidFill>
                  <a:srgbClr val="00B050"/>
                </a:solidFill>
                <a:latin typeface="Times New Roman"/>
                <a:ea typeface="Times New Roman"/>
              </a:rPr>
              <a:t>);        </a:t>
            </a:r>
          </a:p>
          <a:p>
            <a:pPr marL="0" lvl="0" indent="0">
              <a:spcBef>
                <a:spcPts val="0"/>
              </a:spcBef>
              <a:buNone/>
            </a:pPr>
            <a:r>
              <a:rPr lang="en-US" sz="2900" dirty="0">
                <a:solidFill>
                  <a:srgbClr val="00B050"/>
                </a:solidFill>
                <a:latin typeface="Times New Roman"/>
                <a:ea typeface="Times New Roman"/>
              </a:rPr>
              <a:t>      </a:t>
            </a:r>
            <a:r>
              <a:rPr lang="en-US" sz="2900" dirty="0" err="1">
                <a:solidFill>
                  <a:srgbClr val="00B050"/>
                </a:solidFill>
                <a:latin typeface="Times New Roman"/>
                <a:ea typeface="Times New Roman"/>
              </a:rPr>
              <a:t>nloglike</a:t>
            </a:r>
            <a:r>
              <a:rPr lang="en-US" sz="2900" dirty="0">
                <a:solidFill>
                  <a:srgbClr val="00B050"/>
                </a:solidFill>
                <a:latin typeface="Times New Roman"/>
                <a:ea typeface="Times New Roman"/>
              </a:rPr>
              <a:t>(2,k) += sum(log(</a:t>
            </a:r>
            <a:r>
              <a:rPr lang="en-US" sz="2900" dirty="0" err="1">
                <a:solidFill>
                  <a:srgbClr val="00B050"/>
                </a:solidFill>
                <a:latin typeface="Times New Roman"/>
                <a:ea typeface="Times New Roman"/>
              </a:rPr>
              <a:t>stdtmp</a:t>
            </a:r>
            <a:r>
              <a:rPr lang="en-US" sz="2900" dirty="0">
                <a:solidFill>
                  <a:srgbClr val="00B050"/>
                </a:solidFill>
                <a:latin typeface="Times New Roman"/>
                <a:ea typeface="Times New Roman"/>
              </a:rPr>
              <a:t>)) + sum(</a:t>
            </a:r>
            <a:r>
              <a:rPr lang="en-US" sz="2900" dirty="0">
                <a:solidFill>
                  <a:srgbClr val="00B050"/>
                </a:solidFill>
                <a:latin typeface="Times New Roman"/>
              </a:rPr>
              <a:t>0.5 *</a:t>
            </a:r>
            <a:r>
              <a:rPr lang="en-US" sz="2900" dirty="0">
                <a:solidFill>
                  <a:srgbClr val="00B050"/>
                </a:solidFill>
                <a:latin typeface="Times New Roman"/>
                <a:ea typeface="Times New Roman"/>
              </a:rPr>
              <a:t> square(</a:t>
            </a:r>
            <a:r>
              <a:rPr lang="en-US" sz="2900" dirty="0" err="1">
                <a:solidFill>
                  <a:srgbClr val="00B050"/>
                </a:solidFill>
                <a:latin typeface="Times New Roman"/>
                <a:ea typeface="Times New Roman"/>
              </a:rPr>
              <a:t>restmp</a:t>
            </a:r>
            <a:r>
              <a:rPr lang="en-US" sz="2900" dirty="0">
                <a:solidFill>
                  <a:srgbClr val="00B050"/>
                </a:solidFill>
                <a:latin typeface="Times New Roman"/>
                <a:ea typeface="Times New Roman"/>
              </a:rPr>
              <a:t>));</a:t>
            </a: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16827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A20FE-A78F-4D67-8BF7-41F6F8BC4FA1}"/>
              </a:ext>
            </a:extLst>
          </p:cNvPr>
          <p:cNvSpPr/>
          <p:nvPr/>
        </p:nvSpPr>
        <p:spPr>
          <a:xfrm>
            <a:off x="685800" y="219670"/>
            <a:ext cx="8153400" cy="769441"/>
          </a:xfrm>
          <a:prstGeom prst="rect">
            <a:avLst/>
          </a:prstGeom>
        </p:spPr>
        <p:txBody>
          <a:bodyPr wrap="square">
            <a:spAutoFit/>
          </a:bodyPr>
          <a:lstStyle/>
          <a:p>
            <a:r>
              <a:rPr lang="en-US" sz="2200" dirty="0"/>
              <a:t>Comparison of hindcast estimates of total recruitment for model 19.0 (</a:t>
            </a:r>
            <a:r>
              <a:rPr lang="en-US" sz="2200" dirty="0" err="1"/>
              <a:t>gmacs</a:t>
            </a:r>
            <a:r>
              <a:rPr lang="en-US" sz="2200" dirty="0"/>
              <a:t>) from 1976 to 2019 made with terminal years 2009-2019. </a:t>
            </a:r>
          </a:p>
        </p:txBody>
      </p:sp>
      <p:pic>
        <p:nvPicPr>
          <p:cNvPr id="5" name="Picture 4">
            <a:extLst>
              <a:ext uri="{FF2B5EF4-FFF2-40B4-BE49-F238E27FC236}">
                <a16:creationId xmlns:a16="http://schemas.microsoft.com/office/drawing/2014/main" id="{8667532D-173D-4F4B-9871-FD37F4DE4F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989111"/>
            <a:ext cx="7162800" cy="5867400"/>
          </a:xfrm>
          <a:prstGeom prst="rect">
            <a:avLst/>
          </a:prstGeom>
          <a:noFill/>
        </p:spPr>
      </p:pic>
    </p:spTree>
    <p:extLst>
      <p:ext uri="{BB962C8B-B14F-4D97-AF65-F5344CB8AC3E}">
        <p14:creationId xmlns:p14="http://schemas.microsoft.com/office/powerpoint/2010/main" val="3822935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50D34-9EAC-403D-A96A-E00D64565E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7772400" cy="5029200"/>
          </a:xfrm>
          <a:prstGeom prst="rect">
            <a:avLst/>
          </a:prstGeom>
          <a:noFill/>
        </p:spPr>
      </p:pic>
      <p:sp>
        <p:nvSpPr>
          <p:cNvPr id="3" name="Rectangle 2">
            <a:extLst>
              <a:ext uri="{FF2B5EF4-FFF2-40B4-BE49-F238E27FC236}">
                <a16:creationId xmlns:a16="http://schemas.microsoft.com/office/drawing/2014/main" id="{20E9AC0E-1523-4A20-B8F4-32DACBAF18AD}"/>
              </a:ext>
            </a:extLst>
          </p:cNvPr>
          <p:cNvSpPr/>
          <p:nvPr/>
        </p:nvSpPr>
        <p:spPr>
          <a:xfrm>
            <a:off x="838200" y="228600"/>
            <a:ext cx="7620000" cy="1015663"/>
          </a:xfrm>
          <a:prstGeom prst="rect">
            <a:avLst/>
          </a:prstGeom>
        </p:spPr>
        <p:txBody>
          <a:bodyPr wrap="square">
            <a:spAutoFit/>
          </a:bodyPr>
          <a:lstStyle/>
          <a:p>
            <a:r>
              <a:rPr lang="en-US" sz="2000" dirty="0"/>
              <a:t>Figure 28b. Evaluation of Bristol Bay red king crab retrospective errors on recruitment estimates as a function of the number of years in the model for model 19.0 (</a:t>
            </a:r>
            <a:r>
              <a:rPr lang="en-US" sz="2000" dirty="0" err="1"/>
              <a:t>gmacs</a:t>
            </a:r>
            <a:r>
              <a:rPr lang="en-US" sz="2000" dirty="0"/>
              <a:t>).</a:t>
            </a:r>
          </a:p>
        </p:txBody>
      </p:sp>
    </p:spTree>
    <p:extLst>
      <p:ext uri="{BB962C8B-B14F-4D97-AF65-F5344CB8AC3E}">
        <p14:creationId xmlns:p14="http://schemas.microsoft.com/office/powerpoint/2010/main" val="875929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E50CF-D487-4347-935A-F4C762676B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001000" cy="4800600"/>
          </a:xfrm>
          <a:prstGeom prst="rect">
            <a:avLst/>
          </a:prstGeom>
          <a:noFill/>
        </p:spPr>
      </p:pic>
      <p:sp>
        <p:nvSpPr>
          <p:cNvPr id="2" name="Rectangle 1">
            <a:extLst>
              <a:ext uri="{FF2B5EF4-FFF2-40B4-BE49-F238E27FC236}">
                <a16:creationId xmlns:a16="http://schemas.microsoft.com/office/drawing/2014/main" id="{2C5565CB-71D3-4EB6-9CB9-034449EFD393}"/>
              </a:ext>
            </a:extLst>
          </p:cNvPr>
          <p:cNvSpPr/>
          <p:nvPr/>
        </p:nvSpPr>
        <p:spPr>
          <a:xfrm>
            <a:off x="533400" y="304800"/>
            <a:ext cx="8305800" cy="1015663"/>
          </a:xfrm>
          <a:prstGeom prst="rect">
            <a:avLst/>
          </a:prstGeom>
        </p:spPr>
        <p:txBody>
          <a:bodyPr wrap="square">
            <a:spAutoFit/>
          </a:bodyPr>
          <a:lstStyle/>
          <a:p>
            <a:r>
              <a:rPr lang="en-US" sz="2000" dirty="0"/>
              <a:t>Figure 28c. Mean ratios of retrospective estimates of recruitments to those estimated in the most recent year (2019) and standard deviations of the ratios as a function of the number of years in the model for model 19.0 (</a:t>
            </a:r>
            <a:r>
              <a:rPr lang="en-US" sz="2000" dirty="0" err="1"/>
              <a:t>gmacs</a:t>
            </a:r>
            <a:r>
              <a:rPr lang="en-US" sz="2000" dirty="0"/>
              <a:t>). </a:t>
            </a:r>
          </a:p>
        </p:txBody>
      </p:sp>
    </p:spTree>
    <p:extLst>
      <p:ext uri="{BB962C8B-B14F-4D97-AF65-F5344CB8AC3E}">
        <p14:creationId xmlns:p14="http://schemas.microsoft.com/office/powerpoint/2010/main" val="3603680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694746"/>
            <a:ext cx="396262" cy="369332"/>
          </a:xfrm>
          <a:prstGeom prst="rect">
            <a:avLst/>
          </a:prstGeom>
          <a:noFill/>
        </p:spPr>
        <p:txBody>
          <a:bodyPr wrap="none" rtlCol="0">
            <a:spAutoFit/>
          </a:bodyPr>
          <a:lstStyle/>
          <a:p>
            <a:r>
              <a:rPr lang="en-US" dirty="0"/>
              <a:t>    </a:t>
            </a:r>
          </a:p>
        </p:txBody>
      </p:sp>
      <p:sp>
        <p:nvSpPr>
          <p:cNvPr id="5" name="Rectangle 4">
            <a:extLst>
              <a:ext uri="{FF2B5EF4-FFF2-40B4-BE49-F238E27FC236}">
                <a16:creationId xmlns:a16="http://schemas.microsoft.com/office/drawing/2014/main" id="{14826C77-C251-46C1-8096-E8D3FF89BEEA}"/>
              </a:ext>
            </a:extLst>
          </p:cNvPr>
          <p:cNvSpPr/>
          <p:nvPr/>
        </p:nvSpPr>
        <p:spPr>
          <a:xfrm>
            <a:off x="5956531" y="732847"/>
            <a:ext cx="713657" cy="369332"/>
          </a:xfrm>
          <a:prstGeom prst="rect">
            <a:avLst/>
          </a:prstGeom>
        </p:spPr>
        <p:txBody>
          <a:bodyPr wrap="none">
            <a:spAutoFit/>
          </a:bodyPr>
          <a:lstStyle/>
          <a:p>
            <a:r>
              <a:rPr lang="en-US" dirty="0"/>
              <a:t>          </a:t>
            </a:r>
          </a:p>
        </p:txBody>
      </p:sp>
      <p:pic>
        <p:nvPicPr>
          <p:cNvPr id="8" name="Picture 7">
            <a:extLst>
              <a:ext uri="{FF2B5EF4-FFF2-40B4-BE49-F238E27FC236}">
                <a16:creationId xmlns:a16="http://schemas.microsoft.com/office/drawing/2014/main" id="{1CB1E04D-F489-48BF-8857-5850BC191A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867"/>
            <a:ext cx="5943600" cy="6824133"/>
          </a:xfrm>
          <a:prstGeom prst="rect">
            <a:avLst/>
          </a:prstGeom>
          <a:noFill/>
          <a:ln>
            <a:noFill/>
          </a:ln>
        </p:spPr>
      </p:pic>
    </p:spTree>
    <p:extLst>
      <p:ext uri="{BB962C8B-B14F-4D97-AF65-F5344CB8AC3E}">
        <p14:creationId xmlns:p14="http://schemas.microsoft.com/office/powerpoint/2010/main" val="699397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830664" y="346335"/>
            <a:ext cx="1370888" cy="369332"/>
          </a:xfrm>
          <a:prstGeom prst="rect">
            <a:avLst/>
          </a:prstGeom>
          <a:noFill/>
        </p:spPr>
        <p:txBody>
          <a:bodyPr wrap="none" rtlCol="0">
            <a:spAutoFit/>
          </a:bodyPr>
          <a:lstStyle/>
          <a:p>
            <a:r>
              <a:rPr lang="en-US" dirty="0"/>
              <a:t>Model 18.0e</a:t>
            </a:r>
          </a:p>
        </p:txBody>
      </p:sp>
      <p:sp>
        <p:nvSpPr>
          <p:cNvPr id="5" name="Rectangle 4">
            <a:extLst>
              <a:ext uri="{FF2B5EF4-FFF2-40B4-BE49-F238E27FC236}">
                <a16:creationId xmlns:a16="http://schemas.microsoft.com/office/drawing/2014/main" id="{14826C77-C251-46C1-8096-E8D3FF89BEEA}"/>
              </a:ext>
            </a:extLst>
          </p:cNvPr>
          <p:cNvSpPr/>
          <p:nvPr/>
        </p:nvSpPr>
        <p:spPr>
          <a:xfrm>
            <a:off x="5922856" y="346335"/>
            <a:ext cx="2147896" cy="369332"/>
          </a:xfrm>
          <a:prstGeom prst="rect">
            <a:avLst/>
          </a:prstGeom>
        </p:spPr>
        <p:txBody>
          <a:bodyPr wrap="none">
            <a:spAutoFit/>
          </a:bodyPr>
          <a:lstStyle/>
          <a:p>
            <a:r>
              <a:rPr lang="en-US" dirty="0"/>
              <a:t> Model 19.0 (</a:t>
            </a:r>
            <a:r>
              <a:rPr lang="en-US" dirty="0" err="1"/>
              <a:t>gmacs</a:t>
            </a:r>
            <a:r>
              <a:rPr lang="en-US" dirty="0"/>
              <a:t>)</a:t>
            </a:r>
          </a:p>
        </p:txBody>
      </p:sp>
      <p:pic>
        <p:nvPicPr>
          <p:cNvPr id="7" name="Picture 6">
            <a:extLst>
              <a:ext uri="{FF2B5EF4-FFF2-40B4-BE49-F238E27FC236}">
                <a16:creationId xmlns:a16="http://schemas.microsoft.com/office/drawing/2014/main" id="{023E507B-045C-4065-94DB-B5564F9476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5667"/>
            <a:ext cx="4343401" cy="6142333"/>
          </a:xfrm>
          <a:prstGeom prst="rect">
            <a:avLst/>
          </a:prstGeom>
          <a:noFill/>
          <a:ln>
            <a:noFill/>
          </a:ln>
        </p:spPr>
      </p:pic>
      <p:pic>
        <p:nvPicPr>
          <p:cNvPr id="10" name="Picture 9">
            <a:extLst>
              <a:ext uri="{FF2B5EF4-FFF2-40B4-BE49-F238E27FC236}">
                <a16:creationId xmlns:a16="http://schemas.microsoft.com/office/drawing/2014/main" id="{37B75F8E-7A05-47C5-8BD3-5E47A29832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5799" y="762001"/>
            <a:ext cx="4419601" cy="6096000"/>
          </a:xfrm>
          <a:prstGeom prst="rect">
            <a:avLst/>
          </a:prstGeom>
          <a:noFill/>
          <a:ln>
            <a:noFill/>
          </a:ln>
        </p:spPr>
      </p:pic>
    </p:spTree>
    <p:extLst>
      <p:ext uri="{BB962C8B-B14F-4D97-AF65-F5344CB8AC3E}">
        <p14:creationId xmlns:p14="http://schemas.microsoft.com/office/powerpoint/2010/main" val="4096701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6600" y="533400"/>
            <a:ext cx="184303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18.0e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sp>
        <p:nvSpPr>
          <p:cNvPr id="7" name="Rectangle 6"/>
          <p:cNvSpPr/>
          <p:nvPr/>
        </p:nvSpPr>
        <p:spPr>
          <a:xfrm>
            <a:off x="6996170" y="4078069"/>
            <a:ext cx="193346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18.0e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pic>
        <p:nvPicPr>
          <p:cNvPr id="6" name="Picture 5">
            <a:extLst>
              <a:ext uri="{FF2B5EF4-FFF2-40B4-BE49-F238E27FC236}">
                <a16:creationId xmlns:a16="http://schemas.microsoft.com/office/drawing/2014/main" id="{CA78B120-EBE5-4209-A208-DB2F0F4F33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9472" y="130810"/>
            <a:ext cx="5889246" cy="3383997"/>
          </a:xfrm>
          <a:prstGeom prst="rect">
            <a:avLst/>
          </a:prstGeom>
          <a:noFill/>
        </p:spPr>
      </p:pic>
      <p:pic>
        <p:nvPicPr>
          <p:cNvPr id="8" name="Picture 7">
            <a:extLst>
              <a:ext uri="{FF2B5EF4-FFF2-40B4-BE49-F238E27FC236}">
                <a16:creationId xmlns:a16="http://schemas.microsoft.com/office/drawing/2014/main" id="{4BBE68E9-4223-40AC-BB35-6228A11B4A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941" y="3499567"/>
            <a:ext cx="5895777" cy="3212383"/>
          </a:xfrm>
          <a:prstGeom prst="rect">
            <a:avLst/>
          </a:prstGeom>
          <a:noFill/>
        </p:spPr>
      </p:pic>
    </p:spTree>
    <p:extLst>
      <p:ext uri="{BB962C8B-B14F-4D97-AF65-F5344CB8AC3E}">
        <p14:creationId xmlns:p14="http://schemas.microsoft.com/office/powerpoint/2010/main" val="2452283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b="1" dirty="0">
                <a:solidFill>
                  <a:srgbClr val="FF0000"/>
                </a:solidFill>
              </a:rPr>
              <a:t>Summary</a:t>
            </a:r>
            <a:endParaRPr lang="en-US" dirty="0"/>
          </a:p>
        </p:txBody>
      </p:sp>
      <p:sp>
        <p:nvSpPr>
          <p:cNvPr id="3075" name="Rectangle 3"/>
          <p:cNvSpPr>
            <a:spLocks noGrp="1" noChangeArrowheads="1"/>
          </p:cNvSpPr>
          <p:nvPr>
            <p:ph type="body" idx="1"/>
          </p:nvPr>
        </p:nvSpPr>
        <p:spPr>
          <a:xfrm>
            <a:off x="457200" y="1143000"/>
            <a:ext cx="8382000" cy="5638800"/>
          </a:xfrm>
        </p:spPr>
        <p:txBody>
          <a:bodyPr>
            <a:normAutofit fontScale="77500" lnSpcReduction="20000"/>
          </a:bodyPr>
          <a:lstStyle/>
          <a:p>
            <a:pPr marL="457200" indent="-457200">
              <a:spcBef>
                <a:spcPts val="0"/>
              </a:spcBef>
              <a:spcAft>
                <a:spcPts val="1000"/>
              </a:spcAft>
              <a:buFont typeface="+mj-lt"/>
              <a:buAutoNum type="arabicParenR"/>
            </a:pPr>
            <a:r>
              <a:rPr lang="en-US" sz="2500" dirty="0"/>
              <a:t>In 2018 and 2019, the survey biomasses decreased about 50% from 2017, more than expected. All models have much higher estimated NMFS survey biomass than the observed values in 2018 and 2019.  </a:t>
            </a:r>
          </a:p>
          <a:p>
            <a:pPr marL="457200" indent="-457200">
              <a:spcBef>
                <a:spcPts val="0"/>
              </a:spcBef>
              <a:spcAft>
                <a:spcPts val="1000"/>
              </a:spcAft>
              <a:buFont typeface="+mj-lt"/>
              <a:buAutoNum type="arabicParenR"/>
            </a:pPr>
            <a:r>
              <a:rPr lang="en-US" sz="2500" dirty="0"/>
              <a:t>Model estimated relative NMFS survey biomasses are very similar between two non-</a:t>
            </a:r>
            <a:r>
              <a:rPr lang="en-US" sz="2500" dirty="0" err="1"/>
              <a:t>gmacs</a:t>
            </a:r>
            <a:r>
              <a:rPr lang="en-US" sz="2500" dirty="0"/>
              <a:t> models, are generally similar among all three models, and fit the survey data reasonably well. </a:t>
            </a:r>
          </a:p>
          <a:p>
            <a:pPr marL="457200" indent="-457200">
              <a:spcBef>
                <a:spcPts val="0"/>
              </a:spcBef>
              <a:spcAft>
                <a:spcPts val="1000"/>
              </a:spcAft>
              <a:buFont typeface="+mj-lt"/>
              <a:buAutoNum type="arabicParenR"/>
            </a:pPr>
            <a:r>
              <a:rPr lang="en-US" sz="2500" dirty="0" err="1"/>
              <a:t>Gmacs</a:t>
            </a:r>
            <a:r>
              <a:rPr lang="en-US" sz="2500" dirty="0"/>
              <a:t> (model 19.0) results in lower mature male biomass estimates (thus lower recruitment estimates) than the other two models during the last 30 years; this may have something to do with a lower weight for BSFRF survey data through higher estimated additional CV for BSFRF survey biomass. </a:t>
            </a:r>
          </a:p>
          <a:p>
            <a:pPr marL="457200" indent="-457200">
              <a:spcBef>
                <a:spcPts val="0"/>
              </a:spcBef>
              <a:spcAft>
                <a:spcPts val="1000"/>
              </a:spcAft>
              <a:buFont typeface="+mj-lt"/>
              <a:buAutoNum type="arabicParenR"/>
            </a:pPr>
            <a:r>
              <a:rPr lang="en-US" sz="2500" dirty="0"/>
              <a:t>Generally speaking, model 18.0e fits all length compositions better than model 19.0 except for the directed pot fishery female discard. Model 19.0 fits the NMFS survey biomass much better than model 18.0e while model 18.0e fits the BSFRF survey biomass slightly better. </a:t>
            </a:r>
          </a:p>
          <a:p>
            <a:pPr marL="457200" indent="-457200">
              <a:spcBef>
                <a:spcPts val="0"/>
              </a:spcBef>
              <a:spcAft>
                <a:spcPts val="1000"/>
              </a:spcAft>
              <a:buFont typeface="+mj-lt"/>
              <a:buAutoNum type="arabicParenR"/>
            </a:pPr>
            <a:r>
              <a:rPr lang="en-US" sz="2500" dirty="0"/>
              <a:t>In terminal year, 2019, B</a:t>
            </a:r>
            <a:r>
              <a:rPr lang="en-US" sz="2500" baseline="-25000" dirty="0"/>
              <a:t>35%</a:t>
            </a:r>
            <a:r>
              <a:rPr lang="en-US" sz="2500" dirty="0"/>
              <a:t>, mature male biomass and OFL estimates are lower for model 19.0 (</a:t>
            </a:r>
            <a:r>
              <a:rPr lang="en-US" sz="2500" dirty="0" err="1"/>
              <a:t>gmacs</a:t>
            </a:r>
            <a:r>
              <a:rPr lang="en-US" sz="2500" dirty="0"/>
              <a:t>) than model 18.0e. We have some concern with B</a:t>
            </a:r>
            <a:r>
              <a:rPr lang="en-US" sz="2500" baseline="-25000" dirty="0"/>
              <a:t>35%</a:t>
            </a:r>
            <a:r>
              <a:rPr lang="en-US" sz="2500" dirty="0"/>
              <a:t> calculation with </a:t>
            </a:r>
            <a:r>
              <a:rPr lang="en-US" sz="2500" dirty="0" err="1"/>
              <a:t>modle</a:t>
            </a:r>
            <a:r>
              <a:rPr lang="en-US" sz="2500" dirty="0"/>
              <a:t> 19.0 and will likely to check it in the future. </a:t>
            </a:r>
          </a:p>
          <a:p>
            <a:pPr marL="457200" indent="-457200">
              <a:spcBef>
                <a:spcPts val="0"/>
              </a:spcBef>
              <a:spcAft>
                <a:spcPts val="1000"/>
              </a:spcAft>
              <a:buFont typeface="+mj-lt"/>
              <a:buAutoNum type="arabicParenR"/>
            </a:pPr>
            <a:r>
              <a:rPr lang="en-US" sz="2500" dirty="0"/>
              <a:t>Like the prior results, updated terminal year recruitment analysis with model 19.0 (</a:t>
            </a:r>
            <a:r>
              <a:rPr lang="en-US" sz="2500" dirty="0" err="1"/>
              <a:t>gmacs</a:t>
            </a:r>
            <a:r>
              <a:rPr lang="en-US" sz="2500" dirty="0"/>
              <a:t>) also suggests the estimated recruitment in the last year should not be used for estimating B</a:t>
            </a:r>
            <a:r>
              <a:rPr lang="en-US" sz="2500" baseline="-25000" dirty="0"/>
              <a:t>35%</a:t>
            </a:r>
            <a:r>
              <a:rPr lang="en-US" sz="2500" dirty="0"/>
              <a:t>. </a:t>
            </a:r>
          </a:p>
          <a:p>
            <a:pPr marL="0" indent="0">
              <a:spcBef>
                <a:spcPts val="0"/>
              </a:spcBef>
              <a:spcAft>
                <a:spcPts val="1000"/>
              </a:spcAft>
              <a:buNone/>
            </a:pPr>
            <a:endParaRPr lang="en-US" sz="2400" dirty="0"/>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02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B0F2C1-B4DA-47D2-9ABA-8236109CB2AD}"/>
              </a:ext>
            </a:extLst>
          </p:cNvPr>
          <p:cNvPicPr>
            <a:picLocks noChangeAspect="1"/>
          </p:cNvPicPr>
          <p:nvPr/>
        </p:nvPicPr>
        <p:blipFill>
          <a:blip r:embed="rId2"/>
          <a:stretch>
            <a:fillRect/>
          </a:stretch>
        </p:blipFill>
        <p:spPr>
          <a:xfrm>
            <a:off x="457200" y="457200"/>
            <a:ext cx="8296369" cy="3048000"/>
          </a:xfrm>
          <a:prstGeom prst="rect">
            <a:avLst/>
          </a:prstGeom>
        </p:spPr>
      </p:pic>
      <p:pic>
        <p:nvPicPr>
          <p:cNvPr id="3" name="Picture 2">
            <a:extLst>
              <a:ext uri="{FF2B5EF4-FFF2-40B4-BE49-F238E27FC236}">
                <a16:creationId xmlns:a16="http://schemas.microsoft.com/office/drawing/2014/main" id="{10DDD1EC-104D-4676-BD08-EA788416E605}"/>
              </a:ext>
            </a:extLst>
          </p:cNvPr>
          <p:cNvPicPr>
            <a:picLocks noChangeAspect="1"/>
          </p:cNvPicPr>
          <p:nvPr/>
        </p:nvPicPr>
        <p:blipFill>
          <a:blip r:embed="rId3"/>
          <a:stretch>
            <a:fillRect/>
          </a:stretch>
        </p:blipFill>
        <p:spPr>
          <a:xfrm>
            <a:off x="722016" y="3507698"/>
            <a:ext cx="8031553" cy="2895600"/>
          </a:xfrm>
          <a:prstGeom prst="rect">
            <a:avLst/>
          </a:prstGeom>
        </p:spPr>
      </p:pic>
    </p:spTree>
    <p:extLst>
      <p:ext uri="{BB962C8B-B14F-4D97-AF65-F5344CB8AC3E}">
        <p14:creationId xmlns:p14="http://schemas.microsoft.com/office/powerpoint/2010/main" val="345195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b="1" dirty="0">
                <a:solidFill>
                  <a:srgbClr val="FF0000"/>
                </a:solidFill>
              </a:rPr>
              <a:t>Recommendations</a:t>
            </a:r>
            <a:endParaRPr lang="en-US" dirty="0"/>
          </a:p>
        </p:txBody>
      </p:sp>
      <p:sp>
        <p:nvSpPr>
          <p:cNvPr id="3075" name="Rectangle 3"/>
          <p:cNvSpPr>
            <a:spLocks noGrp="1" noChangeArrowheads="1"/>
          </p:cNvSpPr>
          <p:nvPr>
            <p:ph type="body" idx="1"/>
          </p:nvPr>
        </p:nvSpPr>
        <p:spPr>
          <a:xfrm>
            <a:off x="304800" y="1219200"/>
            <a:ext cx="8686800" cy="5334000"/>
          </a:xfrm>
        </p:spPr>
        <p:txBody>
          <a:bodyPr>
            <a:normAutofit/>
          </a:bodyPr>
          <a:lstStyle/>
          <a:p>
            <a:pPr marL="457200" indent="-457200">
              <a:spcBef>
                <a:spcPts val="0"/>
              </a:spcBef>
              <a:spcAft>
                <a:spcPts val="1000"/>
              </a:spcAft>
              <a:buFont typeface="+mj-lt"/>
              <a:buAutoNum type="arabicParenR"/>
            </a:pPr>
            <a:r>
              <a:rPr lang="en-US" sz="2800" dirty="0"/>
              <a:t>Model 18.0e or 19.0 (</a:t>
            </a:r>
            <a:r>
              <a:rPr lang="en-US" sz="2800" dirty="0" err="1"/>
              <a:t>gmacs</a:t>
            </a:r>
            <a:r>
              <a:rPr lang="en-US" sz="2800" dirty="0"/>
              <a:t>) is recommended for overfishing determination this year, because the results are hardly different between models 18.0d and 18.0e.</a:t>
            </a:r>
          </a:p>
          <a:p>
            <a:pPr marL="457200" indent="-457200">
              <a:spcBef>
                <a:spcPts val="0"/>
              </a:spcBef>
              <a:spcAft>
                <a:spcPts val="1000"/>
              </a:spcAft>
              <a:buFont typeface="+mj-lt"/>
              <a:buAutoNum type="arabicParenR"/>
            </a:pPr>
            <a:r>
              <a:rPr lang="en-US" sz="2800" dirty="0"/>
              <a:t>Although we think the </a:t>
            </a:r>
            <a:r>
              <a:rPr lang="en-US" sz="2800" dirty="0" err="1"/>
              <a:t>gmacs</a:t>
            </a:r>
            <a:r>
              <a:rPr lang="en-US" sz="2800" dirty="0"/>
              <a:t> approach of estimating </a:t>
            </a:r>
            <a:r>
              <a:rPr lang="en-US" sz="2800" i="1" dirty="0"/>
              <a:t>B</a:t>
            </a:r>
            <a:r>
              <a:rPr lang="en-US" sz="2800" i="1" baseline="-25000" dirty="0"/>
              <a:t>35%</a:t>
            </a:r>
            <a:r>
              <a:rPr lang="en-US" sz="2800" dirty="0"/>
              <a:t> needs to be verified, the </a:t>
            </a:r>
            <a:r>
              <a:rPr lang="en-US" sz="2800" dirty="0" err="1"/>
              <a:t>gmacs</a:t>
            </a:r>
            <a:r>
              <a:rPr lang="en-US" sz="2800" dirty="0"/>
              <a:t> model (19.0) is preferred due to better fits of NMFS survey biomass during recent years.   </a:t>
            </a:r>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297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690" y="525159"/>
            <a:ext cx="525009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Male area-swept abundance during 2015-2019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7650BF7-20DA-48E3-9FA3-05B7C07ACC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848600" cy="5410199"/>
          </a:xfrm>
          <a:prstGeom prst="rect">
            <a:avLst/>
          </a:prstGeom>
          <a:noFill/>
        </p:spPr>
      </p:pic>
    </p:spTree>
    <p:extLst>
      <p:ext uri="{BB962C8B-B14F-4D97-AF65-F5344CB8AC3E}">
        <p14:creationId xmlns:p14="http://schemas.microsoft.com/office/powerpoint/2010/main" val="292127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3000"/>
            <a:ext cx="8458200" cy="4190998"/>
          </a:xfrm>
        </p:spPr>
        <p:txBody>
          <a:bodyPr>
            <a:normAutofit fontScale="55000" lnSpcReduction="20000"/>
          </a:bodyPr>
          <a:lstStyle/>
          <a:p>
            <a:pPr marL="0" marR="0" indent="0">
              <a:spcBef>
                <a:spcPts val="0"/>
              </a:spcBef>
              <a:spcAft>
                <a:spcPts val="0"/>
              </a:spcAft>
              <a:buNone/>
            </a:pPr>
            <a:r>
              <a:rPr lang="en-US" sz="2900" i="1" dirty="0">
                <a:latin typeface="Times New Roman"/>
                <a:ea typeface="Times New Roman"/>
              </a:rPr>
              <a:t>Response to CPT Comments (from May 2019):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“Document how the two models penalize parameter values, in particular, differences in the sex ratio of recruits from 1:1,and explore whether the difference in results is due to difference in this penalty.”</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a:t>
            </a:r>
          </a:p>
          <a:p>
            <a:pPr marL="514350" lvl="0" indent="-514350">
              <a:spcBef>
                <a:spcPts val="0"/>
              </a:spcBef>
              <a:buAutoNum type="arabicParenBoth"/>
            </a:pPr>
            <a:r>
              <a:rPr lang="en-US" sz="2900" dirty="0">
                <a:solidFill>
                  <a:srgbClr val="FF0000"/>
                </a:solidFill>
                <a:latin typeface="Times New Roman"/>
                <a:ea typeface="Times New Roman"/>
              </a:rPr>
              <a:t>Most of penalties with model 18.0e are on recruitment: sex ratio of recruits from 1:1 and recruitment variation over time. There are some very small penalties on bycatch fishing mortality deviations that generally do not affect the results. </a:t>
            </a:r>
          </a:p>
          <a:p>
            <a:pPr marL="514350" lvl="0" indent="-514350">
              <a:spcBef>
                <a:spcPts val="0"/>
              </a:spcBef>
              <a:buAutoNum type="arabicParenBoth"/>
            </a:pPr>
            <a:r>
              <a:rPr lang="en-US" sz="2900" dirty="0">
                <a:solidFill>
                  <a:srgbClr val="FF0000"/>
                </a:solidFill>
                <a:latin typeface="Times New Roman"/>
                <a:ea typeface="Times New Roman"/>
              </a:rPr>
              <a:t>Model 19.0 tried to have the same penalties as model 18.0e on recruitment and bycatch fishing mortalities.</a:t>
            </a:r>
          </a:p>
          <a:p>
            <a:pPr marL="514350" lvl="0" indent="-514350">
              <a:spcBef>
                <a:spcPts val="0"/>
              </a:spcBef>
              <a:buAutoNum type="arabicParenBoth"/>
            </a:pPr>
            <a:r>
              <a:rPr lang="en-US" sz="2900" dirty="0">
                <a:solidFill>
                  <a:srgbClr val="FF0000"/>
                </a:solidFill>
                <a:latin typeface="Times New Roman"/>
                <a:ea typeface="Times New Roman"/>
              </a:rPr>
              <a:t>Model 19.0 has further penalty on recruitment, such as </a:t>
            </a:r>
            <a:r>
              <a:rPr lang="en-US" sz="2900" dirty="0" err="1">
                <a:solidFill>
                  <a:srgbClr val="FF0000"/>
                </a:solidFill>
                <a:latin typeface="Times New Roman"/>
                <a:ea typeface="Times New Roman"/>
              </a:rPr>
              <a:t>sigmaR</a:t>
            </a:r>
            <a:r>
              <a:rPr lang="en-US" sz="2900" dirty="0">
                <a:solidFill>
                  <a:srgbClr val="FF0000"/>
                </a:solidFill>
                <a:latin typeface="Times New Roman"/>
                <a:ea typeface="Times New Roman"/>
              </a:rPr>
              <a:t>. Besides </a:t>
            </a:r>
            <a:r>
              <a:rPr lang="en-US" sz="2900" dirty="0" err="1">
                <a:solidFill>
                  <a:srgbClr val="FF0000"/>
                </a:solidFill>
                <a:latin typeface="Times New Roman"/>
                <a:ea typeface="Times New Roman"/>
              </a:rPr>
              <a:t>sigmaR</a:t>
            </a:r>
            <a:r>
              <a:rPr lang="en-US" sz="2900" dirty="0">
                <a:solidFill>
                  <a:srgbClr val="FF0000"/>
                </a:solidFill>
                <a:latin typeface="Times New Roman"/>
                <a:ea typeface="Times New Roman"/>
              </a:rPr>
              <a:t>, model 19.0 has many prior-densities and a penalty on natural mortality (M) deviations. Based on penalty values in negative likelihood components, prior-densities have the highest value, recruitment has the second, and M deviations have the third. </a:t>
            </a:r>
          </a:p>
          <a:p>
            <a:pPr marL="514350" lvl="0" indent="-514350">
              <a:spcBef>
                <a:spcPts val="0"/>
              </a:spcBef>
              <a:buAutoNum type="arabicParenBoth"/>
            </a:pPr>
            <a:r>
              <a:rPr lang="en-US" sz="2900" dirty="0">
                <a:solidFill>
                  <a:srgbClr val="FF0000"/>
                </a:solidFill>
                <a:latin typeface="Times New Roman"/>
                <a:ea typeface="Times New Roman"/>
              </a:rPr>
              <a:t>The impacts by </a:t>
            </a:r>
            <a:r>
              <a:rPr lang="en-US" sz="2900" dirty="0" err="1">
                <a:solidFill>
                  <a:srgbClr val="FF0000"/>
                </a:solidFill>
                <a:latin typeface="Times New Roman"/>
                <a:ea typeface="Times New Roman"/>
              </a:rPr>
              <a:t>sigmaR</a:t>
            </a:r>
            <a:r>
              <a:rPr lang="en-US" sz="2900" dirty="0">
                <a:solidFill>
                  <a:srgbClr val="FF0000"/>
                </a:solidFill>
                <a:latin typeface="Times New Roman"/>
                <a:ea typeface="Times New Roman"/>
              </a:rPr>
              <a:t> on results are very small. See the following table for </a:t>
            </a:r>
            <a:r>
              <a:rPr lang="en-US" sz="2900" dirty="0" err="1">
                <a:solidFill>
                  <a:srgbClr val="FF0000"/>
                </a:solidFill>
                <a:latin typeface="Times New Roman"/>
                <a:ea typeface="Times New Roman"/>
              </a:rPr>
              <a:t>sigmaR</a:t>
            </a:r>
            <a:r>
              <a:rPr lang="en-US" sz="2900" dirty="0">
                <a:solidFill>
                  <a:srgbClr val="FF0000"/>
                </a:solidFill>
                <a:latin typeface="Times New Roman"/>
                <a:ea typeface="Times New Roman"/>
              </a:rPr>
              <a:t> (the default </a:t>
            </a:r>
            <a:r>
              <a:rPr lang="en-US" sz="2900" dirty="0" err="1">
                <a:solidFill>
                  <a:srgbClr val="FF0000"/>
                </a:solidFill>
                <a:latin typeface="Times New Roman"/>
                <a:ea typeface="Times New Roman"/>
              </a:rPr>
              <a:t>sigmaR</a:t>
            </a:r>
            <a:r>
              <a:rPr lang="en-US" sz="2900" dirty="0">
                <a:solidFill>
                  <a:srgbClr val="FF0000"/>
                </a:solidFill>
                <a:latin typeface="Times New Roman"/>
                <a:ea typeface="Times New Roman"/>
              </a:rPr>
              <a:t> is 0.9):</a:t>
            </a: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pic>
        <p:nvPicPr>
          <p:cNvPr id="3" name="Picture 2">
            <a:extLst>
              <a:ext uri="{FF2B5EF4-FFF2-40B4-BE49-F238E27FC236}">
                <a16:creationId xmlns:a16="http://schemas.microsoft.com/office/drawing/2014/main" id="{9C0D766C-2F56-40D0-98DE-988E8B66A366}"/>
              </a:ext>
            </a:extLst>
          </p:cNvPr>
          <p:cNvPicPr>
            <a:picLocks noChangeAspect="1"/>
          </p:cNvPicPr>
          <p:nvPr/>
        </p:nvPicPr>
        <p:blipFill>
          <a:blip r:embed="rId2"/>
          <a:stretch>
            <a:fillRect/>
          </a:stretch>
        </p:blipFill>
        <p:spPr>
          <a:xfrm>
            <a:off x="838200" y="4505804"/>
            <a:ext cx="8001000" cy="2352196"/>
          </a:xfrm>
          <a:prstGeom prst="rect">
            <a:avLst/>
          </a:prstGeom>
        </p:spPr>
      </p:pic>
    </p:spTree>
    <p:extLst>
      <p:ext uri="{BB962C8B-B14F-4D97-AF65-F5344CB8AC3E}">
        <p14:creationId xmlns:p14="http://schemas.microsoft.com/office/powerpoint/2010/main" val="1479219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690" y="525159"/>
            <a:ext cx="547874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Female area-swept abundance during 2015-2019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308787C-351F-46B2-AB59-353E926B91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690" y="1143000"/>
            <a:ext cx="7782910" cy="5029200"/>
          </a:xfrm>
          <a:prstGeom prst="rect">
            <a:avLst/>
          </a:prstGeom>
          <a:noFill/>
        </p:spPr>
      </p:pic>
    </p:spTree>
    <p:extLst>
      <p:ext uri="{BB962C8B-B14F-4D97-AF65-F5344CB8AC3E}">
        <p14:creationId xmlns:p14="http://schemas.microsoft.com/office/powerpoint/2010/main" val="2764262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207818"/>
            <a:ext cx="8915400" cy="554183"/>
          </a:xfrm>
        </p:spPr>
        <p:txBody>
          <a:bodyPr>
            <a:noAutofit/>
          </a:bodyPr>
          <a:lstStyle/>
          <a:p>
            <a:r>
              <a:rPr lang="en-US" sz="2800" b="1" dirty="0">
                <a:solidFill>
                  <a:srgbClr val="FF0000"/>
                </a:solidFill>
              </a:rPr>
              <a:t>Rambling thought about  future GMACS work</a:t>
            </a:r>
            <a:endParaRPr lang="en-US" sz="2800" dirty="0"/>
          </a:p>
        </p:txBody>
      </p:sp>
      <p:sp>
        <p:nvSpPr>
          <p:cNvPr id="3075" name="Rectangle 3"/>
          <p:cNvSpPr>
            <a:spLocks noGrp="1" noChangeArrowheads="1"/>
          </p:cNvSpPr>
          <p:nvPr>
            <p:ph type="body" idx="1"/>
          </p:nvPr>
        </p:nvSpPr>
        <p:spPr>
          <a:xfrm>
            <a:off x="304800" y="838199"/>
            <a:ext cx="8686800" cy="5943595"/>
          </a:xfrm>
        </p:spPr>
        <p:txBody>
          <a:bodyPr>
            <a:normAutofit fontScale="85000" lnSpcReduction="10000"/>
          </a:bodyPr>
          <a:lstStyle/>
          <a:p>
            <a:pPr marL="457200" indent="-457200">
              <a:spcBef>
                <a:spcPts val="0"/>
              </a:spcBef>
              <a:spcAft>
                <a:spcPts val="1000"/>
              </a:spcAft>
              <a:buFont typeface="+mj-lt"/>
              <a:buAutoNum type="arabicParenR"/>
            </a:pPr>
            <a:r>
              <a:rPr lang="en-US" sz="3000" dirty="0"/>
              <a:t>Documentation. Very limited document is currently available.  </a:t>
            </a:r>
          </a:p>
          <a:p>
            <a:pPr marL="457200" indent="-457200">
              <a:spcBef>
                <a:spcPts val="0"/>
              </a:spcBef>
              <a:spcAft>
                <a:spcPts val="1000"/>
              </a:spcAft>
              <a:buFont typeface="+mj-lt"/>
              <a:buAutoNum type="arabicParenR"/>
            </a:pPr>
            <a:r>
              <a:rPr lang="en-US" sz="3000" dirty="0"/>
              <a:t>The approach to estimate B</a:t>
            </a:r>
            <a:r>
              <a:rPr lang="en-US" sz="3000" baseline="-25000" dirty="0"/>
              <a:t>35%</a:t>
            </a:r>
            <a:r>
              <a:rPr lang="en-US" sz="3000" dirty="0"/>
              <a:t> for tier 3 needs to be verified. </a:t>
            </a:r>
          </a:p>
          <a:p>
            <a:pPr marL="457200" indent="-457200">
              <a:spcBef>
                <a:spcPts val="0"/>
              </a:spcBef>
              <a:spcAft>
                <a:spcPts val="1000"/>
              </a:spcAft>
              <a:buFont typeface="+mj-lt"/>
              <a:buAutoNum type="arabicParenR"/>
            </a:pPr>
            <a:r>
              <a:rPr lang="en-US" sz="3000" dirty="0"/>
              <a:t>More options are needed for dealing with the relationship between NMFS survey and BSFRF survey. The current options are no relationships or NMFS survey selectivity values cannot be larger than BSFRF survey.  </a:t>
            </a:r>
          </a:p>
          <a:p>
            <a:pPr marL="457200" indent="-457200">
              <a:spcBef>
                <a:spcPts val="0"/>
              </a:spcBef>
              <a:spcAft>
                <a:spcPts val="1000"/>
              </a:spcAft>
              <a:buFont typeface="+mj-lt"/>
              <a:buAutoNum type="arabicParenR"/>
            </a:pPr>
            <a:r>
              <a:rPr lang="en-US" sz="3000" dirty="0"/>
              <a:t>A wish: a jittering option for </a:t>
            </a:r>
            <a:r>
              <a:rPr lang="en-US" sz="3000" dirty="0" err="1"/>
              <a:t>Gmacs</a:t>
            </a:r>
            <a:r>
              <a:rPr lang="en-US" sz="3000" dirty="0"/>
              <a:t>. </a:t>
            </a:r>
          </a:p>
          <a:p>
            <a:pPr marL="457200" indent="-457200">
              <a:spcBef>
                <a:spcPts val="0"/>
              </a:spcBef>
              <a:spcAft>
                <a:spcPts val="1000"/>
              </a:spcAft>
              <a:buFont typeface="+mj-lt"/>
              <a:buAutoNum type="arabicParenR"/>
            </a:pPr>
            <a:r>
              <a:rPr lang="en-US" sz="3000" dirty="0"/>
              <a:t>Equations for instantaneous seasons may be problematic and need to be checked. We used continuous seasons, which seem to be fine. </a:t>
            </a:r>
          </a:p>
          <a:p>
            <a:pPr marL="457200" indent="-457200">
              <a:spcBef>
                <a:spcPts val="0"/>
              </a:spcBef>
              <a:spcAft>
                <a:spcPts val="1000"/>
              </a:spcAft>
              <a:buFont typeface="+mj-lt"/>
              <a:buAutoNum type="arabicParenR"/>
            </a:pPr>
            <a:r>
              <a:rPr lang="en-US" sz="3000" dirty="0"/>
              <a:t>Output and R plot scripts need to be further developed for more complex assessments like BBRKC. </a:t>
            </a:r>
          </a:p>
          <a:p>
            <a:pPr marL="0" indent="0">
              <a:spcBef>
                <a:spcPts val="0"/>
              </a:spcBef>
              <a:spcAft>
                <a:spcPts val="1000"/>
              </a:spcAft>
              <a:buNone/>
            </a:pPr>
            <a:endParaRPr lang="en-US" sz="2000" dirty="0"/>
          </a:p>
        </p:txBody>
      </p:sp>
      <p:sp>
        <p:nvSpPr>
          <p:cNvPr id="3076" name="Line 4"/>
          <p:cNvSpPr>
            <a:spLocks noChangeShapeType="1"/>
          </p:cNvSpPr>
          <p:nvPr/>
        </p:nvSpPr>
        <p:spPr bwMode="auto">
          <a:xfrm>
            <a:off x="-16329" y="762001"/>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99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600200"/>
            <a:ext cx="3868367" cy="1569660"/>
          </a:xfrm>
          <a:prstGeom prst="rect">
            <a:avLst/>
          </a:prstGeom>
          <a:noFill/>
        </p:spPr>
        <p:txBody>
          <a:bodyPr wrap="none" rtlCol="0">
            <a:spAutoFit/>
          </a:bodyPr>
          <a:lstStyle/>
          <a:p>
            <a:r>
              <a:rPr lang="en-US" sz="9600" dirty="0">
                <a:latin typeface="Harlow Solid Italic" pitchFamily="82" charset="0"/>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3000"/>
            <a:ext cx="8458200" cy="3276595"/>
          </a:xfrm>
        </p:spPr>
        <p:txBody>
          <a:bodyPr>
            <a:normAutofit fontScale="77500" lnSpcReduction="20000"/>
          </a:bodyPr>
          <a:lstStyle/>
          <a:p>
            <a:pPr marL="0" marR="0" indent="0">
              <a:spcBef>
                <a:spcPts val="0"/>
              </a:spcBef>
              <a:spcAft>
                <a:spcPts val="0"/>
              </a:spcAft>
              <a:buNone/>
            </a:pPr>
            <a:r>
              <a:rPr lang="en-US" sz="2900" i="1" dirty="0">
                <a:latin typeface="Times New Roman"/>
                <a:ea typeface="Times New Roman"/>
              </a:rPr>
              <a:t>Response to CPT Comments (from May 2019):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“Document how the two models penalize parameter values, in particular, differences in the sex ratio of recruits from 1:1,and explore whether the difference in results is due to difference in this penalty.”</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a:t>
            </a:r>
          </a:p>
          <a:p>
            <a:pPr marL="0" lvl="0" indent="0">
              <a:spcBef>
                <a:spcPts val="0"/>
              </a:spcBef>
              <a:buNone/>
            </a:pPr>
            <a:r>
              <a:rPr lang="en-US" sz="2900" dirty="0">
                <a:solidFill>
                  <a:srgbClr val="FF0000"/>
                </a:solidFill>
                <a:latin typeface="Times New Roman"/>
                <a:ea typeface="Times New Roman"/>
              </a:rPr>
              <a:t>(5) Surprisingly, the weighting factor (emphasis factor/prior) for recruitment ratios does not have large impacts on the results for model 19.0 (the default factor is 10):</a:t>
            </a: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pic>
        <p:nvPicPr>
          <p:cNvPr id="2" name="Picture 1">
            <a:extLst>
              <a:ext uri="{FF2B5EF4-FFF2-40B4-BE49-F238E27FC236}">
                <a16:creationId xmlns:a16="http://schemas.microsoft.com/office/drawing/2014/main" id="{60AD8F31-46E5-4EBC-9C14-FCA22BEA555D}"/>
              </a:ext>
            </a:extLst>
          </p:cNvPr>
          <p:cNvPicPr>
            <a:picLocks noChangeAspect="1"/>
          </p:cNvPicPr>
          <p:nvPr/>
        </p:nvPicPr>
        <p:blipFill>
          <a:blip r:embed="rId2"/>
          <a:stretch>
            <a:fillRect/>
          </a:stretch>
        </p:blipFill>
        <p:spPr>
          <a:xfrm>
            <a:off x="475938" y="3982415"/>
            <a:ext cx="8773064" cy="2600941"/>
          </a:xfrm>
          <a:prstGeom prst="rect">
            <a:avLst/>
          </a:prstGeom>
        </p:spPr>
      </p:pic>
    </p:spTree>
    <p:extLst>
      <p:ext uri="{BB962C8B-B14F-4D97-AF65-F5344CB8AC3E}">
        <p14:creationId xmlns:p14="http://schemas.microsoft.com/office/powerpoint/2010/main" val="374825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3000"/>
            <a:ext cx="8458200" cy="3276595"/>
          </a:xfrm>
        </p:spPr>
        <p:txBody>
          <a:bodyPr>
            <a:normAutofit fontScale="77500" lnSpcReduction="20000"/>
          </a:bodyPr>
          <a:lstStyle/>
          <a:p>
            <a:pPr marL="0" marR="0" indent="0">
              <a:spcBef>
                <a:spcPts val="0"/>
              </a:spcBef>
              <a:spcAft>
                <a:spcPts val="0"/>
              </a:spcAft>
              <a:buNone/>
            </a:pPr>
            <a:r>
              <a:rPr lang="en-US" sz="2900" i="1" dirty="0">
                <a:latin typeface="Times New Roman"/>
                <a:ea typeface="Times New Roman"/>
              </a:rPr>
              <a:t>Response to CPT Comments (from May 2019):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“Document how the two models penalize parameter values, in particular, differences in the sex ratio of recruits from 1:1,and explore whether the difference in results is due to difference in this penalty.”</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a:t>
            </a:r>
          </a:p>
          <a:p>
            <a:pPr marL="0" lvl="0" indent="0">
              <a:spcBef>
                <a:spcPts val="0"/>
              </a:spcBef>
              <a:buNone/>
            </a:pPr>
            <a:r>
              <a:rPr lang="en-US" sz="2900" dirty="0">
                <a:solidFill>
                  <a:srgbClr val="FF0000"/>
                </a:solidFill>
                <a:latin typeface="Times New Roman"/>
                <a:ea typeface="Times New Roman"/>
              </a:rPr>
              <a:t>(6) Finally, the penalty on M deviations has some impacts on the results for model 19.0, but the impacts are not very large (the default factor is 1):</a:t>
            </a: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pic>
        <p:nvPicPr>
          <p:cNvPr id="3" name="Picture 2">
            <a:extLst>
              <a:ext uri="{FF2B5EF4-FFF2-40B4-BE49-F238E27FC236}">
                <a16:creationId xmlns:a16="http://schemas.microsoft.com/office/drawing/2014/main" id="{652F6E2C-9269-46FC-9296-D6E75663B582}"/>
              </a:ext>
            </a:extLst>
          </p:cNvPr>
          <p:cNvPicPr>
            <a:picLocks noChangeAspect="1"/>
          </p:cNvPicPr>
          <p:nvPr/>
        </p:nvPicPr>
        <p:blipFill>
          <a:blip r:embed="rId2"/>
          <a:stretch>
            <a:fillRect/>
          </a:stretch>
        </p:blipFill>
        <p:spPr>
          <a:xfrm>
            <a:off x="609600" y="3780020"/>
            <a:ext cx="8915400" cy="2643140"/>
          </a:xfrm>
          <a:prstGeom prst="rect">
            <a:avLst/>
          </a:prstGeom>
        </p:spPr>
      </p:pic>
    </p:spTree>
    <p:extLst>
      <p:ext uri="{BB962C8B-B14F-4D97-AF65-F5344CB8AC3E}">
        <p14:creationId xmlns:p14="http://schemas.microsoft.com/office/powerpoint/2010/main" val="197006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9"/>
            <a:ext cx="8229600" cy="639762"/>
          </a:xfrm>
        </p:spPr>
        <p:txBody>
          <a:bodyPr>
            <a:normAutofit fontScale="90000"/>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04800" y="990600"/>
            <a:ext cx="8610600" cy="5943596"/>
          </a:xfrm>
        </p:spPr>
        <p:txBody>
          <a:bodyPr>
            <a:normAutofit fontScale="25000" lnSpcReduction="20000"/>
          </a:bodyPr>
          <a:lstStyle/>
          <a:p>
            <a:pPr marL="0" marR="0" indent="0">
              <a:spcBef>
                <a:spcPts val="0"/>
              </a:spcBef>
              <a:spcAft>
                <a:spcPts val="0"/>
              </a:spcAft>
              <a:buNone/>
            </a:pPr>
            <a:r>
              <a:rPr lang="en-US" sz="6000" i="1" dirty="0">
                <a:latin typeface="Times New Roman"/>
                <a:ea typeface="Times New Roman"/>
              </a:rPr>
              <a:t>Response to CPT Comments (from May 2019): </a:t>
            </a:r>
          </a:p>
          <a:p>
            <a:pPr marL="0" marR="0" indent="0">
              <a:spcBef>
                <a:spcPts val="0"/>
              </a:spcBef>
              <a:spcAft>
                <a:spcPts val="0"/>
              </a:spcAft>
              <a:buNone/>
            </a:pPr>
            <a:endParaRPr lang="en-US" sz="6000" i="1" dirty="0">
              <a:latin typeface="Times New Roman"/>
              <a:ea typeface="Times New Roman"/>
            </a:endParaRPr>
          </a:p>
          <a:p>
            <a:pPr marL="0" marR="0" indent="0">
              <a:spcBef>
                <a:spcPts val="0"/>
              </a:spcBef>
              <a:spcAft>
                <a:spcPts val="0"/>
              </a:spcAft>
              <a:buNone/>
            </a:pPr>
            <a:r>
              <a:rPr lang="en-US" sz="6000" i="1" dirty="0">
                <a:latin typeface="Times New Roman" panose="02020603050405020304" pitchFamily="18" charset="0"/>
                <a:ea typeface="Times New Roman" panose="02020603050405020304" pitchFamily="18" charset="0"/>
              </a:rPr>
              <a:t>“Check whether GMACS is fitting to length-composition for males and females combined rather than by sex, and ensure that observed and predicted length-compositions are correctly plotted.”</a:t>
            </a:r>
          </a:p>
          <a:p>
            <a:pPr marL="0" marR="0" indent="0">
              <a:spcBef>
                <a:spcPts val="0"/>
              </a:spcBef>
              <a:spcAft>
                <a:spcPts val="0"/>
              </a:spcAft>
              <a:buNone/>
            </a:pPr>
            <a:endParaRPr lang="en-US" sz="6000" i="1" dirty="0">
              <a:latin typeface="Times New Roman"/>
              <a:ea typeface="Times New Roman"/>
            </a:endParaRPr>
          </a:p>
          <a:p>
            <a:pPr marL="0" marR="0" indent="0">
              <a:spcBef>
                <a:spcPts val="0"/>
              </a:spcBef>
              <a:spcAft>
                <a:spcPts val="0"/>
              </a:spcAft>
              <a:buNone/>
            </a:pPr>
            <a:r>
              <a:rPr lang="en-US" sz="6000" dirty="0">
                <a:solidFill>
                  <a:srgbClr val="FF0000"/>
                </a:solidFill>
                <a:latin typeface="Times New Roman"/>
                <a:ea typeface="Times New Roman"/>
              </a:rPr>
              <a:t>Response: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has options whether fitting to length-composition for males and females combined, or by sex. It is the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output that causes confusion.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normalizes all length composition output by sex even fitting to length-composition for males and females combined in the program. We changed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output to match what are fitted in the program, and all plots are correct.</a:t>
            </a:r>
          </a:p>
          <a:p>
            <a:pPr marL="0" marR="0" indent="0">
              <a:spcBef>
                <a:spcPts val="0"/>
              </a:spcBef>
              <a:spcAft>
                <a:spcPts val="0"/>
              </a:spcAft>
              <a:buNone/>
            </a:pPr>
            <a:endParaRPr lang="en-US" sz="6000" dirty="0">
              <a:solidFill>
                <a:srgbClr val="FF0000"/>
              </a:solidFill>
              <a:latin typeface="Times New Roman"/>
              <a:ea typeface="Times New Roman"/>
            </a:endParaRPr>
          </a:p>
          <a:p>
            <a:pPr marL="0" marR="0" indent="0">
              <a:spcBef>
                <a:spcPts val="0"/>
              </a:spcBef>
              <a:spcAft>
                <a:spcPts val="0"/>
              </a:spcAft>
              <a:buNone/>
            </a:pPr>
            <a:r>
              <a:rPr lang="en-US" sz="6000" dirty="0">
                <a:solidFill>
                  <a:srgbClr val="FF0000"/>
                </a:solidFill>
                <a:latin typeface="Times New Roman"/>
                <a:ea typeface="Times New Roman"/>
              </a:rPr>
              <a:t> </a:t>
            </a:r>
            <a:r>
              <a:rPr lang="en-US" sz="6000" i="1" dirty="0">
                <a:solidFill>
                  <a:prstClr val="black"/>
                </a:solidFill>
                <a:latin typeface="Times New Roman"/>
                <a:ea typeface="Times New Roman"/>
              </a:rPr>
              <a:t>“Further examine the difference in OFL values from the two models, in particular check the inputs into the OFL calculation such as mean recruitment corresponding to MSY.”</a:t>
            </a:r>
          </a:p>
          <a:p>
            <a:pPr marL="0" lvl="0" indent="0">
              <a:spcBef>
                <a:spcPts val="0"/>
              </a:spcBef>
              <a:buNone/>
            </a:pPr>
            <a:endParaRPr lang="en-US" sz="6000" i="1" dirty="0">
              <a:solidFill>
                <a:prstClr val="black"/>
              </a:solidFill>
              <a:latin typeface="Times New Roman"/>
              <a:ea typeface="Times New Roman"/>
            </a:endParaRPr>
          </a:p>
          <a:p>
            <a:pPr marL="0" lvl="0" indent="0">
              <a:spcBef>
                <a:spcPts val="0"/>
              </a:spcBef>
              <a:buNone/>
            </a:pPr>
            <a:r>
              <a:rPr lang="en-US" sz="6000" dirty="0">
                <a:solidFill>
                  <a:srgbClr val="FF0000"/>
                </a:solidFill>
                <a:latin typeface="Times New Roman"/>
                <a:ea typeface="Times New Roman"/>
              </a:rPr>
              <a:t>Response: we compared mean recruitment, </a:t>
            </a:r>
            <a:r>
              <a:rPr lang="en-US" sz="6000" i="1" dirty="0">
                <a:solidFill>
                  <a:srgbClr val="FF0000"/>
                </a:solidFill>
                <a:latin typeface="Times New Roman"/>
                <a:ea typeface="Times New Roman"/>
              </a:rPr>
              <a:t>B</a:t>
            </a:r>
            <a:r>
              <a:rPr lang="en-US" sz="6000" i="1" baseline="-25000" dirty="0">
                <a:solidFill>
                  <a:srgbClr val="FF0000"/>
                </a:solidFill>
                <a:latin typeface="Times New Roman"/>
                <a:ea typeface="Times New Roman"/>
              </a:rPr>
              <a:t>35%</a:t>
            </a:r>
            <a:r>
              <a:rPr lang="en-US" sz="6000" dirty="0">
                <a:solidFill>
                  <a:srgbClr val="FF0000"/>
                </a:solidFill>
                <a:latin typeface="Times New Roman"/>
                <a:ea typeface="Times New Roman"/>
              </a:rPr>
              <a:t>, and OFL between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and model 18.0e for a lot of runs. The mean male recruitment (50% of total recruitment) for model 18.0e and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(19.0) are 8.63 and 7.80 million, so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has a lower </a:t>
            </a:r>
            <a:r>
              <a:rPr lang="en-US" sz="6000" i="1" dirty="0">
                <a:solidFill>
                  <a:srgbClr val="FF0000"/>
                </a:solidFill>
                <a:latin typeface="Times New Roman"/>
                <a:ea typeface="Times New Roman"/>
              </a:rPr>
              <a:t>B</a:t>
            </a:r>
            <a:r>
              <a:rPr lang="en-US" sz="6000" i="1" baseline="-25000" dirty="0">
                <a:solidFill>
                  <a:srgbClr val="FF0000"/>
                </a:solidFill>
                <a:latin typeface="Times New Roman"/>
                <a:ea typeface="Times New Roman"/>
              </a:rPr>
              <a:t>35%</a:t>
            </a:r>
            <a:r>
              <a:rPr lang="en-US" sz="6000" dirty="0">
                <a:solidFill>
                  <a:srgbClr val="FF0000"/>
                </a:solidFill>
                <a:latin typeface="Times New Roman"/>
                <a:ea typeface="Times New Roman"/>
              </a:rPr>
              <a:t> as it should be, but it seems to be too low. We suspect that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B</a:t>
            </a:r>
            <a:r>
              <a:rPr lang="en-US" sz="6000" baseline="-25000" dirty="0">
                <a:solidFill>
                  <a:srgbClr val="FF0000"/>
                </a:solidFill>
                <a:latin typeface="Times New Roman"/>
                <a:ea typeface="Times New Roman"/>
              </a:rPr>
              <a:t>35%</a:t>
            </a:r>
            <a:r>
              <a:rPr lang="en-US" sz="6000" dirty="0">
                <a:solidFill>
                  <a:srgbClr val="FF0000"/>
                </a:solidFill>
                <a:latin typeface="Times New Roman"/>
                <a:ea typeface="Times New Roman"/>
              </a:rPr>
              <a:t> calculation may have some problems. We verified </a:t>
            </a:r>
            <a:r>
              <a:rPr lang="en-US" sz="6000" i="1" dirty="0">
                <a:solidFill>
                  <a:srgbClr val="FF0000"/>
                </a:solidFill>
                <a:latin typeface="Times New Roman"/>
                <a:ea typeface="Times New Roman"/>
              </a:rPr>
              <a:t>B</a:t>
            </a:r>
            <a:r>
              <a:rPr lang="en-US" sz="6000" i="1" baseline="-25000" dirty="0">
                <a:solidFill>
                  <a:srgbClr val="FF0000"/>
                </a:solidFill>
                <a:latin typeface="Times New Roman"/>
                <a:ea typeface="Times New Roman"/>
              </a:rPr>
              <a:t>35%</a:t>
            </a:r>
            <a:r>
              <a:rPr lang="en-US" sz="6000" dirty="0">
                <a:solidFill>
                  <a:srgbClr val="FF0000"/>
                </a:solidFill>
                <a:latin typeface="Times New Roman"/>
                <a:ea typeface="Times New Roman"/>
              </a:rPr>
              <a:t> calculation for model 18.0e through a simple excel worksheet. We did check the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codes; however, we need more time to figure out if there are any code problems for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since we are not C++ experts. We will get it done and make sure the calculation is correct in the near future. </a:t>
            </a:r>
          </a:p>
          <a:p>
            <a:pPr marL="0" lvl="0" indent="0">
              <a:spcBef>
                <a:spcPts val="0"/>
              </a:spcBef>
              <a:buNone/>
            </a:pPr>
            <a:endParaRPr lang="en-US" sz="6000" dirty="0">
              <a:solidFill>
                <a:srgbClr val="FF0000"/>
              </a:solidFill>
              <a:latin typeface="Times New Roman"/>
              <a:ea typeface="Times New Roman"/>
            </a:endParaRPr>
          </a:p>
          <a:p>
            <a:pPr marL="0" lvl="0" indent="0">
              <a:spcBef>
                <a:spcPts val="0"/>
              </a:spcBef>
              <a:buNone/>
            </a:pPr>
            <a:r>
              <a:rPr lang="en-US" sz="6000" i="1" dirty="0">
                <a:solidFill>
                  <a:prstClr val="black"/>
                </a:solidFill>
                <a:latin typeface="Times New Roman"/>
                <a:ea typeface="Times New Roman"/>
              </a:rPr>
              <a:t>“Explain why the number of estimated parameters in GMACS differs from 18.0e (some of the additional parameters are the fully selected fishing mortalities due to bycatch in the Tanner crab fishery).”</a:t>
            </a:r>
          </a:p>
          <a:p>
            <a:pPr marL="0" lvl="0" indent="0">
              <a:spcBef>
                <a:spcPts val="0"/>
              </a:spcBef>
              <a:buNone/>
            </a:pPr>
            <a:endParaRPr lang="en-US" sz="6000" i="1" dirty="0">
              <a:solidFill>
                <a:prstClr val="black"/>
              </a:solidFill>
              <a:latin typeface="Times New Roman"/>
              <a:ea typeface="Times New Roman"/>
            </a:endParaRPr>
          </a:p>
          <a:p>
            <a:pPr marL="0" lvl="0" indent="0">
              <a:spcBef>
                <a:spcPts val="0"/>
              </a:spcBef>
              <a:buNone/>
            </a:pPr>
            <a:r>
              <a:rPr lang="en-US" sz="6000" dirty="0">
                <a:solidFill>
                  <a:srgbClr val="FF0000"/>
                </a:solidFill>
                <a:latin typeface="Times New Roman"/>
                <a:ea typeface="Times New Roman"/>
              </a:rPr>
              <a:t>Response: the extra number of estimated parameters for </a:t>
            </a:r>
            <a:r>
              <a:rPr lang="en-US" sz="6000" dirty="0" err="1">
                <a:solidFill>
                  <a:srgbClr val="FF0000"/>
                </a:solidFill>
                <a:latin typeface="Times New Roman"/>
                <a:ea typeface="Times New Roman"/>
              </a:rPr>
              <a:t>gmacs</a:t>
            </a:r>
            <a:r>
              <a:rPr lang="en-US" sz="6000" dirty="0">
                <a:solidFill>
                  <a:srgbClr val="FF0000"/>
                </a:solidFill>
                <a:latin typeface="Times New Roman"/>
                <a:ea typeface="Times New Roman"/>
              </a:rPr>
              <a:t> is 38 from the fully selected fishing mortalities due to bycatch in the Tanner crab fishery (deriving from fishing effort and model 18.0e does not count them as parameters), 3 for survey selectivity (model 18.0e uses three parameters for two sets of male and female logistic selectivity curves due to assuming the smallest length group has the same selectivity value for both sexes), and 2 for mean fishing mortality and female offset for Tanner crab fishery bycatch (model 18.0e estimates Tanner crab fishing mortalities without mean F and female offset). </a:t>
            </a:r>
          </a:p>
          <a:p>
            <a:pPr marL="0" lvl="0" indent="0">
              <a:spcBef>
                <a:spcPts val="0"/>
              </a:spcBef>
              <a:buNone/>
            </a:pPr>
            <a:endParaRPr lang="en-US" sz="5600" dirty="0">
              <a:solidFill>
                <a:srgbClr val="FF0000"/>
              </a:solidFill>
              <a:latin typeface="Times New Roman"/>
              <a:ea typeface="Times New Roman"/>
            </a:endParaRPr>
          </a:p>
          <a:p>
            <a:pPr marL="0" marR="0" indent="0">
              <a:spcBef>
                <a:spcPts val="0"/>
              </a:spcBef>
              <a:spcAft>
                <a:spcPts val="0"/>
              </a:spcAft>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914401"/>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6049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27035</TotalTime>
  <Words>3995</Words>
  <Application>Microsoft Office PowerPoint</Application>
  <PresentationFormat>On-screen Show (4:3)</PresentationFormat>
  <Paragraphs>251</Paragraphs>
  <Slides>62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Harlow Solid Italic</vt:lpstr>
      <vt:lpstr>Times New Roman</vt:lpstr>
      <vt:lpstr>Office Theme</vt:lpstr>
      <vt:lpstr>Bristol Bay Red King Crab Assessment in Fall 2019</vt:lpstr>
      <vt:lpstr>Acknowledgements</vt:lpstr>
      <vt:lpstr>Outline</vt:lpstr>
      <vt:lpstr>Response to CPT Comments </vt:lpstr>
      <vt:lpstr>Response to CPT Comments </vt:lpstr>
      <vt:lpstr>Response to CPT Comments </vt:lpstr>
      <vt:lpstr>Response to CPT Comments </vt:lpstr>
      <vt:lpstr>Response to CPT Comments </vt:lpstr>
      <vt:lpstr>Response to CPT Comments </vt:lpstr>
      <vt:lpstr>Response to CPT Comments </vt:lpstr>
      <vt:lpstr>Response to SSC Comments </vt:lpstr>
      <vt:lpstr>Response to SSC Comments </vt:lpstr>
      <vt:lpstr>Summary of Major Changes in Fall 2019 </vt:lpstr>
      <vt:lpstr>Summary of Major Changes in Fall 2019 </vt:lpstr>
      <vt:lpstr>Some Differences between 19.0 (gmacs) &amp; 18.0e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Recommendations</vt:lpstr>
      <vt:lpstr>PowerPoint Presentation</vt:lpstr>
      <vt:lpstr>PowerPoint Presentation</vt:lpstr>
      <vt:lpstr>Rambling thought about  future GMACS work</vt:lpstr>
      <vt:lpstr>PowerPoint Presentation</vt:lpstr>
    </vt:vector>
  </TitlesOfParts>
  <Company>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REPLY TO CIE’S REVIEWS OF THE BRISTOL BAY RED KING CRAB MODEL</dc:title>
  <dc:creator>Shareef Siddeek</dc:creator>
  <cp:lastModifiedBy>Zheng, Jie (DFG)</cp:lastModifiedBy>
  <cp:revision>805</cp:revision>
  <dcterms:created xsi:type="dcterms:W3CDTF">2011-02-12T20:54:53Z</dcterms:created>
  <dcterms:modified xsi:type="dcterms:W3CDTF">2019-09-16T00:17:40Z</dcterms:modified>
</cp:coreProperties>
</file>