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oboto"/>
      <p:regular r:id="rId23"/>
      <p:bold r:id="rId24"/>
      <p:italic r:id="rId25"/>
      <p:boldItalic r:id="rId26"/>
    </p:embeddedFont>
    <p:embeddedFont>
      <p:font typeface="Arial Narrow"/>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ArialNarrow-bold.fntdata"/><Relationship Id="rId27" Type="http://schemas.openxmlformats.org/officeDocument/2006/relationships/font" Target="fonts/ArialNarrow-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rialNarrow-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ArialNarrow-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2bccbd0e490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g2bccbd0e490_0_1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bccbd0e490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2bccbd0e490_0_1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bc4defde56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g2bc4defde56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bccbd0e49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g2bccbd0e49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60819f4d46_2_5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260819f4d46_2_5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Scenarios are intended to be plausible descriptions of possible future states in order to explore what if’s not to drive desired future states. Scenario planning is used to help prepare for the possible futures.</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96781401b1_0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296781401b1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96781401b1_0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296781401b1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96781401b1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296781401b1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96781401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296781401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bc4defde56_0_4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g2bc4defde56_0_4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60819f4d46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g260819f4d46_2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bc4defde56_0_4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2bc4defde56_0_4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60819f4d46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260819f4d46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bc4defde5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2bc4defde5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bc4defde56_0_5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2bc4defde56_0_5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bc4defde5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g2bc4defde56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bccbd0e490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g2bccbd0e490_0_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showMasterSp="0">
  <p:cSld name="3_Blank">
    <p:spTree>
      <p:nvGrpSpPr>
        <p:cNvPr id="50" name="Shape 50"/>
        <p:cNvGrpSpPr/>
        <p:nvPr/>
      </p:nvGrpSpPr>
      <p:grpSpPr>
        <a:xfrm>
          <a:off x="0" y="0"/>
          <a:ext cx="0" cy="0"/>
          <a:chOff x="0" y="0"/>
          <a:chExt cx="0" cy="0"/>
        </a:xfrm>
      </p:grpSpPr>
      <p:sp>
        <p:nvSpPr>
          <p:cNvPr id="51" name="Google Shape;51;p13"/>
          <p:cNvSpPr txBox="1"/>
          <p:nvPr>
            <p:ph type="title"/>
          </p:nvPr>
        </p:nvSpPr>
        <p:spPr>
          <a:xfrm>
            <a:off x="609600" y="121644"/>
            <a:ext cx="8077200" cy="326700"/>
          </a:xfrm>
          <a:prstGeom prst="rect">
            <a:avLst/>
          </a:prstGeom>
          <a:noFill/>
          <a:ln>
            <a:noFill/>
          </a:ln>
        </p:spPr>
        <p:txBody>
          <a:bodyPr anchorCtr="0" anchor="ctr" bIns="68575" lIns="68575" spcFirstLastPara="1" rIns="68575" wrap="square" tIns="68575">
            <a:normAutofit/>
          </a:bodyPr>
          <a:lstStyle>
            <a:lvl1pPr lvl="0" marR="0" rtl="0" algn="l">
              <a:lnSpc>
                <a:spcPct val="90000"/>
              </a:lnSpc>
              <a:spcBef>
                <a:spcPts val="0"/>
              </a:spcBef>
              <a:spcAft>
                <a:spcPts val="0"/>
              </a:spcAft>
              <a:buClr>
                <a:srgbClr val="000000"/>
              </a:buClr>
              <a:buSzPts val="2500"/>
              <a:buFont typeface="Calibri"/>
              <a:buNone/>
              <a:defRPr b="0" i="0" sz="25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chemeClr val="accent1"/>
              </a:buClr>
              <a:buSzPts val="2700"/>
              <a:buFont typeface="Arial Narrow"/>
              <a:buNone/>
              <a:defRPr b="1" i="0" sz="2700" u="none" cap="none" strike="noStrike">
                <a:solidFill>
                  <a:schemeClr val="accent1"/>
                </a:solidFill>
                <a:latin typeface="Arial Narrow"/>
                <a:ea typeface="Arial Narrow"/>
                <a:cs typeface="Arial Narrow"/>
                <a:sym typeface="Arial Narrow"/>
              </a:defRPr>
            </a:lvl2pPr>
            <a:lvl3pPr lvl="2" marR="0" rtl="0" algn="l">
              <a:lnSpc>
                <a:spcPct val="100000"/>
              </a:lnSpc>
              <a:spcBef>
                <a:spcPts val="0"/>
              </a:spcBef>
              <a:spcAft>
                <a:spcPts val="0"/>
              </a:spcAft>
              <a:buClr>
                <a:schemeClr val="accent1"/>
              </a:buClr>
              <a:buSzPts val="2700"/>
              <a:buFont typeface="Arial Narrow"/>
              <a:buNone/>
              <a:defRPr b="1" i="0" sz="2700" u="none" cap="none" strike="noStrike">
                <a:solidFill>
                  <a:schemeClr val="accent1"/>
                </a:solidFill>
                <a:latin typeface="Arial Narrow"/>
                <a:ea typeface="Arial Narrow"/>
                <a:cs typeface="Arial Narrow"/>
                <a:sym typeface="Arial Narrow"/>
              </a:defRPr>
            </a:lvl3pPr>
            <a:lvl4pPr lvl="3" marR="0" rtl="0" algn="l">
              <a:lnSpc>
                <a:spcPct val="100000"/>
              </a:lnSpc>
              <a:spcBef>
                <a:spcPts val="0"/>
              </a:spcBef>
              <a:spcAft>
                <a:spcPts val="0"/>
              </a:spcAft>
              <a:buClr>
                <a:schemeClr val="accent1"/>
              </a:buClr>
              <a:buSzPts val="2700"/>
              <a:buFont typeface="Arial Narrow"/>
              <a:buNone/>
              <a:defRPr b="1" i="0" sz="2700" u="none" cap="none" strike="noStrike">
                <a:solidFill>
                  <a:schemeClr val="accent1"/>
                </a:solidFill>
                <a:latin typeface="Arial Narrow"/>
                <a:ea typeface="Arial Narrow"/>
                <a:cs typeface="Arial Narrow"/>
                <a:sym typeface="Arial Narrow"/>
              </a:defRPr>
            </a:lvl4pPr>
            <a:lvl5pPr lvl="4" marR="0" rtl="0" algn="l">
              <a:lnSpc>
                <a:spcPct val="100000"/>
              </a:lnSpc>
              <a:spcBef>
                <a:spcPts val="0"/>
              </a:spcBef>
              <a:spcAft>
                <a:spcPts val="0"/>
              </a:spcAft>
              <a:buClr>
                <a:schemeClr val="accent1"/>
              </a:buClr>
              <a:buSzPts val="2700"/>
              <a:buFont typeface="Arial Narrow"/>
              <a:buNone/>
              <a:defRPr b="1" i="0" sz="2700" u="none" cap="none" strike="noStrike">
                <a:solidFill>
                  <a:schemeClr val="accent1"/>
                </a:solidFill>
                <a:latin typeface="Arial Narrow"/>
                <a:ea typeface="Arial Narrow"/>
                <a:cs typeface="Arial Narrow"/>
                <a:sym typeface="Arial Narrow"/>
              </a:defRPr>
            </a:lvl5pPr>
            <a:lvl6pPr lvl="5" marR="0" rtl="0" algn="l">
              <a:lnSpc>
                <a:spcPct val="100000"/>
              </a:lnSpc>
              <a:spcBef>
                <a:spcPts val="0"/>
              </a:spcBef>
              <a:spcAft>
                <a:spcPts val="0"/>
              </a:spcAft>
              <a:buClr>
                <a:schemeClr val="accent1"/>
              </a:buClr>
              <a:buSzPts val="2700"/>
              <a:buFont typeface="Arial Narrow"/>
              <a:buNone/>
              <a:defRPr b="1" i="0" sz="2700" u="none" cap="none" strike="noStrike">
                <a:solidFill>
                  <a:schemeClr val="accent1"/>
                </a:solidFill>
                <a:latin typeface="Arial Narrow"/>
                <a:ea typeface="Arial Narrow"/>
                <a:cs typeface="Arial Narrow"/>
                <a:sym typeface="Arial Narrow"/>
              </a:defRPr>
            </a:lvl6pPr>
            <a:lvl7pPr lvl="6" marR="0" rtl="0" algn="l">
              <a:lnSpc>
                <a:spcPct val="100000"/>
              </a:lnSpc>
              <a:spcBef>
                <a:spcPts val="0"/>
              </a:spcBef>
              <a:spcAft>
                <a:spcPts val="0"/>
              </a:spcAft>
              <a:buClr>
                <a:schemeClr val="accent1"/>
              </a:buClr>
              <a:buSzPts val="2700"/>
              <a:buFont typeface="Arial Narrow"/>
              <a:buNone/>
              <a:defRPr b="1" i="0" sz="2700" u="none" cap="none" strike="noStrike">
                <a:solidFill>
                  <a:schemeClr val="accent1"/>
                </a:solidFill>
                <a:latin typeface="Arial Narrow"/>
                <a:ea typeface="Arial Narrow"/>
                <a:cs typeface="Arial Narrow"/>
                <a:sym typeface="Arial Narrow"/>
              </a:defRPr>
            </a:lvl7pPr>
            <a:lvl8pPr lvl="7" marR="0" rtl="0" algn="l">
              <a:lnSpc>
                <a:spcPct val="100000"/>
              </a:lnSpc>
              <a:spcBef>
                <a:spcPts val="0"/>
              </a:spcBef>
              <a:spcAft>
                <a:spcPts val="0"/>
              </a:spcAft>
              <a:buClr>
                <a:schemeClr val="accent1"/>
              </a:buClr>
              <a:buSzPts val="2700"/>
              <a:buFont typeface="Arial Narrow"/>
              <a:buNone/>
              <a:defRPr b="1" i="0" sz="2700" u="none" cap="none" strike="noStrike">
                <a:solidFill>
                  <a:schemeClr val="accent1"/>
                </a:solidFill>
                <a:latin typeface="Arial Narrow"/>
                <a:ea typeface="Arial Narrow"/>
                <a:cs typeface="Arial Narrow"/>
                <a:sym typeface="Arial Narrow"/>
              </a:defRPr>
            </a:lvl8pPr>
            <a:lvl9pPr lvl="8" marR="0" rtl="0" algn="l">
              <a:lnSpc>
                <a:spcPct val="100000"/>
              </a:lnSpc>
              <a:spcBef>
                <a:spcPts val="0"/>
              </a:spcBef>
              <a:spcAft>
                <a:spcPts val="0"/>
              </a:spcAft>
              <a:buClr>
                <a:schemeClr val="accent1"/>
              </a:buClr>
              <a:buSzPts val="2700"/>
              <a:buFont typeface="Arial Narrow"/>
              <a:buNone/>
              <a:defRPr b="1" i="0" sz="2700" u="none" cap="none" strike="noStrike">
                <a:solidFill>
                  <a:schemeClr val="accent1"/>
                </a:solidFill>
                <a:latin typeface="Arial Narrow"/>
                <a:ea typeface="Arial Narrow"/>
                <a:cs typeface="Arial Narrow"/>
                <a:sym typeface="Arial Narrow"/>
              </a:defRPr>
            </a:lvl9pPr>
          </a:lstStyle>
          <a:p/>
        </p:txBody>
      </p:sp>
      <p:sp>
        <p:nvSpPr>
          <p:cNvPr id="52" name="Google Shape;52;p13"/>
          <p:cNvSpPr txBox="1"/>
          <p:nvPr>
            <p:ph idx="12" type="sldNum"/>
          </p:nvPr>
        </p:nvSpPr>
        <p:spPr>
          <a:xfrm>
            <a:off x="8540899" y="4902517"/>
            <a:ext cx="145800" cy="1050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FFFFFF"/>
              </a:buClr>
              <a:buSzPts val="800"/>
              <a:buFont typeface="Calibri"/>
              <a:buNone/>
              <a:defRPr b="0" i="0" sz="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FFFFFF"/>
              </a:buClr>
              <a:buSzPts val="800"/>
              <a:buFont typeface="Calibri"/>
              <a:buNone/>
              <a:defRPr b="0" i="0" sz="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FFFFFF"/>
              </a:buClr>
              <a:buSzPts val="800"/>
              <a:buFont typeface="Calibri"/>
              <a:buNone/>
              <a:defRPr b="0" i="0" sz="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FFFFFF"/>
              </a:buClr>
              <a:buSzPts val="800"/>
              <a:buFont typeface="Calibri"/>
              <a:buNone/>
              <a:defRPr b="0" i="0" sz="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FFFFFF"/>
              </a:buClr>
              <a:buSzPts val="800"/>
              <a:buFont typeface="Calibri"/>
              <a:buNone/>
              <a:defRPr b="0" i="0" sz="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FFFFFF"/>
              </a:buClr>
              <a:buSzPts val="800"/>
              <a:buFont typeface="Calibri"/>
              <a:buNone/>
              <a:defRPr b="0" i="0" sz="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FFFFFF"/>
              </a:buClr>
              <a:buSzPts val="800"/>
              <a:buFont typeface="Calibri"/>
              <a:buNone/>
              <a:defRPr b="0" i="0" sz="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FFFFFF"/>
              </a:buClr>
              <a:buSzPts val="800"/>
              <a:buFont typeface="Calibri"/>
              <a:buNone/>
              <a:defRPr b="0" i="0" sz="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FFFFFF"/>
              </a:buClr>
              <a:buSzPts val="800"/>
              <a:buFont typeface="Calibri"/>
              <a:buNone/>
              <a:defRPr b="0" i="0" sz="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hyperlink" Target="https://www.forbes.com/sites/stratfor/2015/01/08/scenario-planning-and-strategic-forecasting/?sh=76489430411a" TargetMode="External"/><Relationship Id="rId4" Type="http://schemas.openxmlformats.org/officeDocument/2006/relationships/image" Target="../media/image6.png"/><Relationship Id="rId5" Type="http://schemas.openxmlformats.org/officeDocument/2006/relationships/image" Target="../media/image2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16.png"/><Relationship Id="rId6"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23.png"/><Relationship Id="rId5" Type="http://schemas.openxmlformats.org/officeDocument/2006/relationships/image" Target="../media/image18.png"/><Relationship Id="rId6"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gmd.copernicus.org/articles/9/3461/2016/" TargetMode="Externa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24.png"/><Relationship Id="rId7"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hyperlink" Target="https://docs.google.com/spreadsheets/d/1tJEMDNm2yp5JS0idP7tUN7UDN6Q5Zs_tVV4GLxRmERc/edit#gid=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56" name="Shape 56"/>
        <p:cNvGrpSpPr/>
        <p:nvPr/>
      </p:nvGrpSpPr>
      <p:grpSpPr>
        <a:xfrm>
          <a:off x="0" y="0"/>
          <a:ext cx="0" cy="0"/>
          <a:chOff x="0" y="0"/>
          <a:chExt cx="0" cy="0"/>
        </a:xfrm>
      </p:grpSpPr>
      <p:sp>
        <p:nvSpPr>
          <p:cNvPr id="57" name="Google Shape;57;p14"/>
          <p:cNvSpPr txBox="1"/>
          <p:nvPr/>
        </p:nvSpPr>
        <p:spPr>
          <a:xfrm>
            <a:off x="587075" y="632050"/>
            <a:ext cx="5466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What is scenario planning?</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58" name="Google Shape;58;p14"/>
          <p:cNvSpPr txBox="1"/>
          <p:nvPr/>
        </p:nvSpPr>
        <p:spPr>
          <a:xfrm>
            <a:off x="539950" y="1490350"/>
            <a:ext cx="4621500" cy="3390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 sz="1350">
                <a:solidFill>
                  <a:srgbClr val="333333"/>
                </a:solidFill>
                <a:highlight>
                  <a:srgbClr val="FCFCFC"/>
                </a:highlight>
                <a:latin typeface="Georgia"/>
                <a:ea typeface="Georgia"/>
                <a:cs typeface="Georgia"/>
                <a:sym typeface="Georgia"/>
              </a:rPr>
              <a:t>Good Scenarios</a:t>
            </a:r>
            <a:endParaRPr b="1" sz="1350">
              <a:solidFill>
                <a:srgbClr val="333333"/>
              </a:solidFill>
              <a:highlight>
                <a:srgbClr val="FCFCFC"/>
              </a:highlight>
              <a:latin typeface="Georgia"/>
              <a:ea typeface="Georgia"/>
              <a:cs typeface="Georgia"/>
              <a:sym typeface="Georgia"/>
            </a:endParaRPr>
          </a:p>
          <a:p>
            <a:pPr indent="0" lvl="0" marL="0" rtl="0" algn="l">
              <a:lnSpc>
                <a:spcPct val="115000"/>
              </a:lnSpc>
              <a:spcBef>
                <a:spcPts val="1400"/>
              </a:spcBef>
              <a:spcAft>
                <a:spcPts val="0"/>
              </a:spcAft>
              <a:buClr>
                <a:schemeClr val="dk1"/>
              </a:buClr>
              <a:buSzPts val="1100"/>
              <a:buFont typeface="Arial"/>
              <a:buNone/>
            </a:pPr>
            <a:r>
              <a:rPr lang="en" sz="1350">
                <a:solidFill>
                  <a:srgbClr val="333333"/>
                </a:solidFill>
                <a:highlight>
                  <a:srgbClr val="FCFCFC"/>
                </a:highlight>
                <a:latin typeface="Georgia"/>
                <a:ea typeface="Georgia"/>
                <a:cs typeface="Georgia"/>
                <a:sym typeface="Georgia"/>
              </a:rPr>
              <a:t>A good set of scenarios will contain two to five different narratives. More than five scenarios tend to get confused with one another. Three scenarios run the danger that people will try to pick the most moderate or most apparently plausible and forget about the other two. Four is a good number — neither too many nor too few.</a:t>
            </a:r>
            <a:endParaRPr sz="1350">
              <a:solidFill>
                <a:srgbClr val="333333"/>
              </a:solidFill>
              <a:highlight>
                <a:srgbClr val="FCFCFC"/>
              </a:highlight>
              <a:latin typeface="Georgia"/>
              <a:ea typeface="Georgia"/>
              <a:cs typeface="Georgia"/>
              <a:sym typeface="Georgia"/>
            </a:endParaRPr>
          </a:p>
          <a:p>
            <a:pPr indent="0" lvl="0" marL="0" rtl="0" algn="l">
              <a:lnSpc>
                <a:spcPct val="115000"/>
              </a:lnSpc>
              <a:spcBef>
                <a:spcPts val="1400"/>
              </a:spcBef>
              <a:spcAft>
                <a:spcPts val="0"/>
              </a:spcAft>
              <a:buClr>
                <a:schemeClr val="dk1"/>
              </a:buClr>
              <a:buSzPts val="1100"/>
              <a:buFont typeface="Arial"/>
              <a:buNone/>
            </a:pPr>
            <a:r>
              <a:rPr lang="en" sz="1350">
                <a:solidFill>
                  <a:srgbClr val="333333"/>
                </a:solidFill>
                <a:highlight>
                  <a:srgbClr val="FCFCFC"/>
                </a:highlight>
                <a:latin typeface="Georgia"/>
                <a:ea typeface="Georgia"/>
                <a:cs typeface="Georgia"/>
                <a:sym typeface="Georgia"/>
              </a:rPr>
              <a:t>Each scenario should contain enough detail to assess the likelihood of success or failure of different strategic options.</a:t>
            </a:r>
            <a:endParaRPr sz="1350">
              <a:solidFill>
                <a:srgbClr val="333333"/>
              </a:solidFill>
              <a:highlight>
                <a:srgbClr val="FCFCFC"/>
              </a:highlight>
              <a:latin typeface="Georgia"/>
              <a:ea typeface="Georgia"/>
              <a:cs typeface="Georgia"/>
              <a:sym typeface="Georgia"/>
            </a:endParaRPr>
          </a:p>
          <a:p>
            <a:pPr indent="0" lvl="0" marL="0" rtl="0" algn="l">
              <a:spcBef>
                <a:spcPts val="1400"/>
              </a:spcBef>
              <a:spcAft>
                <a:spcPts val="0"/>
              </a:spcAft>
              <a:buNone/>
            </a:pPr>
            <a:r>
              <a:rPr lang="en" sz="1800">
                <a:solidFill>
                  <a:schemeClr val="dk2"/>
                </a:solidFill>
              </a:rPr>
              <a:t>-</a:t>
            </a:r>
            <a:r>
              <a:rPr lang="en" sz="1800" u="sng">
                <a:solidFill>
                  <a:schemeClr val="hlink"/>
                </a:solidFill>
                <a:hlinkClick r:id="rId3"/>
              </a:rPr>
              <a:t>forbes</a:t>
            </a:r>
            <a:r>
              <a:rPr lang="en" sz="1800">
                <a:solidFill>
                  <a:schemeClr val="dk2"/>
                </a:solidFill>
              </a:rPr>
              <a:t> </a:t>
            </a:r>
            <a:endParaRPr sz="1800">
              <a:solidFill>
                <a:schemeClr val="dk2"/>
              </a:solidFill>
            </a:endParaRPr>
          </a:p>
        </p:txBody>
      </p:sp>
      <p:pic>
        <p:nvPicPr>
          <p:cNvPr id="59" name="Google Shape;59;p14"/>
          <p:cNvPicPr preferRelativeResize="0"/>
          <p:nvPr/>
        </p:nvPicPr>
        <p:blipFill>
          <a:blip r:embed="rId4">
            <a:alphaModFix/>
          </a:blip>
          <a:stretch>
            <a:fillRect/>
          </a:stretch>
        </p:blipFill>
        <p:spPr>
          <a:xfrm>
            <a:off x="5181091" y="2843151"/>
            <a:ext cx="3757384" cy="2058575"/>
          </a:xfrm>
          <a:prstGeom prst="rect">
            <a:avLst/>
          </a:prstGeom>
          <a:noFill/>
          <a:ln>
            <a:noFill/>
          </a:ln>
        </p:spPr>
      </p:pic>
      <p:pic>
        <p:nvPicPr>
          <p:cNvPr id="60" name="Google Shape;60;p14"/>
          <p:cNvPicPr preferRelativeResize="0"/>
          <p:nvPr/>
        </p:nvPicPr>
        <p:blipFill rotWithShape="1">
          <a:blip r:embed="rId5">
            <a:alphaModFix/>
          </a:blip>
          <a:srcRect b="0" l="9293" r="8313" t="0"/>
          <a:stretch/>
        </p:blipFill>
        <p:spPr>
          <a:xfrm>
            <a:off x="5309150" y="85500"/>
            <a:ext cx="3679550" cy="2058575"/>
          </a:xfrm>
          <a:prstGeom prst="rect">
            <a:avLst/>
          </a:prstGeom>
          <a:noFill/>
          <a:ln>
            <a:noFill/>
          </a:ln>
        </p:spPr>
      </p:pic>
      <p:sp>
        <p:nvSpPr>
          <p:cNvPr id="61" name="Google Shape;61;p14"/>
          <p:cNvSpPr/>
          <p:nvPr/>
        </p:nvSpPr>
        <p:spPr>
          <a:xfrm>
            <a:off x="5522125" y="4523650"/>
            <a:ext cx="1034400" cy="356700"/>
          </a:xfrm>
          <a:prstGeom prst="right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today</a:t>
            </a:r>
            <a:endParaRPr/>
          </a:p>
        </p:txBody>
      </p:sp>
      <p:sp>
        <p:nvSpPr>
          <p:cNvPr id="62" name="Google Shape;62;p14"/>
          <p:cNvSpPr/>
          <p:nvPr/>
        </p:nvSpPr>
        <p:spPr>
          <a:xfrm>
            <a:off x="6581500" y="4021250"/>
            <a:ext cx="1034400" cy="356700"/>
          </a:xfrm>
          <a:prstGeom prst="right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workshop</a:t>
            </a:r>
            <a:endParaRPr/>
          </a:p>
        </p:txBody>
      </p:sp>
      <p:sp>
        <p:nvSpPr>
          <p:cNvPr id="63" name="Google Shape;63;p14"/>
          <p:cNvSpPr/>
          <p:nvPr/>
        </p:nvSpPr>
        <p:spPr>
          <a:xfrm>
            <a:off x="7615900" y="2305400"/>
            <a:ext cx="1372800" cy="537600"/>
          </a:xfrm>
          <a:prstGeom prst="wedgeRectCallout">
            <a:avLst>
              <a:gd fmla="val -14745" name="adj1"/>
              <a:gd fmla="val 179483" name="adj2"/>
            </a:avLst>
          </a:prstGeom>
          <a:solidFill>
            <a:srgbClr val="A1D68A">
              <a:alpha val="5000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Outcomes: council process, products, tools, information (and yes indicators)</a:t>
            </a:r>
            <a:endParaRPr sz="800"/>
          </a:p>
        </p:txBody>
      </p:sp>
      <p:sp>
        <p:nvSpPr>
          <p:cNvPr id="64" name="Google Shape;64;p14"/>
          <p:cNvSpPr/>
          <p:nvPr/>
        </p:nvSpPr>
        <p:spPr>
          <a:xfrm>
            <a:off x="7066700" y="664075"/>
            <a:ext cx="775800" cy="1388700"/>
          </a:xfrm>
          <a:prstGeom prst="ellipse">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 name="Google Shape;65;p14"/>
          <p:cNvSpPr txBox="1"/>
          <p:nvPr/>
        </p:nvSpPr>
        <p:spPr>
          <a:xfrm>
            <a:off x="5309150" y="2185825"/>
            <a:ext cx="2152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https://www.youtube.com/watch?feature=shared&amp;v=ukr9ItEQX2Y</a:t>
            </a:r>
            <a:endParaRPr sz="1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266" name="Shape 266"/>
        <p:cNvGrpSpPr/>
        <p:nvPr/>
      </p:nvGrpSpPr>
      <p:grpSpPr>
        <a:xfrm>
          <a:off x="0" y="0"/>
          <a:ext cx="0" cy="0"/>
          <a:chOff x="0" y="0"/>
          <a:chExt cx="0" cy="0"/>
        </a:xfrm>
      </p:grpSpPr>
      <p:pic>
        <p:nvPicPr>
          <p:cNvPr id="267" name="Google Shape;267;p23"/>
          <p:cNvPicPr preferRelativeResize="0"/>
          <p:nvPr/>
        </p:nvPicPr>
        <p:blipFill>
          <a:blip r:embed="rId3">
            <a:alphaModFix/>
          </a:blip>
          <a:stretch>
            <a:fillRect/>
          </a:stretch>
        </p:blipFill>
        <p:spPr>
          <a:xfrm>
            <a:off x="123399" y="147050"/>
            <a:ext cx="2140574" cy="1204074"/>
          </a:xfrm>
          <a:prstGeom prst="rect">
            <a:avLst/>
          </a:prstGeom>
          <a:noFill/>
          <a:ln>
            <a:noFill/>
          </a:ln>
          <a:effectLst>
            <a:outerShdw blurRad="57150" rotWithShape="0" algn="bl" dir="5400000" dist="19050">
              <a:srgbClr val="000000">
                <a:alpha val="50000"/>
              </a:srgbClr>
            </a:outerShdw>
          </a:effectLst>
        </p:spPr>
      </p:pic>
      <p:pic>
        <p:nvPicPr>
          <p:cNvPr id="268" name="Google Shape;268;p23"/>
          <p:cNvPicPr preferRelativeResize="0"/>
          <p:nvPr/>
        </p:nvPicPr>
        <p:blipFill>
          <a:blip r:embed="rId4">
            <a:alphaModFix/>
          </a:blip>
          <a:stretch>
            <a:fillRect/>
          </a:stretch>
        </p:blipFill>
        <p:spPr>
          <a:xfrm>
            <a:off x="94272" y="2041213"/>
            <a:ext cx="2198826" cy="1116825"/>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pic>
        <p:nvPicPr>
          <p:cNvPr id="269" name="Google Shape;269;p23"/>
          <p:cNvPicPr preferRelativeResize="0"/>
          <p:nvPr/>
        </p:nvPicPr>
        <p:blipFill rotWithShape="1">
          <a:blip r:embed="rId5">
            <a:alphaModFix/>
          </a:blip>
          <a:srcRect b="0" l="7265" r="8060" t="7175"/>
          <a:stretch/>
        </p:blipFill>
        <p:spPr>
          <a:xfrm>
            <a:off x="2582913" y="2156396"/>
            <a:ext cx="978622" cy="1116799"/>
          </a:xfrm>
          <a:prstGeom prst="rect">
            <a:avLst/>
          </a:prstGeom>
          <a:noFill/>
          <a:ln cap="flat" cmpd="sng" w="9525">
            <a:solidFill>
              <a:schemeClr val="dk2"/>
            </a:solidFill>
            <a:prstDash val="solid"/>
            <a:round/>
            <a:headEnd len="sm" w="sm" type="none"/>
            <a:tailEnd len="sm" w="sm" type="none"/>
          </a:ln>
          <a:effectLst>
            <a:outerShdw blurRad="57150" rotWithShape="0" algn="bl" dir="2040000" dist="76200">
              <a:srgbClr val="000000">
                <a:alpha val="50000"/>
              </a:srgbClr>
            </a:outerShdw>
          </a:effectLst>
        </p:spPr>
      </p:pic>
      <p:pic>
        <p:nvPicPr>
          <p:cNvPr id="270" name="Google Shape;270;p23"/>
          <p:cNvPicPr preferRelativeResize="0"/>
          <p:nvPr/>
        </p:nvPicPr>
        <p:blipFill>
          <a:blip r:embed="rId6">
            <a:alphaModFix/>
          </a:blip>
          <a:stretch>
            <a:fillRect/>
          </a:stretch>
        </p:blipFill>
        <p:spPr>
          <a:xfrm>
            <a:off x="3106200" y="1783500"/>
            <a:ext cx="820679" cy="1097999"/>
          </a:xfrm>
          <a:prstGeom prst="rect">
            <a:avLst/>
          </a:prstGeom>
          <a:noFill/>
          <a:ln cap="flat" cmpd="sng" w="9525">
            <a:solidFill>
              <a:schemeClr val="dk2"/>
            </a:solidFill>
            <a:prstDash val="solid"/>
            <a:round/>
            <a:headEnd len="sm" w="sm" type="none"/>
            <a:tailEnd len="sm" w="sm" type="none"/>
          </a:ln>
          <a:effectLst>
            <a:outerShdw blurRad="57150" rotWithShape="0" algn="bl" dir="4200000" dist="85725">
              <a:srgbClr val="000000">
                <a:alpha val="50000"/>
              </a:srgbClr>
            </a:outerShdw>
          </a:effectLst>
        </p:spPr>
      </p:pic>
      <p:cxnSp>
        <p:nvCxnSpPr>
          <p:cNvPr id="271" name="Google Shape;271;p23"/>
          <p:cNvCxnSpPr>
            <a:stCxn id="267" idx="2"/>
            <a:endCxn id="268" idx="0"/>
          </p:cNvCxnSpPr>
          <p:nvPr/>
        </p:nvCxnSpPr>
        <p:spPr>
          <a:xfrm flipH="1" rot="-5400000">
            <a:off x="848986" y="1695824"/>
            <a:ext cx="690000" cy="600"/>
          </a:xfrm>
          <a:prstGeom prst="bentConnector3">
            <a:avLst>
              <a:gd fmla="val 50006" name="adj1"/>
            </a:avLst>
          </a:prstGeom>
          <a:noFill/>
          <a:ln cap="flat" cmpd="sng" w="38100">
            <a:solidFill>
              <a:srgbClr val="59A0A2"/>
            </a:solidFill>
            <a:prstDash val="solid"/>
            <a:round/>
            <a:headEnd len="med" w="med" type="none"/>
            <a:tailEnd len="med" w="med" type="triangle"/>
          </a:ln>
        </p:spPr>
      </p:cxnSp>
      <p:cxnSp>
        <p:nvCxnSpPr>
          <p:cNvPr id="272" name="Google Shape;272;p23"/>
          <p:cNvCxnSpPr>
            <a:stCxn id="268" idx="2"/>
            <a:endCxn id="273" idx="0"/>
          </p:cNvCxnSpPr>
          <p:nvPr/>
        </p:nvCxnSpPr>
        <p:spPr>
          <a:xfrm flipH="1" rot="-5400000">
            <a:off x="788535" y="3563187"/>
            <a:ext cx="810900" cy="600"/>
          </a:xfrm>
          <a:prstGeom prst="bentConnector3">
            <a:avLst>
              <a:gd fmla="val 49998" name="adj1"/>
            </a:avLst>
          </a:prstGeom>
          <a:noFill/>
          <a:ln cap="flat" cmpd="sng" w="38100">
            <a:solidFill>
              <a:srgbClr val="59A0A2"/>
            </a:solidFill>
            <a:prstDash val="solid"/>
            <a:round/>
            <a:headEnd len="med" w="med" type="none"/>
            <a:tailEnd len="med" w="med" type="triangle"/>
          </a:ln>
        </p:spPr>
      </p:cxnSp>
      <p:sp>
        <p:nvSpPr>
          <p:cNvPr id="274" name="Google Shape;274;p23"/>
          <p:cNvSpPr txBox="1"/>
          <p:nvPr/>
        </p:nvSpPr>
        <p:spPr>
          <a:xfrm>
            <a:off x="1286900" y="3112975"/>
            <a:ext cx="13185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0B5394"/>
                </a:solidFill>
              </a:rPr>
              <a:t>Outcome: </a:t>
            </a:r>
            <a:endParaRPr sz="1300">
              <a:solidFill>
                <a:srgbClr val="0B5394"/>
              </a:solidFill>
            </a:endParaRPr>
          </a:p>
          <a:p>
            <a:pPr indent="0" lvl="0" marL="0" rtl="0" algn="l">
              <a:spcBef>
                <a:spcPts val="0"/>
              </a:spcBef>
              <a:spcAft>
                <a:spcPts val="0"/>
              </a:spcAft>
              <a:buNone/>
            </a:pPr>
            <a:r>
              <a:rPr lang="en" sz="1300">
                <a:solidFill>
                  <a:srgbClr val="0B5394"/>
                </a:solidFill>
              </a:rPr>
              <a:t>Select 1-2 draft scenarios</a:t>
            </a:r>
            <a:endParaRPr sz="1300">
              <a:solidFill>
                <a:srgbClr val="0B5394"/>
              </a:solidFill>
            </a:endParaRPr>
          </a:p>
        </p:txBody>
      </p:sp>
      <p:sp>
        <p:nvSpPr>
          <p:cNvPr id="275" name="Google Shape;275;p23"/>
          <p:cNvSpPr txBox="1"/>
          <p:nvPr/>
        </p:nvSpPr>
        <p:spPr>
          <a:xfrm>
            <a:off x="385358" y="2383638"/>
            <a:ext cx="14016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rgbClr val="990000"/>
                </a:solidFill>
                <a:highlight>
                  <a:srgbClr val="FFE599"/>
                </a:highlight>
              </a:rPr>
              <a:t>Today- populate scenarios</a:t>
            </a:r>
            <a:endParaRPr sz="1300">
              <a:solidFill>
                <a:srgbClr val="990000"/>
              </a:solidFill>
              <a:highlight>
                <a:srgbClr val="FFE599"/>
              </a:highlight>
            </a:endParaRPr>
          </a:p>
        </p:txBody>
      </p:sp>
      <p:sp>
        <p:nvSpPr>
          <p:cNvPr id="276" name="Google Shape;276;p23"/>
          <p:cNvSpPr txBox="1"/>
          <p:nvPr/>
        </p:nvSpPr>
        <p:spPr>
          <a:xfrm>
            <a:off x="1938275" y="367100"/>
            <a:ext cx="14946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0B5394"/>
                </a:solidFill>
                <a:highlight>
                  <a:schemeClr val="lt1"/>
                </a:highlight>
              </a:rPr>
              <a:t>Last meeting: ID’d the axes</a:t>
            </a:r>
            <a:endParaRPr sz="1300">
              <a:solidFill>
                <a:srgbClr val="0B5394"/>
              </a:solidFill>
              <a:highlight>
                <a:schemeClr val="lt1"/>
              </a:highlight>
            </a:endParaRPr>
          </a:p>
        </p:txBody>
      </p:sp>
      <p:sp>
        <p:nvSpPr>
          <p:cNvPr id="273" name="Google Shape;273;p23"/>
          <p:cNvSpPr txBox="1"/>
          <p:nvPr/>
        </p:nvSpPr>
        <p:spPr>
          <a:xfrm>
            <a:off x="653225" y="3968900"/>
            <a:ext cx="1081500" cy="831300"/>
          </a:xfrm>
          <a:prstGeom prst="rect">
            <a:avLst/>
          </a:prstGeom>
          <a:solidFill>
            <a:srgbClr val="AADBDD"/>
          </a:solidFill>
          <a:ln cap="flat" cmpd="sng" w="9525">
            <a:solidFill>
              <a:srgbClr val="134F5C"/>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2"/>
                </a:solidFill>
              </a:rPr>
              <a:t>CSW planning committee</a:t>
            </a:r>
            <a:endParaRPr>
              <a:solidFill>
                <a:schemeClr val="dk2"/>
              </a:solidFill>
            </a:endParaRPr>
          </a:p>
        </p:txBody>
      </p:sp>
      <p:sp>
        <p:nvSpPr>
          <p:cNvPr id="277" name="Google Shape;277;p23"/>
          <p:cNvSpPr txBox="1"/>
          <p:nvPr/>
        </p:nvSpPr>
        <p:spPr>
          <a:xfrm>
            <a:off x="1900213" y="4167888"/>
            <a:ext cx="10260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0B5394"/>
                </a:solidFill>
              </a:rPr>
              <a:t>Finalize scenarios </a:t>
            </a:r>
            <a:endParaRPr sz="1300">
              <a:solidFill>
                <a:srgbClr val="0B5394"/>
              </a:solidFill>
            </a:endParaRPr>
          </a:p>
        </p:txBody>
      </p:sp>
      <p:cxnSp>
        <p:nvCxnSpPr>
          <p:cNvPr id="278" name="Google Shape;278;p23"/>
          <p:cNvCxnSpPr>
            <a:stCxn id="273" idx="2"/>
            <a:endCxn id="269" idx="2"/>
          </p:cNvCxnSpPr>
          <p:nvPr/>
        </p:nvCxnSpPr>
        <p:spPr>
          <a:xfrm rot="-5400000">
            <a:off x="1369625" y="3097550"/>
            <a:ext cx="1527000" cy="1878300"/>
          </a:xfrm>
          <a:prstGeom prst="bentConnector3">
            <a:avLst>
              <a:gd fmla="val -15594" name="adj1"/>
            </a:avLst>
          </a:prstGeom>
          <a:noFill/>
          <a:ln cap="flat" cmpd="sng" w="38100">
            <a:solidFill>
              <a:srgbClr val="59A0A2"/>
            </a:solidFill>
            <a:prstDash val="solid"/>
            <a:round/>
            <a:headEnd len="med" w="med" type="none"/>
            <a:tailEnd len="med" w="med" type="triangle"/>
          </a:ln>
        </p:spPr>
      </p:cxnSp>
      <p:cxnSp>
        <p:nvCxnSpPr>
          <p:cNvPr id="279" name="Google Shape;279;p23"/>
          <p:cNvCxnSpPr>
            <a:stCxn id="268" idx="3"/>
          </p:cNvCxnSpPr>
          <p:nvPr/>
        </p:nvCxnSpPr>
        <p:spPr>
          <a:xfrm flipH="1" rot="10800000">
            <a:off x="2293098" y="1058525"/>
            <a:ext cx="2857200" cy="1541100"/>
          </a:xfrm>
          <a:prstGeom prst="bentConnector3">
            <a:avLst>
              <a:gd fmla="val 50000" name="adj1"/>
            </a:avLst>
          </a:prstGeom>
          <a:noFill/>
          <a:ln cap="flat" cmpd="sng" w="38100">
            <a:solidFill>
              <a:srgbClr val="59A0A2"/>
            </a:solidFill>
            <a:prstDash val="solid"/>
            <a:round/>
            <a:headEnd len="med" w="med" type="none"/>
            <a:tailEnd len="med" w="med" type="triangle"/>
          </a:ln>
        </p:spPr>
      </p:cxnSp>
      <p:pic>
        <p:nvPicPr>
          <p:cNvPr id="280" name="Google Shape;280;p23"/>
          <p:cNvPicPr preferRelativeResize="0"/>
          <p:nvPr/>
        </p:nvPicPr>
        <p:blipFill>
          <a:blip r:embed="rId7">
            <a:alphaModFix/>
          </a:blip>
          <a:stretch>
            <a:fillRect/>
          </a:stretch>
        </p:blipFill>
        <p:spPr>
          <a:xfrm>
            <a:off x="4381500" y="1243900"/>
            <a:ext cx="4762500" cy="3705225"/>
          </a:xfrm>
          <a:prstGeom prst="rect">
            <a:avLst/>
          </a:prstGeom>
          <a:noFill/>
          <a:ln>
            <a:noFill/>
          </a:ln>
          <a:effectLst>
            <a:outerShdw blurRad="57150" rotWithShape="0" algn="bl" dir="5400000" dist="19050">
              <a:srgbClr val="000000">
                <a:alpha val="50000"/>
              </a:srgbClr>
            </a:outerShdw>
          </a:effectLst>
        </p:spPr>
      </p:pic>
      <p:sp>
        <p:nvSpPr>
          <p:cNvPr id="281" name="Google Shape;281;p23"/>
          <p:cNvSpPr txBox="1"/>
          <p:nvPr/>
        </p:nvSpPr>
        <p:spPr>
          <a:xfrm>
            <a:off x="5217450" y="628300"/>
            <a:ext cx="3693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Mar-April </a:t>
            </a:r>
            <a:endParaRPr>
              <a:solidFill>
                <a:schemeClr val="dk2"/>
              </a:solidFill>
            </a:endParaRPr>
          </a:p>
          <a:p>
            <a:pPr indent="0" lvl="0" marL="0" rtl="0" algn="l">
              <a:spcBef>
                <a:spcPts val="0"/>
              </a:spcBef>
              <a:spcAft>
                <a:spcPts val="0"/>
              </a:spcAft>
              <a:buNone/>
            </a:pPr>
            <a:r>
              <a:rPr lang="en">
                <a:solidFill>
                  <a:schemeClr val="dk2"/>
                </a:solidFill>
              </a:rPr>
              <a:t>Columns used to create storyline graphics</a:t>
            </a:r>
            <a:endParaRPr>
              <a:solidFill>
                <a:schemeClr val="dk2"/>
              </a:solidFill>
            </a:endParaRPr>
          </a:p>
        </p:txBody>
      </p:sp>
      <p:pic>
        <p:nvPicPr>
          <p:cNvPr id="282" name="Google Shape;282;p23"/>
          <p:cNvPicPr preferRelativeResize="0"/>
          <p:nvPr/>
        </p:nvPicPr>
        <p:blipFill>
          <a:blip r:embed="rId6">
            <a:alphaModFix/>
          </a:blip>
          <a:stretch>
            <a:fillRect/>
          </a:stretch>
        </p:blipFill>
        <p:spPr>
          <a:xfrm>
            <a:off x="529850" y="3412837"/>
            <a:ext cx="515724" cy="690000"/>
          </a:xfrm>
          <a:prstGeom prst="rect">
            <a:avLst/>
          </a:prstGeom>
          <a:noFill/>
          <a:ln cap="flat" cmpd="sng" w="9525">
            <a:solidFill>
              <a:schemeClr val="dk2"/>
            </a:solidFill>
            <a:prstDash val="solid"/>
            <a:round/>
            <a:headEnd len="sm" w="sm" type="none"/>
            <a:tailEnd len="sm" w="sm" type="none"/>
          </a:ln>
          <a:effectLst>
            <a:outerShdw blurRad="57150" rotWithShape="0" algn="bl" dir="4200000" dist="85725">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286" name="Shape 286"/>
        <p:cNvGrpSpPr/>
        <p:nvPr/>
      </p:nvGrpSpPr>
      <p:grpSpPr>
        <a:xfrm>
          <a:off x="0" y="0"/>
          <a:ext cx="0" cy="0"/>
          <a:chOff x="0" y="0"/>
          <a:chExt cx="0" cy="0"/>
        </a:xfrm>
      </p:grpSpPr>
      <p:pic>
        <p:nvPicPr>
          <p:cNvPr id="287" name="Google Shape;287;p24"/>
          <p:cNvPicPr preferRelativeResize="0"/>
          <p:nvPr/>
        </p:nvPicPr>
        <p:blipFill>
          <a:blip r:embed="rId3">
            <a:alphaModFix/>
          </a:blip>
          <a:stretch>
            <a:fillRect/>
          </a:stretch>
        </p:blipFill>
        <p:spPr>
          <a:xfrm>
            <a:off x="123399" y="147050"/>
            <a:ext cx="2140574" cy="1204074"/>
          </a:xfrm>
          <a:prstGeom prst="rect">
            <a:avLst/>
          </a:prstGeom>
          <a:noFill/>
          <a:ln>
            <a:noFill/>
          </a:ln>
          <a:effectLst>
            <a:outerShdw blurRad="57150" rotWithShape="0" algn="bl" dir="5400000" dist="19050">
              <a:srgbClr val="000000">
                <a:alpha val="50000"/>
              </a:srgbClr>
            </a:outerShdw>
          </a:effectLst>
        </p:spPr>
      </p:pic>
      <p:pic>
        <p:nvPicPr>
          <p:cNvPr id="288" name="Google Shape;288;p24"/>
          <p:cNvPicPr preferRelativeResize="0"/>
          <p:nvPr/>
        </p:nvPicPr>
        <p:blipFill>
          <a:blip r:embed="rId4">
            <a:alphaModFix/>
          </a:blip>
          <a:stretch>
            <a:fillRect/>
          </a:stretch>
        </p:blipFill>
        <p:spPr>
          <a:xfrm>
            <a:off x="94272" y="2041213"/>
            <a:ext cx="2198826" cy="1116825"/>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pic>
        <p:nvPicPr>
          <p:cNvPr id="289" name="Google Shape;289;p24"/>
          <p:cNvPicPr preferRelativeResize="0"/>
          <p:nvPr/>
        </p:nvPicPr>
        <p:blipFill rotWithShape="1">
          <a:blip r:embed="rId5">
            <a:alphaModFix/>
          </a:blip>
          <a:srcRect b="0" l="7265" r="8060" t="7175"/>
          <a:stretch/>
        </p:blipFill>
        <p:spPr>
          <a:xfrm>
            <a:off x="2582913" y="2156396"/>
            <a:ext cx="978622" cy="1116799"/>
          </a:xfrm>
          <a:prstGeom prst="rect">
            <a:avLst/>
          </a:prstGeom>
          <a:noFill/>
          <a:ln cap="flat" cmpd="sng" w="9525">
            <a:solidFill>
              <a:schemeClr val="dk2"/>
            </a:solidFill>
            <a:prstDash val="solid"/>
            <a:round/>
            <a:headEnd len="sm" w="sm" type="none"/>
            <a:tailEnd len="sm" w="sm" type="none"/>
          </a:ln>
          <a:effectLst>
            <a:outerShdw blurRad="57150" rotWithShape="0" algn="bl" dir="2040000" dist="76200">
              <a:srgbClr val="000000">
                <a:alpha val="50000"/>
              </a:srgbClr>
            </a:outerShdw>
          </a:effectLst>
        </p:spPr>
      </p:pic>
      <p:pic>
        <p:nvPicPr>
          <p:cNvPr id="290" name="Google Shape;290;p24"/>
          <p:cNvPicPr preferRelativeResize="0"/>
          <p:nvPr/>
        </p:nvPicPr>
        <p:blipFill>
          <a:blip r:embed="rId6">
            <a:alphaModFix/>
          </a:blip>
          <a:stretch>
            <a:fillRect/>
          </a:stretch>
        </p:blipFill>
        <p:spPr>
          <a:xfrm>
            <a:off x="3106200" y="1783500"/>
            <a:ext cx="820679" cy="1097999"/>
          </a:xfrm>
          <a:prstGeom prst="rect">
            <a:avLst/>
          </a:prstGeom>
          <a:noFill/>
          <a:ln cap="flat" cmpd="sng" w="9525">
            <a:solidFill>
              <a:schemeClr val="dk2"/>
            </a:solidFill>
            <a:prstDash val="solid"/>
            <a:round/>
            <a:headEnd len="sm" w="sm" type="none"/>
            <a:tailEnd len="sm" w="sm" type="none"/>
          </a:ln>
          <a:effectLst>
            <a:outerShdw blurRad="57150" rotWithShape="0" algn="bl" dir="4200000" dist="85725">
              <a:srgbClr val="000000">
                <a:alpha val="50000"/>
              </a:srgbClr>
            </a:outerShdw>
          </a:effectLst>
        </p:spPr>
      </p:pic>
      <p:cxnSp>
        <p:nvCxnSpPr>
          <p:cNvPr id="291" name="Google Shape;291;p24"/>
          <p:cNvCxnSpPr>
            <a:stCxn id="287" idx="2"/>
            <a:endCxn id="288" idx="0"/>
          </p:cNvCxnSpPr>
          <p:nvPr/>
        </p:nvCxnSpPr>
        <p:spPr>
          <a:xfrm flipH="1" rot="-5400000">
            <a:off x="848986" y="1695824"/>
            <a:ext cx="690000" cy="600"/>
          </a:xfrm>
          <a:prstGeom prst="bentConnector3">
            <a:avLst>
              <a:gd fmla="val 50006" name="adj1"/>
            </a:avLst>
          </a:prstGeom>
          <a:noFill/>
          <a:ln cap="flat" cmpd="sng" w="38100">
            <a:solidFill>
              <a:srgbClr val="59A0A2"/>
            </a:solidFill>
            <a:prstDash val="solid"/>
            <a:round/>
            <a:headEnd len="med" w="med" type="none"/>
            <a:tailEnd len="med" w="med" type="triangle"/>
          </a:ln>
        </p:spPr>
      </p:cxnSp>
      <p:cxnSp>
        <p:nvCxnSpPr>
          <p:cNvPr id="292" name="Google Shape;292;p24"/>
          <p:cNvCxnSpPr>
            <a:stCxn id="288" idx="2"/>
            <a:endCxn id="293" idx="0"/>
          </p:cNvCxnSpPr>
          <p:nvPr/>
        </p:nvCxnSpPr>
        <p:spPr>
          <a:xfrm flipH="1" rot="-5400000">
            <a:off x="788535" y="3563187"/>
            <a:ext cx="810900" cy="600"/>
          </a:xfrm>
          <a:prstGeom prst="bentConnector3">
            <a:avLst>
              <a:gd fmla="val 49998" name="adj1"/>
            </a:avLst>
          </a:prstGeom>
          <a:noFill/>
          <a:ln cap="flat" cmpd="sng" w="38100">
            <a:solidFill>
              <a:srgbClr val="59A0A2"/>
            </a:solidFill>
            <a:prstDash val="solid"/>
            <a:round/>
            <a:headEnd len="med" w="med" type="none"/>
            <a:tailEnd len="med" w="med" type="triangle"/>
          </a:ln>
        </p:spPr>
      </p:cxnSp>
      <p:sp>
        <p:nvSpPr>
          <p:cNvPr id="294" name="Google Shape;294;p24"/>
          <p:cNvSpPr txBox="1"/>
          <p:nvPr/>
        </p:nvSpPr>
        <p:spPr>
          <a:xfrm>
            <a:off x="4361113" y="182688"/>
            <a:ext cx="1738500" cy="1015800"/>
          </a:xfrm>
          <a:prstGeom prst="rect">
            <a:avLst/>
          </a:prstGeom>
          <a:solidFill>
            <a:srgbClr val="AADBDD"/>
          </a:solidFill>
          <a:ln cap="flat" cmpd="sng" w="9525">
            <a:solidFill>
              <a:srgbClr val="134F5C"/>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rPr>
              <a:t>Climate Scenarios Workshop</a:t>
            </a:r>
            <a:endParaRPr sz="1800">
              <a:solidFill>
                <a:schemeClr val="dk2"/>
              </a:solidFill>
            </a:endParaRPr>
          </a:p>
        </p:txBody>
      </p:sp>
      <p:cxnSp>
        <p:nvCxnSpPr>
          <p:cNvPr id="295" name="Google Shape;295;p24"/>
          <p:cNvCxnSpPr>
            <a:stCxn id="290" idx="0"/>
            <a:endCxn id="294" idx="1"/>
          </p:cNvCxnSpPr>
          <p:nvPr/>
        </p:nvCxnSpPr>
        <p:spPr>
          <a:xfrm rot="-5400000">
            <a:off x="3392340" y="814800"/>
            <a:ext cx="1092900" cy="844500"/>
          </a:xfrm>
          <a:prstGeom prst="bentConnector2">
            <a:avLst/>
          </a:prstGeom>
          <a:noFill/>
          <a:ln cap="flat" cmpd="sng" w="38100">
            <a:solidFill>
              <a:srgbClr val="59A0A2"/>
            </a:solidFill>
            <a:prstDash val="solid"/>
            <a:round/>
            <a:headEnd len="med" w="med" type="none"/>
            <a:tailEnd len="med" w="med" type="triangle"/>
          </a:ln>
        </p:spPr>
      </p:cxnSp>
      <p:sp>
        <p:nvSpPr>
          <p:cNvPr id="296" name="Google Shape;296;p24"/>
          <p:cNvSpPr txBox="1"/>
          <p:nvPr/>
        </p:nvSpPr>
        <p:spPr>
          <a:xfrm>
            <a:off x="3516550" y="1198500"/>
            <a:ext cx="1352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0B5394"/>
                </a:solidFill>
              </a:rPr>
              <a:t>Basis for group discussions</a:t>
            </a:r>
            <a:endParaRPr sz="1300">
              <a:solidFill>
                <a:srgbClr val="0B5394"/>
              </a:solidFill>
            </a:endParaRPr>
          </a:p>
        </p:txBody>
      </p:sp>
      <p:sp>
        <p:nvSpPr>
          <p:cNvPr id="297" name="Google Shape;297;p24"/>
          <p:cNvSpPr txBox="1"/>
          <p:nvPr/>
        </p:nvSpPr>
        <p:spPr>
          <a:xfrm>
            <a:off x="385358" y="2383638"/>
            <a:ext cx="14016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rgbClr val="990000"/>
                </a:solidFill>
                <a:highlight>
                  <a:srgbClr val="FFE599"/>
                </a:highlight>
              </a:rPr>
              <a:t>Today- populate scenarios</a:t>
            </a:r>
            <a:endParaRPr sz="1300">
              <a:solidFill>
                <a:srgbClr val="990000"/>
              </a:solidFill>
              <a:highlight>
                <a:srgbClr val="FFE599"/>
              </a:highlight>
            </a:endParaRPr>
          </a:p>
        </p:txBody>
      </p:sp>
      <p:sp>
        <p:nvSpPr>
          <p:cNvPr id="298" name="Google Shape;298;p24"/>
          <p:cNvSpPr txBox="1"/>
          <p:nvPr/>
        </p:nvSpPr>
        <p:spPr>
          <a:xfrm>
            <a:off x="1938275" y="367100"/>
            <a:ext cx="14946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0B5394"/>
                </a:solidFill>
                <a:highlight>
                  <a:schemeClr val="lt1"/>
                </a:highlight>
              </a:rPr>
              <a:t>Last meeting: ID’d the axes</a:t>
            </a:r>
            <a:endParaRPr sz="1300">
              <a:solidFill>
                <a:srgbClr val="0B5394"/>
              </a:solidFill>
              <a:highlight>
                <a:schemeClr val="lt1"/>
              </a:highlight>
            </a:endParaRPr>
          </a:p>
        </p:txBody>
      </p:sp>
      <p:sp>
        <p:nvSpPr>
          <p:cNvPr id="293" name="Google Shape;293;p24"/>
          <p:cNvSpPr txBox="1"/>
          <p:nvPr/>
        </p:nvSpPr>
        <p:spPr>
          <a:xfrm>
            <a:off x="653225" y="3968900"/>
            <a:ext cx="1081500" cy="831300"/>
          </a:xfrm>
          <a:prstGeom prst="rect">
            <a:avLst/>
          </a:prstGeom>
          <a:solidFill>
            <a:srgbClr val="AADBDD"/>
          </a:solidFill>
          <a:ln cap="flat" cmpd="sng" w="9525">
            <a:solidFill>
              <a:srgbClr val="134F5C"/>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2"/>
                </a:solidFill>
              </a:rPr>
              <a:t>CSW planning </a:t>
            </a:r>
            <a:r>
              <a:rPr lang="en">
                <a:solidFill>
                  <a:schemeClr val="dk2"/>
                </a:solidFill>
              </a:rPr>
              <a:t>committee</a:t>
            </a:r>
            <a:endParaRPr>
              <a:solidFill>
                <a:schemeClr val="dk2"/>
              </a:solidFill>
            </a:endParaRPr>
          </a:p>
        </p:txBody>
      </p:sp>
      <p:cxnSp>
        <p:nvCxnSpPr>
          <p:cNvPr id="299" name="Google Shape;299;p24"/>
          <p:cNvCxnSpPr>
            <a:stCxn id="293" idx="2"/>
            <a:endCxn id="289" idx="2"/>
          </p:cNvCxnSpPr>
          <p:nvPr/>
        </p:nvCxnSpPr>
        <p:spPr>
          <a:xfrm rot="-5400000">
            <a:off x="1369625" y="3097550"/>
            <a:ext cx="1527000" cy="1878300"/>
          </a:xfrm>
          <a:prstGeom prst="bentConnector3">
            <a:avLst>
              <a:gd fmla="val -15594" name="adj1"/>
            </a:avLst>
          </a:prstGeom>
          <a:noFill/>
          <a:ln cap="flat" cmpd="sng" w="38100">
            <a:solidFill>
              <a:srgbClr val="59A0A2"/>
            </a:solidFill>
            <a:prstDash val="solid"/>
            <a:round/>
            <a:headEnd len="med" w="med" type="none"/>
            <a:tailEnd len="med" w="med" type="triangle"/>
          </a:ln>
        </p:spPr>
      </p:cxnSp>
      <p:grpSp>
        <p:nvGrpSpPr>
          <p:cNvPr id="300" name="Google Shape;300;p24"/>
          <p:cNvGrpSpPr/>
          <p:nvPr/>
        </p:nvGrpSpPr>
        <p:grpSpPr>
          <a:xfrm>
            <a:off x="4305211" y="1659203"/>
            <a:ext cx="4724634" cy="3217465"/>
            <a:chOff x="4116786" y="1526603"/>
            <a:chExt cx="4724634" cy="3217465"/>
          </a:xfrm>
        </p:grpSpPr>
        <p:sp>
          <p:nvSpPr>
            <p:cNvPr id="301" name="Google Shape;301;p24"/>
            <p:cNvSpPr/>
            <p:nvPr/>
          </p:nvSpPr>
          <p:spPr>
            <a:xfrm>
              <a:off x="5404282" y="1977750"/>
              <a:ext cx="2022900" cy="2000100"/>
            </a:xfrm>
            <a:prstGeom prst="donut">
              <a:avLst>
                <a:gd fmla="val 16067" name="adj"/>
              </a:avLst>
            </a:prstGeom>
            <a:solidFill>
              <a:srgbClr val="000000">
                <a:alpha val="10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2" name="Google Shape;302;p24"/>
            <p:cNvGrpSpPr/>
            <p:nvPr/>
          </p:nvGrpSpPr>
          <p:grpSpPr>
            <a:xfrm>
              <a:off x="4116786" y="2095409"/>
              <a:ext cx="1538352" cy="527243"/>
              <a:chOff x="1680836" y="1315124"/>
              <a:chExt cx="1931633" cy="669600"/>
            </a:xfrm>
          </p:grpSpPr>
          <p:cxnSp>
            <p:nvCxnSpPr>
              <p:cNvPr id="303" name="Google Shape;303;p24"/>
              <p:cNvCxnSpPr/>
              <p:nvPr/>
            </p:nvCxnSpPr>
            <p:spPr>
              <a:xfrm>
                <a:off x="3178969" y="1638300"/>
                <a:ext cx="433500" cy="252300"/>
              </a:xfrm>
              <a:prstGeom prst="straightConnector1">
                <a:avLst/>
              </a:prstGeom>
              <a:noFill/>
              <a:ln cap="flat" cmpd="sng" w="19050">
                <a:solidFill>
                  <a:srgbClr val="83E3DA"/>
                </a:solidFill>
                <a:prstDash val="solid"/>
                <a:round/>
                <a:headEnd len="med" w="med" type="oval"/>
                <a:tailEnd len="sm" w="sm" type="none"/>
              </a:ln>
            </p:spPr>
          </p:cxnSp>
          <p:sp>
            <p:nvSpPr>
              <p:cNvPr id="304" name="Google Shape;304;p24"/>
              <p:cNvSpPr txBox="1"/>
              <p:nvPr/>
            </p:nvSpPr>
            <p:spPr>
              <a:xfrm>
                <a:off x="1680836" y="1315124"/>
                <a:ext cx="1495200" cy="669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800">
                    <a:latin typeface="Roboto"/>
                    <a:ea typeface="Roboto"/>
                    <a:cs typeface="Roboto"/>
                    <a:sym typeface="Roboto"/>
                  </a:rPr>
                  <a:t>RESPONSE</a:t>
                </a:r>
                <a:endParaRPr sz="800">
                  <a:latin typeface="Roboto"/>
                  <a:ea typeface="Roboto"/>
                  <a:cs typeface="Roboto"/>
                  <a:sym typeface="Roboto"/>
                </a:endParaRPr>
              </a:p>
              <a:p>
                <a:pPr indent="0" lvl="0" marL="0" rtl="0" algn="r">
                  <a:lnSpc>
                    <a:spcPct val="115000"/>
                  </a:lnSpc>
                  <a:spcBef>
                    <a:spcPts val="0"/>
                  </a:spcBef>
                  <a:spcAft>
                    <a:spcPts val="0"/>
                  </a:spcAft>
                  <a:buNone/>
                </a:pPr>
                <a:r>
                  <a:t/>
                </a:r>
                <a:endParaRPr sz="600">
                  <a:latin typeface="Roboto"/>
                  <a:ea typeface="Roboto"/>
                  <a:cs typeface="Roboto"/>
                  <a:sym typeface="Roboto"/>
                </a:endParaRPr>
              </a:p>
              <a:p>
                <a:pPr indent="0" lvl="0" marL="0" rtl="0" algn="r">
                  <a:lnSpc>
                    <a:spcPct val="115000"/>
                  </a:lnSpc>
                  <a:spcBef>
                    <a:spcPts val="0"/>
                  </a:spcBef>
                  <a:spcAft>
                    <a:spcPts val="0"/>
                  </a:spcAft>
                  <a:buNone/>
                </a:pPr>
                <a:r>
                  <a:rPr b="1" lang="en" sz="800">
                    <a:latin typeface="Roboto"/>
                    <a:ea typeface="Roboto"/>
                    <a:cs typeface="Roboto"/>
                    <a:sym typeface="Roboto"/>
                  </a:rPr>
                  <a:t>Climate-informed advice for fisheries planning, preparation, &amp;  response</a:t>
                </a:r>
                <a:endParaRPr b="1" sz="800">
                  <a:latin typeface="Roboto"/>
                  <a:ea typeface="Roboto"/>
                  <a:cs typeface="Roboto"/>
                  <a:sym typeface="Roboto"/>
                </a:endParaRPr>
              </a:p>
            </p:txBody>
          </p:sp>
        </p:grpSp>
        <p:grpSp>
          <p:nvGrpSpPr>
            <p:cNvPr id="305" name="Google Shape;305;p24"/>
            <p:cNvGrpSpPr/>
            <p:nvPr/>
          </p:nvGrpSpPr>
          <p:grpSpPr>
            <a:xfrm>
              <a:off x="7172160" y="2095411"/>
              <a:ext cx="1669259" cy="678660"/>
              <a:chOff x="5517319" y="1315125"/>
              <a:chExt cx="2096006" cy="861900"/>
            </a:xfrm>
          </p:grpSpPr>
          <p:cxnSp>
            <p:nvCxnSpPr>
              <p:cNvPr id="306" name="Google Shape;306;p24"/>
              <p:cNvCxnSpPr/>
              <p:nvPr/>
            </p:nvCxnSpPr>
            <p:spPr>
              <a:xfrm flipH="1">
                <a:off x="5517319" y="1638300"/>
                <a:ext cx="433500" cy="252300"/>
              </a:xfrm>
              <a:prstGeom prst="straightConnector1">
                <a:avLst/>
              </a:prstGeom>
              <a:noFill/>
              <a:ln cap="flat" cmpd="sng" w="19050">
                <a:solidFill>
                  <a:srgbClr val="155B55"/>
                </a:solidFill>
                <a:prstDash val="solid"/>
                <a:round/>
                <a:headEnd len="med" w="med" type="oval"/>
                <a:tailEnd len="sm" w="sm" type="none"/>
              </a:ln>
            </p:spPr>
          </p:cxnSp>
          <p:sp>
            <p:nvSpPr>
              <p:cNvPr id="307" name="Google Shape;307;p24"/>
              <p:cNvSpPr txBox="1"/>
              <p:nvPr/>
            </p:nvSpPr>
            <p:spPr>
              <a:xfrm>
                <a:off x="5962125" y="1315125"/>
                <a:ext cx="1651200" cy="86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800">
                    <a:latin typeface="Roboto"/>
                    <a:ea typeface="Roboto"/>
                    <a:cs typeface="Roboto"/>
                    <a:sym typeface="Roboto"/>
                  </a:rPr>
                  <a:t>INFORMATION</a:t>
                </a:r>
                <a:endParaRPr sz="600">
                  <a:latin typeface="Roboto"/>
                  <a:ea typeface="Roboto"/>
                  <a:cs typeface="Roboto"/>
                  <a:sym typeface="Roboto"/>
                </a:endParaRPr>
              </a:p>
              <a:p>
                <a:pPr indent="0" lvl="0" marL="0" rtl="0" algn="l">
                  <a:lnSpc>
                    <a:spcPct val="115000"/>
                  </a:lnSpc>
                  <a:spcBef>
                    <a:spcPts val="0"/>
                  </a:spcBef>
                  <a:spcAft>
                    <a:spcPts val="0"/>
                  </a:spcAft>
                  <a:buNone/>
                </a:pPr>
                <a:r>
                  <a:rPr b="1" lang="en" sz="800">
                    <a:latin typeface="Roboto"/>
                    <a:ea typeface="Roboto"/>
                    <a:cs typeface="Roboto"/>
                    <a:sym typeface="Roboto"/>
                  </a:rPr>
                  <a:t>Key Knowledge and Information sources, predictions, and planning information</a:t>
                </a:r>
                <a:endParaRPr b="1" sz="800">
                  <a:latin typeface="Roboto"/>
                  <a:ea typeface="Roboto"/>
                  <a:cs typeface="Roboto"/>
                  <a:sym typeface="Roboto"/>
                </a:endParaRPr>
              </a:p>
            </p:txBody>
          </p:sp>
        </p:grpSp>
        <p:grpSp>
          <p:nvGrpSpPr>
            <p:cNvPr id="308" name="Google Shape;308;p24"/>
            <p:cNvGrpSpPr/>
            <p:nvPr/>
          </p:nvGrpSpPr>
          <p:grpSpPr>
            <a:xfrm>
              <a:off x="5263250" y="3843451"/>
              <a:ext cx="2264962" cy="900617"/>
              <a:chOff x="3120395" y="3535140"/>
              <a:chExt cx="2844000" cy="1143786"/>
            </a:xfrm>
          </p:grpSpPr>
          <p:cxnSp>
            <p:nvCxnSpPr>
              <p:cNvPr id="309" name="Google Shape;309;p24"/>
              <p:cNvCxnSpPr/>
              <p:nvPr/>
            </p:nvCxnSpPr>
            <p:spPr>
              <a:xfrm rot="10800000">
                <a:off x="4556399" y="3535140"/>
                <a:ext cx="0" cy="460500"/>
              </a:xfrm>
              <a:prstGeom prst="straightConnector1">
                <a:avLst/>
              </a:prstGeom>
              <a:noFill/>
              <a:ln cap="flat" cmpd="sng" w="19050">
                <a:solidFill>
                  <a:srgbClr val="249C91"/>
                </a:solidFill>
                <a:prstDash val="solid"/>
                <a:round/>
                <a:headEnd len="med" w="med" type="oval"/>
                <a:tailEnd len="sm" w="sm" type="none"/>
              </a:ln>
            </p:spPr>
          </p:cxnSp>
          <p:sp>
            <p:nvSpPr>
              <p:cNvPr id="310" name="Google Shape;310;p24"/>
              <p:cNvSpPr txBox="1"/>
              <p:nvPr/>
            </p:nvSpPr>
            <p:spPr>
              <a:xfrm>
                <a:off x="3120395" y="4009327"/>
                <a:ext cx="2844000" cy="669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800">
                    <a:latin typeface="Roboto"/>
                    <a:ea typeface="Roboto"/>
                    <a:cs typeface="Roboto"/>
                    <a:sym typeface="Roboto"/>
                  </a:rPr>
                  <a:t>TOOLS</a:t>
                </a:r>
                <a:endParaRPr sz="800">
                  <a:latin typeface="Roboto"/>
                  <a:ea typeface="Roboto"/>
                  <a:cs typeface="Roboto"/>
                  <a:sym typeface="Roboto"/>
                </a:endParaRPr>
              </a:p>
              <a:p>
                <a:pPr indent="0" lvl="0" marL="0" rtl="0" algn="ctr">
                  <a:lnSpc>
                    <a:spcPct val="115000"/>
                  </a:lnSpc>
                  <a:spcBef>
                    <a:spcPts val="0"/>
                  </a:spcBef>
                  <a:spcAft>
                    <a:spcPts val="0"/>
                  </a:spcAft>
                  <a:buNone/>
                </a:pPr>
                <a:r>
                  <a:t/>
                </a:r>
                <a:endParaRPr sz="600">
                  <a:latin typeface="Roboto"/>
                  <a:ea typeface="Roboto"/>
                  <a:cs typeface="Roboto"/>
                  <a:sym typeface="Roboto"/>
                </a:endParaRPr>
              </a:p>
              <a:p>
                <a:pPr indent="0" lvl="0" marL="0" rtl="0" algn="ctr">
                  <a:lnSpc>
                    <a:spcPct val="115000"/>
                  </a:lnSpc>
                  <a:spcBef>
                    <a:spcPts val="0"/>
                  </a:spcBef>
                  <a:spcAft>
                    <a:spcPts val="0"/>
                  </a:spcAft>
                  <a:buNone/>
                </a:pPr>
                <a:r>
                  <a:rPr b="1" lang="en" sz="800">
                    <a:latin typeface="Roboto"/>
                    <a:ea typeface="Roboto"/>
                    <a:cs typeface="Roboto"/>
                    <a:sym typeface="Roboto"/>
                  </a:rPr>
                  <a:t>Climate-integrated tools (predictive maps, ecosystem forecasts, climate linked assessments; skill tested &amp; validated)</a:t>
                </a:r>
                <a:endParaRPr b="1" sz="800">
                  <a:latin typeface="Roboto"/>
                  <a:ea typeface="Roboto"/>
                  <a:cs typeface="Roboto"/>
                  <a:sym typeface="Roboto"/>
                </a:endParaRPr>
              </a:p>
            </p:txBody>
          </p:sp>
        </p:grpSp>
        <p:sp>
          <p:nvSpPr>
            <p:cNvPr id="311" name="Google Shape;311;p24"/>
            <p:cNvSpPr txBox="1"/>
            <p:nvPr/>
          </p:nvSpPr>
          <p:spPr>
            <a:xfrm>
              <a:off x="5838800" y="2585650"/>
              <a:ext cx="1149600" cy="7851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100">
                  <a:latin typeface="Roboto"/>
                  <a:ea typeface="Roboto"/>
                  <a:cs typeface="Roboto"/>
                  <a:sym typeface="Roboto"/>
                </a:rPr>
                <a:t>Key Council Processes &amp; Planning for Climate Readiness</a:t>
              </a:r>
              <a:endParaRPr sz="1000"/>
            </a:p>
          </p:txBody>
        </p:sp>
        <p:sp>
          <p:nvSpPr>
            <p:cNvPr id="312" name="Google Shape;312;p24"/>
            <p:cNvSpPr/>
            <p:nvPr/>
          </p:nvSpPr>
          <p:spPr>
            <a:xfrm rot="1782837">
              <a:off x="5345473" y="1912186"/>
              <a:ext cx="2137106" cy="2124810"/>
            </a:xfrm>
            <a:prstGeom prst="blockArc">
              <a:avLst>
                <a:gd fmla="val 14414370" name="adj1"/>
                <a:gd fmla="val 694" name="adj2"/>
                <a:gd fmla="val 9562" name="adj3"/>
              </a:avLst>
            </a:prstGeom>
            <a:solidFill>
              <a:srgbClr val="155B55"/>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4"/>
            <p:cNvSpPr/>
            <p:nvPr/>
          </p:nvSpPr>
          <p:spPr>
            <a:xfrm flipH="1" rot="-1782837">
              <a:off x="5347025" y="1912186"/>
              <a:ext cx="2137106" cy="2124810"/>
            </a:xfrm>
            <a:prstGeom prst="blockArc">
              <a:avLst>
                <a:gd fmla="val 14348563" name="adj1"/>
                <a:gd fmla="val 21472873" name="adj2"/>
                <a:gd fmla="val 9381" name="adj3"/>
              </a:avLst>
            </a:prstGeom>
            <a:solidFill>
              <a:srgbClr val="83E3DA"/>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4"/>
            <p:cNvSpPr/>
            <p:nvPr/>
          </p:nvSpPr>
          <p:spPr>
            <a:xfrm rot="-8120281">
              <a:off x="6269328" y="1867962"/>
              <a:ext cx="287656" cy="287656"/>
            </a:xfrm>
            <a:prstGeom prst="rtTriangle">
              <a:avLst/>
            </a:prstGeom>
            <a:solidFill>
              <a:srgbClr val="83E3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4"/>
            <p:cNvSpPr/>
            <p:nvPr/>
          </p:nvSpPr>
          <p:spPr>
            <a:xfrm flipH="1" rot="-9017762">
              <a:off x="5346281" y="1911154"/>
              <a:ext cx="2136548" cy="2124097"/>
            </a:xfrm>
            <a:prstGeom prst="blockArc">
              <a:avLst>
                <a:gd fmla="val 14316164" name="adj1"/>
                <a:gd fmla="val 21502663" name="adj2"/>
                <a:gd fmla="val 9415" name="adj3"/>
              </a:avLst>
            </a:prstGeom>
            <a:solidFill>
              <a:srgbClr val="249C91"/>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4"/>
            <p:cNvSpPr/>
            <p:nvPr/>
          </p:nvSpPr>
          <p:spPr>
            <a:xfrm rot="-1013066">
              <a:off x="7147177" y="3303757"/>
              <a:ext cx="248931" cy="246328"/>
            </a:xfrm>
            <a:prstGeom prst="rtTriangle">
              <a:avLst/>
            </a:prstGeom>
            <a:solidFill>
              <a:srgbClr val="155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4"/>
            <p:cNvSpPr/>
            <p:nvPr/>
          </p:nvSpPr>
          <p:spPr>
            <a:xfrm rot="6369570">
              <a:off x="5420088" y="3300535"/>
              <a:ext cx="286728" cy="289653"/>
            </a:xfrm>
            <a:prstGeom prst="rtTriangle">
              <a:avLst/>
            </a:prstGeom>
            <a:solidFill>
              <a:srgbClr val="249C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18" name="Google Shape;318;p24"/>
          <p:cNvCxnSpPr>
            <a:stCxn id="294" idx="3"/>
          </p:cNvCxnSpPr>
          <p:nvPr/>
        </p:nvCxnSpPr>
        <p:spPr>
          <a:xfrm>
            <a:off x="6099613" y="690588"/>
            <a:ext cx="536700" cy="1034400"/>
          </a:xfrm>
          <a:prstGeom prst="bentConnector2">
            <a:avLst/>
          </a:prstGeom>
          <a:noFill/>
          <a:ln cap="flat" cmpd="sng" w="38100">
            <a:solidFill>
              <a:srgbClr val="59A0A2"/>
            </a:solidFill>
            <a:prstDash val="solid"/>
            <a:round/>
            <a:headEnd len="med" w="med" type="none"/>
            <a:tailEnd len="med" w="med" type="triangle"/>
          </a:ln>
        </p:spPr>
      </p:cxnSp>
      <p:sp>
        <p:nvSpPr>
          <p:cNvPr id="319" name="Google Shape;319;p24"/>
          <p:cNvSpPr txBox="1"/>
          <p:nvPr/>
        </p:nvSpPr>
        <p:spPr>
          <a:xfrm>
            <a:off x="1286900" y="3112975"/>
            <a:ext cx="14946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0B5394"/>
                </a:solidFill>
              </a:rPr>
              <a:t>Today Outcome: </a:t>
            </a:r>
            <a:endParaRPr sz="1300">
              <a:solidFill>
                <a:srgbClr val="0B5394"/>
              </a:solidFill>
            </a:endParaRPr>
          </a:p>
          <a:p>
            <a:pPr indent="0" lvl="0" marL="0" rtl="0" algn="l">
              <a:spcBef>
                <a:spcPts val="0"/>
              </a:spcBef>
              <a:spcAft>
                <a:spcPts val="0"/>
              </a:spcAft>
              <a:buNone/>
            </a:pPr>
            <a:r>
              <a:rPr lang="en" sz="1300">
                <a:solidFill>
                  <a:srgbClr val="0B5394"/>
                </a:solidFill>
              </a:rPr>
              <a:t>Select 1-2 draft scenarios</a:t>
            </a:r>
            <a:endParaRPr sz="1300">
              <a:solidFill>
                <a:srgbClr val="0B5394"/>
              </a:solidFill>
            </a:endParaRPr>
          </a:p>
        </p:txBody>
      </p:sp>
      <p:sp>
        <p:nvSpPr>
          <p:cNvPr id="320" name="Google Shape;320;p24"/>
          <p:cNvSpPr txBox="1"/>
          <p:nvPr/>
        </p:nvSpPr>
        <p:spPr>
          <a:xfrm>
            <a:off x="1900213" y="4167888"/>
            <a:ext cx="10260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0B5394"/>
                </a:solidFill>
              </a:rPr>
              <a:t>Mar-April</a:t>
            </a:r>
            <a:endParaRPr sz="1300">
              <a:solidFill>
                <a:srgbClr val="0B5394"/>
              </a:solidFill>
            </a:endParaRPr>
          </a:p>
          <a:p>
            <a:pPr indent="0" lvl="0" marL="0" rtl="0" algn="l">
              <a:spcBef>
                <a:spcPts val="0"/>
              </a:spcBef>
              <a:spcAft>
                <a:spcPts val="0"/>
              </a:spcAft>
              <a:buNone/>
            </a:pPr>
            <a:r>
              <a:rPr lang="en" sz="1300">
                <a:solidFill>
                  <a:srgbClr val="0B5394"/>
                </a:solidFill>
              </a:rPr>
              <a:t>Finalize scenarios </a:t>
            </a:r>
            <a:endParaRPr sz="1300">
              <a:solidFill>
                <a:srgbClr val="0B5394"/>
              </a:solidFill>
            </a:endParaRPr>
          </a:p>
        </p:txBody>
      </p:sp>
      <p:pic>
        <p:nvPicPr>
          <p:cNvPr id="321" name="Google Shape;321;p24"/>
          <p:cNvPicPr preferRelativeResize="0"/>
          <p:nvPr/>
        </p:nvPicPr>
        <p:blipFill>
          <a:blip r:embed="rId6">
            <a:alphaModFix/>
          </a:blip>
          <a:stretch>
            <a:fillRect/>
          </a:stretch>
        </p:blipFill>
        <p:spPr>
          <a:xfrm>
            <a:off x="529850" y="3412837"/>
            <a:ext cx="515724" cy="690000"/>
          </a:xfrm>
          <a:prstGeom prst="rect">
            <a:avLst/>
          </a:prstGeom>
          <a:noFill/>
          <a:ln cap="flat" cmpd="sng" w="9525">
            <a:solidFill>
              <a:schemeClr val="dk2"/>
            </a:solidFill>
            <a:prstDash val="solid"/>
            <a:round/>
            <a:headEnd len="sm" w="sm" type="none"/>
            <a:tailEnd len="sm" w="sm" type="none"/>
          </a:ln>
          <a:effectLst>
            <a:outerShdw blurRad="57150" rotWithShape="0" algn="bl" dir="4200000" dist="85725">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325" name="Shape 325"/>
        <p:cNvGrpSpPr/>
        <p:nvPr/>
      </p:nvGrpSpPr>
      <p:grpSpPr>
        <a:xfrm>
          <a:off x="0" y="0"/>
          <a:ext cx="0" cy="0"/>
          <a:chOff x="0" y="0"/>
          <a:chExt cx="0" cy="0"/>
        </a:xfrm>
      </p:grpSpPr>
      <p:pic>
        <p:nvPicPr>
          <p:cNvPr id="326" name="Google Shape;326;p25"/>
          <p:cNvPicPr preferRelativeResize="0"/>
          <p:nvPr/>
        </p:nvPicPr>
        <p:blipFill>
          <a:blip r:embed="rId3">
            <a:alphaModFix/>
          </a:blip>
          <a:stretch>
            <a:fillRect/>
          </a:stretch>
        </p:blipFill>
        <p:spPr>
          <a:xfrm>
            <a:off x="152400" y="152400"/>
            <a:ext cx="4762500" cy="3705225"/>
          </a:xfrm>
          <a:prstGeom prst="rect">
            <a:avLst/>
          </a:prstGeom>
          <a:noFill/>
          <a:ln>
            <a:noFill/>
          </a:ln>
          <a:effectLst>
            <a:outerShdw blurRad="57150" rotWithShape="0" algn="bl" dir="5400000" dist="19050">
              <a:srgbClr val="000000">
                <a:alpha val="50000"/>
              </a:srgbClr>
            </a:outerShdw>
          </a:effectLst>
        </p:spPr>
      </p:pic>
      <p:sp>
        <p:nvSpPr>
          <p:cNvPr id="327" name="Google Shape;327;p25"/>
          <p:cNvSpPr txBox="1"/>
          <p:nvPr/>
        </p:nvSpPr>
        <p:spPr>
          <a:xfrm>
            <a:off x="0" y="4698075"/>
            <a:ext cx="961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https://www.rachelstrader.com/blog/2021/3/21/2040-climate-scenarios-for-west-coast-fisheries</a:t>
            </a:r>
            <a:endParaRPr/>
          </a:p>
        </p:txBody>
      </p:sp>
      <p:pic>
        <p:nvPicPr>
          <p:cNvPr id="328" name="Google Shape;328;p25"/>
          <p:cNvPicPr preferRelativeResize="0"/>
          <p:nvPr/>
        </p:nvPicPr>
        <p:blipFill>
          <a:blip r:embed="rId4">
            <a:alphaModFix/>
          </a:blip>
          <a:stretch>
            <a:fillRect/>
          </a:stretch>
        </p:blipFill>
        <p:spPr>
          <a:xfrm>
            <a:off x="5067300" y="152400"/>
            <a:ext cx="3924300" cy="3053105"/>
          </a:xfrm>
          <a:prstGeom prst="rect">
            <a:avLst/>
          </a:prstGeom>
          <a:noFill/>
          <a:ln>
            <a:noFill/>
          </a:ln>
          <a:effectLst>
            <a:outerShdw blurRad="57150" rotWithShape="0" algn="bl" dir="5400000" dist="85725">
              <a:srgbClr val="000000">
                <a:alpha val="50000"/>
              </a:srgbClr>
            </a:outerShdw>
          </a:effectLst>
        </p:spPr>
      </p:pic>
      <p:pic>
        <p:nvPicPr>
          <p:cNvPr id="329" name="Google Shape;329;p25"/>
          <p:cNvPicPr preferRelativeResize="0"/>
          <p:nvPr/>
        </p:nvPicPr>
        <p:blipFill>
          <a:blip r:embed="rId5">
            <a:alphaModFix/>
          </a:blip>
          <a:stretch>
            <a:fillRect/>
          </a:stretch>
        </p:blipFill>
        <p:spPr>
          <a:xfrm>
            <a:off x="5428200" y="1146937"/>
            <a:ext cx="3662750" cy="2849628"/>
          </a:xfrm>
          <a:prstGeom prst="rect">
            <a:avLst/>
          </a:prstGeom>
          <a:noFill/>
          <a:ln>
            <a:noFill/>
          </a:ln>
          <a:effectLst>
            <a:outerShdw blurRad="57150" rotWithShape="0" algn="bl" dir="5400000" dist="85725">
              <a:srgbClr val="000000">
                <a:alpha val="50000"/>
              </a:srgbClr>
            </a:outerShdw>
          </a:effectLst>
        </p:spPr>
      </p:pic>
      <p:pic>
        <p:nvPicPr>
          <p:cNvPr id="330" name="Google Shape;330;p25"/>
          <p:cNvPicPr preferRelativeResize="0"/>
          <p:nvPr/>
        </p:nvPicPr>
        <p:blipFill>
          <a:blip r:embed="rId6">
            <a:alphaModFix/>
          </a:blip>
          <a:stretch>
            <a:fillRect/>
          </a:stretch>
        </p:blipFill>
        <p:spPr>
          <a:xfrm>
            <a:off x="5837451" y="2125576"/>
            <a:ext cx="3306550" cy="2572506"/>
          </a:xfrm>
          <a:prstGeom prst="rect">
            <a:avLst/>
          </a:prstGeom>
          <a:noFill/>
          <a:ln>
            <a:noFill/>
          </a:ln>
          <a:effectLst>
            <a:outerShdw blurRad="57150" rotWithShape="0" algn="bl" dir="5400000" dist="85725">
              <a:srgbClr val="000000">
                <a:alpha val="50000"/>
              </a:srgbClr>
            </a:outerShdw>
          </a:effectLst>
        </p:spPr>
      </p:pic>
      <p:sp>
        <p:nvSpPr>
          <p:cNvPr id="331" name="Google Shape;331;p25"/>
          <p:cNvSpPr txBox="1"/>
          <p:nvPr/>
        </p:nvSpPr>
        <p:spPr>
          <a:xfrm>
            <a:off x="189750" y="4280250"/>
            <a:ext cx="6108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West Coast Scenarios Visual Example</a:t>
            </a:r>
            <a:endParaRPr sz="18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6"/>
          <p:cNvSpPr txBox="1"/>
          <p:nvPr>
            <p:ph type="title"/>
          </p:nvPr>
        </p:nvSpPr>
        <p:spPr>
          <a:xfrm>
            <a:off x="266600" y="13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Case studies to explore in each scenario</a:t>
            </a:r>
            <a:endParaRPr/>
          </a:p>
        </p:txBody>
      </p:sp>
      <p:sp>
        <p:nvSpPr>
          <p:cNvPr id="337" name="Google Shape;337;p26"/>
          <p:cNvSpPr txBox="1"/>
          <p:nvPr>
            <p:ph idx="2" type="body"/>
          </p:nvPr>
        </p:nvSpPr>
        <p:spPr>
          <a:xfrm>
            <a:off x="6121450" y="1098225"/>
            <a:ext cx="1625700" cy="477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u="sng"/>
              <a:t>CRS Categories</a:t>
            </a:r>
            <a:endParaRPr/>
          </a:p>
        </p:txBody>
      </p:sp>
      <p:grpSp>
        <p:nvGrpSpPr>
          <p:cNvPr id="338" name="Google Shape;338;p26"/>
          <p:cNvGrpSpPr/>
          <p:nvPr/>
        </p:nvGrpSpPr>
        <p:grpSpPr>
          <a:xfrm>
            <a:off x="159901" y="1114170"/>
            <a:ext cx="2507528" cy="1266262"/>
            <a:chOff x="-679608" y="4792200"/>
            <a:chExt cx="3388551" cy="1701050"/>
          </a:xfrm>
        </p:grpSpPr>
        <p:grpSp>
          <p:nvGrpSpPr>
            <p:cNvPr id="339" name="Google Shape;339;p26"/>
            <p:cNvGrpSpPr/>
            <p:nvPr/>
          </p:nvGrpSpPr>
          <p:grpSpPr>
            <a:xfrm>
              <a:off x="951721" y="4792200"/>
              <a:ext cx="1757223" cy="1701050"/>
              <a:chOff x="6229480" y="1691539"/>
              <a:chExt cx="1950086" cy="1860698"/>
            </a:xfrm>
          </p:grpSpPr>
          <p:sp>
            <p:nvSpPr>
              <p:cNvPr id="340" name="Google Shape;340;p26"/>
              <p:cNvSpPr/>
              <p:nvPr/>
            </p:nvSpPr>
            <p:spPr>
              <a:xfrm rot="6678977">
                <a:off x="6571724" y="2546401"/>
                <a:ext cx="717163" cy="259281"/>
              </a:xfrm>
              <a:prstGeom prst="leftArrow">
                <a:avLst>
                  <a:gd fmla="val 50000" name="adj1"/>
                  <a:gd fmla="val 50000" name="adj2"/>
                </a:avLst>
              </a:prstGeom>
              <a:solidFill>
                <a:srgbClr val="1F3864"/>
              </a:solidFill>
              <a:ln cap="flat" cmpd="sng" w="25400">
                <a:solidFill>
                  <a:srgbClr val="1F386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pic>
            <p:nvPicPr>
              <p:cNvPr descr="A picture containing silhouette&#10;&#10;Description automatically generated" id="341" name="Google Shape;341;p26"/>
              <p:cNvPicPr preferRelativeResize="0"/>
              <p:nvPr/>
            </p:nvPicPr>
            <p:blipFill rotWithShape="1">
              <a:blip r:embed="rId3">
                <a:alphaModFix/>
              </a:blip>
              <a:srcRect b="0" l="0" r="0" t="0"/>
              <a:stretch/>
            </p:blipFill>
            <p:spPr>
              <a:xfrm flipH="1">
                <a:off x="6633247" y="2017253"/>
                <a:ext cx="840188" cy="325734"/>
              </a:xfrm>
              <a:prstGeom prst="rect">
                <a:avLst/>
              </a:prstGeom>
              <a:noFill/>
              <a:ln>
                <a:noFill/>
              </a:ln>
            </p:spPr>
          </p:pic>
          <p:pic>
            <p:nvPicPr>
              <p:cNvPr descr="A picture containing silhouette&#10;&#10;Description automatically generated" id="342" name="Google Shape;342;p26"/>
              <p:cNvPicPr preferRelativeResize="0"/>
              <p:nvPr/>
            </p:nvPicPr>
            <p:blipFill rotWithShape="1">
              <a:blip r:embed="rId3">
                <a:alphaModFix/>
              </a:blip>
              <a:srcRect b="0" l="0" r="0" t="0"/>
              <a:stretch/>
            </p:blipFill>
            <p:spPr>
              <a:xfrm flipH="1">
                <a:off x="7339377" y="1691539"/>
                <a:ext cx="840188" cy="325734"/>
              </a:xfrm>
              <a:prstGeom prst="rect">
                <a:avLst/>
              </a:prstGeom>
              <a:noFill/>
              <a:ln>
                <a:noFill/>
              </a:ln>
            </p:spPr>
          </p:pic>
          <p:pic>
            <p:nvPicPr>
              <p:cNvPr descr="A picture containing silhouette&#10;&#10;Description automatically generated" id="343" name="Google Shape;343;p26"/>
              <p:cNvPicPr preferRelativeResize="0"/>
              <p:nvPr/>
            </p:nvPicPr>
            <p:blipFill rotWithShape="1">
              <a:blip r:embed="rId3">
                <a:alphaModFix amt="70000"/>
              </a:blip>
              <a:srcRect b="0" l="0" r="0" t="0"/>
              <a:stretch/>
            </p:blipFill>
            <p:spPr>
              <a:xfrm flipH="1">
                <a:off x="6229480" y="3054506"/>
                <a:ext cx="717908" cy="303233"/>
              </a:xfrm>
              <a:prstGeom prst="rect">
                <a:avLst/>
              </a:prstGeom>
              <a:noFill/>
              <a:ln>
                <a:noFill/>
              </a:ln>
            </p:spPr>
          </p:pic>
          <p:pic>
            <p:nvPicPr>
              <p:cNvPr descr="A picture containing silhouette&#10;&#10;Description automatically generated" id="344" name="Google Shape;344;p26"/>
              <p:cNvPicPr preferRelativeResize="0"/>
              <p:nvPr/>
            </p:nvPicPr>
            <p:blipFill rotWithShape="1">
              <a:blip r:embed="rId3">
                <a:alphaModFix amt="70000"/>
              </a:blip>
              <a:srcRect b="0" l="0" r="0" t="0"/>
              <a:stretch/>
            </p:blipFill>
            <p:spPr>
              <a:xfrm flipH="1">
                <a:off x="6430796" y="3249004"/>
                <a:ext cx="717908" cy="303233"/>
              </a:xfrm>
              <a:prstGeom prst="rect">
                <a:avLst/>
              </a:prstGeom>
              <a:noFill/>
              <a:ln>
                <a:noFill/>
              </a:ln>
            </p:spPr>
          </p:pic>
        </p:grpSp>
        <p:sp>
          <p:nvSpPr>
            <p:cNvPr id="345" name="Google Shape;345;p26"/>
            <p:cNvSpPr txBox="1"/>
            <p:nvPr/>
          </p:nvSpPr>
          <p:spPr>
            <a:xfrm>
              <a:off x="-679608" y="5089997"/>
              <a:ext cx="1812600" cy="954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 sz="1100" u="none" cap="none" strike="noStrike">
                  <a:solidFill>
                    <a:srgbClr val="1E4E79"/>
                  </a:solidFill>
                  <a:latin typeface="Arial"/>
                  <a:ea typeface="Arial"/>
                  <a:cs typeface="Arial"/>
                  <a:sym typeface="Arial"/>
                </a:rPr>
                <a:t>Climate driven changes to fish distributions (&amp; fishing grounds)</a:t>
              </a:r>
              <a:endParaRPr sz="1100"/>
            </a:p>
          </p:txBody>
        </p:sp>
      </p:grpSp>
      <p:grpSp>
        <p:nvGrpSpPr>
          <p:cNvPr id="346" name="Google Shape;346;p26"/>
          <p:cNvGrpSpPr/>
          <p:nvPr/>
        </p:nvGrpSpPr>
        <p:grpSpPr>
          <a:xfrm>
            <a:off x="159894" y="3686300"/>
            <a:ext cx="2626733" cy="882564"/>
            <a:chOff x="-711272" y="156157"/>
            <a:chExt cx="3549639" cy="1185605"/>
          </a:xfrm>
        </p:grpSpPr>
        <p:pic>
          <p:nvPicPr>
            <p:cNvPr descr="Shape, arrow&#10;&#10;Description automatically generated" id="347" name="Google Shape;347;p26"/>
            <p:cNvPicPr preferRelativeResize="0"/>
            <p:nvPr/>
          </p:nvPicPr>
          <p:blipFill rotWithShape="1">
            <a:blip r:embed="rId4">
              <a:alphaModFix/>
            </a:blip>
            <a:srcRect b="0" l="0" r="0" t="0"/>
            <a:stretch/>
          </p:blipFill>
          <p:spPr>
            <a:xfrm>
              <a:off x="574328" y="156157"/>
              <a:ext cx="2264040" cy="1185605"/>
            </a:xfrm>
            <a:prstGeom prst="rect">
              <a:avLst/>
            </a:prstGeom>
            <a:noFill/>
            <a:ln>
              <a:noFill/>
            </a:ln>
          </p:spPr>
        </p:pic>
        <p:sp>
          <p:nvSpPr>
            <p:cNvPr id="348" name="Google Shape;348;p26"/>
            <p:cNvSpPr txBox="1"/>
            <p:nvPr/>
          </p:nvSpPr>
          <p:spPr>
            <a:xfrm>
              <a:off x="-711272" y="156171"/>
              <a:ext cx="1692900" cy="738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 sz="1100" u="none" cap="none" strike="noStrike">
                  <a:solidFill>
                    <a:srgbClr val="1E4E79"/>
                  </a:solidFill>
                  <a:latin typeface="Arial"/>
                  <a:ea typeface="Arial"/>
                  <a:cs typeface="Arial"/>
                  <a:sym typeface="Arial"/>
                </a:rPr>
                <a:t>Climate impacts on growth &amp; condition</a:t>
              </a:r>
              <a:endParaRPr sz="1100"/>
            </a:p>
          </p:txBody>
        </p:sp>
      </p:grpSp>
      <p:grpSp>
        <p:nvGrpSpPr>
          <p:cNvPr id="349" name="Google Shape;349;p26"/>
          <p:cNvGrpSpPr/>
          <p:nvPr/>
        </p:nvGrpSpPr>
        <p:grpSpPr>
          <a:xfrm>
            <a:off x="159894" y="2784828"/>
            <a:ext cx="2512638" cy="1011546"/>
            <a:chOff x="-651576" y="1199200"/>
            <a:chExt cx="3395457" cy="1358874"/>
          </a:xfrm>
        </p:grpSpPr>
        <p:pic>
          <p:nvPicPr>
            <p:cNvPr descr="Shape, arrow&#10;&#10;Description automatically generated" id="350" name="Google Shape;350;p26"/>
            <p:cNvPicPr preferRelativeResize="0"/>
            <p:nvPr/>
          </p:nvPicPr>
          <p:blipFill rotWithShape="1">
            <a:blip r:embed="rId5">
              <a:alphaModFix/>
            </a:blip>
            <a:srcRect b="0" l="0" r="0" t="0"/>
            <a:stretch/>
          </p:blipFill>
          <p:spPr>
            <a:xfrm>
              <a:off x="479842" y="1439273"/>
              <a:ext cx="2264039" cy="1118801"/>
            </a:xfrm>
            <a:prstGeom prst="rect">
              <a:avLst/>
            </a:prstGeom>
            <a:noFill/>
            <a:ln>
              <a:noFill/>
            </a:ln>
          </p:spPr>
        </p:pic>
        <p:sp>
          <p:nvSpPr>
            <p:cNvPr id="351" name="Google Shape;351;p26"/>
            <p:cNvSpPr txBox="1"/>
            <p:nvPr/>
          </p:nvSpPr>
          <p:spPr>
            <a:xfrm>
              <a:off x="-651576" y="1199200"/>
              <a:ext cx="1692900" cy="738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 sz="1100" u="none" cap="none" strike="noStrike">
                  <a:solidFill>
                    <a:srgbClr val="1E4E79"/>
                  </a:solidFill>
                  <a:latin typeface="Arial"/>
                  <a:ea typeface="Arial"/>
                  <a:cs typeface="Arial"/>
                  <a:sym typeface="Arial"/>
                </a:rPr>
                <a:t>Climate impacts on survival &amp; abundance</a:t>
              </a:r>
              <a:endParaRPr sz="1100"/>
            </a:p>
          </p:txBody>
        </p:sp>
      </p:grpSp>
      <p:sp>
        <p:nvSpPr>
          <p:cNvPr id="352" name="Google Shape;352;p26"/>
          <p:cNvSpPr txBox="1"/>
          <p:nvPr>
            <p:ph idx="1" type="body"/>
          </p:nvPr>
        </p:nvSpPr>
        <p:spPr>
          <a:xfrm>
            <a:off x="2680350" y="1582400"/>
            <a:ext cx="23118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Species with shifting distribution VS Stationary species</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Species with increased abundance/access VS species with decreased abundance</a:t>
            </a:r>
            <a:endParaRPr/>
          </a:p>
        </p:txBody>
      </p:sp>
      <p:sp>
        <p:nvSpPr>
          <p:cNvPr id="353" name="Google Shape;353;p26"/>
          <p:cNvSpPr/>
          <p:nvPr/>
        </p:nvSpPr>
        <p:spPr>
          <a:xfrm>
            <a:off x="5149050" y="2987000"/>
            <a:ext cx="2011800" cy="2011800"/>
          </a:xfrm>
          <a:prstGeom prst="ellipse">
            <a:avLst/>
          </a:prstGeom>
          <a:solidFill>
            <a:srgbClr val="A1D68A">
              <a:alpha val="50000"/>
            </a:srgbClr>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200"/>
              </a:spcAft>
              <a:buNone/>
            </a:pPr>
            <a:r>
              <a:rPr b="1" lang="en" sz="1500">
                <a:solidFill>
                  <a:srgbClr val="94B885"/>
                </a:solidFill>
              </a:rPr>
              <a:t>Management/process</a:t>
            </a:r>
            <a:endParaRPr b="1" sz="1500">
              <a:solidFill>
                <a:srgbClr val="94B885"/>
              </a:solidFill>
            </a:endParaRPr>
          </a:p>
        </p:txBody>
      </p:sp>
      <p:sp>
        <p:nvSpPr>
          <p:cNvPr id="354" name="Google Shape;354;p26"/>
          <p:cNvSpPr/>
          <p:nvPr/>
        </p:nvSpPr>
        <p:spPr>
          <a:xfrm>
            <a:off x="5928400" y="1655750"/>
            <a:ext cx="2011800" cy="2011800"/>
          </a:xfrm>
          <a:prstGeom prst="ellipse">
            <a:avLst/>
          </a:prstGeom>
          <a:solidFill>
            <a:srgbClr val="FFAB40">
              <a:alpha val="50000"/>
            </a:srgbClr>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200"/>
              </a:spcAft>
              <a:buNone/>
            </a:pPr>
            <a:r>
              <a:rPr b="1" lang="en">
                <a:solidFill>
                  <a:srgbClr val="CF8D37"/>
                </a:solidFill>
              </a:rPr>
              <a:t>Stock assessment</a:t>
            </a:r>
            <a:endParaRPr b="1" sz="1500">
              <a:solidFill>
                <a:srgbClr val="CF8D37"/>
              </a:solidFill>
            </a:endParaRPr>
          </a:p>
        </p:txBody>
      </p:sp>
      <p:sp>
        <p:nvSpPr>
          <p:cNvPr id="355" name="Google Shape;355;p26"/>
          <p:cNvSpPr/>
          <p:nvPr/>
        </p:nvSpPr>
        <p:spPr>
          <a:xfrm>
            <a:off x="6820500" y="2891850"/>
            <a:ext cx="2011800" cy="2011800"/>
          </a:xfrm>
          <a:prstGeom prst="ellipse">
            <a:avLst/>
          </a:prstGeom>
          <a:solidFill>
            <a:srgbClr val="81BEC0">
              <a:alpha val="50000"/>
            </a:srgbClr>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200"/>
              </a:spcAft>
              <a:buNone/>
            </a:pPr>
            <a:r>
              <a:rPr b="1" lang="en">
                <a:solidFill>
                  <a:srgbClr val="59A0A2"/>
                </a:solidFill>
              </a:rPr>
              <a:t>Information &amp; knowledge</a:t>
            </a:r>
            <a:endParaRPr b="1" sz="1500">
              <a:solidFill>
                <a:srgbClr val="59A0A2"/>
              </a:solidFill>
            </a:endParaRPr>
          </a:p>
        </p:txBody>
      </p:sp>
      <p:pic>
        <p:nvPicPr>
          <p:cNvPr id="356" name="Google Shape;356;p26"/>
          <p:cNvPicPr preferRelativeResize="0"/>
          <p:nvPr/>
        </p:nvPicPr>
        <p:blipFill>
          <a:blip r:embed="rId6">
            <a:alphaModFix/>
          </a:blip>
          <a:stretch>
            <a:fillRect/>
          </a:stretch>
        </p:blipFill>
        <p:spPr>
          <a:xfrm>
            <a:off x="2039251" y="1655742"/>
            <a:ext cx="495836" cy="48983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27"/>
          <p:cNvSpPr txBox="1"/>
          <p:nvPr/>
        </p:nvSpPr>
        <p:spPr>
          <a:xfrm>
            <a:off x="2783050" y="1648400"/>
            <a:ext cx="32541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t>OTHER EXAMPLES FOR REFERENCE</a:t>
            </a:r>
            <a:endParaRPr sz="2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pic>
        <p:nvPicPr>
          <p:cNvPr id="366" name="Google Shape;366;p28"/>
          <p:cNvPicPr preferRelativeResize="0"/>
          <p:nvPr/>
        </p:nvPicPr>
        <p:blipFill>
          <a:blip r:embed="rId3">
            <a:alphaModFix/>
          </a:blip>
          <a:stretch>
            <a:fillRect/>
          </a:stretch>
        </p:blipFill>
        <p:spPr>
          <a:xfrm>
            <a:off x="152400" y="152400"/>
            <a:ext cx="7702050" cy="4838699"/>
          </a:xfrm>
          <a:prstGeom prst="rect">
            <a:avLst/>
          </a:prstGeom>
          <a:noFill/>
          <a:ln>
            <a:noFill/>
          </a:ln>
        </p:spPr>
      </p:pic>
      <p:sp>
        <p:nvSpPr>
          <p:cNvPr id="367" name="Google Shape;367;p28"/>
          <p:cNvSpPr txBox="1"/>
          <p:nvPr/>
        </p:nvSpPr>
        <p:spPr>
          <a:xfrm>
            <a:off x="725675" y="4696950"/>
            <a:ext cx="674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Dolan et al. https://www.frontiersin.org/articles/10.3389/fmars.2019.00550/full</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pic>
        <p:nvPicPr>
          <p:cNvPr id="372" name="Google Shape;372;p29"/>
          <p:cNvPicPr preferRelativeResize="0"/>
          <p:nvPr/>
        </p:nvPicPr>
        <p:blipFill>
          <a:blip r:embed="rId3">
            <a:alphaModFix/>
          </a:blip>
          <a:stretch>
            <a:fillRect/>
          </a:stretch>
        </p:blipFill>
        <p:spPr>
          <a:xfrm>
            <a:off x="514350" y="295050"/>
            <a:ext cx="7156049" cy="4270250"/>
          </a:xfrm>
          <a:prstGeom prst="rect">
            <a:avLst/>
          </a:prstGeom>
          <a:noFill/>
          <a:ln>
            <a:noFill/>
          </a:ln>
        </p:spPr>
      </p:pic>
      <p:sp>
        <p:nvSpPr>
          <p:cNvPr id="373" name="Google Shape;373;p29"/>
          <p:cNvSpPr txBox="1"/>
          <p:nvPr/>
        </p:nvSpPr>
        <p:spPr>
          <a:xfrm>
            <a:off x="6525100" y="555650"/>
            <a:ext cx="1847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Example from the NW Atlantic</a:t>
            </a:r>
            <a:endParaRPr/>
          </a:p>
        </p:txBody>
      </p:sp>
      <p:sp>
        <p:nvSpPr>
          <p:cNvPr id="374" name="Google Shape;374;p29"/>
          <p:cNvSpPr txBox="1"/>
          <p:nvPr/>
        </p:nvSpPr>
        <p:spPr>
          <a:xfrm>
            <a:off x="968625" y="4370100"/>
            <a:ext cx="7899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Link to NE Scenarios planning doc : https://meetings.npfmc.org/CommentReview/DownloadFile?p=fc431a20-ccea-483e-b862-efd796c24e03.pdf&amp;fileName=ECSP%2BScenario%2BNarratives_Nov%2B2022.pdf</a:t>
            </a: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30"/>
          <p:cNvSpPr txBox="1"/>
          <p:nvPr>
            <p:ph type="title"/>
          </p:nvPr>
        </p:nvSpPr>
        <p:spPr>
          <a:xfrm>
            <a:off x="205250" y="1794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IPCC AR6 Example</a:t>
            </a:r>
            <a:endParaRPr/>
          </a:p>
        </p:txBody>
      </p:sp>
      <p:sp>
        <p:nvSpPr>
          <p:cNvPr id="380" name="Google Shape;380;p30"/>
          <p:cNvSpPr txBox="1"/>
          <p:nvPr/>
        </p:nvSpPr>
        <p:spPr>
          <a:xfrm>
            <a:off x="205250" y="4720900"/>
            <a:ext cx="695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3"/>
              </a:rPr>
              <a:t>O’neil et al. 2016</a:t>
            </a:r>
            <a:endParaRPr/>
          </a:p>
        </p:txBody>
      </p:sp>
      <p:pic>
        <p:nvPicPr>
          <p:cNvPr id="381" name="Google Shape;381;p30"/>
          <p:cNvPicPr preferRelativeResize="0"/>
          <p:nvPr/>
        </p:nvPicPr>
        <p:blipFill>
          <a:blip r:embed="rId4">
            <a:alphaModFix/>
          </a:blip>
          <a:stretch>
            <a:fillRect/>
          </a:stretch>
        </p:blipFill>
        <p:spPr>
          <a:xfrm>
            <a:off x="1811950" y="752100"/>
            <a:ext cx="5685976" cy="4296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69"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a:off x="123399" y="147050"/>
            <a:ext cx="2140574" cy="1204074"/>
          </a:xfrm>
          <a:prstGeom prst="rect">
            <a:avLst/>
          </a:prstGeom>
          <a:noFill/>
          <a:ln>
            <a:noFill/>
          </a:ln>
          <a:effectLst>
            <a:outerShdw blurRad="57150" rotWithShape="0" algn="bl" dir="5400000" dist="19050">
              <a:srgbClr val="000000">
                <a:alpha val="50000"/>
              </a:srgbClr>
            </a:outerShdw>
          </a:effectLst>
        </p:spPr>
      </p:pic>
      <p:pic>
        <p:nvPicPr>
          <p:cNvPr id="71" name="Google Shape;71;p15"/>
          <p:cNvPicPr preferRelativeResize="0"/>
          <p:nvPr/>
        </p:nvPicPr>
        <p:blipFill>
          <a:blip r:embed="rId4">
            <a:alphaModFix/>
          </a:blip>
          <a:stretch>
            <a:fillRect/>
          </a:stretch>
        </p:blipFill>
        <p:spPr>
          <a:xfrm>
            <a:off x="94272" y="2041213"/>
            <a:ext cx="2198826" cy="1116825"/>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pic>
        <p:nvPicPr>
          <p:cNvPr id="72" name="Google Shape;72;p15"/>
          <p:cNvPicPr preferRelativeResize="0"/>
          <p:nvPr/>
        </p:nvPicPr>
        <p:blipFill rotWithShape="1">
          <a:blip r:embed="rId5">
            <a:alphaModFix/>
          </a:blip>
          <a:srcRect b="0" l="7265" r="8060" t="7175"/>
          <a:stretch/>
        </p:blipFill>
        <p:spPr>
          <a:xfrm>
            <a:off x="2582913" y="2156396"/>
            <a:ext cx="978622" cy="1116799"/>
          </a:xfrm>
          <a:prstGeom prst="rect">
            <a:avLst/>
          </a:prstGeom>
          <a:noFill/>
          <a:ln cap="flat" cmpd="sng" w="9525">
            <a:solidFill>
              <a:schemeClr val="dk2"/>
            </a:solidFill>
            <a:prstDash val="solid"/>
            <a:round/>
            <a:headEnd len="sm" w="sm" type="none"/>
            <a:tailEnd len="sm" w="sm" type="none"/>
          </a:ln>
          <a:effectLst>
            <a:outerShdw blurRad="57150" rotWithShape="0" algn="bl" dir="2040000" dist="76200">
              <a:srgbClr val="000000">
                <a:alpha val="50000"/>
              </a:srgbClr>
            </a:outerShdw>
          </a:effectLst>
        </p:spPr>
      </p:pic>
      <p:pic>
        <p:nvPicPr>
          <p:cNvPr id="73" name="Google Shape;73;p15"/>
          <p:cNvPicPr preferRelativeResize="0"/>
          <p:nvPr/>
        </p:nvPicPr>
        <p:blipFill>
          <a:blip r:embed="rId6">
            <a:alphaModFix/>
          </a:blip>
          <a:stretch>
            <a:fillRect/>
          </a:stretch>
        </p:blipFill>
        <p:spPr>
          <a:xfrm>
            <a:off x="3106200" y="1783500"/>
            <a:ext cx="820679" cy="1097999"/>
          </a:xfrm>
          <a:prstGeom prst="rect">
            <a:avLst/>
          </a:prstGeom>
          <a:noFill/>
          <a:ln cap="flat" cmpd="sng" w="9525">
            <a:solidFill>
              <a:schemeClr val="dk2"/>
            </a:solidFill>
            <a:prstDash val="solid"/>
            <a:round/>
            <a:headEnd len="sm" w="sm" type="none"/>
            <a:tailEnd len="sm" w="sm" type="none"/>
          </a:ln>
          <a:effectLst>
            <a:outerShdw blurRad="57150" rotWithShape="0" algn="bl" dir="4200000" dist="85725">
              <a:srgbClr val="000000">
                <a:alpha val="50000"/>
              </a:srgbClr>
            </a:outerShdw>
          </a:effectLst>
        </p:spPr>
      </p:pic>
      <p:cxnSp>
        <p:nvCxnSpPr>
          <p:cNvPr id="74" name="Google Shape;74;p15"/>
          <p:cNvCxnSpPr>
            <a:stCxn id="70" idx="2"/>
            <a:endCxn id="71" idx="0"/>
          </p:cNvCxnSpPr>
          <p:nvPr/>
        </p:nvCxnSpPr>
        <p:spPr>
          <a:xfrm flipH="1" rot="-5400000">
            <a:off x="848986" y="1695824"/>
            <a:ext cx="690000" cy="600"/>
          </a:xfrm>
          <a:prstGeom prst="bentConnector3">
            <a:avLst>
              <a:gd fmla="val 50006" name="adj1"/>
            </a:avLst>
          </a:prstGeom>
          <a:noFill/>
          <a:ln cap="flat" cmpd="sng" w="38100">
            <a:solidFill>
              <a:srgbClr val="59A0A2"/>
            </a:solidFill>
            <a:prstDash val="solid"/>
            <a:round/>
            <a:headEnd len="med" w="med" type="none"/>
            <a:tailEnd len="med" w="med" type="triangle"/>
          </a:ln>
        </p:spPr>
      </p:cxnSp>
      <p:cxnSp>
        <p:nvCxnSpPr>
          <p:cNvPr id="75" name="Google Shape;75;p15"/>
          <p:cNvCxnSpPr>
            <a:stCxn id="71" idx="2"/>
            <a:endCxn id="76" idx="0"/>
          </p:cNvCxnSpPr>
          <p:nvPr/>
        </p:nvCxnSpPr>
        <p:spPr>
          <a:xfrm flipH="1" rot="-5400000">
            <a:off x="788535" y="3563187"/>
            <a:ext cx="810900" cy="600"/>
          </a:xfrm>
          <a:prstGeom prst="bentConnector3">
            <a:avLst>
              <a:gd fmla="val 49998" name="adj1"/>
            </a:avLst>
          </a:prstGeom>
          <a:noFill/>
          <a:ln cap="flat" cmpd="sng" w="38100">
            <a:solidFill>
              <a:srgbClr val="59A0A2"/>
            </a:solidFill>
            <a:prstDash val="solid"/>
            <a:round/>
            <a:headEnd len="med" w="med" type="none"/>
            <a:tailEnd len="med" w="med" type="triangle"/>
          </a:ln>
        </p:spPr>
      </p:cxnSp>
      <p:sp>
        <p:nvSpPr>
          <p:cNvPr id="77" name="Google Shape;77;p15"/>
          <p:cNvSpPr txBox="1"/>
          <p:nvPr/>
        </p:nvSpPr>
        <p:spPr>
          <a:xfrm>
            <a:off x="4361113" y="182688"/>
            <a:ext cx="1738500" cy="1015800"/>
          </a:xfrm>
          <a:prstGeom prst="rect">
            <a:avLst/>
          </a:prstGeom>
          <a:solidFill>
            <a:srgbClr val="AADBDD"/>
          </a:solidFill>
          <a:ln cap="flat" cmpd="sng" w="9525">
            <a:solidFill>
              <a:srgbClr val="134F5C"/>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rPr>
              <a:t>Climate Scenarios Workshop</a:t>
            </a:r>
            <a:endParaRPr sz="1800">
              <a:solidFill>
                <a:schemeClr val="dk2"/>
              </a:solidFill>
            </a:endParaRPr>
          </a:p>
        </p:txBody>
      </p:sp>
      <p:cxnSp>
        <p:nvCxnSpPr>
          <p:cNvPr id="78" name="Google Shape;78;p15"/>
          <p:cNvCxnSpPr>
            <a:stCxn id="73" idx="0"/>
            <a:endCxn id="77" idx="1"/>
          </p:cNvCxnSpPr>
          <p:nvPr/>
        </p:nvCxnSpPr>
        <p:spPr>
          <a:xfrm rot="-5400000">
            <a:off x="3392340" y="814800"/>
            <a:ext cx="1092900" cy="844500"/>
          </a:xfrm>
          <a:prstGeom prst="bentConnector2">
            <a:avLst/>
          </a:prstGeom>
          <a:noFill/>
          <a:ln cap="flat" cmpd="sng" w="38100">
            <a:solidFill>
              <a:srgbClr val="59A0A2"/>
            </a:solidFill>
            <a:prstDash val="solid"/>
            <a:round/>
            <a:headEnd len="med" w="med" type="none"/>
            <a:tailEnd len="med" w="med" type="triangle"/>
          </a:ln>
        </p:spPr>
      </p:cxnSp>
      <p:sp>
        <p:nvSpPr>
          <p:cNvPr id="79" name="Google Shape;79;p15"/>
          <p:cNvSpPr txBox="1"/>
          <p:nvPr/>
        </p:nvSpPr>
        <p:spPr>
          <a:xfrm>
            <a:off x="3516550" y="1198500"/>
            <a:ext cx="1352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0B5394"/>
                </a:solidFill>
              </a:rPr>
              <a:t>Basis for group discussions</a:t>
            </a:r>
            <a:endParaRPr sz="1300">
              <a:solidFill>
                <a:srgbClr val="0B5394"/>
              </a:solidFill>
            </a:endParaRPr>
          </a:p>
        </p:txBody>
      </p:sp>
      <p:sp>
        <p:nvSpPr>
          <p:cNvPr id="80" name="Google Shape;80;p15"/>
          <p:cNvSpPr txBox="1"/>
          <p:nvPr/>
        </p:nvSpPr>
        <p:spPr>
          <a:xfrm>
            <a:off x="1286900" y="3112975"/>
            <a:ext cx="13185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0B5394"/>
                </a:solidFill>
              </a:rPr>
              <a:t>Outcome: </a:t>
            </a:r>
            <a:endParaRPr sz="1300">
              <a:solidFill>
                <a:srgbClr val="0B5394"/>
              </a:solidFill>
            </a:endParaRPr>
          </a:p>
          <a:p>
            <a:pPr indent="0" lvl="0" marL="0" rtl="0" algn="l">
              <a:spcBef>
                <a:spcPts val="0"/>
              </a:spcBef>
              <a:spcAft>
                <a:spcPts val="0"/>
              </a:spcAft>
              <a:buNone/>
            </a:pPr>
            <a:r>
              <a:rPr lang="en" sz="1300">
                <a:solidFill>
                  <a:srgbClr val="0B5394"/>
                </a:solidFill>
              </a:rPr>
              <a:t>Select 1-2 draft scenarios</a:t>
            </a:r>
            <a:endParaRPr sz="1300">
              <a:solidFill>
                <a:srgbClr val="0B5394"/>
              </a:solidFill>
            </a:endParaRPr>
          </a:p>
        </p:txBody>
      </p:sp>
      <p:sp>
        <p:nvSpPr>
          <p:cNvPr id="81" name="Google Shape;81;p15"/>
          <p:cNvSpPr txBox="1"/>
          <p:nvPr/>
        </p:nvSpPr>
        <p:spPr>
          <a:xfrm>
            <a:off x="385358" y="2383638"/>
            <a:ext cx="14016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rgbClr val="990000"/>
                </a:solidFill>
                <a:highlight>
                  <a:srgbClr val="FFE599"/>
                </a:highlight>
              </a:rPr>
              <a:t>Today- populate scenarios</a:t>
            </a:r>
            <a:endParaRPr sz="1300">
              <a:solidFill>
                <a:srgbClr val="990000"/>
              </a:solidFill>
              <a:highlight>
                <a:srgbClr val="FFE599"/>
              </a:highlight>
            </a:endParaRPr>
          </a:p>
        </p:txBody>
      </p:sp>
      <p:sp>
        <p:nvSpPr>
          <p:cNvPr id="82" name="Google Shape;82;p15"/>
          <p:cNvSpPr txBox="1"/>
          <p:nvPr/>
        </p:nvSpPr>
        <p:spPr>
          <a:xfrm>
            <a:off x="1938275" y="367100"/>
            <a:ext cx="14946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0B5394"/>
                </a:solidFill>
                <a:highlight>
                  <a:schemeClr val="lt1"/>
                </a:highlight>
              </a:rPr>
              <a:t>Last meeting: ID’d the axes</a:t>
            </a:r>
            <a:endParaRPr sz="1300">
              <a:solidFill>
                <a:srgbClr val="0B5394"/>
              </a:solidFill>
              <a:highlight>
                <a:schemeClr val="lt1"/>
              </a:highlight>
            </a:endParaRPr>
          </a:p>
        </p:txBody>
      </p:sp>
      <p:sp>
        <p:nvSpPr>
          <p:cNvPr id="76" name="Google Shape;76;p15"/>
          <p:cNvSpPr txBox="1"/>
          <p:nvPr/>
        </p:nvSpPr>
        <p:spPr>
          <a:xfrm>
            <a:off x="653225" y="3968900"/>
            <a:ext cx="1081500" cy="831300"/>
          </a:xfrm>
          <a:prstGeom prst="rect">
            <a:avLst/>
          </a:prstGeom>
          <a:solidFill>
            <a:srgbClr val="AADBDD"/>
          </a:solidFill>
          <a:ln cap="flat" cmpd="sng" w="9525">
            <a:solidFill>
              <a:srgbClr val="134F5C"/>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2"/>
                </a:solidFill>
              </a:rPr>
              <a:t>CSW planning committee</a:t>
            </a:r>
            <a:endParaRPr>
              <a:solidFill>
                <a:schemeClr val="dk2"/>
              </a:solidFill>
            </a:endParaRPr>
          </a:p>
        </p:txBody>
      </p:sp>
      <p:sp>
        <p:nvSpPr>
          <p:cNvPr id="83" name="Google Shape;83;p15"/>
          <p:cNvSpPr txBox="1"/>
          <p:nvPr/>
        </p:nvSpPr>
        <p:spPr>
          <a:xfrm>
            <a:off x="1900213" y="4167888"/>
            <a:ext cx="10260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0B5394"/>
                </a:solidFill>
              </a:rPr>
              <a:t>Finalize scenarios </a:t>
            </a:r>
            <a:endParaRPr sz="1300">
              <a:solidFill>
                <a:srgbClr val="0B5394"/>
              </a:solidFill>
            </a:endParaRPr>
          </a:p>
        </p:txBody>
      </p:sp>
      <p:cxnSp>
        <p:nvCxnSpPr>
          <p:cNvPr id="84" name="Google Shape;84;p15"/>
          <p:cNvCxnSpPr>
            <a:stCxn id="76" idx="2"/>
            <a:endCxn id="72" idx="2"/>
          </p:cNvCxnSpPr>
          <p:nvPr/>
        </p:nvCxnSpPr>
        <p:spPr>
          <a:xfrm rot="-5400000">
            <a:off x="1369625" y="3097550"/>
            <a:ext cx="1527000" cy="1878300"/>
          </a:xfrm>
          <a:prstGeom prst="bentConnector3">
            <a:avLst>
              <a:gd fmla="val -15594" name="adj1"/>
            </a:avLst>
          </a:prstGeom>
          <a:noFill/>
          <a:ln cap="flat" cmpd="sng" w="38100">
            <a:solidFill>
              <a:srgbClr val="59A0A2"/>
            </a:solidFill>
            <a:prstDash val="solid"/>
            <a:round/>
            <a:headEnd len="med" w="med" type="none"/>
            <a:tailEnd len="med" w="med" type="triangle"/>
          </a:ln>
        </p:spPr>
      </p:cxnSp>
      <p:grpSp>
        <p:nvGrpSpPr>
          <p:cNvPr id="85" name="Google Shape;85;p15"/>
          <p:cNvGrpSpPr/>
          <p:nvPr/>
        </p:nvGrpSpPr>
        <p:grpSpPr>
          <a:xfrm>
            <a:off x="4305211" y="1659203"/>
            <a:ext cx="4724634" cy="3217465"/>
            <a:chOff x="4116786" y="1526603"/>
            <a:chExt cx="4724634" cy="3217465"/>
          </a:xfrm>
        </p:grpSpPr>
        <p:sp>
          <p:nvSpPr>
            <p:cNvPr id="86" name="Google Shape;86;p15"/>
            <p:cNvSpPr/>
            <p:nvPr/>
          </p:nvSpPr>
          <p:spPr>
            <a:xfrm>
              <a:off x="5404282" y="1977750"/>
              <a:ext cx="2022900" cy="2000100"/>
            </a:xfrm>
            <a:prstGeom prst="donut">
              <a:avLst>
                <a:gd fmla="val 16067" name="adj"/>
              </a:avLst>
            </a:prstGeom>
            <a:solidFill>
              <a:srgbClr val="000000">
                <a:alpha val="10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7" name="Google Shape;87;p15"/>
            <p:cNvGrpSpPr/>
            <p:nvPr/>
          </p:nvGrpSpPr>
          <p:grpSpPr>
            <a:xfrm>
              <a:off x="4116786" y="2095409"/>
              <a:ext cx="1538352" cy="527243"/>
              <a:chOff x="1680836" y="1315124"/>
              <a:chExt cx="1931633" cy="669600"/>
            </a:xfrm>
          </p:grpSpPr>
          <p:cxnSp>
            <p:nvCxnSpPr>
              <p:cNvPr id="88" name="Google Shape;88;p15"/>
              <p:cNvCxnSpPr/>
              <p:nvPr/>
            </p:nvCxnSpPr>
            <p:spPr>
              <a:xfrm>
                <a:off x="3178969" y="1638300"/>
                <a:ext cx="433500" cy="252300"/>
              </a:xfrm>
              <a:prstGeom prst="straightConnector1">
                <a:avLst/>
              </a:prstGeom>
              <a:noFill/>
              <a:ln cap="flat" cmpd="sng" w="19050">
                <a:solidFill>
                  <a:srgbClr val="83E3DA"/>
                </a:solidFill>
                <a:prstDash val="solid"/>
                <a:round/>
                <a:headEnd len="med" w="med" type="oval"/>
                <a:tailEnd len="sm" w="sm" type="none"/>
              </a:ln>
            </p:spPr>
          </p:cxnSp>
          <p:sp>
            <p:nvSpPr>
              <p:cNvPr id="89" name="Google Shape;89;p15"/>
              <p:cNvSpPr txBox="1"/>
              <p:nvPr/>
            </p:nvSpPr>
            <p:spPr>
              <a:xfrm>
                <a:off x="1680836" y="1315124"/>
                <a:ext cx="1495200" cy="669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800">
                    <a:latin typeface="Roboto"/>
                    <a:ea typeface="Roboto"/>
                    <a:cs typeface="Roboto"/>
                    <a:sym typeface="Roboto"/>
                  </a:rPr>
                  <a:t>RESPONSE</a:t>
                </a:r>
                <a:endParaRPr sz="800">
                  <a:latin typeface="Roboto"/>
                  <a:ea typeface="Roboto"/>
                  <a:cs typeface="Roboto"/>
                  <a:sym typeface="Roboto"/>
                </a:endParaRPr>
              </a:p>
              <a:p>
                <a:pPr indent="0" lvl="0" marL="0" rtl="0" algn="r">
                  <a:lnSpc>
                    <a:spcPct val="115000"/>
                  </a:lnSpc>
                  <a:spcBef>
                    <a:spcPts val="0"/>
                  </a:spcBef>
                  <a:spcAft>
                    <a:spcPts val="0"/>
                  </a:spcAft>
                  <a:buNone/>
                </a:pPr>
                <a:r>
                  <a:t/>
                </a:r>
                <a:endParaRPr sz="600">
                  <a:latin typeface="Roboto"/>
                  <a:ea typeface="Roboto"/>
                  <a:cs typeface="Roboto"/>
                  <a:sym typeface="Roboto"/>
                </a:endParaRPr>
              </a:p>
              <a:p>
                <a:pPr indent="0" lvl="0" marL="0" rtl="0" algn="r">
                  <a:lnSpc>
                    <a:spcPct val="115000"/>
                  </a:lnSpc>
                  <a:spcBef>
                    <a:spcPts val="0"/>
                  </a:spcBef>
                  <a:spcAft>
                    <a:spcPts val="0"/>
                  </a:spcAft>
                  <a:buNone/>
                </a:pPr>
                <a:r>
                  <a:rPr b="1" lang="en" sz="800">
                    <a:latin typeface="Roboto"/>
                    <a:ea typeface="Roboto"/>
                    <a:cs typeface="Roboto"/>
                    <a:sym typeface="Roboto"/>
                  </a:rPr>
                  <a:t>Climate-informed advice for fisheries planning, preparation, &amp;  response</a:t>
                </a:r>
                <a:endParaRPr b="1" sz="800">
                  <a:latin typeface="Roboto"/>
                  <a:ea typeface="Roboto"/>
                  <a:cs typeface="Roboto"/>
                  <a:sym typeface="Roboto"/>
                </a:endParaRPr>
              </a:p>
            </p:txBody>
          </p:sp>
        </p:grpSp>
        <p:grpSp>
          <p:nvGrpSpPr>
            <p:cNvPr id="90" name="Google Shape;90;p15"/>
            <p:cNvGrpSpPr/>
            <p:nvPr/>
          </p:nvGrpSpPr>
          <p:grpSpPr>
            <a:xfrm>
              <a:off x="7172160" y="2095411"/>
              <a:ext cx="1669259" cy="678660"/>
              <a:chOff x="5517319" y="1315125"/>
              <a:chExt cx="2096006" cy="861900"/>
            </a:xfrm>
          </p:grpSpPr>
          <p:cxnSp>
            <p:nvCxnSpPr>
              <p:cNvPr id="91" name="Google Shape;91;p15"/>
              <p:cNvCxnSpPr/>
              <p:nvPr/>
            </p:nvCxnSpPr>
            <p:spPr>
              <a:xfrm flipH="1">
                <a:off x="5517319" y="1638300"/>
                <a:ext cx="433500" cy="252300"/>
              </a:xfrm>
              <a:prstGeom prst="straightConnector1">
                <a:avLst/>
              </a:prstGeom>
              <a:noFill/>
              <a:ln cap="flat" cmpd="sng" w="19050">
                <a:solidFill>
                  <a:srgbClr val="155B55"/>
                </a:solidFill>
                <a:prstDash val="solid"/>
                <a:round/>
                <a:headEnd len="med" w="med" type="oval"/>
                <a:tailEnd len="sm" w="sm" type="none"/>
              </a:ln>
            </p:spPr>
          </p:cxnSp>
          <p:sp>
            <p:nvSpPr>
              <p:cNvPr id="92" name="Google Shape;92;p15"/>
              <p:cNvSpPr txBox="1"/>
              <p:nvPr/>
            </p:nvSpPr>
            <p:spPr>
              <a:xfrm>
                <a:off x="5962125" y="1315125"/>
                <a:ext cx="1651200" cy="86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800">
                    <a:latin typeface="Roboto"/>
                    <a:ea typeface="Roboto"/>
                    <a:cs typeface="Roboto"/>
                    <a:sym typeface="Roboto"/>
                  </a:rPr>
                  <a:t>INFORMATION</a:t>
                </a:r>
                <a:endParaRPr sz="600">
                  <a:latin typeface="Roboto"/>
                  <a:ea typeface="Roboto"/>
                  <a:cs typeface="Roboto"/>
                  <a:sym typeface="Roboto"/>
                </a:endParaRPr>
              </a:p>
              <a:p>
                <a:pPr indent="0" lvl="0" marL="0" rtl="0" algn="l">
                  <a:lnSpc>
                    <a:spcPct val="115000"/>
                  </a:lnSpc>
                  <a:spcBef>
                    <a:spcPts val="0"/>
                  </a:spcBef>
                  <a:spcAft>
                    <a:spcPts val="0"/>
                  </a:spcAft>
                  <a:buNone/>
                </a:pPr>
                <a:r>
                  <a:rPr b="1" lang="en" sz="800">
                    <a:latin typeface="Roboto"/>
                    <a:ea typeface="Roboto"/>
                    <a:cs typeface="Roboto"/>
                    <a:sym typeface="Roboto"/>
                  </a:rPr>
                  <a:t>Key Knowledge and Information sources, predictions, and planning information</a:t>
                </a:r>
                <a:endParaRPr b="1" sz="800">
                  <a:latin typeface="Roboto"/>
                  <a:ea typeface="Roboto"/>
                  <a:cs typeface="Roboto"/>
                  <a:sym typeface="Roboto"/>
                </a:endParaRPr>
              </a:p>
            </p:txBody>
          </p:sp>
        </p:grpSp>
        <p:grpSp>
          <p:nvGrpSpPr>
            <p:cNvPr id="93" name="Google Shape;93;p15"/>
            <p:cNvGrpSpPr/>
            <p:nvPr/>
          </p:nvGrpSpPr>
          <p:grpSpPr>
            <a:xfrm>
              <a:off x="5263250" y="3843451"/>
              <a:ext cx="2264962" cy="900617"/>
              <a:chOff x="3120395" y="3535140"/>
              <a:chExt cx="2844000" cy="1143786"/>
            </a:xfrm>
          </p:grpSpPr>
          <p:cxnSp>
            <p:nvCxnSpPr>
              <p:cNvPr id="94" name="Google Shape;94;p15"/>
              <p:cNvCxnSpPr/>
              <p:nvPr/>
            </p:nvCxnSpPr>
            <p:spPr>
              <a:xfrm rot="10800000">
                <a:off x="4556399" y="3535140"/>
                <a:ext cx="0" cy="460500"/>
              </a:xfrm>
              <a:prstGeom prst="straightConnector1">
                <a:avLst/>
              </a:prstGeom>
              <a:noFill/>
              <a:ln cap="flat" cmpd="sng" w="19050">
                <a:solidFill>
                  <a:srgbClr val="249C91"/>
                </a:solidFill>
                <a:prstDash val="solid"/>
                <a:round/>
                <a:headEnd len="med" w="med" type="oval"/>
                <a:tailEnd len="sm" w="sm" type="none"/>
              </a:ln>
            </p:spPr>
          </p:cxnSp>
          <p:sp>
            <p:nvSpPr>
              <p:cNvPr id="95" name="Google Shape;95;p15"/>
              <p:cNvSpPr txBox="1"/>
              <p:nvPr/>
            </p:nvSpPr>
            <p:spPr>
              <a:xfrm>
                <a:off x="3120395" y="4009327"/>
                <a:ext cx="2844000" cy="669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800">
                    <a:latin typeface="Roboto"/>
                    <a:ea typeface="Roboto"/>
                    <a:cs typeface="Roboto"/>
                    <a:sym typeface="Roboto"/>
                  </a:rPr>
                  <a:t>TOOLS</a:t>
                </a:r>
                <a:endParaRPr sz="800">
                  <a:latin typeface="Roboto"/>
                  <a:ea typeface="Roboto"/>
                  <a:cs typeface="Roboto"/>
                  <a:sym typeface="Roboto"/>
                </a:endParaRPr>
              </a:p>
              <a:p>
                <a:pPr indent="0" lvl="0" marL="0" rtl="0" algn="ctr">
                  <a:lnSpc>
                    <a:spcPct val="115000"/>
                  </a:lnSpc>
                  <a:spcBef>
                    <a:spcPts val="0"/>
                  </a:spcBef>
                  <a:spcAft>
                    <a:spcPts val="0"/>
                  </a:spcAft>
                  <a:buNone/>
                </a:pPr>
                <a:r>
                  <a:t/>
                </a:r>
                <a:endParaRPr sz="600">
                  <a:latin typeface="Roboto"/>
                  <a:ea typeface="Roboto"/>
                  <a:cs typeface="Roboto"/>
                  <a:sym typeface="Roboto"/>
                </a:endParaRPr>
              </a:p>
              <a:p>
                <a:pPr indent="0" lvl="0" marL="0" rtl="0" algn="ctr">
                  <a:lnSpc>
                    <a:spcPct val="115000"/>
                  </a:lnSpc>
                  <a:spcBef>
                    <a:spcPts val="0"/>
                  </a:spcBef>
                  <a:spcAft>
                    <a:spcPts val="0"/>
                  </a:spcAft>
                  <a:buNone/>
                </a:pPr>
                <a:r>
                  <a:rPr b="1" lang="en" sz="800">
                    <a:latin typeface="Roboto"/>
                    <a:ea typeface="Roboto"/>
                    <a:cs typeface="Roboto"/>
                    <a:sym typeface="Roboto"/>
                  </a:rPr>
                  <a:t>Climate-integrated tools (predictive maps, ecosystem forecasts, climate linked assessments; skill tested &amp; validated)</a:t>
                </a:r>
                <a:endParaRPr b="1" sz="800">
                  <a:latin typeface="Roboto"/>
                  <a:ea typeface="Roboto"/>
                  <a:cs typeface="Roboto"/>
                  <a:sym typeface="Roboto"/>
                </a:endParaRPr>
              </a:p>
            </p:txBody>
          </p:sp>
        </p:grpSp>
        <p:sp>
          <p:nvSpPr>
            <p:cNvPr id="96" name="Google Shape;96;p15"/>
            <p:cNvSpPr txBox="1"/>
            <p:nvPr/>
          </p:nvSpPr>
          <p:spPr>
            <a:xfrm>
              <a:off x="5838800" y="2585650"/>
              <a:ext cx="1149600" cy="7851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100">
                  <a:latin typeface="Roboto"/>
                  <a:ea typeface="Roboto"/>
                  <a:cs typeface="Roboto"/>
                  <a:sym typeface="Roboto"/>
                </a:rPr>
                <a:t>Key Council Processes &amp; Planning for Climate Readiness</a:t>
              </a:r>
              <a:endParaRPr sz="1000"/>
            </a:p>
          </p:txBody>
        </p:sp>
        <p:sp>
          <p:nvSpPr>
            <p:cNvPr id="97" name="Google Shape;97;p15"/>
            <p:cNvSpPr/>
            <p:nvPr/>
          </p:nvSpPr>
          <p:spPr>
            <a:xfrm rot="1782837">
              <a:off x="5345473" y="1912186"/>
              <a:ext cx="2137106" cy="2124810"/>
            </a:xfrm>
            <a:prstGeom prst="blockArc">
              <a:avLst>
                <a:gd fmla="val 14414370" name="adj1"/>
                <a:gd fmla="val 694" name="adj2"/>
                <a:gd fmla="val 9562" name="adj3"/>
              </a:avLst>
            </a:prstGeom>
            <a:solidFill>
              <a:srgbClr val="155B55"/>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5"/>
            <p:cNvSpPr/>
            <p:nvPr/>
          </p:nvSpPr>
          <p:spPr>
            <a:xfrm flipH="1" rot="-1782837">
              <a:off x="5347025" y="1912186"/>
              <a:ext cx="2137106" cy="2124810"/>
            </a:xfrm>
            <a:prstGeom prst="blockArc">
              <a:avLst>
                <a:gd fmla="val 14348563" name="adj1"/>
                <a:gd fmla="val 21472873" name="adj2"/>
                <a:gd fmla="val 9381" name="adj3"/>
              </a:avLst>
            </a:prstGeom>
            <a:solidFill>
              <a:srgbClr val="83E3DA"/>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5"/>
            <p:cNvSpPr/>
            <p:nvPr/>
          </p:nvSpPr>
          <p:spPr>
            <a:xfrm rot="-8120281">
              <a:off x="6269328" y="1867962"/>
              <a:ext cx="287656" cy="287656"/>
            </a:xfrm>
            <a:prstGeom prst="rtTriangle">
              <a:avLst/>
            </a:prstGeom>
            <a:solidFill>
              <a:srgbClr val="83E3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5"/>
            <p:cNvSpPr/>
            <p:nvPr/>
          </p:nvSpPr>
          <p:spPr>
            <a:xfrm flipH="1" rot="-9017762">
              <a:off x="5346281" y="1911154"/>
              <a:ext cx="2136548" cy="2124097"/>
            </a:xfrm>
            <a:prstGeom prst="blockArc">
              <a:avLst>
                <a:gd fmla="val 14316164" name="adj1"/>
                <a:gd fmla="val 21502663" name="adj2"/>
                <a:gd fmla="val 9415" name="adj3"/>
              </a:avLst>
            </a:prstGeom>
            <a:solidFill>
              <a:srgbClr val="249C91"/>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5"/>
            <p:cNvSpPr/>
            <p:nvPr/>
          </p:nvSpPr>
          <p:spPr>
            <a:xfrm rot="-1013066">
              <a:off x="7147177" y="3303757"/>
              <a:ext cx="248931" cy="246328"/>
            </a:xfrm>
            <a:prstGeom prst="rtTriangle">
              <a:avLst/>
            </a:prstGeom>
            <a:solidFill>
              <a:srgbClr val="155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5"/>
            <p:cNvSpPr/>
            <p:nvPr/>
          </p:nvSpPr>
          <p:spPr>
            <a:xfrm rot="6369570">
              <a:off x="5420088" y="3300535"/>
              <a:ext cx="286728" cy="289653"/>
            </a:xfrm>
            <a:prstGeom prst="rtTriangle">
              <a:avLst/>
            </a:prstGeom>
            <a:solidFill>
              <a:srgbClr val="249C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03" name="Google Shape;103;p15"/>
          <p:cNvCxnSpPr>
            <a:stCxn id="77" idx="3"/>
          </p:cNvCxnSpPr>
          <p:nvPr/>
        </p:nvCxnSpPr>
        <p:spPr>
          <a:xfrm>
            <a:off x="6099613" y="690588"/>
            <a:ext cx="536700" cy="1034400"/>
          </a:xfrm>
          <a:prstGeom prst="bentConnector2">
            <a:avLst/>
          </a:prstGeom>
          <a:noFill/>
          <a:ln cap="flat" cmpd="sng" w="38100">
            <a:solidFill>
              <a:srgbClr val="59A0A2"/>
            </a:solidFill>
            <a:prstDash val="solid"/>
            <a:round/>
            <a:headEnd len="med" w="med" type="none"/>
            <a:tailEnd len="med" w="med" type="triangle"/>
          </a:ln>
        </p:spPr>
      </p:cxnSp>
      <p:pic>
        <p:nvPicPr>
          <p:cNvPr id="104" name="Google Shape;104;p15"/>
          <p:cNvPicPr preferRelativeResize="0"/>
          <p:nvPr/>
        </p:nvPicPr>
        <p:blipFill>
          <a:blip r:embed="rId7">
            <a:alphaModFix/>
          </a:blip>
          <a:stretch>
            <a:fillRect/>
          </a:stretch>
        </p:blipFill>
        <p:spPr>
          <a:xfrm>
            <a:off x="412154" y="1192775"/>
            <a:ext cx="3514721" cy="2734450"/>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108" name="Shape 108"/>
        <p:cNvGrpSpPr/>
        <p:nvPr/>
      </p:nvGrpSpPr>
      <p:grpSpPr>
        <a:xfrm>
          <a:off x="0" y="0"/>
          <a:ext cx="0" cy="0"/>
          <a:chOff x="0" y="0"/>
          <a:chExt cx="0" cy="0"/>
        </a:xfrm>
      </p:grpSpPr>
      <p:sp>
        <p:nvSpPr>
          <p:cNvPr id="109" name="Google Shape;109;p16"/>
          <p:cNvSpPr/>
          <p:nvPr/>
        </p:nvSpPr>
        <p:spPr>
          <a:xfrm>
            <a:off x="-78900" y="-127200"/>
            <a:ext cx="9279300" cy="615600"/>
          </a:xfrm>
          <a:prstGeom prst="rect">
            <a:avLst/>
          </a:prstGeom>
          <a:solidFill>
            <a:srgbClr val="81BEC0">
              <a:alpha val="25000"/>
            </a:srgbClr>
          </a:solidFill>
          <a:ln cap="flat" cmpd="sng" w="19050">
            <a:solidFill>
              <a:srgbClr val="59A0A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0" name="Google Shape;110;p16"/>
          <p:cNvSpPr/>
          <p:nvPr/>
        </p:nvSpPr>
        <p:spPr>
          <a:xfrm>
            <a:off x="-67650" y="4536850"/>
            <a:ext cx="9279300" cy="615600"/>
          </a:xfrm>
          <a:prstGeom prst="rect">
            <a:avLst/>
          </a:prstGeom>
          <a:solidFill>
            <a:srgbClr val="81BEC0">
              <a:alpha val="10000"/>
            </a:srgbClr>
          </a:solidFill>
          <a:ln>
            <a:noFill/>
          </a:ln>
          <a:effectLst>
            <a:reflection blurRad="0" dir="5400000" dist="38100" endA="0" endPos="30000" fadeDir="5400012" kx="0" rotWithShape="0" algn="bl" stPos="0" sy="-100000" ky="0"/>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1" name="Google Shape;111;p16"/>
          <p:cNvSpPr/>
          <p:nvPr/>
        </p:nvSpPr>
        <p:spPr>
          <a:xfrm>
            <a:off x="2799075" y="3513525"/>
            <a:ext cx="3961800" cy="387300"/>
          </a:xfrm>
          <a:prstGeom prst="rightArrow">
            <a:avLst>
              <a:gd fmla="val 50000" name="adj1"/>
              <a:gd fmla="val 50000" name="adj2"/>
            </a:avLst>
          </a:prstGeom>
          <a:gradFill>
            <a:gsLst>
              <a:gs pos="0">
                <a:schemeClr val="lt1"/>
              </a:gs>
              <a:gs pos="22000">
                <a:schemeClr val="lt1"/>
              </a:gs>
              <a:gs pos="93000">
                <a:srgbClr val="008385"/>
              </a:gs>
              <a:gs pos="100000">
                <a:srgbClr val="008385"/>
              </a:gs>
            </a:gsLst>
            <a:lin ang="0" scaled="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2" name="Google Shape;112;p16"/>
          <p:cNvSpPr/>
          <p:nvPr/>
        </p:nvSpPr>
        <p:spPr>
          <a:xfrm>
            <a:off x="4786750" y="847984"/>
            <a:ext cx="2085300" cy="1223325"/>
          </a:xfrm>
          <a:prstGeom prst="round1Rect">
            <a:avLst>
              <a:gd fmla="val 16667" name="adj"/>
            </a:avLst>
          </a:prstGeom>
          <a:solidFill>
            <a:srgbClr val="5EC695"/>
          </a:soli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3" name="Google Shape;113;p16"/>
          <p:cNvSpPr/>
          <p:nvPr/>
        </p:nvSpPr>
        <p:spPr>
          <a:xfrm>
            <a:off x="4786750" y="986997"/>
            <a:ext cx="1974150" cy="1084275"/>
          </a:xfrm>
          <a:prstGeom prst="round1Rect">
            <a:avLst>
              <a:gd fmla="val 16667" name="adj"/>
            </a:avLst>
          </a:prstGeom>
          <a:solidFill>
            <a:schemeClr val="lt1">
              <a:alpha val="4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4" name="Google Shape;114;p16"/>
          <p:cNvSpPr/>
          <p:nvPr/>
        </p:nvSpPr>
        <p:spPr>
          <a:xfrm flipH="1" rot="10800000">
            <a:off x="4786750" y="2175557"/>
            <a:ext cx="2085300" cy="1223325"/>
          </a:xfrm>
          <a:prstGeom prst="round1Rect">
            <a:avLst>
              <a:gd fmla="val 16667" name="adj"/>
            </a:avLst>
          </a:prstGeom>
          <a:solidFill>
            <a:srgbClr val="59A0A2"/>
          </a:soli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5" name="Google Shape;115;p16"/>
          <p:cNvSpPr/>
          <p:nvPr/>
        </p:nvSpPr>
        <p:spPr>
          <a:xfrm flipH="1" rot="10800000">
            <a:off x="4786750" y="2175594"/>
            <a:ext cx="1974150" cy="1084275"/>
          </a:xfrm>
          <a:prstGeom prst="round1Rect">
            <a:avLst>
              <a:gd fmla="val 16667" name="adj"/>
            </a:avLst>
          </a:prstGeom>
          <a:solidFill>
            <a:schemeClr val="lt1">
              <a:alpha val="4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6" name="Google Shape;116;p16"/>
          <p:cNvSpPr/>
          <p:nvPr/>
        </p:nvSpPr>
        <p:spPr>
          <a:xfrm flipH="1">
            <a:off x="2599718" y="847984"/>
            <a:ext cx="2085300" cy="1223325"/>
          </a:xfrm>
          <a:prstGeom prst="round1Rect">
            <a:avLst>
              <a:gd fmla="val 16667" name="adj"/>
            </a:avLst>
          </a:prstGeom>
          <a:solidFill>
            <a:srgbClr val="08664C"/>
          </a:soli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7" name="Google Shape;117;p16"/>
          <p:cNvSpPr/>
          <p:nvPr/>
        </p:nvSpPr>
        <p:spPr>
          <a:xfrm flipH="1">
            <a:off x="2710868" y="986997"/>
            <a:ext cx="1974150" cy="1084275"/>
          </a:xfrm>
          <a:prstGeom prst="round1Rect">
            <a:avLst>
              <a:gd fmla="val 16667" name="adj"/>
            </a:avLst>
          </a:prstGeom>
          <a:solidFill>
            <a:schemeClr val="lt1">
              <a:alpha val="4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8" name="Google Shape;118;p16"/>
          <p:cNvSpPr/>
          <p:nvPr/>
        </p:nvSpPr>
        <p:spPr>
          <a:xfrm rot="10800000">
            <a:off x="2599718" y="2175557"/>
            <a:ext cx="2085300" cy="1223325"/>
          </a:xfrm>
          <a:prstGeom prst="round1Rect">
            <a:avLst>
              <a:gd fmla="val 16667" name="adj"/>
            </a:avLst>
          </a:prstGeom>
          <a:solidFill>
            <a:srgbClr val="B7771A"/>
          </a:soli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9" name="Google Shape;119;p16"/>
          <p:cNvSpPr/>
          <p:nvPr/>
        </p:nvSpPr>
        <p:spPr>
          <a:xfrm rot="10800000">
            <a:off x="2710868" y="2175594"/>
            <a:ext cx="1974150" cy="1084275"/>
          </a:xfrm>
          <a:prstGeom prst="round1Rect">
            <a:avLst>
              <a:gd fmla="val 16667" name="adj"/>
            </a:avLst>
          </a:prstGeom>
          <a:solidFill>
            <a:schemeClr val="lt1">
              <a:alpha val="4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0" name="Google Shape;120;p16"/>
          <p:cNvSpPr txBox="1"/>
          <p:nvPr/>
        </p:nvSpPr>
        <p:spPr>
          <a:xfrm>
            <a:off x="2755255" y="2306211"/>
            <a:ext cx="1660800" cy="877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1050" u="none" cap="none" strike="noStrike">
                <a:solidFill>
                  <a:srgbClr val="7A4F11"/>
                </a:solidFill>
                <a:latin typeface="Arial"/>
                <a:ea typeface="Arial"/>
                <a:cs typeface="Arial"/>
                <a:sym typeface="Arial"/>
              </a:rPr>
              <a:t>Increased focus on</a:t>
            </a:r>
            <a:endParaRPr sz="1050"/>
          </a:p>
          <a:p>
            <a:pPr indent="0" lvl="0" marL="0" marR="0" rtl="0" algn="l">
              <a:spcBef>
                <a:spcPts val="0"/>
              </a:spcBef>
              <a:spcAft>
                <a:spcPts val="0"/>
              </a:spcAft>
              <a:buNone/>
            </a:pPr>
            <a:r>
              <a:rPr b="1" i="0" lang="en" sz="1050" u="none" cap="none" strike="noStrike">
                <a:solidFill>
                  <a:srgbClr val="7A4F11"/>
                </a:solidFill>
                <a:latin typeface="Arial"/>
                <a:ea typeface="Arial"/>
                <a:cs typeface="Arial"/>
                <a:sym typeface="Arial"/>
              </a:rPr>
              <a:t> near term yield; less  </a:t>
            </a:r>
            <a:r>
              <a:rPr b="1" i="0" lang="en" sz="1050" u="none" cap="none" strike="noStrike">
                <a:solidFill>
                  <a:srgbClr val="7A4F11"/>
                </a:solidFill>
                <a:latin typeface="Arial"/>
                <a:ea typeface="Arial"/>
                <a:cs typeface="Arial"/>
                <a:sym typeface="Arial"/>
              </a:rPr>
              <a:t>	</a:t>
            </a:r>
            <a:r>
              <a:rPr b="1" i="0" lang="en" sz="1050" u="none" cap="none" strike="noStrike">
                <a:solidFill>
                  <a:srgbClr val="7A4F11"/>
                </a:solidFill>
                <a:latin typeface="Arial"/>
                <a:ea typeface="Arial"/>
                <a:cs typeface="Arial"/>
                <a:sym typeface="Arial"/>
              </a:rPr>
              <a:t>investment in 		   surveys, tech.,     	   </a:t>
            </a:r>
            <a:r>
              <a:rPr b="1" lang="en" sz="1050">
                <a:solidFill>
                  <a:srgbClr val="7A4F11"/>
                </a:solidFill>
              </a:rPr>
              <a:t>&amp; </a:t>
            </a:r>
            <a:r>
              <a:rPr b="1" i="0" lang="en" sz="1050" u="none" cap="none" strike="noStrike">
                <a:solidFill>
                  <a:srgbClr val="7A4F11"/>
                </a:solidFill>
                <a:latin typeface="Arial"/>
                <a:ea typeface="Arial"/>
                <a:cs typeface="Arial"/>
                <a:sym typeface="Arial"/>
              </a:rPr>
              <a:t>innovation</a:t>
            </a:r>
            <a:endParaRPr b="1" i="0" sz="1050" u="none" cap="none" strike="noStrike">
              <a:solidFill>
                <a:srgbClr val="7A4F11"/>
              </a:solidFill>
              <a:latin typeface="Arial"/>
              <a:ea typeface="Arial"/>
              <a:cs typeface="Arial"/>
              <a:sym typeface="Arial"/>
            </a:endParaRPr>
          </a:p>
        </p:txBody>
      </p:sp>
      <p:sp>
        <p:nvSpPr>
          <p:cNvPr id="121" name="Google Shape;121;p16"/>
          <p:cNvSpPr txBox="1"/>
          <p:nvPr/>
        </p:nvSpPr>
        <p:spPr>
          <a:xfrm>
            <a:off x="2831455" y="1054825"/>
            <a:ext cx="1899900" cy="1038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1050" u="none" cap="none" strike="noStrike">
                <a:solidFill>
                  <a:srgbClr val="08664C"/>
                </a:solidFill>
                <a:latin typeface="Arial"/>
                <a:ea typeface="Arial"/>
                <a:cs typeface="Arial"/>
                <a:sym typeface="Arial"/>
              </a:rPr>
              <a:t>              </a:t>
            </a:r>
            <a:r>
              <a:rPr b="1" i="0" lang="en" sz="1050" u="none" cap="none" strike="noStrike">
                <a:solidFill>
                  <a:srgbClr val="08664C"/>
                </a:solidFill>
                <a:latin typeface="Arial"/>
                <a:ea typeface="Arial"/>
                <a:cs typeface="Arial"/>
                <a:sym typeface="Arial"/>
              </a:rPr>
              <a:t>Strong </a:t>
            </a:r>
            <a:r>
              <a:rPr b="1" i="0" lang="en" sz="1050" u="none" cap="none" strike="noStrike">
                <a:solidFill>
                  <a:srgbClr val="08664C"/>
                </a:solidFill>
                <a:latin typeface="Arial"/>
                <a:ea typeface="Arial"/>
                <a:cs typeface="Arial"/>
                <a:sym typeface="Arial"/>
              </a:rPr>
              <a:t>interest</a:t>
            </a:r>
            <a:r>
              <a:rPr b="1" i="0" lang="en" sz="1050" u="none" cap="none" strike="noStrike">
                <a:solidFill>
                  <a:srgbClr val="08664C"/>
                </a:solidFill>
                <a:latin typeface="Arial"/>
                <a:ea typeface="Arial"/>
                <a:cs typeface="Arial"/>
                <a:sym typeface="Arial"/>
              </a:rPr>
              <a:t> </a:t>
            </a:r>
            <a:r>
              <a:rPr b="1" i="0" lang="en" sz="1050" u="none" cap="none" strike="noStrike">
                <a:solidFill>
                  <a:srgbClr val="08664C"/>
                </a:solidFill>
                <a:latin typeface="Arial"/>
                <a:ea typeface="Arial"/>
                <a:cs typeface="Arial"/>
                <a:sym typeface="Arial"/>
              </a:rPr>
              <a:t>in</a:t>
            </a:r>
            <a:endParaRPr sz="1050"/>
          </a:p>
          <a:p>
            <a:pPr indent="0" lvl="0" marL="0" marR="0" rtl="0" algn="l">
              <a:spcBef>
                <a:spcPts val="0"/>
              </a:spcBef>
              <a:spcAft>
                <a:spcPts val="0"/>
              </a:spcAft>
              <a:buNone/>
            </a:pPr>
            <a:r>
              <a:rPr b="1" i="0" lang="en" sz="1050" u="none" cap="none" strike="noStrike">
                <a:solidFill>
                  <a:srgbClr val="08664C"/>
                </a:solidFill>
                <a:latin typeface="Arial"/>
                <a:ea typeface="Arial"/>
                <a:cs typeface="Arial"/>
                <a:sym typeface="Arial"/>
              </a:rPr>
              <a:t>.           EBM </a:t>
            </a:r>
            <a:r>
              <a:rPr b="1" i="0" lang="en" sz="1050" u="none" cap="none" strike="noStrike">
                <a:solidFill>
                  <a:srgbClr val="08664C"/>
                </a:solidFill>
                <a:latin typeface="Arial"/>
                <a:ea typeface="Arial"/>
                <a:cs typeface="Arial"/>
                <a:sym typeface="Arial"/>
              </a:rPr>
              <a:t>&amp; social targets but lower effectiveness of</a:t>
            </a:r>
            <a:r>
              <a:rPr b="1" lang="en" sz="1050">
                <a:solidFill>
                  <a:srgbClr val="08664C"/>
                </a:solidFill>
              </a:rPr>
              <a:t> (</a:t>
            </a:r>
            <a:r>
              <a:rPr b="1" i="0" lang="en" sz="1050" u="none" cap="none" strike="noStrike">
                <a:solidFill>
                  <a:srgbClr val="08664C"/>
                </a:solidFill>
                <a:latin typeface="Arial"/>
                <a:ea typeface="Arial"/>
                <a:cs typeface="Arial"/>
                <a:sym typeface="Arial"/>
              </a:rPr>
              <a:t>&amp;</a:t>
            </a:r>
            <a:endParaRPr sz="1050"/>
          </a:p>
          <a:p>
            <a:pPr indent="0" lvl="0" marL="0" marR="0" rtl="0" algn="l">
              <a:spcBef>
                <a:spcPts val="0"/>
              </a:spcBef>
              <a:spcAft>
                <a:spcPts val="0"/>
              </a:spcAft>
              <a:buNone/>
            </a:pPr>
            <a:r>
              <a:rPr b="1" i="0" lang="en" sz="1050" u="none" cap="none" strike="noStrike">
                <a:solidFill>
                  <a:srgbClr val="08664C"/>
                </a:solidFill>
                <a:latin typeface="Arial"/>
                <a:ea typeface="Arial"/>
                <a:cs typeface="Arial"/>
                <a:sym typeface="Arial"/>
              </a:rPr>
              <a:t>confidence in</a:t>
            </a:r>
            <a:r>
              <a:rPr b="1" lang="en" sz="1050">
                <a:solidFill>
                  <a:srgbClr val="08664C"/>
                </a:solidFill>
              </a:rPr>
              <a:t>)</a:t>
            </a:r>
            <a:r>
              <a:rPr b="1" i="0" lang="en" sz="1050" u="none" cap="none" strike="noStrike">
                <a:solidFill>
                  <a:srgbClr val="08664C"/>
                </a:solidFill>
                <a:latin typeface="Arial"/>
                <a:ea typeface="Arial"/>
                <a:cs typeface="Arial"/>
                <a:sym typeface="Arial"/>
              </a:rPr>
              <a:t> </a:t>
            </a:r>
            <a:endParaRPr b="1" i="0" sz="1050" u="none" cap="none" strike="noStrike">
              <a:solidFill>
                <a:srgbClr val="08664C"/>
              </a:solidFill>
              <a:latin typeface="Arial"/>
              <a:ea typeface="Arial"/>
              <a:cs typeface="Arial"/>
              <a:sym typeface="Arial"/>
            </a:endParaRPr>
          </a:p>
          <a:p>
            <a:pPr indent="0" lvl="0" marL="0" marR="0" rtl="0" algn="l">
              <a:spcBef>
                <a:spcPts val="0"/>
              </a:spcBef>
              <a:spcAft>
                <a:spcPts val="0"/>
              </a:spcAft>
              <a:buNone/>
            </a:pPr>
            <a:r>
              <a:rPr b="1" i="0" lang="en" sz="1050" u="none" cap="none" strike="noStrike">
                <a:solidFill>
                  <a:srgbClr val="08664C"/>
                </a:solidFill>
                <a:latin typeface="Arial"/>
                <a:ea typeface="Arial"/>
                <a:cs typeface="Arial"/>
                <a:sym typeface="Arial"/>
              </a:rPr>
              <a:t>management  </a:t>
            </a:r>
            <a:endParaRPr b="1" i="0" sz="1050" u="none" cap="none" strike="noStrike">
              <a:solidFill>
                <a:srgbClr val="08664C"/>
              </a:solidFill>
              <a:latin typeface="Arial"/>
              <a:ea typeface="Arial"/>
              <a:cs typeface="Arial"/>
              <a:sym typeface="Arial"/>
            </a:endParaRPr>
          </a:p>
        </p:txBody>
      </p:sp>
      <p:sp>
        <p:nvSpPr>
          <p:cNvPr id="122" name="Google Shape;122;p16"/>
          <p:cNvSpPr txBox="1"/>
          <p:nvPr/>
        </p:nvSpPr>
        <p:spPr>
          <a:xfrm>
            <a:off x="4844076" y="2209157"/>
            <a:ext cx="1957800" cy="1038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1050" u="none" cap="none" strike="noStrike">
                <a:solidFill>
                  <a:srgbClr val="3B6B6C"/>
                </a:solidFill>
                <a:latin typeface="Arial"/>
                <a:ea typeface="Arial"/>
                <a:cs typeface="Arial"/>
                <a:sym typeface="Arial"/>
              </a:rPr>
              <a:t>	    Innovation &amp;  tech.  .            allow harvest near</a:t>
            </a:r>
            <a:endParaRPr b="1" i="0" sz="1050" u="none" cap="none" strike="noStrike">
              <a:solidFill>
                <a:srgbClr val="3B6B6C"/>
              </a:solidFill>
              <a:latin typeface="Arial"/>
              <a:ea typeface="Arial"/>
              <a:cs typeface="Arial"/>
              <a:sym typeface="Arial"/>
            </a:endParaRPr>
          </a:p>
          <a:p>
            <a:pPr indent="0" lvl="0" marL="0" marR="0" rtl="0" algn="l">
              <a:spcBef>
                <a:spcPts val="0"/>
              </a:spcBef>
              <a:spcAft>
                <a:spcPts val="0"/>
              </a:spcAft>
              <a:buNone/>
            </a:pPr>
            <a:r>
              <a:rPr b="1" i="0" lang="en" sz="1050" u="none" cap="none" strike="noStrike">
                <a:solidFill>
                  <a:srgbClr val="3B6B6C"/>
                </a:solidFill>
                <a:latin typeface="Arial"/>
                <a:ea typeface="Arial"/>
                <a:cs typeface="Arial"/>
                <a:sym typeface="Arial"/>
              </a:rPr>
              <a:t>.         </a:t>
            </a:r>
            <a:r>
              <a:rPr b="1" i="0" lang="en" sz="1050" u="none" cap="none" strike="noStrike">
                <a:solidFill>
                  <a:srgbClr val="3B6B6C"/>
                </a:solidFill>
                <a:latin typeface="Arial"/>
                <a:ea typeface="Arial"/>
                <a:cs typeface="Arial"/>
                <a:sym typeface="Arial"/>
              </a:rPr>
              <a:t>MSY</a:t>
            </a:r>
            <a:r>
              <a:rPr b="1" i="0" lang="en" sz="1050" u="none" cap="none" strike="noStrike">
                <a:solidFill>
                  <a:srgbClr val="3B6B6C"/>
                </a:solidFill>
                <a:latin typeface="Arial"/>
                <a:ea typeface="Arial"/>
                <a:cs typeface="Arial"/>
                <a:sym typeface="Arial"/>
              </a:rPr>
              <a:t> or  </a:t>
            </a:r>
            <a:r>
              <a:rPr b="1" i="0" lang="en" sz="1050" u="none" cap="none" strike="noStrike">
                <a:solidFill>
                  <a:srgbClr val="3B6B6C"/>
                </a:solidFill>
                <a:latin typeface="Arial"/>
                <a:ea typeface="Arial"/>
                <a:cs typeface="Arial"/>
                <a:sym typeface="Arial"/>
              </a:rPr>
              <a:t>MEY</a:t>
            </a:r>
            <a:r>
              <a:rPr b="1" i="0" lang="en" sz="1050" u="none" cap="none" strike="noStrike">
                <a:solidFill>
                  <a:srgbClr val="3B6B6C"/>
                </a:solidFill>
                <a:latin typeface="Arial"/>
                <a:ea typeface="Arial"/>
                <a:cs typeface="Arial"/>
                <a:sym typeface="Arial"/>
              </a:rPr>
              <a:t>; there is</a:t>
            </a:r>
            <a:endParaRPr sz="1050"/>
          </a:p>
          <a:p>
            <a:pPr indent="0" lvl="0" marL="0" marR="0" rtl="0" algn="l">
              <a:spcBef>
                <a:spcPts val="0"/>
              </a:spcBef>
              <a:spcAft>
                <a:spcPts val="0"/>
              </a:spcAft>
              <a:buNone/>
            </a:pPr>
            <a:r>
              <a:rPr b="1" i="0" lang="en" sz="1050" u="none" cap="none" strike="noStrike">
                <a:solidFill>
                  <a:srgbClr val="3B6B6C"/>
                </a:solidFill>
                <a:latin typeface="Arial"/>
                <a:ea typeface="Arial"/>
                <a:cs typeface="Arial"/>
                <a:sym typeface="Arial"/>
              </a:rPr>
              <a:t>        </a:t>
            </a:r>
            <a:r>
              <a:rPr b="1" lang="en" sz="1050">
                <a:solidFill>
                  <a:srgbClr val="3B6B6C"/>
                </a:solidFill>
              </a:rPr>
              <a:t>m</a:t>
            </a:r>
            <a:r>
              <a:rPr b="1" i="0" lang="en" sz="1050" u="none" cap="none" strike="noStrike">
                <a:solidFill>
                  <a:srgbClr val="3B6B6C"/>
                </a:solidFill>
                <a:latin typeface="Arial"/>
                <a:ea typeface="Arial"/>
                <a:cs typeface="Arial"/>
                <a:sym typeface="Arial"/>
              </a:rPr>
              <a:t>ovement away </a:t>
            </a:r>
            <a:endParaRPr sz="1050"/>
          </a:p>
          <a:p>
            <a:pPr indent="0" lvl="0" marL="0" marR="0" rtl="0" algn="l">
              <a:spcBef>
                <a:spcPts val="0"/>
              </a:spcBef>
              <a:spcAft>
                <a:spcPts val="0"/>
              </a:spcAft>
              <a:buNone/>
            </a:pPr>
            <a:r>
              <a:rPr b="1" lang="en" sz="1050">
                <a:solidFill>
                  <a:srgbClr val="3B6B6C"/>
                </a:solidFill>
              </a:rPr>
              <a:t>  </a:t>
            </a:r>
            <a:r>
              <a:rPr b="1" i="0" lang="en" sz="1050" u="none" cap="none" strike="noStrike">
                <a:solidFill>
                  <a:srgbClr val="3B6B6C"/>
                </a:solidFill>
                <a:latin typeface="Arial"/>
                <a:ea typeface="Arial"/>
                <a:cs typeface="Arial"/>
                <a:sym typeface="Arial"/>
              </a:rPr>
              <a:t>from EBM towards  individual sp. MSY</a:t>
            </a:r>
            <a:endParaRPr b="1" i="0" sz="1050" u="none" cap="none" strike="noStrike">
              <a:solidFill>
                <a:srgbClr val="3B6B6C"/>
              </a:solidFill>
              <a:latin typeface="Arial"/>
              <a:ea typeface="Arial"/>
              <a:cs typeface="Arial"/>
              <a:sym typeface="Arial"/>
            </a:endParaRPr>
          </a:p>
        </p:txBody>
      </p:sp>
      <p:sp>
        <p:nvSpPr>
          <p:cNvPr id="123" name="Google Shape;123;p16"/>
          <p:cNvSpPr txBox="1"/>
          <p:nvPr/>
        </p:nvSpPr>
        <p:spPr>
          <a:xfrm>
            <a:off x="4863577" y="1054825"/>
            <a:ext cx="1974300" cy="1038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1050" u="none" cap="none" strike="noStrike">
                <a:solidFill>
                  <a:srgbClr val="38A370"/>
                </a:solidFill>
                <a:latin typeface="Arial"/>
                <a:ea typeface="Arial"/>
                <a:cs typeface="Arial"/>
                <a:sym typeface="Arial"/>
              </a:rPr>
              <a:t>Advancements of </a:t>
            </a:r>
            <a:endParaRPr sz="1050"/>
          </a:p>
          <a:p>
            <a:pPr indent="0" lvl="0" marL="0" marR="0" rtl="0" algn="l">
              <a:spcBef>
                <a:spcPts val="0"/>
              </a:spcBef>
              <a:spcAft>
                <a:spcPts val="0"/>
              </a:spcAft>
              <a:buNone/>
            </a:pPr>
            <a:r>
              <a:rPr b="1" i="0" lang="en" sz="1050" u="none" cap="none" strike="noStrike">
                <a:solidFill>
                  <a:srgbClr val="38A370"/>
                </a:solidFill>
                <a:latin typeface="Arial"/>
                <a:ea typeface="Arial"/>
                <a:cs typeface="Arial"/>
                <a:sym typeface="Arial"/>
              </a:rPr>
              <a:t>adaptive EBM, to </a:t>
            </a:r>
            <a:endParaRPr sz="1050"/>
          </a:p>
          <a:p>
            <a:pPr indent="0" lvl="0" marL="0" marR="0" rtl="0" algn="l">
              <a:spcBef>
                <a:spcPts val="0"/>
              </a:spcBef>
              <a:spcAft>
                <a:spcPts val="0"/>
              </a:spcAft>
              <a:buNone/>
            </a:pPr>
            <a:r>
              <a:rPr b="1" i="0" lang="en" sz="1050" u="none" cap="none" strike="noStrike">
                <a:solidFill>
                  <a:srgbClr val="38A370"/>
                </a:solidFill>
                <a:latin typeface="Arial"/>
                <a:ea typeface="Arial"/>
                <a:cs typeface="Arial"/>
                <a:sym typeface="Arial"/>
              </a:rPr>
              <a:t>.     max. the “triple bottom</a:t>
            </a:r>
            <a:endParaRPr sz="1050"/>
          </a:p>
          <a:p>
            <a:pPr indent="0" lvl="0" marL="0" marR="0" rtl="0" algn="l">
              <a:spcBef>
                <a:spcPts val="0"/>
              </a:spcBef>
              <a:spcAft>
                <a:spcPts val="0"/>
              </a:spcAft>
              <a:buNone/>
            </a:pPr>
            <a:r>
              <a:rPr b="1" i="0" lang="en" sz="1050" u="none" cap="none" strike="noStrike">
                <a:solidFill>
                  <a:srgbClr val="38A370"/>
                </a:solidFill>
                <a:latin typeface="Arial"/>
                <a:ea typeface="Arial"/>
                <a:cs typeface="Arial"/>
                <a:sym typeface="Arial"/>
              </a:rPr>
              <a:t>.          line” of </a:t>
            </a:r>
            <a:r>
              <a:rPr b="1" lang="en" sz="1050">
                <a:solidFill>
                  <a:srgbClr val="38A370"/>
                </a:solidFill>
              </a:rPr>
              <a:t>c</a:t>
            </a:r>
            <a:r>
              <a:rPr b="1" i="0" lang="en" sz="1050" u="none" cap="none" strike="noStrike">
                <a:solidFill>
                  <a:srgbClr val="38A370"/>
                </a:solidFill>
                <a:latin typeface="Arial"/>
                <a:ea typeface="Arial"/>
                <a:cs typeface="Arial"/>
                <a:sym typeface="Arial"/>
              </a:rPr>
              <a:t>ommunity</a:t>
            </a:r>
            <a:endParaRPr sz="1050"/>
          </a:p>
          <a:p>
            <a:pPr indent="0" lvl="0" marL="0" marR="0" rtl="0" algn="l">
              <a:spcBef>
                <a:spcPts val="0"/>
              </a:spcBef>
              <a:spcAft>
                <a:spcPts val="0"/>
              </a:spcAft>
              <a:buNone/>
            </a:pPr>
            <a:r>
              <a:rPr b="1" i="0" lang="en" sz="1050" u="none" cap="none" strike="noStrike">
                <a:solidFill>
                  <a:srgbClr val="38A370"/>
                </a:solidFill>
                <a:latin typeface="Arial"/>
                <a:ea typeface="Arial"/>
                <a:cs typeface="Arial"/>
                <a:sym typeface="Arial"/>
              </a:rPr>
              <a:t>.           wellbeing,</a:t>
            </a:r>
            <a:r>
              <a:rPr b="1" lang="en" sz="1050">
                <a:solidFill>
                  <a:srgbClr val="38A370"/>
                </a:solidFill>
              </a:rPr>
              <a:t> e</a:t>
            </a:r>
            <a:r>
              <a:rPr b="1" i="0" lang="en" sz="1050" u="none" cap="none" strike="noStrike">
                <a:solidFill>
                  <a:srgbClr val="38A370"/>
                </a:solidFill>
                <a:latin typeface="Arial"/>
                <a:ea typeface="Arial"/>
                <a:cs typeface="Arial"/>
                <a:sym typeface="Arial"/>
              </a:rPr>
              <a:t>cological</a:t>
            </a:r>
            <a:endParaRPr sz="1050"/>
          </a:p>
          <a:p>
            <a:pPr indent="0" lvl="0" marL="0" marR="0" rtl="0" algn="l">
              <a:spcBef>
                <a:spcPts val="0"/>
              </a:spcBef>
              <a:spcAft>
                <a:spcPts val="0"/>
              </a:spcAft>
              <a:buNone/>
            </a:pPr>
            <a:r>
              <a:rPr b="1" i="0" lang="en" sz="1050" u="none" cap="none" strike="noStrike">
                <a:solidFill>
                  <a:srgbClr val="38A370"/>
                </a:solidFill>
                <a:latin typeface="Arial"/>
                <a:ea typeface="Arial"/>
                <a:cs typeface="Arial"/>
                <a:sym typeface="Arial"/>
              </a:rPr>
              <a:t>.              productivity, &amp; </a:t>
            </a:r>
            <a:r>
              <a:rPr b="1" i="0" lang="en" sz="1050" u="none" cap="none" strike="noStrike">
                <a:solidFill>
                  <a:srgbClr val="38A370"/>
                </a:solidFill>
                <a:latin typeface="Arial"/>
                <a:ea typeface="Arial"/>
                <a:cs typeface="Arial"/>
                <a:sym typeface="Arial"/>
              </a:rPr>
              <a:t>$$</a:t>
            </a:r>
            <a:endParaRPr b="1" i="0" sz="1050" u="none" cap="none" strike="noStrike">
              <a:solidFill>
                <a:srgbClr val="38A370"/>
              </a:solidFill>
              <a:latin typeface="Arial"/>
              <a:ea typeface="Arial"/>
              <a:cs typeface="Arial"/>
              <a:sym typeface="Arial"/>
            </a:endParaRPr>
          </a:p>
        </p:txBody>
      </p:sp>
      <p:sp>
        <p:nvSpPr>
          <p:cNvPr id="124" name="Google Shape;124;p16"/>
          <p:cNvSpPr txBox="1"/>
          <p:nvPr/>
        </p:nvSpPr>
        <p:spPr>
          <a:xfrm>
            <a:off x="652687" y="2954930"/>
            <a:ext cx="1371600" cy="9312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1" i="0" lang="en" sz="1400" u="none" cap="none" strike="noStrike">
                <a:solidFill>
                  <a:srgbClr val="0097A7"/>
                </a:solidFill>
                <a:latin typeface="Arial"/>
                <a:ea typeface="Arial"/>
                <a:cs typeface="Arial"/>
                <a:sym typeface="Arial"/>
              </a:rPr>
              <a:t>Single sp. management</a:t>
            </a:r>
            <a:endParaRPr b="0" i="0" sz="1400" u="none" cap="none" strike="noStrike">
              <a:solidFill>
                <a:schemeClr val="lt1"/>
              </a:solidFill>
              <a:latin typeface="Arial"/>
              <a:ea typeface="Arial"/>
              <a:cs typeface="Arial"/>
              <a:sym typeface="Arial"/>
            </a:endParaRPr>
          </a:p>
          <a:p>
            <a:pPr indent="0" lvl="0" marL="0" marR="0" rtl="0" algn="r">
              <a:spcBef>
                <a:spcPts val="0"/>
              </a:spcBef>
              <a:spcAft>
                <a:spcPts val="0"/>
              </a:spcAft>
              <a:buNone/>
            </a:pPr>
            <a:br>
              <a:rPr b="0" i="0" lang="en"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125" name="Google Shape;125;p16"/>
          <p:cNvSpPr txBox="1"/>
          <p:nvPr/>
        </p:nvSpPr>
        <p:spPr>
          <a:xfrm>
            <a:off x="385922" y="1036286"/>
            <a:ext cx="1638300" cy="9312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1" i="0" lang="en" sz="1400" u="none" cap="none" strike="noStrike">
                <a:solidFill>
                  <a:srgbClr val="0097A7"/>
                </a:solidFill>
                <a:latin typeface="Arial"/>
                <a:ea typeface="Arial"/>
                <a:cs typeface="Arial"/>
                <a:sym typeface="Arial"/>
              </a:rPr>
              <a:t>Cross sector coordinated EBM &amp; multi-sp. management </a:t>
            </a:r>
            <a:endParaRPr b="0" i="0" sz="1400" u="none" cap="none" strike="noStrike">
              <a:solidFill>
                <a:schemeClr val="lt1"/>
              </a:solidFill>
              <a:latin typeface="Arial"/>
              <a:ea typeface="Arial"/>
              <a:cs typeface="Arial"/>
              <a:sym typeface="Arial"/>
            </a:endParaRPr>
          </a:p>
        </p:txBody>
      </p:sp>
      <p:sp>
        <p:nvSpPr>
          <p:cNvPr id="126" name="Google Shape;126;p16"/>
          <p:cNvSpPr txBox="1"/>
          <p:nvPr/>
        </p:nvSpPr>
        <p:spPr>
          <a:xfrm>
            <a:off x="1766688" y="3820553"/>
            <a:ext cx="2524200" cy="500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i="0" lang="en" sz="1400" u="none" cap="none" strike="noStrike">
                <a:solidFill>
                  <a:srgbClr val="0097A7"/>
                </a:solidFill>
                <a:latin typeface="Arial"/>
                <a:ea typeface="Arial"/>
                <a:cs typeface="Arial"/>
                <a:sym typeface="Arial"/>
              </a:rPr>
              <a:t>Low predictability</a:t>
            </a:r>
            <a:endParaRPr sz="1100"/>
          </a:p>
          <a:p>
            <a:pPr indent="0" lvl="0" marL="0" marR="0" rtl="0" algn="ctr">
              <a:spcBef>
                <a:spcPts val="0"/>
              </a:spcBef>
              <a:spcAft>
                <a:spcPts val="0"/>
              </a:spcAft>
              <a:buNone/>
            </a:pPr>
            <a:r>
              <a:rPr b="0" i="0" lang="en" sz="1400" u="none" cap="none" strike="noStrike">
                <a:solidFill>
                  <a:srgbClr val="0097A7"/>
                </a:solidFill>
                <a:latin typeface="Arial"/>
                <a:ea typeface="Arial"/>
                <a:cs typeface="Arial"/>
                <a:sym typeface="Arial"/>
              </a:rPr>
              <a:t>(climate, ecosystem, markets)</a:t>
            </a:r>
            <a:endParaRPr b="0" i="0" sz="1400" u="none" cap="none" strike="noStrike">
              <a:solidFill>
                <a:schemeClr val="lt1"/>
              </a:solidFill>
              <a:latin typeface="Arial"/>
              <a:ea typeface="Arial"/>
              <a:cs typeface="Arial"/>
              <a:sym typeface="Arial"/>
            </a:endParaRPr>
          </a:p>
        </p:txBody>
      </p:sp>
      <p:sp>
        <p:nvSpPr>
          <p:cNvPr id="127" name="Google Shape;127;p16"/>
          <p:cNvSpPr txBox="1"/>
          <p:nvPr/>
        </p:nvSpPr>
        <p:spPr>
          <a:xfrm>
            <a:off x="5090872" y="3847647"/>
            <a:ext cx="2648700" cy="500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i="0" lang="en" sz="1400" u="none" cap="none" strike="noStrike">
                <a:solidFill>
                  <a:srgbClr val="0097A7"/>
                </a:solidFill>
                <a:latin typeface="Arial"/>
                <a:ea typeface="Arial"/>
                <a:cs typeface="Arial"/>
                <a:sym typeface="Arial"/>
              </a:rPr>
              <a:t>High predictability </a:t>
            </a:r>
            <a:endParaRPr sz="1100"/>
          </a:p>
          <a:p>
            <a:pPr indent="0" lvl="0" marL="0" marR="0" rtl="0" algn="ctr">
              <a:spcBef>
                <a:spcPts val="0"/>
              </a:spcBef>
              <a:spcAft>
                <a:spcPts val="0"/>
              </a:spcAft>
              <a:buNone/>
            </a:pPr>
            <a:r>
              <a:rPr b="0" i="0" lang="en" sz="1400" u="none" cap="none" strike="noStrike">
                <a:solidFill>
                  <a:srgbClr val="0097A7"/>
                </a:solidFill>
                <a:latin typeface="Arial"/>
                <a:ea typeface="Arial"/>
                <a:cs typeface="Arial"/>
                <a:sym typeface="Arial"/>
              </a:rPr>
              <a:t>(climate, ecosystem, markets)</a:t>
            </a:r>
            <a:endParaRPr b="0" i="0" sz="1400" u="none" cap="none" strike="noStrike">
              <a:solidFill>
                <a:schemeClr val="lt1"/>
              </a:solidFill>
              <a:latin typeface="Arial"/>
              <a:ea typeface="Arial"/>
              <a:cs typeface="Arial"/>
              <a:sym typeface="Arial"/>
            </a:endParaRPr>
          </a:p>
        </p:txBody>
      </p:sp>
      <p:sp>
        <p:nvSpPr>
          <p:cNvPr id="128" name="Google Shape;128;p16"/>
          <p:cNvSpPr txBox="1"/>
          <p:nvPr/>
        </p:nvSpPr>
        <p:spPr>
          <a:xfrm>
            <a:off x="1204725" y="4567150"/>
            <a:ext cx="7086600" cy="531000"/>
          </a:xfrm>
          <a:prstGeom prst="rect">
            <a:avLst/>
          </a:prstGeom>
          <a:noFill/>
          <a:ln>
            <a:noFill/>
          </a:ln>
        </p:spPr>
        <p:txBody>
          <a:bodyPr anchorCtr="0" anchor="t" bIns="34275" lIns="68575" spcFirstLastPara="1" rIns="68575" wrap="square" tIns="34275">
            <a:spAutoFit/>
          </a:bodyPr>
          <a:lstStyle/>
          <a:p>
            <a:pPr indent="-228600" lvl="0" marL="342900" marR="0" rtl="0" algn="l">
              <a:spcBef>
                <a:spcPts val="0"/>
              </a:spcBef>
              <a:spcAft>
                <a:spcPts val="0"/>
              </a:spcAft>
              <a:buClr>
                <a:srgbClr val="81BEC0"/>
              </a:buClr>
              <a:buSzPts val="1000"/>
              <a:buFont typeface="Arial"/>
              <a:buChar char="•"/>
            </a:pPr>
            <a:r>
              <a:rPr b="0" i="1" lang="en" sz="1000" u="none" cap="none" strike="noStrike">
                <a:solidFill>
                  <a:srgbClr val="81BEC0"/>
                </a:solidFill>
                <a:latin typeface="Arial"/>
                <a:ea typeface="Arial"/>
                <a:cs typeface="Arial"/>
                <a:sym typeface="Arial"/>
              </a:rPr>
              <a:t>Scenario planning is used to help prepare for the possible futures and potential challenges that may arise</a:t>
            </a:r>
            <a:endParaRPr sz="1000">
              <a:solidFill>
                <a:srgbClr val="81BEC0"/>
              </a:solidFill>
            </a:endParaRPr>
          </a:p>
          <a:p>
            <a:pPr indent="-228600" lvl="0" marL="342900" marR="0" rtl="0" algn="l">
              <a:spcBef>
                <a:spcPts val="0"/>
              </a:spcBef>
              <a:spcAft>
                <a:spcPts val="0"/>
              </a:spcAft>
              <a:buClr>
                <a:srgbClr val="81BEC0"/>
              </a:buClr>
              <a:buSzPts val="1000"/>
              <a:buFont typeface="Arial"/>
              <a:buChar char="•"/>
            </a:pPr>
            <a:r>
              <a:rPr b="0" i="1" lang="en" sz="1000" u="none" cap="none" strike="noStrike">
                <a:solidFill>
                  <a:srgbClr val="81BEC0"/>
                </a:solidFill>
                <a:latin typeface="Arial"/>
                <a:ea typeface="Arial"/>
                <a:cs typeface="Arial"/>
                <a:sym typeface="Arial"/>
              </a:rPr>
              <a:t>Scenarios are intended to be plausible descriptions of possible future states, useful for exploring ‘what if’s’</a:t>
            </a:r>
            <a:endParaRPr i="1" sz="1000">
              <a:solidFill>
                <a:srgbClr val="81BEC0"/>
              </a:solidFill>
            </a:endParaRPr>
          </a:p>
          <a:p>
            <a:pPr indent="-228600" lvl="0" marL="342900" marR="0" rtl="0" algn="l">
              <a:spcBef>
                <a:spcPts val="0"/>
              </a:spcBef>
              <a:spcAft>
                <a:spcPts val="0"/>
              </a:spcAft>
              <a:buClr>
                <a:srgbClr val="81BEC0"/>
              </a:buClr>
              <a:buSzPts val="1000"/>
              <a:buFont typeface="Arial"/>
              <a:buChar char="•"/>
            </a:pPr>
            <a:r>
              <a:rPr i="1" lang="en" sz="1000">
                <a:solidFill>
                  <a:srgbClr val="81BEC0"/>
                </a:solidFill>
              </a:rPr>
              <a:t>Scenarios </a:t>
            </a:r>
            <a:r>
              <a:rPr b="0" i="1" lang="en" sz="1000" u="none" cap="none" strike="noStrike">
                <a:solidFill>
                  <a:srgbClr val="81BEC0"/>
                </a:solidFill>
                <a:latin typeface="Arial"/>
                <a:ea typeface="Arial"/>
                <a:cs typeface="Arial"/>
                <a:sym typeface="Arial"/>
              </a:rPr>
              <a:t>are not policy prescriptive regarding desired future states</a:t>
            </a:r>
            <a:endParaRPr b="1" i="0" sz="1000" u="none" cap="none" strike="noStrike">
              <a:solidFill>
                <a:srgbClr val="81BEC0"/>
              </a:solidFill>
              <a:latin typeface="Arial"/>
              <a:ea typeface="Arial"/>
              <a:cs typeface="Arial"/>
              <a:sym typeface="Arial"/>
            </a:endParaRPr>
          </a:p>
        </p:txBody>
      </p:sp>
      <p:sp>
        <p:nvSpPr>
          <p:cNvPr id="129" name="Google Shape;129;p16"/>
          <p:cNvSpPr txBox="1"/>
          <p:nvPr/>
        </p:nvSpPr>
        <p:spPr>
          <a:xfrm>
            <a:off x="276325" y="80400"/>
            <a:ext cx="8261700" cy="408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1" lang="en" sz="2200" u="none" cap="none" strike="noStrike">
                <a:solidFill>
                  <a:srgbClr val="81BEC0"/>
                </a:solidFill>
                <a:latin typeface="Arial"/>
                <a:ea typeface="Arial"/>
                <a:cs typeface="Arial"/>
                <a:sym typeface="Arial"/>
              </a:rPr>
              <a:t>Draft</a:t>
            </a:r>
            <a:r>
              <a:rPr b="1" i="0" lang="en" sz="2200" u="none" cap="none" strike="noStrike">
                <a:solidFill>
                  <a:srgbClr val="81BEC0"/>
                </a:solidFill>
                <a:latin typeface="Arial"/>
                <a:ea typeface="Arial"/>
                <a:cs typeface="Arial"/>
                <a:sym typeface="Arial"/>
              </a:rPr>
              <a:t> Climate Change planning Scenarios</a:t>
            </a:r>
            <a:endParaRPr b="0" i="0" sz="2200" u="none" cap="none" strike="noStrike">
              <a:solidFill>
                <a:srgbClr val="81BEC0"/>
              </a:solidFill>
              <a:latin typeface="Arial"/>
              <a:ea typeface="Arial"/>
              <a:cs typeface="Arial"/>
              <a:sym typeface="Arial"/>
            </a:endParaRPr>
          </a:p>
        </p:txBody>
      </p:sp>
      <p:sp>
        <p:nvSpPr>
          <p:cNvPr id="130" name="Google Shape;130;p16"/>
          <p:cNvSpPr/>
          <p:nvPr/>
        </p:nvSpPr>
        <p:spPr>
          <a:xfrm>
            <a:off x="4050084" y="1437633"/>
            <a:ext cx="1371600" cy="1371600"/>
          </a:xfrm>
          <a:prstGeom prst="ellipse">
            <a:avLst/>
          </a:prstGeom>
          <a:solidFill>
            <a:schemeClr val="lt1"/>
          </a:soli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Badge with solid fill" id="131" name="Google Shape;131;p16"/>
          <p:cNvPicPr preferRelativeResize="0"/>
          <p:nvPr/>
        </p:nvPicPr>
        <p:blipFill rotWithShape="1">
          <a:blip r:embed="rId3">
            <a:alphaModFix/>
          </a:blip>
          <a:srcRect b="0" l="0" r="0" t="0"/>
          <a:stretch/>
        </p:blipFill>
        <p:spPr>
          <a:xfrm>
            <a:off x="4392984" y="1780533"/>
            <a:ext cx="685800" cy="685800"/>
          </a:xfrm>
          <a:prstGeom prst="rect">
            <a:avLst/>
          </a:prstGeom>
          <a:noFill/>
          <a:ln>
            <a:noFill/>
          </a:ln>
        </p:spPr>
      </p:pic>
      <p:sp>
        <p:nvSpPr>
          <p:cNvPr id="132" name="Google Shape;132;p16"/>
          <p:cNvSpPr txBox="1"/>
          <p:nvPr/>
        </p:nvSpPr>
        <p:spPr>
          <a:xfrm>
            <a:off x="414050" y="4501650"/>
            <a:ext cx="1371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800">
                <a:solidFill>
                  <a:srgbClr val="AADBDD"/>
                </a:solidFill>
              </a:rPr>
              <a:t>Note</a:t>
            </a:r>
            <a:endParaRPr b="1" sz="2800">
              <a:solidFill>
                <a:srgbClr val="AADBDD"/>
              </a:solidFill>
            </a:endParaRPr>
          </a:p>
        </p:txBody>
      </p:sp>
      <p:grpSp>
        <p:nvGrpSpPr>
          <p:cNvPr id="133" name="Google Shape;133;p16"/>
          <p:cNvGrpSpPr/>
          <p:nvPr/>
        </p:nvGrpSpPr>
        <p:grpSpPr>
          <a:xfrm>
            <a:off x="2401457" y="2660151"/>
            <a:ext cx="891571" cy="865435"/>
            <a:chOff x="2711957" y="2683851"/>
            <a:chExt cx="891571" cy="865435"/>
          </a:xfrm>
        </p:grpSpPr>
        <p:sp>
          <p:nvSpPr>
            <p:cNvPr id="134" name="Google Shape;134;p16"/>
            <p:cNvSpPr/>
            <p:nvPr/>
          </p:nvSpPr>
          <p:spPr>
            <a:xfrm>
              <a:off x="2908292" y="2866518"/>
              <a:ext cx="498900" cy="500100"/>
            </a:xfrm>
            <a:prstGeom prst="ellipse">
              <a:avLst/>
            </a:prstGeom>
            <a:solidFill>
              <a:srgbClr val="B7771A"/>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descr="Badge 3 with solid fill" id="135" name="Google Shape;135;p16"/>
            <p:cNvPicPr preferRelativeResize="0"/>
            <p:nvPr/>
          </p:nvPicPr>
          <p:blipFill rotWithShape="1">
            <a:blip r:embed="rId4">
              <a:alphaModFix/>
            </a:blip>
            <a:srcRect b="0" l="0" r="0" t="0"/>
            <a:stretch/>
          </p:blipFill>
          <p:spPr>
            <a:xfrm>
              <a:off x="2711957" y="2683851"/>
              <a:ext cx="891571" cy="865435"/>
            </a:xfrm>
            <a:prstGeom prst="rect">
              <a:avLst/>
            </a:prstGeom>
            <a:noFill/>
            <a:ln>
              <a:noFill/>
            </a:ln>
            <a:effectLst>
              <a:outerShdw blurRad="57150" rotWithShape="0" algn="bl" dir="5400000" dist="19050">
                <a:srgbClr val="000000">
                  <a:alpha val="50000"/>
                </a:srgbClr>
              </a:outerShdw>
            </a:effectLst>
          </p:spPr>
        </p:pic>
      </p:grpSp>
      <p:grpSp>
        <p:nvGrpSpPr>
          <p:cNvPr id="136" name="Google Shape;136;p16"/>
          <p:cNvGrpSpPr/>
          <p:nvPr/>
        </p:nvGrpSpPr>
        <p:grpSpPr>
          <a:xfrm>
            <a:off x="2401444" y="648394"/>
            <a:ext cx="891571" cy="865435"/>
            <a:chOff x="2737619" y="564594"/>
            <a:chExt cx="891571" cy="865435"/>
          </a:xfrm>
        </p:grpSpPr>
        <p:sp>
          <p:nvSpPr>
            <p:cNvPr id="137" name="Google Shape;137;p16"/>
            <p:cNvSpPr/>
            <p:nvPr/>
          </p:nvSpPr>
          <p:spPr>
            <a:xfrm>
              <a:off x="2933955" y="747261"/>
              <a:ext cx="498900" cy="500100"/>
            </a:xfrm>
            <a:prstGeom prst="ellipse">
              <a:avLst/>
            </a:prstGeom>
            <a:solidFill>
              <a:srgbClr val="0B654C"/>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descr="Badge 4 with solid fill" id="138" name="Google Shape;138;p16"/>
            <p:cNvPicPr preferRelativeResize="0"/>
            <p:nvPr/>
          </p:nvPicPr>
          <p:blipFill rotWithShape="1">
            <a:blip r:embed="rId5">
              <a:alphaModFix/>
            </a:blip>
            <a:srcRect b="0" l="0" r="0" t="0"/>
            <a:stretch/>
          </p:blipFill>
          <p:spPr>
            <a:xfrm>
              <a:off x="2737619" y="564594"/>
              <a:ext cx="891571" cy="865435"/>
            </a:xfrm>
            <a:prstGeom prst="rect">
              <a:avLst/>
            </a:prstGeom>
            <a:noFill/>
            <a:ln>
              <a:noFill/>
            </a:ln>
            <a:effectLst>
              <a:outerShdw blurRad="57150" rotWithShape="0" algn="bl" dir="5400000" dist="19050">
                <a:srgbClr val="000000">
                  <a:alpha val="50000"/>
                </a:srgbClr>
              </a:outerShdw>
            </a:effectLst>
          </p:spPr>
        </p:pic>
      </p:grpSp>
      <p:sp>
        <p:nvSpPr>
          <p:cNvPr id="139" name="Google Shape;139;p16"/>
          <p:cNvSpPr/>
          <p:nvPr/>
        </p:nvSpPr>
        <p:spPr>
          <a:xfrm>
            <a:off x="6383913" y="823463"/>
            <a:ext cx="498900" cy="500100"/>
          </a:xfrm>
          <a:prstGeom prst="ellipse">
            <a:avLst/>
          </a:prstGeom>
          <a:solidFill>
            <a:srgbClr val="5EC69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0" name="Google Shape;140;p16"/>
          <p:cNvSpPr/>
          <p:nvPr/>
        </p:nvSpPr>
        <p:spPr>
          <a:xfrm>
            <a:off x="6383913" y="2885188"/>
            <a:ext cx="498900" cy="500100"/>
          </a:xfrm>
          <a:prstGeom prst="ellipse">
            <a:avLst/>
          </a:prstGeom>
          <a:solidFill>
            <a:srgbClr val="59A0A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descr="Badge 5 with solid fill" id="141" name="Google Shape;141;p16"/>
          <p:cNvPicPr preferRelativeResize="0"/>
          <p:nvPr/>
        </p:nvPicPr>
        <p:blipFill rotWithShape="1">
          <a:blip r:embed="rId6">
            <a:alphaModFix/>
          </a:blip>
          <a:srcRect b="0" l="0" r="0" t="0"/>
          <a:stretch/>
        </p:blipFill>
        <p:spPr>
          <a:xfrm>
            <a:off x="6176451" y="2676776"/>
            <a:ext cx="891571" cy="865435"/>
          </a:xfrm>
          <a:prstGeom prst="rect">
            <a:avLst/>
          </a:prstGeom>
          <a:noFill/>
          <a:ln>
            <a:noFill/>
          </a:ln>
          <a:effectLst>
            <a:outerShdw blurRad="57150" rotWithShape="0" algn="bl" dir="5400000" dist="19050">
              <a:srgbClr val="000000">
                <a:alpha val="50000"/>
              </a:srgbClr>
            </a:outerShdw>
          </a:effectLst>
        </p:spPr>
      </p:pic>
      <p:pic>
        <p:nvPicPr>
          <p:cNvPr descr="Badge 1 with solid fill" id="142" name="Google Shape;142;p16"/>
          <p:cNvPicPr preferRelativeResize="0"/>
          <p:nvPr/>
        </p:nvPicPr>
        <p:blipFill rotWithShape="1">
          <a:blip r:embed="rId7">
            <a:alphaModFix/>
          </a:blip>
          <a:srcRect b="0" l="0" r="0" t="0"/>
          <a:stretch/>
        </p:blipFill>
        <p:spPr>
          <a:xfrm>
            <a:off x="6176451" y="648394"/>
            <a:ext cx="891571" cy="865435"/>
          </a:xfrm>
          <a:prstGeom prst="rect">
            <a:avLst/>
          </a:prstGeom>
          <a:noFill/>
          <a:ln>
            <a:noFill/>
          </a:ln>
          <a:effectLst>
            <a:outerShdw blurRad="57150" rotWithShape="0" algn="bl" dir="5400000" dist="19050">
              <a:srgbClr val="000000">
                <a:alpha val="50000"/>
              </a:srgbClr>
            </a:outerShdw>
          </a:effectLst>
        </p:spPr>
      </p:pic>
      <p:sp>
        <p:nvSpPr>
          <p:cNvPr id="143" name="Google Shape;143;p16"/>
          <p:cNvSpPr txBox="1"/>
          <p:nvPr/>
        </p:nvSpPr>
        <p:spPr>
          <a:xfrm>
            <a:off x="4156884" y="1588517"/>
            <a:ext cx="1158000" cy="10698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i="0" lang="en" sz="1300" u="none" cap="none" strike="noStrike">
                <a:solidFill>
                  <a:srgbClr val="8FBE7A"/>
                </a:solidFill>
              </a:rPr>
              <a:t>Middle Road </a:t>
            </a:r>
            <a:endParaRPr b="1" sz="1300">
              <a:solidFill>
                <a:srgbClr val="8FBE7A"/>
              </a:solidFill>
            </a:endParaRPr>
          </a:p>
          <a:p>
            <a:pPr indent="0" lvl="0" marL="0" marR="0" rtl="0" algn="ctr">
              <a:spcBef>
                <a:spcPts val="0"/>
              </a:spcBef>
              <a:spcAft>
                <a:spcPts val="0"/>
              </a:spcAft>
              <a:buNone/>
            </a:pPr>
            <a:r>
              <a:t/>
            </a:r>
            <a:endParaRPr b="1" i="0" sz="1700" u="none" cap="none" strike="noStrike">
              <a:solidFill>
                <a:srgbClr val="8FBE7A"/>
              </a:solidFill>
            </a:endParaRPr>
          </a:p>
          <a:p>
            <a:pPr indent="0" lvl="0" marL="0" marR="0" rtl="0" algn="l">
              <a:spcBef>
                <a:spcPts val="0"/>
              </a:spcBef>
              <a:spcAft>
                <a:spcPts val="0"/>
              </a:spcAft>
              <a:buNone/>
            </a:pPr>
            <a:r>
              <a:t/>
            </a:r>
            <a:endParaRPr b="1" sz="2200">
              <a:solidFill>
                <a:srgbClr val="8FBE7A"/>
              </a:solidFill>
            </a:endParaRPr>
          </a:p>
          <a:p>
            <a:pPr indent="0" lvl="0" marL="0" marR="0" rtl="0" algn="ctr">
              <a:spcBef>
                <a:spcPts val="0"/>
              </a:spcBef>
              <a:spcAft>
                <a:spcPts val="0"/>
              </a:spcAft>
              <a:buNone/>
            </a:pPr>
            <a:r>
              <a:rPr b="1" i="0" lang="en" sz="1300" u="none" cap="none" strike="noStrike">
                <a:solidFill>
                  <a:srgbClr val="8FBE7A"/>
                </a:solidFill>
              </a:rPr>
              <a:t>Status quo</a:t>
            </a:r>
            <a:endParaRPr b="1" sz="1300">
              <a:solidFill>
                <a:srgbClr val="8FBE7A"/>
              </a:solidFill>
            </a:endParaRPr>
          </a:p>
        </p:txBody>
      </p:sp>
      <p:sp>
        <p:nvSpPr>
          <p:cNvPr id="144" name="Google Shape;144;p16"/>
          <p:cNvSpPr/>
          <p:nvPr/>
        </p:nvSpPr>
        <p:spPr>
          <a:xfrm rot="-5400000">
            <a:off x="1022425" y="1960825"/>
            <a:ext cx="2410200" cy="387300"/>
          </a:xfrm>
          <a:prstGeom prst="rightArrow">
            <a:avLst>
              <a:gd fmla="val 50000" name="adj1"/>
              <a:gd fmla="val 50000" name="adj2"/>
            </a:avLst>
          </a:prstGeom>
          <a:gradFill>
            <a:gsLst>
              <a:gs pos="0">
                <a:schemeClr val="lt1"/>
              </a:gs>
              <a:gs pos="22000">
                <a:schemeClr val="lt1"/>
              </a:gs>
              <a:gs pos="93000">
                <a:srgbClr val="008385"/>
              </a:gs>
              <a:gs pos="100000">
                <a:srgbClr val="008385"/>
              </a:gs>
            </a:gsLst>
            <a:lin ang="0" scaled="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148" name="Shape 148"/>
        <p:cNvGrpSpPr/>
        <p:nvPr/>
      </p:nvGrpSpPr>
      <p:grpSpPr>
        <a:xfrm>
          <a:off x="0" y="0"/>
          <a:ext cx="0" cy="0"/>
          <a:chOff x="0" y="0"/>
          <a:chExt cx="0" cy="0"/>
        </a:xfrm>
      </p:grpSpPr>
      <p:pic>
        <p:nvPicPr>
          <p:cNvPr id="149" name="Google Shape;149;p17"/>
          <p:cNvPicPr preferRelativeResize="0"/>
          <p:nvPr/>
        </p:nvPicPr>
        <p:blipFill>
          <a:blip r:embed="rId3">
            <a:alphaModFix/>
          </a:blip>
          <a:stretch>
            <a:fillRect/>
          </a:stretch>
        </p:blipFill>
        <p:spPr>
          <a:xfrm>
            <a:off x="123399" y="147050"/>
            <a:ext cx="2140574" cy="1204074"/>
          </a:xfrm>
          <a:prstGeom prst="rect">
            <a:avLst/>
          </a:prstGeom>
          <a:noFill/>
          <a:ln>
            <a:noFill/>
          </a:ln>
          <a:effectLst>
            <a:outerShdw blurRad="57150" rotWithShape="0" algn="bl" dir="5400000" dist="19050">
              <a:srgbClr val="000000">
                <a:alpha val="50000"/>
              </a:srgbClr>
            </a:outerShdw>
          </a:effectLst>
        </p:spPr>
      </p:pic>
      <p:pic>
        <p:nvPicPr>
          <p:cNvPr id="150" name="Google Shape;150;p17"/>
          <p:cNvPicPr preferRelativeResize="0"/>
          <p:nvPr/>
        </p:nvPicPr>
        <p:blipFill>
          <a:blip r:embed="rId4">
            <a:alphaModFix/>
          </a:blip>
          <a:stretch>
            <a:fillRect/>
          </a:stretch>
        </p:blipFill>
        <p:spPr>
          <a:xfrm>
            <a:off x="94272" y="2041213"/>
            <a:ext cx="2198826" cy="1116825"/>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pic>
        <p:nvPicPr>
          <p:cNvPr id="151" name="Google Shape;151;p17"/>
          <p:cNvPicPr preferRelativeResize="0"/>
          <p:nvPr/>
        </p:nvPicPr>
        <p:blipFill rotWithShape="1">
          <a:blip r:embed="rId5">
            <a:alphaModFix/>
          </a:blip>
          <a:srcRect b="0" l="7265" r="8060" t="7175"/>
          <a:stretch/>
        </p:blipFill>
        <p:spPr>
          <a:xfrm>
            <a:off x="2582913" y="2156396"/>
            <a:ext cx="978622" cy="1116799"/>
          </a:xfrm>
          <a:prstGeom prst="rect">
            <a:avLst/>
          </a:prstGeom>
          <a:noFill/>
          <a:ln cap="flat" cmpd="sng" w="9525">
            <a:solidFill>
              <a:schemeClr val="dk2"/>
            </a:solidFill>
            <a:prstDash val="solid"/>
            <a:round/>
            <a:headEnd len="sm" w="sm" type="none"/>
            <a:tailEnd len="sm" w="sm" type="none"/>
          </a:ln>
          <a:effectLst>
            <a:outerShdw blurRad="57150" rotWithShape="0" algn="bl" dir="2040000" dist="76200">
              <a:srgbClr val="000000">
                <a:alpha val="50000"/>
              </a:srgbClr>
            </a:outerShdw>
          </a:effectLst>
        </p:spPr>
      </p:pic>
      <p:pic>
        <p:nvPicPr>
          <p:cNvPr id="152" name="Google Shape;152;p17"/>
          <p:cNvPicPr preferRelativeResize="0"/>
          <p:nvPr/>
        </p:nvPicPr>
        <p:blipFill>
          <a:blip r:embed="rId6">
            <a:alphaModFix/>
          </a:blip>
          <a:stretch>
            <a:fillRect/>
          </a:stretch>
        </p:blipFill>
        <p:spPr>
          <a:xfrm>
            <a:off x="3106200" y="1783500"/>
            <a:ext cx="820679" cy="1097999"/>
          </a:xfrm>
          <a:prstGeom prst="rect">
            <a:avLst/>
          </a:prstGeom>
          <a:noFill/>
          <a:ln cap="flat" cmpd="sng" w="9525">
            <a:solidFill>
              <a:schemeClr val="dk2"/>
            </a:solidFill>
            <a:prstDash val="solid"/>
            <a:round/>
            <a:headEnd len="sm" w="sm" type="none"/>
            <a:tailEnd len="sm" w="sm" type="none"/>
          </a:ln>
          <a:effectLst>
            <a:outerShdw blurRad="57150" rotWithShape="0" algn="bl" dir="4200000" dist="85725">
              <a:srgbClr val="000000">
                <a:alpha val="50000"/>
              </a:srgbClr>
            </a:outerShdw>
          </a:effectLst>
        </p:spPr>
      </p:pic>
      <p:cxnSp>
        <p:nvCxnSpPr>
          <p:cNvPr id="153" name="Google Shape;153;p17"/>
          <p:cNvCxnSpPr>
            <a:stCxn id="149" idx="2"/>
            <a:endCxn id="150" idx="0"/>
          </p:cNvCxnSpPr>
          <p:nvPr/>
        </p:nvCxnSpPr>
        <p:spPr>
          <a:xfrm flipH="1" rot="-5400000">
            <a:off x="848986" y="1695824"/>
            <a:ext cx="690000" cy="600"/>
          </a:xfrm>
          <a:prstGeom prst="bentConnector3">
            <a:avLst>
              <a:gd fmla="val 50006" name="adj1"/>
            </a:avLst>
          </a:prstGeom>
          <a:noFill/>
          <a:ln cap="flat" cmpd="sng" w="38100">
            <a:solidFill>
              <a:srgbClr val="59A0A2"/>
            </a:solidFill>
            <a:prstDash val="solid"/>
            <a:round/>
            <a:headEnd len="med" w="med" type="none"/>
            <a:tailEnd len="med" w="med" type="triangle"/>
          </a:ln>
        </p:spPr>
      </p:cxnSp>
      <p:cxnSp>
        <p:nvCxnSpPr>
          <p:cNvPr id="154" name="Google Shape;154;p17"/>
          <p:cNvCxnSpPr>
            <a:stCxn id="150" idx="2"/>
            <a:endCxn id="155" idx="0"/>
          </p:cNvCxnSpPr>
          <p:nvPr/>
        </p:nvCxnSpPr>
        <p:spPr>
          <a:xfrm flipH="1" rot="-5400000">
            <a:off x="788535" y="3563187"/>
            <a:ext cx="810900" cy="600"/>
          </a:xfrm>
          <a:prstGeom prst="bentConnector3">
            <a:avLst>
              <a:gd fmla="val 49998" name="adj1"/>
            </a:avLst>
          </a:prstGeom>
          <a:noFill/>
          <a:ln cap="flat" cmpd="sng" w="38100">
            <a:solidFill>
              <a:srgbClr val="59A0A2"/>
            </a:solidFill>
            <a:prstDash val="solid"/>
            <a:round/>
            <a:headEnd len="med" w="med" type="none"/>
            <a:tailEnd len="med" w="med" type="triangle"/>
          </a:ln>
        </p:spPr>
      </p:cxnSp>
      <p:sp>
        <p:nvSpPr>
          <p:cNvPr id="156" name="Google Shape;156;p17"/>
          <p:cNvSpPr txBox="1"/>
          <p:nvPr/>
        </p:nvSpPr>
        <p:spPr>
          <a:xfrm>
            <a:off x="4361113" y="182688"/>
            <a:ext cx="1738500" cy="1015800"/>
          </a:xfrm>
          <a:prstGeom prst="rect">
            <a:avLst/>
          </a:prstGeom>
          <a:solidFill>
            <a:srgbClr val="AADBDD"/>
          </a:solidFill>
          <a:ln cap="flat" cmpd="sng" w="9525">
            <a:solidFill>
              <a:srgbClr val="134F5C"/>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rPr>
              <a:t>Climate Scenarios Workshop</a:t>
            </a:r>
            <a:endParaRPr sz="1800">
              <a:solidFill>
                <a:schemeClr val="dk2"/>
              </a:solidFill>
            </a:endParaRPr>
          </a:p>
        </p:txBody>
      </p:sp>
      <p:cxnSp>
        <p:nvCxnSpPr>
          <p:cNvPr id="157" name="Google Shape;157;p17"/>
          <p:cNvCxnSpPr>
            <a:stCxn id="152" idx="0"/>
            <a:endCxn id="156" idx="1"/>
          </p:cNvCxnSpPr>
          <p:nvPr/>
        </p:nvCxnSpPr>
        <p:spPr>
          <a:xfrm rot="-5400000">
            <a:off x="3392340" y="814800"/>
            <a:ext cx="1092900" cy="844500"/>
          </a:xfrm>
          <a:prstGeom prst="bentConnector2">
            <a:avLst/>
          </a:prstGeom>
          <a:noFill/>
          <a:ln cap="flat" cmpd="sng" w="38100">
            <a:solidFill>
              <a:srgbClr val="59A0A2"/>
            </a:solidFill>
            <a:prstDash val="solid"/>
            <a:round/>
            <a:headEnd len="med" w="med" type="none"/>
            <a:tailEnd len="med" w="med" type="triangle"/>
          </a:ln>
        </p:spPr>
      </p:cxnSp>
      <p:sp>
        <p:nvSpPr>
          <p:cNvPr id="158" name="Google Shape;158;p17"/>
          <p:cNvSpPr txBox="1"/>
          <p:nvPr/>
        </p:nvSpPr>
        <p:spPr>
          <a:xfrm>
            <a:off x="3516550" y="1198500"/>
            <a:ext cx="1352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0B5394"/>
                </a:solidFill>
              </a:rPr>
              <a:t>Basis for group discussions</a:t>
            </a:r>
            <a:endParaRPr sz="1300">
              <a:solidFill>
                <a:srgbClr val="0B5394"/>
              </a:solidFill>
            </a:endParaRPr>
          </a:p>
        </p:txBody>
      </p:sp>
      <p:sp>
        <p:nvSpPr>
          <p:cNvPr id="159" name="Google Shape;159;p17"/>
          <p:cNvSpPr txBox="1"/>
          <p:nvPr/>
        </p:nvSpPr>
        <p:spPr>
          <a:xfrm>
            <a:off x="1286900" y="3112975"/>
            <a:ext cx="13185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0B5394"/>
                </a:solidFill>
              </a:rPr>
              <a:t>Outcome: </a:t>
            </a:r>
            <a:endParaRPr sz="1300">
              <a:solidFill>
                <a:srgbClr val="0B5394"/>
              </a:solidFill>
            </a:endParaRPr>
          </a:p>
          <a:p>
            <a:pPr indent="0" lvl="0" marL="0" rtl="0" algn="l">
              <a:spcBef>
                <a:spcPts val="0"/>
              </a:spcBef>
              <a:spcAft>
                <a:spcPts val="0"/>
              </a:spcAft>
              <a:buNone/>
            </a:pPr>
            <a:r>
              <a:rPr lang="en" sz="1300">
                <a:solidFill>
                  <a:srgbClr val="0B5394"/>
                </a:solidFill>
              </a:rPr>
              <a:t>Select 1-2 draft scenarios</a:t>
            </a:r>
            <a:endParaRPr sz="1300">
              <a:solidFill>
                <a:srgbClr val="0B5394"/>
              </a:solidFill>
            </a:endParaRPr>
          </a:p>
        </p:txBody>
      </p:sp>
      <p:sp>
        <p:nvSpPr>
          <p:cNvPr id="160" name="Google Shape;160;p17"/>
          <p:cNvSpPr txBox="1"/>
          <p:nvPr/>
        </p:nvSpPr>
        <p:spPr>
          <a:xfrm>
            <a:off x="385358" y="2383638"/>
            <a:ext cx="14016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rgbClr val="990000"/>
                </a:solidFill>
                <a:highlight>
                  <a:srgbClr val="FFE599"/>
                </a:highlight>
              </a:rPr>
              <a:t>Today- populate scenarios</a:t>
            </a:r>
            <a:endParaRPr sz="1300">
              <a:solidFill>
                <a:srgbClr val="990000"/>
              </a:solidFill>
              <a:highlight>
                <a:srgbClr val="FFE599"/>
              </a:highlight>
            </a:endParaRPr>
          </a:p>
        </p:txBody>
      </p:sp>
      <p:sp>
        <p:nvSpPr>
          <p:cNvPr id="161" name="Google Shape;161;p17"/>
          <p:cNvSpPr txBox="1"/>
          <p:nvPr/>
        </p:nvSpPr>
        <p:spPr>
          <a:xfrm>
            <a:off x="1938275" y="367100"/>
            <a:ext cx="14946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0B5394"/>
                </a:solidFill>
                <a:highlight>
                  <a:schemeClr val="lt1"/>
                </a:highlight>
              </a:rPr>
              <a:t>Last meeting: ID’d the axes</a:t>
            </a:r>
            <a:endParaRPr sz="1300">
              <a:solidFill>
                <a:srgbClr val="0B5394"/>
              </a:solidFill>
              <a:highlight>
                <a:schemeClr val="lt1"/>
              </a:highlight>
            </a:endParaRPr>
          </a:p>
        </p:txBody>
      </p:sp>
      <p:sp>
        <p:nvSpPr>
          <p:cNvPr id="155" name="Google Shape;155;p17"/>
          <p:cNvSpPr txBox="1"/>
          <p:nvPr/>
        </p:nvSpPr>
        <p:spPr>
          <a:xfrm>
            <a:off x="653225" y="3968900"/>
            <a:ext cx="1081500" cy="831300"/>
          </a:xfrm>
          <a:prstGeom prst="rect">
            <a:avLst/>
          </a:prstGeom>
          <a:solidFill>
            <a:srgbClr val="AADBDD"/>
          </a:solidFill>
          <a:ln cap="flat" cmpd="sng" w="9525">
            <a:solidFill>
              <a:srgbClr val="134F5C"/>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2"/>
                </a:solidFill>
              </a:rPr>
              <a:t>CSW planning committee</a:t>
            </a:r>
            <a:endParaRPr>
              <a:solidFill>
                <a:schemeClr val="dk2"/>
              </a:solidFill>
            </a:endParaRPr>
          </a:p>
        </p:txBody>
      </p:sp>
      <p:sp>
        <p:nvSpPr>
          <p:cNvPr id="162" name="Google Shape;162;p17"/>
          <p:cNvSpPr txBox="1"/>
          <p:nvPr/>
        </p:nvSpPr>
        <p:spPr>
          <a:xfrm>
            <a:off x="1900213" y="4167888"/>
            <a:ext cx="10260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0B5394"/>
                </a:solidFill>
              </a:rPr>
              <a:t>Finalize scenarios </a:t>
            </a:r>
            <a:endParaRPr sz="1300">
              <a:solidFill>
                <a:srgbClr val="0B5394"/>
              </a:solidFill>
            </a:endParaRPr>
          </a:p>
        </p:txBody>
      </p:sp>
      <p:cxnSp>
        <p:nvCxnSpPr>
          <p:cNvPr id="163" name="Google Shape;163;p17"/>
          <p:cNvCxnSpPr>
            <a:stCxn id="155" idx="2"/>
            <a:endCxn id="151" idx="2"/>
          </p:cNvCxnSpPr>
          <p:nvPr/>
        </p:nvCxnSpPr>
        <p:spPr>
          <a:xfrm rot="-5400000">
            <a:off x="1369625" y="3097550"/>
            <a:ext cx="1527000" cy="1878300"/>
          </a:xfrm>
          <a:prstGeom prst="bentConnector3">
            <a:avLst>
              <a:gd fmla="val -15594" name="adj1"/>
            </a:avLst>
          </a:prstGeom>
          <a:noFill/>
          <a:ln cap="flat" cmpd="sng" w="38100">
            <a:solidFill>
              <a:srgbClr val="59A0A2"/>
            </a:solidFill>
            <a:prstDash val="solid"/>
            <a:round/>
            <a:headEnd len="med" w="med" type="none"/>
            <a:tailEnd len="med" w="med" type="triangle"/>
          </a:ln>
        </p:spPr>
      </p:cxnSp>
      <p:grpSp>
        <p:nvGrpSpPr>
          <p:cNvPr id="164" name="Google Shape;164;p17"/>
          <p:cNvGrpSpPr/>
          <p:nvPr/>
        </p:nvGrpSpPr>
        <p:grpSpPr>
          <a:xfrm>
            <a:off x="4305211" y="1659203"/>
            <a:ext cx="4724634" cy="3217465"/>
            <a:chOff x="4116786" y="1526603"/>
            <a:chExt cx="4724634" cy="3217465"/>
          </a:xfrm>
        </p:grpSpPr>
        <p:sp>
          <p:nvSpPr>
            <p:cNvPr id="165" name="Google Shape;165;p17"/>
            <p:cNvSpPr/>
            <p:nvPr/>
          </p:nvSpPr>
          <p:spPr>
            <a:xfrm>
              <a:off x="5404282" y="1977750"/>
              <a:ext cx="2022900" cy="2000100"/>
            </a:xfrm>
            <a:prstGeom prst="donut">
              <a:avLst>
                <a:gd fmla="val 16067" name="adj"/>
              </a:avLst>
            </a:prstGeom>
            <a:solidFill>
              <a:srgbClr val="000000">
                <a:alpha val="10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6" name="Google Shape;166;p17"/>
            <p:cNvGrpSpPr/>
            <p:nvPr/>
          </p:nvGrpSpPr>
          <p:grpSpPr>
            <a:xfrm>
              <a:off x="4116786" y="2095409"/>
              <a:ext cx="1538352" cy="527243"/>
              <a:chOff x="1680836" y="1315124"/>
              <a:chExt cx="1931633" cy="669600"/>
            </a:xfrm>
          </p:grpSpPr>
          <p:cxnSp>
            <p:nvCxnSpPr>
              <p:cNvPr id="167" name="Google Shape;167;p17"/>
              <p:cNvCxnSpPr/>
              <p:nvPr/>
            </p:nvCxnSpPr>
            <p:spPr>
              <a:xfrm>
                <a:off x="3178969" y="1638300"/>
                <a:ext cx="433500" cy="252300"/>
              </a:xfrm>
              <a:prstGeom prst="straightConnector1">
                <a:avLst/>
              </a:prstGeom>
              <a:noFill/>
              <a:ln cap="flat" cmpd="sng" w="19050">
                <a:solidFill>
                  <a:srgbClr val="83E3DA"/>
                </a:solidFill>
                <a:prstDash val="solid"/>
                <a:round/>
                <a:headEnd len="med" w="med" type="oval"/>
                <a:tailEnd len="sm" w="sm" type="none"/>
              </a:ln>
            </p:spPr>
          </p:cxnSp>
          <p:sp>
            <p:nvSpPr>
              <p:cNvPr id="168" name="Google Shape;168;p17"/>
              <p:cNvSpPr txBox="1"/>
              <p:nvPr/>
            </p:nvSpPr>
            <p:spPr>
              <a:xfrm>
                <a:off x="1680836" y="1315124"/>
                <a:ext cx="1495200" cy="669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800">
                    <a:latin typeface="Roboto"/>
                    <a:ea typeface="Roboto"/>
                    <a:cs typeface="Roboto"/>
                    <a:sym typeface="Roboto"/>
                  </a:rPr>
                  <a:t>RESPONSE</a:t>
                </a:r>
                <a:endParaRPr sz="800">
                  <a:latin typeface="Roboto"/>
                  <a:ea typeface="Roboto"/>
                  <a:cs typeface="Roboto"/>
                  <a:sym typeface="Roboto"/>
                </a:endParaRPr>
              </a:p>
              <a:p>
                <a:pPr indent="0" lvl="0" marL="0" rtl="0" algn="r">
                  <a:lnSpc>
                    <a:spcPct val="115000"/>
                  </a:lnSpc>
                  <a:spcBef>
                    <a:spcPts val="0"/>
                  </a:spcBef>
                  <a:spcAft>
                    <a:spcPts val="0"/>
                  </a:spcAft>
                  <a:buNone/>
                </a:pPr>
                <a:r>
                  <a:t/>
                </a:r>
                <a:endParaRPr sz="600">
                  <a:latin typeface="Roboto"/>
                  <a:ea typeface="Roboto"/>
                  <a:cs typeface="Roboto"/>
                  <a:sym typeface="Roboto"/>
                </a:endParaRPr>
              </a:p>
              <a:p>
                <a:pPr indent="0" lvl="0" marL="0" rtl="0" algn="r">
                  <a:lnSpc>
                    <a:spcPct val="115000"/>
                  </a:lnSpc>
                  <a:spcBef>
                    <a:spcPts val="0"/>
                  </a:spcBef>
                  <a:spcAft>
                    <a:spcPts val="0"/>
                  </a:spcAft>
                  <a:buNone/>
                </a:pPr>
                <a:r>
                  <a:rPr b="1" lang="en" sz="800">
                    <a:latin typeface="Roboto"/>
                    <a:ea typeface="Roboto"/>
                    <a:cs typeface="Roboto"/>
                    <a:sym typeface="Roboto"/>
                  </a:rPr>
                  <a:t>Climate-informed advice for fisheries planning, preparation, &amp;  response</a:t>
                </a:r>
                <a:endParaRPr b="1" sz="800">
                  <a:latin typeface="Roboto"/>
                  <a:ea typeface="Roboto"/>
                  <a:cs typeface="Roboto"/>
                  <a:sym typeface="Roboto"/>
                </a:endParaRPr>
              </a:p>
            </p:txBody>
          </p:sp>
        </p:grpSp>
        <p:grpSp>
          <p:nvGrpSpPr>
            <p:cNvPr id="169" name="Google Shape;169;p17"/>
            <p:cNvGrpSpPr/>
            <p:nvPr/>
          </p:nvGrpSpPr>
          <p:grpSpPr>
            <a:xfrm>
              <a:off x="7172160" y="2095411"/>
              <a:ext cx="1669259" cy="678660"/>
              <a:chOff x="5517319" y="1315125"/>
              <a:chExt cx="2096006" cy="861900"/>
            </a:xfrm>
          </p:grpSpPr>
          <p:cxnSp>
            <p:nvCxnSpPr>
              <p:cNvPr id="170" name="Google Shape;170;p17"/>
              <p:cNvCxnSpPr/>
              <p:nvPr/>
            </p:nvCxnSpPr>
            <p:spPr>
              <a:xfrm flipH="1">
                <a:off x="5517319" y="1638300"/>
                <a:ext cx="433500" cy="252300"/>
              </a:xfrm>
              <a:prstGeom prst="straightConnector1">
                <a:avLst/>
              </a:prstGeom>
              <a:noFill/>
              <a:ln cap="flat" cmpd="sng" w="19050">
                <a:solidFill>
                  <a:srgbClr val="155B55"/>
                </a:solidFill>
                <a:prstDash val="solid"/>
                <a:round/>
                <a:headEnd len="med" w="med" type="oval"/>
                <a:tailEnd len="sm" w="sm" type="none"/>
              </a:ln>
            </p:spPr>
          </p:cxnSp>
          <p:sp>
            <p:nvSpPr>
              <p:cNvPr id="171" name="Google Shape;171;p17"/>
              <p:cNvSpPr txBox="1"/>
              <p:nvPr/>
            </p:nvSpPr>
            <p:spPr>
              <a:xfrm>
                <a:off x="5962125" y="1315125"/>
                <a:ext cx="1651200" cy="86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800">
                    <a:latin typeface="Roboto"/>
                    <a:ea typeface="Roboto"/>
                    <a:cs typeface="Roboto"/>
                    <a:sym typeface="Roboto"/>
                  </a:rPr>
                  <a:t>INFORMATION</a:t>
                </a:r>
                <a:endParaRPr sz="600">
                  <a:latin typeface="Roboto"/>
                  <a:ea typeface="Roboto"/>
                  <a:cs typeface="Roboto"/>
                  <a:sym typeface="Roboto"/>
                </a:endParaRPr>
              </a:p>
              <a:p>
                <a:pPr indent="0" lvl="0" marL="0" rtl="0" algn="l">
                  <a:lnSpc>
                    <a:spcPct val="115000"/>
                  </a:lnSpc>
                  <a:spcBef>
                    <a:spcPts val="0"/>
                  </a:spcBef>
                  <a:spcAft>
                    <a:spcPts val="0"/>
                  </a:spcAft>
                  <a:buNone/>
                </a:pPr>
                <a:r>
                  <a:rPr b="1" lang="en" sz="800">
                    <a:latin typeface="Roboto"/>
                    <a:ea typeface="Roboto"/>
                    <a:cs typeface="Roboto"/>
                    <a:sym typeface="Roboto"/>
                  </a:rPr>
                  <a:t>Key Knowledge and Information sources, predictions, and planning information</a:t>
                </a:r>
                <a:endParaRPr b="1" sz="800">
                  <a:latin typeface="Roboto"/>
                  <a:ea typeface="Roboto"/>
                  <a:cs typeface="Roboto"/>
                  <a:sym typeface="Roboto"/>
                </a:endParaRPr>
              </a:p>
            </p:txBody>
          </p:sp>
        </p:grpSp>
        <p:grpSp>
          <p:nvGrpSpPr>
            <p:cNvPr id="172" name="Google Shape;172;p17"/>
            <p:cNvGrpSpPr/>
            <p:nvPr/>
          </p:nvGrpSpPr>
          <p:grpSpPr>
            <a:xfrm>
              <a:off x="5263250" y="3843451"/>
              <a:ext cx="2264962" cy="900617"/>
              <a:chOff x="3120395" y="3535140"/>
              <a:chExt cx="2844000" cy="1143786"/>
            </a:xfrm>
          </p:grpSpPr>
          <p:cxnSp>
            <p:nvCxnSpPr>
              <p:cNvPr id="173" name="Google Shape;173;p17"/>
              <p:cNvCxnSpPr/>
              <p:nvPr/>
            </p:nvCxnSpPr>
            <p:spPr>
              <a:xfrm rot="10800000">
                <a:off x="4556399" y="3535140"/>
                <a:ext cx="0" cy="460500"/>
              </a:xfrm>
              <a:prstGeom prst="straightConnector1">
                <a:avLst/>
              </a:prstGeom>
              <a:noFill/>
              <a:ln cap="flat" cmpd="sng" w="19050">
                <a:solidFill>
                  <a:srgbClr val="249C91"/>
                </a:solidFill>
                <a:prstDash val="solid"/>
                <a:round/>
                <a:headEnd len="med" w="med" type="oval"/>
                <a:tailEnd len="sm" w="sm" type="none"/>
              </a:ln>
            </p:spPr>
          </p:cxnSp>
          <p:sp>
            <p:nvSpPr>
              <p:cNvPr id="174" name="Google Shape;174;p17"/>
              <p:cNvSpPr txBox="1"/>
              <p:nvPr/>
            </p:nvSpPr>
            <p:spPr>
              <a:xfrm>
                <a:off x="3120395" y="4009327"/>
                <a:ext cx="2844000" cy="669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800">
                    <a:latin typeface="Roboto"/>
                    <a:ea typeface="Roboto"/>
                    <a:cs typeface="Roboto"/>
                    <a:sym typeface="Roboto"/>
                  </a:rPr>
                  <a:t>TOOLS</a:t>
                </a:r>
                <a:endParaRPr sz="800">
                  <a:latin typeface="Roboto"/>
                  <a:ea typeface="Roboto"/>
                  <a:cs typeface="Roboto"/>
                  <a:sym typeface="Roboto"/>
                </a:endParaRPr>
              </a:p>
              <a:p>
                <a:pPr indent="0" lvl="0" marL="0" rtl="0" algn="ctr">
                  <a:lnSpc>
                    <a:spcPct val="115000"/>
                  </a:lnSpc>
                  <a:spcBef>
                    <a:spcPts val="0"/>
                  </a:spcBef>
                  <a:spcAft>
                    <a:spcPts val="0"/>
                  </a:spcAft>
                  <a:buNone/>
                </a:pPr>
                <a:r>
                  <a:t/>
                </a:r>
                <a:endParaRPr sz="600">
                  <a:latin typeface="Roboto"/>
                  <a:ea typeface="Roboto"/>
                  <a:cs typeface="Roboto"/>
                  <a:sym typeface="Roboto"/>
                </a:endParaRPr>
              </a:p>
              <a:p>
                <a:pPr indent="0" lvl="0" marL="0" rtl="0" algn="ctr">
                  <a:lnSpc>
                    <a:spcPct val="115000"/>
                  </a:lnSpc>
                  <a:spcBef>
                    <a:spcPts val="0"/>
                  </a:spcBef>
                  <a:spcAft>
                    <a:spcPts val="0"/>
                  </a:spcAft>
                  <a:buNone/>
                </a:pPr>
                <a:r>
                  <a:rPr b="1" lang="en" sz="800">
                    <a:latin typeface="Roboto"/>
                    <a:ea typeface="Roboto"/>
                    <a:cs typeface="Roboto"/>
                    <a:sym typeface="Roboto"/>
                  </a:rPr>
                  <a:t>Climate-integrated tools (predictive maps, ecosystem forecasts, climate linked assessments; skill tested &amp; validated)</a:t>
                </a:r>
                <a:endParaRPr b="1" sz="800">
                  <a:latin typeface="Roboto"/>
                  <a:ea typeface="Roboto"/>
                  <a:cs typeface="Roboto"/>
                  <a:sym typeface="Roboto"/>
                </a:endParaRPr>
              </a:p>
            </p:txBody>
          </p:sp>
        </p:grpSp>
        <p:sp>
          <p:nvSpPr>
            <p:cNvPr id="175" name="Google Shape;175;p17"/>
            <p:cNvSpPr txBox="1"/>
            <p:nvPr/>
          </p:nvSpPr>
          <p:spPr>
            <a:xfrm>
              <a:off x="5838800" y="2585650"/>
              <a:ext cx="1149600" cy="7851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100">
                  <a:latin typeface="Roboto"/>
                  <a:ea typeface="Roboto"/>
                  <a:cs typeface="Roboto"/>
                  <a:sym typeface="Roboto"/>
                </a:rPr>
                <a:t>Key Council Processes &amp; Planning for Climate Readiness</a:t>
              </a:r>
              <a:endParaRPr sz="1000"/>
            </a:p>
          </p:txBody>
        </p:sp>
        <p:sp>
          <p:nvSpPr>
            <p:cNvPr id="176" name="Google Shape;176;p17"/>
            <p:cNvSpPr/>
            <p:nvPr/>
          </p:nvSpPr>
          <p:spPr>
            <a:xfrm rot="1782837">
              <a:off x="5345473" y="1912186"/>
              <a:ext cx="2137106" cy="2124810"/>
            </a:xfrm>
            <a:prstGeom prst="blockArc">
              <a:avLst>
                <a:gd fmla="val 14414370" name="adj1"/>
                <a:gd fmla="val 694" name="adj2"/>
                <a:gd fmla="val 9562" name="adj3"/>
              </a:avLst>
            </a:prstGeom>
            <a:solidFill>
              <a:srgbClr val="155B55"/>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7"/>
            <p:cNvSpPr/>
            <p:nvPr/>
          </p:nvSpPr>
          <p:spPr>
            <a:xfrm flipH="1" rot="-1782837">
              <a:off x="5347025" y="1912186"/>
              <a:ext cx="2137106" cy="2124810"/>
            </a:xfrm>
            <a:prstGeom prst="blockArc">
              <a:avLst>
                <a:gd fmla="val 14348563" name="adj1"/>
                <a:gd fmla="val 21472873" name="adj2"/>
                <a:gd fmla="val 9381" name="adj3"/>
              </a:avLst>
            </a:prstGeom>
            <a:solidFill>
              <a:srgbClr val="83E3DA"/>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7"/>
            <p:cNvSpPr/>
            <p:nvPr/>
          </p:nvSpPr>
          <p:spPr>
            <a:xfrm rot="-8120281">
              <a:off x="6269328" y="1867962"/>
              <a:ext cx="287656" cy="287656"/>
            </a:xfrm>
            <a:prstGeom prst="rtTriangle">
              <a:avLst/>
            </a:prstGeom>
            <a:solidFill>
              <a:srgbClr val="83E3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7"/>
            <p:cNvSpPr/>
            <p:nvPr/>
          </p:nvSpPr>
          <p:spPr>
            <a:xfrm flipH="1" rot="-9017762">
              <a:off x="5346281" y="1911154"/>
              <a:ext cx="2136548" cy="2124097"/>
            </a:xfrm>
            <a:prstGeom prst="blockArc">
              <a:avLst>
                <a:gd fmla="val 14316164" name="adj1"/>
                <a:gd fmla="val 21502663" name="adj2"/>
                <a:gd fmla="val 9415" name="adj3"/>
              </a:avLst>
            </a:prstGeom>
            <a:solidFill>
              <a:srgbClr val="249C91"/>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7"/>
            <p:cNvSpPr/>
            <p:nvPr/>
          </p:nvSpPr>
          <p:spPr>
            <a:xfrm rot="-1013066">
              <a:off x="7147177" y="3303757"/>
              <a:ext cx="248931" cy="246328"/>
            </a:xfrm>
            <a:prstGeom prst="rtTriangle">
              <a:avLst/>
            </a:prstGeom>
            <a:solidFill>
              <a:srgbClr val="155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7"/>
            <p:cNvSpPr/>
            <p:nvPr/>
          </p:nvSpPr>
          <p:spPr>
            <a:xfrm rot="6369570">
              <a:off x="5420088" y="3300535"/>
              <a:ext cx="286728" cy="289653"/>
            </a:xfrm>
            <a:prstGeom prst="rtTriangle">
              <a:avLst/>
            </a:prstGeom>
            <a:solidFill>
              <a:srgbClr val="249C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82" name="Google Shape;182;p17"/>
          <p:cNvCxnSpPr>
            <a:stCxn id="156" idx="3"/>
          </p:cNvCxnSpPr>
          <p:nvPr/>
        </p:nvCxnSpPr>
        <p:spPr>
          <a:xfrm>
            <a:off x="6099613" y="690588"/>
            <a:ext cx="536700" cy="1034400"/>
          </a:xfrm>
          <a:prstGeom prst="bentConnector2">
            <a:avLst/>
          </a:prstGeom>
          <a:noFill/>
          <a:ln cap="flat" cmpd="sng" w="38100">
            <a:solidFill>
              <a:srgbClr val="59A0A2"/>
            </a:solidFill>
            <a:prstDash val="solid"/>
            <a:round/>
            <a:headEnd len="med" w="med"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186" name="Shape 186"/>
        <p:cNvGrpSpPr/>
        <p:nvPr/>
      </p:nvGrpSpPr>
      <p:grpSpPr>
        <a:xfrm>
          <a:off x="0" y="0"/>
          <a:ext cx="0" cy="0"/>
          <a:chOff x="0" y="0"/>
          <a:chExt cx="0" cy="0"/>
        </a:xfrm>
      </p:grpSpPr>
      <p:sp>
        <p:nvSpPr>
          <p:cNvPr id="187" name="Google Shape;187;p18"/>
          <p:cNvSpPr/>
          <p:nvPr/>
        </p:nvSpPr>
        <p:spPr>
          <a:xfrm>
            <a:off x="1159800" y="824834"/>
            <a:ext cx="7194300" cy="4124700"/>
          </a:xfrm>
          <a:prstGeom prst="round1Rect">
            <a:avLst>
              <a:gd fmla="val 16667" name="adj"/>
            </a:avLst>
          </a:prstGeom>
          <a:solidFill>
            <a:srgbClr val="5EC695"/>
          </a:soli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8" name="Google Shape;188;p18"/>
          <p:cNvSpPr/>
          <p:nvPr/>
        </p:nvSpPr>
        <p:spPr>
          <a:xfrm>
            <a:off x="1159800" y="1526175"/>
            <a:ext cx="6503700" cy="3418500"/>
          </a:xfrm>
          <a:prstGeom prst="round1Rect">
            <a:avLst>
              <a:gd fmla="val 16667" name="adj"/>
            </a:avLst>
          </a:prstGeom>
          <a:solidFill>
            <a:schemeClr val="lt1">
              <a:alpha val="4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9" name="Google Shape;189;p18"/>
          <p:cNvSpPr txBox="1"/>
          <p:nvPr/>
        </p:nvSpPr>
        <p:spPr>
          <a:xfrm>
            <a:off x="1294125" y="902775"/>
            <a:ext cx="59550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i="0" lang="en" sz="1800" u="none" cap="none" strike="noStrike">
                <a:solidFill>
                  <a:schemeClr val="lt1"/>
                </a:solidFill>
                <a:latin typeface="Impact"/>
                <a:ea typeface="Impact"/>
                <a:cs typeface="Impact"/>
                <a:sym typeface="Impact"/>
              </a:rPr>
              <a:t>Advancements of adaptive EBM, to maximize the “triple bottom</a:t>
            </a:r>
            <a:r>
              <a:rPr lang="en" sz="1800">
                <a:solidFill>
                  <a:schemeClr val="lt1"/>
                </a:solidFill>
                <a:latin typeface="Impact"/>
                <a:ea typeface="Impact"/>
                <a:cs typeface="Impact"/>
                <a:sym typeface="Impact"/>
              </a:rPr>
              <a:t> </a:t>
            </a:r>
            <a:r>
              <a:rPr i="0" lang="en" sz="1800" u="none" cap="none" strike="noStrike">
                <a:solidFill>
                  <a:schemeClr val="lt1"/>
                </a:solidFill>
                <a:latin typeface="Impact"/>
                <a:ea typeface="Impact"/>
                <a:cs typeface="Impact"/>
                <a:sym typeface="Impact"/>
              </a:rPr>
              <a:t>line” of </a:t>
            </a:r>
            <a:r>
              <a:rPr lang="en" sz="1800">
                <a:solidFill>
                  <a:schemeClr val="lt1"/>
                </a:solidFill>
                <a:latin typeface="Impact"/>
                <a:ea typeface="Impact"/>
                <a:cs typeface="Impact"/>
                <a:sym typeface="Impact"/>
              </a:rPr>
              <a:t>c</a:t>
            </a:r>
            <a:r>
              <a:rPr i="0" lang="en" sz="1800" u="none" cap="none" strike="noStrike">
                <a:solidFill>
                  <a:schemeClr val="lt1"/>
                </a:solidFill>
                <a:latin typeface="Impact"/>
                <a:ea typeface="Impact"/>
                <a:cs typeface="Impact"/>
                <a:sym typeface="Impact"/>
              </a:rPr>
              <a:t>ommunity</a:t>
            </a:r>
            <a:r>
              <a:rPr lang="en" sz="1800">
                <a:solidFill>
                  <a:schemeClr val="lt1"/>
                </a:solidFill>
                <a:latin typeface="Impact"/>
                <a:ea typeface="Impact"/>
                <a:cs typeface="Impact"/>
                <a:sym typeface="Impact"/>
              </a:rPr>
              <a:t> </a:t>
            </a:r>
            <a:r>
              <a:rPr i="0" lang="en" sz="1800" u="none" cap="none" strike="noStrike">
                <a:solidFill>
                  <a:schemeClr val="lt1"/>
                </a:solidFill>
                <a:latin typeface="Impact"/>
                <a:ea typeface="Impact"/>
                <a:cs typeface="Impact"/>
                <a:sym typeface="Impact"/>
              </a:rPr>
              <a:t>wellbeing,</a:t>
            </a:r>
            <a:r>
              <a:rPr lang="en" sz="1800">
                <a:solidFill>
                  <a:schemeClr val="lt1"/>
                </a:solidFill>
                <a:latin typeface="Impact"/>
                <a:ea typeface="Impact"/>
                <a:cs typeface="Impact"/>
                <a:sym typeface="Impact"/>
              </a:rPr>
              <a:t> e</a:t>
            </a:r>
            <a:r>
              <a:rPr i="0" lang="en" sz="1800" u="none" cap="none" strike="noStrike">
                <a:solidFill>
                  <a:schemeClr val="lt1"/>
                </a:solidFill>
                <a:latin typeface="Impact"/>
                <a:ea typeface="Impact"/>
                <a:cs typeface="Impact"/>
                <a:sym typeface="Impact"/>
              </a:rPr>
              <a:t>cological</a:t>
            </a:r>
            <a:r>
              <a:rPr lang="en" sz="1800">
                <a:solidFill>
                  <a:schemeClr val="lt1"/>
                </a:solidFill>
                <a:latin typeface="Impact"/>
                <a:ea typeface="Impact"/>
                <a:cs typeface="Impact"/>
                <a:sym typeface="Impact"/>
              </a:rPr>
              <a:t> </a:t>
            </a:r>
            <a:r>
              <a:rPr i="0" lang="en" sz="1800" u="none" cap="none" strike="noStrike">
                <a:solidFill>
                  <a:schemeClr val="lt1"/>
                </a:solidFill>
                <a:latin typeface="Impact"/>
                <a:ea typeface="Impact"/>
                <a:cs typeface="Impact"/>
                <a:sym typeface="Impact"/>
              </a:rPr>
              <a:t>productivity, &amp; </a:t>
            </a:r>
            <a:r>
              <a:rPr i="0" lang="en" sz="1800" u="none" cap="none" strike="noStrike">
                <a:solidFill>
                  <a:schemeClr val="lt1"/>
                </a:solidFill>
                <a:latin typeface="Impact"/>
                <a:ea typeface="Impact"/>
                <a:cs typeface="Impact"/>
                <a:sym typeface="Impact"/>
              </a:rPr>
              <a:t>$$</a:t>
            </a:r>
            <a:endParaRPr i="0" sz="1800" u="none" cap="none" strike="noStrike">
              <a:solidFill>
                <a:schemeClr val="lt1"/>
              </a:solidFill>
              <a:latin typeface="Impact"/>
              <a:ea typeface="Impact"/>
              <a:cs typeface="Impact"/>
              <a:sym typeface="Impact"/>
            </a:endParaRPr>
          </a:p>
        </p:txBody>
      </p:sp>
      <p:pic>
        <p:nvPicPr>
          <p:cNvPr descr="Badge 1 with solid fill" id="190" name="Google Shape;190;p18"/>
          <p:cNvPicPr preferRelativeResize="0"/>
          <p:nvPr/>
        </p:nvPicPr>
        <p:blipFill rotWithShape="1">
          <a:blip r:embed="rId3">
            <a:alphaModFix/>
          </a:blip>
          <a:srcRect b="0" l="0" r="0" t="0"/>
          <a:stretch/>
        </p:blipFill>
        <p:spPr>
          <a:xfrm>
            <a:off x="7051255" y="455369"/>
            <a:ext cx="1697356" cy="1697355"/>
          </a:xfrm>
          <a:prstGeom prst="rect">
            <a:avLst/>
          </a:prstGeom>
          <a:noFill/>
          <a:ln>
            <a:noFill/>
          </a:ln>
          <a:effectLst>
            <a:outerShdw blurRad="57150" rotWithShape="0" algn="bl" dir="5400000" dist="19050">
              <a:srgbClr val="000000">
                <a:alpha val="50000"/>
              </a:srgbClr>
            </a:outerShdw>
          </a:effectLst>
        </p:spPr>
      </p:pic>
      <p:sp>
        <p:nvSpPr>
          <p:cNvPr id="191" name="Google Shape;191;p18"/>
          <p:cNvSpPr txBox="1"/>
          <p:nvPr/>
        </p:nvSpPr>
        <p:spPr>
          <a:xfrm>
            <a:off x="1418150" y="1650125"/>
            <a:ext cx="6169500" cy="3270900"/>
          </a:xfrm>
          <a:prstGeom prst="rect">
            <a:avLst/>
          </a:prstGeom>
          <a:noFill/>
          <a:ln>
            <a:noFill/>
          </a:ln>
        </p:spPr>
        <p:txBody>
          <a:bodyPr anchorCtr="0" anchor="t" bIns="34275" lIns="68575" spcFirstLastPara="1" rIns="68575" wrap="square" tIns="34275">
            <a:spAutoFit/>
          </a:bodyPr>
          <a:lstStyle/>
          <a:p>
            <a:pPr indent="0" lvl="0" marL="0" marR="0" rtl="0" algn="just">
              <a:spcBef>
                <a:spcPts val="0"/>
              </a:spcBef>
              <a:spcAft>
                <a:spcPts val="0"/>
              </a:spcAft>
              <a:buNone/>
            </a:pPr>
            <a:r>
              <a:rPr lang="en" sz="1300">
                <a:solidFill>
                  <a:srgbClr val="08664C"/>
                </a:solidFill>
              </a:rPr>
              <a:t>There is proportional increase in global demand for seafood. Investment in </a:t>
            </a:r>
            <a:endParaRPr sz="1300">
              <a:solidFill>
                <a:srgbClr val="08664C"/>
              </a:solidFill>
            </a:endParaRPr>
          </a:p>
          <a:p>
            <a:pPr indent="0" lvl="0" marL="0" marR="0" rtl="0" algn="just">
              <a:spcBef>
                <a:spcPts val="0"/>
              </a:spcBef>
              <a:spcAft>
                <a:spcPts val="0"/>
              </a:spcAft>
              <a:buNone/>
            </a:pPr>
            <a:r>
              <a:rPr lang="en" sz="1300">
                <a:solidFill>
                  <a:srgbClr val="08664C"/>
                </a:solidFill>
              </a:rPr>
              <a:t>predictive tools and effective monitoring enable dynamic management, near- </a:t>
            </a:r>
            <a:endParaRPr sz="1300">
              <a:solidFill>
                <a:srgbClr val="08664C"/>
              </a:solidFill>
            </a:endParaRPr>
          </a:p>
          <a:p>
            <a:pPr indent="0" lvl="0" marL="0" marR="0" rtl="0" algn="just">
              <a:spcBef>
                <a:spcPts val="0"/>
              </a:spcBef>
              <a:spcAft>
                <a:spcPts val="0"/>
              </a:spcAft>
              <a:buNone/>
            </a:pPr>
            <a:r>
              <a:rPr lang="en" sz="1300">
                <a:solidFill>
                  <a:srgbClr val="08664C"/>
                </a:solidFill>
              </a:rPr>
              <a:t>term forecasts, and </a:t>
            </a:r>
            <a:r>
              <a:rPr lang="en" sz="1300">
                <a:solidFill>
                  <a:srgbClr val="08664C"/>
                </a:solidFill>
              </a:rPr>
              <a:t>n</a:t>
            </a:r>
            <a:r>
              <a:rPr lang="en" sz="1300">
                <a:solidFill>
                  <a:srgbClr val="08664C"/>
                </a:solidFill>
              </a:rPr>
              <a:t>owcasts. The Bering Sea shifts gradually, but pervasively, toward sustainable ecosystem (SES) targets and community well-being targets, emphasizing more inclusive marine spatial planning that protects sensitive habitats, nursery areas, and culturally important regions as well as targets that account for ecosystem and environmental boundaries. There is strong avoidance of bycatch through </a:t>
            </a:r>
            <a:r>
              <a:rPr lang="en" sz="1300">
                <a:solidFill>
                  <a:srgbClr val="08664C"/>
                </a:solidFill>
              </a:rPr>
              <a:t>(and discards) </a:t>
            </a:r>
            <a:r>
              <a:rPr lang="en" sz="1300">
                <a:solidFill>
                  <a:srgbClr val="08664C"/>
                </a:solidFill>
              </a:rPr>
              <a:t>increased </a:t>
            </a:r>
            <a:r>
              <a:rPr lang="en" sz="1300">
                <a:solidFill>
                  <a:srgbClr val="08664C"/>
                </a:solidFill>
              </a:rPr>
              <a:t>technological, information, and management support</a:t>
            </a:r>
            <a:r>
              <a:rPr lang="en" sz="1300">
                <a:solidFill>
                  <a:srgbClr val="08664C"/>
                </a:solidFill>
              </a:rPr>
              <a:t>. There is a focus on long-term returns and sustained productivity over short term returns and gains. Management is effective, and flow of economic and nutritional resources to regional coastal communities increases, following global trends the emphasis on economic growth shifts toward a broader emphasis on human well-being. Driven by an increasing commitment to achieving EBM and equity goals, inequality is reduced both across and within fleets, communities and sectors. Consumption is oriented toward low material growth and lower resource and energy intensity.</a:t>
            </a:r>
            <a:endParaRPr b="1" i="0" sz="1300" u="none" cap="none" strike="noStrike">
              <a:solidFill>
                <a:srgbClr val="08664C"/>
              </a:solidFill>
              <a:latin typeface="Arial"/>
              <a:ea typeface="Arial"/>
              <a:cs typeface="Arial"/>
              <a:sym typeface="Arial"/>
            </a:endParaRPr>
          </a:p>
        </p:txBody>
      </p:sp>
      <p:sp>
        <p:nvSpPr>
          <p:cNvPr id="192" name="Google Shape;192;p18"/>
          <p:cNvSpPr txBox="1"/>
          <p:nvPr/>
        </p:nvSpPr>
        <p:spPr>
          <a:xfrm>
            <a:off x="1920050" y="2240675"/>
            <a:ext cx="4581600" cy="12930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FF0000"/>
                </a:solidFill>
              </a:rPr>
              <a:t>Draft starting place (not for public review) </a:t>
            </a:r>
            <a:r>
              <a:rPr lang="en" sz="1800">
                <a:solidFill>
                  <a:schemeClr val="dk2"/>
                </a:solidFill>
              </a:rPr>
              <a:t>as an example of how we will build out the scenarios for the workshop over the next few months</a:t>
            </a:r>
            <a:endParaRPr sz="1800">
              <a:solidFill>
                <a:schemeClr val="dk2"/>
              </a:solidFill>
            </a:endParaRPr>
          </a:p>
        </p:txBody>
      </p:sp>
      <p:sp>
        <p:nvSpPr>
          <p:cNvPr id="193" name="Google Shape;193;p18"/>
          <p:cNvSpPr/>
          <p:nvPr/>
        </p:nvSpPr>
        <p:spPr>
          <a:xfrm>
            <a:off x="-78900" y="-127200"/>
            <a:ext cx="9279300" cy="615600"/>
          </a:xfrm>
          <a:prstGeom prst="rect">
            <a:avLst/>
          </a:prstGeom>
          <a:solidFill>
            <a:srgbClr val="81BEC0">
              <a:alpha val="25000"/>
            </a:srgbClr>
          </a:solidFill>
          <a:ln cap="flat" cmpd="sng" w="19050">
            <a:solidFill>
              <a:srgbClr val="59A0A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4" name="Google Shape;194;p18"/>
          <p:cNvSpPr txBox="1"/>
          <p:nvPr/>
        </p:nvSpPr>
        <p:spPr>
          <a:xfrm>
            <a:off x="276325" y="80400"/>
            <a:ext cx="8261700" cy="408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1" lang="en" sz="2200" u="none" cap="none" strike="noStrike">
                <a:solidFill>
                  <a:srgbClr val="81BEC0"/>
                </a:solidFill>
                <a:latin typeface="Arial"/>
                <a:ea typeface="Arial"/>
                <a:cs typeface="Arial"/>
                <a:sym typeface="Arial"/>
              </a:rPr>
              <a:t>Draft</a:t>
            </a:r>
            <a:r>
              <a:rPr b="1" i="0" lang="en" sz="2200" u="none" cap="none" strike="noStrike">
                <a:solidFill>
                  <a:srgbClr val="81BEC0"/>
                </a:solidFill>
                <a:latin typeface="Arial"/>
                <a:ea typeface="Arial"/>
                <a:cs typeface="Arial"/>
                <a:sym typeface="Arial"/>
              </a:rPr>
              <a:t> Climate Change planning Scenarios (CCTF Nov 2023)</a:t>
            </a:r>
            <a:endParaRPr b="0" i="0" sz="2200" u="none" cap="none" strike="noStrike">
              <a:solidFill>
                <a:srgbClr val="81BEC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198" name="Shape 198"/>
        <p:cNvGrpSpPr/>
        <p:nvPr/>
      </p:nvGrpSpPr>
      <p:grpSpPr>
        <a:xfrm>
          <a:off x="0" y="0"/>
          <a:ext cx="0" cy="0"/>
          <a:chOff x="0" y="0"/>
          <a:chExt cx="0" cy="0"/>
        </a:xfrm>
      </p:grpSpPr>
      <p:pic>
        <p:nvPicPr>
          <p:cNvPr id="199" name="Google Shape;199;p19"/>
          <p:cNvPicPr preferRelativeResize="0"/>
          <p:nvPr/>
        </p:nvPicPr>
        <p:blipFill>
          <a:blip r:embed="rId3">
            <a:alphaModFix/>
          </a:blip>
          <a:stretch>
            <a:fillRect/>
          </a:stretch>
        </p:blipFill>
        <p:spPr>
          <a:xfrm>
            <a:off x="653725" y="591025"/>
            <a:ext cx="7370350" cy="3743524"/>
          </a:xfrm>
          <a:prstGeom prst="rect">
            <a:avLst/>
          </a:prstGeom>
          <a:noFill/>
          <a:ln cap="flat" cmpd="sng" w="9525">
            <a:solidFill>
              <a:schemeClr val="dk2"/>
            </a:solidFill>
            <a:prstDash val="solid"/>
            <a:round/>
            <a:headEnd len="sm" w="sm" type="none"/>
            <a:tailEnd len="sm" w="sm" type="none"/>
          </a:ln>
        </p:spPr>
      </p:pic>
      <p:sp>
        <p:nvSpPr>
          <p:cNvPr id="200" name="Google Shape;200;p19"/>
          <p:cNvSpPr txBox="1"/>
          <p:nvPr/>
        </p:nvSpPr>
        <p:spPr>
          <a:xfrm>
            <a:off x="3335200" y="4681800"/>
            <a:ext cx="2652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u="sng">
                <a:solidFill>
                  <a:schemeClr val="hlink"/>
                </a:solidFill>
                <a:hlinkClick r:id="rId4"/>
              </a:rPr>
              <a:t>LINK (internal presently) </a:t>
            </a:r>
            <a:endParaRPr sz="18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204" name="Shape 204"/>
        <p:cNvGrpSpPr/>
        <p:nvPr/>
      </p:nvGrpSpPr>
      <p:grpSpPr>
        <a:xfrm>
          <a:off x="0" y="0"/>
          <a:ext cx="0" cy="0"/>
          <a:chOff x="0" y="0"/>
          <a:chExt cx="0" cy="0"/>
        </a:xfrm>
      </p:grpSpPr>
      <p:pic>
        <p:nvPicPr>
          <p:cNvPr id="205" name="Google Shape;205;p20"/>
          <p:cNvPicPr preferRelativeResize="0"/>
          <p:nvPr/>
        </p:nvPicPr>
        <p:blipFill>
          <a:blip r:embed="rId3">
            <a:alphaModFix/>
          </a:blip>
          <a:stretch>
            <a:fillRect/>
          </a:stretch>
        </p:blipFill>
        <p:spPr>
          <a:xfrm>
            <a:off x="123399" y="147050"/>
            <a:ext cx="2140574" cy="1204074"/>
          </a:xfrm>
          <a:prstGeom prst="rect">
            <a:avLst/>
          </a:prstGeom>
          <a:noFill/>
          <a:ln>
            <a:noFill/>
          </a:ln>
          <a:effectLst>
            <a:outerShdw blurRad="57150" rotWithShape="0" algn="bl" dir="5400000" dist="19050">
              <a:srgbClr val="000000">
                <a:alpha val="50000"/>
              </a:srgbClr>
            </a:outerShdw>
          </a:effectLst>
        </p:spPr>
      </p:pic>
      <p:pic>
        <p:nvPicPr>
          <p:cNvPr id="206" name="Google Shape;206;p20"/>
          <p:cNvPicPr preferRelativeResize="0"/>
          <p:nvPr/>
        </p:nvPicPr>
        <p:blipFill>
          <a:blip r:embed="rId4">
            <a:alphaModFix/>
          </a:blip>
          <a:stretch>
            <a:fillRect/>
          </a:stretch>
        </p:blipFill>
        <p:spPr>
          <a:xfrm>
            <a:off x="94272" y="2041213"/>
            <a:ext cx="2198826" cy="1116825"/>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pic>
        <p:nvPicPr>
          <p:cNvPr id="207" name="Google Shape;207;p20"/>
          <p:cNvPicPr preferRelativeResize="0"/>
          <p:nvPr/>
        </p:nvPicPr>
        <p:blipFill rotWithShape="1">
          <a:blip r:embed="rId5">
            <a:alphaModFix/>
          </a:blip>
          <a:srcRect b="0" l="7265" r="8060" t="7175"/>
          <a:stretch/>
        </p:blipFill>
        <p:spPr>
          <a:xfrm>
            <a:off x="2582913" y="2156396"/>
            <a:ext cx="978622" cy="1116799"/>
          </a:xfrm>
          <a:prstGeom prst="rect">
            <a:avLst/>
          </a:prstGeom>
          <a:noFill/>
          <a:ln cap="flat" cmpd="sng" w="9525">
            <a:solidFill>
              <a:schemeClr val="dk2"/>
            </a:solidFill>
            <a:prstDash val="solid"/>
            <a:round/>
            <a:headEnd len="sm" w="sm" type="none"/>
            <a:tailEnd len="sm" w="sm" type="none"/>
          </a:ln>
          <a:effectLst>
            <a:outerShdw blurRad="57150" rotWithShape="0" algn="bl" dir="2040000" dist="76200">
              <a:srgbClr val="000000">
                <a:alpha val="50000"/>
              </a:srgbClr>
            </a:outerShdw>
          </a:effectLst>
        </p:spPr>
      </p:pic>
      <p:pic>
        <p:nvPicPr>
          <p:cNvPr id="208" name="Google Shape;208;p20"/>
          <p:cNvPicPr preferRelativeResize="0"/>
          <p:nvPr/>
        </p:nvPicPr>
        <p:blipFill>
          <a:blip r:embed="rId6">
            <a:alphaModFix/>
          </a:blip>
          <a:stretch>
            <a:fillRect/>
          </a:stretch>
        </p:blipFill>
        <p:spPr>
          <a:xfrm>
            <a:off x="3106200" y="1783500"/>
            <a:ext cx="820679" cy="1097999"/>
          </a:xfrm>
          <a:prstGeom prst="rect">
            <a:avLst/>
          </a:prstGeom>
          <a:noFill/>
          <a:ln cap="flat" cmpd="sng" w="9525">
            <a:solidFill>
              <a:schemeClr val="dk2"/>
            </a:solidFill>
            <a:prstDash val="solid"/>
            <a:round/>
            <a:headEnd len="sm" w="sm" type="none"/>
            <a:tailEnd len="sm" w="sm" type="none"/>
          </a:ln>
          <a:effectLst>
            <a:outerShdw blurRad="57150" rotWithShape="0" algn="bl" dir="4200000" dist="85725">
              <a:srgbClr val="000000">
                <a:alpha val="50000"/>
              </a:srgbClr>
            </a:outerShdw>
          </a:effectLst>
        </p:spPr>
      </p:pic>
      <p:cxnSp>
        <p:nvCxnSpPr>
          <p:cNvPr id="209" name="Google Shape;209;p20"/>
          <p:cNvCxnSpPr>
            <a:stCxn id="205" idx="2"/>
            <a:endCxn id="206" idx="0"/>
          </p:cNvCxnSpPr>
          <p:nvPr/>
        </p:nvCxnSpPr>
        <p:spPr>
          <a:xfrm flipH="1" rot="-5400000">
            <a:off x="848986" y="1695824"/>
            <a:ext cx="690000" cy="600"/>
          </a:xfrm>
          <a:prstGeom prst="bentConnector3">
            <a:avLst>
              <a:gd fmla="val 50006" name="adj1"/>
            </a:avLst>
          </a:prstGeom>
          <a:noFill/>
          <a:ln cap="flat" cmpd="sng" w="38100">
            <a:solidFill>
              <a:srgbClr val="59A0A2"/>
            </a:solidFill>
            <a:prstDash val="solid"/>
            <a:round/>
            <a:headEnd len="med" w="med" type="none"/>
            <a:tailEnd len="med" w="med" type="triangle"/>
          </a:ln>
        </p:spPr>
      </p:cxnSp>
      <p:cxnSp>
        <p:nvCxnSpPr>
          <p:cNvPr id="210" name="Google Shape;210;p20"/>
          <p:cNvCxnSpPr>
            <a:stCxn id="206" idx="2"/>
            <a:endCxn id="211" idx="0"/>
          </p:cNvCxnSpPr>
          <p:nvPr/>
        </p:nvCxnSpPr>
        <p:spPr>
          <a:xfrm flipH="1" rot="-5400000">
            <a:off x="788535" y="3563187"/>
            <a:ext cx="810900" cy="600"/>
          </a:xfrm>
          <a:prstGeom prst="bentConnector3">
            <a:avLst>
              <a:gd fmla="val 49998" name="adj1"/>
            </a:avLst>
          </a:prstGeom>
          <a:noFill/>
          <a:ln cap="flat" cmpd="sng" w="38100">
            <a:solidFill>
              <a:srgbClr val="59A0A2"/>
            </a:solidFill>
            <a:prstDash val="solid"/>
            <a:round/>
            <a:headEnd len="med" w="med" type="none"/>
            <a:tailEnd len="med" w="med" type="triangle"/>
          </a:ln>
        </p:spPr>
      </p:cxnSp>
      <p:sp>
        <p:nvSpPr>
          <p:cNvPr id="212" name="Google Shape;212;p20"/>
          <p:cNvSpPr txBox="1"/>
          <p:nvPr/>
        </p:nvSpPr>
        <p:spPr>
          <a:xfrm>
            <a:off x="4361113" y="182688"/>
            <a:ext cx="1738500" cy="1015800"/>
          </a:xfrm>
          <a:prstGeom prst="rect">
            <a:avLst/>
          </a:prstGeom>
          <a:solidFill>
            <a:srgbClr val="AADBDD"/>
          </a:solidFill>
          <a:ln cap="flat" cmpd="sng" w="9525">
            <a:solidFill>
              <a:srgbClr val="134F5C"/>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rPr>
              <a:t>Climate Scenarios Workshop</a:t>
            </a:r>
            <a:endParaRPr sz="1800">
              <a:solidFill>
                <a:schemeClr val="dk2"/>
              </a:solidFill>
            </a:endParaRPr>
          </a:p>
        </p:txBody>
      </p:sp>
      <p:cxnSp>
        <p:nvCxnSpPr>
          <p:cNvPr id="213" name="Google Shape;213;p20"/>
          <p:cNvCxnSpPr>
            <a:stCxn id="208" idx="0"/>
            <a:endCxn id="212" idx="1"/>
          </p:cNvCxnSpPr>
          <p:nvPr/>
        </p:nvCxnSpPr>
        <p:spPr>
          <a:xfrm rot="-5400000">
            <a:off x="3392340" y="814800"/>
            <a:ext cx="1092900" cy="844500"/>
          </a:xfrm>
          <a:prstGeom prst="bentConnector2">
            <a:avLst/>
          </a:prstGeom>
          <a:noFill/>
          <a:ln cap="flat" cmpd="sng" w="38100">
            <a:solidFill>
              <a:srgbClr val="59A0A2"/>
            </a:solidFill>
            <a:prstDash val="solid"/>
            <a:round/>
            <a:headEnd len="med" w="med" type="none"/>
            <a:tailEnd len="med" w="med" type="triangle"/>
          </a:ln>
        </p:spPr>
      </p:cxnSp>
      <p:sp>
        <p:nvSpPr>
          <p:cNvPr id="214" name="Google Shape;214;p20"/>
          <p:cNvSpPr txBox="1"/>
          <p:nvPr/>
        </p:nvSpPr>
        <p:spPr>
          <a:xfrm>
            <a:off x="3516550" y="1198500"/>
            <a:ext cx="1352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0B5394"/>
                </a:solidFill>
              </a:rPr>
              <a:t>Basis for group discussions</a:t>
            </a:r>
            <a:endParaRPr sz="1300">
              <a:solidFill>
                <a:srgbClr val="0B5394"/>
              </a:solidFill>
            </a:endParaRPr>
          </a:p>
        </p:txBody>
      </p:sp>
      <p:sp>
        <p:nvSpPr>
          <p:cNvPr id="215" name="Google Shape;215;p20"/>
          <p:cNvSpPr txBox="1"/>
          <p:nvPr/>
        </p:nvSpPr>
        <p:spPr>
          <a:xfrm>
            <a:off x="1286900" y="3112975"/>
            <a:ext cx="13185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0B5394"/>
                </a:solidFill>
              </a:rPr>
              <a:t>Outcome: </a:t>
            </a:r>
            <a:endParaRPr sz="1300">
              <a:solidFill>
                <a:srgbClr val="0B5394"/>
              </a:solidFill>
            </a:endParaRPr>
          </a:p>
          <a:p>
            <a:pPr indent="0" lvl="0" marL="0" rtl="0" algn="l">
              <a:spcBef>
                <a:spcPts val="0"/>
              </a:spcBef>
              <a:spcAft>
                <a:spcPts val="0"/>
              </a:spcAft>
              <a:buNone/>
            </a:pPr>
            <a:r>
              <a:rPr lang="en" sz="1300">
                <a:solidFill>
                  <a:srgbClr val="0B5394"/>
                </a:solidFill>
              </a:rPr>
              <a:t>Select 1-2 draft scenarios</a:t>
            </a:r>
            <a:endParaRPr sz="1300">
              <a:solidFill>
                <a:srgbClr val="0B5394"/>
              </a:solidFill>
            </a:endParaRPr>
          </a:p>
        </p:txBody>
      </p:sp>
      <p:sp>
        <p:nvSpPr>
          <p:cNvPr id="216" name="Google Shape;216;p20"/>
          <p:cNvSpPr txBox="1"/>
          <p:nvPr/>
        </p:nvSpPr>
        <p:spPr>
          <a:xfrm>
            <a:off x="385358" y="2383638"/>
            <a:ext cx="14016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rgbClr val="990000"/>
                </a:solidFill>
                <a:highlight>
                  <a:srgbClr val="FFE599"/>
                </a:highlight>
              </a:rPr>
              <a:t>Today- populate scenarios</a:t>
            </a:r>
            <a:endParaRPr sz="1300">
              <a:solidFill>
                <a:srgbClr val="990000"/>
              </a:solidFill>
              <a:highlight>
                <a:srgbClr val="FFE599"/>
              </a:highlight>
            </a:endParaRPr>
          </a:p>
        </p:txBody>
      </p:sp>
      <p:sp>
        <p:nvSpPr>
          <p:cNvPr id="217" name="Google Shape;217;p20"/>
          <p:cNvSpPr txBox="1"/>
          <p:nvPr/>
        </p:nvSpPr>
        <p:spPr>
          <a:xfrm>
            <a:off x="1938275" y="367100"/>
            <a:ext cx="14946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0B5394"/>
                </a:solidFill>
                <a:highlight>
                  <a:schemeClr val="lt1"/>
                </a:highlight>
              </a:rPr>
              <a:t>Last meeting: ID’d the axes</a:t>
            </a:r>
            <a:endParaRPr sz="1300">
              <a:solidFill>
                <a:srgbClr val="0B5394"/>
              </a:solidFill>
              <a:highlight>
                <a:schemeClr val="lt1"/>
              </a:highlight>
            </a:endParaRPr>
          </a:p>
        </p:txBody>
      </p:sp>
      <p:sp>
        <p:nvSpPr>
          <p:cNvPr id="211" name="Google Shape;211;p20"/>
          <p:cNvSpPr txBox="1"/>
          <p:nvPr/>
        </p:nvSpPr>
        <p:spPr>
          <a:xfrm>
            <a:off x="653225" y="3968900"/>
            <a:ext cx="1081500" cy="831300"/>
          </a:xfrm>
          <a:prstGeom prst="rect">
            <a:avLst/>
          </a:prstGeom>
          <a:solidFill>
            <a:srgbClr val="AADBDD"/>
          </a:solidFill>
          <a:ln cap="flat" cmpd="sng" w="9525">
            <a:solidFill>
              <a:srgbClr val="134F5C"/>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2"/>
                </a:solidFill>
              </a:rPr>
              <a:t>CSW planning committee</a:t>
            </a:r>
            <a:endParaRPr>
              <a:solidFill>
                <a:schemeClr val="dk2"/>
              </a:solidFill>
            </a:endParaRPr>
          </a:p>
        </p:txBody>
      </p:sp>
      <p:sp>
        <p:nvSpPr>
          <p:cNvPr id="218" name="Google Shape;218;p20"/>
          <p:cNvSpPr txBox="1"/>
          <p:nvPr/>
        </p:nvSpPr>
        <p:spPr>
          <a:xfrm>
            <a:off x="1900213" y="4167888"/>
            <a:ext cx="10260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0B5394"/>
                </a:solidFill>
              </a:rPr>
              <a:t>Finalize scenarios </a:t>
            </a:r>
            <a:endParaRPr sz="1300">
              <a:solidFill>
                <a:srgbClr val="0B5394"/>
              </a:solidFill>
            </a:endParaRPr>
          </a:p>
        </p:txBody>
      </p:sp>
      <p:cxnSp>
        <p:nvCxnSpPr>
          <p:cNvPr id="219" name="Google Shape;219;p20"/>
          <p:cNvCxnSpPr>
            <a:stCxn id="211" idx="2"/>
            <a:endCxn id="207" idx="2"/>
          </p:cNvCxnSpPr>
          <p:nvPr/>
        </p:nvCxnSpPr>
        <p:spPr>
          <a:xfrm rot="-5400000">
            <a:off x="1369625" y="3097550"/>
            <a:ext cx="1527000" cy="1878300"/>
          </a:xfrm>
          <a:prstGeom prst="bentConnector3">
            <a:avLst>
              <a:gd fmla="val -15594" name="adj1"/>
            </a:avLst>
          </a:prstGeom>
          <a:noFill/>
          <a:ln cap="flat" cmpd="sng" w="38100">
            <a:solidFill>
              <a:srgbClr val="59A0A2"/>
            </a:solidFill>
            <a:prstDash val="solid"/>
            <a:round/>
            <a:headEnd len="med" w="med" type="none"/>
            <a:tailEnd len="med" w="med" type="triangle"/>
          </a:ln>
        </p:spPr>
      </p:cxnSp>
      <p:grpSp>
        <p:nvGrpSpPr>
          <p:cNvPr id="220" name="Google Shape;220;p20"/>
          <p:cNvGrpSpPr/>
          <p:nvPr/>
        </p:nvGrpSpPr>
        <p:grpSpPr>
          <a:xfrm>
            <a:off x="4305211" y="1659203"/>
            <a:ext cx="4724634" cy="3217465"/>
            <a:chOff x="4116786" y="1526603"/>
            <a:chExt cx="4724634" cy="3217465"/>
          </a:xfrm>
        </p:grpSpPr>
        <p:sp>
          <p:nvSpPr>
            <p:cNvPr id="221" name="Google Shape;221;p20"/>
            <p:cNvSpPr/>
            <p:nvPr/>
          </p:nvSpPr>
          <p:spPr>
            <a:xfrm>
              <a:off x="5404282" y="1977750"/>
              <a:ext cx="2022900" cy="2000100"/>
            </a:xfrm>
            <a:prstGeom prst="donut">
              <a:avLst>
                <a:gd fmla="val 16067" name="adj"/>
              </a:avLst>
            </a:prstGeom>
            <a:solidFill>
              <a:srgbClr val="000000">
                <a:alpha val="10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2" name="Google Shape;222;p20"/>
            <p:cNvGrpSpPr/>
            <p:nvPr/>
          </p:nvGrpSpPr>
          <p:grpSpPr>
            <a:xfrm>
              <a:off x="4116786" y="2095409"/>
              <a:ext cx="1538352" cy="527243"/>
              <a:chOff x="1680836" y="1315124"/>
              <a:chExt cx="1931633" cy="669600"/>
            </a:xfrm>
          </p:grpSpPr>
          <p:cxnSp>
            <p:nvCxnSpPr>
              <p:cNvPr id="223" name="Google Shape;223;p20"/>
              <p:cNvCxnSpPr/>
              <p:nvPr/>
            </p:nvCxnSpPr>
            <p:spPr>
              <a:xfrm>
                <a:off x="3178969" y="1638300"/>
                <a:ext cx="433500" cy="252300"/>
              </a:xfrm>
              <a:prstGeom prst="straightConnector1">
                <a:avLst/>
              </a:prstGeom>
              <a:noFill/>
              <a:ln cap="flat" cmpd="sng" w="19050">
                <a:solidFill>
                  <a:srgbClr val="83E3DA"/>
                </a:solidFill>
                <a:prstDash val="solid"/>
                <a:round/>
                <a:headEnd len="med" w="med" type="oval"/>
                <a:tailEnd len="sm" w="sm" type="none"/>
              </a:ln>
            </p:spPr>
          </p:cxnSp>
          <p:sp>
            <p:nvSpPr>
              <p:cNvPr id="224" name="Google Shape;224;p20"/>
              <p:cNvSpPr txBox="1"/>
              <p:nvPr/>
            </p:nvSpPr>
            <p:spPr>
              <a:xfrm>
                <a:off x="1680836" y="1315124"/>
                <a:ext cx="1495200" cy="669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800">
                    <a:latin typeface="Roboto"/>
                    <a:ea typeface="Roboto"/>
                    <a:cs typeface="Roboto"/>
                    <a:sym typeface="Roboto"/>
                  </a:rPr>
                  <a:t>RESPONSE</a:t>
                </a:r>
                <a:endParaRPr sz="800">
                  <a:latin typeface="Roboto"/>
                  <a:ea typeface="Roboto"/>
                  <a:cs typeface="Roboto"/>
                  <a:sym typeface="Roboto"/>
                </a:endParaRPr>
              </a:p>
              <a:p>
                <a:pPr indent="0" lvl="0" marL="0" rtl="0" algn="r">
                  <a:lnSpc>
                    <a:spcPct val="115000"/>
                  </a:lnSpc>
                  <a:spcBef>
                    <a:spcPts val="0"/>
                  </a:spcBef>
                  <a:spcAft>
                    <a:spcPts val="0"/>
                  </a:spcAft>
                  <a:buNone/>
                </a:pPr>
                <a:r>
                  <a:t/>
                </a:r>
                <a:endParaRPr sz="600">
                  <a:latin typeface="Roboto"/>
                  <a:ea typeface="Roboto"/>
                  <a:cs typeface="Roboto"/>
                  <a:sym typeface="Roboto"/>
                </a:endParaRPr>
              </a:p>
              <a:p>
                <a:pPr indent="0" lvl="0" marL="0" rtl="0" algn="r">
                  <a:lnSpc>
                    <a:spcPct val="115000"/>
                  </a:lnSpc>
                  <a:spcBef>
                    <a:spcPts val="0"/>
                  </a:spcBef>
                  <a:spcAft>
                    <a:spcPts val="0"/>
                  </a:spcAft>
                  <a:buNone/>
                </a:pPr>
                <a:r>
                  <a:rPr b="1" lang="en" sz="800">
                    <a:latin typeface="Roboto"/>
                    <a:ea typeface="Roboto"/>
                    <a:cs typeface="Roboto"/>
                    <a:sym typeface="Roboto"/>
                  </a:rPr>
                  <a:t>Climate-informed advice for fisheries planning, preparation, &amp;  response</a:t>
                </a:r>
                <a:endParaRPr b="1" sz="800">
                  <a:latin typeface="Roboto"/>
                  <a:ea typeface="Roboto"/>
                  <a:cs typeface="Roboto"/>
                  <a:sym typeface="Roboto"/>
                </a:endParaRPr>
              </a:p>
            </p:txBody>
          </p:sp>
        </p:grpSp>
        <p:grpSp>
          <p:nvGrpSpPr>
            <p:cNvPr id="225" name="Google Shape;225;p20"/>
            <p:cNvGrpSpPr/>
            <p:nvPr/>
          </p:nvGrpSpPr>
          <p:grpSpPr>
            <a:xfrm>
              <a:off x="7172160" y="2095411"/>
              <a:ext cx="1669259" cy="678660"/>
              <a:chOff x="5517319" y="1315125"/>
              <a:chExt cx="2096006" cy="861900"/>
            </a:xfrm>
          </p:grpSpPr>
          <p:cxnSp>
            <p:nvCxnSpPr>
              <p:cNvPr id="226" name="Google Shape;226;p20"/>
              <p:cNvCxnSpPr/>
              <p:nvPr/>
            </p:nvCxnSpPr>
            <p:spPr>
              <a:xfrm flipH="1">
                <a:off x="5517319" y="1638300"/>
                <a:ext cx="433500" cy="252300"/>
              </a:xfrm>
              <a:prstGeom prst="straightConnector1">
                <a:avLst/>
              </a:prstGeom>
              <a:noFill/>
              <a:ln cap="flat" cmpd="sng" w="19050">
                <a:solidFill>
                  <a:srgbClr val="155B55"/>
                </a:solidFill>
                <a:prstDash val="solid"/>
                <a:round/>
                <a:headEnd len="med" w="med" type="oval"/>
                <a:tailEnd len="sm" w="sm" type="none"/>
              </a:ln>
            </p:spPr>
          </p:cxnSp>
          <p:sp>
            <p:nvSpPr>
              <p:cNvPr id="227" name="Google Shape;227;p20"/>
              <p:cNvSpPr txBox="1"/>
              <p:nvPr/>
            </p:nvSpPr>
            <p:spPr>
              <a:xfrm>
                <a:off x="5962125" y="1315125"/>
                <a:ext cx="1651200" cy="86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800">
                    <a:latin typeface="Roboto"/>
                    <a:ea typeface="Roboto"/>
                    <a:cs typeface="Roboto"/>
                    <a:sym typeface="Roboto"/>
                  </a:rPr>
                  <a:t>INFORMATION</a:t>
                </a:r>
                <a:endParaRPr sz="600">
                  <a:latin typeface="Roboto"/>
                  <a:ea typeface="Roboto"/>
                  <a:cs typeface="Roboto"/>
                  <a:sym typeface="Roboto"/>
                </a:endParaRPr>
              </a:p>
              <a:p>
                <a:pPr indent="0" lvl="0" marL="0" rtl="0" algn="l">
                  <a:lnSpc>
                    <a:spcPct val="115000"/>
                  </a:lnSpc>
                  <a:spcBef>
                    <a:spcPts val="0"/>
                  </a:spcBef>
                  <a:spcAft>
                    <a:spcPts val="0"/>
                  </a:spcAft>
                  <a:buNone/>
                </a:pPr>
                <a:r>
                  <a:rPr b="1" lang="en" sz="800">
                    <a:latin typeface="Roboto"/>
                    <a:ea typeface="Roboto"/>
                    <a:cs typeface="Roboto"/>
                    <a:sym typeface="Roboto"/>
                  </a:rPr>
                  <a:t>Key Knowledge and Information sources, predictions, and planning information</a:t>
                </a:r>
                <a:endParaRPr b="1" sz="800">
                  <a:latin typeface="Roboto"/>
                  <a:ea typeface="Roboto"/>
                  <a:cs typeface="Roboto"/>
                  <a:sym typeface="Roboto"/>
                </a:endParaRPr>
              </a:p>
            </p:txBody>
          </p:sp>
        </p:grpSp>
        <p:grpSp>
          <p:nvGrpSpPr>
            <p:cNvPr id="228" name="Google Shape;228;p20"/>
            <p:cNvGrpSpPr/>
            <p:nvPr/>
          </p:nvGrpSpPr>
          <p:grpSpPr>
            <a:xfrm>
              <a:off x="5263250" y="3843451"/>
              <a:ext cx="2264962" cy="900617"/>
              <a:chOff x="3120395" y="3535140"/>
              <a:chExt cx="2844000" cy="1143786"/>
            </a:xfrm>
          </p:grpSpPr>
          <p:cxnSp>
            <p:nvCxnSpPr>
              <p:cNvPr id="229" name="Google Shape;229;p20"/>
              <p:cNvCxnSpPr/>
              <p:nvPr/>
            </p:nvCxnSpPr>
            <p:spPr>
              <a:xfrm rot="10800000">
                <a:off x="4556399" y="3535140"/>
                <a:ext cx="0" cy="460500"/>
              </a:xfrm>
              <a:prstGeom prst="straightConnector1">
                <a:avLst/>
              </a:prstGeom>
              <a:noFill/>
              <a:ln cap="flat" cmpd="sng" w="19050">
                <a:solidFill>
                  <a:srgbClr val="249C91"/>
                </a:solidFill>
                <a:prstDash val="solid"/>
                <a:round/>
                <a:headEnd len="med" w="med" type="oval"/>
                <a:tailEnd len="sm" w="sm" type="none"/>
              </a:ln>
            </p:spPr>
          </p:cxnSp>
          <p:sp>
            <p:nvSpPr>
              <p:cNvPr id="230" name="Google Shape;230;p20"/>
              <p:cNvSpPr txBox="1"/>
              <p:nvPr/>
            </p:nvSpPr>
            <p:spPr>
              <a:xfrm>
                <a:off x="3120395" y="4009327"/>
                <a:ext cx="2844000" cy="669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800">
                    <a:latin typeface="Roboto"/>
                    <a:ea typeface="Roboto"/>
                    <a:cs typeface="Roboto"/>
                    <a:sym typeface="Roboto"/>
                  </a:rPr>
                  <a:t>TOOLS</a:t>
                </a:r>
                <a:endParaRPr sz="800">
                  <a:latin typeface="Roboto"/>
                  <a:ea typeface="Roboto"/>
                  <a:cs typeface="Roboto"/>
                  <a:sym typeface="Roboto"/>
                </a:endParaRPr>
              </a:p>
              <a:p>
                <a:pPr indent="0" lvl="0" marL="0" rtl="0" algn="ctr">
                  <a:lnSpc>
                    <a:spcPct val="115000"/>
                  </a:lnSpc>
                  <a:spcBef>
                    <a:spcPts val="0"/>
                  </a:spcBef>
                  <a:spcAft>
                    <a:spcPts val="0"/>
                  </a:spcAft>
                  <a:buNone/>
                </a:pPr>
                <a:r>
                  <a:t/>
                </a:r>
                <a:endParaRPr sz="600">
                  <a:latin typeface="Roboto"/>
                  <a:ea typeface="Roboto"/>
                  <a:cs typeface="Roboto"/>
                  <a:sym typeface="Roboto"/>
                </a:endParaRPr>
              </a:p>
              <a:p>
                <a:pPr indent="0" lvl="0" marL="0" rtl="0" algn="ctr">
                  <a:lnSpc>
                    <a:spcPct val="115000"/>
                  </a:lnSpc>
                  <a:spcBef>
                    <a:spcPts val="0"/>
                  </a:spcBef>
                  <a:spcAft>
                    <a:spcPts val="0"/>
                  </a:spcAft>
                  <a:buNone/>
                </a:pPr>
                <a:r>
                  <a:rPr b="1" lang="en" sz="800">
                    <a:latin typeface="Roboto"/>
                    <a:ea typeface="Roboto"/>
                    <a:cs typeface="Roboto"/>
                    <a:sym typeface="Roboto"/>
                  </a:rPr>
                  <a:t>Climate-integrated tools (predictive maps, ecosystem forecasts, climate linked assessments; skill tested &amp; validated)</a:t>
                </a:r>
                <a:endParaRPr b="1" sz="800">
                  <a:latin typeface="Roboto"/>
                  <a:ea typeface="Roboto"/>
                  <a:cs typeface="Roboto"/>
                  <a:sym typeface="Roboto"/>
                </a:endParaRPr>
              </a:p>
            </p:txBody>
          </p:sp>
        </p:grpSp>
        <p:sp>
          <p:nvSpPr>
            <p:cNvPr id="231" name="Google Shape;231;p20"/>
            <p:cNvSpPr txBox="1"/>
            <p:nvPr/>
          </p:nvSpPr>
          <p:spPr>
            <a:xfrm>
              <a:off x="5838800" y="2585650"/>
              <a:ext cx="1149600" cy="7851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100">
                  <a:latin typeface="Roboto"/>
                  <a:ea typeface="Roboto"/>
                  <a:cs typeface="Roboto"/>
                  <a:sym typeface="Roboto"/>
                </a:rPr>
                <a:t>Key Council Processes &amp; Planning for Climate Readiness</a:t>
              </a:r>
              <a:endParaRPr sz="1000"/>
            </a:p>
          </p:txBody>
        </p:sp>
        <p:sp>
          <p:nvSpPr>
            <p:cNvPr id="232" name="Google Shape;232;p20"/>
            <p:cNvSpPr/>
            <p:nvPr/>
          </p:nvSpPr>
          <p:spPr>
            <a:xfrm rot="1782837">
              <a:off x="5345473" y="1912186"/>
              <a:ext cx="2137106" cy="2124810"/>
            </a:xfrm>
            <a:prstGeom prst="blockArc">
              <a:avLst>
                <a:gd fmla="val 14414370" name="adj1"/>
                <a:gd fmla="val 694" name="adj2"/>
                <a:gd fmla="val 9562" name="adj3"/>
              </a:avLst>
            </a:prstGeom>
            <a:solidFill>
              <a:srgbClr val="155B55"/>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0"/>
            <p:cNvSpPr/>
            <p:nvPr/>
          </p:nvSpPr>
          <p:spPr>
            <a:xfrm flipH="1" rot="-1782837">
              <a:off x="5347025" y="1912186"/>
              <a:ext cx="2137106" cy="2124810"/>
            </a:xfrm>
            <a:prstGeom prst="blockArc">
              <a:avLst>
                <a:gd fmla="val 14348563" name="adj1"/>
                <a:gd fmla="val 21472873" name="adj2"/>
                <a:gd fmla="val 9381" name="adj3"/>
              </a:avLst>
            </a:prstGeom>
            <a:solidFill>
              <a:srgbClr val="83E3DA"/>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0"/>
            <p:cNvSpPr/>
            <p:nvPr/>
          </p:nvSpPr>
          <p:spPr>
            <a:xfrm rot="-8120281">
              <a:off x="6269328" y="1867962"/>
              <a:ext cx="287656" cy="287656"/>
            </a:xfrm>
            <a:prstGeom prst="rtTriangle">
              <a:avLst/>
            </a:prstGeom>
            <a:solidFill>
              <a:srgbClr val="83E3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0"/>
            <p:cNvSpPr/>
            <p:nvPr/>
          </p:nvSpPr>
          <p:spPr>
            <a:xfrm flipH="1" rot="-9017762">
              <a:off x="5346281" y="1911154"/>
              <a:ext cx="2136548" cy="2124097"/>
            </a:xfrm>
            <a:prstGeom prst="blockArc">
              <a:avLst>
                <a:gd fmla="val 14316164" name="adj1"/>
                <a:gd fmla="val 21502663" name="adj2"/>
                <a:gd fmla="val 9415" name="adj3"/>
              </a:avLst>
            </a:prstGeom>
            <a:solidFill>
              <a:srgbClr val="249C91"/>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0"/>
            <p:cNvSpPr/>
            <p:nvPr/>
          </p:nvSpPr>
          <p:spPr>
            <a:xfrm rot="-1013066">
              <a:off x="7147177" y="3303757"/>
              <a:ext cx="248931" cy="246328"/>
            </a:xfrm>
            <a:prstGeom prst="rtTriangle">
              <a:avLst/>
            </a:prstGeom>
            <a:solidFill>
              <a:srgbClr val="155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0"/>
            <p:cNvSpPr/>
            <p:nvPr/>
          </p:nvSpPr>
          <p:spPr>
            <a:xfrm rot="6369570">
              <a:off x="5420088" y="3300535"/>
              <a:ext cx="286728" cy="289653"/>
            </a:xfrm>
            <a:prstGeom prst="rtTriangle">
              <a:avLst/>
            </a:prstGeom>
            <a:solidFill>
              <a:srgbClr val="249C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38" name="Google Shape;238;p20"/>
          <p:cNvCxnSpPr>
            <a:stCxn id="212" idx="3"/>
          </p:cNvCxnSpPr>
          <p:nvPr/>
        </p:nvCxnSpPr>
        <p:spPr>
          <a:xfrm>
            <a:off x="6099613" y="690588"/>
            <a:ext cx="536700" cy="1034400"/>
          </a:xfrm>
          <a:prstGeom prst="bentConnector2">
            <a:avLst/>
          </a:prstGeom>
          <a:noFill/>
          <a:ln cap="flat" cmpd="sng" w="38100">
            <a:solidFill>
              <a:srgbClr val="59A0A2"/>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242" name="Shape 242"/>
        <p:cNvGrpSpPr/>
        <p:nvPr/>
      </p:nvGrpSpPr>
      <p:grpSpPr>
        <a:xfrm>
          <a:off x="0" y="0"/>
          <a:ext cx="0" cy="0"/>
          <a:chOff x="0" y="0"/>
          <a:chExt cx="0" cy="0"/>
        </a:xfrm>
      </p:grpSpPr>
      <p:pic>
        <p:nvPicPr>
          <p:cNvPr id="243" name="Google Shape;243;p21"/>
          <p:cNvPicPr preferRelativeResize="0"/>
          <p:nvPr/>
        </p:nvPicPr>
        <p:blipFill rotWithShape="1">
          <a:blip r:embed="rId3">
            <a:alphaModFix/>
          </a:blip>
          <a:srcRect b="0" l="7265" r="8060" t="7175"/>
          <a:stretch/>
        </p:blipFill>
        <p:spPr>
          <a:xfrm>
            <a:off x="431925" y="646250"/>
            <a:ext cx="3687249" cy="4068724"/>
          </a:xfrm>
          <a:prstGeom prst="rect">
            <a:avLst/>
          </a:prstGeom>
          <a:noFill/>
          <a:ln cap="flat" cmpd="sng" w="9525">
            <a:solidFill>
              <a:schemeClr val="dk2"/>
            </a:solidFill>
            <a:prstDash val="solid"/>
            <a:round/>
            <a:headEnd len="sm" w="sm" type="none"/>
            <a:tailEnd len="sm" w="sm" type="none"/>
          </a:ln>
          <a:effectLst>
            <a:outerShdw blurRad="57150" rotWithShape="0" algn="bl" dir="2040000" dist="76200">
              <a:srgbClr val="000000">
                <a:alpha val="50000"/>
              </a:srgbClr>
            </a:outerShdw>
          </a:effectLst>
        </p:spPr>
      </p:pic>
      <p:pic>
        <p:nvPicPr>
          <p:cNvPr id="244" name="Google Shape;244;p21"/>
          <p:cNvPicPr preferRelativeResize="0"/>
          <p:nvPr/>
        </p:nvPicPr>
        <p:blipFill>
          <a:blip r:embed="rId4">
            <a:alphaModFix/>
          </a:blip>
          <a:stretch>
            <a:fillRect/>
          </a:stretch>
        </p:blipFill>
        <p:spPr>
          <a:xfrm>
            <a:off x="4899700" y="646250"/>
            <a:ext cx="3145062" cy="4068726"/>
          </a:xfrm>
          <a:prstGeom prst="rect">
            <a:avLst/>
          </a:prstGeom>
          <a:noFill/>
          <a:ln cap="flat" cmpd="sng" w="9525">
            <a:solidFill>
              <a:schemeClr val="dk2"/>
            </a:solidFill>
            <a:prstDash val="solid"/>
            <a:round/>
            <a:headEnd len="sm" w="sm" type="none"/>
            <a:tailEnd len="sm" w="sm" type="none"/>
          </a:ln>
          <a:effectLst>
            <a:outerShdw blurRad="57150" rotWithShape="0" algn="bl" dir="4200000" dist="85725">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248" name="Shape 248"/>
        <p:cNvGrpSpPr/>
        <p:nvPr/>
      </p:nvGrpSpPr>
      <p:grpSpPr>
        <a:xfrm>
          <a:off x="0" y="0"/>
          <a:ext cx="0" cy="0"/>
          <a:chOff x="0" y="0"/>
          <a:chExt cx="0" cy="0"/>
        </a:xfrm>
      </p:grpSpPr>
      <p:pic>
        <p:nvPicPr>
          <p:cNvPr id="249" name="Google Shape;249;p22"/>
          <p:cNvPicPr preferRelativeResize="0"/>
          <p:nvPr/>
        </p:nvPicPr>
        <p:blipFill>
          <a:blip r:embed="rId3">
            <a:alphaModFix/>
          </a:blip>
          <a:stretch>
            <a:fillRect/>
          </a:stretch>
        </p:blipFill>
        <p:spPr>
          <a:xfrm>
            <a:off x="123399" y="147050"/>
            <a:ext cx="2140574" cy="1204074"/>
          </a:xfrm>
          <a:prstGeom prst="rect">
            <a:avLst/>
          </a:prstGeom>
          <a:noFill/>
          <a:ln>
            <a:noFill/>
          </a:ln>
          <a:effectLst>
            <a:outerShdw blurRad="57150" rotWithShape="0" algn="bl" dir="5400000" dist="19050">
              <a:srgbClr val="000000">
                <a:alpha val="50000"/>
              </a:srgbClr>
            </a:outerShdw>
          </a:effectLst>
        </p:spPr>
      </p:pic>
      <p:pic>
        <p:nvPicPr>
          <p:cNvPr id="250" name="Google Shape;250;p22"/>
          <p:cNvPicPr preferRelativeResize="0"/>
          <p:nvPr/>
        </p:nvPicPr>
        <p:blipFill>
          <a:blip r:embed="rId4">
            <a:alphaModFix/>
          </a:blip>
          <a:stretch>
            <a:fillRect/>
          </a:stretch>
        </p:blipFill>
        <p:spPr>
          <a:xfrm>
            <a:off x="94272" y="2041213"/>
            <a:ext cx="2198826" cy="1116825"/>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pic>
        <p:nvPicPr>
          <p:cNvPr id="251" name="Google Shape;251;p22"/>
          <p:cNvPicPr preferRelativeResize="0"/>
          <p:nvPr/>
        </p:nvPicPr>
        <p:blipFill rotWithShape="1">
          <a:blip r:embed="rId5">
            <a:alphaModFix/>
          </a:blip>
          <a:srcRect b="0" l="7265" r="8060" t="7175"/>
          <a:stretch/>
        </p:blipFill>
        <p:spPr>
          <a:xfrm>
            <a:off x="2582913" y="2156396"/>
            <a:ext cx="978622" cy="1116799"/>
          </a:xfrm>
          <a:prstGeom prst="rect">
            <a:avLst/>
          </a:prstGeom>
          <a:noFill/>
          <a:ln cap="flat" cmpd="sng" w="9525">
            <a:solidFill>
              <a:schemeClr val="dk2"/>
            </a:solidFill>
            <a:prstDash val="solid"/>
            <a:round/>
            <a:headEnd len="sm" w="sm" type="none"/>
            <a:tailEnd len="sm" w="sm" type="none"/>
          </a:ln>
          <a:effectLst>
            <a:outerShdw blurRad="57150" rotWithShape="0" algn="bl" dir="2040000" dist="76200">
              <a:srgbClr val="000000">
                <a:alpha val="50000"/>
              </a:srgbClr>
            </a:outerShdw>
          </a:effectLst>
        </p:spPr>
      </p:pic>
      <p:pic>
        <p:nvPicPr>
          <p:cNvPr id="252" name="Google Shape;252;p22"/>
          <p:cNvPicPr preferRelativeResize="0"/>
          <p:nvPr/>
        </p:nvPicPr>
        <p:blipFill>
          <a:blip r:embed="rId6">
            <a:alphaModFix/>
          </a:blip>
          <a:stretch>
            <a:fillRect/>
          </a:stretch>
        </p:blipFill>
        <p:spPr>
          <a:xfrm>
            <a:off x="3106200" y="1783500"/>
            <a:ext cx="820679" cy="1097999"/>
          </a:xfrm>
          <a:prstGeom prst="rect">
            <a:avLst/>
          </a:prstGeom>
          <a:noFill/>
          <a:ln cap="flat" cmpd="sng" w="9525">
            <a:solidFill>
              <a:schemeClr val="dk2"/>
            </a:solidFill>
            <a:prstDash val="solid"/>
            <a:round/>
            <a:headEnd len="sm" w="sm" type="none"/>
            <a:tailEnd len="sm" w="sm" type="none"/>
          </a:ln>
          <a:effectLst>
            <a:outerShdw blurRad="57150" rotWithShape="0" algn="bl" dir="4200000" dist="85725">
              <a:srgbClr val="000000">
                <a:alpha val="50000"/>
              </a:srgbClr>
            </a:outerShdw>
          </a:effectLst>
        </p:spPr>
      </p:pic>
      <p:cxnSp>
        <p:nvCxnSpPr>
          <p:cNvPr id="253" name="Google Shape;253;p22"/>
          <p:cNvCxnSpPr>
            <a:stCxn id="249" idx="2"/>
            <a:endCxn id="250" idx="0"/>
          </p:cNvCxnSpPr>
          <p:nvPr/>
        </p:nvCxnSpPr>
        <p:spPr>
          <a:xfrm flipH="1" rot="-5400000">
            <a:off x="848986" y="1695824"/>
            <a:ext cx="690000" cy="600"/>
          </a:xfrm>
          <a:prstGeom prst="bentConnector3">
            <a:avLst>
              <a:gd fmla="val 50006" name="adj1"/>
            </a:avLst>
          </a:prstGeom>
          <a:noFill/>
          <a:ln cap="flat" cmpd="sng" w="38100">
            <a:solidFill>
              <a:srgbClr val="59A0A2"/>
            </a:solidFill>
            <a:prstDash val="solid"/>
            <a:round/>
            <a:headEnd len="med" w="med" type="none"/>
            <a:tailEnd len="med" w="med" type="triangle"/>
          </a:ln>
        </p:spPr>
      </p:cxnSp>
      <p:cxnSp>
        <p:nvCxnSpPr>
          <p:cNvPr id="254" name="Google Shape;254;p22"/>
          <p:cNvCxnSpPr>
            <a:stCxn id="250" idx="2"/>
            <a:endCxn id="255" idx="0"/>
          </p:cNvCxnSpPr>
          <p:nvPr/>
        </p:nvCxnSpPr>
        <p:spPr>
          <a:xfrm flipH="1" rot="-5400000">
            <a:off x="788535" y="3563187"/>
            <a:ext cx="810900" cy="600"/>
          </a:xfrm>
          <a:prstGeom prst="bentConnector3">
            <a:avLst>
              <a:gd fmla="val 49998" name="adj1"/>
            </a:avLst>
          </a:prstGeom>
          <a:noFill/>
          <a:ln cap="flat" cmpd="sng" w="38100">
            <a:solidFill>
              <a:srgbClr val="59A0A2"/>
            </a:solidFill>
            <a:prstDash val="solid"/>
            <a:round/>
            <a:headEnd len="med" w="med" type="none"/>
            <a:tailEnd len="med" w="med" type="triangle"/>
          </a:ln>
        </p:spPr>
      </p:cxnSp>
      <p:sp>
        <p:nvSpPr>
          <p:cNvPr id="256" name="Google Shape;256;p22"/>
          <p:cNvSpPr txBox="1"/>
          <p:nvPr/>
        </p:nvSpPr>
        <p:spPr>
          <a:xfrm>
            <a:off x="1286900" y="3112975"/>
            <a:ext cx="14946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0B5394"/>
                </a:solidFill>
              </a:rPr>
              <a:t>Today </a:t>
            </a:r>
            <a:r>
              <a:rPr lang="en" sz="1300">
                <a:solidFill>
                  <a:srgbClr val="0B5394"/>
                </a:solidFill>
              </a:rPr>
              <a:t>Outcome: </a:t>
            </a:r>
            <a:endParaRPr sz="1300">
              <a:solidFill>
                <a:srgbClr val="0B5394"/>
              </a:solidFill>
            </a:endParaRPr>
          </a:p>
          <a:p>
            <a:pPr indent="0" lvl="0" marL="0" rtl="0" algn="l">
              <a:spcBef>
                <a:spcPts val="0"/>
              </a:spcBef>
              <a:spcAft>
                <a:spcPts val="0"/>
              </a:spcAft>
              <a:buNone/>
            </a:pPr>
            <a:r>
              <a:rPr lang="en" sz="1300">
                <a:solidFill>
                  <a:srgbClr val="0B5394"/>
                </a:solidFill>
              </a:rPr>
              <a:t>Select 1-2 draft scenarios</a:t>
            </a:r>
            <a:endParaRPr sz="1300">
              <a:solidFill>
                <a:srgbClr val="0B5394"/>
              </a:solidFill>
            </a:endParaRPr>
          </a:p>
        </p:txBody>
      </p:sp>
      <p:sp>
        <p:nvSpPr>
          <p:cNvPr id="257" name="Google Shape;257;p22"/>
          <p:cNvSpPr txBox="1"/>
          <p:nvPr/>
        </p:nvSpPr>
        <p:spPr>
          <a:xfrm>
            <a:off x="385358" y="2383638"/>
            <a:ext cx="14016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rgbClr val="990000"/>
                </a:solidFill>
                <a:highlight>
                  <a:srgbClr val="FFE599"/>
                </a:highlight>
              </a:rPr>
              <a:t>Today- populate scenarios</a:t>
            </a:r>
            <a:endParaRPr sz="1300">
              <a:solidFill>
                <a:srgbClr val="990000"/>
              </a:solidFill>
              <a:highlight>
                <a:srgbClr val="FFE599"/>
              </a:highlight>
            </a:endParaRPr>
          </a:p>
        </p:txBody>
      </p:sp>
      <p:sp>
        <p:nvSpPr>
          <p:cNvPr id="258" name="Google Shape;258;p22"/>
          <p:cNvSpPr txBox="1"/>
          <p:nvPr/>
        </p:nvSpPr>
        <p:spPr>
          <a:xfrm>
            <a:off x="1938275" y="367100"/>
            <a:ext cx="14946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0B5394"/>
                </a:solidFill>
                <a:highlight>
                  <a:schemeClr val="lt1"/>
                </a:highlight>
              </a:rPr>
              <a:t>Last meeting: ID’d the axes</a:t>
            </a:r>
            <a:endParaRPr sz="1300">
              <a:solidFill>
                <a:srgbClr val="0B5394"/>
              </a:solidFill>
              <a:highlight>
                <a:schemeClr val="lt1"/>
              </a:highlight>
            </a:endParaRPr>
          </a:p>
        </p:txBody>
      </p:sp>
      <p:sp>
        <p:nvSpPr>
          <p:cNvPr id="255" name="Google Shape;255;p22"/>
          <p:cNvSpPr txBox="1"/>
          <p:nvPr/>
        </p:nvSpPr>
        <p:spPr>
          <a:xfrm>
            <a:off x="653225" y="3968900"/>
            <a:ext cx="1081500" cy="831300"/>
          </a:xfrm>
          <a:prstGeom prst="rect">
            <a:avLst/>
          </a:prstGeom>
          <a:solidFill>
            <a:srgbClr val="AADBDD"/>
          </a:solidFill>
          <a:ln cap="flat" cmpd="sng" w="9525">
            <a:solidFill>
              <a:srgbClr val="134F5C"/>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2"/>
                </a:solidFill>
              </a:rPr>
              <a:t>CSW planning committee</a:t>
            </a:r>
            <a:endParaRPr>
              <a:solidFill>
                <a:schemeClr val="dk2"/>
              </a:solidFill>
            </a:endParaRPr>
          </a:p>
        </p:txBody>
      </p:sp>
      <p:sp>
        <p:nvSpPr>
          <p:cNvPr id="259" name="Google Shape;259;p22"/>
          <p:cNvSpPr txBox="1"/>
          <p:nvPr/>
        </p:nvSpPr>
        <p:spPr>
          <a:xfrm>
            <a:off x="1900213" y="4167888"/>
            <a:ext cx="10260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0B5394"/>
                </a:solidFill>
              </a:rPr>
              <a:t>Mar-April</a:t>
            </a:r>
            <a:endParaRPr sz="1300">
              <a:solidFill>
                <a:srgbClr val="0B5394"/>
              </a:solidFill>
            </a:endParaRPr>
          </a:p>
          <a:p>
            <a:pPr indent="0" lvl="0" marL="0" rtl="0" algn="l">
              <a:spcBef>
                <a:spcPts val="0"/>
              </a:spcBef>
              <a:spcAft>
                <a:spcPts val="0"/>
              </a:spcAft>
              <a:buNone/>
            </a:pPr>
            <a:r>
              <a:rPr lang="en" sz="1300">
                <a:solidFill>
                  <a:srgbClr val="0B5394"/>
                </a:solidFill>
              </a:rPr>
              <a:t>Finalize scenarios </a:t>
            </a:r>
            <a:endParaRPr sz="1300">
              <a:solidFill>
                <a:srgbClr val="0B5394"/>
              </a:solidFill>
            </a:endParaRPr>
          </a:p>
        </p:txBody>
      </p:sp>
      <p:cxnSp>
        <p:nvCxnSpPr>
          <p:cNvPr id="260" name="Google Shape;260;p22"/>
          <p:cNvCxnSpPr>
            <a:stCxn id="255" idx="2"/>
            <a:endCxn id="251" idx="2"/>
          </p:cNvCxnSpPr>
          <p:nvPr/>
        </p:nvCxnSpPr>
        <p:spPr>
          <a:xfrm rot="-5400000">
            <a:off x="1369625" y="3097550"/>
            <a:ext cx="1527000" cy="1878300"/>
          </a:xfrm>
          <a:prstGeom prst="bentConnector3">
            <a:avLst>
              <a:gd fmla="val -15594" name="adj1"/>
            </a:avLst>
          </a:prstGeom>
          <a:noFill/>
          <a:ln cap="flat" cmpd="sng" w="38100">
            <a:solidFill>
              <a:srgbClr val="59A0A2"/>
            </a:solidFill>
            <a:prstDash val="solid"/>
            <a:round/>
            <a:headEnd len="med" w="med" type="none"/>
            <a:tailEnd len="med" w="med" type="triangle"/>
          </a:ln>
        </p:spPr>
      </p:cxnSp>
      <p:pic>
        <p:nvPicPr>
          <p:cNvPr id="261" name="Google Shape;261;p22"/>
          <p:cNvPicPr preferRelativeResize="0"/>
          <p:nvPr/>
        </p:nvPicPr>
        <p:blipFill>
          <a:blip r:embed="rId6">
            <a:alphaModFix/>
          </a:blip>
          <a:stretch>
            <a:fillRect/>
          </a:stretch>
        </p:blipFill>
        <p:spPr>
          <a:xfrm>
            <a:off x="529850" y="3412837"/>
            <a:ext cx="515724" cy="690000"/>
          </a:xfrm>
          <a:prstGeom prst="rect">
            <a:avLst/>
          </a:prstGeom>
          <a:noFill/>
          <a:ln cap="flat" cmpd="sng" w="9525">
            <a:solidFill>
              <a:schemeClr val="dk2"/>
            </a:solidFill>
            <a:prstDash val="solid"/>
            <a:round/>
            <a:headEnd len="sm" w="sm" type="none"/>
            <a:tailEnd len="sm" w="sm" type="none"/>
          </a:ln>
          <a:effectLst>
            <a:outerShdw blurRad="57150" rotWithShape="0" algn="bl" dir="4200000" dist="85725">
              <a:srgbClr val="000000">
                <a:alpha val="50000"/>
              </a:srgbClr>
            </a:outerShdw>
          </a:effectLst>
        </p:spPr>
      </p:pic>
      <p:sp>
        <p:nvSpPr>
          <p:cNvPr id="262" name="Google Shape;262;p22"/>
          <p:cNvSpPr txBox="1"/>
          <p:nvPr/>
        </p:nvSpPr>
        <p:spPr>
          <a:xfrm>
            <a:off x="4216325" y="1403325"/>
            <a:ext cx="4695900" cy="175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2"/>
                </a:solidFill>
              </a:rPr>
              <a:t>TODAY </a:t>
            </a:r>
            <a:endParaRPr sz="1700">
              <a:solidFill>
                <a:schemeClr val="dk2"/>
              </a:solidFill>
            </a:endParaRPr>
          </a:p>
          <a:p>
            <a:pPr indent="-336550" lvl="0" marL="457200" rtl="0" algn="l">
              <a:spcBef>
                <a:spcPts val="0"/>
              </a:spcBef>
              <a:spcAft>
                <a:spcPts val="0"/>
              </a:spcAft>
              <a:buClr>
                <a:schemeClr val="dk2"/>
              </a:buClr>
              <a:buSzPts val="1700"/>
              <a:buChar char="●"/>
            </a:pPr>
            <a:r>
              <a:rPr lang="en" sz="1700">
                <a:solidFill>
                  <a:schemeClr val="dk2"/>
                </a:solidFill>
              </a:rPr>
              <a:t>Draft 3</a:t>
            </a:r>
            <a:r>
              <a:rPr lang="en" sz="1700">
                <a:solidFill>
                  <a:schemeClr val="dk2"/>
                </a:solidFill>
              </a:rPr>
              <a:t> Storylines/narratives - share with public for comment - now Mar 1</a:t>
            </a:r>
            <a:endParaRPr sz="1700">
              <a:solidFill>
                <a:schemeClr val="dk2"/>
              </a:solidFill>
            </a:endParaRPr>
          </a:p>
          <a:p>
            <a:pPr indent="-336550" lvl="0" marL="457200" rtl="0" algn="l">
              <a:spcBef>
                <a:spcPts val="0"/>
              </a:spcBef>
              <a:spcAft>
                <a:spcPts val="0"/>
              </a:spcAft>
              <a:buClr>
                <a:schemeClr val="dk2"/>
              </a:buClr>
              <a:buSzPts val="1700"/>
              <a:buChar char="●"/>
            </a:pPr>
            <a:r>
              <a:rPr lang="en" sz="1700">
                <a:solidFill>
                  <a:schemeClr val="dk2"/>
                </a:solidFill>
              </a:rPr>
              <a:t>Draft outcomes from workshop</a:t>
            </a:r>
            <a:endParaRPr sz="1700">
              <a:solidFill>
                <a:schemeClr val="dk2"/>
              </a:solidFill>
            </a:endParaRPr>
          </a:p>
          <a:p>
            <a:pPr indent="-336550" lvl="0" marL="457200" rtl="0" algn="l">
              <a:spcBef>
                <a:spcPts val="0"/>
              </a:spcBef>
              <a:spcAft>
                <a:spcPts val="0"/>
              </a:spcAft>
              <a:buClr>
                <a:schemeClr val="dk2"/>
              </a:buClr>
              <a:buSzPts val="1700"/>
              <a:buChar char="●"/>
            </a:pPr>
            <a:r>
              <a:rPr lang="en" sz="1700">
                <a:solidFill>
                  <a:schemeClr val="dk2"/>
                </a:solidFill>
              </a:rPr>
              <a:t>Draft Questions to lead to outcomes</a:t>
            </a:r>
            <a:endParaRPr sz="1700">
              <a:solidFill>
                <a:schemeClr val="dk2"/>
              </a:solidFill>
            </a:endParaRPr>
          </a:p>
          <a:p>
            <a:pPr indent="-336550" lvl="0" marL="457200" rtl="0" algn="l">
              <a:spcBef>
                <a:spcPts val="0"/>
              </a:spcBef>
              <a:spcAft>
                <a:spcPts val="0"/>
              </a:spcAft>
              <a:buClr>
                <a:schemeClr val="dk2"/>
              </a:buClr>
              <a:buSzPts val="1700"/>
              <a:buChar char="●"/>
            </a:pPr>
            <a:r>
              <a:rPr lang="en" sz="1700">
                <a:solidFill>
                  <a:schemeClr val="dk2"/>
                </a:solidFill>
              </a:rPr>
              <a:t>Draft columns in the matrix for graphics</a:t>
            </a:r>
            <a:endParaRPr sz="17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