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7" autoAdjust="0"/>
    <p:restoredTop sz="94660"/>
  </p:normalViewPr>
  <p:slideViewPr>
    <p:cSldViewPr snapToGrid="0">
      <p:cViewPr varScale="1">
        <p:scale>
          <a:sx n="65" d="100"/>
          <a:sy n="65" d="100"/>
        </p:scale>
        <p:origin x="710" y="1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983170-4F4F-4D86-A2B0-C5830BC1C1A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869CF06-33C9-425F-B315-AA221F4DADC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CEE5441-7AE8-40C2-9AC7-B2DE713600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669B6-5E11-4366-BE3C-2E6AF36ECF0B}" type="datetimeFigureOut">
              <a:rPr lang="en-US" smtClean="0"/>
              <a:t>1/24/2019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E92A1DF-8A00-4ED0-8F08-EBAEC7FB1C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F165B3F-412A-42C0-8727-08BECD1DB3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A9D908-3547-4B70-A2E7-0C4D147C38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62754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5AE180-98B2-43BF-A579-4025FE270B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A726533-F4FD-4873-A61D-A13AA90A939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624329C-5BC1-4C37-87D2-58B5A77F01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669B6-5E11-4366-BE3C-2E6AF36ECF0B}" type="datetimeFigureOut">
              <a:rPr lang="en-US" smtClean="0"/>
              <a:t>1/24/2019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D3A7590-89B3-4E09-956D-5A013DCF08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5966174-9C2A-49C5-AD8B-0A2E931E18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A9D908-3547-4B70-A2E7-0C4D147C38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2085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C83F914-90BC-486A-B315-0AB9902D8A1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9F5DBC6-50AA-4607-B5EF-F8FDB2A534E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CA2DE7-03D6-4D2C-B413-F7166F5E94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669B6-5E11-4366-BE3C-2E6AF36ECF0B}" type="datetimeFigureOut">
              <a:rPr lang="en-US" smtClean="0"/>
              <a:t>1/24/2019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68AB1D0-02AB-445E-883C-495B761F38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F17E0CD-C286-4DFC-99F7-E76ACCE9B9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A9D908-3547-4B70-A2E7-0C4D147C38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3226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FA589F-55C3-4A69-BCA2-38F2779D9D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84DCF9-0327-45E9-98C6-7CE8086BDA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2DEB52-DDFD-4299-9A28-B12D9540D8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669B6-5E11-4366-BE3C-2E6AF36ECF0B}" type="datetimeFigureOut">
              <a:rPr lang="en-US" smtClean="0"/>
              <a:t>1/24/2019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EDD3FB4-C095-4037-AB77-6CE8F06573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A7A997-13C1-40E1-9979-C1E97228C0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A9D908-3547-4B70-A2E7-0C4D147C38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45567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C546B0-E748-413B-889E-F5939E01F8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873D0BC-F7B3-4E00-B2EC-7E1A5B6616D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7E0964B-2ABD-46D6-B0A8-6297CA12FE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669B6-5E11-4366-BE3C-2E6AF36ECF0B}" type="datetimeFigureOut">
              <a:rPr lang="en-US" smtClean="0"/>
              <a:t>1/24/2019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A2FFBD-EA02-46F4-8E3C-80052E7ADD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D0E2CC5-4020-4956-9906-F653233603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A9D908-3547-4B70-A2E7-0C4D147C38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56880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086FF1-CBF3-4307-BB13-5C493FFCCB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B1E852-A1F9-4A97-893B-573F410F300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A5605BF-9839-474D-AF9E-2410710CB87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66FABB6-0659-4E96-A023-7A3CC31372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669B6-5E11-4366-BE3C-2E6AF36ECF0B}" type="datetimeFigureOut">
              <a:rPr lang="en-US" smtClean="0"/>
              <a:t>1/24/2019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90B86F8-60D6-4203-AA91-3128168A49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AC1F8D9-652F-4327-9D73-27B83B4354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A9D908-3547-4B70-A2E7-0C4D147C38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57769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941320-7E00-4947-B88D-0941B9B5DF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216E55A-80E0-419B-B3BF-58575DA7477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EEFBFDE-7D7F-4EF9-B698-78E7E3657C6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984935D-FF64-4BAD-A4A4-229620D572E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0341975-B91D-447F-B096-74921801F38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36E974C-FB06-43AB-BE0B-FAFFE7E459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669B6-5E11-4366-BE3C-2E6AF36ECF0B}" type="datetimeFigureOut">
              <a:rPr lang="en-US" smtClean="0"/>
              <a:t>1/24/2019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299772E-0FB1-4F29-928F-85BA093F16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4C58088-7F0F-45A9-90C5-38CF0920EA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A9D908-3547-4B70-A2E7-0C4D147C38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37922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E589B8-A49C-410B-93CD-1907DE7D4D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4D7BB3E-A979-475A-92A0-2E05D7E44A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669B6-5E11-4366-BE3C-2E6AF36ECF0B}" type="datetimeFigureOut">
              <a:rPr lang="en-US" smtClean="0"/>
              <a:t>1/24/2019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35B2758-12A5-4ED5-835F-617D1A7031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284022D-D805-4FE8-AF16-0E3E885762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A9D908-3547-4B70-A2E7-0C4D147C38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7154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C451885-2EBE-410E-A3D8-D965E41C57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669B6-5E11-4366-BE3C-2E6AF36ECF0B}" type="datetimeFigureOut">
              <a:rPr lang="en-US" smtClean="0"/>
              <a:t>1/24/2019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26BE304-4196-41FC-976E-4B2522A62F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7556B5E-D11D-4E7C-8B58-49D730A967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A9D908-3547-4B70-A2E7-0C4D147C38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4147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921370-746A-4DC6-B011-715AC0D6E7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2C76FB-D1B0-4C9C-8ADB-1B512839B7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33A2FC7-C4C0-464F-9AC8-B729A45260E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E2E1941-D5E6-4144-8185-CA9528BB93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669B6-5E11-4366-BE3C-2E6AF36ECF0B}" type="datetimeFigureOut">
              <a:rPr lang="en-US" smtClean="0"/>
              <a:t>1/24/2019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8F998D2-E291-421C-BE46-250654E07D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4540E5B-F303-4EA4-8739-38F2317836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A9D908-3547-4B70-A2E7-0C4D147C38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51881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B0FCE8-4659-4C57-BB22-0DAC10B01A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65D4D57-F10A-4B20-A0F5-8C98DD8EF8E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BA06643-F09A-4F2A-8EDC-049A3AC7A8B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D8978FB-FFA1-4E14-BDDC-9E17540330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669B6-5E11-4366-BE3C-2E6AF36ECF0B}" type="datetimeFigureOut">
              <a:rPr lang="en-US" smtClean="0"/>
              <a:t>1/24/2019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71F86FC-931E-48DE-AD0F-FBFAAB634E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85925CC-6B22-4AB0-8BB7-59459A7143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A9D908-3547-4B70-A2E7-0C4D147C38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30877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01BED13-684B-4AF5-B1D5-621963809D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E2F1835-C36E-4448-A889-5153A8D465D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68078F4-6D33-4895-BA91-7E391F8888F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1669B6-5E11-4366-BE3C-2E6AF36ECF0B}" type="datetimeFigureOut">
              <a:rPr lang="en-US" smtClean="0"/>
              <a:t>1/24/2019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94E6603-8F35-4E55-A8D3-8FD084623A4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C169EAC-B8F1-4FFB-9F47-64AA9D4FAFC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A9D908-3547-4B70-A2E7-0C4D147C38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02135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3B854194-185D-494D-905C-7C7CB2E30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608211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4F5FA0D-0104-4987-8241-EFF7C85B88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12191998" cy="6858000"/>
          </a:xfrm>
          <a:prstGeom prst="rect">
            <a:avLst/>
          </a:prstGeom>
          <a:gradFill>
            <a:gsLst>
              <a:gs pos="0">
                <a:schemeClr val="accent1">
                  <a:lumMod val="90000"/>
                </a:schemeClr>
              </a:gs>
              <a:gs pos="25000">
                <a:schemeClr val="accent1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2897127E-6CEF-446C-BE87-93B7C46E49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itle 3">
            <a:extLst>
              <a:ext uri="{FF2B5EF4-FFF2-40B4-BE49-F238E27FC236}">
                <a16:creationId xmlns:a16="http://schemas.microsoft.com/office/drawing/2014/main" id="{653498EA-999E-49C5-BD96-626CF2DA98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79" y="2053641"/>
            <a:ext cx="3669161" cy="2760098"/>
          </a:xfrm>
        </p:spPr>
        <p:txBody>
          <a:bodyPr>
            <a:normAutofit/>
          </a:bodyPr>
          <a:lstStyle/>
          <a:p>
            <a:r>
              <a:rPr lang="en-US">
                <a:solidFill>
                  <a:srgbClr val="FFFFFF"/>
                </a:solidFill>
              </a:rPr>
              <a:t>Items for May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A881C703-268D-4828-A38F-73BB60D859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0" y="410307"/>
            <a:ext cx="5306084" cy="6658707"/>
          </a:xfrm>
        </p:spPr>
        <p:txBody>
          <a:bodyPr anchor="ctr">
            <a:normAutofit fontScale="92500" lnSpcReduction="20000"/>
          </a:bodyPr>
          <a:lstStyle/>
          <a:p>
            <a:pPr lvl="0"/>
            <a:r>
              <a:rPr lang="en-US" sz="2000" dirty="0">
                <a:solidFill>
                  <a:srgbClr val="000000"/>
                </a:solidFill>
              </a:rPr>
              <a:t>Tanner crab: Assessment issues for May</a:t>
            </a:r>
          </a:p>
          <a:p>
            <a:pPr lvl="0"/>
            <a:r>
              <a:rPr lang="en-US" sz="2000" dirty="0">
                <a:solidFill>
                  <a:srgbClr val="000000"/>
                </a:solidFill>
              </a:rPr>
              <a:t>BBRKC: bridging analysis for GMACs application; scenarios for Sept</a:t>
            </a:r>
          </a:p>
          <a:p>
            <a:pPr lvl="0"/>
            <a:r>
              <a:rPr lang="en-US" sz="2000" dirty="0">
                <a:solidFill>
                  <a:srgbClr val="000000"/>
                </a:solidFill>
              </a:rPr>
              <a:t>Snow crab scenarios for Sept</a:t>
            </a:r>
          </a:p>
          <a:p>
            <a:pPr lvl="0"/>
            <a:r>
              <a:rPr lang="en-US" sz="2000" dirty="0">
                <a:solidFill>
                  <a:srgbClr val="000000"/>
                </a:solidFill>
              </a:rPr>
              <a:t>Assessment and Catch issues:</a:t>
            </a:r>
          </a:p>
          <a:p>
            <a:pPr lvl="1"/>
            <a:r>
              <a:rPr lang="en-US" sz="2000" dirty="0">
                <a:solidFill>
                  <a:srgbClr val="000000"/>
                </a:solidFill>
              </a:rPr>
              <a:t>Dockside data sampling and incidental catch/effort reporting, CIF data</a:t>
            </a:r>
          </a:p>
          <a:p>
            <a:pPr lvl="1"/>
            <a:r>
              <a:rPr lang="en-US" sz="2000" dirty="0">
                <a:solidFill>
                  <a:srgbClr val="000000"/>
                </a:solidFill>
              </a:rPr>
              <a:t>Catch estimation and observer data (determining effort, estimating discards via subtraction method, future assessment data needs)</a:t>
            </a:r>
          </a:p>
          <a:p>
            <a:pPr lvl="1"/>
            <a:r>
              <a:rPr lang="en-US" sz="2000" dirty="0">
                <a:solidFill>
                  <a:srgbClr val="000000"/>
                </a:solidFill>
              </a:rPr>
              <a:t>Standardizing the method of total catch estimation from observer data for different assessment models (Tanner, snow, AIGKC, and BBRKC)</a:t>
            </a:r>
          </a:p>
          <a:p>
            <a:pPr lvl="1"/>
            <a:r>
              <a:rPr lang="en-US" sz="2000" dirty="0">
                <a:solidFill>
                  <a:srgbClr val="000000"/>
                </a:solidFill>
              </a:rPr>
              <a:t>Assessment issues </a:t>
            </a:r>
            <a:r>
              <a:rPr lang="en-US" sz="2000" dirty="0">
                <a:solidFill>
                  <a:srgbClr val="FF0000"/>
                </a:solidFill>
              </a:rPr>
              <a:t>[what is this?]</a:t>
            </a:r>
          </a:p>
          <a:p>
            <a:pPr lvl="1"/>
            <a:r>
              <a:rPr lang="en-US" sz="2000" dirty="0">
                <a:solidFill>
                  <a:srgbClr val="000000"/>
                </a:solidFill>
              </a:rPr>
              <a:t>Crab partial offloads </a:t>
            </a:r>
            <a:r>
              <a:rPr lang="en-US" sz="2000" dirty="0">
                <a:solidFill>
                  <a:srgbClr val="FF0000"/>
                </a:solidFill>
              </a:rPr>
              <a:t>[pending </a:t>
            </a:r>
            <a:r>
              <a:rPr lang="en-US" sz="2000" dirty="0" err="1">
                <a:solidFill>
                  <a:srgbClr val="FF0000"/>
                </a:solidFill>
              </a:rPr>
              <a:t>feb</a:t>
            </a:r>
            <a:r>
              <a:rPr lang="en-US" sz="2000" dirty="0">
                <a:solidFill>
                  <a:srgbClr val="FF0000"/>
                </a:solidFill>
              </a:rPr>
              <a:t> action]</a:t>
            </a:r>
          </a:p>
          <a:p>
            <a:pPr lvl="0"/>
            <a:r>
              <a:rPr lang="en-US" sz="2000" dirty="0">
                <a:solidFill>
                  <a:srgbClr val="000000"/>
                </a:solidFill>
              </a:rPr>
              <a:t>Basis for B</a:t>
            </a:r>
            <a:r>
              <a:rPr lang="en-US" sz="2000" baseline="-25000" dirty="0">
                <a:solidFill>
                  <a:srgbClr val="000000"/>
                </a:solidFill>
              </a:rPr>
              <a:t>MSY</a:t>
            </a:r>
            <a:r>
              <a:rPr lang="en-US" sz="2000" dirty="0">
                <a:solidFill>
                  <a:srgbClr val="000000"/>
                </a:solidFill>
              </a:rPr>
              <a:t>: Most recent year MMB (Tier 4) or recruitment (Tier 3) across assessments</a:t>
            </a:r>
          </a:p>
          <a:p>
            <a:pPr lvl="0"/>
            <a:r>
              <a:rPr lang="en-US" sz="2000" dirty="0">
                <a:solidFill>
                  <a:srgbClr val="000000"/>
                </a:solidFill>
              </a:rPr>
              <a:t>VAST:	Implications across crab assessments</a:t>
            </a:r>
          </a:p>
          <a:p>
            <a:pPr lvl="0"/>
            <a:r>
              <a:rPr lang="en-US" sz="2000" dirty="0">
                <a:solidFill>
                  <a:srgbClr val="000000"/>
                </a:solidFill>
              </a:rPr>
              <a:t>Economic SAFE</a:t>
            </a:r>
          </a:p>
          <a:p>
            <a:pPr lvl="0"/>
            <a:r>
              <a:rPr lang="en-US" sz="2000" dirty="0">
                <a:solidFill>
                  <a:srgbClr val="000000"/>
                </a:solidFill>
              </a:rPr>
              <a:t>Final AIGKC assessment</a:t>
            </a:r>
          </a:p>
          <a:p>
            <a:pPr lvl="0"/>
            <a:r>
              <a:rPr lang="en-US" sz="2000" dirty="0">
                <a:solidFill>
                  <a:srgbClr val="000000"/>
                </a:solidFill>
              </a:rPr>
              <a:t>Final PIBKC assessment </a:t>
            </a:r>
            <a:r>
              <a:rPr lang="en-US" sz="2000" dirty="0">
                <a:solidFill>
                  <a:srgbClr val="FF0000"/>
                </a:solidFill>
              </a:rPr>
              <a:t>[who is doing this?]</a:t>
            </a:r>
          </a:p>
          <a:p>
            <a:pPr lvl="0"/>
            <a:r>
              <a:rPr lang="en-US" sz="2000" dirty="0">
                <a:solidFill>
                  <a:srgbClr val="000000"/>
                </a:solidFill>
              </a:rPr>
              <a:t>CIE review overviews of AIGKC, NSRKC</a:t>
            </a:r>
          </a:p>
          <a:p>
            <a:pPr lvl="0"/>
            <a:endParaRPr lang="en-US" sz="1500" dirty="0">
              <a:solidFill>
                <a:srgbClr val="000000"/>
              </a:solidFill>
            </a:endParaRPr>
          </a:p>
          <a:p>
            <a:endParaRPr lang="en-US" sz="15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351056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51</TotalTime>
  <Words>124</Words>
  <Application>Microsoft Office PowerPoint</Application>
  <PresentationFormat>Widescreen</PresentationFormat>
  <Paragraphs>16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Items for May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Items for May</dc:title>
  <dc:creator>Diana Stram</dc:creator>
  <cp:lastModifiedBy>Diana Stram</cp:lastModifiedBy>
  <cp:revision>4</cp:revision>
  <dcterms:created xsi:type="dcterms:W3CDTF">2019-01-25T00:13:08Z</dcterms:created>
  <dcterms:modified xsi:type="dcterms:W3CDTF">2019-01-25T01:04:11Z</dcterms:modified>
</cp:coreProperties>
</file>