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7" r:id="rId4"/>
    <p:sldId id="258" r:id="rId5"/>
    <p:sldId id="259" r:id="rId6"/>
    <p:sldId id="260" r:id="rId7"/>
    <p:sldId id="261" r:id="rId8"/>
    <p:sldId id="265" r:id="rId9"/>
    <p:sldId id="262" r:id="rId10"/>
    <p:sldId id="263" r:id="rId11"/>
    <p:sldId id="264" r:id="rId12"/>
    <p:sldId id="267" r:id="rId13"/>
    <p:sldId id="266"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9"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F8EBD-244A-4665-B2CC-1C9FFA624D7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F99CEAF-4BA5-4CE0-83FA-3114102E3D65}">
      <dgm:prSet/>
      <dgm:spPr/>
      <dgm:t>
        <a:bodyPr/>
        <a:lstStyle/>
        <a:p>
          <a:r>
            <a:rPr lang="en-US" dirty="0"/>
            <a:t>Previously default is full time period of data absent analyses otherwise</a:t>
          </a:r>
        </a:p>
      </dgm:t>
    </dgm:pt>
    <dgm:pt modelId="{DF68DB73-D81E-4191-BAD8-28D998A693D7}" type="parTrans" cxnId="{49E7778C-553B-44F6-BD55-0FE525C39B6F}">
      <dgm:prSet/>
      <dgm:spPr/>
      <dgm:t>
        <a:bodyPr/>
        <a:lstStyle/>
        <a:p>
          <a:endParaRPr lang="en-US"/>
        </a:p>
      </dgm:t>
    </dgm:pt>
    <dgm:pt modelId="{06F1DA68-41D9-45B2-80BE-66FAE2DE6DFC}" type="sibTrans" cxnId="{49E7778C-553B-44F6-BD55-0FE525C39B6F}">
      <dgm:prSet/>
      <dgm:spPr/>
      <dgm:t>
        <a:bodyPr/>
        <a:lstStyle/>
        <a:p>
          <a:endParaRPr lang="en-US"/>
        </a:p>
      </dgm:t>
    </dgm:pt>
    <dgm:pt modelId="{763CC009-4B10-48EB-803A-295CE379EAF0}">
      <dgm:prSet/>
      <dgm:spPr/>
      <dgm:t>
        <a:bodyPr/>
        <a:lstStyle/>
        <a:p>
          <a:r>
            <a:rPr lang="en-US"/>
            <a:t>Should all assessments include a consideration of the appropriate productivity period over which to evaluate B</a:t>
          </a:r>
          <a:r>
            <a:rPr lang="en-US" baseline="-25000"/>
            <a:t>MSY</a:t>
          </a:r>
          <a:r>
            <a:rPr lang="en-US"/>
            <a:t>?</a:t>
          </a:r>
        </a:p>
      </dgm:t>
    </dgm:pt>
    <dgm:pt modelId="{83D61C57-E8F5-47AF-8444-06EECEBD34F7}" type="parTrans" cxnId="{FA951C49-AE01-4C36-A1C7-2C2D84146E96}">
      <dgm:prSet/>
      <dgm:spPr/>
      <dgm:t>
        <a:bodyPr/>
        <a:lstStyle/>
        <a:p>
          <a:endParaRPr lang="en-US"/>
        </a:p>
      </dgm:t>
    </dgm:pt>
    <dgm:pt modelId="{353CDD6B-8680-4409-9155-277709A8BCF4}" type="sibTrans" cxnId="{FA951C49-AE01-4C36-A1C7-2C2D84146E96}">
      <dgm:prSet/>
      <dgm:spPr/>
      <dgm:t>
        <a:bodyPr/>
        <a:lstStyle/>
        <a:p>
          <a:endParaRPr lang="en-US"/>
        </a:p>
      </dgm:t>
    </dgm:pt>
    <dgm:pt modelId="{A497B115-FA1B-4BD0-BE0D-82BF912C0860}">
      <dgm:prSet/>
      <dgm:spPr/>
      <dgm:t>
        <a:bodyPr/>
        <a:lstStyle/>
        <a:p>
          <a:r>
            <a:rPr lang="en-US" dirty="0"/>
            <a:t>What about environmental conditions and co-variates?</a:t>
          </a:r>
        </a:p>
      </dgm:t>
    </dgm:pt>
    <dgm:pt modelId="{59757A9F-92BE-495C-B95F-609F9D0B432E}" type="parTrans" cxnId="{2ECB9CC8-B559-4818-B1F4-2E8111C35325}">
      <dgm:prSet/>
      <dgm:spPr/>
      <dgm:t>
        <a:bodyPr/>
        <a:lstStyle/>
        <a:p>
          <a:endParaRPr lang="en-US"/>
        </a:p>
      </dgm:t>
    </dgm:pt>
    <dgm:pt modelId="{C7B9FF99-D8C8-4972-9D46-5D29A8283B55}" type="sibTrans" cxnId="{2ECB9CC8-B559-4818-B1F4-2E8111C35325}">
      <dgm:prSet/>
      <dgm:spPr/>
      <dgm:t>
        <a:bodyPr/>
        <a:lstStyle/>
        <a:p>
          <a:endParaRPr lang="en-US"/>
        </a:p>
      </dgm:t>
    </dgm:pt>
    <dgm:pt modelId="{85725CD3-5DCC-4350-9627-58AD5046D767}" type="pres">
      <dgm:prSet presAssocID="{D2FF8EBD-244A-4665-B2CC-1C9FFA624D73}" presName="linear" presStyleCnt="0">
        <dgm:presLayoutVars>
          <dgm:animLvl val="lvl"/>
          <dgm:resizeHandles val="exact"/>
        </dgm:presLayoutVars>
      </dgm:prSet>
      <dgm:spPr/>
    </dgm:pt>
    <dgm:pt modelId="{7702E8CE-826D-414D-BC40-B8990CB3732D}" type="pres">
      <dgm:prSet presAssocID="{8F99CEAF-4BA5-4CE0-83FA-3114102E3D65}" presName="parentText" presStyleLbl="node1" presStyleIdx="0" presStyleCnt="3">
        <dgm:presLayoutVars>
          <dgm:chMax val="0"/>
          <dgm:bulletEnabled val="1"/>
        </dgm:presLayoutVars>
      </dgm:prSet>
      <dgm:spPr/>
    </dgm:pt>
    <dgm:pt modelId="{E844C1AF-7369-4953-B88C-8E2B1DC4D0D7}" type="pres">
      <dgm:prSet presAssocID="{06F1DA68-41D9-45B2-80BE-66FAE2DE6DFC}" presName="spacer" presStyleCnt="0"/>
      <dgm:spPr/>
    </dgm:pt>
    <dgm:pt modelId="{69D5905F-03BF-4475-A1DD-4DB5AF163A02}" type="pres">
      <dgm:prSet presAssocID="{763CC009-4B10-48EB-803A-295CE379EAF0}" presName="parentText" presStyleLbl="node1" presStyleIdx="1" presStyleCnt="3">
        <dgm:presLayoutVars>
          <dgm:chMax val="0"/>
          <dgm:bulletEnabled val="1"/>
        </dgm:presLayoutVars>
      </dgm:prSet>
      <dgm:spPr/>
    </dgm:pt>
    <dgm:pt modelId="{BADD7356-5035-4BFB-88A9-37BD8293B0A5}" type="pres">
      <dgm:prSet presAssocID="{353CDD6B-8680-4409-9155-277709A8BCF4}" presName="spacer" presStyleCnt="0"/>
      <dgm:spPr/>
    </dgm:pt>
    <dgm:pt modelId="{4F1DAF1F-9BFF-4836-91AB-0323CE59615E}" type="pres">
      <dgm:prSet presAssocID="{A497B115-FA1B-4BD0-BE0D-82BF912C0860}" presName="parentText" presStyleLbl="node1" presStyleIdx="2" presStyleCnt="3">
        <dgm:presLayoutVars>
          <dgm:chMax val="0"/>
          <dgm:bulletEnabled val="1"/>
        </dgm:presLayoutVars>
      </dgm:prSet>
      <dgm:spPr/>
    </dgm:pt>
  </dgm:ptLst>
  <dgm:cxnLst>
    <dgm:cxn modelId="{A79A951A-2499-48B1-9A3C-2A3368AA30A5}" type="presOf" srcId="{8F99CEAF-4BA5-4CE0-83FA-3114102E3D65}" destId="{7702E8CE-826D-414D-BC40-B8990CB3732D}" srcOrd="0" destOrd="0" presId="urn:microsoft.com/office/officeart/2005/8/layout/vList2"/>
    <dgm:cxn modelId="{7AAADC3E-C1C5-4F4C-9AD4-EF254A0B9C70}" type="presOf" srcId="{A497B115-FA1B-4BD0-BE0D-82BF912C0860}" destId="{4F1DAF1F-9BFF-4836-91AB-0323CE59615E}" srcOrd="0" destOrd="0" presId="urn:microsoft.com/office/officeart/2005/8/layout/vList2"/>
    <dgm:cxn modelId="{FA951C49-AE01-4C36-A1C7-2C2D84146E96}" srcId="{D2FF8EBD-244A-4665-B2CC-1C9FFA624D73}" destId="{763CC009-4B10-48EB-803A-295CE379EAF0}" srcOrd="1" destOrd="0" parTransId="{83D61C57-E8F5-47AF-8444-06EECEBD34F7}" sibTransId="{353CDD6B-8680-4409-9155-277709A8BCF4}"/>
    <dgm:cxn modelId="{49E7778C-553B-44F6-BD55-0FE525C39B6F}" srcId="{D2FF8EBD-244A-4665-B2CC-1C9FFA624D73}" destId="{8F99CEAF-4BA5-4CE0-83FA-3114102E3D65}" srcOrd="0" destOrd="0" parTransId="{DF68DB73-D81E-4191-BAD8-28D998A693D7}" sibTransId="{06F1DA68-41D9-45B2-80BE-66FAE2DE6DFC}"/>
    <dgm:cxn modelId="{94D828A6-29DA-49ED-BA08-64DE1ACA265F}" type="presOf" srcId="{763CC009-4B10-48EB-803A-295CE379EAF0}" destId="{69D5905F-03BF-4475-A1DD-4DB5AF163A02}" srcOrd="0" destOrd="0" presId="urn:microsoft.com/office/officeart/2005/8/layout/vList2"/>
    <dgm:cxn modelId="{2ECB9CC8-B559-4818-B1F4-2E8111C35325}" srcId="{D2FF8EBD-244A-4665-B2CC-1C9FFA624D73}" destId="{A497B115-FA1B-4BD0-BE0D-82BF912C0860}" srcOrd="2" destOrd="0" parTransId="{59757A9F-92BE-495C-B95F-609F9D0B432E}" sibTransId="{C7B9FF99-D8C8-4972-9D46-5D29A8283B55}"/>
    <dgm:cxn modelId="{333739D1-857A-4F81-8007-5753D7323FF2}" type="presOf" srcId="{D2FF8EBD-244A-4665-B2CC-1C9FFA624D73}" destId="{85725CD3-5DCC-4350-9627-58AD5046D767}" srcOrd="0" destOrd="0" presId="urn:microsoft.com/office/officeart/2005/8/layout/vList2"/>
    <dgm:cxn modelId="{05CC692A-A965-4A9D-A17A-2402AE2BDB05}" type="presParOf" srcId="{85725CD3-5DCC-4350-9627-58AD5046D767}" destId="{7702E8CE-826D-414D-BC40-B8990CB3732D}" srcOrd="0" destOrd="0" presId="urn:microsoft.com/office/officeart/2005/8/layout/vList2"/>
    <dgm:cxn modelId="{08946DF2-8F7F-4D04-8301-8B51BC3183D4}" type="presParOf" srcId="{85725CD3-5DCC-4350-9627-58AD5046D767}" destId="{E844C1AF-7369-4953-B88C-8E2B1DC4D0D7}" srcOrd="1" destOrd="0" presId="urn:microsoft.com/office/officeart/2005/8/layout/vList2"/>
    <dgm:cxn modelId="{8F35C04F-3547-45E2-BFC0-BAF4FC344BD1}" type="presParOf" srcId="{85725CD3-5DCC-4350-9627-58AD5046D767}" destId="{69D5905F-03BF-4475-A1DD-4DB5AF163A02}" srcOrd="2" destOrd="0" presId="urn:microsoft.com/office/officeart/2005/8/layout/vList2"/>
    <dgm:cxn modelId="{1CC9FCDE-0459-41CD-B6B8-5B2ADA7DC511}" type="presParOf" srcId="{85725CD3-5DCC-4350-9627-58AD5046D767}" destId="{BADD7356-5035-4BFB-88A9-37BD8293B0A5}" srcOrd="3" destOrd="0" presId="urn:microsoft.com/office/officeart/2005/8/layout/vList2"/>
    <dgm:cxn modelId="{676A6DD0-0F55-48FC-A7E9-3D1BCC9A2E23}" type="presParOf" srcId="{85725CD3-5DCC-4350-9627-58AD5046D767}" destId="{4F1DAF1F-9BFF-4836-91AB-0323CE59615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FF8EBD-244A-4665-B2CC-1C9FFA624D7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F99CEAF-4BA5-4CE0-83FA-3114102E3D65}">
      <dgm:prSet/>
      <dgm:spPr/>
      <dgm:t>
        <a:bodyPr/>
        <a:lstStyle/>
        <a:p>
          <a:r>
            <a:rPr lang="en-US" dirty="0"/>
            <a:t>Previously default is full time period of data absent analyses otherwise</a:t>
          </a:r>
        </a:p>
      </dgm:t>
    </dgm:pt>
    <dgm:pt modelId="{DF68DB73-D81E-4191-BAD8-28D998A693D7}" type="parTrans" cxnId="{49E7778C-553B-44F6-BD55-0FE525C39B6F}">
      <dgm:prSet/>
      <dgm:spPr/>
      <dgm:t>
        <a:bodyPr/>
        <a:lstStyle/>
        <a:p>
          <a:endParaRPr lang="en-US"/>
        </a:p>
      </dgm:t>
    </dgm:pt>
    <dgm:pt modelId="{06F1DA68-41D9-45B2-80BE-66FAE2DE6DFC}" type="sibTrans" cxnId="{49E7778C-553B-44F6-BD55-0FE525C39B6F}">
      <dgm:prSet/>
      <dgm:spPr/>
      <dgm:t>
        <a:bodyPr/>
        <a:lstStyle/>
        <a:p>
          <a:endParaRPr lang="en-US"/>
        </a:p>
      </dgm:t>
    </dgm:pt>
    <dgm:pt modelId="{763CC009-4B10-48EB-803A-295CE379EAF0}">
      <dgm:prSet/>
      <dgm:spPr/>
      <dgm:t>
        <a:bodyPr/>
        <a:lstStyle/>
        <a:p>
          <a:r>
            <a:rPr lang="en-US"/>
            <a:t>Should all assessments include a consideration of the appropriate productivity period over which to evaluate B</a:t>
          </a:r>
          <a:r>
            <a:rPr lang="en-US" baseline="-25000"/>
            <a:t>MSY</a:t>
          </a:r>
          <a:r>
            <a:rPr lang="en-US"/>
            <a:t>?</a:t>
          </a:r>
        </a:p>
      </dgm:t>
    </dgm:pt>
    <dgm:pt modelId="{83D61C57-E8F5-47AF-8444-06EECEBD34F7}" type="parTrans" cxnId="{FA951C49-AE01-4C36-A1C7-2C2D84146E96}">
      <dgm:prSet/>
      <dgm:spPr/>
      <dgm:t>
        <a:bodyPr/>
        <a:lstStyle/>
        <a:p>
          <a:endParaRPr lang="en-US"/>
        </a:p>
      </dgm:t>
    </dgm:pt>
    <dgm:pt modelId="{353CDD6B-8680-4409-9155-277709A8BCF4}" type="sibTrans" cxnId="{FA951C49-AE01-4C36-A1C7-2C2D84146E96}">
      <dgm:prSet/>
      <dgm:spPr/>
      <dgm:t>
        <a:bodyPr/>
        <a:lstStyle/>
        <a:p>
          <a:endParaRPr lang="en-US"/>
        </a:p>
      </dgm:t>
    </dgm:pt>
    <dgm:pt modelId="{A497B115-FA1B-4BD0-BE0D-82BF912C0860}">
      <dgm:prSet/>
      <dgm:spPr/>
      <dgm:t>
        <a:bodyPr/>
        <a:lstStyle/>
        <a:p>
          <a:r>
            <a:rPr lang="en-US" dirty="0"/>
            <a:t>What about environmental conditions and co-variates?</a:t>
          </a:r>
        </a:p>
      </dgm:t>
    </dgm:pt>
    <dgm:pt modelId="{59757A9F-92BE-495C-B95F-609F9D0B432E}" type="parTrans" cxnId="{2ECB9CC8-B559-4818-B1F4-2E8111C35325}">
      <dgm:prSet/>
      <dgm:spPr/>
      <dgm:t>
        <a:bodyPr/>
        <a:lstStyle/>
        <a:p>
          <a:endParaRPr lang="en-US"/>
        </a:p>
      </dgm:t>
    </dgm:pt>
    <dgm:pt modelId="{C7B9FF99-D8C8-4972-9D46-5D29A8283B55}" type="sibTrans" cxnId="{2ECB9CC8-B559-4818-B1F4-2E8111C35325}">
      <dgm:prSet/>
      <dgm:spPr/>
      <dgm:t>
        <a:bodyPr/>
        <a:lstStyle/>
        <a:p>
          <a:endParaRPr lang="en-US"/>
        </a:p>
      </dgm:t>
    </dgm:pt>
    <dgm:pt modelId="{85725CD3-5DCC-4350-9627-58AD5046D767}" type="pres">
      <dgm:prSet presAssocID="{D2FF8EBD-244A-4665-B2CC-1C9FFA624D73}" presName="linear" presStyleCnt="0">
        <dgm:presLayoutVars>
          <dgm:animLvl val="lvl"/>
          <dgm:resizeHandles val="exact"/>
        </dgm:presLayoutVars>
      </dgm:prSet>
      <dgm:spPr/>
    </dgm:pt>
    <dgm:pt modelId="{7702E8CE-826D-414D-BC40-B8990CB3732D}" type="pres">
      <dgm:prSet presAssocID="{8F99CEAF-4BA5-4CE0-83FA-3114102E3D65}" presName="parentText" presStyleLbl="node1" presStyleIdx="0" presStyleCnt="3">
        <dgm:presLayoutVars>
          <dgm:chMax val="0"/>
          <dgm:bulletEnabled val="1"/>
        </dgm:presLayoutVars>
      </dgm:prSet>
      <dgm:spPr/>
    </dgm:pt>
    <dgm:pt modelId="{E844C1AF-7369-4953-B88C-8E2B1DC4D0D7}" type="pres">
      <dgm:prSet presAssocID="{06F1DA68-41D9-45B2-80BE-66FAE2DE6DFC}" presName="spacer" presStyleCnt="0"/>
      <dgm:spPr/>
    </dgm:pt>
    <dgm:pt modelId="{69D5905F-03BF-4475-A1DD-4DB5AF163A02}" type="pres">
      <dgm:prSet presAssocID="{763CC009-4B10-48EB-803A-295CE379EAF0}" presName="parentText" presStyleLbl="node1" presStyleIdx="1" presStyleCnt="3">
        <dgm:presLayoutVars>
          <dgm:chMax val="0"/>
          <dgm:bulletEnabled val="1"/>
        </dgm:presLayoutVars>
      </dgm:prSet>
      <dgm:spPr/>
    </dgm:pt>
    <dgm:pt modelId="{BADD7356-5035-4BFB-88A9-37BD8293B0A5}" type="pres">
      <dgm:prSet presAssocID="{353CDD6B-8680-4409-9155-277709A8BCF4}" presName="spacer" presStyleCnt="0"/>
      <dgm:spPr/>
    </dgm:pt>
    <dgm:pt modelId="{4F1DAF1F-9BFF-4836-91AB-0323CE59615E}" type="pres">
      <dgm:prSet presAssocID="{A497B115-FA1B-4BD0-BE0D-82BF912C0860}" presName="parentText" presStyleLbl="node1" presStyleIdx="2" presStyleCnt="3">
        <dgm:presLayoutVars>
          <dgm:chMax val="0"/>
          <dgm:bulletEnabled val="1"/>
        </dgm:presLayoutVars>
      </dgm:prSet>
      <dgm:spPr/>
    </dgm:pt>
  </dgm:ptLst>
  <dgm:cxnLst>
    <dgm:cxn modelId="{A79A951A-2499-48B1-9A3C-2A3368AA30A5}" type="presOf" srcId="{8F99CEAF-4BA5-4CE0-83FA-3114102E3D65}" destId="{7702E8CE-826D-414D-BC40-B8990CB3732D}" srcOrd="0" destOrd="0" presId="urn:microsoft.com/office/officeart/2005/8/layout/vList2"/>
    <dgm:cxn modelId="{7AAADC3E-C1C5-4F4C-9AD4-EF254A0B9C70}" type="presOf" srcId="{A497B115-FA1B-4BD0-BE0D-82BF912C0860}" destId="{4F1DAF1F-9BFF-4836-91AB-0323CE59615E}" srcOrd="0" destOrd="0" presId="urn:microsoft.com/office/officeart/2005/8/layout/vList2"/>
    <dgm:cxn modelId="{FA951C49-AE01-4C36-A1C7-2C2D84146E96}" srcId="{D2FF8EBD-244A-4665-B2CC-1C9FFA624D73}" destId="{763CC009-4B10-48EB-803A-295CE379EAF0}" srcOrd="1" destOrd="0" parTransId="{83D61C57-E8F5-47AF-8444-06EECEBD34F7}" sibTransId="{353CDD6B-8680-4409-9155-277709A8BCF4}"/>
    <dgm:cxn modelId="{49E7778C-553B-44F6-BD55-0FE525C39B6F}" srcId="{D2FF8EBD-244A-4665-B2CC-1C9FFA624D73}" destId="{8F99CEAF-4BA5-4CE0-83FA-3114102E3D65}" srcOrd="0" destOrd="0" parTransId="{DF68DB73-D81E-4191-BAD8-28D998A693D7}" sibTransId="{06F1DA68-41D9-45B2-80BE-66FAE2DE6DFC}"/>
    <dgm:cxn modelId="{94D828A6-29DA-49ED-BA08-64DE1ACA265F}" type="presOf" srcId="{763CC009-4B10-48EB-803A-295CE379EAF0}" destId="{69D5905F-03BF-4475-A1DD-4DB5AF163A02}" srcOrd="0" destOrd="0" presId="urn:microsoft.com/office/officeart/2005/8/layout/vList2"/>
    <dgm:cxn modelId="{2ECB9CC8-B559-4818-B1F4-2E8111C35325}" srcId="{D2FF8EBD-244A-4665-B2CC-1C9FFA624D73}" destId="{A497B115-FA1B-4BD0-BE0D-82BF912C0860}" srcOrd="2" destOrd="0" parTransId="{59757A9F-92BE-495C-B95F-609F9D0B432E}" sibTransId="{C7B9FF99-D8C8-4972-9D46-5D29A8283B55}"/>
    <dgm:cxn modelId="{333739D1-857A-4F81-8007-5753D7323FF2}" type="presOf" srcId="{D2FF8EBD-244A-4665-B2CC-1C9FFA624D73}" destId="{85725CD3-5DCC-4350-9627-58AD5046D767}" srcOrd="0" destOrd="0" presId="urn:microsoft.com/office/officeart/2005/8/layout/vList2"/>
    <dgm:cxn modelId="{05CC692A-A965-4A9D-A17A-2402AE2BDB05}" type="presParOf" srcId="{85725CD3-5DCC-4350-9627-58AD5046D767}" destId="{7702E8CE-826D-414D-BC40-B8990CB3732D}" srcOrd="0" destOrd="0" presId="urn:microsoft.com/office/officeart/2005/8/layout/vList2"/>
    <dgm:cxn modelId="{08946DF2-8F7F-4D04-8301-8B51BC3183D4}" type="presParOf" srcId="{85725CD3-5DCC-4350-9627-58AD5046D767}" destId="{E844C1AF-7369-4953-B88C-8E2B1DC4D0D7}" srcOrd="1" destOrd="0" presId="urn:microsoft.com/office/officeart/2005/8/layout/vList2"/>
    <dgm:cxn modelId="{8F35C04F-3547-45E2-BFC0-BAF4FC344BD1}" type="presParOf" srcId="{85725CD3-5DCC-4350-9627-58AD5046D767}" destId="{69D5905F-03BF-4475-A1DD-4DB5AF163A02}" srcOrd="2" destOrd="0" presId="urn:microsoft.com/office/officeart/2005/8/layout/vList2"/>
    <dgm:cxn modelId="{1CC9FCDE-0459-41CD-B6B8-5B2ADA7DC511}" type="presParOf" srcId="{85725CD3-5DCC-4350-9627-58AD5046D767}" destId="{BADD7356-5035-4BFB-88A9-37BD8293B0A5}" srcOrd="3" destOrd="0" presId="urn:microsoft.com/office/officeart/2005/8/layout/vList2"/>
    <dgm:cxn modelId="{676A6DD0-0F55-48FC-A7E9-3D1BCC9A2E23}" type="presParOf" srcId="{85725CD3-5DCC-4350-9627-58AD5046D767}" destId="{4F1DAF1F-9BFF-4836-91AB-0323CE59615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2E8CE-826D-414D-BC40-B8990CB3732D}">
      <dsp:nvSpPr>
        <dsp:cNvPr id="0" name=""/>
        <dsp:cNvSpPr/>
      </dsp:nvSpPr>
      <dsp:spPr>
        <a:xfrm>
          <a:off x="0" y="686148"/>
          <a:ext cx="6513603" cy="14544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Previously default is full time period of data absent analyses otherwise</a:t>
          </a:r>
        </a:p>
      </dsp:txBody>
      <dsp:txXfrm>
        <a:off x="71001" y="757149"/>
        <a:ext cx="6371601" cy="1312454"/>
      </dsp:txXfrm>
    </dsp:sp>
    <dsp:sp modelId="{69D5905F-03BF-4475-A1DD-4DB5AF163A02}">
      <dsp:nvSpPr>
        <dsp:cNvPr id="0" name=""/>
        <dsp:cNvSpPr/>
      </dsp:nvSpPr>
      <dsp:spPr>
        <a:xfrm>
          <a:off x="0" y="2215484"/>
          <a:ext cx="6513603" cy="145445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Should all assessments include a consideration of the appropriate productivity period over which to evaluate B</a:t>
          </a:r>
          <a:r>
            <a:rPr lang="en-US" sz="2600" kern="1200" baseline="-25000"/>
            <a:t>MSY</a:t>
          </a:r>
          <a:r>
            <a:rPr lang="en-US" sz="2600" kern="1200"/>
            <a:t>?</a:t>
          </a:r>
        </a:p>
      </dsp:txBody>
      <dsp:txXfrm>
        <a:off x="71001" y="2286485"/>
        <a:ext cx="6371601" cy="1312454"/>
      </dsp:txXfrm>
    </dsp:sp>
    <dsp:sp modelId="{4F1DAF1F-9BFF-4836-91AB-0323CE59615E}">
      <dsp:nvSpPr>
        <dsp:cNvPr id="0" name=""/>
        <dsp:cNvSpPr/>
      </dsp:nvSpPr>
      <dsp:spPr>
        <a:xfrm>
          <a:off x="0" y="3744821"/>
          <a:ext cx="6513603" cy="145445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What about environmental conditions and co-variates?</a:t>
          </a:r>
        </a:p>
      </dsp:txBody>
      <dsp:txXfrm>
        <a:off x="71001" y="3815822"/>
        <a:ext cx="6371601" cy="1312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2E8CE-826D-414D-BC40-B8990CB3732D}">
      <dsp:nvSpPr>
        <dsp:cNvPr id="0" name=""/>
        <dsp:cNvSpPr/>
      </dsp:nvSpPr>
      <dsp:spPr>
        <a:xfrm>
          <a:off x="0" y="686148"/>
          <a:ext cx="6513603" cy="14544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Previously default is full time period of data absent analyses otherwise</a:t>
          </a:r>
        </a:p>
      </dsp:txBody>
      <dsp:txXfrm>
        <a:off x="71001" y="757149"/>
        <a:ext cx="6371601" cy="1312454"/>
      </dsp:txXfrm>
    </dsp:sp>
    <dsp:sp modelId="{69D5905F-03BF-4475-A1DD-4DB5AF163A02}">
      <dsp:nvSpPr>
        <dsp:cNvPr id="0" name=""/>
        <dsp:cNvSpPr/>
      </dsp:nvSpPr>
      <dsp:spPr>
        <a:xfrm>
          <a:off x="0" y="2215484"/>
          <a:ext cx="6513603" cy="145445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Should all assessments include a consideration of the appropriate productivity period over which to evaluate B</a:t>
          </a:r>
          <a:r>
            <a:rPr lang="en-US" sz="2600" kern="1200" baseline="-25000"/>
            <a:t>MSY</a:t>
          </a:r>
          <a:r>
            <a:rPr lang="en-US" sz="2600" kern="1200"/>
            <a:t>?</a:t>
          </a:r>
        </a:p>
      </dsp:txBody>
      <dsp:txXfrm>
        <a:off x="71001" y="2286485"/>
        <a:ext cx="6371601" cy="1312454"/>
      </dsp:txXfrm>
    </dsp:sp>
    <dsp:sp modelId="{4F1DAF1F-9BFF-4836-91AB-0323CE59615E}">
      <dsp:nvSpPr>
        <dsp:cNvPr id="0" name=""/>
        <dsp:cNvSpPr/>
      </dsp:nvSpPr>
      <dsp:spPr>
        <a:xfrm>
          <a:off x="0" y="3744821"/>
          <a:ext cx="6513603" cy="145445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What about environmental conditions and co-variates?</a:t>
          </a:r>
        </a:p>
      </dsp:txBody>
      <dsp:txXfrm>
        <a:off x="71001" y="3815822"/>
        <a:ext cx="6371601" cy="13124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147C-5C37-4862-A6A2-CA5D8342B0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AA32F3-8B40-43F3-A3FB-66EAC4EE9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F87868-4F37-4792-84D2-BF9A396E3A1F}"/>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5" name="Footer Placeholder 4">
            <a:extLst>
              <a:ext uri="{FF2B5EF4-FFF2-40B4-BE49-F238E27FC236}">
                <a16:creationId xmlns:a16="http://schemas.microsoft.com/office/drawing/2014/main" id="{C7983988-C3F0-4F0C-986F-4A64C3EB3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1A701-CF9E-4727-8E18-69538E29D1D1}"/>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24742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F7A7-7B17-4D7E-92FE-558237589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B13B39-A559-497C-BB02-B211495E67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675E6-2D0B-4EAB-B7B9-84DB21550CE2}"/>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5" name="Footer Placeholder 4">
            <a:extLst>
              <a:ext uri="{FF2B5EF4-FFF2-40B4-BE49-F238E27FC236}">
                <a16:creationId xmlns:a16="http://schemas.microsoft.com/office/drawing/2014/main" id="{B27BF9F3-46BC-4C44-853E-3E451F096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CD9A5-50EC-4F5B-8BCC-91BA7DBC43D5}"/>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184171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7126ED-B83C-4F96-AEC0-9AC8D4D61B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FC216D-704E-4757-94A3-49AF7401ED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7141B-148D-470B-87EE-2A7A68744F3F}"/>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5" name="Footer Placeholder 4">
            <a:extLst>
              <a:ext uri="{FF2B5EF4-FFF2-40B4-BE49-F238E27FC236}">
                <a16:creationId xmlns:a16="http://schemas.microsoft.com/office/drawing/2014/main" id="{66A27C8E-E624-4216-B327-FA6C93C72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B9641-B524-45B3-AFED-F7559311283B}"/>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309437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F453-4042-48B5-8796-07D0835134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0B1F4-4006-4A8D-A2CD-B7A6D7F87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50DC0-E368-43AB-8D4F-27C23A3A4173}"/>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5" name="Footer Placeholder 4">
            <a:extLst>
              <a:ext uri="{FF2B5EF4-FFF2-40B4-BE49-F238E27FC236}">
                <a16:creationId xmlns:a16="http://schemas.microsoft.com/office/drawing/2014/main" id="{D656CB33-A9AD-4934-BFAC-414252AD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1E5AB-1360-4F74-A1CF-AB5BF76B5954}"/>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2747049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0CD3-9718-411B-8643-F13121EF7B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9B543E-BDEE-4EB4-A302-5ED261FD55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456328-6399-4688-A196-5972837040A4}"/>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5" name="Footer Placeholder 4">
            <a:extLst>
              <a:ext uri="{FF2B5EF4-FFF2-40B4-BE49-F238E27FC236}">
                <a16:creationId xmlns:a16="http://schemas.microsoft.com/office/drawing/2014/main" id="{32FAAABD-5E13-42F0-9977-5FB76586A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DA810-6B18-457F-9608-A71B568EB0E5}"/>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95795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F26A-A535-422F-B0BE-F193C0815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59215-EF0B-4E23-A4C8-80A6A4D9D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58F61F-1C6B-4A77-AE9A-7E9B486AF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8885B1-51EF-4C01-8671-96316CB75FCB}"/>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6" name="Footer Placeholder 5">
            <a:extLst>
              <a:ext uri="{FF2B5EF4-FFF2-40B4-BE49-F238E27FC236}">
                <a16:creationId xmlns:a16="http://schemas.microsoft.com/office/drawing/2014/main" id="{BB03C090-25A6-412A-8E98-AA399A86C8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92D0A-45F5-49B8-9795-2AE7A854C181}"/>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114304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ECB6-8BD1-42EB-B2CA-08AD69DF60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0B5457-E934-49DF-A41F-4147E63146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8E719C-AF0C-4CB8-A272-F83F1980C9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00957-4E4E-44EB-A8DC-CD131F2A5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EA62D9-B53F-44C1-B584-86B3EEF312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B0B217-3F58-413E-8C8F-159E290B322B}"/>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8" name="Footer Placeholder 7">
            <a:extLst>
              <a:ext uri="{FF2B5EF4-FFF2-40B4-BE49-F238E27FC236}">
                <a16:creationId xmlns:a16="http://schemas.microsoft.com/office/drawing/2014/main" id="{15C062D0-4590-4D04-B061-92B6E06099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846FB-FDF2-4D44-94B9-F32CDCDA5F7A}"/>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282835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ACEE-E9A1-4F86-8CEF-39BF5F814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69A2BE-6F80-4E75-89AE-07E0F6F30186}"/>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4" name="Footer Placeholder 3">
            <a:extLst>
              <a:ext uri="{FF2B5EF4-FFF2-40B4-BE49-F238E27FC236}">
                <a16:creationId xmlns:a16="http://schemas.microsoft.com/office/drawing/2014/main" id="{2ABF3C9E-B2DD-47F4-9404-60F1390708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E156DF-F0CD-4345-B2C0-554A7BE2924E}"/>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363956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264EC-9284-435B-8B69-97B6BB53AEB1}"/>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3" name="Footer Placeholder 2">
            <a:extLst>
              <a:ext uri="{FF2B5EF4-FFF2-40B4-BE49-F238E27FC236}">
                <a16:creationId xmlns:a16="http://schemas.microsoft.com/office/drawing/2014/main" id="{6F42500F-8E44-4507-AF09-D4FDC6BC8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A3F7EE-3CFD-4868-AEC6-228B8CA6EFBE}"/>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7717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72B2-CE95-4F77-9961-4E1527AE7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46E802-5BA9-41E4-8120-560C6C3FD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F4735-E1C6-4F0A-B0D1-E26AA014C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26084-1203-4A45-871F-2D73F836DD42}"/>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6" name="Footer Placeholder 5">
            <a:extLst>
              <a:ext uri="{FF2B5EF4-FFF2-40B4-BE49-F238E27FC236}">
                <a16:creationId xmlns:a16="http://schemas.microsoft.com/office/drawing/2014/main" id="{651160FF-6576-4E54-A406-4D23602C3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3E244-8ABC-4124-B321-4292818CE9D4}"/>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61460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7678-D956-4AC1-A98C-47A3336FE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BFA3D2-CE74-4221-B20F-8F23842F12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198A14-E436-4910-B590-9BFF7F267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B6772-40E8-4E5C-BB72-9C1B116278DE}"/>
              </a:ext>
            </a:extLst>
          </p:cNvPr>
          <p:cNvSpPr>
            <a:spLocks noGrp="1"/>
          </p:cNvSpPr>
          <p:nvPr>
            <p:ph type="dt" sz="half" idx="10"/>
          </p:nvPr>
        </p:nvSpPr>
        <p:spPr/>
        <p:txBody>
          <a:bodyPr/>
          <a:lstStyle/>
          <a:p>
            <a:fld id="{40FEC6FA-8A75-44BC-99BD-C07161022D55}" type="datetimeFigureOut">
              <a:rPr lang="en-US" smtClean="0"/>
              <a:t>5/1/2019</a:t>
            </a:fld>
            <a:endParaRPr lang="en-US"/>
          </a:p>
        </p:txBody>
      </p:sp>
      <p:sp>
        <p:nvSpPr>
          <p:cNvPr id="6" name="Footer Placeholder 5">
            <a:extLst>
              <a:ext uri="{FF2B5EF4-FFF2-40B4-BE49-F238E27FC236}">
                <a16:creationId xmlns:a16="http://schemas.microsoft.com/office/drawing/2014/main" id="{0692939D-4ADB-487B-BCD0-E5F2EE626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C708B-72A2-41F3-A004-D87706557594}"/>
              </a:ext>
            </a:extLst>
          </p:cNvPr>
          <p:cNvSpPr>
            <a:spLocks noGrp="1"/>
          </p:cNvSpPr>
          <p:nvPr>
            <p:ph type="sldNum" sz="quarter" idx="12"/>
          </p:nvPr>
        </p:nvSpPr>
        <p:spPr/>
        <p:txBody>
          <a:bodyPr/>
          <a:lstStyle/>
          <a:p>
            <a:fld id="{FF1C1A70-C899-4A3E-9A90-C4BCCBD39206}" type="slidenum">
              <a:rPr lang="en-US" smtClean="0"/>
              <a:t>‹#›</a:t>
            </a:fld>
            <a:endParaRPr lang="en-US"/>
          </a:p>
        </p:txBody>
      </p:sp>
    </p:spTree>
    <p:extLst>
      <p:ext uri="{BB962C8B-B14F-4D97-AF65-F5344CB8AC3E}">
        <p14:creationId xmlns:p14="http://schemas.microsoft.com/office/powerpoint/2010/main" val="146441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91789-2C1D-49EE-B821-01475736CA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1EAC3-6A46-493D-9AAF-DC679BACF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5C738-8D69-4B46-B784-F100F49AF2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EC6FA-8A75-44BC-99BD-C07161022D55}" type="datetimeFigureOut">
              <a:rPr lang="en-US" smtClean="0"/>
              <a:t>5/1/2019</a:t>
            </a:fld>
            <a:endParaRPr lang="en-US"/>
          </a:p>
        </p:txBody>
      </p:sp>
      <p:sp>
        <p:nvSpPr>
          <p:cNvPr id="5" name="Footer Placeholder 4">
            <a:extLst>
              <a:ext uri="{FF2B5EF4-FFF2-40B4-BE49-F238E27FC236}">
                <a16:creationId xmlns:a16="http://schemas.microsoft.com/office/drawing/2014/main" id="{E135B3EA-5858-49A3-A071-BBFE720C8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047D66-19B0-4839-AAD3-749A121EE1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C1A70-C899-4A3E-9A90-C4BCCBD39206}" type="slidenum">
              <a:rPr lang="en-US" smtClean="0"/>
              <a:t>‹#›</a:t>
            </a:fld>
            <a:endParaRPr lang="en-US"/>
          </a:p>
        </p:txBody>
      </p:sp>
    </p:spTree>
    <p:extLst>
      <p:ext uri="{BB962C8B-B14F-4D97-AF65-F5344CB8AC3E}">
        <p14:creationId xmlns:p14="http://schemas.microsoft.com/office/powerpoint/2010/main" val="2548510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B85B8-B0E1-424E-B037-FC4339B597E0}"/>
              </a:ext>
            </a:extLst>
          </p:cNvPr>
          <p:cNvSpPr>
            <a:spLocks noGrp="1"/>
          </p:cNvSpPr>
          <p:nvPr>
            <p:ph type="ctrTitle"/>
          </p:nvPr>
        </p:nvSpPr>
        <p:spPr>
          <a:xfrm>
            <a:off x="1524000" y="1122362"/>
            <a:ext cx="9144000" cy="2840037"/>
          </a:xfrm>
        </p:spPr>
        <p:txBody>
          <a:bodyPr>
            <a:normAutofit/>
          </a:bodyPr>
          <a:lstStyle/>
          <a:p>
            <a:r>
              <a:rPr lang="en-US" sz="5800" dirty="0"/>
              <a:t>B</a:t>
            </a:r>
            <a:r>
              <a:rPr lang="en-US" sz="5800" baseline="-25000" dirty="0"/>
              <a:t>MSY</a:t>
            </a:r>
            <a:r>
              <a:rPr lang="en-US" sz="5800" dirty="0"/>
              <a:t> </a:t>
            </a:r>
            <a:br>
              <a:rPr lang="en-US" sz="5800" dirty="0"/>
            </a:br>
            <a:r>
              <a:rPr lang="en-US" sz="5800" dirty="0"/>
              <a:t> recruitment or survey time periods by crab stock</a:t>
            </a:r>
          </a:p>
        </p:txBody>
      </p:sp>
      <p:sp>
        <p:nvSpPr>
          <p:cNvPr id="3" name="Subtitle 2">
            <a:extLst>
              <a:ext uri="{FF2B5EF4-FFF2-40B4-BE49-F238E27FC236}">
                <a16:creationId xmlns:a16="http://schemas.microsoft.com/office/drawing/2014/main" id="{4E8AF7F5-B40C-40DA-8903-497370465ACF}"/>
              </a:ext>
            </a:extLst>
          </p:cNvPr>
          <p:cNvSpPr>
            <a:spLocks noGrp="1"/>
          </p:cNvSpPr>
          <p:nvPr>
            <p:ph type="subTitle" idx="1"/>
          </p:nvPr>
        </p:nvSpPr>
        <p:spPr>
          <a:xfrm>
            <a:off x="1524000" y="4256436"/>
            <a:ext cx="9144000" cy="1600818"/>
          </a:xfrm>
        </p:spPr>
        <p:txBody>
          <a:bodyPr>
            <a:normAutofit/>
          </a:bodyPr>
          <a:lstStyle/>
          <a:p>
            <a:r>
              <a:rPr lang="en-US">
                <a:solidFill>
                  <a:schemeClr val="accent1"/>
                </a:solidFill>
              </a:rPr>
              <a:t>May CPT</a:t>
            </a:r>
          </a:p>
          <a:p>
            <a:r>
              <a:rPr lang="en-US">
                <a:solidFill>
                  <a:schemeClr val="accent1"/>
                </a:solidFill>
              </a:rPr>
              <a:t>5/2/2019</a:t>
            </a:r>
          </a:p>
          <a:p>
            <a:r>
              <a:rPr lang="en-US">
                <a:solidFill>
                  <a:schemeClr val="accent1"/>
                </a:solidFill>
              </a:rPr>
              <a:t>Coast Hotel, Anchorage</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6795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00761-1B3C-4036-965D-3B3B797F13D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PIRKC</a:t>
            </a:r>
          </a:p>
        </p:txBody>
      </p:sp>
      <p:sp>
        <p:nvSpPr>
          <p:cNvPr id="9" name="Content Placeholder 8">
            <a:extLst>
              <a:ext uri="{FF2B5EF4-FFF2-40B4-BE49-F238E27FC236}">
                <a16:creationId xmlns:a16="http://schemas.microsoft.com/office/drawing/2014/main" id="{53C8F821-1D58-4E9F-9238-FEBAADF43E2C}"/>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1991/92- 2017</a:t>
            </a:r>
          </a:p>
        </p:txBody>
      </p:sp>
      <p:pic>
        <p:nvPicPr>
          <p:cNvPr id="7" name="Content Placeholder 3">
            <a:extLst>
              <a:ext uri="{FF2B5EF4-FFF2-40B4-BE49-F238E27FC236}">
                <a16:creationId xmlns:a16="http://schemas.microsoft.com/office/drawing/2014/main" id="{A1C1CAD4-2A82-4FC0-935C-87FD2467A3E2}"/>
              </a:ext>
            </a:extLst>
          </p:cNvPr>
          <p:cNvPicPr>
            <a:picLocks/>
          </p:cNvPicPr>
          <p:nvPr/>
        </p:nvPicPr>
        <p:blipFill>
          <a:blip r:embed="rId2"/>
          <a:stretch>
            <a:fillRect/>
          </a:stretch>
        </p:blipFill>
        <p:spPr>
          <a:xfrm>
            <a:off x="5718048" y="643467"/>
            <a:ext cx="5410199" cy="5410199"/>
          </a:xfrm>
          <a:prstGeom prst="rect">
            <a:avLst/>
          </a:prstGeom>
        </p:spPr>
      </p:pic>
    </p:spTree>
    <p:extLst>
      <p:ext uri="{BB962C8B-B14F-4D97-AF65-F5344CB8AC3E}">
        <p14:creationId xmlns:p14="http://schemas.microsoft.com/office/powerpoint/2010/main" val="257777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CC728-0948-4B6B-866F-E5843C34EB98}"/>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SMBKC</a:t>
            </a:r>
          </a:p>
        </p:txBody>
      </p:sp>
      <p:sp>
        <p:nvSpPr>
          <p:cNvPr id="9" name="Content Placeholder 8">
            <a:extLst>
              <a:ext uri="{FF2B5EF4-FFF2-40B4-BE49-F238E27FC236}">
                <a16:creationId xmlns:a16="http://schemas.microsoft.com/office/drawing/2014/main" id="{B81FBC7F-8DDD-41BB-9B74-CDD68F43D300}"/>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1978-2017 full time series</a:t>
            </a:r>
          </a:p>
        </p:txBody>
      </p:sp>
      <p:pic>
        <p:nvPicPr>
          <p:cNvPr id="8" name="Picture 7">
            <a:extLst>
              <a:ext uri="{FF2B5EF4-FFF2-40B4-BE49-F238E27FC236}">
                <a16:creationId xmlns:a16="http://schemas.microsoft.com/office/drawing/2014/main" id="{C3D93C3F-7C17-45E0-A533-00489F3B5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354" y="766618"/>
            <a:ext cx="6953683" cy="5794736"/>
          </a:xfrm>
          <a:prstGeom prst="rect">
            <a:avLst/>
          </a:prstGeom>
        </p:spPr>
      </p:pic>
    </p:spTree>
    <p:extLst>
      <p:ext uri="{BB962C8B-B14F-4D97-AF65-F5344CB8AC3E}">
        <p14:creationId xmlns:p14="http://schemas.microsoft.com/office/powerpoint/2010/main" val="146010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FC9F7-188A-4310-90CB-620E7E3092CB}"/>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NSRKC</a:t>
            </a:r>
          </a:p>
        </p:txBody>
      </p:sp>
      <p:sp>
        <p:nvSpPr>
          <p:cNvPr id="9" name="Content Placeholder 8">
            <a:extLst>
              <a:ext uri="{FF2B5EF4-FFF2-40B4-BE49-F238E27FC236}">
                <a16:creationId xmlns:a16="http://schemas.microsoft.com/office/drawing/2014/main" id="{780B26AD-736D-4A21-9249-A5BB3744E887}"/>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1980-2019</a:t>
            </a:r>
          </a:p>
          <a:p>
            <a:r>
              <a:rPr lang="en-US" sz="2000" dirty="0">
                <a:solidFill>
                  <a:schemeClr val="bg1"/>
                </a:solidFill>
              </a:rPr>
              <a:t>Avoid very high pre-1980</a:t>
            </a:r>
          </a:p>
          <a:p>
            <a:r>
              <a:rPr lang="en-US" sz="2000" dirty="0">
                <a:solidFill>
                  <a:schemeClr val="bg1"/>
                </a:solidFill>
              </a:rPr>
              <a:t>But why most current year included?</a:t>
            </a:r>
          </a:p>
        </p:txBody>
      </p:sp>
      <p:pic>
        <p:nvPicPr>
          <p:cNvPr id="7" name="Content Placeholder 3">
            <a:extLst>
              <a:ext uri="{FF2B5EF4-FFF2-40B4-BE49-F238E27FC236}">
                <a16:creationId xmlns:a16="http://schemas.microsoft.com/office/drawing/2014/main" id="{CBE4BD33-D9C9-465C-9A35-9ACFFC9D2D04}"/>
              </a:ext>
            </a:extLst>
          </p:cNvPr>
          <p:cNvPicPr>
            <a:picLocks/>
          </p:cNvPicPr>
          <p:nvPr/>
        </p:nvPicPr>
        <p:blipFill>
          <a:blip r:embed="rId2"/>
          <a:stretch>
            <a:fillRect/>
          </a:stretch>
        </p:blipFill>
        <p:spPr>
          <a:xfrm>
            <a:off x="5718048" y="643467"/>
            <a:ext cx="5410199" cy="5410199"/>
          </a:xfrm>
          <a:prstGeom prst="rect">
            <a:avLst/>
          </a:prstGeom>
        </p:spPr>
      </p:pic>
    </p:spTree>
    <p:extLst>
      <p:ext uri="{BB962C8B-B14F-4D97-AF65-F5344CB8AC3E}">
        <p14:creationId xmlns:p14="http://schemas.microsoft.com/office/powerpoint/2010/main" val="175749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A68D015-71A3-4B0F-A12C-C62831D5E169}"/>
              </a:ext>
            </a:extLst>
          </p:cNvPr>
          <p:cNvSpPr/>
          <p:nvPr/>
        </p:nvSpPr>
        <p:spPr>
          <a:xfrm>
            <a:off x="7839809" y="1978269"/>
            <a:ext cx="1951892" cy="7473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09B8397-E1FA-45CF-B183-C5BF38508E4C}"/>
              </a:ext>
            </a:extLst>
          </p:cNvPr>
          <p:cNvPicPr>
            <a:picLocks noGrp="1" noChangeAspect="1"/>
          </p:cNvPicPr>
          <p:nvPr>
            <p:ph idx="1"/>
          </p:nvPr>
        </p:nvPicPr>
        <p:blipFill>
          <a:blip r:embed="rId2"/>
          <a:stretch>
            <a:fillRect/>
          </a:stretch>
        </p:blipFill>
        <p:spPr>
          <a:xfrm>
            <a:off x="999392" y="737251"/>
            <a:ext cx="10368372" cy="5571066"/>
          </a:xfrm>
          <a:prstGeom prst="rect">
            <a:avLst/>
          </a:prstGeom>
        </p:spPr>
      </p:pic>
      <p:sp>
        <p:nvSpPr>
          <p:cNvPr id="2" name="Rectangle 1">
            <a:extLst>
              <a:ext uri="{FF2B5EF4-FFF2-40B4-BE49-F238E27FC236}">
                <a16:creationId xmlns:a16="http://schemas.microsoft.com/office/drawing/2014/main" id="{6947C0CD-DC44-4A24-A700-C5DA5142B56B}"/>
              </a:ext>
            </a:extLst>
          </p:cNvPr>
          <p:cNvSpPr/>
          <p:nvPr/>
        </p:nvSpPr>
        <p:spPr>
          <a:xfrm>
            <a:off x="999392" y="3235571"/>
            <a:ext cx="10280794" cy="89681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293537C-6330-43FD-A6D4-1E33E2B1E480}"/>
              </a:ext>
            </a:extLst>
          </p:cNvPr>
          <p:cNvSpPr/>
          <p:nvPr/>
        </p:nvSpPr>
        <p:spPr>
          <a:xfrm>
            <a:off x="7895492" y="2351942"/>
            <a:ext cx="2373221" cy="53193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38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09069C-9D12-4A64-A396-634EE8178059}"/>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Consistency across stocks  or individual productivity analyses?</a:t>
            </a:r>
          </a:p>
        </p:txBody>
      </p:sp>
      <p:graphicFrame>
        <p:nvGraphicFramePr>
          <p:cNvPr id="5" name="Content Placeholder 2">
            <a:extLst>
              <a:ext uri="{FF2B5EF4-FFF2-40B4-BE49-F238E27FC236}">
                <a16:creationId xmlns:a16="http://schemas.microsoft.com/office/drawing/2014/main" id="{59B64A29-C6C1-461E-B731-E5DF3532C290}"/>
              </a:ext>
            </a:extLst>
          </p:cNvPr>
          <p:cNvGraphicFramePr>
            <a:graphicFrameLocks noGrp="1"/>
          </p:cNvGraphicFramePr>
          <p:nvPr>
            <p:ph idx="1"/>
            <p:extLst>
              <p:ext uri="{D42A27DB-BD31-4B8C-83A1-F6EECF244321}">
                <p14:modId xmlns:p14="http://schemas.microsoft.com/office/powerpoint/2010/main" val="178605256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46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09069C-9D12-4A64-A396-634EE8178059}"/>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Consistency across stocks  or individual productivity analyses?</a:t>
            </a:r>
          </a:p>
        </p:txBody>
      </p:sp>
      <p:graphicFrame>
        <p:nvGraphicFramePr>
          <p:cNvPr id="5" name="Content Placeholder 2">
            <a:extLst>
              <a:ext uri="{FF2B5EF4-FFF2-40B4-BE49-F238E27FC236}">
                <a16:creationId xmlns:a16="http://schemas.microsoft.com/office/drawing/2014/main" id="{59B64A29-C6C1-461E-B731-E5DF3532C290}"/>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7808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09B8397-E1FA-45CF-B183-C5BF38508E4C}"/>
              </a:ext>
            </a:extLst>
          </p:cNvPr>
          <p:cNvPicPr>
            <a:picLocks noGrp="1" noChangeAspect="1"/>
          </p:cNvPicPr>
          <p:nvPr>
            <p:ph idx="1"/>
          </p:nvPr>
        </p:nvPicPr>
        <p:blipFill>
          <a:blip r:embed="rId2"/>
          <a:stretch>
            <a:fillRect/>
          </a:stretch>
        </p:blipFill>
        <p:spPr>
          <a:xfrm>
            <a:off x="911814" y="643467"/>
            <a:ext cx="10368372" cy="5571066"/>
          </a:xfrm>
          <a:prstGeom prst="rect">
            <a:avLst/>
          </a:prstGeom>
        </p:spPr>
      </p:pic>
    </p:spTree>
    <p:extLst>
      <p:ext uri="{BB962C8B-B14F-4D97-AF65-F5344CB8AC3E}">
        <p14:creationId xmlns:p14="http://schemas.microsoft.com/office/powerpoint/2010/main" val="127401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09B8397-E1FA-45CF-B183-C5BF38508E4C}"/>
              </a:ext>
            </a:extLst>
          </p:cNvPr>
          <p:cNvPicPr>
            <a:picLocks noGrp="1" noChangeAspect="1"/>
          </p:cNvPicPr>
          <p:nvPr>
            <p:ph idx="1"/>
          </p:nvPr>
        </p:nvPicPr>
        <p:blipFill>
          <a:blip r:embed="rId2"/>
          <a:stretch>
            <a:fillRect/>
          </a:stretch>
        </p:blipFill>
        <p:spPr>
          <a:xfrm>
            <a:off x="911814" y="643467"/>
            <a:ext cx="10368372" cy="5571066"/>
          </a:xfrm>
          <a:prstGeom prst="rect">
            <a:avLst/>
          </a:prstGeom>
        </p:spPr>
      </p:pic>
      <p:sp>
        <p:nvSpPr>
          <p:cNvPr id="2" name="Rectangle 1">
            <a:extLst>
              <a:ext uri="{FF2B5EF4-FFF2-40B4-BE49-F238E27FC236}">
                <a16:creationId xmlns:a16="http://schemas.microsoft.com/office/drawing/2014/main" id="{6947C0CD-DC44-4A24-A700-C5DA5142B56B}"/>
              </a:ext>
            </a:extLst>
          </p:cNvPr>
          <p:cNvSpPr/>
          <p:nvPr/>
        </p:nvSpPr>
        <p:spPr>
          <a:xfrm>
            <a:off x="911814" y="3138854"/>
            <a:ext cx="10280794" cy="89681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50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09B8397-E1FA-45CF-B183-C5BF38508E4C}"/>
              </a:ext>
            </a:extLst>
          </p:cNvPr>
          <p:cNvPicPr>
            <a:picLocks noGrp="1" noChangeAspect="1"/>
          </p:cNvPicPr>
          <p:nvPr>
            <p:ph idx="1"/>
          </p:nvPr>
        </p:nvPicPr>
        <p:blipFill>
          <a:blip r:embed="rId2"/>
          <a:stretch>
            <a:fillRect/>
          </a:stretch>
        </p:blipFill>
        <p:spPr>
          <a:xfrm>
            <a:off x="911814" y="643467"/>
            <a:ext cx="10368372" cy="5571066"/>
          </a:xfrm>
          <a:prstGeom prst="rect">
            <a:avLst/>
          </a:prstGeom>
        </p:spPr>
      </p:pic>
      <p:sp>
        <p:nvSpPr>
          <p:cNvPr id="2" name="Rectangle 1">
            <a:extLst>
              <a:ext uri="{FF2B5EF4-FFF2-40B4-BE49-F238E27FC236}">
                <a16:creationId xmlns:a16="http://schemas.microsoft.com/office/drawing/2014/main" id="{6947C0CD-DC44-4A24-A700-C5DA5142B56B}"/>
              </a:ext>
            </a:extLst>
          </p:cNvPr>
          <p:cNvSpPr/>
          <p:nvPr/>
        </p:nvSpPr>
        <p:spPr>
          <a:xfrm>
            <a:off x="911814" y="3138854"/>
            <a:ext cx="10280794" cy="89681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A68D015-71A3-4B0F-A12C-C62831D5E169}"/>
              </a:ext>
            </a:extLst>
          </p:cNvPr>
          <p:cNvSpPr/>
          <p:nvPr/>
        </p:nvSpPr>
        <p:spPr>
          <a:xfrm>
            <a:off x="8044962" y="2593731"/>
            <a:ext cx="1951892" cy="7473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59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4240ED-5938-4115-8050-CE291E16522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PIBKC</a:t>
            </a:r>
          </a:p>
        </p:txBody>
      </p:sp>
      <p:sp>
        <p:nvSpPr>
          <p:cNvPr id="5" name="TextBox 4">
            <a:extLst>
              <a:ext uri="{FF2B5EF4-FFF2-40B4-BE49-F238E27FC236}">
                <a16:creationId xmlns:a16="http://schemas.microsoft.com/office/drawing/2014/main" id="{7DA9DBB0-AF73-4029-A87E-62F9971F739F}"/>
              </a:ext>
            </a:extLst>
          </p:cNvPr>
          <p:cNvSpPr txBox="1"/>
          <p:nvPr/>
        </p:nvSpPr>
        <p:spPr>
          <a:xfrm>
            <a:off x="643468" y="2638044"/>
            <a:ext cx="3363974" cy="3415622"/>
          </a:xfrm>
          <a:prstGeom prst="rect">
            <a:avLst/>
          </a:prstGeom>
        </p:spPr>
        <p:txBody>
          <a:bodyPr rtlCol="0">
            <a:normAutofit/>
          </a:bodyPr>
          <a:lstStyle/>
          <a:p>
            <a:pPr marL="342900" indent="-342900">
              <a:spcAft>
                <a:spcPts val="600"/>
              </a:spcAft>
              <a:buFont typeface="Arial" panose="020B0604020202020204" pitchFamily="34" charset="0"/>
              <a:buChar char="•"/>
            </a:pPr>
            <a:r>
              <a:rPr lang="en-US" sz="2000" dirty="0">
                <a:solidFill>
                  <a:schemeClr val="bg1"/>
                </a:solidFill>
              </a:rPr>
              <a:t>1980/81-1984/85 and 1990/91-1997/98 represent production potential of stock</a:t>
            </a:r>
          </a:p>
          <a:p>
            <a:pPr marL="342900" indent="-342900">
              <a:spcAft>
                <a:spcPts val="600"/>
              </a:spcAft>
              <a:buFont typeface="Arial" panose="020B0604020202020204" pitchFamily="34" charset="0"/>
              <a:buChar char="•"/>
            </a:pPr>
            <a:endParaRPr lang="en-US" sz="2000" dirty="0">
              <a:solidFill>
                <a:schemeClr val="bg1"/>
              </a:solidFill>
            </a:endParaRPr>
          </a:p>
          <a:p>
            <a:pPr marL="342900" indent="-342900">
              <a:spcAft>
                <a:spcPts val="600"/>
              </a:spcAft>
              <a:buFont typeface="Arial" panose="020B0604020202020204" pitchFamily="34" charset="0"/>
              <a:buChar char="•"/>
            </a:pPr>
            <a:r>
              <a:rPr lang="en-US" sz="2000" dirty="0">
                <a:solidFill>
                  <a:schemeClr val="bg1"/>
                </a:solidFill>
              </a:rPr>
              <a:t>Previous consideration of different time periods but have not been adopted</a:t>
            </a:r>
          </a:p>
        </p:txBody>
      </p:sp>
      <p:pic>
        <p:nvPicPr>
          <p:cNvPr id="4" name="Picture 3">
            <a:extLst>
              <a:ext uri="{FF2B5EF4-FFF2-40B4-BE49-F238E27FC236}">
                <a16:creationId xmlns:a16="http://schemas.microsoft.com/office/drawing/2014/main" id="{B3A3AA75-DCD1-423C-A8C8-8E94C6B39D19}"/>
              </a:ext>
            </a:extLst>
          </p:cNvPr>
          <p:cNvPicPr>
            <a:picLocks noChangeAspect="1"/>
          </p:cNvPicPr>
          <p:nvPr/>
        </p:nvPicPr>
        <p:blipFill>
          <a:blip r:embed="rId2"/>
          <a:stretch>
            <a:fillRect/>
          </a:stretch>
        </p:blipFill>
        <p:spPr>
          <a:xfrm>
            <a:off x="5297763" y="1636511"/>
            <a:ext cx="6250769" cy="3424110"/>
          </a:xfrm>
          <a:prstGeom prst="rect">
            <a:avLst/>
          </a:prstGeom>
        </p:spPr>
      </p:pic>
    </p:spTree>
    <p:extLst>
      <p:ext uri="{BB962C8B-B14F-4D97-AF65-F5344CB8AC3E}">
        <p14:creationId xmlns:p14="http://schemas.microsoft.com/office/powerpoint/2010/main" val="3209755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2988-8789-4E9A-83B6-AD4C6FAAFC47}"/>
              </a:ext>
            </a:extLst>
          </p:cNvPr>
          <p:cNvSpPr>
            <a:spLocks noGrp="1"/>
          </p:cNvSpPr>
          <p:nvPr>
            <p:ph type="title"/>
          </p:nvPr>
        </p:nvSpPr>
        <p:spPr>
          <a:xfrm>
            <a:off x="724069" y="3745277"/>
            <a:ext cx="3348227" cy="2809875"/>
          </a:xfrm>
        </p:spPr>
        <p:txBody>
          <a:bodyPr vert="horz" lIns="91440" tIns="45720" rIns="91440" bIns="45720" rtlCol="0" anchor="b">
            <a:normAutofit fontScale="90000"/>
          </a:bodyPr>
          <a:lstStyle/>
          <a:p>
            <a:br>
              <a:rPr lang="en-US" sz="2200" kern="1200" dirty="0">
                <a:solidFill>
                  <a:schemeClr val="bg1">
                    <a:lumMod val="85000"/>
                    <a:lumOff val="15000"/>
                  </a:schemeClr>
                </a:solidFill>
                <a:latin typeface="+mj-lt"/>
                <a:ea typeface="+mj-ea"/>
                <a:cs typeface="+mj-cs"/>
              </a:rPr>
            </a:br>
            <a:r>
              <a:rPr lang="en-US" sz="2200" kern="1200" dirty="0">
                <a:solidFill>
                  <a:schemeClr val="bg1">
                    <a:lumMod val="85000"/>
                    <a:lumOff val="15000"/>
                  </a:schemeClr>
                </a:solidFill>
                <a:latin typeface="+mj-lt"/>
                <a:ea typeface="+mj-ea"/>
                <a:cs typeface="+mj-cs"/>
              </a:rPr>
              <a:t>2010 SAFE (no model) </a:t>
            </a:r>
            <a:r>
              <a:rPr lang="en-US" sz="2200" kern="1200" dirty="0" err="1">
                <a:solidFill>
                  <a:schemeClr val="bg1">
                    <a:lumMod val="85000"/>
                    <a:lumOff val="15000"/>
                  </a:schemeClr>
                </a:solidFill>
                <a:latin typeface="+mj-lt"/>
                <a:ea typeface="+mj-ea"/>
                <a:cs typeface="+mj-cs"/>
              </a:rPr>
              <a:t>Bmsy</a:t>
            </a:r>
            <a:r>
              <a:rPr lang="en-US" sz="2200" kern="1200" dirty="0">
                <a:solidFill>
                  <a:schemeClr val="bg1">
                    <a:lumMod val="85000"/>
                    <a:lumOff val="15000"/>
                  </a:schemeClr>
                </a:solidFill>
                <a:latin typeface="+mj-lt"/>
                <a:ea typeface="+mj-ea"/>
                <a:cs typeface="+mj-cs"/>
              </a:rPr>
              <a:t> based on 1969-1980</a:t>
            </a:r>
            <a:br>
              <a:rPr lang="en-US" sz="2200" kern="1200" dirty="0">
                <a:solidFill>
                  <a:schemeClr val="bg1">
                    <a:lumMod val="85000"/>
                    <a:lumOff val="15000"/>
                  </a:schemeClr>
                </a:solidFill>
                <a:latin typeface="+mj-lt"/>
                <a:ea typeface="+mj-ea"/>
                <a:cs typeface="+mj-cs"/>
              </a:rPr>
            </a:br>
            <a:r>
              <a:rPr lang="en-US" sz="2200" kern="1200" dirty="0">
                <a:solidFill>
                  <a:schemeClr val="bg1">
                    <a:lumMod val="85000"/>
                    <a:lumOff val="15000"/>
                  </a:schemeClr>
                </a:solidFill>
                <a:latin typeface="+mj-lt"/>
                <a:ea typeface="+mj-ea"/>
                <a:cs typeface="+mj-cs"/>
              </a:rPr>
              <a:t>High and low periods of stock</a:t>
            </a:r>
            <a:br>
              <a:rPr lang="en-US" sz="2200" kern="1200" dirty="0">
                <a:solidFill>
                  <a:schemeClr val="bg1">
                    <a:lumMod val="85000"/>
                    <a:lumOff val="15000"/>
                  </a:schemeClr>
                </a:solidFill>
                <a:latin typeface="+mj-lt"/>
                <a:ea typeface="+mj-ea"/>
                <a:cs typeface="+mj-cs"/>
              </a:rPr>
            </a:br>
            <a:r>
              <a:rPr lang="en-US" sz="2200" kern="1200" dirty="0">
                <a:solidFill>
                  <a:schemeClr val="bg1">
                    <a:lumMod val="85000"/>
                    <a:lumOff val="15000"/>
                  </a:schemeClr>
                </a:solidFill>
                <a:latin typeface="+mj-lt"/>
                <a:ea typeface="+mj-ea"/>
                <a:cs typeface="+mj-cs"/>
              </a:rPr>
              <a:t> (stock declared overfished)</a:t>
            </a:r>
            <a:br>
              <a:rPr lang="en-US" sz="2200" kern="1200" dirty="0">
                <a:solidFill>
                  <a:schemeClr val="bg1">
                    <a:lumMod val="85000"/>
                    <a:lumOff val="15000"/>
                  </a:schemeClr>
                </a:solidFill>
                <a:latin typeface="+mj-lt"/>
                <a:ea typeface="+mj-ea"/>
                <a:cs typeface="+mj-cs"/>
              </a:rPr>
            </a:br>
            <a:br>
              <a:rPr lang="en-US" sz="2200" kern="1200" dirty="0">
                <a:solidFill>
                  <a:schemeClr val="bg1">
                    <a:lumMod val="85000"/>
                    <a:lumOff val="15000"/>
                  </a:schemeClr>
                </a:solidFill>
                <a:latin typeface="+mj-lt"/>
                <a:ea typeface="+mj-ea"/>
                <a:cs typeface="+mj-cs"/>
              </a:rPr>
            </a:br>
            <a:r>
              <a:rPr lang="en-US" sz="2200" kern="1200" dirty="0">
                <a:solidFill>
                  <a:schemeClr val="bg1">
                    <a:lumMod val="85000"/>
                    <a:lumOff val="15000"/>
                  </a:schemeClr>
                </a:solidFill>
                <a:latin typeface="+mj-lt"/>
                <a:ea typeface="+mj-ea"/>
                <a:cs typeface="+mj-cs"/>
              </a:rPr>
              <a:t>Model developed in conjunction with rebuilding analysis</a:t>
            </a:r>
            <a:br>
              <a:rPr lang="en-US" sz="2200" kern="1200" dirty="0">
                <a:solidFill>
                  <a:schemeClr val="bg1">
                    <a:lumMod val="85000"/>
                    <a:lumOff val="15000"/>
                  </a:schemeClr>
                </a:solidFill>
                <a:latin typeface="+mj-lt"/>
                <a:ea typeface="+mj-ea"/>
                <a:cs typeface="+mj-cs"/>
              </a:rPr>
            </a:br>
            <a:br>
              <a:rPr lang="en-US" sz="2200" kern="1200" dirty="0">
                <a:solidFill>
                  <a:schemeClr val="bg1">
                    <a:lumMod val="85000"/>
                    <a:lumOff val="15000"/>
                  </a:schemeClr>
                </a:solidFill>
                <a:latin typeface="+mj-lt"/>
                <a:ea typeface="+mj-ea"/>
                <a:cs typeface="+mj-cs"/>
              </a:rPr>
            </a:br>
            <a:r>
              <a:rPr lang="en-US" sz="2200" kern="1200" dirty="0">
                <a:solidFill>
                  <a:schemeClr val="bg1">
                    <a:lumMod val="85000"/>
                    <a:lumOff val="15000"/>
                  </a:schemeClr>
                </a:solidFill>
                <a:latin typeface="+mj-lt"/>
                <a:ea typeface="+mj-ea"/>
                <a:cs typeface="+mj-cs"/>
              </a:rPr>
              <a:t>2012 model accepted and CPT requested analysis of alternative recruitment periods</a:t>
            </a:r>
            <a:br>
              <a:rPr lang="en-US" sz="2200" kern="1200" dirty="0">
                <a:solidFill>
                  <a:schemeClr val="bg1">
                    <a:lumMod val="85000"/>
                    <a:lumOff val="15000"/>
                  </a:schemeClr>
                </a:solidFill>
                <a:latin typeface="+mj-lt"/>
                <a:ea typeface="+mj-ea"/>
                <a:cs typeface="+mj-cs"/>
              </a:rPr>
            </a:br>
            <a:br>
              <a:rPr lang="en-US" sz="2200" kern="1200" dirty="0">
                <a:solidFill>
                  <a:schemeClr val="bg1">
                    <a:lumMod val="85000"/>
                    <a:lumOff val="15000"/>
                  </a:schemeClr>
                </a:solidFill>
                <a:latin typeface="+mj-lt"/>
                <a:ea typeface="+mj-ea"/>
                <a:cs typeface="+mj-cs"/>
              </a:rPr>
            </a:br>
            <a:r>
              <a:rPr lang="en-US" sz="2200" kern="1200" dirty="0">
                <a:solidFill>
                  <a:schemeClr val="bg1">
                    <a:lumMod val="85000"/>
                    <a:lumOff val="15000"/>
                  </a:schemeClr>
                </a:solidFill>
                <a:latin typeface="+mj-lt"/>
                <a:ea typeface="+mj-ea"/>
                <a:cs typeface="+mj-cs"/>
              </a:rPr>
              <a:t>Andre additional breakpoint analysis led to selection of 1990-current (= breakpoint in 1985 for recruitment in 1990)</a:t>
            </a:r>
            <a:br>
              <a:rPr lang="en-US" sz="2200" kern="1200" dirty="0">
                <a:solidFill>
                  <a:schemeClr val="bg1">
                    <a:lumMod val="85000"/>
                    <a:lumOff val="15000"/>
                  </a:schemeClr>
                </a:solidFill>
                <a:latin typeface="+mj-lt"/>
                <a:ea typeface="+mj-ea"/>
                <a:cs typeface="+mj-cs"/>
              </a:rPr>
            </a:br>
            <a:br>
              <a:rPr lang="en-US" sz="2200" kern="1200" dirty="0">
                <a:solidFill>
                  <a:schemeClr val="bg1">
                    <a:lumMod val="85000"/>
                    <a:lumOff val="15000"/>
                  </a:schemeClr>
                </a:solidFill>
                <a:latin typeface="+mj-lt"/>
                <a:ea typeface="+mj-ea"/>
                <a:cs typeface="+mj-cs"/>
              </a:rPr>
            </a:br>
            <a:r>
              <a:rPr lang="en-US" sz="2200" b="1" kern="1200" dirty="0">
                <a:solidFill>
                  <a:schemeClr val="bg1">
                    <a:lumMod val="85000"/>
                    <a:lumOff val="15000"/>
                  </a:schemeClr>
                </a:solidFill>
                <a:latin typeface="+mj-lt"/>
                <a:ea typeface="+mj-ea"/>
                <a:cs typeface="+mj-cs"/>
              </a:rPr>
              <a:t>When did we move to 1982-on?</a:t>
            </a:r>
            <a:br>
              <a:rPr lang="en-US" sz="2200" kern="1200" dirty="0">
                <a:solidFill>
                  <a:schemeClr val="bg1">
                    <a:lumMod val="85000"/>
                    <a:lumOff val="15000"/>
                  </a:schemeClr>
                </a:solidFill>
                <a:latin typeface="+mj-lt"/>
                <a:ea typeface="+mj-ea"/>
                <a:cs typeface="+mj-cs"/>
              </a:rPr>
            </a:br>
            <a:br>
              <a:rPr lang="en-US" sz="2200" kern="1200" dirty="0">
                <a:solidFill>
                  <a:schemeClr val="bg1">
                    <a:lumMod val="85000"/>
                    <a:lumOff val="15000"/>
                  </a:schemeClr>
                </a:solidFill>
                <a:latin typeface="+mj-lt"/>
                <a:ea typeface="+mj-ea"/>
                <a:cs typeface="+mj-cs"/>
              </a:rPr>
            </a:br>
            <a:endParaRPr lang="en-US" sz="2200" kern="1200" dirty="0">
              <a:solidFill>
                <a:schemeClr val="bg1">
                  <a:lumMod val="85000"/>
                  <a:lumOff val="15000"/>
                </a:schemeClr>
              </a:solidFill>
              <a:latin typeface="+mj-lt"/>
              <a:ea typeface="+mj-ea"/>
              <a:cs typeface="+mj-cs"/>
            </a:endParaRPr>
          </a:p>
        </p:txBody>
      </p:sp>
      <p:pic>
        <p:nvPicPr>
          <p:cNvPr id="4" name="Picture 3">
            <a:extLst>
              <a:ext uri="{FF2B5EF4-FFF2-40B4-BE49-F238E27FC236}">
                <a16:creationId xmlns:a16="http://schemas.microsoft.com/office/drawing/2014/main" id="{2E084D9B-D477-44D1-A0D6-1B52CBCC69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8965" y="1518398"/>
            <a:ext cx="6089568" cy="3821203"/>
          </a:xfrm>
          <a:prstGeom prst="rect">
            <a:avLst/>
          </a:prstGeom>
        </p:spPr>
      </p:pic>
      <p:sp>
        <p:nvSpPr>
          <p:cNvPr id="5" name="TextBox 4">
            <a:extLst>
              <a:ext uri="{FF2B5EF4-FFF2-40B4-BE49-F238E27FC236}">
                <a16:creationId xmlns:a16="http://schemas.microsoft.com/office/drawing/2014/main" id="{B4FC4BAB-E8DD-4A97-8FF4-AD08D27F4A87}"/>
              </a:ext>
            </a:extLst>
          </p:cNvPr>
          <p:cNvSpPr txBox="1"/>
          <p:nvPr/>
        </p:nvSpPr>
        <p:spPr>
          <a:xfrm>
            <a:off x="6559062" y="580292"/>
            <a:ext cx="2189638" cy="584775"/>
          </a:xfrm>
          <a:prstGeom prst="rect">
            <a:avLst/>
          </a:prstGeom>
          <a:noFill/>
        </p:spPr>
        <p:txBody>
          <a:bodyPr wrap="none" rtlCol="0">
            <a:spAutoFit/>
          </a:bodyPr>
          <a:lstStyle/>
          <a:p>
            <a:r>
              <a:rPr lang="en-US" sz="3200" dirty="0"/>
              <a:t>Tanner Crab</a:t>
            </a:r>
          </a:p>
        </p:txBody>
      </p:sp>
    </p:spTree>
    <p:extLst>
      <p:ext uri="{BB962C8B-B14F-4D97-AF65-F5344CB8AC3E}">
        <p14:creationId xmlns:p14="http://schemas.microsoft.com/office/powerpoint/2010/main" val="4134950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8E7D6-7F7E-4BC0-9503-C182EA85F079}"/>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Snow crab</a:t>
            </a:r>
          </a:p>
        </p:txBody>
      </p:sp>
      <p:sp>
        <p:nvSpPr>
          <p:cNvPr id="3" name="Content Placeholder 2">
            <a:extLst>
              <a:ext uri="{FF2B5EF4-FFF2-40B4-BE49-F238E27FC236}">
                <a16:creationId xmlns:a16="http://schemas.microsoft.com/office/drawing/2014/main" id="{2AE9A934-9E82-46BC-8C85-593246E46C95}"/>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1982 – end year -1 (same with Tanner)</a:t>
            </a:r>
          </a:p>
        </p:txBody>
      </p:sp>
      <p:pic>
        <p:nvPicPr>
          <p:cNvPr id="4" name="Picture 3">
            <a:extLst>
              <a:ext uri="{FF2B5EF4-FFF2-40B4-BE49-F238E27FC236}">
                <a16:creationId xmlns:a16="http://schemas.microsoft.com/office/drawing/2014/main" id="{057A1C77-56C1-42F3-9F89-0292D252F8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45542" y="643467"/>
            <a:ext cx="4355211" cy="5410199"/>
          </a:xfrm>
          <a:prstGeom prst="rect">
            <a:avLst/>
          </a:prstGeom>
        </p:spPr>
      </p:pic>
    </p:spTree>
    <p:extLst>
      <p:ext uri="{BB962C8B-B14F-4D97-AF65-F5344CB8AC3E}">
        <p14:creationId xmlns:p14="http://schemas.microsoft.com/office/powerpoint/2010/main" val="3459721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FB228-70AE-4529-A164-1541E4B42091}"/>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BBRKC </a:t>
            </a:r>
          </a:p>
        </p:txBody>
      </p:sp>
      <p:sp>
        <p:nvSpPr>
          <p:cNvPr id="3" name="Content Placeholder 2">
            <a:extLst>
              <a:ext uri="{FF2B5EF4-FFF2-40B4-BE49-F238E27FC236}">
                <a16:creationId xmlns:a16="http://schemas.microsoft.com/office/drawing/2014/main" id="{C5A4813B-C892-4100-B018-4295777E58AC}"/>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2011 change to </a:t>
            </a:r>
            <a:r>
              <a:rPr lang="en-US" sz="2000">
                <a:solidFill>
                  <a:schemeClr val="bg1"/>
                </a:solidFill>
              </a:rPr>
              <a:t>Bmsy</a:t>
            </a:r>
            <a:r>
              <a:rPr lang="en-US" sz="2000" dirty="0">
                <a:solidFill>
                  <a:schemeClr val="bg1"/>
                </a:solidFill>
              </a:rPr>
              <a:t> years after </a:t>
            </a:r>
            <a:r>
              <a:rPr lang="en-US" sz="2000">
                <a:solidFill>
                  <a:schemeClr val="bg1"/>
                </a:solidFill>
              </a:rPr>
              <a:t>Jie’s</a:t>
            </a:r>
            <a:r>
              <a:rPr lang="en-US" sz="2000" dirty="0">
                <a:solidFill>
                  <a:schemeClr val="bg1"/>
                </a:solidFill>
              </a:rPr>
              <a:t> breakpoint analysis shows change in productivity following 1977 regime shift and thus recruitment beginning in 1984</a:t>
            </a:r>
          </a:p>
        </p:txBody>
      </p:sp>
      <p:pic>
        <p:nvPicPr>
          <p:cNvPr id="4" name="Picture 3" descr="A screenshot of a cell phone&#10;&#10;Description automatically generated">
            <a:extLst>
              <a:ext uri="{FF2B5EF4-FFF2-40B4-BE49-F238E27FC236}">
                <a16:creationId xmlns:a16="http://schemas.microsoft.com/office/drawing/2014/main" id="{BBE01A28-D4CC-4922-BC7A-168DE5A5F59A}"/>
              </a:ext>
            </a:extLst>
          </p:cNvPr>
          <p:cNvPicPr>
            <a:picLocks noChangeAspect="1"/>
          </p:cNvPicPr>
          <p:nvPr/>
        </p:nvPicPr>
        <p:blipFill>
          <a:blip r:embed="rId2"/>
          <a:stretch>
            <a:fillRect/>
          </a:stretch>
        </p:blipFill>
        <p:spPr>
          <a:xfrm>
            <a:off x="6123812" y="643467"/>
            <a:ext cx="4598670" cy="5410199"/>
          </a:xfrm>
          <a:prstGeom prst="rect">
            <a:avLst/>
          </a:prstGeom>
        </p:spPr>
      </p:pic>
    </p:spTree>
    <p:extLst>
      <p:ext uri="{BB962C8B-B14F-4D97-AF65-F5344CB8AC3E}">
        <p14:creationId xmlns:p14="http://schemas.microsoft.com/office/powerpoint/2010/main" val="3818224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Words>
  <Application>Microsoft Office PowerPoint</Application>
  <PresentationFormat>Widescreen</PresentationFormat>
  <Paragraphs>30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BMSY   recruitment or survey time periods by crab stock</vt:lpstr>
      <vt:lpstr>Consistency across stocks  or individual productivity analyses?</vt:lpstr>
      <vt:lpstr>PowerPoint Presentation</vt:lpstr>
      <vt:lpstr>PowerPoint Presentation</vt:lpstr>
      <vt:lpstr>PowerPoint Presentation</vt:lpstr>
      <vt:lpstr>PIBKC</vt:lpstr>
      <vt:lpstr> 2010 SAFE (no model) Bmsy based on 1969-1980 High and low periods of stock  (stock declared overfished)  Model developed in conjunction with rebuilding analysis  2012 model accepted and CPT requested analysis of alternative recruitment periods  Andre additional breakpoint analysis led to selection of 1990-current (= breakpoint in 1985 for recruitment in 1990)  When did we move to 1982-on?  </vt:lpstr>
      <vt:lpstr>Snow crab</vt:lpstr>
      <vt:lpstr>BBRKC </vt:lpstr>
      <vt:lpstr>PIRKC</vt:lpstr>
      <vt:lpstr>SMBKC</vt:lpstr>
      <vt:lpstr>NSRKC</vt:lpstr>
      <vt:lpstr>PowerPoint Presentation</vt:lpstr>
      <vt:lpstr>Consistency across stocks  or individual productivity analyses?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BMSY   recruitment or survey time periods by crab stock</dc:title>
  <dc:creator>Diana Stram</dc:creator>
  <cp:lastModifiedBy>Diana Stram</cp:lastModifiedBy>
  <cp:revision>1</cp:revision>
  <dcterms:created xsi:type="dcterms:W3CDTF">2019-05-02T15:21:35Z</dcterms:created>
  <dcterms:modified xsi:type="dcterms:W3CDTF">2019-05-02T15:21:47Z</dcterms:modified>
</cp:coreProperties>
</file>