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0" r:id="rId4"/>
    <p:sldId id="261" r:id="rId5"/>
    <p:sldId id="262" r:id="rId6"/>
    <p:sldId id="264"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833" autoAdjust="0"/>
  </p:normalViewPr>
  <p:slideViewPr>
    <p:cSldViewPr snapToGrid="0">
      <p:cViewPr varScale="1">
        <p:scale>
          <a:sx n="95" d="100"/>
          <a:sy n="95" d="100"/>
        </p:scale>
        <p:origin x="120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CDE57-C976-4CD5-AD30-1A2DF54D8A9A}" type="datetimeFigureOut">
              <a:rPr lang="en-US" smtClean="0"/>
              <a:t>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DF3B6C-9761-4438-A424-11AA7059426A}" type="slidenum">
              <a:rPr lang="en-US" smtClean="0"/>
              <a:t>‹#›</a:t>
            </a:fld>
            <a:endParaRPr lang="en-US"/>
          </a:p>
        </p:txBody>
      </p:sp>
    </p:spTree>
    <p:extLst>
      <p:ext uri="{BB962C8B-B14F-4D97-AF65-F5344CB8AC3E}">
        <p14:creationId xmlns:p14="http://schemas.microsoft.com/office/powerpoint/2010/main" val="3718540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Hypothesized large-scale redistribution of females from nearshore areas outside of the surveyed area into the resurveyed area</a:t>
            </a:r>
            <a:r>
              <a:rPr lang="en-US" sz="1200" kern="1200" baseline="0" dirty="0" smtClean="0">
                <a:solidFill>
                  <a:schemeClr val="tx1"/>
                </a:solidFill>
                <a:effectLst/>
                <a:latin typeface="+mn-lt"/>
                <a:ea typeface="+mn-ea"/>
                <a:cs typeface="+mn-cs"/>
              </a:rPr>
              <a:t> in cold years </a:t>
            </a:r>
            <a:endParaRPr lang="en-US" dirty="0"/>
          </a:p>
        </p:txBody>
      </p:sp>
      <p:sp>
        <p:nvSpPr>
          <p:cNvPr id="4" name="Slide Number Placeholder 3"/>
          <p:cNvSpPr>
            <a:spLocks noGrp="1"/>
          </p:cNvSpPr>
          <p:nvPr>
            <p:ph type="sldNum" sz="quarter" idx="10"/>
          </p:nvPr>
        </p:nvSpPr>
        <p:spPr/>
        <p:txBody>
          <a:bodyPr/>
          <a:lstStyle/>
          <a:p>
            <a:fld id="{02DF3B6C-9761-4438-A424-11AA7059426A}" type="slidenum">
              <a:rPr lang="en-US" smtClean="0"/>
              <a:t>2</a:t>
            </a:fld>
            <a:endParaRPr lang="en-US"/>
          </a:p>
        </p:txBody>
      </p:sp>
    </p:spTree>
    <p:extLst>
      <p:ext uri="{BB962C8B-B14F-4D97-AF65-F5344CB8AC3E}">
        <p14:creationId xmlns:p14="http://schemas.microsoft.com/office/powerpoint/2010/main" val="2111381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Female red king crab biomass calculated by replacing data collected at the original stations with data collected at the resample stations due to crab movement into the sampling area between the standard survey and the resampling event.</a:t>
            </a:r>
          </a:p>
          <a:p>
            <a:endParaRPr lang="en-US" dirty="0"/>
          </a:p>
        </p:txBody>
      </p:sp>
      <p:sp>
        <p:nvSpPr>
          <p:cNvPr id="4" name="Slide Number Placeholder 3"/>
          <p:cNvSpPr>
            <a:spLocks noGrp="1"/>
          </p:cNvSpPr>
          <p:nvPr>
            <p:ph type="sldNum" sz="quarter" idx="10"/>
          </p:nvPr>
        </p:nvSpPr>
        <p:spPr/>
        <p:txBody>
          <a:bodyPr/>
          <a:lstStyle/>
          <a:p>
            <a:fld id="{02DF3B6C-9761-4438-A424-11AA7059426A}" type="slidenum">
              <a:rPr lang="en-US" smtClean="0"/>
              <a:t>3</a:t>
            </a:fld>
            <a:endParaRPr lang="en-US"/>
          </a:p>
        </p:txBody>
      </p:sp>
    </p:spTree>
    <p:extLst>
      <p:ext uri="{BB962C8B-B14F-4D97-AF65-F5344CB8AC3E}">
        <p14:creationId xmlns:p14="http://schemas.microsoft.com/office/powerpoint/2010/main" val="2992886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Table shows proportion</a:t>
            </a:r>
            <a:r>
              <a:rPr lang="en-US" sz="1200" kern="1200" baseline="0" dirty="0" smtClean="0">
                <a:solidFill>
                  <a:schemeClr val="tx1"/>
                </a:solidFill>
                <a:effectLst/>
                <a:latin typeface="+mn-lt"/>
                <a:ea typeface="+mn-ea"/>
                <a:cs typeface="+mn-cs"/>
              </a:rPr>
              <a:t> of total mature females caught on Leg 1 across 4 different clutch conditions in most recent resampling events. Eyed, barren and hatching are considered in the resampling protocol- if 10% or more of females comprise these three clutch conditions, a resampling is done in BB. Note in most years well over 40% (threshold total) of females had not yet molted and mated with the exception of 2021. </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DF3B6C-9761-4438-A424-11AA7059426A}" type="slidenum">
              <a:rPr lang="en-US" smtClean="0"/>
              <a:t>4</a:t>
            </a:fld>
            <a:endParaRPr lang="en-US"/>
          </a:p>
        </p:txBody>
      </p:sp>
    </p:spTree>
    <p:extLst>
      <p:ext uri="{BB962C8B-B14F-4D97-AF65-F5344CB8AC3E}">
        <p14:creationId xmlns:p14="http://schemas.microsoft.com/office/powerpoint/2010/main" val="2392684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the resampling protocol was developed in part due to concerns with mature females being unavailable</a:t>
            </a:r>
            <a:r>
              <a:rPr lang="en-US" baseline="0" dirty="0" smtClean="0"/>
              <a:t> to the survey in relatively cold years. This table shows both leg 1 and resampling abundances of mature females in millions of crab. Only showing the most recent 7 years of resampling here, but noting that in some years, abundance more than doubles between initial and resampling. 2012 was the only year that abundance decreased between Leg 1 and resampling efforts </a:t>
            </a:r>
            <a:endParaRPr lang="en-US" dirty="0" smtClean="0"/>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2DF3B6C-9761-4438-A424-11AA7059426A}" type="slidenum">
              <a:rPr lang="en-US" smtClean="0"/>
              <a:t>5</a:t>
            </a:fld>
            <a:endParaRPr lang="en-US"/>
          </a:p>
        </p:txBody>
      </p:sp>
    </p:spTree>
    <p:extLst>
      <p:ext uri="{BB962C8B-B14F-4D97-AF65-F5344CB8AC3E}">
        <p14:creationId xmlns:p14="http://schemas.microsoft.com/office/powerpoint/2010/main" val="111136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Showing most recent 5 years of stations resampled (shaded stations) to</a:t>
            </a:r>
            <a:r>
              <a:rPr lang="en-US" baseline="0" dirty="0" smtClean="0"/>
              <a:t> illustrate that stations resampled within a given year are determined based on both barren female distributions and overall female distributions during leg 1. Both the # of and stations sampled have differed between each resampling and in recent years only 20 stations have been resampled due to time/vessel days available. </a:t>
            </a:r>
          </a:p>
          <a:p>
            <a:r>
              <a:rPr lang="en-US" baseline="0" dirty="0" smtClean="0"/>
              <a:t>****2021- NW stations with high mature female abundances not included because females had primarily </a:t>
            </a:r>
            <a:r>
              <a:rPr lang="en-US" baseline="0" dirty="0" err="1" smtClean="0"/>
              <a:t>uneyed</a:t>
            </a:r>
            <a:r>
              <a:rPr lang="en-US" baseline="0" dirty="0" smtClean="0"/>
              <a:t> clutches. </a:t>
            </a:r>
            <a:endParaRPr lang="en-US" dirty="0"/>
          </a:p>
        </p:txBody>
      </p:sp>
      <p:sp>
        <p:nvSpPr>
          <p:cNvPr id="4" name="Slide Number Placeholder 3"/>
          <p:cNvSpPr>
            <a:spLocks noGrp="1"/>
          </p:cNvSpPr>
          <p:nvPr>
            <p:ph type="sldNum" sz="quarter" idx="10"/>
          </p:nvPr>
        </p:nvSpPr>
        <p:spPr/>
        <p:txBody>
          <a:bodyPr/>
          <a:lstStyle/>
          <a:p>
            <a:fld id="{02DF3B6C-9761-4438-A424-11AA7059426A}" type="slidenum">
              <a:rPr lang="en-US" smtClean="0"/>
              <a:t>6</a:t>
            </a:fld>
            <a:endParaRPr lang="en-US"/>
          </a:p>
        </p:txBody>
      </p:sp>
    </p:spTree>
    <p:extLst>
      <p:ext uri="{BB962C8B-B14F-4D97-AF65-F5344CB8AC3E}">
        <p14:creationId xmlns:p14="http://schemas.microsoft.com/office/powerpoint/2010/main" val="383323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Recognizing</a:t>
            </a:r>
            <a:r>
              <a:rPr lang="en-US" baseline="0" dirty="0" smtClean="0"/>
              <a:t> the system has changed dramatically since the adoption of the resampling protocol- cold/warm regimes no longer reflect conditions in Bristol Bay. Recent NW shifts in female centers of distribution suggest that northern boundary of survey grid may be the bigger concern. To address this concern, Leah </a:t>
            </a:r>
            <a:r>
              <a:rPr lang="en-US" baseline="0" dirty="0" err="1" smtClean="0"/>
              <a:t>Zacher</a:t>
            </a:r>
            <a:r>
              <a:rPr lang="en-US" baseline="0" dirty="0" smtClean="0"/>
              <a:t> may be able to provide preliminary data from her cooperative tagging charter at the May CPT meeting which will be informative given that Bering Sea forecasts suggest relatively cold conditions this upcoming spring and under the current protocol, a resampling is likely.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Under the current protocol, a resampling was prompted this past year with only 18% of females with barren, hatching and eyed embryos. While resampling resulted in 100% of mature females with </a:t>
            </a:r>
            <a:r>
              <a:rPr lang="en-US" baseline="0" dirty="0" err="1" smtClean="0"/>
              <a:t>uneyed</a:t>
            </a:r>
            <a:r>
              <a:rPr lang="en-US" baseline="0" dirty="0" smtClean="0"/>
              <a:t> eggs, the difference in abundance        estimates between leg 1 and resampling were negligible and the BBRKC fishery was closed due to low mature female abundances. Emphasizing that we’d like CPT to weigh in on the trade offs between the current 10% threshold and data quality, recognizing that a resampling requires 7-10 extra vessel days and with the NBS and potentially slope stations now on the table, resampling is a significant effort.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Also noting that the resampling protocol was developed when the NBS wasn’t frequently sampled and </a:t>
            </a:r>
            <a:r>
              <a:rPr lang="en-US" baseline="0" dirty="0" err="1" smtClean="0"/>
              <a:t>retows</a:t>
            </a:r>
            <a:r>
              <a:rPr lang="en-US" baseline="0" dirty="0" smtClean="0"/>
              <a:t> were conducted at the end of July. With the NBS, </a:t>
            </a:r>
            <a:r>
              <a:rPr lang="en-US" baseline="0" dirty="0" err="1" smtClean="0"/>
              <a:t>retows</a:t>
            </a:r>
            <a:r>
              <a:rPr lang="en-US" baseline="0" dirty="0" smtClean="0"/>
              <a:t> are logistically easier to complete at the end of August when vessels have completed the standard grid stations. Does this matter in regards to crab movement? Because vessel days are often a limitation, in recent years only 20 stations have been resampled and no formal power analysis has ever been conducted to explore potential implications of changing the number of stations resampled. Request that CPT weigh in on trade offs between number of stations sampled and data quality. Lastly, stations tend to represent a core area of barren/overall female distribution and adjacent stations are prioritized to minimize transit time. This meant not including the NW corner mature female “hotspot” during 2021 resampling. </a:t>
            </a:r>
          </a:p>
          <a:p>
            <a:endParaRPr lang="en-US" baseline="0" dirty="0" smtClean="0"/>
          </a:p>
          <a:p>
            <a:r>
              <a:rPr lang="en-US" baseline="0" dirty="0" smtClean="0"/>
              <a:t>**Recommendation that any change in protocol discussed at May CPT and in place before 2022 BT survey kicks off. </a:t>
            </a:r>
          </a:p>
          <a:p>
            <a:endParaRPr lang="en-US" baseline="0" dirty="0" smtClean="0"/>
          </a:p>
          <a:p>
            <a:endParaRPr lang="en-US" baseline="0" dirty="0" smtClean="0"/>
          </a:p>
          <a:p>
            <a:endParaRPr lang="en-US" baseline="0"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02DF3B6C-9761-4438-A424-11AA7059426A}" type="slidenum">
              <a:rPr lang="en-US" smtClean="0"/>
              <a:t>7</a:t>
            </a:fld>
            <a:endParaRPr lang="en-US"/>
          </a:p>
        </p:txBody>
      </p:sp>
    </p:spTree>
    <p:extLst>
      <p:ext uri="{BB962C8B-B14F-4D97-AF65-F5344CB8AC3E}">
        <p14:creationId xmlns:p14="http://schemas.microsoft.com/office/powerpoint/2010/main" val="375375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FCD6E6-456A-446C-BFC5-72D619231EFB}"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F0846-DE7C-441E-8E9D-0AE52E82EE51}" type="slidenum">
              <a:rPr lang="en-US" smtClean="0"/>
              <a:t>‹#›</a:t>
            </a:fld>
            <a:endParaRPr lang="en-US"/>
          </a:p>
        </p:txBody>
      </p:sp>
    </p:spTree>
    <p:extLst>
      <p:ext uri="{BB962C8B-B14F-4D97-AF65-F5344CB8AC3E}">
        <p14:creationId xmlns:p14="http://schemas.microsoft.com/office/powerpoint/2010/main" val="1831568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FCD6E6-456A-446C-BFC5-72D619231EFB}"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F0846-DE7C-441E-8E9D-0AE52E82EE51}" type="slidenum">
              <a:rPr lang="en-US" smtClean="0"/>
              <a:t>‹#›</a:t>
            </a:fld>
            <a:endParaRPr lang="en-US"/>
          </a:p>
        </p:txBody>
      </p:sp>
    </p:spTree>
    <p:extLst>
      <p:ext uri="{BB962C8B-B14F-4D97-AF65-F5344CB8AC3E}">
        <p14:creationId xmlns:p14="http://schemas.microsoft.com/office/powerpoint/2010/main" val="1148165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FCD6E6-456A-446C-BFC5-72D619231EFB}"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F0846-DE7C-441E-8E9D-0AE52E82EE51}" type="slidenum">
              <a:rPr lang="en-US" smtClean="0"/>
              <a:t>‹#›</a:t>
            </a:fld>
            <a:endParaRPr lang="en-US"/>
          </a:p>
        </p:txBody>
      </p:sp>
    </p:spTree>
    <p:extLst>
      <p:ext uri="{BB962C8B-B14F-4D97-AF65-F5344CB8AC3E}">
        <p14:creationId xmlns:p14="http://schemas.microsoft.com/office/powerpoint/2010/main" val="364678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FCD6E6-456A-446C-BFC5-72D619231EFB}"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F0846-DE7C-441E-8E9D-0AE52E82EE51}" type="slidenum">
              <a:rPr lang="en-US" smtClean="0"/>
              <a:t>‹#›</a:t>
            </a:fld>
            <a:endParaRPr lang="en-US"/>
          </a:p>
        </p:txBody>
      </p:sp>
    </p:spTree>
    <p:extLst>
      <p:ext uri="{BB962C8B-B14F-4D97-AF65-F5344CB8AC3E}">
        <p14:creationId xmlns:p14="http://schemas.microsoft.com/office/powerpoint/2010/main" val="2087292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FCD6E6-456A-446C-BFC5-72D619231EFB}"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F0846-DE7C-441E-8E9D-0AE52E82EE51}" type="slidenum">
              <a:rPr lang="en-US" smtClean="0"/>
              <a:t>‹#›</a:t>
            </a:fld>
            <a:endParaRPr lang="en-US"/>
          </a:p>
        </p:txBody>
      </p:sp>
    </p:spTree>
    <p:extLst>
      <p:ext uri="{BB962C8B-B14F-4D97-AF65-F5344CB8AC3E}">
        <p14:creationId xmlns:p14="http://schemas.microsoft.com/office/powerpoint/2010/main" val="2029106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FCD6E6-456A-446C-BFC5-72D619231EFB}"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F0846-DE7C-441E-8E9D-0AE52E82EE51}" type="slidenum">
              <a:rPr lang="en-US" smtClean="0"/>
              <a:t>‹#›</a:t>
            </a:fld>
            <a:endParaRPr lang="en-US"/>
          </a:p>
        </p:txBody>
      </p:sp>
    </p:spTree>
    <p:extLst>
      <p:ext uri="{BB962C8B-B14F-4D97-AF65-F5344CB8AC3E}">
        <p14:creationId xmlns:p14="http://schemas.microsoft.com/office/powerpoint/2010/main" val="1004359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FCD6E6-456A-446C-BFC5-72D619231EFB}" type="datetimeFigureOut">
              <a:rPr lang="en-US" smtClean="0"/>
              <a:t>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6F0846-DE7C-441E-8E9D-0AE52E82EE51}" type="slidenum">
              <a:rPr lang="en-US" smtClean="0"/>
              <a:t>‹#›</a:t>
            </a:fld>
            <a:endParaRPr lang="en-US"/>
          </a:p>
        </p:txBody>
      </p:sp>
    </p:spTree>
    <p:extLst>
      <p:ext uri="{BB962C8B-B14F-4D97-AF65-F5344CB8AC3E}">
        <p14:creationId xmlns:p14="http://schemas.microsoft.com/office/powerpoint/2010/main" val="99515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FCD6E6-456A-446C-BFC5-72D619231EFB}" type="datetimeFigureOut">
              <a:rPr lang="en-US" smtClean="0"/>
              <a:t>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6F0846-DE7C-441E-8E9D-0AE52E82EE51}" type="slidenum">
              <a:rPr lang="en-US" smtClean="0"/>
              <a:t>‹#›</a:t>
            </a:fld>
            <a:endParaRPr lang="en-US"/>
          </a:p>
        </p:txBody>
      </p:sp>
    </p:spTree>
    <p:extLst>
      <p:ext uri="{BB962C8B-B14F-4D97-AF65-F5344CB8AC3E}">
        <p14:creationId xmlns:p14="http://schemas.microsoft.com/office/powerpoint/2010/main" val="124376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CD6E6-456A-446C-BFC5-72D619231EFB}" type="datetimeFigureOut">
              <a:rPr lang="en-US" smtClean="0"/>
              <a:t>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6F0846-DE7C-441E-8E9D-0AE52E82EE51}" type="slidenum">
              <a:rPr lang="en-US" smtClean="0"/>
              <a:t>‹#›</a:t>
            </a:fld>
            <a:endParaRPr lang="en-US"/>
          </a:p>
        </p:txBody>
      </p:sp>
    </p:spTree>
    <p:extLst>
      <p:ext uri="{BB962C8B-B14F-4D97-AF65-F5344CB8AC3E}">
        <p14:creationId xmlns:p14="http://schemas.microsoft.com/office/powerpoint/2010/main" val="141404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FCD6E6-456A-446C-BFC5-72D619231EFB}"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F0846-DE7C-441E-8E9D-0AE52E82EE51}" type="slidenum">
              <a:rPr lang="en-US" smtClean="0"/>
              <a:t>‹#›</a:t>
            </a:fld>
            <a:endParaRPr lang="en-US"/>
          </a:p>
        </p:txBody>
      </p:sp>
    </p:spTree>
    <p:extLst>
      <p:ext uri="{BB962C8B-B14F-4D97-AF65-F5344CB8AC3E}">
        <p14:creationId xmlns:p14="http://schemas.microsoft.com/office/powerpoint/2010/main" val="2425919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FCD6E6-456A-446C-BFC5-72D619231EFB}"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F0846-DE7C-441E-8E9D-0AE52E82EE51}" type="slidenum">
              <a:rPr lang="en-US" smtClean="0"/>
              <a:t>‹#›</a:t>
            </a:fld>
            <a:endParaRPr lang="en-US"/>
          </a:p>
        </p:txBody>
      </p:sp>
    </p:spTree>
    <p:extLst>
      <p:ext uri="{BB962C8B-B14F-4D97-AF65-F5344CB8AC3E}">
        <p14:creationId xmlns:p14="http://schemas.microsoft.com/office/powerpoint/2010/main" val="286588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CD6E6-456A-446C-BFC5-72D619231EFB}" type="datetimeFigureOut">
              <a:rPr lang="en-US" smtClean="0"/>
              <a:t>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F0846-DE7C-441E-8E9D-0AE52E82EE51}" type="slidenum">
              <a:rPr lang="en-US" smtClean="0"/>
              <a:t>‹#›</a:t>
            </a:fld>
            <a:endParaRPr lang="en-US"/>
          </a:p>
        </p:txBody>
      </p:sp>
    </p:spTree>
    <p:extLst>
      <p:ext uri="{BB962C8B-B14F-4D97-AF65-F5344CB8AC3E}">
        <p14:creationId xmlns:p14="http://schemas.microsoft.com/office/powerpoint/2010/main" val="2481336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t="-9000" b="-9000"/>
          </a:stretch>
        </a:blipFill>
        <a:effectLst/>
      </p:bgPr>
    </p:bg>
    <p:spTree>
      <p:nvGrpSpPr>
        <p:cNvPr id="1" name=""/>
        <p:cNvGrpSpPr/>
        <p:nvPr/>
      </p:nvGrpSpPr>
      <p:grpSpPr>
        <a:xfrm>
          <a:off x="0" y="0"/>
          <a:ext cx="0" cy="0"/>
          <a:chOff x="0" y="0"/>
          <a:chExt cx="0" cy="0"/>
        </a:xfrm>
      </p:grpSpPr>
      <p:sp>
        <p:nvSpPr>
          <p:cNvPr id="9" name="Flowchart: Manual Input 8"/>
          <p:cNvSpPr/>
          <p:nvPr/>
        </p:nvSpPr>
        <p:spPr>
          <a:xfrm rot="16200000">
            <a:off x="5653392" y="319391"/>
            <a:ext cx="6858000" cy="6219216"/>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0957557">
            <a:off x="6480371" y="-107452"/>
            <a:ext cx="169821" cy="7104687"/>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789499" y="1612032"/>
            <a:ext cx="4954623" cy="1200329"/>
          </a:xfrm>
          <a:prstGeom prst="rect">
            <a:avLst/>
          </a:prstGeom>
          <a:noFill/>
        </p:spPr>
        <p:txBody>
          <a:bodyPr wrap="square" rtlCol="0">
            <a:spAutoFit/>
          </a:bodyPr>
          <a:lstStyle/>
          <a:p>
            <a:pPr algn="ctr"/>
            <a:r>
              <a:rPr lang="en-US" sz="3600" dirty="0" smtClean="0"/>
              <a:t>Bristol Bay Red King Crab Resampling Discussion</a:t>
            </a:r>
            <a:endParaRPr lang="en-US" sz="4000" dirty="0"/>
          </a:p>
        </p:txBody>
      </p:sp>
      <p:cxnSp>
        <p:nvCxnSpPr>
          <p:cNvPr id="13" name="Straight Connector 12"/>
          <p:cNvCxnSpPr/>
          <p:nvPr/>
        </p:nvCxnSpPr>
        <p:spPr>
          <a:xfrm flipV="1">
            <a:off x="7308716" y="3359459"/>
            <a:ext cx="3797029" cy="64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158264" y="4381827"/>
            <a:ext cx="2892357" cy="369332"/>
          </a:xfrm>
          <a:prstGeom prst="rect">
            <a:avLst/>
          </a:prstGeom>
          <a:noFill/>
        </p:spPr>
        <p:txBody>
          <a:bodyPr wrap="square" rtlCol="0">
            <a:spAutoFit/>
          </a:bodyPr>
          <a:lstStyle/>
          <a:p>
            <a:r>
              <a:rPr lang="en-US" dirty="0" smtClean="0">
                <a:latin typeface="+mj-lt"/>
              </a:rPr>
              <a:t>January 2022 CPT Meeting</a:t>
            </a:r>
            <a:endParaRPr lang="en-US" dirty="0">
              <a:latin typeface="+mj-lt"/>
            </a:endParaRPr>
          </a:p>
        </p:txBody>
      </p:sp>
      <p:sp>
        <p:nvSpPr>
          <p:cNvPr id="16" name="TextBox 15"/>
          <p:cNvSpPr txBox="1"/>
          <p:nvPr/>
        </p:nvSpPr>
        <p:spPr>
          <a:xfrm>
            <a:off x="6890152" y="3728399"/>
            <a:ext cx="4954623" cy="400110"/>
          </a:xfrm>
          <a:prstGeom prst="rect">
            <a:avLst/>
          </a:prstGeom>
          <a:noFill/>
        </p:spPr>
        <p:txBody>
          <a:bodyPr wrap="square" rtlCol="0">
            <a:spAutoFit/>
          </a:bodyPr>
          <a:lstStyle/>
          <a:p>
            <a:pPr algn="ctr"/>
            <a:r>
              <a:rPr lang="en-US" sz="2000" dirty="0" smtClean="0"/>
              <a:t>NOAA-AFSC Shellfish Assessment Program</a:t>
            </a:r>
            <a:endParaRPr lang="en-US" sz="2400" dirty="0"/>
          </a:p>
        </p:txBody>
      </p:sp>
    </p:spTree>
    <p:extLst>
      <p:ext uri="{BB962C8B-B14F-4D97-AF65-F5344CB8AC3E}">
        <p14:creationId xmlns:p14="http://schemas.microsoft.com/office/powerpoint/2010/main" val="296935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5670548" y="-5441952"/>
            <a:ext cx="850902" cy="12192001"/>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1450" y="379738"/>
            <a:ext cx="7442200" cy="954107"/>
          </a:xfrm>
          <a:prstGeom prst="rect">
            <a:avLst/>
          </a:prstGeom>
          <a:noFill/>
        </p:spPr>
        <p:txBody>
          <a:bodyPr wrap="square" rtlCol="0">
            <a:spAutoFit/>
          </a:bodyPr>
          <a:lstStyle/>
          <a:p>
            <a:r>
              <a:rPr lang="en-US" sz="2800" dirty="0" smtClean="0">
                <a:solidFill>
                  <a:schemeClr val="bg1"/>
                </a:solidFill>
              </a:rPr>
              <a:t>Current protocol for </a:t>
            </a:r>
            <a:r>
              <a:rPr lang="en-US" sz="2800" dirty="0">
                <a:solidFill>
                  <a:schemeClr val="bg1"/>
                </a:solidFill>
              </a:rPr>
              <a:t>r</a:t>
            </a:r>
            <a:r>
              <a:rPr lang="en-US" sz="2800" dirty="0" smtClean="0">
                <a:solidFill>
                  <a:schemeClr val="bg1"/>
                </a:solidFill>
              </a:rPr>
              <a:t>esampling Bristol Bay</a:t>
            </a:r>
          </a:p>
          <a:p>
            <a:endParaRPr lang="en-US" sz="2800" dirty="0">
              <a:solidFill>
                <a:schemeClr val="bg1"/>
              </a:solidFill>
            </a:endParaRPr>
          </a:p>
        </p:txBody>
      </p:sp>
      <p:sp>
        <p:nvSpPr>
          <p:cNvPr id="6" name="TextBox 5"/>
          <p:cNvSpPr txBox="1"/>
          <p:nvPr/>
        </p:nvSpPr>
        <p:spPr>
          <a:xfrm>
            <a:off x="404118" y="1484986"/>
            <a:ext cx="9785350" cy="3046988"/>
          </a:xfrm>
          <a:prstGeom prst="rect">
            <a:avLst/>
          </a:prstGeom>
          <a:noFill/>
        </p:spPr>
        <p:txBody>
          <a:bodyPr wrap="square" rtlCol="0">
            <a:spAutoFit/>
          </a:bodyPr>
          <a:lstStyle/>
          <a:p>
            <a:r>
              <a:rPr lang="en-US" sz="2400" b="1" u="sng" dirty="0" smtClean="0"/>
              <a:t>Rationale for resampling:</a:t>
            </a:r>
          </a:p>
          <a:p>
            <a:endParaRPr lang="en-US" sz="2400" dirty="0"/>
          </a:p>
          <a:p>
            <a:pPr marL="457200" indent="-457200">
              <a:buAutoNum type="arabicParenR"/>
            </a:pPr>
            <a:r>
              <a:rPr lang="en-US" sz="2400" dirty="0" smtClean="0"/>
              <a:t>To characterize the reproductive status of BBRKC mature females given temperature-driven delays in the molt/mate cycle</a:t>
            </a:r>
          </a:p>
          <a:p>
            <a:pPr marL="457200" indent="-457200">
              <a:buAutoNum type="arabicParenR"/>
            </a:pPr>
            <a:endParaRPr lang="en-US" sz="2400" dirty="0"/>
          </a:p>
          <a:p>
            <a:pPr marL="457200" indent="-457200">
              <a:buAutoNum type="arabicParenR"/>
            </a:pPr>
            <a:r>
              <a:rPr lang="en-US" sz="2400" dirty="0" smtClean="0"/>
              <a:t>To accurately assess the relative abundance of  BBRKC mature females given that females may be outside surveyed area when the molt/mate cycle is delayed </a:t>
            </a:r>
            <a:endParaRPr lang="en-US" sz="2400" dirty="0"/>
          </a:p>
        </p:txBody>
      </p:sp>
    </p:spTree>
    <p:extLst>
      <p:ext uri="{BB962C8B-B14F-4D97-AF65-F5344CB8AC3E}">
        <p14:creationId xmlns:p14="http://schemas.microsoft.com/office/powerpoint/2010/main" val="1117665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5670548" y="-5441952"/>
            <a:ext cx="850902" cy="12192001"/>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1450" y="379738"/>
            <a:ext cx="7442200" cy="954107"/>
          </a:xfrm>
          <a:prstGeom prst="rect">
            <a:avLst/>
          </a:prstGeom>
          <a:noFill/>
        </p:spPr>
        <p:txBody>
          <a:bodyPr wrap="square" rtlCol="0">
            <a:spAutoFit/>
          </a:bodyPr>
          <a:lstStyle/>
          <a:p>
            <a:r>
              <a:rPr lang="en-US" sz="2800" dirty="0" smtClean="0">
                <a:solidFill>
                  <a:schemeClr val="bg1"/>
                </a:solidFill>
              </a:rPr>
              <a:t>Current protocol for </a:t>
            </a:r>
            <a:r>
              <a:rPr lang="en-US" sz="2800" dirty="0">
                <a:solidFill>
                  <a:schemeClr val="bg1"/>
                </a:solidFill>
              </a:rPr>
              <a:t>r</a:t>
            </a:r>
            <a:r>
              <a:rPr lang="en-US" sz="2800" dirty="0" smtClean="0">
                <a:solidFill>
                  <a:schemeClr val="bg1"/>
                </a:solidFill>
              </a:rPr>
              <a:t>esampling Bristol Bay</a:t>
            </a:r>
          </a:p>
          <a:p>
            <a:endParaRPr lang="en-US" sz="2800" dirty="0">
              <a:solidFill>
                <a:schemeClr val="bg1"/>
              </a:solidFill>
            </a:endParaRPr>
          </a:p>
        </p:txBody>
      </p:sp>
      <p:sp>
        <p:nvSpPr>
          <p:cNvPr id="6" name="TextBox 5"/>
          <p:cNvSpPr txBox="1"/>
          <p:nvPr/>
        </p:nvSpPr>
        <p:spPr>
          <a:xfrm>
            <a:off x="501650" y="1416050"/>
            <a:ext cx="9785350"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Resample if </a:t>
            </a:r>
            <a:r>
              <a:rPr lang="en-US" sz="2000" b="1" dirty="0"/>
              <a:t>10% or more </a:t>
            </a:r>
            <a:r>
              <a:rPr lang="en-US" sz="2000" dirty="0"/>
              <a:t>of </a:t>
            </a:r>
            <a:r>
              <a:rPr lang="en-US" sz="2000" dirty="0" smtClean="0"/>
              <a:t>BBRKC </a:t>
            </a:r>
            <a:r>
              <a:rPr lang="en-US" sz="2000" dirty="0"/>
              <a:t>mature females have not completed the molt-mate cycle as determined by egg codes </a:t>
            </a:r>
            <a:r>
              <a:rPr lang="en-US" sz="2000" dirty="0" smtClean="0"/>
              <a:t>(i.e. empty </a:t>
            </a:r>
            <a:r>
              <a:rPr lang="en-US" sz="2000" dirty="0"/>
              <a:t>egg </a:t>
            </a:r>
            <a:r>
              <a:rPr lang="en-US" sz="2000" dirty="0" smtClean="0"/>
              <a:t>cases, </a:t>
            </a:r>
            <a:r>
              <a:rPr lang="en-US" sz="2000" dirty="0"/>
              <a:t>no </a:t>
            </a:r>
            <a:r>
              <a:rPr lang="en-US" sz="2000" dirty="0" smtClean="0"/>
              <a:t>eggs, hatching, </a:t>
            </a:r>
            <a:r>
              <a:rPr lang="en-US" sz="2000" dirty="0"/>
              <a:t>and eyed </a:t>
            </a:r>
            <a:r>
              <a:rPr lang="en-US" sz="2000" dirty="0" smtClean="0"/>
              <a:t>eggs)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endParaRPr lang="en-US" sz="2000" dirty="0" smtClean="0"/>
          </a:p>
          <a:p>
            <a:pPr marL="285750" indent="-285750">
              <a:buFont typeface="Arial" panose="020B0604020202020204" pitchFamily="34" charset="0"/>
              <a:buChar char="•"/>
            </a:pPr>
            <a:endParaRPr lang="en-US" sz="2000" dirty="0" smtClean="0"/>
          </a:p>
          <a:p>
            <a:endParaRPr lang="en-US" sz="2000" dirty="0" smtClean="0"/>
          </a:p>
          <a:p>
            <a:endParaRPr lang="en-US" sz="2000" dirty="0"/>
          </a:p>
          <a:p>
            <a:pPr marL="285750" indent="-285750">
              <a:buFont typeface="Arial" panose="020B0604020202020204" pitchFamily="34" charset="0"/>
              <a:buChar char="•"/>
            </a:pPr>
            <a:r>
              <a:rPr lang="en-US" sz="2000" dirty="0" smtClean="0"/>
              <a:t>Resample stations are selected based on mature female BBRKC densities (20-30 stations representing 80% of the distribution)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Leg 1 data </a:t>
            </a:r>
            <a:r>
              <a:rPr lang="en-US" sz="2000" b="1" dirty="0" smtClean="0"/>
              <a:t>ONLY</a:t>
            </a:r>
            <a:r>
              <a:rPr lang="en-US" sz="2000" dirty="0" smtClean="0"/>
              <a:t> used for male BBRKC biomass estimates. Resampled data </a:t>
            </a:r>
            <a:r>
              <a:rPr lang="en-US" sz="2000" b="1" dirty="0" smtClean="0"/>
              <a:t>REPLACE </a:t>
            </a:r>
            <a:r>
              <a:rPr lang="en-US" sz="2000" dirty="0" smtClean="0"/>
              <a:t>Leg 1 original station data for BBRKC mature female biomass estimates</a:t>
            </a:r>
            <a:endParaRPr lang="en-US" sz="2000" dirty="0"/>
          </a:p>
        </p:txBody>
      </p:sp>
      <p:pic>
        <p:nvPicPr>
          <p:cNvPr id="7" name="Picture 6"/>
          <p:cNvPicPr>
            <a:picLocks noChangeAspect="1"/>
          </p:cNvPicPr>
          <p:nvPr/>
        </p:nvPicPr>
        <p:blipFill>
          <a:blip r:embed="rId3"/>
          <a:stretch>
            <a:fillRect/>
          </a:stretch>
        </p:blipFill>
        <p:spPr>
          <a:xfrm>
            <a:off x="6189682" y="2722455"/>
            <a:ext cx="2130386" cy="1497927"/>
          </a:xfrm>
          <a:prstGeom prst="rect">
            <a:avLst/>
          </a:prstGeom>
          <a:ln>
            <a:solidFill>
              <a:schemeClr val="tx1"/>
            </a:solidFill>
          </a:ln>
        </p:spPr>
      </p:pic>
      <p:sp>
        <p:nvSpPr>
          <p:cNvPr id="8" name="TextBox 7"/>
          <p:cNvSpPr txBox="1"/>
          <p:nvPr/>
        </p:nvSpPr>
        <p:spPr>
          <a:xfrm>
            <a:off x="6686550" y="2353123"/>
            <a:ext cx="1301750" cy="369332"/>
          </a:xfrm>
          <a:prstGeom prst="rect">
            <a:avLst/>
          </a:prstGeom>
          <a:noFill/>
        </p:spPr>
        <p:txBody>
          <a:bodyPr wrap="square" rtlCol="0">
            <a:spAutoFit/>
          </a:bodyPr>
          <a:lstStyle/>
          <a:p>
            <a:r>
              <a:rPr lang="en-US" dirty="0" smtClean="0"/>
              <a:t>Eyed eggs</a:t>
            </a:r>
            <a:endParaRPr lang="en-US" dirty="0"/>
          </a:p>
        </p:txBody>
      </p:sp>
      <p:pic>
        <p:nvPicPr>
          <p:cNvPr id="9" name="Picture 8"/>
          <p:cNvPicPr>
            <a:picLocks noChangeAspect="1"/>
          </p:cNvPicPr>
          <p:nvPr/>
        </p:nvPicPr>
        <p:blipFill>
          <a:blip r:embed="rId4"/>
          <a:stretch>
            <a:fillRect/>
          </a:stretch>
        </p:blipFill>
        <p:spPr>
          <a:xfrm>
            <a:off x="2841745" y="2722456"/>
            <a:ext cx="2348324" cy="1553506"/>
          </a:xfrm>
          <a:prstGeom prst="rect">
            <a:avLst/>
          </a:prstGeom>
          <a:ln>
            <a:solidFill>
              <a:schemeClr val="tx1"/>
            </a:solidFill>
          </a:ln>
        </p:spPr>
      </p:pic>
      <p:sp>
        <p:nvSpPr>
          <p:cNvPr id="10" name="TextBox 9"/>
          <p:cNvSpPr txBox="1"/>
          <p:nvPr/>
        </p:nvSpPr>
        <p:spPr>
          <a:xfrm>
            <a:off x="3435078" y="2353123"/>
            <a:ext cx="1301750" cy="369332"/>
          </a:xfrm>
          <a:prstGeom prst="rect">
            <a:avLst/>
          </a:prstGeom>
          <a:noFill/>
        </p:spPr>
        <p:txBody>
          <a:bodyPr wrap="square" rtlCol="0">
            <a:spAutoFit/>
          </a:bodyPr>
          <a:lstStyle/>
          <a:p>
            <a:r>
              <a:rPr lang="en-US" dirty="0" smtClean="0"/>
              <a:t>Barren</a:t>
            </a:r>
            <a:endParaRPr lang="en-US" dirty="0"/>
          </a:p>
        </p:txBody>
      </p:sp>
      <p:cxnSp>
        <p:nvCxnSpPr>
          <p:cNvPr id="12" name="Straight Connector 11"/>
          <p:cNvCxnSpPr/>
          <p:nvPr/>
        </p:nvCxnSpPr>
        <p:spPr>
          <a:xfrm>
            <a:off x="4024964" y="2722456"/>
            <a:ext cx="0" cy="15535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193614" y="2722455"/>
            <a:ext cx="936" cy="7489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089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5670548" y="-5441952"/>
            <a:ext cx="850902" cy="12192001"/>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1450" y="379738"/>
            <a:ext cx="7442200" cy="523220"/>
          </a:xfrm>
          <a:prstGeom prst="rect">
            <a:avLst/>
          </a:prstGeom>
          <a:noFill/>
        </p:spPr>
        <p:txBody>
          <a:bodyPr wrap="square" rtlCol="0">
            <a:spAutoFit/>
          </a:bodyPr>
          <a:lstStyle/>
          <a:p>
            <a:r>
              <a:rPr lang="en-US" sz="2800" dirty="0" smtClean="0">
                <a:solidFill>
                  <a:schemeClr val="bg1"/>
                </a:solidFill>
              </a:rPr>
              <a:t>Previous thresholds prompting resampling</a:t>
            </a:r>
            <a:endParaRPr lang="en-US" sz="28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499618618"/>
              </p:ext>
            </p:extLst>
          </p:nvPr>
        </p:nvGraphicFramePr>
        <p:xfrm>
          <a:off x="404036" y="1871525"/>
          <a:ext cx="11334309" cy="3108960"/>
        </p:xfrm>
        <a:graphic>
          <a:graphicData uri="http://schemas.openxmlformats.org/drawingml/2006/table">
            <a:tbl>
              <a:tblPr firstRow="1" bandRow="1">
                <a:tableStyleId>{5C22544A-7EE6-4342-B048-85BDC9FD1C3A}</a:tableStyleId>
              </a:tblPr>
              <a:tblGrid>
                <a:gridCol w="2693583">
                  <a:extLst>
                    <a:ext uri="{9D8B030D-6E8A-4147-A177-3AD203B41FA5}">
                      <a16:colId xmlns:a16="http://schemas.microsoft.com/office/drawing/2014/main" val="3281619283"/>
                    </a:ext>
                  </a:extLst>
                </a:gridCol>
                <a:gridCol w="1105786">
                  <a:extLst>
                    <a:ext uri="{9D8B030D-6E8A-4147-A177-3AD203B41FA5}">
                      <a16:colId xmlns:a16="http://schemas.microsoft.com/office/drawing/2014/main" val="1427248312"/>
                    </a:ext>
                  </a:extLst>
                </a:gridCol>
                <a:gridCol w="1142948">
                  <a:extLst>
                    <a:ext uri="{9D8B030D-6E8A-4147-A177-3AD203B41FA5}">
                      <a16:colId xmlns:a16="http://schemas.microsoft.com/office/drawing/2014/main" val="2390252152"/>
                    </a:ext>
                  </a:extLst>
                </a:gridCol>
                <a:gridCol w="1221234">
                  <a:extLst>
                    <a:ext uri="{9D8B030D-6E8A-4147-A177-3AD203B41FA5}">
                      <a16:colId xmlns:a16="http://schemas.microsoft.com/office/drawing/2014/main" val="3180644331"/>
                    </a:ext>
                  </a:extLst>
                </a:gridCol>
                <a:gridCol w="1253714">
                  <a:extLst>
                    <a:ext uri="{9D8B030D-6E8A-4147-A177-3AD203B41FA5}">
                      <a16:colId xmlns:a16="http://schemas.microsoft.com/office/drawing/2014/main" val="1886530151"/>
                    </a:ext>
                  </a:extLst>
                </a:gridCol>
                <a:gridCol w="1370640">
                  <a:extLst>
                    <a:ext uri="{9D8B030D-6E8A-4147-A177-3AD203B41FA5}">
                      <a16:colId xmlns:a16="http://schemas.microsoft.com/office/drawing/2014/main" val="4262878357"/>
                    </a:ext>
                  </a:extLst>
                </a:gridCol>
                <a:gridCol w="1247218">
                  <a:extLst>
                    <a:ext uri="{9D8B030D-6E8A-4147-A177-3AD203B41FA5}">
                      <a16:colId xmlns:a16="http://schemas.microsoft.com/office/drawing/2014/main" val="1842939030"/>
                    </a:ext>
                  </a:extLst>
                </a:gridCol>
                <a:gridCol w="1299186">
                  <a:extLst>
                    <a:ext uri="{9D8B030D-6E8A-4147-A177-3AD203B41FA5}">
                      <a16:colId xmlns:a16="http://schemas.microsoft.com/office/drawing/2014/main" val="970991988"/>
                    </a:ext>
                  </a:extLst>
                </a:gridCol>
              </a:tblGrid>
              <a:tr h="370840">
                <a:tc>
                  <a:txBody>
                    <a:bodyPr/>
                    <a:lstStyle/>
                    <a:p>
                      <a:endParaRPr lang="en-US" dirty="0"/>
                    </a:p>
                  </a:txBody>
                  <a:tcPr/>
                </a:tc>
                <a:tc>
                  <a:txBody>
                    <a:bodyPr/>
                    <a:lstStyle/>
                    <a:p>
                      <a:pPr algn="ctr"/>
                      <a:r>
                        <a:rPr lang="en-US" sz="2400" dirty="0" smtClean="0"/>
                        <a:t>2008</a:t>
                      </a:r>
                      <a:endParaRPr lang="en-US" sz="2400" dirty="0"/>
                    </a:p>
                  </a:txBody>
                  <a:tcPr/>
                </a:tc>
                <a:tc>
                  <a:txBody>
                    <a:bodyPr/>
                    <a:lstStyle/>
                    <a:p>
                      <a:pPr algn="ctr"/>
                      <a:r>
                        <a:rPr lang="en-US" sz="2400" dirty="0" smtClean="0"/>
                        <a:t>2009</a:t>
                      </a:r>
                      <a:endParaRPr lang="en-US" sz="2400" dirty="0"/>
                    </a:p>
                  </a:txBody>
                  <a:tcPr/>
                </a:tc>
                <a:tc>
                  <a:txBody>
                    <a:bodyPr/>
                    <a:lstStyle/>
                    <a:p>
                      <a:pPr algn="ctr"/>
                      <a:r>
                        <a:rPr lang="en-US" sz="2400" dirty="0" smtClean="0"/>
                        <a:t>2010</a:t>
                      </a:r>
                      <a:endParaRPr lang="en-US" sz="2400" dirty="0"/>
                    </a:p>
                  </a:txBody>
                  <a:tcPr/>
                </a:tc>
                <a:tc>
                  <a:txBody>
                    <a:bodyPr/>
                    <a:lstStyle/>
                    <a:p>
                      <a:pPr algn="ctr"/>
                      <a:r>
                        <a:rPr lang="en-US" sz="2400" dirty="0" smtClean="0"/>
                        <a:t>2011</a:t>
                      </a:r>
                      <a:endParaRPr lang="en-US" sz="2400" dirty="0"/>
                    </a:p>
                  </a:txBody>
                  <a:tcPr/>
                </a:tc>
                <a:tc>
                  <a:txBody>
                    <a:bodyPr/>
                    <a:lstStyle/>
                    <a:p>
                      <a:pPr algn="ctr"/>
                      <a:r>
                        <a:rPr lang="en-US" sz="2400" dirty="0" smtClean="0"/>
                        <a:t>2012</a:t>
                      </a:r>
                      <a:endParaRPr lang="en-US" sz="2400" dirty="0"/>
                    </a:p>
                  </a:txBody>
                  <a:tcPr/>
                </a:tc>
                <a:tc>
                  <a:txBody>
                    <a:bodyPr/>
                    <a:lstStyle/>
                    <a:p>
                      <a:pPr algn="ctr"/>
                      <a:r>
                        <a:rPr lang="en-US" sz="2400" dirty="0" smtClean="0"/>
                        <a:t>2017</a:t>
                      </a:r>
                      <a:endParaRPr lang="en-US" sz="2400" dirty="0"/>
                    </a:p>
                  </a:txBody>
                  <a:tcPr/>
                </a:tc>
                <a:tc>
                  <a:txBody>
                    <a:bodyPr/>
                    <a:lstStyle/>
                    <a:p>
                      <a:pPr algn="ctr"/>
                      <a:r>
                        <a:rPr lang="en-US" sz="2400" dirty="0" smtClean="0"/>
                        <a:t>2021</a:t>
                      </a:r>
                      <a:endParaRPr lang="en-US" sz="2400" dirty="0"/>
                    </a:p>
                  </a:txBody>
                  <a:tcPr/>
                </a:tc>
                <a:extLst>
                  <a:ext uri="{0D108BD9-81ED-4DB2-BD59-A6C34878D82A}">
                    <a16:rowId xmlns:a16="http://schemas.microsoft.com/office/drawing/2014/main" val="2883559878"/>
                  </a:ext>
                </a:extLst>
              </a:tr>
              <a:tr h="370840">
                <a:tc>
                  <a:txBody>
                    <a:bodyPr/>
                    <a:lstStyle/>
                    <a:p>
                      <a:r>
                        <a:rPr lang="en-US" sz="2400" b="1" dirty="0" smtClean="0"/>
                        <a:t>Eyed embryos</a:t>
                      </a:r>
                      <a:endParaRPr lang="en-US" sz="2400" b="1" dirty="0"/>
                    </a:p>
                  </a:txBody>
                  <a:tcPr>
                    <a:solidFill>
                      <a:schemeClr val="accent1">
                        <a:lumMod val="40000"/>
                        <a:lumOff val="60000"/>
                      </a:schemeClr>
                    </a:solidFill>
                  </a:tcPr>
                </a:tc>
                <a:tc>
                  <a:txBody>
                    <a:bodyPr/>
                    <a:lstStyle/>
                    <a:p>
                      <a:pPr algn="ctr"/>
                      <a:r>
                        <a:rPr lang="en-US" sz="2400" dirty="0" smtClean="0"/>
                        <a:t>29%</a:t>
                      </a:r>
                      <a:endParaRPr lang="en-US" sz="2400" dirty="0"/>
                    </a:p>
                  </a:txBody>
                  <a:tcPr>
                    <a:solidFill>
                      <a:schemeClr val="accent1">
                        <a:lumMod val="40000"/>
                        <a:lumOff val="60000"/>
                      </a:schemeClr>
                    </a:solidFill>
                  </a:tcPr>
                </a:tc>
                <a:tc>
                  <a:txBody>
                    <a:bodyPr/>
                    <a:lstStyle/>
                    <a:p>
                      <a:pPr algn="ctr"/>
                      <a:r>
                        <a:rPr lang="en-US" sz="2400" dirty="0" smtClean="0"/>
                        <a:t>26%</a:t>
                      </a:r>
                      <a:endParaRPr lang="en-US" sz="2400" dirty="0"/>
                    </a:p>
                  </a:txBody>
                  <a:tcPr>
                    <a:solidFill>
                      <a:schemeClr val="accent1">
                        <a:lumMod val="40000"/>
                        <a:lumOff val="60000"/>
                      </a:schemeClr>
                    </a:solidFill>
                  </a:tcPr>
                </a:tc>
                <a:tc>
                  <a:txBody>
                    <a:bodyPr/>
                    <a:lstStyle/>
                    <a:p>
                      <a:pPr algn="ctr"/>
                      <a:r>
                        <a:rPr lang="en-US" sz="2400" dirty="0" smtClean="0"/>
                        <a:t>2%</a:t>
                      </a:r>
                      <a:endParaRPr lang="en-US" sz="2400" dirty="0"/>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3%</a:t>
                      </a:r>
                    </a:p>
                    <a:p>
                      <a:pPr algn="ctr"/>
                      <a:endParaRPr lang="en-US" sz="2400" dirty="0"/>
                    </a:p>
                  </a:txBody>
                  <a:tcPr>
                    <a:solidFill>
                      <a:schemeClr val="accent1">
                        <a:lumMod val="40000"/>
                        <a:lumOff val="60000"/>
                      </a:schemeClr>
                    </a:solidFill>
                  </a:tcPr>
                </a:tc>
                <a:tc>
                  <a:txBody>
                    <a:bodyPr/>
                    <a:lstStyle/>
                    <a:p>
                      <a:pPr algn="ctr"/>
                      <a:r>
                        <a:rPr lang="en-US" sz="2400" dirty="0" smtClean="0"/>
                        <a:t>31%</a:t>
                      </a:r>
                      <a:endParaRPr lang="en-US" sz="2400" dirty="0"/>
                    </a:p>
                  </a:txBody>
                  <a:tcPr>
                    <a:solidFill>
                      <a:schemeClr val="accent1">
                        <a:lumMod val="40000"/>
                        <a:lumOff val="60000"/>
                      </a:schemeClr>
                    </a:solidFill>
                  </a:tcPr>
                </a:tc>
                <a:tc>
                  <a:txBody>
                    <a:bodyPr/>
                    <a:lstStyle/>
                    <a:p>
                      <a:pPr algn="ctr"/>
                      <a:r>
                        <a:rPr lang="en-US" sz="2400" dirty="0" smtClean="0"/>
                        <a:t>7%</a:t>
                      </a:r>
                      <a:endParaRPr lang="en-US" sz="2400" dirty="0"/>
                    </a:p>
                  </a:txBody>
                  <a:tcPr>
                    <a:solidFill>
                      <a:schemeClr val="accent1">
                        <a:lumMod val="40000"/>
                        <a:lumOff val="60000"/>
                      </a:schemeClr>
                    </a:solidFill>
                  </a:tcPr>
                </a:tc>
                <a:tc>
                  <a:txBody>
                    <a:bodyPr/>
                    <a:lstStyle/>
                    <a:p>
                      <a:pPr algn="ctr"/>
                      <a:r>
                        <a:rPr lang="en-US" sz="2400" dirty="0" smtClean="0"/>
                        <a:t>1%</a:t>
                      </a:r>
                      <a:endParaRPr lang="en-US" sz="2400" dirty="0"/>
                    </a:p>
                  </a:txBody>
                  <a:tcPr>
                    <a:solidFill>
                      <a:schemeClr val="accent1">
                        <a:lumMod val="40000"/>
                        <a:lumOff val="60000"/>
                      </a:schemeClr>
                    </a:solidFill>
                  </a:tcPr>
                </a:tc>
                <a:extLst>
                  <a:ext uri="{0D108BD9-81ED-4DB2-BD59-A6C34878D82A}">
                    <a16:rowId xmlns:a16="http://schemas.microsoft.com/office/drawing/2014/main" val="2085400231"/>
                  </a:ext>
                </a:extLst>
              </a:tr>
              <a:tr h="370840">
                <a:tc>
                  <a:txBody>
                    <a:bodyPr/>
                    <a:lstStyle/>
                    <a:p>
                      <a:r>
                        <a:rPr lang="en-US" sz="2400" b="1" dirty="0" smtClean="0"/>
                        <a:t>Barren</a:t>
                      </a:r>
                      <a:endParaRPr lang="en-US" sz="2400" b="1" dirty="0"/>
                    </a:p>
                  </a:txBody>
                  <a:tcPr>
                    <a:solidFill>
                      <a:schemeClr val="accent1">
                        <a:lumMod val="40000"/>
                        <a:lumOff val="60000"/>
                      </a:schemeClr>
                    </a:solidFill>
                  </a:tcPr>
                </a:tc>
                <a:tc>
                  <a:txBody>
                    <a:bodyPr/>
                    <a:lstStyle/>
                    <a:p>
                      <a:pPr algn="ctr"/>
                      <a:r>
                        <a:rPr lang="en-US" sz="2400" dirty="0" smtClean="0"/>
                        <a:t>41%</a:t>
                      </a:r>
                      <a:endParaRPr lang="en-US" sz="2400" dirty="0"/>
                    </a:p>
                  </a:txBody>
                  <a:tcPr>
                    <a:solidFill>
                      <a:schemeClr val="accent1">
                        <a:lumMod val="40000"/>
                        <a:lumOff val="60000"/>
                      </a:schemeClr>
                    </a:solidFill>
                  </a:tcPr>
                </a:tc>
                <a:tc>
                  <a:txBody>
                    <a:bodyPr/>
                    <a:lstStyle/>
                    <a:p>
                      <a:pPr algn="ctr"/>
                      <a:r>
                        <a:rPr lang="en-US" sz="2400" dirty="0" smtClean="0"/>
                        <a:t>22%</a:t>
                      </a:r>
                      <a:endParaRPr lang="en-US" sz="2400" dirty="0"/>
                    </a:p>
                  </a:txBody>
                  <a:tcPr>
                    <a:solidFill>
                      <a:schemeClr val="accent1">
                        <a:lumMod val="40000"/>
                        <a:lumOff val="60000"/>
                      </a:schemeClr>
                    </a:solidFill>
                  </a:tcPr>
                </a:tc>
                <a:tc>
                  <a:txBody>
                    <a:bodyPr/>
                    <a:lstStyle/>
                    <a:p>
                      <a:pPr algn="ctr"/>
                      <a:r>
                        <a:rPr lang="en-US" sz="2400" dirty="0" smtClean="0"/>
                        <a:t>37%</a:t>
                      </a:r>
                      <a:endParaRPr lang="en-US" sz="2400" dirty="0"/>
                    </a:p>
                  </a:txBody>
                  <a:tcPr>
                    <a:solidFill>
                      <a:schemeClr val="accent1">
                        <a:lumMod val="40000"/>
                        <a:lumOff val="60000"/>
                      </a:schemeClr>
                    </a:solidFill>
                  </a:tcPr>
                </a:tc>
                <a:tc>
                  <a:txBody>
                    <a:bodyPr/>
                    <a:lstStyle/>
                    <a:p>
                      <a:pPr algn="ctr"/>
                      <a:r>
                        <a:rPr lang="en-US" sz="2400" dirty="0" smtClean="0"/>
                        <a:t>46%</a:t>
                      </a:r>
                      <a:endParaRPr lang="en-US" sz="2400" dirty="0"/>
                    </a:p>
                  </a:txBody>
                  <a:tcPr>
                    <a:solidFill>
                      <a:schemeClr val="accent1">
                        <a:lumMod val="40000"/>
                        <a:lumOff val="60000"/>
                      </a:schemeClr>
                    </a:solidFill>
                  </a:tcPr>
                </a:tc>
                <a:tc>
                  <a:txBody>
                    <a:bodyPr/>
                    <a:lstStyle/>
                    <a:p>
                      <a:pPr algn="ctr"/>
                      <a:r>
                        <a:rPr lang="en-US" sz="2400" dirty="0" smtClean="0"/>
                        <a:t>34%</a:t>
                      </a:r>
                      <a:endParaRPr lang="en-US" sz="2400" dirty="0"/>
                    </a:p>
                  </a:txBody>
                  <a:tcPr>
                    <a:solidFill>
                      <a:schemeClr val="accent1">
                        <a:lumMod val="40000"/>
                        <a:lumOff val="60000"/>
                      </a:schemeClr>
                    </a:solidFill>
                  </a:tcPr>
                </a:tc>
                <a:tc>
                  <a:txBody>
                    <a:bodyPr/>
                    <a:lstStyle/>
                    <a:p>
                      <a:pPr algn="ctr"/>
                      <a:r>
                        <a:rPr lang="en-US" sz="2400" dirty="0" smtClean="0"/>
                        <a:t>41%</a:t>
                      </a:r>
                      <a:endParaRPr lang="en-US" sz="2400" dirty="0"/>
                    </a:p>
                  </a:txBody>
                  <a:tcPr>
                    <a:solidFill>
                      <a:schemeClr val="accent1">
                        <a:lumMod val="40000"/>
                        <a:lumOff val="60000"/>
                      </a:schemeClr>
                    </a:solidFill>
                  </a:tcPr>
                </a:tc>
                <a:tc>
                  <a:txBody>
                    <a:bodyPr/>
                    <a:lstStyle/>
                    <a:p>
                      <a:pPr algn="ctr"/>
                      <a:r>
                        <a:rPr lang="en-US" sz="2400" dirty="0" smtClean="0"/>
                        <a:t>16%</a:t>
                      </a:r>
                      <a:endParaRPr lang="en-US" sz="2400" dirty="0"/>
                    </a:p>
                  </a:txBody>
                  <a:tcPr>
                    <a:solidFill>
                      <a:schemeClr val="accent1">
                        <a:lumMod val="40000"/>
                        <a:lumOff val="60000"/>
                      </a:schemeClr>
                    </a:solidFill>
                  </a:tcPr>
                </a:tc>
                <a:extLst>
                  <a:ext uri="{0D108BD9-81ED-4DB2-BD59-A6C34878D82A}">
                    <a16:rowId xmlns:a16="http://schemas.microsoft.com/office/drawing/2014/main" val="4274656247"/>
                  </a:ext>
                </a:extLst>
              </a:tr>
              <a:tr h="370840">
                <a:tc>
                  <a:txBody>
                    <a:bodyPr/>
                    <a:lstStyle/>
                    <a:p>
                      <a:r>
                        <a:rPr lang="en-US" sz="2400" b="1" dirty="0" smtClean="0"/>
                        <a:t>Hatching</a:t>
                      </a:r>
                      <a:endParaRPr lang="en-US" sz="2400" b="1" dirty="0"/>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400" dirty="0" smtClean="0"/>
                        <a:t>0%</a:t>
                      </a:r>
                      <a:endParaRPr lang="en-US" sz="2400" dirty="0"/>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400" dirty="0" smtClean="0"/>
                        <a:t>0%</a:t>
                      </a:r>
                      <a:endParaRPr lang="en-US" sz="2400" dirty="0"/>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400" dirty="0" smtClean="0"/>
                        <a:t>0%</a:t>
                      </a:r>
                      <a:endParaRPr lang="en-US" sz="2400" dirty="0"/>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400" dirty="0" smtClean="0"/>
                        <a:t>0%</a:t>
                      </a:r>
                      <a:endParaRPr lang="en-US" sz="2400" dirty="0"/>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400" dirty="0" smtClean="0"/>
                        <a:t>0%</a:t>
                      </a:r>
                      <a:endParaRPr lang="en-US" sz="2400" dirty="0"/>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400" dirty="0" smtClean="0"/>
                        <a:t>7%</a:t>
                      </a:r>
                      <a:endParaRPr lang="en-US" sz="2400" dirty="0"/>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400" dirty="0" smtClean="0"/>
                        <a:t>1%</a:t>
                      </a:r>
                      <a:endParaRPr lang="en-US" sz="2400" dirty="0"/>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16545349"/>
                  </a:ext>
                </a:extLst>
              </a:tr>
              <a:tr h="370840">
                <a:tc>
                  <a:txBody>
                    <a:bodyPr/>
                    <a:lstStyle/>
                    <a:p>
                      <a:r>
                        <a:rPr lang="en-US" sz="2400" b="1" dirty="0" smtClean="0"/>
                        <a:t>THRESHOLD</a:t>
                      </a:r>
                      <a:r>
                        <a:rPr lang="en-US" sz="2400" b="1" baseline="0" dirty="0" smtClean="0"/>
                        <a:t> </a:t>
                      </a:r>
                      <a:r>
                        <a:rPr lang="en-US" sz="2400" b="1" dirty="0" smtClean="0"/>
                        <a:t>TOTAL</a:t>
                      </a:r>
                      <a:endParaRPr lang="en-US" sz="24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2400" b="1" dirty="0" smtClean="0"/>
                        <a:t>70%</a:t>
                      </a:r>
                      <a:endParaRPr lang="en-US" sz="24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2400" b="1" dirty="0" smtClean="0"/>
                        <a:t>48%</a:t>
                      </a:r>
                      <a:endParaRPr lang="en-US" sz="24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2400" b="1" dirty="0" smtClean="0"/>
                        <a:t>39%</a:t>
                      </a:r>
                      <a:endParaRPr lang="en-US" sz="24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2400" b="1" dirty="0" smtClean="0"/>
                        <a:t>49%</a:t>
                      </a:r>
                      <a:endParaRPr lang="en-US" sz="24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2400" b="1" dirty="0" smtClean="0"/>
                        <a:t>65%</a:t>
                      </a:r>
                      <a:endParaRPr lang="en-US" sz="24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2400" b="1" dirty="0" smtClean="0"/>
                        <a:t>55%</a:t>
                      </a:r>
                      <a:endParaRPr lang="en-US" sz="24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2400" b="1" dirty="0" smtClean="0"/>
                        <a:t>18%</a:t>
                      </a:r>
                      <a:endParaRPr lang="en-US" sz="24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755930892"/>
                  </a:ext>
                </a:extLst>
              </a:tr>
              <a:tr h="370840">
                <a:tc>
                  <a:txBody>
                    <a:bodyPr/>
                    <a:lstStyle/>
                    <a:p>
                      <a:r>
                        <a:rPr lang="en-US" sz="2400" dirty="0" err="1" smtClean="0">
                          <a:solidFill>
                            <a:schemeClr val="bg1">
                              <a:lumMod val="50000"/>
                            </a:schemeClr>
                          </a:solidFill>
                        </a:rPr>
                        <a:t>Uneyed</a:t>
                      </a:r>
                      <a:r>
                        <a:rPr lang="en-US" sz="2400" dirty="0" smtClean="0">
                          <a:solidFill>
                            <a:schemeClr val="bg1">
                              <a:lumMod val="50000"/>
                            </a:schemeClr>
                          </a:solidFill>
                        </a:rPr>
                        <a:t> embryos</a:t>
                      </a:r>
                      <a:endParaRPr lang="en-US" sz="2400" dirty="0">
                        <a:solidFill>
                          <a:schemeClr val="bg1">
                            <a:lumMod val="50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chemeClr val="bg1">
                              <a:lumMod val="50000"/>
                            </a:schemeClr>
                          </a:solidFill>
                        </a:rPr>
                        <a:t>29%</a:t>
                      </a:r>
                      <a:endParaRPr lang="en-US" sz="2400" dirty="0">
                        <a:solidFill>
                          <a:schemeClr val="bg1">
                            <a:lumMod val="50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chemeClr val="bg1">
                              <a:lumMod val="50000"/>
                            </a:schemeClr>
                          </a:solidFill>
                        </a:rPr>
                        <a:t>52%</a:t>
                      </a:r>
                      <a:endParaRPr lang="en-US" sz="2400" dirty="0">
                        <a:solidFill>
                          <a:schemeClr val="bg1">
                            <a:lumMod val="50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chemeClr val="bg1">
                              <a:lumMod val="50000"/>
                            </a:schemeClr>
                          </a:solidFill>
                        </a:rPr>
                        <a:t>61%</a:t>
                      </a:r>
                      <a:endParaRPr lang="en-US" sz="2400" dirty="0">
                        <a:solidFill>
                          <a:schemeClr val="bg1">
                            <a:lumMod val="50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chemeClr val="bg1">
                              <a:lumMod val="50000"/>
                            </a:schemeClr>
                          </a:solidFill>
                        </a:rPr>
                        <a:t>51%</a:t>
                      </a:r>
                      <a:endParaRPr lang="en-US" sz="2400" dirty="0">
                        <a:solidFill>
                          <a:schemeClr val="bg1">
                            <a:lumMod val="50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chemeClr val="bg1">
                              <a:lumMod val="50000"/>
                            </a:schemeClr>
                          </a:solidFill>
                        </a:rPr>
                        <a:t>35%</a:t>
                      </a:r>
                      <a:endParaRPr lang="en-US" sz="2400" dirty="0">
                        <a:solidFill>
                          <a:schemeClr val="bg1">
                            <a:lumMod val="50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chemeClr val="bg1">
                              <a:lumMod val="50000"/>
                            </a:schemeClr>
                          </a:solidFill>
                        </a:rPr>
                        <a:t>46%</a:t>
                      </a:r>
                      <a:endParaRPr lang="en-US" sz="2400" dirty="0">
                        <a:solidFill>
                          <a:schemeClr val="bg1">
                            <a:lumMod val="50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chemeClr val="bg1">
                              <a:lumMod val="50000"/>
                            </a:schemeClr>
                          </a:solidFill>
                        </a:rPr>
                        <a:t>82%</a:t>
                      </a:r>
                      <a:endParaRPr lang="en-US" sz="2400" dirty="0">
                        <a:solidFill>
                          <a:schemeClr val="bg1">
                            <a:lumMod val="50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6039008"/>
                  </a:ext>
                </a:extLst>
              </a:tr>
            </a:tbl>
          </a:graphicData>
        </a:graphic>
      </p:graphicFrame>
    </p:spTree>
    <p:extLst>
      <p:ext uri="{BB962C8B-B14F-4D97-AF65-F5344CB8AC3E}">
        <p14:creationId xmlns:p14="http://schemas.microsoft.com/office/powerpoint/2010/main" val="178304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5670548" y="-5441952"/>
            <a:ext cx="850902" cy="12192001"/>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1450" y="379738"/>
            <a:ext cx="7442200" cy="523220"/>
          </a:xfrm>
          <a:prstGeom prst="rect">
            <a:avLst/>
          </a:prstGeom>
          <a:noFill/>
        </p:spPr>
        <p:txBody>
          <a:bodyPr wrap="square" rtlCol="0">
            <a:spAutoFit/>
          </a:bodyPr>
          <a:lstStyle/>
          <a:p>
            <a:r>
              <a:rPr lang="en-US" sz="2800" dirty="0" smtClean="0">
                <a:solidFill>
                  <a:schemeClr val="bg1"/>
                </a:solidFill>
              </a:rPr>
              <a:t>Pre/post resampling mature female abundances </a:t>
            </a:r>
            <a:endParaRPr lang="en-US" sz="28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710785563"/>
              </p:ext>
            </p:extLst>
          </p:nvPr>
        </p:nvGraphicFramePr>
        <p:xfrm>
          <a:off x="496187" y="1885702"/>
          <a:ext cx="10994065" cy="2194560"/>
        </p:xfrm>
        <a:graphic>
          <a:graphicData uri="http://schemas.openxmlformats.org/drawingml/2006/table">
            <a:tbl>
              <a:tblPr firstRow="1" bandRow="1">
                <a:tableStyleId>{5C22544A-7EE6-4342-B048-85BDC9FD1C3A}</a:tableStyleId>
              </a:tblPr>
              <a:tblGrid>
                <a:gridCol w="3445310">
                  <a:extLst>
                    <a:ext uri="{9D8B030D-6E8A-4147-A177-3AD203B41FA5}">
                      <a16:colId xmlns:a16="http://schemas.microsoft.com/office/drawing/2014/main" val="3281619283"/>
                    </a:ext>
                  </a:extLst>
                </a:gridCol>
                <a:gridCol w="1023826">
                  <a:extLst>
                    <a:ext uri="{9D8B030D-6E8A-4147-A177-3AD203B41FA5}">
                      <a16:colId xmlns:a16="http://schemas.microsoft.com/office/drawing/2014/main" val="321324625"/>
                    </a:ext>
                  </a:extLst>
                </a:gridCol>
                <a:gridCol w="1023826">
                  <a:extLst>
                    <a:ext uri="{9D8B030D-6E8A-4147-A177-3AD203B41FA5}">
                      <a16:colId xmlns:a16="http://schemas.microsoft.com/office/drawing/2014/main" val="4130437707"/>
                    </a:ext>
                  </a:extLst>
                </a:gridCol>
                <a:gridCol w="1120489">
                  <a:extLst>
                    <a:ext uri="{9D8B030D-6E8A-4147-A177-3AD203B41FA5}">
                      <a16:colId xmlns:a16="http://schemas.microsoft.com/office/drawing/2014/main" val="2334042697"/>
                    </a:ext>
                  </a:extLst>
                </a:gridCol>
                <a:gridCol w="1219200">
                  <a:extLst>
                    <a:ext uri="{9D8B030D-6E8A-4147-A177-3AD203B41FA5}">
                      <a16:colId xmlns:a16="http://schemas.microsoft.com/office/drawing/2014/main" val="1886530151"/>
                    </a:ext>
                  </a:extLst>
                </a:gridCol>
                <a:gridCol w="1034903">
                  <a:extLst>
                    <a:ext uri="{9D8B030D-6E8A-4147-A177-3AD203B41FA5}">
                      <a16:colId xmlns:a16="http://schemas.microsoft.com/office/drawing/2014/main" val="4262878357"/>
                    </a:ext>
                  </a:extLst>
                </a:gridCol>
                <a:gridCol w="1041990">
                  <a:extLst>
                    <a:ext uri="{9D8B030D-6E8A-4147-A177-3AD203B41FA5}">
                      <a16:colId xmlns:a16="http://schemas.microsoft.com/office/drawing/2014/main" val="1842939030"/>
                    </a:ext>
                  </a:extLst>
                </a:gridCol>
                <a:gridCol w="1084521">
                  <a:extLst>
                    <a:ext uri="{9D8B030D-6E8A-4147-A177-3AD203B41FA5}">
                      <a16:colId xmlns:a16="http://schemas.microsoft.com/office/drawing/2014/main" val="970991988"/>
                    </a:ext>
                  </a:extLst>
                </a:gridCol>
              </a:tblGrid>
              <a:tr h="370840">
                <a:tc>
                  <a:txBody>
                    <a:bodyPr/>
                    <a:lstStyle/>
                    <a:p>
                      <a:endParaRPr lang="en-US" dirty="0"/>
                    </a:p>
                  </a:txBody>
                  <a:tcPr/>
                </a:tc>
                <a:tc>
                  <a:txBody>
                    <a:bodyPr/>
                    <a:lstStyle/>
                    <a:p>
                      <a:pPr algn="ctr"/>
                      <a:r>
                        <a:rPr lang="en-US" sz="2400" dirty="0" smtClean="0"/>
                        <a:t>2008</a:t>
                      </a:r>
                      <a:endParaRPr lang="en-US" sz="2400" dirty="0"/>
                    </a:p>
                  </a:txBody>
                  <a:tcPr/>
                </a:tc>
                <a:tc>
                  <a:txBody>
                    <a:bodyPr/>
                    <a:lstStyle/>
                    <a:p>
                      <a:pPr algn="ctr"/>
                      <a:r>
                        <a:rPr lang="en-US" sz="2400" dirty="0" smtClean="0"/>
                        <a:t>2009</a:t>
                      </a:r>
                      <a:endParaRPr lang="en-US" sz="2400" dirty="0"/>
                    </a:p>
                  </a:txBody>
                  <a:tcPr/>
                </a:tc>
                <a:tc>
                  <a:txBody>
                    <a:bodyPr/>
                    <a:lstStyle/>
                    <a:p>
                      <a:pPr algn="ctr"/>
                      <a:r>
                        <a:rPr lang="en-US" sz="2400" dirty="0" smtClean="0"/>
                        <a:t>2010</a:t>
                      </a:r>
                      <a:endParaRPr lang="en-US" sz="2400" dirty="0"/>
                    </a:p>
                  </a:txBody>
                  <a:tcPr/>
                </a:tc>
                <a:tc>
                  <a:txBody>
                    <a:bodyPr/>
                    <a:lstStyle/>
                    <a:p>
                      <a:pPr algn="ctr"/>
                      <a:r>
                        <a:rPr lang="en-US" sz="2400" dirty="0" smtClean="0"/>
                        <a:t>2011</a:t>
                      </a:r>
                      <a:endParaRPr lang="en-US" sz="2400" dirty="0"/>
                    </a:p>
                  </a:txBody>
                  <a:tcPr/>
                </a:tc>
                <a:tc>
                  <a:txBody>
                    <a:bodyPr/>
                    <a:lstStyle/>
                    <a:p>
                      <a:pPr algn="ctr"/>
                      <a:r>
                        <a:rPr lang="en-US" sz="2400" dirty="0" smtClean="0"/>
                        <a:t>2012</a:t>
                      </a:r>
                      <a:endParaRPr lang="en-US" sz="2400" dirty="0"/>
                    </a:p>
                  </a:txBody>
                  <a:tcPr/>
                </a:tc>
                <a:tc>
                  <a:txBody>
                    <a:bodyPr/>
                    <a:lstStyle/>
                    <a:p>
                      <a:pPr algn="ctr"/>
                      <a:r>
                        <a:rPr lang="en-US" sz="2400" dirty="0" smtClean="0"/>
                        <a:t>2017</a:t>
                      </a:r>
                      <a:endParaRPr lang="en-US" sz="2400" dirty="0"/>
                    </a:p>
                  </a:txBody>
                  <a:tcPr/>
                </a:tc>
                <a:tc>
                  <a:txBody>
                    <a:bodyPr/>
                    <a:lstStyle/>
                    <a:p>
                      <a:pPr algn="ctr"/>
                      <a:r>
                        <a:rPr lang="en-US" sz="2400" dirty="0" smtClean="0"/>
                        <a:t>2021</a:t>
                      </a:r>
                      <a:endParaRPr lang="en-US" sz="2400" dirty="0"/>
                    </a:p>
                  </a:txBody>
                  <a:tcPr/>
                </a:tc>
                <a:extLst>
                  <a:ext uri="{0D108BD9-81ED-4DB2-BD59-A6C34878D82A}">
                    <a16:rowId xmlns:a16="http://schemas.microsoft.com/office/drawing/2014/main" val="2883559878"/>
                  </a:ext>
                </a:extLst>
              </a:tr>
              <a:tr h="370840">
                <a:tc>
                  <a:txBody>
                    <a:bodyPr/>
                    <a:lstStyle/>
                    <a:p>
                      <a:r>
                        <a:rPr lang="en-US" sz="2400" b="0" i="0" u="none" dirty="0" smtClean="0"/>
                        <a:t>Leg 1 </a:t>
                      </a:r>
                      <a:r>
                        <a:rPr lang="en-US" sz="2400" b="0" baseline="0" dirty="0" smtClean="0"/>
                        <a:t>abundance </a:t>
                      </a:r>
                      <a:endParaRPr lang="en-US" sz="2400" b="0" dirty="0"/>
                    </a:p>
                  </a:txBody>
                  <a:tcPr>
                    <a:solidFill>
                      <a:schemeClr val="accent1">
                        <a:lumMod val="40000"/>
                        <a:lumOff val="60000"/>
                      </a:schemeClr>
                    </a:solidFill>
                  </a:tcPr>
                </a:tc>
                <a:tc>
                  <a:txBody>
                    <a:bodyPr/>
                    <a:lstStyle/>
                    <a:p>
                      <a:pPr algn="ctr"/>
                      <a:r>
                        <a:rPr lang="en-US" sz="2400" dirty="0" smtClean="0"/>
                        <a:t>27.5</a:t>
                      </a:r>
                      <a:endParaRPr lang="en-US" sz="2400" dirty="0"/>
                    </a:p>
                  </a:txBody>
                  <a:tcPr>
                    <a:solidFill>
                      <a:schemeClr val="accent1">
                        <a:lumMod val="40000"/>
                        <a:lumOff val="60000"/>
                      </a:schemeClr>
                    </a:solidFill>
                  </a:tcPr>
                </a:tc>
                <a:tc>
                  <a:txBody>
                    <a:bodyPr/>
                    <a:lstStyle/>
                    <a:p>
                      <a:pPr algn="ctr"/>
                      <a:r>
                        <a:rPr lang="en-US" sz="2400" dirty="0" smtClean="0"/>
                        <a:t>24.6</a:t>
                      </a:r>
                      <a:endParaRPr lang="en-US" sz="2400" dirty="0"/>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15.1</a:t>
                      </a:r>
                    </a:p>
                    <a:p>
                      <a:pPr algn="ctr"/>
                      <a:endParaRPr lang="en-US" sz="2400" dirty="0"/>
                    </a:p>
                  </a:txBody>
                  <a:tcPr>
                    <a:solidFill>
                      <a:schemeClr val="accent1">
                        <a:lumMod val="40000"/>
                        <a:lumOff val="60000"/>
                      </a:schemeClr>
                    </a:solidFill>
                  </a:tcPr>
                </a:tc>
                <a:tc>
                  <a:txBody>
                    <a:bodyPr/>
                    <a:lstStyle/>
                    <a:p>
                      <a:pPr algn="ctr"/>
                      <a:r>
                        <a:rPr lang="en-US" sz="2400" dirty="0" smtClean="0"/>
                        <a:t>14.5</a:t>
                      </a:r>
                      <a:endParaRPr lang="en-US" sz="2400" dirty="0"/>
                    </a:p>
                  </a:txBody>
                  <a:tcPr>
                    <a:solidFill>
                      <a:schemeClr val="accent1">
                        <a:lumMod val="40000"/>
                        <a:lumOff val="60000"/>
                      </a:schemeClr>
                    </a:solidFill>
                  </a:tcPr>
                </a:tc>
                <a:tc>
                  <a:txBody>
                    <a:bodyPr/>
                    <a:lstStyle/>
                    <a:p>
                      <a:pPr algn="ctr"/>
                      <a:r>
                        <a:rPr lang="en-US" sz="2400" dirty="0" smtClean="0"/>
                        <a:t>19.9</a:t>
                      </a:r>
                      <a:endParaRPr lang="en-US" sz="2400" dirty="0"/>
                    </a:p>
                  </a:txBody>
                  <a:tcPr>
                    <a:solidFill>
                      <a:schemeClr val="accent1">
                        <a:lumMod val="40000"/>
                        <a:lumOff val="60000"/>
                      </a:schemeClr>
                    </a:solidFill>
                  </a:tcPr>
                </a:tc>
                <a:tc>
                  <a:txBody>
                    <a:bodyPr/>
                    <a:lstStyle/>
                    <a:p>
                      <a:pPr algn="ctr"/>
                      <a:r>
                        <a:rPr lang="en-US" sz="2400" dirty="0" smtClean="0"/>
                        <a:t>13.4</a:t>
                      </a:r>
                      <a:endParaRPr lang="en-US" sz="2400" dirty="0"/>
                    </a:p>
                  </a:txBody>
                  <a:tcPr>
                    <a:solidFill>
                      <a:schemeClr val="accent1">
                        <a:lumMod val="40000"/>
                        <a:lumOff val="60000"/>
                      </a:schemeClr>
                    </a:solidFill>
                  </a:tcPr>
                </a:tc>
                <a:tc>
                  <a:txBody>
                    <a:bodyPr/>
                    <a:lstStyle/>
                    <a:p>
                      <a:pPr algn="ctr"/>
                      <a:r>
                        <a:rPr lang="en-US" sz="2400" dirty="0" smtClean="0"/>
                        <a:t>6.2</a:t>
                      </a:r>
                      <a:endParaRPr lang="en-US" sz="2400" dirty="0"/>
                    </a:p>
                  </a:txBody>
                  <a:tcPr>
                    <a:solidFill>
                      <a:schemeClr val="accent1">
                        <a:lumMod val="40000"/>
                        <a:lumOff val="60000"/>
                      </a:schemeClr>
                    </a:solidFill>
                  </a:tcPr>
                </a:tc>
                <a:extLst>
                  <a:ext uri="{0D108BD9-81ED-4DB2-BD59-A6C34878D82A}">
                    <a16:rowId xmlns:a16="http://schemas.microsoft.com/office/drawing/2014/main" val="2085400231"/>
                  </a:ext>
                </a:extLst>
              </a:tr>
              <a:tr h="370840">
                <a:tc>
                  <a:txBody>
                    <a:bodyPr/>
                    <a:lstStyle/>
                    <a:p>
                      <a:r>
                        <a:rPr lang="en-US" sz="2400" b="0" u="none" dirty="0" smtClean="0"/>
                        <a:t>Resampling a</a:t>
                      </a:r>
                      <a:r>
                        <a:rPr lang="en-US" sz="2400" b="0" dirty="0" smtClean="0"/>
                        <a:t>bundance</a:t>
                      </a:r>
                      <a:endParaRPr lang="en-US" sz="2400" b="0" dirty="0"/>
                    </a:p>
                  </a:txBody>
                  <a:tcPr>
                    <a:solidFill>
                      <a:schemeClr val="accent1">
                        <a:lumMod val="40000"/>
                        <a:lumOff val="60000"/>
                      </a:schemeClr>
                    </a:solidFill>
                  </a:tcPr>
                </a:tc>
                <a:tc>
                  <a:txBody>
                    <a:bodyPr/>
                    <a:lstStyle/>
                    <a:p>
                      <a:pPr algn="ctr"/>
                      <a:r>
                        <a:rPr lang="en-US" sz="2400" dirty="0" smtClean="0"/>
                        <a:t>36.8</a:t>
                      </a:r>
                      <a:endParaRPr lang="en-US" sz="2400" dirty="0"/>
                    </a:p>
                  </a:txBody>
                  <a:tcPr>
                    <a:solidFill>
                      <a:schemeClr val="accent1">
                        <a:lumMod val="40000"/>
                        <a:lumOff val="60000"/>
                      </a:schemeClr>
                    </a:solidFill>
                  </a:tcPr>
                </a:tc>
                <a:tc>
                  <a:txBody>
                    <a:bodyPr/>
                    <a:lstStyle/>
                    <a:p>
                      <a:pPr algn="ctr"/>
                      <a:r>
                        <a:rPr lang="en-US" sz="2400" dirty="0" smtClean="0"/>
                        <a:t>35.7</a:t>
                      </a:r>
                      <a:endParaRPr lang="en-US" sz="2400" dirty="0"/>
                    </a:p>
                  </a:txBody>
                  <a:tcPr>
                    <a:solidFill>
                      <a:schemeClr val="accent1">
                        <a:lumMod val="40000"/>
                        <a:lumOff val="60000"/>
                      </a:schemeClr>
                    </a:solidFill>
                  </a:tcPr>
                </a:tc>
                <a:tc>
                  <a:txBody>
                    <a:bodyPr/>
                    <a:lstStyle/>
                    <a:p>
                      <a:pPr algn="ctr"/>
                      <a:r>
                        <a:rPr lang="en-US" sz="2400" dirty="0" smtClean="0"/>
                        <a:t>31.5</a:t>
                      </a:r>
                      <a:endParaRPr lang="en-US" sz="2400" dirty="0"/>
                    </a:p>
                  </a:txBody>
                  <a:tcPr>
                    <a:solidFill>
                      <a:schemeClr val="accent1">
                        <a:lumMod val="40000"/>
                        <a:lumOff val="60000"/>
                      </a:schemeClr>
                    </a:solidFill>
                  </a:tcPr>
                </a:tc>
                <a:tc>
                  <a:txBody>
                    <a:bodyPr/>
                    <a:lstStyle/>
                    <a:p>
                      <a:pPr algn="ctr"/>
                      <a:r>
                        <a:rPr lang="en-US" sz="2400" dirty="0" smtClean="0"/>
                        <a:t>29.3</a:t>
                      </a:r>
                      <a:endParaRPr lang="en-US" sz="2400" dirty="0"/>
                    </a:p>
                  </a:txBody>
                  <a:tcPr>
                    <a:solidFill>
                      <a:schemeClr val="accent1">
                        <a:lumMod val="40000"/>
                        <a:lumOff val="60000"/>
                      </a:schemeClr>
                    </a:solidFill>
                  </a:tcPr>
                </a:tc>
                <a:tc>
                  <a:txBody>
                    <a:bodyPr/>
                    <a:lstStyle/>
                    <a:p>
                      <a:pPr algn="ctr"/>
                      <a:r>
                        <a:rPr lang="en-US" sz="2400" dirty="0" smtClean="0"/>
                        <a:t>19.6</a:t>
                      </a:r>
                      <a:endParaRPr lang="en-US" sz="2400" dirty="0"/>
                    </a:p>
                  </a:txBody>
                  <a:tcPr>
                    <a:solidFill>
                      <a:schemeClr val="accent1">
                        <a:lumMod val="40000"/>
                        <a:lumOff val="60000"/>
                      </a:schemeClr>
                    </a:solidFill>
                  </a:tcPr>
                </a:tc>
                <a:tc>
                  <a:txBody>
                    <a:bodyPr/>
                    <a:lstStyle/>
                    <a:p>
                      <a:pPr algn="ctr"/>
                      <a:r>
                        <a:rPr lang="en-US" sz="2400" dirty="0" smtClean="0"/>
                        <a:t>17.5</a:t>
                      </a:r>
                      <a:endParaRPr lang="en-US" sz="2400" dirty="0"/>
                    </a:p>
                  </a:txBody>
                  <a:tcPr>
                    <a:solidFill>
                      <a:schemeClr val="accent1">
                        <a:lumMod val="40000"/>
                        <a:lumOff val="60000"/>
                      </a:schemeClr>
                    </a:solidFill>
                  </a:tcPr>
                </a:tc>
                <a:tc>
                  <a:txBody>
                    <a:bodyPr/>
                    <a:lstStyle/>
                    <a:p>
                      <a:pPr algn="ctr"/>
                      <a:r>
                        <a:rPr lang="en-US" sz="2400" dirty="0" smtClean="0"/>
                        <a:t>6.3</a:t>
                      </a:r>
                      <a:endParaRPr lang="en-US" sz="2400" dirty="0"/>
                    </a:p>
                  </a:txBody>
                  <a:tcPr>
                    <a:solidFill>
                      <a:schemeClr val="accent1">
                        <a:lumMod val="40000"/>
                        <a:lumOff val="60000"/>
                      </a:schemeClr>
                    </a:solidFill>
                  </a:tcPr>
                </a:tc>
                <a:extLst>
                  <a:ext uri="{0D108BD9-81ED-4DB2-BD59-A6C34878D82A}">
                    <a16:rowId xmlns:a16="http://schemas.microsoft.com/office/drawing/2014/main" val="4274656247"/>
                  </a:ext>
                </a:extLst>
              </a:tr>
              <a:tr h="370840">
                <a:tc>
                  <a:txBody>
                    <a:bodyPr/>
                    <a:lstStyle/>
                    <a:p>
                      <a:r>
                        <a:rPr lang="en-US" sz="2400" b="1" dirty="0" smtClean="0"/>
                        <a:t>% change in abundance</a:t>
                      </a:r>
                      <a:endParaRPr lang="en-US" sz="2400" b="1" dirty="0"/>
                    </a:p>
                  </a:txBody>
                  <a:tcPr>
                    <a:lnL w="12700" cmpd="sng">
                      <a:noFill/>
                    </a:lnL>
                    <a:lnR w="12700" cmpd="sng">
                      <a:noFill/>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2400" b="1" dirty="0" smtClean="0"/>
                        <a:t>+34%</a:t>
                      </a:r>
                      <a:endParaRPr lang="en-US" sz="2400" b="1" dirty="0"/>
                    </a:p>
                  </a:txBody>
                  <a:tcPr>
                    <a:lnL w="12700" cmpd="sng">
                      <a:noFill/>
                    </a:lnL>
                    <a:lnR w="12700" cmpd="sng">
                      <a:noFill/>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2400" b="1" dirty="0" smtClean="0"/>
                        <a:t>+45%</a:t>
                      </a:r>
                      <a:endParaRPr lang="en-US" sz="2400" b="1" dirty="0"/>
                    </a:p>
                  </a:txBody>
                  <a:tcPr>
                    <a:lnL w="12700" cmpd="sng">
                      <a:noFill/>
                    </a:lnL>
                    <a:lnR w="12700" cmpd="sng">
                      <a:noFill/>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2400" b="1" dirty="0" smtClean="0"/>
                        <a:t>+109%</a:t>
                      </a:r>
                      <a:endParaRPr lang="en-US" sz="2400" b="1" dirty="0"/>
                    </a:p>
                  </a:txBody>
                  <a:tcPr>
                    <a:lnL w="12700" cmpd="sng">
                      <a:noFill/>
                    </a:lnL>
                    <a:lnR w="12700" cmpd="sng">
                      <a:noFill/>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2400" b="1" dirty="0" smtClean="0"/>
                        <a:t>+102%</a:t>
                      </a:r>
                      <a:endParaRPr lang="en-US" sz="2400" b="1" dirty="0"/>
                    </a:p>
                  </a:txBody>
                  <a:tcPr>
                    <a:lnL w="12700" cmpd="sng">
                      <a:noFill/>
                    </a:lnL>
                    <a:lnR w="12700" cmpd="sng">
                      <a:noFill/>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2400" b="1" dirty="0" smtClean="0"/>
                        <a:t>-2%</a:t>
                      </a:r>
                      <a:endParaRPr lang="en-US" sz="2400" b="1" dirty="0"/>
                    </a:p>
                  </a:txBody>
                  <a:tcPr>
                    <a:lnL w="12700" cmpd="sng">
                      <a:noFill/>
                    </a:lnL>
                    <a:lnR w="12700" cmpd="sng">
                      <a:noFill/>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2400" b="1" dirty="0" smtClean="0"/>
                        <a:t>+30%</a:t>
                      </a:r>
                      <a:endParaRPr lang="en-US" sz="2400" b="1" dirty="0"/>
                    </a:p>
                  </a:txBody>
                  <a:tcPr>
                    <a:lnL w="12700" cmpd="sng">
                      <a:noFill/>
                    </a:lnL>
                    <a:lnR w="12700" cmpd="sng">
                      <a:noFill/>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2400" b="1" dirty="0" smtClean="0"/>
                        <a:t>+2%</a:t>
                      </a:r>
                      <a:endParaRPr lang="en-US" sz="2400" b="1" dirty="0"/>
                    </a:p>
                  </a:txBody>
                  <a:tcPr>
                    <a:lnL w="12700" cmpd="sng">
                      <a:noFill/>
                    </a:lnL>
                    <a:lnR w="12700" cmpd="sng">
                      <a:noFill/>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755930892"/>
                  </a:ext>
                </a:extLst>
              </a:tr>
            </a:tbl>
          </a:graphicData>
        </a:graphic>
      </p:graphicFrame>
    </p:spTree>
    <p:extLst>
      <p:ext uri="{BB962C8B-B14F-4D97-AF65-F5344CB8AC3E}">
        <p14:creationId xmlns:p14="http://schemas.microsoft.com/office/powerpoint/2010/main" val="1395276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5699936" y="-5471339"/>
            <a:ext cx="792128" cy="12192001"/>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1450" y="379738"/>
            <a:ext cx="7442200" cy="523220"/>
          </a:xfrm>
          <a:prstGeom prst="rect">
            <a:avLst/>
          </a:prstGeom>
          <a:noFill/>
        </p:spPr>
        <p:txBody>
          <a:bodyPr wrap="square" rtlCol="0">
            <a:spAutoFit/>
          </a:bodyPr>
          <a:lstStyle/>
          <a:p>
            <a:r>
              <a:rPr lang="en-US" sz="2800" dirty="0" smtClean="0">
                <a:solidFill>
                  <a:schemeClr val="bg1"/>
                </a:solidFill>
              </a:rPr>
              <a:t>Station locations of past resampling efforts </a:t>
            </a:r>
            <a:endParaRPr lang="en-US" sz="2800" dirty="0">
              <a:solidFill>
                <a:schemeClr val="bg1"/>
              </a:solidFill>
            </a:endParaRPr>
          </a:p>
        </p:txBody>
      </p:sp>
      <p:pic>
        <p:nvPicPr>
          <p:cNvPr id="3" name="Picture 2"/>
          <p:cNvPicPr>
            <a:picLocks noChangeAspect="1"/>
          </p:cNvPicPr>
          <p:nvPr/>
        </p:nvPicPr>
        <p:blipFill rotWithShape="1">
          <a:blip r:embed="rId3"/>
          <a:srcRect b="8231"/>
          <a:stretch/>
        </p:blipFill>
        <p:spPr>
          <a:xfrm>
            <a:off x="4546468" y="1129880"/>
            <a:ext cx="3396478" cy="2747247"/>
          </a:xfrm>
          <a:prstGeom prst="rect">
            <a:avLst/>
          </a:prstGeom>
        </p:spPr>
      </p:pic>
      <p:sp>
        <p:nvSpPr>
          <p:cNvPr id="6" name="TextBox 5"/>
          <p:cNvSpPr txBox="1"/>
          <p:nvPr/>
        </p:nvSpPr>
        <p:spPr>
          <a:xfrm>
            <a:off x="5796295" y="3477017"/>
            <a:ext cx="1459281" cy="400110"/>
          </a:xfrm>
          <a:prstGeom prst="rect">
            <a:avLst/>
          </a:prstGeom>
          <a:solidFill>
            <a:schemeClr val="bg1"/>
          </a:solidFill>
          <a:ln>
            <a:noFill/>
          </a:ln>
        </p:spPr>
        <p:txBody>
          <a:bodyPr wrap="square" rtlCol="0">
            <a:spAutoFit/>
          </a:bodyPr>
          <a:lstStyle/>
          <a:p>
            <a:r>
              <a:rPr lang="en-US" sz="2000" b="1" dirty="0" smtClean="0"/>
              <a:t>2010</a:t>
            </a:r>
            <a:r>
              <a:rPr lang="en-US" sz="2000" dirty="0" smtClean="0"/>
              <a:t>; n=23</a:t>
            </a:r>
            <a:endParaRPr lang="en-US" sz="2000" dirty="0"/>
          </a:p>
        </p:txBody>
      </p:sp>
      <p:sp>
        <p:nvSpPr>
          <p:cNvPr id="7" name="Rectangle 6"/>
          <p:cNvSpPr/>
          <p:nvPr/>
        </p:nvSpPr>
        <p:spPr>
          <a:xfrm>
            <a:off x="4526480" y="1132120"/>
            <a:ext cx="2744879" cy="27580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srcRect b="5129"/>
          <a:stretch/>
        </p:blipFill>
        <p:spPr>
          <a:xfrm>
            <a:off x="8588053" y="1137503"/>
            <a:ext cx="2998820" cy="2758011"/>
          </a:xfrm>
          <a:prstGeom prst="rect">
            <a:avLst/>
          </a:prstGeom>
        </p:spPr>
      </p:pic>
      <p:sp>
        <p:nvSpPr>
          <p:cNvPr id="9" name="TextBox 8"/>
          <p:cNvSpPr txBox="1"/>
          <p:nvPr/>
        </p:nvSpPr>
        <p:spPr>
          <a:xfrm>
            <a:off x="9939184" y="3484641"/>
            <a:ext cx="1365337" cy="400110"/>
          </a:xfrm>
          <a:prstGeom prst="rect">
            <a:avLst/>
          </a:prstGeom>
          <a:solidFill>
            <a:schemeClr val="bg1"/>
          </a:solidFill>
        </p:spPr>
        <p:txBody>
          <a:bodyPr wrap="square" rtlCol="0">
            <a:spAutoFit/>
          </a:bodyPr>
          <a:lstStyle/>
          <a:p>
            <a:r>
              <a:rPr lang="en-US" sz="2000" b="1" dirty="0" smtClean="0"/>
              <a:t>2012</a:t>
            </a:r>
            <a:r>
              <a:rPr lang="en-US" sz="2000" dirty="0" smtClean="0"/>
              <a:t>; n=20</a:t>
            </a:r>
            <a:endParaRPr lang="en-US" sz="2000" dirty="0"/>
          </a:p>
        </p:txBody>
      </p:sp>
      <p:sp>
        <p:nvSpPr>
          <p:cNvPr id="10" name="Rectangle 9"/>
          <p:cNvSpPr/>
          <p:nvPr/>
        </p:nvSpPr>
        <p:spPr>
          <a:xfrm>
            <a:off x="8588053" y="1129881"/>
            <a:ext cx="2801009" cy="27656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305136" y="1129880"/>
            <a:ext cx="3333413" cy="2765634"/>
          </a:xfrm>
          <a:prstGeom prst="rect">
            <a:avLst/>
          </a:prstGeom>
        </p:spPr>
      </p:pic>
      <p:sp>
        <p:nvSpPr>
          <p:cNvPr id="12" name="TextBox 11"/>
          <p:cNvSpPr txBox="1"/>
          <p:nvPr/>
        </p:nvSpPr>
        <p:spPr>
          <a:xfrm>
            <a:off x="1710418" y="3484641"/>
            <a:ext cx="1384127" cy="400110"/>
          </a:xfrm>
          <a:prstGeom prst="rect">
            <a:avLst/>
          </a:prstGeom>
          <a:solidFill>
            <a:schemeClr val="bg1"/>
          </a:solidFill>
        </p:spPr>
        <p:txBody>
          <a:bodyPr wrap="square" rtlCol="0">
            <a:spAutoFit/>
          </a:bodyPr>
          <a:lstStyle/>
          <a:p>
            <a:r>
              <a:rPr lang="en-US" sz="2000" b="1" dirty="0" smtClean="0"/>
              <a:t>2008</a:t>
            </a:r>
            <a:r>
              <a:rPr lang="en-US" sz="2000" dirty="0" smtClean="0"/>
              <a:t>; n=32</a:t>
            </a:r>
            <a:endParaRPr lang="en-US" sz="2000" dirty="0"/>
          </a:p>
        </p:txBody>
      </p:sp>
      <p:pic>
        <p:nvPicPr>
          <p:cNvPr id="13" name="Picture 12"/>
          <p:cNvPicPr>
            <a:picLocks noChangeAspect="1"/>
          </p:cNvPicPr>
          <p:nvPr/>
        </p:nvPicPr>
        <p:blipFill>
          <a:blip r:embed="rId6"/>
          <a:stretch>
            <a:fillRect/>
          </a:stretch>
        </p:blipFill>
        <p:spPr>
          <a:xfrm>
            <a:off x="2469953" y="4141214"/>
            <a:ext cx="2845193" cy="2559127"/>
          </a:xfrm>
          <a:prstGeom prst="rect">
            <a:avLst/>
          </a:prstGeom>
        </p:spPr>
      </p:pic>
      <p:sp>
        <p:nvSpPr>
          <p:cNvPr id="14" name="TextBox 13"/>
          <p:cNvSpPr txBox="1"/>
          <p:nvPr/>
        </p:nvSpPr>
        <p:spPr>
          <a:xfrm>
            <a:off x="3756114" y="6300232"/>
            <a:ext cx="1580707" cy="400110"/>
          </a:xfrm>
          <a:prstGeom prst="rect">
            <a:avLst/>
          </a:prstGeom>
          <a:solidFill>
            <a:schemeClr val="bg1"/>
          </a:solidFill>
        </p:spPr>
        <p:txBody>
          <a:bodyPr wrap="square" rtlCol="0">
            <a:spAutoFit/>
          </a:bodyPr>
          <a:lstStyle/>
          <a:p>
            <a:r>
              <a:rPr lang="en-US" sz="2000" b="1" dirty="0" smtClean="0"/>
              <a:t>2017</a:t>
            </a:r>
            <a:r>
              <a:rPr lang="en-US" sz="2000" dirty="0" smtClean="0"/>
              <a:t>; n=20</a:t>
            </a:r>
            <a:endParaRPr lang="en-US" sz="2000" dirty="0"/>
          </a:p>
        </p:txBody>
      </p:sp>
      <p:sp>
        <p:nvSpPr>
          <p:cNvPr id="15" name="Rectangle 14"/>
          <p:cNvSpPr/>
          <p:nvPr/>
        </p:nvSpPr>
        <p:spPr>
          <a:xfrm>
            <a:off x="289353" y="1137503"/>
            <a:ext cx="2797301" cy="27396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469953" y="4141214"/>
            <a:ext cx="2634403" cy="25591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7"/>
          <a:stretch>
            <a:fillRect/>
          </a:stretch>
        </p:blipFill>
        <p:spPr>
          <a:xfrm>
            <a:off x="6543003" y="4053939"/>
            <a:ext cx="2895367" cy="2704669"/>
          </a:xfrm>
          <a:prstGeom prst="rect">
            <a:avLst/>
          </a:prstGeom>
        </p:spPr>
      </p:pic>
      <p:sp>
        <p:nvSpPr>
          <p:cNvPr id="18" name="Rectangle 17"/>
          <p:cNvSpPr/>
          <p:nvPr/>
        </p:nvSpPr>
        <p:spPr>
          <a:xfrm>
            <a:off x="6536724" y="4048555"/>
            <a:ext cx="2551720" cy="27100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501228" y="6345394"/>
            <a:ext cx="1408070" cy="400110"/>
          </a:xfrm>
          <a:prstGeom prst="rect">
            <a:avLst/>
          </a:prstGeom>
          <a:solidFill>
            <a:schemeClr val="bg1"/>
          </a:solidFill>
        </p:spPr>
        <p:txBody>
          <a:bodyPr wrap="square" rtlCol="0">
            <a:spAutoFit/>
          </a:bodyPr>
          <a:lstStyle/>
          <a:p>
            <a:r>
              <a:rPr lang="en-US" sz="2000" b="1" dirty="0" smtClean="0"/>
              <a:t>2021</a:t>
            </a:r>
            <a:r>
              <a:rPr lang="en-US" sz="2000" dirty="0" smtClean="0"/>
              <a:t>; n=20</a:t>
            </a:r>
            <a:endParaRPr lang="en-US" sz="2000" dirty="0"/>
          </a:p>
        </p:txBody>
      </p:sp>
    </p:spTree>
    <p:extLst>
      <p:ext uri="{BB962C8B-B14F-4D97-AF65-F5344CB8AC3E}">
        <p14:creationId xmlns:p14="http://schemas.microsoft.com/office/powerpoint/2010/main" val="3697414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5670548" y="-5441952"/>
            <a:ext cx="850902" cy="12192001"/>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1450" y="379738"/>
            <a:ext cx="7442200" cy="523220"/>
          </a:xfrm>
          <a:prstGeom prst="rect">
            <a:avLst/>
          </a:prstGeom>
          <a:noFill/>
        </p:spPr>
        <p:txBody>
          <a:bodyPr wrap="square" rtlCol="0">
            <a:spAutoFit/>
          </a:bodyPr>
          <a:lstStyle/>
          <a:p>
            <a:r>
              <a:rPr lang="en-US" sz="2800" dirty="0" smtClean="0">
                <a:solidFill>
                  <a:schemeClr val="bg1"/>
                </a:solidFill>
              </a:rPr>
              <a:t>Weigh-in requested from Crab Plan Team </a:t>
            </a:r>
            <a:endParaRPr lang="en-US" sz="2800" dirty="0">
              <a:solidFill>
                <a:schemeClr val="bg1"/>
              </a:solidFill>
            </a:endParaRPr>
          </a:p>
        </p:txBody>
      </p:sp>
      <p:sp>
        <p:nvSpPr>
          <p:cNvPr id="3" name="TextBox 2"/>
          <p:cNvSpPr txBox="1"/>
          <p:nvPr/>
        </p:nvSpPr>
        <p:spPr>
          <a:xfrm>
            <a:off x="566439" y="1510502"/>
            <a:ext cx="10065488" cy="4001095"/>
          </a:xfrm>
          <a:prstGeom prst="rect">
            <a:avLst/>
          </a:prstGeom>
          <a:noFill/>
        </p:spPr>
        <p:txBody>
          <a:bodyPr wrap="square" rtlCol="0">
            <a:spAutoFit/>
          </a:bodyPr>
          <a:lstStyle/>
          <a:p>
            <a:r>
              <a:rPr lang="en-US" sz="2000" b="1" u="sng" dirty="0" smtClean="0"/>
              <a:t>Shellfish Assessment Program Concerns:</a:t>
            </a:r>
          </a:p>
          <a:p>
            <a:endParaRPr lang="en-US" b="1" u="sng" dirty="0" smtClean="0"/>
          </a:p>
          <a:p>
            <a:pPr marL="285750" indent="-285750">
              <a:buFont typeface="Arial" panose="020B0604020202020204" pitchFamily="34" charset="0"/>
              <a:buChar char="•"/>
            </a:pPr>
            <a:r>
              <a:rPr lang="en-US" dirty="0" smtClean="0"/>
              <a:t>Are females still utilizing nearshore areas outside the survey grid to provide rationale for resampling?</a:t>
            </a:r>
          </a:p>
          <a:p>
            <a:pPr marL="742950" lvl="1" indent="-285750">
              <a:buFont typeface="Arial" panose="020B0604020202020204" pitchFamily="34" charset="0"/>
              <a:buChar char="•"/>
            </a:pPr>
            <a:r>
              <a:rPr lang="en-US" dirty="0" smtClean="0"/>
              <a:t>Female BBRKC tags popping up May 1 </a:t>
            </a:r>
          </a:p>
          <a:p>
            <a:endParaRPr lang="en-US" dirty="0" smtClean="0"/>
          </a:p>
          <a:p>
            <a:pPr marL="285750" indent="-285750">
              <a:buFont typeface="Arial" panose="020B0604020202020204" pitchFamily="34" charset="0"/>
              <a:buChar char="•"/>
            </a:pPr>
            <a:r>
              <a:rPr lang="en-US" dirty="0" smtClean="0"/>
              <a:t>Is a </a:t>
            </a:r>
            <a:r>
              <a:rPr lang="en-US" dirty="0"/>
              <a:t>10% threshold prompting resampling </a:t>
            </a:r>
            <a:r>
              <a:rPr lang="en-US" dirty="0" smtClean="0"/>
              <a:t>too low?</a:t>
            </a:r>
            <a:endParaRPr lang="en-US" dirty="0"/>
          </a:p>
          <a:p>
            <a:pPr marL="742950" lvl="1" indent="-285750">
              <a:buFont typeface="Arial" panose="020B0604020202020204" pitchFamily="34" charset="0"/>
              <a:buChar char="•"/>
            </a:pPr>
            <a:r>
              <a:rPr lang="en-US" dirty="0"/>
              <a:t>R</a:t>
            </a:r>
            <a:r>
              <a:rPr lang="en-US" dirty="0" smtClean="0"/>
              <a:t>esampling </a:t>
            </a:r>
            <a:r>
              <a:rPr lang="en-US" dirty="0"/>
              <a:t>efforts prior to 2021 </a:t>
            </a:r>
            <a:r>
              <a:rPr lang="en-US" dirty="0" smtClean="0"/>
              <a:t>were </a:t>
            </a:r>
            <a:r>
              <a:rPr lang="en-US" dirty="0"/>
              <a:t>triggered by </a:t>
            </a:r>
            <a:r>
              <a:rPr lang="en-US" dirty="0" smtClean="0"/>
              <a:t>~40%+ </a:t>
            </a:r>
            <a:r>
              <a:rPr lang="en-US" dirty="0"/>
              <a:t>of mature females having not yet completed the molt-mate cycle </a:t>
            </a:r>
            <a:endParaRPr lang="en-US" dirty="0" smtClean="0"/>
          </a:p>
          <a:p>
            <a:pPr marL="742950" lvl="1" indent="-285750">
              <a:buFont typeface="Arial" panose="020B0604020202020204" pitchFamily="34" charset="0"/>
              <a:buChar char="•"/>
            </a:pPr>
            <a:r>
              <a:rPr lang="en-US" dirty="0" smtClean="0"/>
              <a:t>Weighing data value versus at-sea effort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Inconsistent methodology in resampling protocol</a:t>
            </a:r>
          </a:p>
          <a:p>
            <a:pPr marL="742950" lvl="1" indent="-285750">
              <a:buFont typeface="Arial" panose="020B0604020202020204" pitchFamily="34" charset="0"/>
              <a:buChar char="•"/>
            </a:pPr>
            <a:r>
              <a:rPr lang="en-US" dirty="0" smtClean="0"/>
              <a:t>Timing of resampling has not been consistent across years</a:t>
            </a:r>
          </a:p>
          <a:p>
            <a:pPr marL="742950" lvl="1" indent="-285750">
              <a:buFont typeface="Arial" panose="020B0604020202020204" pitchFamily="34" charset="0"/>
              <a:buChar char="•"/>
            </a:pPr>
            <a:r>
              <a:rPr lang="en-US" dirty="0" smtClean="0"/>
              <a:t>20 vs. 30+ stations resampled </a:t>
            </a:r>
          </a:p>
          <a:p>
            <a:pPr marL="742950" lvl="1" indent="-285750">
              <a:buFont typeface="Arial" panose="020B0604020202020204" pitchFamily="34" charset="0"/>
              <a:buChar char="•"/>
            </a:pPr>
            <a:r>
              <a:rPr lang="en-US" dirty="0" smtClean="0"/>
              <a:t>Location of stations resampled</a:t>
            </a:r>
            <a:endParaRPr lang="en-US" dirty="0"/>
          </a:p>
        </p:txBody>
      </p:sp>
    </p:spTree>
    <p:extLst>
      <p:ext uri="{BB962C8B-B14F-4D97-AF65-F5344CB8AC3E}">
        <p14:creationId xmlns:p14="http://schemas.microsoft.com/office/powerpoint/2010/main" val="2521697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3627</TotalTime>
  <Words>1109</Words>
  <Application>Microsoft Office PowerPoint</Application>
  <PresentationFormat>Widescreen</PresentationFormat>
  <Paragraphs>148</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NOAA - Alaska Fisheries Science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Erin.Fedewa</dc:creator>
  <cp:lastModifiedBy>Erin.Fedewa</cp:lastModifiedBy>
  <cp:revision>56</cp:revision>
  <dcterms:created xsi:type="dcterms:W3CDTF">2022-01-03T18:23:44Z</dcterms:created>
  <dcterms:modified xsi:type="dcterms:W3CDTF">2022-01-06T21:57:23Z</dcterms:modified>
</cp:coreProperties>
</file>