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693" r:id="rId5"/>
    <p:sldId id="694" r:id="rId6"/>
    <p:sldId id="695" r:id="rId7"/>
    <p:sldId id="696" r:id="rId8"/>
    <p:sldId id="697" r:id="rId9"/>
    <p:sldId id="698" r:id="rId10"/>
    <p:sldId id="699" r:id="rId11"/>
    <p:sldId id="700" r:id="rId12"/>
    <p:sldId id="701" r:id="rId13"/>
    <p:sldId id="70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2" d="100"/>
          <a:sy n="112" d="100"/>
        </p:scale>
        <p:origin x="294"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4/24/2019</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4/24/2019</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4/24/2019</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4/24/2019</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4/24/2019</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0D60C-E599-42CC-A674-02E957756CDF}"/>
              </a:ext>
            </a:extLst>
          </p:cNvPr>
          <p:cNvSpPr>
            <a:spLocks noGrp="1"/>
          </p:cNvSpPr>
          <p:nvPr>
            <p:ph type="ctrTitle"/>
          </p:nvPr>
        </p:nvSpPr>
        <p:spPr/>
        <p:txBody>
          <a:bodyPr>
            <a:normAutofit/>
          </a:bodyPr>
          <a:lstStyle/>
          <a:p>
            <a:r>
              <a:rPr lang="en-US" sz="2400" dirty="0"/>
              <a:t>Aleutian Islands Golden King Crab Model-Based Stock Assessment</a:t>
            </a:r>
          </a:p>
        </p:txBody>
      </p:sp>
      <p:sp>
        <p:nvSpPr>
          <p:cNvPr id="3" name="Subtitle 2">
            <a:extLst>
              <a:ext uri="{FF2B5EF4-FFF2-40B4-BE49-F238E27FC236}">
                <a16:creationId xmlns:a16="http://schemas.microsoft.com/office/drawing/2014/main" id="{24776315-9C58-434C-BB04-619A48D0705F}"/>
              </a:ext>
            </a:extLst>
          </p:cNvPr>
          <p:cNvSpPr>
            <a:spLocks noGrp="1"/>
          </p:cNvSpPr>
          <p:nvPr>
            <p:ph type="subTitle" idx="1"/>
          </p:nvPr>
        </p:nvSpPr>
        <p:spPr>
          <a:xfrm>
            <a:off x="1211179" y="3816685"/>
            <a:ext cx="9448800" cy="1068136"/>
          </a:xfrm>
        </p:spPr>
        <p:txBody>
          <a:bodyPr>
            <a:normAutofit fontScale="92500" lnSpcReduction="10000"/>
          </a:bodyPr>
          <a:lstStyle/>
          <a:p>
            <a:r>
              <a:rPr lang="en-US" dirty="0"/>
              <a:t>Responses to some CIE review comments</a:t>
            </a:r>
          </a:p>
          <a:p>
            <a:endParaRPr lang="en-US" dirty="0"/>
          </a:p>
          <a:p>
            <a:r>
              <a:rPr lang="en-US" dirty="0"/>
              <a:t>M.S.M. Siddeek</a:t>
            </a:r>
            <a:r>
              <a:rPr lang="en-US" baseline="30000" dirty="0"/>
              <a:t>, </a:t>
            </a:r>
            <a:r>
              <a:rPr lang="en-US" dirty="0"/>
              <a:t>J. Zheng, C. Siddon, B. Daly, M.J. Westphal, and L. Hulbert</a:t>
            </a:r>
          </a:p>
          <a:p>
            <a:endParaRPr lang="en-US" dirty="0"/>
          </a:p>
        </p:txBody>
      </p:sp>
    </p:spTree>
    <p:extLst>
      <p:ext uri="{BB962C8B-B14F-4D97-AF65-F5344CB8AC3E}">
        <p14:creationId xmlns:p14="http://schemas.microsoft.com/office/powerpoint/2010/main" val="2285857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EFFFA-368B-46E4-A90F-374BF25C2270}"/>
              </a:ext>
            </a:extLst>
          </p:cNvPr>
          <p:cNvSpPr>
            <a:spLocks noGrp="1"/>
          </p:cNvSpPr>
          <p:nvPr>
            <p:ph type="title"/>
          </p:nvPr>
        </p:nvSpPr>
        <p:spPr>
          <a:xfrm>
            <a:off x="96253" y="243005"/>
            <a:ext cx="11297653" cy="607227"/>
          </a:xfrm>
        </p:spPr>
        <p:txBody>
          <a:bodyPr>
            <a:normAutofit fontScale="90000"/>
          </a:bodyPr>
          <a:lstStyle/>
          <a:p>
            <a:r>
              <a:rPr lang="en-US" dirty="0"/>
              <a:t>Comments by john neilson </a:t>
            </a:r>
          </a:p>
        </p:txBody>
      </p:sp>
      <p:sp>
        <p:nvSpPr>
          <p:cNvPr id="3" name="Rectangle 2">
            <a:extLst>
              <a:ext uri="{FF2B5EF4-FFF2-40B4-BE49-F238E27FC236}">
                <a16:creationId xmlns:a16="http://schemas.microsoft.com/office/drawing/2014/main" id="{BB831748-7706-4242-8074-589186689319}"/>
              </a:ext>
            </a:extLst>
          </p:cNvPr>
          <p:cNvSpPr/>
          <p:nvPr/>
        </p:nvSpPr>
        <p:spPr>
          <a:xfrm>
            <a:off x="1187116" y="1320878"/>
            <a:ext cx="9127958" cy="1200329"/>
          </a:xfrm>
          <a:prstGeom prst="rect">
            <a:avLst/>
          </a:prstGeom>
        </p:spPr>
        <p:txBody>
          <a:bodyPr wrap="square">
            <a:spAutoFit/>
          </a:bodyPr>
          <a:lstStyle/>
          <a:p>
            <a:pPr algn="just">
              <a:tabLst>
                <a:tab pos="1200150" algn="l"/>
              </a:tabLst>
            </a:pPr>
            <a:r>
              <a:rPr lang="en-US" b="1" dirty="0">
                <a:latin typeface="Times New Roman" panose="02020603050405020304" pitchFamily="18" charset="0"/>
                <a:ea typeface="Times New Roman" panose="02020603050405020304" pitchFamily="18" charset="0"/>
              </a:rPr>
              <a:t>Comment B.1: Bycatch mortality may vary over season.</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See our response to comment #A.11.</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A8DAA1EE-1219-42F8-A179-979B58A03009}"/>
              </a:ext>
            </a:extLst>
          </p:cNvPr>
          <p:cNvSpPr/>
          <p:nvPr/>
        </p:nvSpPr>
        <p:spPr>
          <a:xfrm>
            <a:off x="1058779" y="2521059"/>
            <a:ext cx="10844463" cy="1815882"/>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B.2: Past models’ projections should have been compared with the current estimates and trends of MMB</a:t>
            </a:r>
            <a:r>
              <a:rPr lang="en-US" sz="2000" dirty="0">
                <a:latin typeface="Arial" panose="020B0604020202020204" pitchFamily="34" charset="0"/>
                <a:ea typeface="Times New Roman" panose="02020603050405020304" pitchFamily="18" charset="0"/>
              </a:rPr>
              <a:t>.</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Yes, we did in this report. See our response to comment #A.3.</a:t>
            </a:r>
            <a:endParaRPr lang="en-US" sz="1400" i="1" dirty="0">
              <a:solidFill>
                <a:srgbClr val="FFC000"/>
              </a:solidFill>
              <a:latin typeface="Times New Roman" panose="02020603050405020304" pitchFamily="18" charset="0"/>
              <a:ea typeface="Times New Roman" panose="02020603050405020304" pitchFamily="18" charset="0"/>
            </a:endParaRPr>
          </a:p>
          <a:p>
            <a:r>
              <a:rPr lang="en-US" sz="2000" dirty="0">
                <a:latin typeface="Arial" panose="020B0604020202020204" pitchFamily="34"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p:txBody>
      </p:sp>
      <p:sp>
        <p:nvSpPr>
          <p:cNvPr id="6" name="Rectangle 5">
            <a:extLst>
              <a:ext uri="{FF2B5EF4-FFF2-40B4-BE49-F238E27FC236}">
                <a16:creationId xmlns:a16="http://schemas.microsoft.com/office/drawing/2014/main" id="{572F329E-56E6-443E-9352-E2BD152613AA}"/>
              </a:ext>
            </a:extLst>
          </p:cNvPr>
          <p:cNvSpPr/>
          <p:nvPr/>
        </p:nvSpPr>
        <p:spPr>
          <a:xfrm>
            <a:off x="1058779" y="4029017"/>
            <a:ext cx="10772274" cy="954107"/>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B.3: However, there are so many degrees of freedom associated with Gear in the CPUE standardization. Consulting with fishing industry could help obtain realistic and sensible ways of combining gear types that have essentially similar selectivity</a:t>
            </a:r>
            <a:r>
              <a:rPr lang="en-US" sz="2000" dirty="0">
                <a:latin typeface="Arial" panose="020B0604020202020204" pitchFamily="34" charset="0"/>
                <a:ea typeface="Times New Roman" panose="02020603050405020304" pitchFamily="18" charset="0"/>
              </a:rPr>
              <a:t>.</a:t>
            </a:r>
            <a:endParaRPr lang="en-US" sz="1400" dirty="0">
              <a:effectLst/>
              <a:latin typeface="Times New Roman" panose="02020603050405020304" pitchFamily="18" charset="0"/>
              <a:ea typeface="Times New Roman" panose="02020603050405020304" pitchFamily="18" charset="0"/>
            </a:endParaRPr>
          </a:p>
        </p:txBody>
      </p:sp>
      <p:sp>
        <p:nvSpPr>
          <p:cNvPr id="7" name="Rectangle 6">
            <a:extLst>
              <a:ext uri="{FF2B5EF4-FFF2-40B4-BE49-F238E27FC236}">
                <a16:creationId xmlns:a16="http://schemas.microsoft.com/office/drawing/2014/main" id="{61131E15-63CE-42E1-BDA8-BE5428290CEE}"/>
              </a:ext>
            </a:extLst>
          </p:cNvPr>
          <p:cNvSpPr/>
          <p:nvPr/>
        </p:nvSpPr>
        <p:spPr>
          <a:xfrm>
            <a:off x="914399" y="4983124"/>
            <a:ext cx="9641305" cy="1231106"/>
          </a:xfrm>
          <a:prstGeom prst="rect">
            <a:avLst/>
          </a:prstGeom>
        </p:spPr>
        <p:txBody>
          <a:bodyPr wrap="square">
            <a:spAutoFit/>
          </a:bodyPr>
          <a:lstStyle/>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reduced the number of gear codes in scenarios 18_1, 19_1, and 19_2/19_2a. Please see the gear code reduction process in the next slide.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sz="2000" dirty="0">
                <a:latin typeface="Arial" panose="020B060402020202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938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DFADFB3-3D44-49A8-AE3B-A87C61607F7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0" name="Picture 9">
            <a:extLst>
              <a:ext uri="{FF2B5EF4-FFF2-40B4-BE49-F238E27FC236}">
                <a16:creationId xmlns:a16="http://schemas.microsoft.com/office/drawing/2014/main" id="{BB912AE0-CAD9-4F8F-A2A2-BDF07D4EDD2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useBgFill="1">
        <p:nvSpPr>
          <p:cNvPr id="12" name="Rectangle 11">
            <a:extLst>
              <a:ext uri="{FF2B5EF4-FFF2-40B4-BE49-F238E27FC236}">
                <a16:creationId xmlns:a16="http://schemas.microsoft.com/office/drawing/2014/main" id="{BD7C2DEF-63C5-495B-BBE5-720E5D12B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FE21E403-0B61-4473-BE57-AB0F163796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8E399B0B-A8A4-4F55-9E2B-D1268528545C}"/>
              </a:ext>
            </a:extLst>
          </p:cNvPr>
          <p:cNvSpPr>
            <a:spLocks noGrp="1"/>
          </p:cNvSpPr>
          <p:nvPr>
            <p:ph type="title"/>
          </p:nvPr>
        </p:nvSpPr>
        <p:spPr>
          <a:xfrm>
            <a:off x="152400" y="643464"/>
            <a:ext cx="3390900" cy="3273061"/>
          </a:xfrm>
          <a:noFill/>
          <a:ln w="19050">
            <a:noFill/>
            <a:prstDash val="dash"/>
          </a:ln>
        </p:spPr>
        <p:txBody>
          <a:bodyPr vert="horz" lIns="91440" tIns="45720" rIns="91440" bIns="45720" rtlCol="0" anchor="b">
            <a:normAutofit/>
          </a:bodyPr>
          <a:lstStyle/>
          <a:p>
            <a:r>
              <a:rPr lang="en-US" sz="1600" dirty="0"/>
              <a:t>Table B.1. Updated Gear code for observer data analysis. Only gear code # 5, 6, 7, 8, and 13 were considered following crab industry suggestion. Note: Identical codes were given to those gear codes with similar catchability/selectivity. X stands for  the gear codes that were ignored.</a:t>
            </a:r>
            <a:br>
              <a:rPr lang="en-US" sz="1600" dirty="0"/>
            </a:br>
            <a:endParaRPr lang="en-US" sz="1600" dirty="0"/>
          </a:p>
        </p:txBody>
      </p:sp>
      <p:graphicFrame>
        <p:nvGraphicFramePr>
          <p:cNvPr id="3" name="Table 2">
            <a:extLst>
              <a:ext uri="{FF2B5EF4-FFF2-40B4-BE49-F238E27FC236}">
                <a16:creationId xmlns:a16="http://schemas.microsoft.com/office/drawing/2014/main" id="{EB3D085C-315F-4343-B7B0-C9058C8948DD}"/>
              </a:ext>
            </a:extLst>
          </p:cNvPr>
          <p:cNvGraphicFramePr>
            <a:graphicFrameLocks noGrp="1"/>
          </p:cNvGraphicFramePr>
          <p:nvPr>
            <p:extLst>
              <p:ext uri="{D42A27DB-BD31-4B8C-83A1-F6EECF244321}">
                <p14:modId xmlns:p14="http://schemas.microsoft.com/office/powerpoint/2010/main" val="174160516"/>
              </p:ext>
            </p:extLst>
          </p:nvPr>
        </p:nvGraphicFramePr>
        <p:xfrm>
          <a:off x="4589453" y="108128"/>
          <a:ext cx="6177940" cy="6749873"/>
        </p:xfrm>
        <a:graphic>
          <a:graphicData uri="http://schemas.openxmlformats.org/drawingml/2006/table">
            <a:tbl>
              <a:tblPr firstRow="1" firstCol="1" bandRow="1">
                <a:tableStyleId>{3B4B98B0-60AC-42C2-AFA5-B58CD77FA1E5}</a:tableStyleId>
              </a:tblPr>
              <a:tblGrid>
                <a:gridCol w="550871">
                  <a:extLst>
                    <a:ext uri="{9D8B030D-6E8A-4147-A177-3AD203B41FA5}">
                      <a16:colId xmlns:a16="http://schemas.microsoft.com/office/drawing/2014/main" val="827367021"/>
                    </a:ext>
                  </a:extLst>
                </a:gridCol>
                <a:gridCol w="2123819">
                  <a:extLst>
                    <a:ext uri="{9D8B030D-6E8A-4147-A177-3AD203B41FA5}">
                      <a16:colId xmlns:a16="http://schemas.microsoft.com/office/drawing/2014/main" val="3596466134"/>
                    </a:ext>
                  </a:extLst>
                </a:gridCol>
                <a:gridCol w="1314049">
                  <a:extLst>
                    <a:ext uri="{9D8B030D-6E8A-4147-A177-3AD203B41FA5}">
                      <a16:colId xmlns:a16="http://schemas.microsoft.com/office/drawing/2014/main" val="354590448"/>
                    </a:ext>
                  </a:extLst>
                </a:gridCol>
                <a:gridCol w="1502281">
                  <a:extLst>
                    <a:ext uri="{9D8B030D-6E8A-4147-A177-3AD203B41FA5}">
                      <a16:colId xmlns:a16="http://schemas.microsoft.com/office/drawing/2014/main" val="2107502461"/>
                    </a:ext>
                  </a:extLst>
                </a:gridCol>
                <a:gridCol w="686920">
                  <a:extLst>
                    <a:ext uri="{9D8B030D-6E8A-4147-A177-3AD203B41FA5}">
                      <a16:colId xmlns:a16="http://schemas.microsoft.com/office/drawing/2014/main" val="1340908215"/>
                    </a:ext>
                  </a:extLst>
                </a:gridCol>
              </a:tblGrid>
              <a:tr h="453042">
                <a:tc>
                  <a:txBody>
                    <a:bodyPr/>
                    <a:lstStyle/>
                    <a:p>
                      <a:pPr marL="0" marR="0" algn="ctr">
                        <a:lnSpc>
                          <a:spcPct val="115000"/>
                        </a:lnSpc>
                        <a:spcBef>
                          <a:spcPts val="0"/>
                        </a:spcBef>
                        <a:spcAft>
                          <a:spcPts val="0"/>
                        </a:spcAft>
                      </a:pPr>
                      <a:r>
                        <a:rPr lang="en-US" sz="900" dirty="0">
                          <a:effectLst/>
                        </a:rPr>
                        <a:t>Original Gear code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ctr">
                        <a:lnSpc>
                          <a:spcPct val="115000"/>
                        </a:lnSpc>
                        <a:spcBef>
                          <a:spcPts val="0"/>
                        </a:spcBef>
                        <a:spcAft>
                          <a:spcPts val="0"/>
                        </a:spcAft>
                      </a:pPr>
                      <a:r>
                        <a:rPr lang="en-US" sz="900" dirty="0">
                          <a:effectLst/>
                        </a:rPr>
                        <a:t>Pot gear description</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ctr">
                        <a:lnSpc>
                          <a:spcPct val="115000"/>
                        </a:lnSpc>
                        <a:spcBef>
                          <a:spcPts val="0"/>
                        </a:spcBef>
                        <a:spcAft>
                          <a:spcPts val="0"/>
                        </a:spcAft>
                      </a:pPr>
                      <a:r>
                        <a:rPr lang="en-US" sz="900" dirty="0">
                          <a:effectLst/>
                        </a:rPr>
                        <a:t>Mark X  against the code that can be ignored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ctr">
                        <a:lnSpc>
                          <a:spcPct val="115000"/>
                        </a:lnSpc>
                        <a:spcBef>
                          <a:spcPts val="0"/>
                        </a:spcBef>
                        <a:spcAft>
                          <a:spcPts val="0"/>
                        </a:spcAft>
                      </a:pPr>
                      <a:r>
                        <a:rPr lang="en-US" sz="900" dirty="0">
                          <a:effectLst/>
                        </a:rPr>
                        <a:t>Number Encountered by Observers during 1990-2016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ctr">
                        <a:lnSpc>
                          <a:spcPct val="115000"/>
                        </a:lnSpc>
                        <a:spcBef>
                          <a:spcPts val="0"/>
                        </a:spcBef>
                        <a:spcAft>
                          <a:spcPts val="0"/>
                        </a:spcAft>
                      </a:pPr>
                      <a:r>
                        <a:rPr lang="en-US" sz="900" dirty="0">
                          <a:effectLst/>
                        </a:rPr>
                        <a:t>Updated Gear Code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612653178"/>
                  </a:ext>
                </a:extLst>
              </a:tr>
              <a:tr h="297881">
                <a:tc>
                  <a:txBody>
                    <a:bodyPr/>
                    <a:lstStyle/>
                    <a:p>
                      <a:pPr marL="0" marR="0" algn="ctr">
                        <a:lnSpc>
                          <a:spcPct val="115000"/>
                        </a:lnSpc>
                        <a:spcBef>
                          <a:spcPts val="0"/>
                        </a:spcBef>
                        <a:spcAft>
                          <a:spcPts val="0"/>
                        </a:spcAf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Dungeness crab pot, small &amp; round</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89565164"/>
                  </a:ext>
                </a:extLst>
              </a:tr>
              <a:tr h="297881">
                <a:tc>
                  <a:txBody>
                    <a:bodyPr/>
                    <a:lstStyle/>
                    <a:p>
                      <a:pPr marL="0" marR="0" algn="ctr">
                        <a:lnSpc>
                          <a:spcPct val="115000"/>
                        </a:lnSpc>
                        <a:spcBef>
                          <a:spcPts val="0"/>
                        </a:spcBef>
                        <a:spcAft>
                          <a:spcPts val="0"/>
                        </a:spcAft>
                      </a:pPr>
                      <a:r>
                        <a:rPr lang="en-US" sz="900" dirty="0">
                          <a:effectLst/>
                        </a:rPr>
                        <a:t>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Pyramid pot, tunnel openings usually on sides, stackable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2121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4120775435"/>
                  </a:ext>
                </a:extLst>
              </a:tr>
              <a:tr h="297881">
                <a:tc>
                  <a:txBody>
                    <a:bodyPr/>
                    <a:lstStyle/>
                    <a:p>
                      <a:pPr marL="0" marR="0" algn="ctr">
                        <a:lnSpc>
                          <a:spcPct val="115000"/>
                        </a:lnSpc>
                        <a:spcBef>
                          <a:spcPts val="0"/>
                        </a:spcBef>
                        <a:spcAft>
                          <a:spcPts val="0"/>
                        </a:spcAft>
                      </a:pPr>
                      <a:r>
                        <a:rPr lang="en-US" sz="900" dirty="0">
                          <a:effectLst/>
                        </a:rPr>
                        <a:t>3</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Conical pot, opening at top of cone, stackable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2000</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3057878637"/>
                  </a:ext>
                </a:extLst>
              </a:tr>
              <a:tr h="142596">
                <a:tc>
                  <a:txBody>
                    <a:bodyPr/>
                    <a:lstStyle/>
                    <a:p>
                      <a:pPr marL="0" marR="0" algn="ctr">
                        <a:lnSpc>
                          <a:spcPct val="115000"/>
                        </a:lnSpc>
                        <a:spcBef>
                          <a:spcPts val="0"/>
                        </a:spcBef>
                        <a:spcAft>
                          <a:spcPts val="0"/>
                        </a:spcAft>
                      </a:pPr>
                      <a:r>
                        <a:rPr lang="en-US" sz="900" dirty="0">
                          <a:effectLst/>
                        </a:rPr>
                        <a:t>4</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4' X 4'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60</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3246890481"/>
                  </a:ext>
                </a:extLst>
              </a:tr>
              <a:tr h="142596">
                <a:tc>
                  <a:txBody>
                    <a:bodyPr/>
                    <a:lstStyle/>
                    <a:p>
                      <a:pPr marL="0" marR="0" algn="ctr">
                        <a:lnSpc>
                          <a:spcPct val="115000"/>
                        </a:lnSpc>
                        <a:spcBef>
                          <a:spcPts val="0"/>
                        </a:spcBef>
                        <a:spcAft>
                          <a:spcPts val="0"/>
                        </a:spcAft>
                      </a:pPr>
                      <a:r>
                        <a:rPr lang="en-US" sz="900" dirty="0">
                          <a:effectLst/>
                        </a:rPr>
                        <a:t>5</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5' X 5'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18032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5</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478943957"/>
                  </a:ext>
                </a:extLst>
              </a:tr>
              <a:tr h="297881">
                <a:tc>
                  <a:txBody>
                    <a:bodyPr/>
                    <a:lstStyle/>
                    <a:p>
                      <a:pPr marL="0" marR="0" algn="ctr">
                        <a:lnSpc>
                          <a:spcPct val="115000"/>
                        </a:lnSpc>
                        <a:spcBef>
                          <a:spcPts val="0"/>
                        </a:spcBef>
                        <a:spcAft>
                          <a:spcPts val="0"/>
                        </a:spcAft>
                      </a:pPr>
                      <a:r>
                        <a:rPr lang="en-US" sz="900" dirty="0">
                          <a:effectLst/>
                        </a:rPr>
                        <a:t>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6' X 6'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17508</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3607759816"/>
                  </a:ext>
                </a:extLst>
              </a:tr>
              <a:tr h="142596">
                <a:tc>
                  <a:txBody>
                    <a:bodyPr/>
                    <a:lstStyle/>
                    <a:p>
                      <a:pPr marL="0" marR="0" algn="ctr">
                        <a:lnSpc>
                          <a:spcPct val="115000"/>
                        </a:lnSpc>
                        <a:spcBef>
                          <a:spcPts val="0"/>
                        </a:spcBef>
                        <a:spcAft>
                          <a:spcPts val="0"/>
                        </a:spcAft>
                      </a:pPr>
                      <a:r>
                        <a:rPr lang="en-US" sz="900" dirty="0">
                          <a:effectLst/>
                        </a:rPr>
                        <a:t>7</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7' X 7'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23806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7</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4787417"/>
                  </a:ext>
                </a:extLst>
              </a:tr>
              <a:tr h="297881">
                <a:tc>
                  <a:txBody>
                    <a:bodyPr/>
                    <a:lstStyle/>
                    <a:p>
                      <a:pPr marL="0" marR="0" algn="ctr">
                        <a:lnSpc>
                          <a:spcPct val="115000"/>
                        </a:lnSpc>
                        <a:spcBef>
                          <a:spcPts val="0"/>
                        </a:spcBef>
                        <a:spcAft>
                          <a:spcPts val="0"/>
                        </a:spcAft>
                      </a:pPr>
                      <a:r>
                        <a:rPr lang="en-US" sz="900" dirty="0">
                          <a:effectLst/>
                        </a:rPr>
                        <a:t>8</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8' X 8'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1936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8</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385707379"/>
                  </a:ext>
                </a:extLst>
              </a:tr>
              <a:tr h="142596">
                <a:tc>
                  <a:txBody>
                    <a:bodyPr/>
                    <a:lstStyle/>
                    <a:p>
                      <a:pPr marL="0" marR="0" algn="ctr">
                        <a:lnSpc>
                          <a:spcPct val="115000"/>
                        </a:lnSpc>
                        <a:spcBef>
                          <a:spcPts val="0"/>
                        </a:spcBef>
                        <a:spcAft>
                          <a:spcPts val="0"/>
                        </a:spcAft>
                      </a:pPr>
                      <a:r>
                        <a:rPr lang="en-US" sz="900" dirty="0">
                          <a:effectLst/>
                        </a:rPr>
                        <a:t>9</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5 1/2' X 5 1/2'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6934</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5</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416384776"/>
                  </a:ext>
                </a:extLst>
              </a:tr>
              <a:tr h="142596">
                <a:tc>
                  <a:txBody>
                    <a:bodyPr/>
                    <a:lstStyle/>
                    <a:p>
                      <a:pPr marL="0" marR="0" algn="ctr">
                        <a:lnSpc>
                          <a:spcPct val="115000"/>
                        </a:lnSpc>
                        <a:spcBef>
                          <a:spcPts val="0"/>
                        </a:spcBef>
                        <a:spcAft>
                          <a:spcPts val="0"/>
                        </a:spcAft>
                      </a:pPr>
                      <a:r>
                        <a:rPr lang="en-US" sz="900" dirty="0">
                          <a:effectLst/>
                        </a:rPr>
                        <a:t>10</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6 1/2' X 6 1/2'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22085</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761804925"/>
                  </a:ext>
                </a:extLst>
              </a:tr>
              <a:tr h="142596">
                <a:tc>
                  <a:txBody>
                    <a:bodyPr/>
                    <a:lstStyle/>
                    <a:p>
                      <a:pPr marL="0" marR="0" algn="ctr">
                        <a:lnSpc>
                          <a:spcPct val="115000"/>
                        </a:lnSpc>
                        <a:spcBef>
                          <a:spcPts val="0"/>
                        </a:spcBef>
                        <a:spcAft>
                          <a:spcPts val="0"/>
                        </a:spcAft>
                      </a:pPr>
                      <a:r>
                        <a:rPr lang="en-US" sz="900" dirty="0">
                          <a:effectLst/>
                        </a:rPr>
                        <a:t>11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7 1/2' X 7 1/2'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387</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7</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326610831"/>
                  </a:ext>
                </a:extLst>
              </a:tr>
              <a:tr h="297881">
                <a:tc>
                  <a:txBody>
                    <a:bodyPr/>
                    <a:lstStyle/>
                    <a:p>
                      <a:pPr marL="0" marR="0" algn="ctr">
                        <a:lnSpc>
                          <a:spcPct val="115000"/>
                        </a:lnSpc>
                        <a:spcBef>
                          <a:spcPts val="0"/>
                        </a:spcBef>
                        <a:spcAft>
                          <a:spcPts val="0"/>
                        </a:spcAft>
                      </a:pPr>
                      <a:r>
                        <a:rPr lang="en-US" sz="900" dirty="0">
                          <a:effectLst/>
                        </a:rPr>
                        <a:t>12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Round king crab pot, enlarged version of Dungeness crab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8259</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326891647"/>
                  </a:ext>
                </a:extLst>
              </a:tr>
              <a:tr h="142596">
                <a:tc>
                  <a:txBody>
                    <a:bodyPr/>
                    <a:lstStyle/>
                    <a:p>
                      <a:pPr marL="0" marR="0" algn="ctr">
                        <a:lnSpc>
                          <a:spcPct val="115000"/>
                        </a:lnSpc>
                        <a:spcBef>
                          <a:spcPts val="0"/>
                        </a:spcBef>
                        <a:spcAft>
                          <a:spcPts val="0"/>
                        </a:spcAft>
                      </a:pPr>
                      <a:r>
                        <a:rPr lang="en-US" sz="900" dirty="0">
                          <a:effectLst/>
                        </a:rPr>
                        <a:t>13</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10' X 10'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466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13</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882678105"/>
                  </a:ext>
                </a:extLst>
              </a:tr>
              <a:tr h="142596">
                <a:tc>
                  <a:txBody>
                    <a:bodyPr/>
                    <a:lstStyle/>
                    <a:p>
                      <a:pPr marL="0" marR="0" algn="ctr">
                        <a:lnSpc>
                          <a:spcPct val="115000"/>
                        </a:lnSpc>
                        <a:spcBef>
                          <a:spcPts val="0"/>
                        </a:spcBef>
                        <a:spcAft>
                          <a:spcPts val="0"/>
                        </a:spcAft>
                      </a:pPr>
                      <a:r>
                        <a:rPr lang="en-US" sz="900" dirty="0">
                          <a:effectLst/>
                        </a:rPr>
                        <a:t>14</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9' X 9'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279218489"/>
                  </a:ext>
                </a:extLst>
              </a:tr>
              <a:tr h="142596">
                <a:tc>
                  <a:txBody>
                    <a:bodyPr/>
                    <a:lstStyle/>
                    <a:p>
                      <a:pPr marL="0" marR="0" algn="ctr">
                        <a:lnSpc>
                          <a:spcPct val="115000"/>
                        </a:lnSpc>
                        <a:spcBef>
                          <a:spcPts val="0"/>
                        </a:spcBef>
                        <a:spcAft>
                          <a:spcPts val="0"/>
                        </a:spcAft>
                      </a:pPr>
                      <a:r>
                        <a:rPr lang="en-US" sz="900" dirty="0">
                          <a:effectLst/>
                        </a:rPr>
                        <a:t>15</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8 1/2' X 8 1/2'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136403123"/>
                  </a:ext>
                </a:extLst>
              </a:tr>
              <a:tr h="297881">
                <a:tc>
                  <a:txBody>
                    <a:bodyPr/>
                    <a:lstStyle/>
                    <a:p>
                      <a:pPr marL="0" marR="0" algn="ctr">
                        <a:lnSpc>
                          <a:spcPct val="115000"/>
                        </a:lnSpc>
                        <a:spcBef>
                          <a:spcPts val="0"/>
                        </a:spcBef>
                        <a:spcAft>
                          <a:spcPts val="0"/>
                        </a:spcAft>
                      </a:pPr>
                      <a:r>
                        <a:rPr lang="en-US" sz="900" dirty="0">
                          <a:effectLst/>
                        </a:rPr>
                        <a:t>16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9 1/2' X 9 1/2'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Not used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660898682"/>
                  </a:ext>
                </a:extLst>
              </a:tr>
              <a:tr h="142596">
                <a:tc>
                  <a:txBody>
                    <a:bodyPr/>
                    <a:lstStyle/>
                    <a:p>
                      <a:pPr marL="0" marR="0" algn="ctr">
                        <a:lnSpc>
                          <a:spcPct val="115000"/>
                        </a:lnSpc>
                        <a:spcBef>
                          <a:spcPts val="0"/>
                        </a:spcBef>
                        <a:spcAft>
                          <a:spcPts val="0"/>
                        </a:spcAft>
                      </a:pPr>
                      <a:r>
                        <a:rPr lang="en-US" sz="900" dirty="0">
                          <a:effectLst/>
                        </a:rPr>
                        <a:t>17</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8' X 9'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3451706404"/>
                  </a:ext>
                </a:extLst>
              </a:tr>
              <a:tr h="142596">
                <a:tc>
                  <a:txBody>
                    <a:bodyPr/>
                    <a:lstStyle/>
                    <a:p>
                      <a:pPr marL="0" marR="0" algn="ctr">
                        <a:lnSpc>
                          <a:spcPct val="115000"/>
                        </a:lnSpc>
                        <a:spcBef>
                          <a:spcPts val="0"/>
                        </a:spcBef>
                        <a:spcAft>
                          <a:spcPts val="0"/>
                        </a:spcAft>
                      </a:pPr>
                      <a:r>
                        <a:rPr lang="en-US" sz="900" dirty="0">
                          <a:effectLst/>
                        </a:rPr>
                        <a:t>18</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8' X 10'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870562777"/>
                  </a:ext>
                </a:extLst>
              </a:tr>
              <a:tr h="142596">
                <a:tc>
                  <a:txBody>
                    <a:bodyPr/>
                    <a:lstStyle/>
                    <a:p>
                      <a:pPr marL="0" marR="0" algn="ctr">
                        <a:lnSpc>
                          <a:spcPct val="115000"/>
                        </a:lnSpc>
                        <a:spcBef>
                          <a:spcPts val="0"/>
                        </a:spcBef>
                        <a:spcAft>
                          <a:spcPts val="0"/>
                        </a:spcAft>
                      </a:pPr>
                      <a:r>
                        <a:rPr lang="en-US" sz="900" dirty="0">
                          <a:effectLst/>
                        </a:rPr>
                        <a:t>19</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9' X 10'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Not used</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469511923"/>
                  </a:ext>
                </a:extLst>
              </a:tr>
              <a:tr h="142596">
                <a:tc>
                  <a:txBody>
                    <a:bodyPr/>
                    <a:lstStyle/>
                    <a:p>
                      <a:pPr marL="0" marR="0" algn="ctr">
                        <a:lnSpc>
                          <a:spcPct val="115000"/>
                        </a:lnSpc>
                        <a:spcBef>
                          <a:spcPts val="0"/>
                        </a:spcBef>
                        <a:spcAft>
                          <a:spcPts val="0"/>
                        </a:spcAft>
                      </a:pPr>
                      <a:r>
                        <a:rPr lang="en-US" sz="900" dirty="0">
                          <a:effectLst/>
                        </a:rPr>
                        <a:t>20</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7' X 8' rectangular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252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021733178"/>
                  </a:ext>
                </a:extLst>
              </a:tr>
              <a:tr h="297881">
                <a:tc>
                  <a:txBody>
                    <a:bodyPr/>
                    <a:lstStyle/>
                    <a:p>
                      <a:pPr marL="0" marR="0" algn="ctr">
                        <a:lnSpc>
                          <a:spcPct val="115000"/>
                        </a:lnSpc>
                        <a:spcBef>
                          <a:spcPts val="0"/>
                        </a:spcBef>
                        <a:spcAft>
                          <a:spcPts val="0"/>
                        </a:spcAft>
                      </a:pPr>
                      <a:r>
                        <a:rPr lang="en-US" sz="900" dirty="0">
                          <a:effectLst/>
                        </a:rPr>
                        <a:t>21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Hair crab pot, longlined and small, stackable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Not used</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874041874"/>
                  </a:ext>
                </a:extLst>
              </a:tr>
              <a:tr h="142596">
                <a:tc>
                  <a:txBody>
                    <a:bodyPr/>
                    <a:lstStyle/>
                    <a:p>
                      <a:pPr marL="0" marR="0" algn="ctr">
                        <a:lnSpc>
                          <a:spcPct val="115000"/>
                        </a:lnSpc>
                        <a:spcBef>
                          <a:spcPts val="0"/>
                        </a:spcBef>
                        <a:spcAft>
                          <a:spcPts val="0"/>
                        </a:spcAft>
                      </a:pPr>
                      <a:r>
                        <a:rPr lang="en-US" sz="900" dirty="0">
                          <a:effectLst/>
                        </a:rPr>
                        <a:t>22</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snail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tabLst>
                          <a:tab pos="2971800" algn="ctr"/>
                          <a:tab pos="5943600" algn="r"/>
                        </a:tabLs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tabLst>
                          <a:tab pos="2971800" algn="ctr"/>
                          <a:tab pos="5943600" algn="r"/>
                        </a:tabLst>
                      </a:pPr>
                      <a:r>
                        <a:rPr lang="en-US" sz="900" dirty="0">
                          <a:effectLst/>
                        </a:rPr>
                        <a:t>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776179193"/>
                  </a:ext>
                </a:extLst>
              </a:tr>
              <a:tr h="453167">
                <a:tc>
                  <a:txBody>
                    <a:bodyPr/>
                    <a:lstStyle/>
                    <a:p>
                      <a:pPr marL="0" marR="0" algn="ctr">
                        <a:lnSpc>
                          <a:spcPct val="115000"/>
                        </a:lnSpc>
                        <a:spcBef>
                          <a:spcPts val="0"/>
                        </a:spcBef>
                        <a:spcAft>
                          <a:spcPts val="0"/>
                        </a:spcAft>
                      </a:pPr>
                      <a:r>
                        <a:rPr lang="en-US" sz="900" dirty="0">
                          <a:effectLst/>
                        </a:rPr>
                        <a:t>23</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Dome-shaped pot, tunnel opening on top, often longlined in deep-water fisheries</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6756</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2081642900"/>
                  </a:ext>
                </a:extLst>
              </a:tr>
              <a:tr h="608452">
                <a:tc>
                  <a:txBody>
                    <a:bodyPr/>
                    <a:lstStyle/>
                    <a:p>
                      <a:pPr marL="0" marR="0" algn="ctr">
                        <a:lnSpc>
                          <a:spcPct val="115000"/>
                        </a:lnSpc>
                        <a:spcBef>
                          <a:spcPts val="0"/>
                        </a:spcBef>
                        <a:spcAft>
                          <a:spcPts val="0"/>
                        </a:spcAft>
                      </a:pPr>
                      <a:r>
                        <a:rPr lang="en-US" sz="900" dirty="0">
                          <a:effectLst/>
                        </a:rPr>
                        <a:t>24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ADF&amp;G shellfish research 7’ X 7’ X34” rectangular pot with 2.75” stretch mesh and no escapement rings or mesh</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Research pot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760016197"/>
                  </a:ext>
                </a:extLst>
              </a:tr>
              <a:tr h="453167">
                <a:tc>
                  <a:txBody>
                    <a:bodyPr/>
                    <a:lstStyle/>
                    <a:p>
                      <a:pPr marL="0" marR="0" algn="ctr">
                        <a:lnSpc>
                          <a:spcPct val="115000"/>
                        </a:lnSpc>
                        <a:spcBef>
                          <a:spcPts val="0"/>
                        </a:spcBef>
                        <a:spcAft>
                          <a:spcPts val="0"/>
                        </a:spcAft>
                      </a:pPr>
                      <a:r>
                        <a:rPr lang="en-US" sz="900" dirty="0">
                          <a:effectLst/>
                        </a:rPr>
                        <a:t>80</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Historical: Cod pot, any shape pot targeting cod, usually with tunnel fingers</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711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1325024079"/>
                  </a:ext>
                </a:extLst>
              </a:tr>
              <a:tr h="297881">
                <a:tc>
                  <a:txBody>
                    <a:bodyPr/>
                    <a:lstStyle/>
                    <a:p>
                      <a:pPr marL="0" marR="0" algn="ctr">
                        <a:lnSpc>
                          <a:spcPct val="115000"/>
                        </a:lnSpc>
                        <a:spcBef>
                          <a:spcPts val="0"/>
                        </a:spcBef>
                        <a:spcAft>
                          <a:spcPts val="0"/>
                        </a:spcAft>
                      </a:pPr>
                      <a:r>
                        <a:rPr lang="en-US" sz="900" dirty="0">
                          <a:effectLst/>
                        </a:rPr>
                        <a:t>81</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nSpc>
                          <a:spcPct val="115000"/>
                        </a:lnSpc>
                        <a:spcBef>
                          <a:spcPts val="0"/>
                        </a:spcBef>
                        <a:spcAft>
                          <a:spcPts val="0"/>
                        </a:spcAft>
                      </a:pPr>
                      <a:r>
                        <a:rPr lang="en-US" sz="900" dirty="0">
                          <a:effectLst/>
                        </a:rPr>
                        <a:t>Historical: Rectangular pot, unknown size, with escape rings</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b"/>
                </a:tc>
                <a:tc>
                  <a:txBody>
                    <a:bodyPr/>
                    <a:lstStyle/>
                    <a:p>
                      <a:pPr marL="0" marR="0" algn="r">
                        <a:lnSpc>
                          <a:spcPct val="115000"/>
                        </a:lnSpc>
                        <a:spcBef>
                          <a:spcPts val="0"/>
                        </a:spcBef>
                        <a:spcAft>
                          <a:spcPts val="0"/>
                        </a:spcAft>
                        <a:tabLst>
                          <a:tab pos="2971800" algn="ctr"/>
                          <a:tab pos="5943600" algn="r"/>
                        </a:tabLst>
                      </a:pPr>
                      <a:r>
                        <a:rPr lang="en-US" sz="900" dirty="0">
                          <a:effectLst/>
                        </a:rPr>
                        <a:t> </a:t>
                      </a:r>
                    </a:p>
                    <a:p>
                      <a:pPr marL="0" marR="0" algn="r">
                        <a:lnSpc>
                          <a:spcPct val="115000"/>
                        </a:lnSpc>
                        <a:spcBef>
                          <a:spcPts val="0"/>
                        </a:spcBef>
                        <a:spcAft>
                          <a:spcPts val="0"/>
                        </a:spcAft>
                        <a:tabLst>
                          <a:tab pos="2971800" algn="ctr"/>
                          <a:tab pos="5943600" algn="r"/>
                        </a:tabLs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nchor="ctr"/>
                </a:tc>
                <a:tc>
                  <a:txBody>
                    <a:bodyPr/>
                    <a:lstStyle/>
                    <a:p>
                      <a:pPr marL="0" marR="0" algn="r">
                        <a:lnSpc>
                          <a:spcPct val="115000"/>
                        </a:lnSpc>
                        <a:spcBef>
                          <a:spcPts val="0"/>
                        </a:spcBef>
                        <a:spcAft>
                          <a:spcPts val="0"/>
                        </a:spcAft>
                        <a:tabLst>
                          <a:tab pos="2971800" algn="ctr"/>
                          <a:tab pos="5943600" algn="r"/>
                        </a:tabLst>
                      </a:pPr>
                      <a:r>
                        <a:rPr lang="en-US" sz="900" dirty="0">
                          <a:effectLst/>
                        </a:rPr>
                        <a:t> </a:t>
                      </a:r>
                    </a:p>
                    <a:p>
                      <a:pPr marL="0" marR="0" algn="r">
                        <a:lnSpc>
                          <a:spcPct val="115000"/>
                        </a:lnSpc>
                        <a:spcBef>
                          <a:spcPts val="0"/>
                        </a:spcBef>
                        <a:spcAft>
                          <a:spcPts val="0"/>
                        </a:spcAft>
                        <a:tabLst>
                          <a:tab pos="2971800" algn="ctr"/>
                          <a:tab pos="5943600" algn="r"/>
                        </a:tabLst>
                      </a:pPr>
                      <a:r>
                        <a:rPr lang="en-US" sz="900" dirty="0">
                          <a:effectLst/>
                        </a:rPr>
                        <a:t>1123</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tc>
                  <a:txBody>
                    <a:bodyPr/>
                    <a:lstStyle/>
                    <a:p>
                      <a:pPr marL="0" marR="0" algn="r">
                        <a:lnSpc>
                          <a:spcPct val="115000"/>
                        </a:lnSpc>
                        <a:spcBef>
                          <a:spcPts val="0"/>
                        </a:spcBef>
                        <a:spcAft>
                          <a:spcPts val="0"/>
                        </a:spcAft>
                      </a:pPr>
                      <a:r>
                        <a:rPr lang="en-US" sz="900" dirty="0">
                          <a:effectLst/>
                        </a:rPr>
                        <a:t> </a:t>
                      </a:r>
                    </a:p>
                    <a:p>
                      <a:pPr marL="0" marR="0" algn="r">
                        <a:lnSpc>
                          <a:spcPct val="115000"/>
                        </a:lnSpc>
                        <a:spcBef>
                          <a:spcPts val="0"/>
                        </a:spcBef>
                        <a:spcAft>
                          <a:spcPts val="0"/>
                        </a:spcAft>
                      </a:pPr>
                      <a:r>
                        <a:rPr lang="en-US" sz="900" dirty="0">
                          <a:effectLst/>
                        </a:rPr>
                        <a:t>X</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4211" marR="24211" marT="0" marB="0"/>
                </a:tc>
                <a:extLst>
                  <a:ext uri="{0D108BD9-81ED-4DB2-BD59-A6C34878D82A}">
                    <a16:rowId xmlns:a16="http://schemas.microsoft.com/office/drawing/2014/main" val="3799927837"/>
                  </a:ext>
                </a:extLst>
              </a:tr>
            </a:tbl>
          </a:graphicData>
        </a:graphic>
      </p:graphicFrame>
    </p:spTree>
    <p:extLst>
      <p:ext uri="{BB962C8B-B14F-4D97-AF65-F5344CB8AC3E}">
        <p14:creationId xmlns:p14="http://schemas.microsoft.com/office/powerpoint/2010/main" val="241937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1268F-AB48-49F7-B05B-F32DA0F17E7E}"/>
              </a:ext>
            </a:extLst>
          </p:cNvPr>
          <p:cNvSpPr>
            <a:spLocks noGrp="1"/>
          </p:cNvSpPr>
          <p:nvPr>
            <p:ph type="title"/>
          </p:nvPr>
        </p:nvSpPr>
        <p:spPr>
          <a:xfrm>
            <a:off x="607594" y="243004"/>
            <a:ext cx="10976811" cy="567122"/>
          </a:xfrm>
        </p:spPr>
        <p:txBody>
          <a:bodyPr>
            <a:normAutofit fontScale="90000"/>
          </a:bodyPr>
          <a:lstStyle/>
          <a:p>
            <a:r>
              <a:rPr lang="en-US" dirty="0"/>
              <a:t>Comments by john neilson continued </a:t>
            </a:r>
          </a:p>
        </p:txBody>
      </p:sp>
      <p:sp>
        <p:nvSpPr>
          <p:cNvPr id="3" name="Rectangle 2">
            <a:extLst>
              <a:ext uri="{FF2B5EF4-FFF2-40B4-BE49-F238E27FC236}">
                <a16:creationId xmlns:a16="http://schemas.microsoft.com/office/drawing/2014/main" id="{AE5C48CD-9CEE-4B01-AAE0-3A7EC948EE9E}"/>
              </a:ext>
            </a:extLst>
          </p:cNvPr>
          <p:cNvSpPr/>
          <p:nvPr/>
        </p:nvSpPr>
        <p:spPr>
          <a:xfrm>
            <a:off x="632659" y="810126"/>
            <a:ext cx="11245516" cy="1477328"/>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B.4: The CPUE standardization attempts to deal with the issue of reduction in number of vessels by considering vessels stayed in the fishery for a long time period.</a:t>
            </a:r>
            <a:endParaRPr lang="en-US" sz="1400"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Agree.</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E7DB3216-C756-4B85-8E7F-3484895AEE24}"/>
              </a:ext>
            </a:extLst>
          </p:cNvPr>
          <p:cNvSpPr/>
          <p:nvPr/>
        </p:nvSpPr>
        <p:spPr>
          <a:xfrm>
            <a:off x="568490" y="2478505"/>
            <a:ext cx="11355805" cy="203132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B.5: The fishery independent survey is not truly independent index because the survey does not standardize for soak time and depth. But useful for the model and sampling young crabs. The industry survey offers the best hope to avoid problems with the changes in the area fished or number of vessels over time. Can test the gear power as well. The coverage should also expand to </a:t>
            </a:r>
            <a:r>
              <a:rPr lang="en-US" b="1" dirty="0">
                <a:solidFill>
                  <a:srgbClr val="FF0000"/>
                </a:solidFill>
                <a:latin typeface="Times New Roman" panose="02020603050405020304" pitchFamily="18" charset="0"/>
                <a:ea typeface="Times New Roman" panose="02020603050405020304" pitchFamily="18" charset="0"/>
              </a:rPr>
              <a:t>WAG</a:t>
            </a:r>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Agree. We extended the independent survey to WAG in 2018.</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47348BF9-0290-4B90-91D8-FE710150010B}"/>
              </a:ext>
            </a:extLst>
          </p:cNvPr>
          <p:cNvSpPr/>
          <p:nvPr/>
        </p:nvSpPr>
        <p:spPr>
          <a:xfrm>
            <a:off x="568490" y="4700881"/>
            <a:ext cx="8679784" cy="1200329"/>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B.6: Estimate maturity outside the model.</a:t>
            </a:r>
            <a:endParaRPr lang="en-US" sz="14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did.</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3046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254C-F50C-403C-AE71-BBF3D215BAD4}"/>
              </a:ext>
            </a:extLst>
          </p:cNvPr>
          <p:cNvSpPr>
            <a:spLocks noGrp="1"/>
          </p:cNvSpPr>
          <p:nvPr>
            <p:ph type="title"/>
          </p:nvPr>
        </p:nvSpPr>
        <p:spPr>
          <a:xfrm>
            <a:off x="232611" y="764373"/>
            <a:ext cx="11273589" cy="518995"/>
          </a:xfrm>
        </p:spPr>
        <p:txBody>
          <a:bodyPr>
            <a:normAutofit fontScale="90000"/>
          </a:bodyPr>
          <a:lstStyle/>
          <a:p>
            <a:r>
              <a:rPr lang="en-US" dirty="0"/>
              <a:t>Comments by Rauf kalida </a:t>
            </a:r>
          </a:p>
        </p:txBody>
      </p:sp>
      <p:sp>
        <p:nvSpPr>
          <p:cNvPr id="3" name="Rectangle 2">
            <a:extLst>
              <a:ext uri="{FF2B5EF4-FFF2-40B4-BE49-F238E27FC236}">
                <a16:creationId xmlns:a16="http://schemas.microsoft.com/office/drawing/2014/main" id="{3AA47A0C-925B-49DE-BF37-0FE636D25825}"/>
              </a:ext>
            </a:extLst>
          </p:cNvPr>
          <p:cNvSpPr/>
          <p:nvPr/>
        </p:nvSpPr>
        <p:spPr>
          <a:xfrm>
            <a:off x="946484" y="1421106"/>
            <a:ext cx="10748211" cy="1724062"/>
          </a:xfrm>
          <a:prstGeom prst="rect">
            <a:avLst/>
          </a:prstGeom>
        </p:spPr>
        <p:txBody>
          <a:bodyPr wrap="square">
            <a:spAutoFit/>
          </a:bodyPr>
          <a:lstStyle/>
          <a:p>
            <a:pPr>
              <a:lnSpc>
                <a:spcPct val="115000"/>
              </a:lnSpc>
              <a:spcAft>
                <a:spcPts val="1000"/>
              </a:spcAft>
            </a:pPr>
            <a:r>
              <a:rPr lang="en-US" b="1" dirty="0">
                <a:latin typeface="Times New Roman" panose="02020603050405020304" pitchFamily="18" charset="0"/>
                <a:ea typeface="Times New Roman" panose="02020603050405020304" pitchFamily="18" charset="0"/>
              </a:rPr>
              <a:t>Comment C.1: Breakpoint analysis is a good approach. Spatial and temporal changes in maturity should also be investigated to improve maturity breakpoint</a:t>
            </a:r>
            <a:r>
              <a:rPr lang="en-US" sz="2000" dirty="0">
                <a:latin typeface="Arial" panose="020B0604020202020204" pitchFamily="34" charset="0"/>
                <a:ea typeface="Times New Roman" panose="02020603050405020304" pitchFamily="18" charset="0"/>
              </a:rPr>
              <a:t>.</a:t>
            </a:r>
            <a:endParaRPr lang="en-US" sz="1400" dirty="0">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With the additional data currently being collected we will follow the breakpoint analysis and investigate spatio-temporal changes in maturity. </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C957F908-F0E2-44E1-AB70-86BB52646D3E}"/>
              </a:ext>
            </a:extLst>
          </p:cNvPr>
          <p:cNvSpPr/>
          <p:nvPr/>
        </p:nvSpPr>
        <p:spPr>
          <a:xfrm>
            <a:off x="1187116" y="3655005"/>
            <a:ext cx="8767010" cy="923330"/>
          </a:xfrm>
          <a:prstGeom prst="rect">
            <a:avLst/>
          </a:prstGeom>
        </p:spPr>
        <p:txBody>
          <a:bodyPr wrap="square">
            <a:spAutoFit/>
          </a:bodyPr>
          <a:lstStyle/>
          <a:p>
            <a:pPr algn="just">
              <a:tabLst>
                <a:tab pos="1200150" algn="l"/>
              </a:tabLst>
            </a:pPr>
            <a:r>
              <a:rPr lang="en-US" dirty="0">
                <a:latin typeface="Times New Roman" panose="02020603050405020304" pitchFamily="18" charset="0"/>
                <a:ea typeface="Times New Roman" panose="02020603050405020304" pitchFamily="18" charset="0"/>
              </a:rPr>
              <a:t>Comment C.2: Several other recommendations, such as tagging experiments with DST and PIT tags, larval distribution study, crab ageing, have been made by Rauf in the CIE report, which will be addressed in the future as data are available. </a:t>
            </a:r>
            <a:endParaRPr lang="en-US" sz="1400" dirty="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E2EA0F7C-9062-4C7D-9BC7-251D8B5EC84D}"/>
              </a:ext>
            </a:extLst>
          </p:cNvPr>
          <p:cNvSpPr/>
          <p:nvPr/>
        </p:nvSpPr>
        <p:spPr>
          <a:xfrm>
            <a:off x="2522621" y="4836729"/>
            <a:ext cx="6096000" cy="1477328"/>
          </a:xfrm>
          <a:prstGeom prst="rect">
            <a:avLst/>
          </a:prstGeom>
        </p:spPr>
        <p:txBody>
          <a:bodyPr>
            <a:spAutoFit/>
          </a:bodyPr>
          <a:lstStyle/>
          <a:p>
            <a:pPr marR="0" lvl="0" algn="just">
              <a:spcBef>
                <a:spcPts val="0"/>
              </a:spcBef>
              <a:spcAft>
                <a:spcPts val="0"/>
              </a:spcAft>
            </a:pPr>
            <a:r>
              <a:rPr lang="en-US" b="1" i="1" dirty="0">
                <a:latin typeface="Times New Roman" panose="02020603050405020304" pitchFamily="18" charset="0"/>
                <a:ea typeface="Times New Roman" panose="02020603050405020304" pitchFamily="18" charset="0"/>
              </a:rPr>
              <a:t>Acknowledgments</a:t>
            </a:r>
            <a:endParaRPr lang="en-US" sz="12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We thank the three independent CIE reviewers for their thorough review and helpful suggestions to improve the models. We also thank the chairman for successfully presiding this review.  </a:t>
            </a:r>
            <a:endParaRPr lang="en-US" dirty="0"/>
          </a:p>
        </p:txBody>
      </p:sp>
    </p:spTree>
    <p:extLst>
      <p:ext uri="{BB962C8B-B14F-4D97-AF65-F5344CB8AC3E}">
        <p14:creationId xmlns:p14="http://schemas.microsoft.com/office/powerpoint/2010/main" val="1974778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4D3F-ED59-41C9-A0A9-4528C1450401}"/>
              </a:ext>
            </a:extLst>
          </p:cNvPr>
          <p:cNvSpPr>
            <a:spLocks noGrp="1"/>
          </p:cNvSpPr>
          <p:nvPr>
            <p:ph type="title"/>
          </p:nvPr>
        </p:nvSpPr>
        <p:spPr/>
        <p:txBody>
          <a:bodyPr/>
          <a:lstStyle/>
          <a:p>
            <a:r>
              <a:rPr lang="en-US" dirty="0"/>
              <a:t>Comments by Yong Chen</a:t>
            </a:r>
          </a:p>
        </p:txBody>
      </p:sp>
      <p:sp>
        <p:nvSpPr>
          <p:cNvPr id="3" name="Rectangle 2">
            <a:extLst>
              <a:ext uri="{FF2B5EF4-FFF2-40B4-BE49-F238E27FC236}">
                <a16:creationId xmlns:a16="http://schemas.microsoft.com/office/drawing/2014/main" id="{4CDA882F-EF1F-4822-9C51-44F499D4518A}"/>
              </a:ext>
            </a:extLst>
          </p:cNvPr>
          <p:cNvSpPr/>
          <p:nvPr/>
        </p:nvSpPr>
        <p:spPr>
          <a:xfrm>
            <a:off x="160421" y="1631072"/>
            <a:ext cx="11823032" cy="2210862"/>
          </a:xfrm>
          <a:prstGeom prst="rect">
            <a:avLst/>
          </a:prstGeom>
        </p:spPr>
        <p:txBody>
          <a:bodyPr wrap="square">
            <a:spAutoFit/>
          </a:bodyPr>
          <a:lstStyle/>
          <a:p>
            <a:pPr>
              <a:spcAft>
                <a:spcPts val="705"/>
              </a:spcAft>
            </a:pPr>
            <a:r>
              <a:rPr lang="en-US" b="1" dirty="0">
                <a:latin typeface="Times New Roman" panose="02020603050405020304" pitchFamily="18" charset="0"/>
                <a:ea typeface="Times New Roman" panose="02020603050405020304" pitchFamily="18" charset="0"/>
              </a:rPr>
              <a:t>Comment A.1: More in-depth and structured diagnosis of relative importance of different likelihood functions for different input data sets and how they should be weighted in model fitting. A careful examination of potential temporal trends in residual distribution may be also needed. </a:t>
            </a:r>
            <a:endParaRPr lang="en-US" sz="1400" dirty="0">
              <a:latin typeface="Times New Roman" panose="02020603050405020304" pitchFamily="18" charset="0"/>
              <a:ea typeface="Times New Roman" panose="02020603050405020304" pitchFamily="18" charset="0"/>
            </a:endParaRPr>
          </a:p>
          <a:p>
            <a:pPr>
              <a:spcAft>
                <a:spcPts val="705"/>
              </a:spcAf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pPr>
              <a:spcAft>
                <a:spcPts val="705"/>
              </a:spcAft>
            </a:pPr>
            <a:r>
              <a:rPr lang="en-US" i="1" dirty="0">
                <a:solidFill>
                  <a:srgbClr val="FFC000"/>
                </a:solidFill>
                <a:latin typeface="Times New Roman" panose="02020603050405020304" pitchFamily="18" charset="0"/>
                <a:ea typeface="Times New Roman" panose="02020603050405020304" pitchFamily="18" charset="0"/>
              </a:rPr>
              <a:t>Because size frequency likelihoods consume large part of the total likelihood, for all scenarios we objectively weighted the length composition data by Francis’ re-weighting method.  We also examined the temporal trends in size compositions fit by bubble plots (Figures 19, 20, 37, and 38). We validated the error model used in the CPUE standardization by the QQ plot.</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A97BCF6F-7DC6-4B32-8C58-81B9C8EBFC52}"/>
              </a:ext>
            </a:extLst>
          </p:cNvPr>
          <p:cNvSpPr/>
          <p:nvPr/>
        </p:nvSpPr>
        <p:spPr>
          <a:xfrm>
            <a:off x="160421" y="4370139"/>
            <a:ext cx="11927305" cy="2210862"/>
          </a:xfrm>
          <a:prstGeom prst="rect">
            <a:avLst/>
          </a:prstGeom>
        </p:spPr>
        <p:txBody>
          <a:bodyPr wrap="square">
            <a:spAutoFit/>
          </a:bodyPr>
          <a:lstStyle/>
          <a:p>
            <a:pPr>
              <a:spcAft>
                <a:spcPts val="705"/>
              </a:spcAft>
            </a:pPr>
            <a:r>
              <a:rPr lang="en-US" b="1" dirty="0">
                <a:latin typeface="Times New Roman" panose="02020603050405020304" pitchFamily="18" charset="0"/>
                <a:ea typeface="Times New Roman" panose="02020603050405020304" pitchFamily="18" charset="0"/>
              </a:rPr>
              <a:t>Comment A.2:  Multiple model configurations were used over the time, which reflect different assumptions on the fishery dynamics. I recommend analyzing among-model variations to better understand the structural uncertainty and possible management implications of making changes to the models over the time.  </a:t>
            </a:r>
            <a:endParaRPr lang="en-US" sz="1400" dirty="0">
              <a:latin typeface="Times New Roman" panose="02020603050405020304" pitchFamily="18" charset="0"/>
              <a:ea typeface="Times New Roman" panose="02020603050405020304" pitchFamily="18" charset="0"/>
            </a:endParaRPr>
          </a:p>
          <a:p>
            <a:pPr>
              <a:spcAft>
                <a:spcPts val="705"/>
              </a:spcAft>
            </a:pPr>
            <a:r>
              <a:rPr lang="en-US" i="1" dirty="0">
                <a:solidFill>
                  <a:srgbClr val="FFC000"/>
                </a:solidFill>
                <a:latin typeface="Times New Roman" panose="02020603050405020304" pitchFamily="18" charset="0"/>
              </a:rPr>
              <a:t>Response:</a:t>
            </a:r>
          </a:p>
          <a:p>
            <a:pPr>
              <a:spcAft>
                <a:spcPts val="705"/>
              </a:spcAft>
            </a:pPr>
            <a:r>
              <a:rPr lang="en-US" i="1" dirty="0">
                <a:solidFill>
                  <a:srgbClr val="FFC000"/>
                </a:solidFill>
                <a:latin typeface="Times New Roman" panose="02020603050405020304" pitchFamily="18" charset="0"/>
              </a:rPr>
              <a:t>Because AIGKC model was recently approved for OFL and ABC calculations, the model has not been changed during the last three years of its implementation. Only new data points have been added. Therefore, the comment is not strictly applicable to the AIGKC model.</a:t>
            </a:r>
          </a:p>
        </p:txBody>
      </p:sp>
    </p:spTree>
    <p:extLst>
      <p:ext uri="{BB962C8B-B14F-4D97-AF65-F5344CB8AC3E}">
        <p14:creationId xmlns:p14="http://schemas.microsoft.com/office/powerpoint/2010/main" val="354737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4D3F-ED59-41C9-A0A9-4528C1450401}"/>
              </a:ext>
            </a:extLst>
          </p:cNvPr>
          <p:cNvSpPr>
            <a:spLocks noGrp="1"/>
          </p:cNvSpPr>
          <p:nvPr>
            <p:ph type="title"/>
          </p:nvPr>
        </p:nvSpPr>
        <p:spPr>
          <a:xfrm>
            <a:off x="160421" y="181735"/>
            <a:ext cx="11345779" cy="1293028"/>
          </a:xfrm>
        </p:spPr>
        <p:txBody>
          <a:bodyPr/>
          <a:lstStyle/>
          <a:p>
            <a:r>
              <a:rPr lang="en-US" dirty="0"/>
              <a:t>Comments by Yong Chen continued</a:t>
            </a:r>
          </a:p>
        </p:txBody>
      </p:sp>
      <p:sp>
        <p:nvSpPr>
          <p:cNvPr id="3" name="Rectangle 2">
            <a:extLst>
              <a:ext uri="{FF2B5EF4-FFF2-40B4-BE49-F238E27FC236}">
                <a16:creationId xmlns:a16="http://schemas.microsoft.com/office/drawing/2014/main" id="{4CDA882F-EF1F-4822-9C51-44F499D4518A}"/>
              </a:ext>
            </a:extLst>
          </p:cNvPr>
          <p:cNvSpPr/>
          <p:nvPr/>
        </p:nvSpPr>
        <p:spPr>
          <a:xfrm>
            <a:off x="160421" y="1631072"/>
            <a:ext cx="11823032" cy="2675091"/>
          </a:xfrm>
          <a:prstGeom prst="rect">
            <a:avLst/>
          </a:prstGeom>
        </p:spPr>
        <p:txBody>
          <a:bodyPr wrap="square">
            <a:spAutoFit/>
          </a:bodyPr>
          <a:lstStyle/>
          <a:p>
            <a:r>
              <a:rPr lang="en-US" b="1" dirty="0"/>
              <a:t>Comment A.3: I suggest that the assessment model structure be kept relatively stable over time. If a new model or new model configurations/parametrizations need to be used, it should be run in parallel to the old model to identify changes in stock assessment outcomes resulting from changes in model configurations. i.e., New scenarios should be run in parallel to the old one.</a:t>
            </a:r>
            <a:endParaRPr lang="en-US" dirty="0"/>
          </a:p>
          <a:p>
            <a:pPr>
              <a:spcAft>
                <a:spcPts val="705"/>
              </a:spcAf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pPr>
              <a:spcAft>
                <a:spcPts val="705"/>
              </a:spcAft>
            </a:pPr>
            <a:r>
              <a:rPr lang="en-US" i="1" dirty="0">
                <a:solidFill>
                  <a:srgbClr val="FFC000"/>
                </a:solidFill>
                <a:latin typeface="Times New Roman" panose="02020603050405020304" pitchFamily="18" charset="0"/>
              </a:rPr>
              <a:t>We have kept the assessment model structure relatively stable since the acceptance of the model. We are showing the time trends in input CPUE indices (Figures B.2 and B.3), recruitment (Figures 14 and 32), fishing mortality (Figures 25 and 43), and mature male biomasses (Figure 26) in parallel as a result of changes in model configurations and expansion of input data sources over time. Please see some figures in the next slide.</a:t>
            </a:r>
          </a:p>
        </p:txBody>
      </p:sp>
      <p:sp>
        <p:nvSpPr>
          <p:cNvPr id="4" name="Rectangle 3">
            <a:extLst>
              <a:ext uri="{FF2B5EF4-FFF2-40B4-BE49-F238E27FC236}">
                <a16:creationId xmlns:a16="http://schemas.microsoft.com/office/drawing/2014/main" id="{A97BCF6F-7DC6-4B32-8C58-81B9C8EBFC52}"/>
              </a:ext>
            </a:extLst>
          </p:cNvPr>
          <p:cNvSpPr/>
          <p:nvPr/>
        </p:nvSpPr>
        <p:spPr>
          <a:xfrm>
            <a:off x="160421" y="4370139"/>
            <a:ext cx="11927305" cy="1013098"/>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A.4:  </a:t>
            </a:r>
            <a:r>
              <a:rPr lang="en-US" b="1" dirty="0"/>
              <a:t>Retrospective analysis should be done for all scenarios.</a:t>
            </a:r>
            <a:endParaRPr lang="en-US" dirty="0"/>
          </a:p>
          <a:p>
            <a:pPr>
              <a:spcAft>
                <a:spcPts val="705"/>
              </a:spcAft>
            </a:pPr>
            <a:r>
              <a:rPr lang="en-US" i="1" dirty="0">
                <a:solidFill>
                  <a:srgbClr val="FFC000"/>
                </a:solidFill>
                <a:latin typeface="Times New Roman" panose="02020603050405020304" pitchFamily="18" charset="0"/>
              </a:rPr>
              <a:t>Response:</a:t>
            </a:r>
          </a:p>
          <a:p>
            <a:pPr>
              <a:spcAft>
                <a:spcPts val="705"/>
              </a:spcAft>
            </a:pPr>
            <a:r>
              <a:rPr lang="en-US" i="1" dirty="0">
                <a:solidFill>
                  <a:srgbClr val="FFC000"/>
                </a:solidFill>
                <a:latin typeface="Times New Roman" panose="02020603050405020304" pitchFamily="18" charset="0"/>
              </a:rPr>
              <a:t>We did for all scenarios: 19_0, 19_1, 19_2/19_2a.</a:t>
            </a:r>
          </a:p>
        </p:txBody>
      </p:sp>
    </p:spTree>
    <p:extLst>
      <p:ext uri="{BB962C8B-B14F-4D97-AF65-F5344CB8AC3E}">
        <p14:creationId xmlns:p14="http://schemas.microsoft.com/office/powerpoint/2010/main" val="2401618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5F8D-2302-40F9-AD5E-DEAD14F22FDB}"/>
              </a:ext>
            </a:extLst>
          </p:cNvPr>
          <p:cNvSpPr>
            <a:spLocks noGrp="1"/>
          </p:cNvSpPr>
          <p:nvPr>
            <p:ph type="title"/>
          </p:nvPr>
        </p:nvSpPr>
        <p:spPr>
          <a:xfrm>
            <a:off x="1371598" y="381000"/>
            <a:ext cx="9865895" cy="1154097"/>
          </a:xfrm>
        </p:spPr>
        <p:txBody>
          <a:bodyPr>
            <a:noAutofit/>
          </a:bodyPr>
          <a:lstStyle/>
          <a:p>
            <a:pPr algn="l"/>
            <a:r>
              <a:rPr lang="en-US" sz="1400" dirty="0"/>
              <a:t>Figure B.2. </a:t>
            </a:r>
            <a:r>
              <a:rPr lang="en-US" sz="1400" dirty="0">
                <a:solidFill>
                  <a:srgbClr val="00B0F0"/>
                </a:solidFill>
              </a:rPr>
              <a:t>EAG. Comparison  of Input cpue indices from various time series</a:t>
            </a:r>
            <a:r>
              <a:rPr lang="en-US" sz="1400" dirty="0"/>
              <a:t> </a:t>
            </a:r>
            <a:br>
              <a:rPr lang="en-US" sz="1400" dirty="0"/>
            </a:br>
            <a:endParaRPr lang="en-US" sz="1400" dirty="0"/>
          </a:p>
        </p:txBody>
      </p:sp>
      <p:sp>
        <p:nvSpPr>
          <p:cNvPr id="3" name="Slide Number Placeholder 2">
            <a:extLst>
              <a:ext uri="{FF2B5EF4-FFF2-40B4-BE49-F238E27FC236}">
                <a16:creationId xmlns:a16="http://schemas.microsoft.com/office/drawing/2014/main" id="{DA60C291-DF13-42DC-9A96-3530D7F83039}"/>
              </a:ext>
            </a:extLst>
          </p:cNvPr>
          <p:cNvSpPr>
            <a:spLocks noGrp="1"/>
          </p:cNvSpPr>
          <p:nvPr>
            <p:ph type="sldNum" sz="quarter" idx="12"/>
          </p:nvPr>
        </p:nvSpPr>
        <p:spPr/>
        <p:txBody>
          <a:bodyPr/>
          <a:lstStyle/>
          <a:p>
            <a:fld id="{28D1B9BE-D941-4EEF-A5AD-4384CF3F4BCC}" type="slidenum">
              <a:rPr lang="en-US" smtClean="0"/>
              <a:pPr/>
              <a:t>4</a:t>
            </a:fld>
            <a:endParaRPr lang="en-US" dirty="0"/>
          </a:p>
        </p:txBody>
      </p:sp>
      <p:pic>
        <p:nvPicPr>
          <p:cNvPr id="4" name="Picture 3">
            <a:extLst>
              <a:ext uri="{FF2B5EF4-FFF2-40B4-BE49-F238E27FC236}">
                <a16:creationId xmlns:a16="http://schemas.microsoft.com/office/drawing/2014/main" id="{AD7F6041-0661-48E7-B79C-273E551BD80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99920" y="2388550"/>
            <a:ext cx="8392160" cy="3953510"/>
          </a:xfrm>
          <a:prstGeom prst="rect">
            <a:avLst/>
          </a:prstGeom>
          <a:noFill/>
          <a:ln>
            <a:noFill/>
          </a:ln>
        </p:spPr>
      </p:pic>
    </p:spTree>
    <p:extLst>
      <p:ext uri="{BB962C8B-B14F-4D97-AF65-F5344CB8AC3E}">
        <p14:creationId xmlns:p14="http://schemas.microsoft.com/office/powerpoint/2010/main" val="983264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1658-1103-4837-8230-00F1F73B989D}"/>
              </a:ext>
            </a:extLst>
          </p:cNvPr>
          <p:cNvSpPr>
            <a:spLocks noGrp="1"/>
          </p:cNvSpPr>
          <p:nvPr>
            <p:ph type="title"/>
          </p:nvPr>
        </p:nvSpPr>
        <p:spPr>
          <a:xfrm>
            <a:off x="908384" y="259046"/>
            <a:ext cx="10375232" cy="1293028"/>
          </a:xfrm>
        </p:spPr>
        <p:txBody>
          <a:bodyPr>
            <a:normAutofit/>
          </a:bodyPr>
          <a:lstStyle/>
          <a:p>
            <a:pPr algn="l"/>
            <a:r>
              <a:rPr lang="en-US" sz="1400" dirty="0"/>
              <a:t>Figure 26. Trends in golden king crab mature male biomass for scenarios EAG 2017 (up to 2016/17 data), 18_0  and 18_1 (up to 2017/18 data), and 19_0, 19_1, 19_2a (EAG), or 19_2 (WAG) (up to 2018/19 data) fits to  EAG (left) and WAG (right) data, 1960/61–2018/19. Scenario 19_1 estimates have two standard error confidence limits. </a:t>
            </a:r>
            <a:br>
              <a:rPr lang="en-US" sz="1400" dirty="0"/>
            </a:br>
            <a:endParaRPr lang="en-US" sz="1400" dirty="0"/>
          </a:p>
        </p:txBody>
      </p:sp>
      <p:pic>
        <p:nvPicPr>
          <p:cNvPr id="3" name="Picture 2">
            <a:extLst>
              <a:ext uri="{FF2B5EF4-FFF2-40B4-BE49-F238E27FC236}">
                <a16:creationId xmlns:a16="http://schemas.microsoft.com/office/drawing/2014/main" id="{6B4CD3FB-74DE-4B62-AB56-0C9C94F7F8C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488548" y="1552074"/>
            <a:ext cx="8331835" cy="4596130"/>
          </a:xfrm>
          <a:prstGeom prst="rect">
            <a:avLst/>
          </a:prstGeom>
          <a:noFill/>
          <a:ln>
            <a:noFill/>
          </a:ln>
        </p:spPr>
      </p:pic>
    </p:spTree>
    <p:extLst>
      <p:ext uri="{BB962C8B-B14F-4D97-AF65-F5344CB8AC3E}">
        <p14:creationId xmlns:p14="http://schemas.microsoft.com/office/powerpoint/2010/main" val="3597945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F0AD8-8D94-4CDE-80CD-3A0DEFE04796}"/>
              </a:ext>
            </a:extLst>
          </p:cNvPr>
          <p:cNvSpPr>
            <a:spLocks noGrp="1"/>
          </p:cNvSpPr>
          <p:nvPr>
            <p:ph type="title"/>
          </p:nvPr>
        </p:nvSpPr>
        <p:spPr>
          <a:xfrm>
            <a:off x="76200" y="764373"/>
            <a:ext cx="11430000" cy="1293028"/>
          </a:xfrm>
        </p:spPr>
        <p:txBody>
          <a:bodyPr/>
          <a:lstStyle/>
          <a:p>
            <a:r>
              <a:rPr lang="en-US" dirty="0"/>
              <a:t>Yong Chen comments continued</a:t>
            </a:r>
          </a:p>
        </p:txBody>
      </p:sp>
      <p:sp>
        <p:nvSpPr>
          <p:cNvPr id="3" name="Rectangle 2">
            <a:extLst>
              <a:ext uri="{FF2B5EF4-FFF2-40B4-BE49-F238E27FC236}">
                <a16:creationId xmlns:a16="http://schemas.microsoft.com/office/drawing/2014/main" id="{80C37461-B8C4-43BB-AB78-FE2999A68406}"/>
              </a:ext>
            </a:extLst>
          </p:cNvPr>
          <p:cNvSpPr/>
          <p:nvPr/>
        </p:nvSpPr>
        <p:spPr>
          <a:xfrm>
            <a:off x="136358" y="1770105"/>
            <a:ext cx="11745328" cy="2031325"/>
          </a:xfrm>
          <a:prstGeom prst="rect">
            <a:avLst/>
          </a:prstGeom>
        </p:spPr>
        <p:txBody>
          <a:bodyPr wrap="square">
            <a:spAutoFit/>
          </a:bodyPr>
          <a:lstStyle/>
          <a:p>
            <a:pPr algn="just">
              <a:tabLst>
                <a:tab pos="1200150" algn="l"/>
              </a:tabLst>
            </a:pPr>
            <a:r>
              <a:rPr lang="en-US" b="1" dirty="0">
                <a:latin typeface="Times New Roman" panose="02020603050405020304" pitchFamily="18" charset="0"/>
                <a:ea typeface="Times New Roman" panose="02020603050405020304" pitchFamily="18" charset="0"/>
              </a:rPr>
              <a:t>Comment A.5:  The current models estimate model parameters using maximum likelihood function and is not a full Bayesian model. Uncertainty estimates may not be reliable (tend to be under-estimated), which limits the full consideration of uncertainty in stock assessment and management. A full Bayesian model may be more desirable.</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This is debatable for the length-based models. We have not undertaken this step yet.</a:t>
            </a:r>
            <a:endParaRPr lang="en-US" sz="1400" i="1" dirty="0">
              <a:solidFill>
                <a:srgbClr val="FFC000"/>
              </a:solidFill>
              <a:latin typeface="Times New Roman" panose="02020603050405020304" pitchFamily="18" charset="0"/>
              <a:ea typeface="Times New Roman" panose="02020603050405020304" pitchFamily="18" charset="0"/>
            </a:endParaRPr>
          </a:p>
          <a:p>
            <a:pPr algn="just">
              <a:tabLst>
                <a:tab pos="1200150" algn="l"/>
              </a:tabLst>
            </a:pPr>
            <a:r>
              <a:rPr lang="en-US" dirty="0">
                <a:latin typeface="Times New Roman" panose="02020603050405020304" pitchFamily="18"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0E639953-3B3B-4289-98F3-D788724485A2}"/>
              </a:ext>
            </a:extLst>
          </p:cNvPr>
          <p:cNvSpPr/>
          <p:nvPr/>
        </p:nvSpPr>
        <p:spPr>
          <a:xfrm>
            <a:off x="299786" y="3801430"/>
            <a:ext cx="11571372" cy="1567096"/>
          </a:xfrm>
          <a:prstGeom prst="rect">
            <a:avLst/>
          </a:prstGeom>
        </p:spPr>
        <p:txBody>
          <a:bodyPr wrap="square">
            <a:spAutoFit/>
          </a:bodyPr>
          <a:lstStyle/>
          <a:p>
            <a:pPr>
              <a:spcAft>
                <a:spcPts val="705"/>
              </a:spcAft>
            </a:pPr>
            <a:r>
              <a:rPr lang="en-US" b="1" dirty="0">
                <a:latin typeface="Times New Roman" panose="02020603050405020304" pitchFamily="18" charset="0"/>
                <a:ea typeface="Times New Roman" panose="02020603050405020304" pitchFamily="18" charset="0"/>
              </a:rPr>
              <a:t>Comment A.6: VAST type analysis should be carried out for index estimation to capture autocorrelation over space and time of independent survey data.</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The VAST developer will present the applicability of VAST to crab stocks at the May 2019CPT meeting. We will discuss its applicability at the CPT meeting and follow the CPT guidance.</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CBF99A7A-5104-4BC4-91B0-763A8AD1368B}"/>
              </a:ext>
            </a:extLst>
          </p:cNvPr>
          <p:cNvSpPr/>
          <p:nvPr/>
        </p:nvSpPr>
        <p:spPr>
          <a:xfrm>
            <a:off x="320842" y="5368526"/>
            <a:ext cx="11630526" cy="1013098"/>
          </a:xfrm>
          <a:prstGeom prst="rect">
            <a:avLst/>
          </a:prstGeom>
        </p:spPr>
        <p:txBody>
          <a:bodyPr wrap="square">
            <a:spAutoFit/>
          </a:bodyPr>
          <a:lstStyle/>
          <a:p>
            <a:pPr>
              <a:spcAft>
                <a:spcPts val="705"/>
              </a:spcAft>
            </a:pPr>
            <a:r>
              <a:rPr lang="en-US" b="1" dirty="0">
                <a:latin typeface="Times New Roman" panose="02020603050405020304" pitchFamily="18" charset="0"/>
                <a:ea typeface="Times New Roman" panose="02020603050405020304" pitchFamily="18" charset="0"/>
              </a:rPr>
              <a:t>Comment A.7: Jittering should be done to evaluate the sensitivity of model convergence.</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Done for scenarios 19_1 and 19_2 /19_2a. </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63616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F05AD-610E-431E-BAD0-FB0D12F15096}"/>
              </a:ext>
            </a:extLst>
          </p:cNvPr>
          <p:cNvSpPr>
            <a:spLocks noGrp="1"/>
          </p:cNvSpPr>
          <p:nvPr>
            <p:ph type="title"/>
          </p:nvPr>
        </p:nvSpPr>
        <p:spPr>
          <a:xfrm>
            <a:off x="312821" y="764373"/>
            <a:ext cx="11193379" cy="719522"/>
          </a:xfrm>
        </p:spPr>
        <p:txBody>
          <a:bodyPr/>
          <a:lstStyle/>
          <a:p>
            <a:r>
              <a:rPr lang="en-US" dirty="0"/>
              <a:t>Yong Chen comments continued</a:t>
            </a:r>
          </a:p>
        </p:txBody>
      </p:sp>
      <p:sp>
        <p:nvSpPr>
          <p:cNvPr id="3" name="Rectangle 2">
            <a:extLst>
              <a:ext uri="{FF2B5EF4-FFF2-40B4-BE49-F238E27FC236}">
                <a16:creationId xmlns:a16="http://schemas.microsoft.com/office/drawing/2014/main" id="{D2996E2B-BBC6-49BA-8CD1-F91704FC7FA6}"/>
              </a:ext>
            </a:extLst>
          </p:cNvPr>
          <p:cNvSpPr/>
          <p:nvPr/>
        </p:nvSpPr>
        <p:spPr>
          <a:xfrm>
            <a:off x="312821" y="1570582"/>
            <a:ext cx="11742821" cy="2308324"/>
          </a:xfrm>
          <a:prstGeom prst="rect">
            <a:avLst/>
          </a:prstGeom>
        </p:spPr>
        <p:txBody>
          <a:bodyPr wrap="square">
            <a:spAutoFit/>
          </a:bodyPr>
          <a:lstStyle/>
          <a:p>
            <a:r>
              <a:rPr lang="en-US" dirty="0">
                <a:latin typeface="Times New Roman" panose="02020603050405020304" pitchFamily="18" charset="0"/>
                <a:ea typeface="Times New Roman" panose="02020603050405020304" pitchFamily="18" charset="0"/>
              </a:rPr>
              <a:t>Long-term:</a:t>
            </a:r>
            <a:endParaRPr lang="en-US" sz="14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Comment A.8: Given strong seasonality of fishery and life history, a model with season as its time step may better capture the dynamics of fishery and life history. A comparative study may be needed for evaluating possible differences in stock assessments using “year” and “season” as time steps.</a:t>
            </a:r>
            <a:endParaRPr lang="en-US" sz="1400"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A good suggestion. We will investigate this in the near future.</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17CFE468-6D0C-4E00-8ECE-E147F68111BC}"/>
              </a:ext>
            </a:extLst>
          </p:cNvPr>
          <p:cNvSpPr/>
          <p:nvPr/>
        </p:nvSpPr>
        <p:spPr>
          <a:xfrm>
            <a:off x="106278" y="3994394"/>
            <a:ext cx="11606464" cy="1754326"/>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A.9:  Given the importance of the survey data in the assessment, I suggest conducting an extensive computer simulation study based on past data to evaluate the effectiveness of the current survey designs capturing the spatio-temporal dynamics of the stocks.</a:t>
            </a:r>
            <a:endParaRPr lang="en-US" sz="14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have not looked into this yet.</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0756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2A775-08CA-40E2-B644-68E96FB90F5F}"/>
              </a:ext>
            </a:extLst>
          </p:cNvPr>
          <p:cNvSpPr>
            <a:spLocks noGrp="1"/>
          </p:cNvSpPr>
          <p:nvPr>
            <p:ph type="title"/>
          </p:nvPr>
        </p:nvSpPr>
        <p:spPr>
          <a:xfrm>
            <a:off x="481263" y="764373"/>
            <a:ext cx="11024937" cy="1293028"/>
          </a:xfrm>
        </p:spPr>
        <p:txBody>
          <a:bodyPr/>
          <a:lstStyle/>
          <a:p>
            <a:r>
              <a:rPr lang="en-US" dirty="0"/>
              <a:t>Yong Chen comments continued</a:t>
            </a:r>
          </a:p>
        </p:txBody>
      </p:sp>
      <p:sp>
        <p:nvSpPr>
          <p:cNvPr id="3" name="Rectangle 2">
            <a:extLst>
              <a:ext uri="{FF2B5EF4-FFF2-40B4-BE49-F238E27FC236}">
                <a16:creationId xmlns:a16="http://schemas.microsoft.com/office/drawing/2014/main" id="{7F2F498A-CF3C-4056-81A9-332BF195637F}"/>
              </a:ext>
            </a:extLst>
          </p:cNvPr>
          <p:cNvSpPr/>
          <p:nvPr/>
        </p:nvSpPr>
        <p:spPr>
          <a:xfrm>
            <a:off x="376989" y="1997839"/>
            <a:ext cx="11726779" cy="203132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A.10: There is a need to evaluate temporal ad spatial variability in key life history parameters such as weight-at-length and maturity-at-length. Mixed-effect model can be used for analysis.</a:t>
            </a:r>
            <a:endParaRPr lang="en-US" sz="1400"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A good suggestion. We are currently collecting data on weight-at-length and maturity-at-length over time and space. We will consider using appropriate model to analyze these data.</a:t>
            </a:r>
            <a:endParaRPr lang="en-US" sz="1400" i="1" dirty="0">
              <a:solidFill>
                <a:srgbClr val="FFC000"/>
              </a:solidFill>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1861149E-FF44-4784-B53E-CC3470239BB3}"/>
              </a:ext>
            </a:extLst>
          </p:cNvPr>
          <p:cNvSpPr/>
          <p:nvPr/>
        </p:nvSpPr>
        <p:spPr>
          <a:xfrm>
            <a:off x="130342" y="3785302"/>
            <a:ext cx="11726778" cy="1477328"/>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A.11: Constant discard mortality over time and space may not be biologically realistic.</a:t>
            </a:r>
            <a:endParaRPr lang="en-US" sz="14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will investigate how best to capture this aspect.  We presented our first thought at the January 2019 CPT meeting by weighting the mortality rate by overall landing and was not accepted by the CPT. </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E1C19BB0-FCCE-48AD-B1BE-3F698B1B691A}"/>
              </a:ext>
            </a:extLst>
          </p:cNvPr>
          <p:cNvSpPr/>
          <p:nvPr/>
        </p:nvSpPr>
        <p:spPr>
          <a:xfrm>
            <a:off x="248653" y="5262630"/>
            <a:ext cx="11813005" cy="1477328"/>
          </a:xfrm>
          <a:prstGeom prst="rect">
            <a:avLst/>
          </a:prstGeom>
        </p:spPr>
        <p:txBody>
          <a:bodyPr wrap="square">
            <a:spAutoFit/>
          </a:bodyPr>
          <a:lstStyle/>
          <a:p>
            <a:pPr algn="just">
              <a:tabLst>
                <a:tab pos="1200150" algn="l"/>
              </a:tabLst>
            </a:pPr>
            <a:r>
              <a:rPr lang="en-US" b="1" dirty="0">
                <a:latin typeface="Times New Roman" panose="02020603050405020304" pitchFamily="18" charset="0"/>
                <a:ea typeface="Times New Roman" panose="02020603050405020304" pitchFamily="18" charset="0"/>
              </a:rPr>
              <a:t>Comment A.12: Survey for AIGKC should be extended to WAG and more information on small crab need to be collected, in particular for the WAG area.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1200150" algn="l"/>
              </a:tabLst>
            </a:pPr>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extended the survey to WAG in 2018. </a:t>
            </a:r>
            <a:endParaRPr lang="en-US" sz="1400" i="1" dirty="0">
              <a:solidFill>
                <a:srgbClr val="FFC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16014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2A775-08CA-40E2-B644-68E96FB90F5F}"/>
              </a:ext>
            </a:extLst>
          </p:cNvPr>
          <p:cNvSpPr>
            <a:spLocks noGrp="1"/>
          </p:cNvSpPr>
          <p:nvPr>
            <p:ph type="title"/>
          </p:nvPr>
        </p:nvSpPr>
        <p:spPr>
          <a:xfrm>
            <a:off x="481263" y="764373"/>
            <a:ext cx="11024937" cy="1293028"/>
          </a:xfrm>
        </p:spPr>
        <p:txBody>
          <a:bodyPr/>
          <a:lstStyle/>
          <a:p>
            <a:r>
              <a:rPr lang="en-US" dirty="0"/>
              <a:t>Yong Chen comments continued</a:t>
            </a:r>
          </a:p>
        </p:txBody>
      </p:sp>
      <p:sp>
        <p:nvSpPr>
          <p:cNvPr id="6" name="Rectangle 5">
            <a:extLst>
              <a:ext uri="{FF2B5EF4-FFF2-40B4-BE49-F238E27FC236}">
                <a16:creationId xmlns:a16="http://schemas.microsoft.com/office/drawing/2014/main" id="{A75F0F18-8A91-4925-BC8A-12D21E8FAEFE}"/>
              </a:ext>
            </a:extLst>
          </p:cNvPr>
          <p:cNvSpPr/>
          <p:nvPr/>
        </p:nvSpPr>
        <p:spPr>
          <a:xfrm>
            <a:off x="481263" y="1893020"/>
            <a:ext cx="11397915" cy="2585323"/>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Comment A.13: It is likely that outliers may exist I fisheries data, which may introduce biases in stock assessment results because of log-normal and multinomial likelihood functions tend to be sensitive to outliers in data. Using robust likelihood functions may be more appropriate. Some simulation studies can be done to evaluate possible impacts of using different likelihood functions in the absence and presence of outliers in various input data sets.  </a:t>
            </a:r>
            <a:endParaRPr lang="en-US" sz="1400" dirty="0">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Response:</a:t>
            </a:r>
            <a:endParaRPr lang="en-US" sz="1400" i="1" dirty="0">
              <a:solidFill>
                <a:srgbClr val="FFC000"/>
              </a:solidFill>
              <a:latin typeface="Times New Roman" panose="02020603050405020304" pitchFamily="18" charset="0"/>
              <a:ea typeface="Times New Roman" panose="02020603050405020304" pitchFamily="18" charset="0"/>
            </a:endParaRPr>
          </a:p>
          <a:p>
            <a:r>
              <a:rPr lang="en-US" i="1" dirty="0">
                <a:solidFill>
                  <a:srgbClr val="FFC000"/>
                </a:solidFill>
                <a:latin typeface="Times New Roman" panose="02020603050405020304" pitchFamily="18" charset="0"/>
                <a:ea typeface="Times New Roman" panose="02020603050405020304" pitchFamily="18" charset="0"/>
              </a:rPr>
              <a:t>We used the robust likelihood function for the length composition data sets. We will investigate its applicability to other likelihood components. </a:t>
            </a:r>
            <a:endParaRPr lang="en-US" sz="1400" i="1" dirty="0">
              <a:solidFill>
                <a:srgbClr val="FFC000"/>
              </a:solidFill>
              <a:latin typeface="Times New Roman" panose="02020603050405020304" pitchFamily="18" charset="0"/>
              <a:ea typeface="Times New Roman" panose="02020603050405020304" pitchFamily="18" charset="0"/>
            </a:endParaRPr>
          </a:p>
          <a:p>
            <a:r>
              <a:rPr lang="en-US" dirty="0">
                <a:latin typeface="Times New Roman" panose="02020603050405020304" pitchFamily="18"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90881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78</TotalTime>
  <Words>1697</Words>
  <Application>Microsoft Office PowerPoint</Application>
  <PresentationFormat>Widescreen</PresentationFormat>
  <Paragraphs>252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Times New Roman</vt:lpstr>
      <vt:lpstr>Vapor Trail</vt:lpstr>
      <vt:lpstr>Aleutian Islands Golden King Crab Model-Based Stock Assessment</vt:lpstr>
      <vt:lpstr>Comments by Yong Chen</vt:lpstr>
      <vt:lpstr>Comments by Yong Chen continued</vt:lpstr>
      <vt:lpstr>Figure B.2. EAG. Comparison  of Input cpue indices from various time series  </vt:lpstr>
      <vt:lpstr>Figure 26. Trends in golden king crab mature male biomass for scenarios EAG 2017 (up to 2016/17 data), 18_0  and 18_1 (up to 2017/18 data), and 19_0, 19_1, 19_2a (EAG), or 19_2 (WAG) (up to 2018/19 data) fits to  EAG (left) and WAG (right) data, 1960/61–2018/19. Scenario 19_1 estimates have two standard error confidence limits.  </vt:lpstr>
      <vt:lpstr>Yong Chen comments continued</vt:lpstr>
      <vt:lpstr>Yong Chen comments continued</vt:lpstr>
      <vt:lpstr>Yong Chen comments continued</vt:lpstr>
      <vt:lpstr>Yong Chen comments continued</vt:lpstr>
      <vt:lpstr>Comments by john neilson </vt:lpstr>
      <vt:lpstr>Table B.1. Updated Gear code for observer data analysis. Only gear code # 5, 6, 7, 8, and 13 were considered following crab industry suggestion. Note: Identical codes were given to those gear codes with similar catchability/selectivity. X stands for  the gear codes that were ignored. </vt:lpstr>
      <vt:lpstr>Comments by john neilson continued </vt:lpstr>
      <vt:lpstr>Comments by Rauf kalida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Aleutian Islands Golden King Crab Model-Based Stock Assessment May 2019 CRAB SAFE DRAFT Report</dc:title>
  <dc:creator>Shareef Siddeek</dc:creator>
  <cp:lastModifiedBy>Jim Armstrong</cp:lastModifiedBy>
  <cp:revision>21</cp:revision>
  <dcterms:created xsi:type="dcterms:W3CDTF">2019-04-24T01:04:41Z</dcterms:created>
  <dcterms:modified xsi:type="dcterms:W3CDTF">2019-04-24T14:01:06Z</dcterms:modified>
</cp:coreProperties>
</file>