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8" r:id="rId2"/>
    <p:sldId id="340" r:id="rId3"/>
    <p:sldId id="260" r:id="rId4"/>
    <p:sldId id="341" r:id="rId5"/>
    <p:sldId id="345" r:id="rId6"/>
    <p:sldId id="347" r:id="rId7"/>
    <p:sldId id="350" r:id="rId8"/>
    <p:sldId id="338" r:id="rId9"/>
    <p:sldId id="346" r:id="rId10"/>
    <p:sldId id="357" r:id="rId11"/>
    <p:sldId id="348" r:id="rId12"/>
    <p:sldId id="349" r:id="rId13"/>
  </p:sldIdLst>
  <p:sldSz cx="9144000" cy="6858000" type="screen4x3"/>
  <p:notesSz cx="6985000" cy="92837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40" autoAdjust="0"/>
    <p:restoredTop sz="77425" autoAdjust="0"/>
  </p:normalViewPr>
  <p:slideViewPr>
    <p:cSldViewPr snapToGrid="0">
      <p:cViewPr varScale="1">
        <p:scale>
          <a:sx n="76" d="100"/>
          <a:sy n="76" d="100"/>
        </p:scale>
        <p:origin x="-1064" y="-112"/>
      </p:cViewPr>
      <p:guideLst>
        <p:guide orient="horz" pos="2160"/>
        <p:guide pos="2880"/>
      </p:guideLst>
    </p:cSldViewPr>
  </p:slideViewPr>
  <p:notesTextViewPr>
    <p:cViewPr>
      <p:scale>
        <a:sx n="100" d="100"/>
        <a:sy n="100" d="100"/>
      </p:scale>
      <p:origin x="0" y="0"/>
    </p:cViewPr>
  </p:notesTextViewPr>
  <p:notesViewPr>
    <p:cSldViewPr snapToGrid="0">
      <p:cViewPr varScale="1">
        <p:scale>
          <a:sx n="82" d="100"/>
          <a:sy n="82" d="100"/>
        </p:scale>
        <p:origin x="2004" y="84"/>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013004A-5A84-4A8C-BAE8-FDAAA39F11FD}" type="datetimeFigureOut">
              <a:rPr lang="en-US" smtClean="0"/>
              <a:t>1/29/20</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38106B0C-3A38-45E6-A5AB-05982951E9F5}" type="slidenum">
              <a:rPr lang="en-US" smtClean="0"/>
              <a:t>‹#›</a:t>
            </a:fld>
            <a:endParaRPr lang="en-US"/>
          </a:p>
        </p:txBody>
      </p:sp>
    </p:spTree>
    <p:extLst>
      <p:ext uri="{BB962C8B-B14F-4D97-AF65-F5344CB8AC3E}">
        <p14:creationId xmlns:p14="http://schemas.microsoft.com/office/powerpoint/2010/main" val="219866509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5F8A5E-691C-4B9C-8E78-AD9BA19E1C5D}" type="slidenum">
              <a:rPr lang="en-US" smtClean="0"/>
              <a:pPr/>
              <a:t>1</a:t>
            </a:fld>
            <a:endParaRPr lang="en-US"/>
          </a:p>
        </p:txBody>
      </p:sp>
    </p:spTree>
    <p:extLst>
      <p:ext uri="{BB962C8B-B14F-4D97-AF65-F5344CB8AC3E}">
        <p14:creationId xmlns:p14="http://schemas.microsoft.com/office/powerpoint/2010/main" val="1228022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8106B0C-3A38-45E6-A5AB-05982951E9F5}" type="slidenum">
              <a:rPr lang="en-US" smtClean="0"/>
              <a:t>10</a:t>
            </a:fld>
            <a:endParaRPr lang="en-US"/>
          </a:p>
        </p:txBody>
      </p:sp>
    </p:spTree>
    <p:extLst>
      <p:ext uri="{BB962C8B-B14F-4D97-AF65-F5344CB8AC3E}">
        <p14:creationId xmlns:p14="http://schemas.microsoft.com/office/powerpoint/2010/main" val="2413823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dirty="0" smtClean="0"/>
          </a:p>
          <a:p>
            <a:r>
              <a:rPr lang="en-US" dirty="0" smtClean="0"/>
              <a:t>RPA</a:t>
            </a:r>
            <a:r>
              <a:rPr lang="en-US" baseline="0" dirty="0" smtClean="0"/>
              <a:t> has conducted annual ecosystem surveys in the US Arctic since early 2000s.  Surveys are conducted summer and are opportunistic contingent upon external funding.</a:t>
            </a:r>
          </a:p>
          <a:p>
            <a:endParaRPr lang="en-US" baseline="0" dirty="0" smtClean="0"/>
          </a:p>
          <a:p>
            <a:r>
              <a:rPr lang="en-US" baseline="0" dirty="0" smtClean="0"/>
              <a:t>Purpose of surveys is to monitor sea ice, physical oceanography, lower </a:t>
            </a:r>
            <a:r>
              <a:rPr lang="en-US" baseline="0" dirty="0" err="1" smtClean="0"/>
              <a:t>trophics</a:t>
            </a:r>
            <a:r>
              <a:rPr lang="en-US" baseline="0" dirty="0" smtClean="0"/>
              <a:t>, HABs, new production of various fish species (egg, larvae, juveniles), arctic cod &amp; salmon, and the benthic community</a:t>
            </a:r>
          </a:p>
          <a:p>
            <a:endParaRPr lang="en-US" baseline="0" dirty="0" smtClean="0"/>
          </a:p>
          <a:p>
            <a:r>
              <a:rPr lang="en-US" baseline="0" dirty="0" smtClean="0"/>
              <a:t>Data are used in models of loss of sea ice, ecosystem /food web models of the arctic, models of connectivity between the BS and the Chukchi, ESRs, and in partnership with local communities. If commercial fish species are moving back and forth between the SEBS and NBS/Arctic then we need to understand (and potentially compensate) for their growth,  mortality, and fecundity  in the different regions for our assessment models to work</a:t>
            </a:r>
          </a:p>
          <a:p>
            <a:endParaRPr lang="en-US" baseline="0" dirty="0" smtClean="0"/>
          </a:p>
          <a:p>
            <a:r>
              <a:rPr lang="en-US" baseline="0" dirty="0" smtClean="0"/>
              <a:t>Example: harmful algal blooms in Chukchi Sea</a:t>
            </a:r>
          </a:p>
          <a:p>
            <a:endParaRPr lang="en-US" baseline="0" dirty="0" smtClean="0"/>
          </a:p>
          <a:p>
            <a:r>
              <a:rPr lang="en-US" baseline="0" dirty="0" smtClean="0"/>
              <a:t>PANEL 1: Maps - collaborating to collect data on HABs from RPA surveys (Arctic IERP, DBO) to determine whether </a:t>
            </a:r>
            <a:r>
              <a:rPr lang="en-US" sz="1200" b="0" dirty="0" err="1" smtClean="0"/>
              <a:t>saxitoxins</a:t>
            </a:r>
            <a:r>
              <a:rPr lang="en-US" sz="1200" b="1" dirty="0" smtClean="0"/>
              <a:t> </a:t>
            </a:r>
            <a:r>
              <a:rPr lang="en-US" baseline="0" dirty="0" smtClean="0"/>
              <a:t>are propagating up the food chain</a:t>
            </a:r>
          </a:p>
          <a:p>
            <a:endParaRPr lang="en-US" baseline="0" dirty="0" smtClean="0"/>
          </a:p>
          <a:p>
            <a:r>
              <a:rPr lang="en-US" baseline="0" dirty="0" smtClean="0"/>
              <a:t>PANEL 2: collecting zooplankton, krill, fish, clams, crabs, seabird carcasses</a:t>
            </a:r>
          </a:p>
          <a:p>
            <a:endParaRPr lang="en-US" baseline="0" dirty="0" smtClean="0"/>
          </a:p>
          <a:p>
            <a:r>
              <a:rPr lang="en-US" baseline="0" dirty="0" smtClean="0"/>
              <a:t>PANEL 3:(next slide)</a:t>
            </a:r>
          </a:p>
          <a:p>
            <a:endParaRPr lang="en-US" baseline="0" dirty="0" smtClean="0"/>
          </a:p>
          <a:p>
            <a:r>
              <a:rPr lang="en-US" baseline="0" dirty="0" smtClean="0"/>
              <a:t>MANAGEMENT IMPLICATIONS: (next slide)</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2697762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 HABs occurrences</a:t>
            </a:r>
            <a:r>
              <a:rPr lang="en-US" baseline="0" dirty="0" smtClean="0"/>
              <a:t> across the food web and in some cases, in higher concentrations than anywhere else in the world.</a:t>
            </a:r>
          </a:p>
          <a:p>
            <a:endParaRPr lang="en-US" baseline="0" dirty="0" smtClean="0"/>
          </a:p>
          <a:p>
            <a:r>
              <a:rPr lang="en-US" baseline="0" dirty="0" smtClean="0"/>
              <a:t>MANAGEMENT APPLICATION: Local communities are very concerned about HABs infiltrating the food chain.  Also potentially responsible for mass seabird and seal die offs.  Significant media attention and ongoing monitoring</a:t>
            </a:r>
            <a:endParaRPr lang="en-US" dirty="0"/>
          </a:p>
        </p:txBody>
      </p:sp>
      <p:sp>
        <p:nvSpPr>
          <p:cNvPr id="4" name="Slide Number Placeholder 3"/>
          <p:cNvSpPr>
            <a:spLocks noGrp="1"/>
          </p:cNvSpPr>
          <p:nvPr>
            <p:ph type="sldNum" sz="quarter" idx="10"/>
          </p:nvPr>
        </p:nvSpPr>
        <p:spPr/>
        <p:txBody>
          <a:bodyPr/>
          <a:lstStyle/>
          <a:p>
            <a:fld id="{38106B0C-3A38-45E6-A5AB-05982951E9F5}" type="slidenum">
              <a:rPr lang="en-US" smtClean="0"/>
              <a:t>12</a:t>
            </a:fld>
            <a:endParaRPr lang="en-US"/>
          </a:p>
        </p:txBody>
      </p:sp>
    </p:spTree>
    <p:extLst>
      <p:ext uri="{BB962C8B-B14F-4D97-AF65-F5344CB8AC3E}">
        <p14:creationId xmlns:p14="http://schemas.microsoft.com/office/powerpoint/2010/main" val="277513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2997129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a:p>
            <a:endParaRPr lang="en-US" smtClean="0"/>
          </a:p>
        </p:txBody>
      </p:sp>
    </p:spTree>
    <p:extLst>
      <p:ext uri="{BB962C8B-B14F-4D97-AF65-F5344CB8AC3E}">
        <p14:creationId xmlns:p14="http://schemas.microsoft.com/office/powerpoint/2010/main" val="2997129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dirty="0" smtClean="0"/>
          </a:p>
          <a:p>
            <a:r>
              <a:rPr lang="en-US" dirty="0" smtClean="0"/>
              <a:t>RPA</a:t>
            </a:r>
            <a:r>
              <a:rPr lang="en-US" baseline="0" dirty="0" smtClean="0"/>
              <a:t> has conducted ecosystem surveys in the WGOA since mid 1980s.  Surveys are conducted in spring (May) and fall (Sept).  Conducted annually until 2011 and biennially since then in odd years.  Focus is in the WGOA – larval, beach seine, YOY but also SECM in </a:t>
            </a:r>
            <a:r>
              <a:rPr lang="en-US" baseline="0" dirty="0" err="1" smtClean="0"/>
              <a:t>EGOACollect</a:t>
            </a:r>
            <a:r>
              <a:rPr lang="en-US" baseline="0" dirty="0" smtClean="0"/>
              <a:t> cross trophic data – physics to fish, explain</a:t>
            </a:r>
          </a:p>
          <a:p>
            <a:endParaRPr lang="en-US" baseline="0" dirty="0" smtClean="0"/>
          </a:p>
          <a:p>
            <a:r>
              <a:rPr lang="en-US" baseline="0" dirty="0" smtClean="0"/>
              <a:t>Data are used in ecosystem models like ACLIM &amp; FEAST, ESRs, and as considerations in quota setting</a:t>
            </a:r>
          </a:p>
          <a:p>
            <a:endParaRPr lang="en-US" dirty="0" smtClean="0"/>
          </a:p>
          <a:p>
            <a:r>
              <a:rPr lang="en-US" dirty="0" err="1" smtClean="0"/>
              <a:t>Ichthyoplankton</a:t>
            </a:r>
            <a:r>
              <a:rPr lang="en-US" dirty="0" smtClean="0"/>
              <a:t> samples provide data on the larval stages of many of the commercial </a:t>
            </a:r>
            <a:r>
              <a:rPr lang="en-US" dirty="0" err="1" smtClean="0"/>
              <a:t>groundfish</a:t>
            </a:r>
            <a:r>
              <a:rPr lang="en-US" dirty="0" smtClean="0"/>
              <a:t> species from BT surveys:  </a:t>
            </a:r>
            <a:r>
              <a:rPr lang="en-US" dirty="0" err="1" smtClean="0"/>
              <a:t>gadids</a:t>
            </a:r>
            <a:r>
              <a:rPr lang="en-US" dirty="0" smtClean="0"/>
              <a:t>,</a:t>
            </a:r>
            <a:r>
              <a:rPr lang="en-US" baseline="0" dirty="0" smtClean="0"/>
              <a:t> </a:t>
            </a:r>
            <a:r>
              <a:rPr lang="en-US" dirty="0" smtClean="0"/>
              <a:t>flatfishes, rockfishes, sablefish (when </a:t>
            </a:r>
            <a:r>
              <a:rPr lang="en-US" dirty="0" err="1" smtClean="0"/>
              <a:t>neuston</a:t>
            </a:r>
            <a:r>
              <a:rPr lang="en-US" dirty="0" smtClean="0"/>
              <a:t> tows) etc.</a:t>
            </a:r>
          </a:p>
          <a:p>
            <a:endParaRPr lang="en-US" dirty="0" smtClean="0"/>
          </a:p>
          <a:p>
            <a:r>
              <a:rPr lang="en-US" dirty="0" smtClean="0"/>
              <a:t>Modeling is done both by the RPA in collaboration with PMEL and in collaboration with REEM. Ex: Kirsten's work on ACLIM and CEATTLE, Hermann ROMS modeling</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469501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r>
              <a:rPr lang="en-US" baseline="0" dirty="0" smtClean="0"/>
              <a:t>Example: Pacific cod in GOA</a:t>
            </a:r>
          </a:p>
          <a:p>
            <a:endParaRPr lang="en-US" baseline="0" dirty="0" smtClean="0"/>
          </a:p>
          <a:p>
            <a:r>
              <a:rPr lang="en-US" baseline="0" dirty="0" err="1" smtClean="0"/>
              <a:t>Pcod</a:t>
            </a:r>
            <a:r>
              <a:rPr lang="en-US" baseline="0" dirty="0" smtClean="0"/>
              <a:t> production of offspring highly sensitive to effects of marine </a:t>
            </a:r>
            <a:r>
              <a:rPr lang="en-US" baseline="0" dirty="0" err="1" smtClean="0"/>
              <a:t>heatwaves</a:t>
            </a:r>
            <a:r>
              <a:rPr lang="en-US" baseline="0" dirty="0" smtClean="0"/>
              <a:t> (Blob 2014 – 2016; mini-Blob 2019)</a:t>
            </a:r>
          </a:p>
          <a:p>
            <a:endParaRPr lang="en-US" baseline="0" dirty="0" smtClean="0"/>
          </a:p>
          <a:p>
            <a:r>
              <a:rPr lang="en-US" baseline="0" dirty="0" smtClean="0"/>
              <a:t>PANEL 1: </a:t>
            </a:r>
            <a:r>
              <a:rPr lang="en-US" baseline="0" dirty="0" err="1" smtClean="0"/>
              <a:t>Pcod</a:t>
            </a:r>
            <a:r>
              <a:rPr lang="en-US" baseline="0" dirty="0" smtClean="0"/>
              <a:t> eggs – narrow temperature tolerance range, heat increases egg mortality.  Figure  – green indicates areas of suitable </a:t>
            </a:r>
            <a:r>
              <a:rPr lang="en-US" baseline="0" dirty="0" err="1" smtClean="0"/>
              <a:t>Pcod</a:t>
            </a:r>
            <a:r>
              <a:rPr lang="en-US" baseline="0" dirty="0" smtClean="0"/>
              <a:t> egg habitat (temp X depth X salinity) in WGOA.  Note that during the 2 recent marine </a:t>
            </a:r>
            <a:r>
              <a:rPr lang="en-US" baseline="0" dirty="0" err="1" smtClean="0"/>
              <a:t>heatwaves</a:t>
            </a:r>
            <a:r>
              <a:rPr lang="en-US" baseline="0" dirty="0" smtClean="0"/>
              <a:t> significant lack of green (Temps much too high).  Brown indicates unsuitable habitat and significant </a:t>
            </a:r>
            <a:r>
              <a:rPr lang="en-US" baseline="0" dirty="0" err="1" smtClean="0"/>
              <a:t>Pcod</a:t>
            </a:r>
            <a:r>
              <a:rPr lang="en-US" baseline="0" dirty="0" smtClean="0"/>
              <a:t> egg mortality</a:t>
            </a:r>
          </a:p>
          <a:p>
            <a:endParaRPr lang="en-US" baseline="0" dirty="0" smtClean="0"/>
          </a:p>
          <a:p>
            <a:r>
              <a:rPr lang="en-US" baseline="0" dirty="0" smtClean="0"/>
              <a:t>PANEL 2: Production of </a:t>
            </a:r>
            <a:r>
              <a:rPr lang="en-US" baseline="0" dirty="0" err="1" smtClean="0"/>
              <a:t>Pcod</a:t>
            </a:r>
            <a:r>
              <a:rPr lang="en-US" baseline="0" dirty="0" smtClean="0"/>
              <a:t> larvae during marine </a:t>
            </a:r>
            <a:r>
              <a:rPr lang="en-US" baseline="0" dirty="0" err="1" smtClean="0"/>
              <a:t>heatwave</a:t>
            </a:r>
            <a:r>
              <a:rPr lang="en-US" baseline="0" dirty="0" smtClean="0"/>
              <a:t> years was significantly depressed.  Blue = </a:t>
            </a:r>
            <a:r>
              <a:rPr lang="en-US" baseline="0" dirty="0" err="1" smtClean="0"/>
              <a:t>Pcod</a:t>
            </a:r>
            <a:r>
              <a:rPr lang="en-US" baseline="0" dirty="0" smtClean="0"/>
              <a:t> larvae caught during survey, red X indicates a tow with no catch.  </a:t>
            </a:r>
          </a:p>
          <a:p>
            <a:endParaRPr lang="en-US" baseline="0" dirty="0" smtClean="0"/>
          </a:p>
          <a:p>
            <a:r>
              <a:rPr lang="en-US" baseline="0" dirty="0" smtClean="0"/>
              <a:t>This information was provided at spring PEEC meeting and were noted as red flags</a:t>
            </a:r>
          </a:p>
          <a:p>
            <a:endParaRPr lang="en-US" baseline="0" dirty="0" smtClean="0"/>
          </a:p>
          <a:p>
            <a:r>
              <a:rPr lang="en-US" baseline="0" dirty="0" smtClean="0"/>
              <a:t>PANEL 3: Occurrence of Pcod juveniles (age0) in critical nearshore habitat around Kodiak Is is significantly depressed during marine heatwave years.  Important bc age0 catch during survey is significantly and positively related to Pcod recruitment at age3.</a:t>
            </a:r>
          </a:p>
          <a:p>
            <a:endParaRPr lang="en-US" baseline="0" dirty="0" smtClean="0"/>
          </a:p>
          <a:p>
            <a:r>
              <a:rPr lang="en-US" baseline="0" dirty="0" smtClean="0"/>
              <a:t>MANAGEMENT APPLICATION: Data are indicative of poor recruitment of </a:t>
            </a:r>
            <a:r>
              <a:rPr lang="en-US" baseline="0" dirty="0" err="1" smtClean="0"/>
              <a:t>Pcod</a:t>
            </a:r>
            <a:r>
              <a:rPr lang="en-US" baseline="0" dirty="0" smtClean="0"/>
              <a:t> in upcoming years.  Contribute to decisions that help to keep the fishery sustainable over the long term</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2366400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1901539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dirty="0" smtClean="0"/>
          </a:p>
          <a:p>
            <a:r>
              <a:rPr lang="en-US" baseline="0" dirty="0" smtClean="0"/>
              <a:t>Example: walleye </a:t>
            </a:r>
            <a:r>
              <a:rPr lang="en-US" baseline="0" dirty="0" err="1" smtClean="0"/>
              <a:t>pollock</a:t>
            </a:r>
            <a:r>
              <a:rPr lang="en-US" baseline="0" dirty="0" smtClean="0"/>
              <a:t> in EBS</a:t>
            </a:r>
          </a:p>
          <a:p>
            <a:endParaRPr lang="en-US" baseline="0" dirty="0" smtClean="0"/>
          </a:p>
          <a:p>
            <a:r>
              <a:rPr lang="en-US" baseline="0" dirty="0" smtClean="0"/>
              <a:t>PANEL 1: Sea ice extent has been extremely low in recent years (2018-2019).  Sea ice determines cold pool size and extent, general thermal conditions over BS shelf (warm vs cold)</a:t>
            </a:r>
          </a:p>
          <a:p>
            <a:endParaRPr lang="en-US" baseline="0" dirty="0" smtClean="0"/>
          </a:p>
          <a:p>
            <a:r>
              <a:rPr lang="en-US" baseline="0" dirty="0" smtClean="0"/>
              <a:t>PANEL 2: Large sized zooplankton (copepods &gt; 2 mm) are a key prey of juvenile (age-0) </a:t>
            </a:r>
            <a:r>
              <a:rPr lang="en-US" baseline="0" dirty="0" err="1" smtClean="0"/>
              <a:t>pollock</a:t>
            </a:r>
            <a:r>
              <a:rPr lang="en-US" baseline="0" dirty="0" smtClean="0"/>
              <a:t> and are positively related to sea ice and cold pool extent (more large copepods during cold year; fewer in warm years).  Zooplankton are routinely collected by the RPA on ecosystem surveys</a:t>
            </a:r>
          </a:p>
          <a:p>
            <a:endParaRPr lang="en-US" baseline="0" dirty="0" smtClean="0"/>
          </a:p>
          <a:p>
            <a:r>
              <a:rPr lang="en-US" baseline="0" dirty="0" smtClean="0"/>
              <a:t>PANEL 3: BS </a:t>
            </a:r>
            <a:r>
              <a:rPr lang="en-US" baseline="0" dirty="0" err="1" smtClean="0"/>
              <a:t>pollock</a:t>
            </a:r>
            <a:r>
              <a:rPr lang="en-US" baseline="0" dirty="0" smtClean="0"/>
              <a:t> recruitment to age 3 is strongly correlated with abundance of large copepods in the age-0 year.  Age-0 provisioning on large copepods in summer is critical to overwinter survival success and ultimate recruitment.</a:t>
            </a:r>
          </a:p>
          <a:p>
            <a:endParaRPr lang="en-US" baseline="0" dirty="0" smtClean="0"/>
          </a:p>
          <a:p>
            <a:r>
              <a:rPr lang="en-US" baseline="0" dirty="0" smtClean="0"/>
              <a:t>MANAGEMENT APPLICATION: Zooplankton data are used as an index of </a:t>
            </a:r>
            <a:r>
              <a:rPr lang="en-US" baseline="0" dirty="0" err="1" smtClean="0"/>
              <a:t>pollock</a:t>
            </a:r>
            <a:r>
              <a:rPr lang="en-US" baseline="0" dirty="0" smtClean="0"/>
              <a:t> recruitment potential in the BS and are considered during annual quota setting.</a:t>
            </a:r>
            <a:endParaRPr lang="en-US" dirty="0" smtClean="0"/>
          </a:p>
          <a:p>
            <a:endParaRPr lang="en-US" dirty="0" smtClean="0"/>
          </a:p>
        </p:txBody>
      </p:sp>
    </p:spTree>
    <p:extLst>
      <p:ext uri="{BB962C8B-B14F-4D97-AF65-F5344CB8AC3E}">
        <p14:creationId xmlns:p14="http://schemas.microsoft.com/office/powerpoint/2010/main" val="3844900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299712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sz="1600" dirty="0" smtClean="0"/>
          </a:p>
          <a:p>
            <a:r>
              <a:rPr lang="en-US" sz="1600" dirty="0" smtClean="0"/>
              <a:t>RPA is trying to improve the efficiency and timeliness of reporting.  </a:t>
            </a:r>
          </a:p>
          <a:p>
            <a:r>
              <a:rPr lang="en-US" sz="1600" dirty="0" smtClean="0"/>
              <a:t>Rapid on-board series of assessments (RZA, RLA, </a:t>
            </a:r>
            <a:r>
              <a:rPr lang="en-US" sz="1600" dirty="0" err="1" smtClean="0"/>
              <a:t>zp</a:t>
            </a:r>
            <a:r>
              <a:rPr lang="en-US" sz="1600" dirty="0" smtClean="0"/>
              <a:t> and fish condition at sea)</a:t>
            </a:r>
          </a:p>
          <a:p>
            <a:r>
              <a:rPr lang="en-US" sz="1600" dirty="0" smtClean="0"/>
              <a:t>Also,</a:t>
            </a:r>
            <a:r>
              <a:rPr lang="en-US" sz="1600" baseline="0" dirty="0" smtClean="0"/>
              <a:t> working to used </a:t>
            </a:r>
            <a:r>
              <a:rPr lang="en-US" sz="1600" dirty="0" smtClean="0"/>
              <a:t>AI to enumerate zooplankton from VPR or preserved samples</a:t>
            </a:r>
          </a:p>
          <a:p>
            <a:endParaRPr lang="en-US" sz="1600" dirty="0" smtClean="0"/>
          </a:p>
          <a:p>
            <a:r>
              <a:rPr lang="en-US" sz="1600" dirty="0" smtClean="0"/>
              <a:t>RPA work is an observational discipline and we need platforms and ample </a:t>
            </a:r>
            <a:r>
              <a:rPr lang="en-US" sz="1600" dirty="0" err="1" smtClean="0"/>
              <a:t>shiptime</a:t>
            </a:r>
            <a:r>
              <a:rPr lang="en-US" sz="1600" dirty="0" smtClean="0"/>
              <a:t> to make these observations.  Yes, some can be modeled, interpolated, extrapolated, but there is a certain amount of core measurement that must be made to </a:t>
            </a:r>
            <a:r>
              <a:rPr lang="en-US" sz="1600" dirty="0" err="1" smtClean="0"/>
              <a:t>groundtruth</a:t>
            </a:r>
            <a:r>
              <a:rPr lang="en-US" sz="1600" dirty="0" smtClean="0"/>
              <a:t> models and provide annual data.</a:t>
            </a:r>
          </a:p>
          <a:p>
            <a:endParaRPr lang="en-US" sz="1600" dirty="0" smtClean="0"/>
          </a:p>
          <a:p>
            <a:r>
              <a:rPr lang="en-US" sz="1600" dirty="0" smtClean="0"/>
              <a:t>RPA ecosystem data are currently being used to manage or aid in management and how improving them will improve our ability to understand and manage.</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p14="http://schemas.microsoft.com/office/powerpoint/2010/main" val="3201616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5B6CB4F-BD6B-4B33-896C-C67C7FF0565E}"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192068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B6CB4F-BD6B-4B33-896C-C67C7FF0565E}"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828184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B6CB4F-BD6B-4B33-896C-C67C7FF0565E}"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152000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Dark">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201988" y="2707457"/>
            <a:ext cx="5484812" cy="1224439"/>
          </a:xfrm>
        </p:spPr>
        <p:txBody>
          <a:bodyPr/>
          <a:lstStyle>
            <a:lvl1pPr>
              <a:defRPr>
                <a:solidFill>
                  <a:srgbClr val="FFFFFF"/>
                </a:solidFill>
              </a:defRPr>
            </a:lvl1pPr>
          </a:lstStyle>
          <a:p>
            <a:pPr lvl="0"/>
            <a:r>
              <a:rPr lang="en-US" dirty="0" smtClean="0"/>
              <a:t>Click to edit Master text styles</a:t>
            </a:r>
          </a:p>
        </p:txBody>
      </p:sp>
      <p:sp>
        <p:nvSpPr>
          <p:cNvPr id="6" name="Text Placeholder 5"/>
          <p:cNvSpPr>
            <a:spLocks noGrp="1"/>
          </p:cNvSpPr>
          <p:nvPr>
            <p:ph type="body" sz="quarter" idx="11" hasCustomPrompt="1"/>
          </p:nvPr>
        </p:nvSpPr>
        <p:spPr>
          <a:xfrm>
            <a:off x="463550" y="3118590"/>
            <a:ext cx="1293813" cy="752475"/>
          </a:xfrm>
        </p:spPr>
        <p:txBody>
          <a:bodyPr lIns="0" tIns="0" rIns="0" bIns="0">
            <a:normAutofit/>
          </a:bodyPr>
          <a:lstStyle>
            <a:lvl1pPr algn="l">
              <a:defRPr sz="1800" b="1">
                <a:solidFill>
                  <a:schemeClr val="bg1"/>
                </a:solidFill>
              </a:defRPr>
            </a:lvl1pPr>
          </a:lstStyle>
          <a:p>
            <a:pPr lvl="0"/>
            <a:r>
              <a:rPr lang="en-US" dirty="0" smtClean="0"/>
              <a:t>Regional Unit</a:t>
            </a:r>
            <a:endParaRPr lang="en-US" dirty="0"/>
          </a:p>
        </p:txBody>
      </p:sp>
      <p:sp>
        <p:nvSpPr>
          <p:cNvPr id="8" name="Text Placeholder 7"/>
          <p:cNvSpPr>
            <a:spLocks noGrp="1"/>
          </p:cNvSpPr>
          <p:nvPr>
            <p:ph type="body" sz="quarter" idx="12" hasCustomPrompt="1"/>
          </p:nvPr>
        </p:nvSpPr>
        <p:spPr>
          <a:xfrm>
            <a:off x="3201988" y="4282303"/>
            <a:ext cx="5484812" cy="577850"/>
          </a:xfrm>
        </p:spPr>
        <p:txBody>
          <a:bodyPr>
            <a:normAutofit/>
          </a:bodyPr>
          <a:lstStyle>
            <a:lvl1pPr>
              <a:defRPr sz="1800">
                <a:solidFill>
                  <a:srgbClr val="FFFFFF"/>
                </a:solidFill>
              </a:defRPr>
            </a:lvl1pPr>
          </a:lstStyle>
          <a:p>
            <a:pPr lvl="0"/>
            <a:r>
              <a:rPr lang="en-US" dirty="0" smtClean="0"/>
              <a:t>July 19, 2012</a:t>
            </a:r>
            <a:endParaRPr lang="en-US" dirty="0"/>
          </a:p>
        </p:txBody>
      </p:sp>
      <p:sp>
        <p:nvSpPr>
          <p:cNvPr id="7" name="Freeform 6"/>
          <p:cNvSpPr/>
          <p:nvPr userDrawn="1"/>
        </p:nvSpPr>
        <p:spPr>
          <a:xfrm>
            <a:off x="-9190" y="4417160"/>
            <a:ext cx="9170673"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339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5B6CB4F-BD6B-4B33-896C-C67C7FF0565E}"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1318579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5B6CB4F-BD6B-4B33-896C-C67C7FF0565E}" type="datetimeFigureOut">
              <a:rPr lang="en-US" smtClean="0"/>
              <a:t>1/29/20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424297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5B6CB4F-BD6B-4B33-896C-C67C7FF0565E}" type="datetimeFigureOut">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1090829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B6CB4F-BD6B-4B33-896C-C67C7FF0565E}" type="datetimeFigureOut">
              <a:rPr lang="en-US" smtClean="0"/>
              <a:t>1/29/20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11191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B6CB4F-BD6B-4B33-896C-C67C7FF0565E}" type="datetimeFigureOut">
              <a:rPr lang="en-US" smtClean="0"/>
              <a:t>1/29/20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449390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B6CB4F-BD6B-4B33-896C-C67C7FF0565E}" type="datetimeFigureOut">
              <a:rPr lang="en-US" smtClean="0"/>
              <a:t>1/29/20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288877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6CB4F-BD6B-4B33-896C-C67C7FF0565E}" type="datetimeFigureOut">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1664040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5B6CB4F-BD6B-4B33-896C-C67C7FF0565E}" type="datetimeFigureOut">
              <a:rPr lang="en-US" smtClean="0"/>
              <a:t>1/29/20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C3B472-ECDB-4A4D-AE1C-61D5954819E1}" type="slidenum">
              <a:rPr lang="en-US" smtClean="0"/>
              <a:t>‹#›</a:t>
            </a:fld>
            <a:endParaRPr lang="en-US"/>
          </a:p>
        </p:txBody>
      </p:sp>
    </p:spTree>
    <p:extLst>
      <p:ext uri="{BB962C8B-B14F-4D97-AF65-F5344CB8AC3E}">
        <p14:creationId xmlns:p14="http://schemas.microsoft.com/office/powerpoint/2010/main" val="2762370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0">
              <a:srgbClr val="152F49"/>
            </a:gs>
            <a:gs pos="73000">
              <a:srgbClr val="1D3E5D"/>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6CB4F-BD6B-4B33-896C-C67C7FF0565E}" type="datetimeFigureOut">
              <a:rPr lang="en-US" smtClean="0"/>
              <a:t>1/29/20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3B472-ECDB-4A4D-AE1C-61D5954819E1}" type="slidenum">
              <a:rPr lang="en-US" smtClean="0"/>
              <a:t>‹#›</a:t>
            </a:fld>
            <a:endParaRPr lang="en-US"/>
          </a:p>
        </p:txBody>
      </p:sp>
    </p:spTree>
    <p:extLst>
      <p:ext uri="{BB962C8B-B14F-4D97-AF65-F5344CB8AC3E}">
        <p14:creationId xmlns:p14="http://schemas.microsoft.com/office/powerpoint/2010/main" val="4161200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emf"/><Relationship Id="rId5" Type="http://schemas.openxmlformats.org/officeDocument/2006/relationships/image" Target="../media/image31.jpg"/><Relationship Id="rId6" Type="http://schemas.openxmlformats.org/officeDocument/2006/relationships/image" Target="../media/image32.jpeg"/><Relationship Id="rId7" Type="http://schemas.openxmlformats.org/officeDocument/2006/relationships/image" Target="../media/image14.jpg"/><Relationship Id="rId8" Type="http://schemas.openxmlformats.org/officeDocument/2006/relationships/image" Target="../media/image33.png"/><Relationship Id="rId9"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g"/><Relationship Id="rId10"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707" y="1447800"/>
            <a:ext cx="6943493" cy="1447685"/>
          </a:xfrm>
        </p:spPr>
        <p:txBody>
          <a:bodyPr>
            <a:noAutofit/>
          </a:bodyPr>
          <a:lstStyle/>
          <a:p>
            <a:pPr algn="ctr"/>
            <a:r>
              <a:rPr lang="en-US" sz="3200" b="1" dirty="0" smtClean="0">
                <a:latin typeface="Helvetica" pitchFamily="34" charset="0"/>
              </a:rPr>
              <a:t>AFSC RPA Ecosystem </a:t>
            </a:r>
            <a:r>
              <a:rPr lang="en-US" sz="3200" b="1" dirty="0">
                <a:latin typeface="Helvetica" pitchFamily="34" charset="0"/>
              </a:rPr>
              <a:t>S</a:t>
            </a:r>
            <a:r>
              <a:rPr lang="en-US" sz="3200" b="1" dirty="0" smtClean="0">
                <a:latin typeface="Helvetica" pitchFamily="34" charset="0"/>
              </a:rPr>
              <a:t>urveys:</a:t>
            </a:r>
            <a:br>
              <a:rPr lang="en-US" sz="3200" b="1" dirty="0" smtClean="0">
                <a:latin typeface="Helvetica" pitchFamily="34" charset="0"/>
              </a:rPr>
            </a:br>
            <a:r>
              <a:rPr lang="en-US" sz="3200" b="1" dirty="0" smtClean="0">
                <a:latin typeface="Helvetica" pitchFamily="34" charset="0"/>
              </a:rPr>
              <a:t>Gulf of Alaska, Eastern Bering Sea, Arctic</a:t>
            </a:r>
            <a:endParaRPr lang="en-US" sz="3200" dirty="0">
              <a:latin typeface="Helvetica" pitchFamily="34" charset="0"/>
              <a:cs typeface="Helvetica" pitchFamily="34" charset="0"/>
            </a:endParaRPr>
          </a:p>
        </p:txBody>
      </p:sp>
      <p:sp>
        <p:nvSpPr>
          <p:cNvPr id="3" name="Text Placeholder 2"/>
          <p:cNvSpPr>
            <a:spLocks noGrp="1"/>
          </p:cNvSpPr>
          <p:nvPr>
            <p:ph type="body" sz="quarter" idx="10"/>
          </p:nvPr>
        </p:nvSpPr>
        <p:spPr>
          <a:xfrm>
            <a:off x="273983" y="3982579"/>
            <a:ext cx="7766050" cy="2519821"/>
          </a:xfrm>
        </p:spPr>
        <p:txBody>
          <a:bodyPr>
            <a:noAutofit/>
          </a:bodyPr>
          <a:lstStyle/>
          <a:p>
            <a:pPr marL="0" indent="0">
              <a:buNone/>
            </a:pPr>
            <a:endParaRPr lang="en-US" sz="1700" b="1" dirty="0" smtClean="0">
              <a:latin typeface="Helvetica" panose="020B0604020202020204" pitchFamily="34" charset="0"/>
              <a:cs typeface="Helvetica" panose="020B0604020202020204" pitchFamily="34" charset="0"/>
            </a:endParaRPr>
          </a:p>
          <a:p>
            <a:pPr marL="0" indent="0">
              <a:buNone/>
            </a:pPr>
            <a:r>
              <a:rPr lang="en-US" sz="1800" b="1" u="sng" dirty="0" smtClean="0">
                <a:solidFill>
                  <a:schemeClr val="accent4">
                    <a:lumMod val="20000"/>
                    <a:lumOff val="80000"/>
                  </a:schemeClr>
                </a:solidFill>
                <a:latin typeface="Helvetica" panose="020B0604020202020204" pitchFamily="34" charset="0"/>
                <a:cs typeface="Helvetica" panose="020B0604020202020204" pitchFamily="34" charset="0"/>
              </a:rPr>
              <a:t>Presenter: </a:t>
            </a:r>
            <a:r>
              <a:rPr lang="en-US" sz="1800" b="1" dirty="0" smtClean="0">
                <a:solidFill>
                  <a:schemeClr val="accent4">
                    <a:lumMod val="20000"/>
                    <a:lumOff val="80000"/>
                  </a:schemeClr>
                </a:solidFill>
                <a:latin typeface="Helvetica" panose="020B0604020202020204" pitchFamily="34" charset="0"/>
                <a:cs typeface="Helvetica" panose="020B0604020202020204" pitchFamily="34" charset="0"/>
              </a:rPr>
              <a:t>Janet Duffy-Anderson (</a:t>
            </a:r>
            <a:r>
              <a:rPr lang="en-US" sz="1800" b="1" dirty="0" err="1" smtClean="0">
                <a:solidFill>
                  <a:schemeClr val="accent4">
                    <a:lumMod val="20000"/>
                    <a:lumOff val="80000"/>
                  </a:schemeClr>
                </a:solidFill>
                <a:latin typeface="Helvetica" panose="020B0604020202020204" pitchFamily="34" charset="0"/>
                <a:cs typeface="Helvetica" panose="020B0604020202020204" pitchFamily="34" charset="0"/>
              </a:rPr>
              <a:t>EcoFOCI</a:t>
            </a:r>
            <a:r>
              <a:rPr lang="en-US" sz="1800" b="1" dirty="0" smtClean="0">
                <a:solidFill>
                  <a:schemeClr val="accent4">
                    <a:lumMod val="20000"/>
                    <a:lumOff val="80000"/>
                  </a:schemeClr>
                </a:solidFill>
                <a:latin typeface="Helvetica" panose="020B0604020202020204" pitchFamily="34" charset="0"/>
                <a:cs typeface="Helvetica" panose="020B0604020202020204" pitchFamily="34" charset="0"/>
              </a:rPr>
              <a:t>)</a:t>
            </a:r>
            <a:endParaRPr lang="en-US" sz="1800" b="1" dirty="0">
              <a:solidFill>
                <a:schemeClr val="accent4">
                  <a:lumMod val="20000"/>
                  <a:lumOff val="80000"/>
                </a:schemeClr>
              </a:solidFill>
              <a:latin typeface="Helvetica" panose="020B0604020202020204" pitchFamily="34" charset="0"/>
              <a:cs typeface="Helvetica" panose="020B0604020202020204" pitchFamily="34" charset="0"/>
            </a:endParaRPr>
          </a:p>
        </p:txBody>
      </p:sp>
      <p:sp>
        <p:nvSpPr>
          <p:cNvPr id="4" name="Text Placeholder 3"/>
          <p:cNvSpPr>
            <a:spLocks noGrp="1"/>
          </p:cNvSpPr>
          <p:nvPr>
            <p:ph type="body" sz="quarter" idx="11"/>
          </p:nvPr>
        </p:nvSpPr>
        <p:spPr>
          <a:xfrm>
            <a:off x="463550" y="3118590"/>
            <a:ext cx="1822450" cy="752475"/>
          </a:xfrm>
        </p:spPr>
        <p:txBody>
          <a:bodyPr>
            <a:noAutofit/>
          </a:bodyPr>
          <a:lstStyle/>
          <a:p>
            <a:pPr marL="0" indent="0">
              <a:buNone/>
            </a:pPr>
            <a:r>
              <a:rPr lang="en-US" sz="1700" dirty="0" smtClean="0">
                <a:solidFill>
                  <a:schemeClr val="tx1"/>
                </a:solidFill>
                <a:latin typeface="Helvetica" pitchFamily="34" charset="0"/>
                <a:cs typeface="Helvetica" pitchFamily="34" charset="0"/>
              </a:rPr>
              <a:t>Alaska Fisheries Science Center</a:t>
            </a:r>
            <a:endParaRPr lang="en-US" sz="1700" dirty="0">
              <a:solidFill>
                <a:schemeClr val="tx1"/>
              </a:solidFill>
              <a:latin typeface="Helvetica" pitchFamily="34" charset="0"/>
              <a:cs typeface="Helvetica" pitchFamily="34" charset="0"/>
            </a:endParaRPr>
          </a:p>
        </p:txBody>
      </p:sp>
      <p:sp>
        <p:nvSpPr>
          <p:cNvPr id="5" name="Text Placeholder 4"/>
          <p:cNvSpPr>
            <a:spLocks noGrp="1"/>
          </p:cNvSpPr>
          <p:nvPr>
            <p:ph type="body" sz="quarter" idx="12"/>
          </p:nvPr>
        </p:nvSpPr>
        <p:spPr>
          <a:xfrm>
            <a:off x="271346" y="5218771"/>
            <a:ext cx="5484812" cy="936211"/>
          </a:xfrm>
        </p:spPr>
        <p:txBody>
          <a:bodyPr>
            <a:normAutofit fontScale="92500" lnSpcReduction="10000"/>
          </a:bodyPr>
          <a:lstStyle/>
          <a:p>
            <a:pPr>
              <a:buNone/>
            </a:pPr>
            <a:r>
              <a:rPr lang="en-US" sz="1700" dirty="0" smtClean="0">
                <a:latin typeface="Helvetica" pitchFamily="34" charset="0"/>
                <a:cs typeface="Helvetica" pitchFamily="34" charset="0"/>
              </a:rPr>
              <a:t>SSC Workshop – Research Priorities</a:t>
            </a:r>
          </a:p>
          <a:p>
            <a:pPr>
              <a:buNone/>
            </a:pPr>
            <a:r>
              <a:rPr lang="en-US" sz="1700" dirty="0" smtClean="0">
                <a:latin typeface="Helvetica" pitchFamily="34" charset="0"/>
                <a:cs typeface="Helvetica" pitchFamily="34" charset="0"/>
              </a:rPr>
              <a:t>January 28, 2020</a:t>
            </a:r>
          </a:p>
          <a:p>
            <a:pPr>
              <a:buNone/>
            </a:pPr>
            <a:r>
              <a:rPr lang="en-US" sz="1700" dirty="0" smtClean="0">
                <a:latin typeface="Helvetica" pitchFamily="34" charset="0"/>
                <a:cs typeface="Helvetica" pitchFamily="34" charset="0"/>
              </a:rPr>
              <a:t>Seattle, WA</a:t>
            </a:r>
            <a:endParaRPr lang="en-US" sz="1700" dirty="0">
              <a:latin typeface="Helvetica" pitchFamily="34" charset="0"/>
              <a:cs typeface="Helvetica" pitchFamily="34" charset="0"/>
            </a:endParaRPr>
          </a:p>
        </p:txBody>
      </p:sp>
    </p:spTree>
    <p:extLst>
      <p:ext uri="{BB962C8B-B14F-4D97-AF65-F5344CB8AC3E}">
        <p14:creationId xmlns:p14="http://schemas.microsoft.com/office/powerpoint/2010/main" val="38115164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THANK YOU</a:t>
            </a:r>
            <a:endParaRPr lang="en-US" dirty="0">
              <a:solidFill>
                <a:schemeClr val="bg1"/>
              </a:solidFill>
            </a:endParaRPr>
          </a:p>
        </p:txBody>
      </p:sp>
    </p:spTree>
    <p:extLst>
      <p:ext uri="{BB962C8B-B14F-4D97-AF65-F5344CB8AC3E}">
        <p14:creationId xmlns:p14="http://schemas.microsoft.com/office/powerpoint/2010/main" val="13791999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38800" y="1139271"/>
            <a:ext cx="3285352" cy="1951520"/>
            <a:chOff x="960660" y="3609770"/>
            <a:chExt cx="3285352" cy="195152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660" y="3918614"/>
              <a:ext cx="3285352" cy="1642676"/>
            </a:xfrm>
            <a:prstGeom prst="rect">
              <a:avLst/>
            </a:prstGeom>
          </p:spPr>
        </p:pic>
        <p:sp>
          <p:nvSpPr>
            <p:cNvPr id="13" name="Rectangle 12"/>
            <p:cNvSpPr/>
            <p:nvPr/>
          </p:nvSpPr>
          <p:spPr>
            <a:xfrm>
              <a:off x="960660" y="3609770"/>
              <a:ext cx="3285352" cy="3088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2"/>
          <p:cNvSpPr>
            <a:spLocks noGrp="1" noChangeArrowheads="1"/>
          </p:cNvSpPr>
          <p:nvPr>
            <p:ph type="title"/>
          </p:nvPr>
        </p:nvSpPr>
        <p:spPr>
          <a:xfrm>
            <a:off x="255810" y="181308"/>
            <a:ext cx="7980405" cy="601362"/>
          </a:xfrm>
        </p:spPr>
        <p:txBody>
          <a:bodyPr>
            <a:normAutofit fontScale="90000"/>
          </a:bodyPr>
          <a:lstStyle/>
          <a:p>
            <a:r>
              <a:rPr lang="en-US" sz="2400" b="1" dirty="0" smtClean="0">
                <a:solidFill>
                  <a:schemeClr val="bg1"/>
                </a:solidFill>
                <a:cs typeface="Arial" panose="020B0604020202020204" pitchFamily="34" charset="0"/>
              </a:rPr>
              <a:t>Recruitment Processes Alliance (RPA) Ecosystem Surveys </a:t>
            </a:r>
            <a:r>
              <a:rPr lang="en-US" sz="1800" b="1" dirty="0" smtClean="0">
                <a:solidFill>
                  <a:schemeClr val="bg1"/>
                </a:solidFill>
                <a:cs typeface="Arial" panose="020B0604020202020204" pitchFamily="34" charset="0"/>
              </a:rPr>
              <a:t>(physics, phytoplankton, zooplankton, eggs, larval, juvenile fish, seabirds, marine mammals)</a:t>
            </a:r>
            <a:endParaRPr lang="en-US" sz="1800" b="1" dirty="0" smtClean="0">
              <a:solidFill>
                <a:schemeClr val="bg1"/>
              </a:solidFill>
            </a:endParaRPr>
          </a:p>
        </p:txBody>
      </p:sp>
      <p:sp>
        <p:nvSpPr>
          <p:cNvPr id="12" name="TextBox 11"/>
          <p:cNvSpPr txBox="1"/>
          <p:nvPr/>
        </p:nvSpPr>
        <p:spPr>
          <a:xfrm>
            <a:off x="138800" y="1109027"/>
            <a:ext cx="2151999" cy="369332"/>
          </a:xfrm>
          <a:prstGeom prst="rect">
            <a:avLst/>
          </a:prstGeom>
          <a:noFill/>
        </p:spPr>
        <p:txBody>
          <a:bodyPr wrap="none" rtlCol="0">
            <a:spAutoFit/>
          </a:bodyPr>
          <a:lstStyle/>
          <a:p>
            <a:r>
              <a:rPr lang="en-US" dirty="0" smtClean="0"/>
              <a:t>Arctic - opportunistic</a:t>
            </a:r>
            <a:endParaRPr lang="en-US" dirty="0"/>
          </a:p>
        </p:txBody>
      </p:sp>
      <p:sp>
        <p:nvSpPr>
          <p:cNvPr id="4" name="Rectangle 3"/>
          <p:cNvSpPr/>
          <p:nvPr/>
        </p:nvSpPr>
        <p:spPr>
          <a:xfrm>
            <a:off x="3664214" y="1293693"/>
            <a:ext cx="5251185" cy="2585323"/>
          </a:xfrm>
          <a:prstGeom prst="rect">
            <a:avLst/>
          </a:prstGeom>
        </p:spPr>
        <p:txBody>
          <a:bodyPr wrap="square">
            <a:spAutoFit/>
          </a:bodyPr>
          <a:lstStyle/>
          <a:p>
            <a:pPr lvl="0" defTabSz="914400">
              <a:buClr>
                <a:srgbClr val="000000"/>
              </a:buClr>
              <a:defRPr/>
            </a:pPr>
            <a:r>
              <a:rPr lang="en-US" u="sng" dirty="0">
                <a:solidFill>
                  <a:schemeClr val="accent6">
                    <a:lumMod val="40000"/>
                    <a:lumOff val="60000"/>
                  </a:schemeClr>
                </a:solidFill>
                <a:latin typeface="Calibri" panose="020F0502020204030204" pitchFamily="34" charset="0"/>
                <a:ea typeface="Calibri"/>
                <a:cs typeface="Calibri" panose="020F0502020204030204" pitchFamily="34" charset="0"/>
                <a:sym typeface="Calibri"/>
              </a:rPr>
              <a:t>Purpose</a:t>
            </a:r>
            <a:r>
              <a:rPr lang="en-US" dirty="0">
                <a:solidFill>
                  <a:schemeClr val="accent6">
                    <a:lumMod val="40000"/>
                    <a:lumOff val="60000"/>
                  </a:schemeClr>
                </a:solidFill>
                <a:latin typeface="Calibri" panose="020F0502020204030204" pitchFamily="34" charset="0"/>
                <a:ea typeface="Calibri"/>
                <a:cs typeface="Calibri" panose="020F0502020204030204" pitchFamily="34" charset="0"/>
                <a:sym typeface="Calibri"/>
              </a:rPr>
              <a:t>:</a:t>
            </a:r>
            <a:r>
              <a:rPr lang="en-US" dirty="0" smtClean="0">
                <a:solidFill>
                  <a:schemeClr val="bg1"/>
                </a:solidFill>
                <a:latin typeface="Calibri" panose="020F0502020204030204" pitchFamily="34" charset="0"/>
                <a:ea typeface="Calibri"/>
                <a:cs typeface="Calibri" panose="020F0502020204030204" pitchFamily="34" charset="0"/>
                <a:sym typeface="Calibri"/>
              </a:rPr>
              <a:t> </a:t>
            </a:r>
            <a:r>
              <a:rPr lang="en-US" dirty="0" smtClean="0">
                <a:solidFill>
                  <a:schemeClr val="bg1"/>
                </a:solidFill>
                <a:latin typeface="Calibri" panose="020F0502020204030204" pitchFamily="34" charset="0"/>
                <a:cs typeface="Calibri" panose="020F0502020204030204" pitchFamily="34" charset="0"/>
              </a:rPr>
              <a:t>Collect </a:t>
            </a:r>
            <a:r>
              <a:rPr lang="en-US" dirty="0">
                <a:solidFill>
                  <a:schemeClr val="bg1"/>
                </a:solidFill>
                <a:latin typeface="Calibri" panose="020F0502020204030204" pitchFamily="34" charset="0"/>
                <a:cs typeface="Calibri" panose="020F0502020204030204" pitchFamily="34" charset="0"/>
              </a:rPr>
              <a:t>observations </a:t>
            </a:r>
            <a:r>
              <a:rPr lang="en-US" dirty="0" smtClean="0">
                <a:solidFill>
                  <a:schemeClr val="bg1"/>
                </a:solidFill>
                <a:latin typeface="Calibri" panose="020F0502020204030204" pitchFamily="34" charset="0"/>
                <a:cs typeface="Calibri" panose="020F0502020204030204" pitchFamily="34" charset="0"/>
              </a:rPr>
              <a:t>- sea </a:t>
            </a:r>
            <a:r>
              <a:rPr lang="en-US" dirty="0">
                <a:solidFill>
                  <a:schemeClr val="bg1"/>
                </a:solidFill>
                <a:latin typeface="Calibri" panose="020F0502020204030204" pitchFamily="34" charset="0"/>
                <a:cs typeface="Calibri" panose="020F0502020204030204" pitchFamily="34" charset="0"/>
              </a:rPr>
              <a:t>ice, atmospheric measurements, ocean physics, phytoplankton, HABs, zooplankton, infauna, larval fish, </a:t>
            </a:r>
            <a:r>
              <a:rPr lang="en-US" dirty="0" smtClean="0">
                <a:solidFill>
                  <a:schemeClr val="bg1"/>
                </a:solidFill>
                <a:latin typeface="Calibri" panose="020F0502020204030204" pitchFamily="34" charset="0"/>
                <a:cs typeface="Calibri" panose="020F0502020204030204" pitchFamily="34" charset="0"/>
              </a:rPr>
              <a:t>benthic and midwater </a:t>
            </a:r>
            <a:r>
              <a:rPr lang="en-US" dirty="0">
                <a:solidFill>
                  <a:schemeClr val="bg1"/>
                </a:solidFill>
                <a:latin typeface="Calibri" panose="020F0502020204030204" pitchFamily="34" charset="0"/>
                <a:cs typeface="Calibri" panose="020F0502020204030204" pitchFamily="34" charset="0"/>
              </a:rPr>
              <a:t>fish, seabirds, mammals</a:t>
            </a:r>
            <a:r>
              <a:rPr lang="en-US" dirty="0">
                <a:solidFill>
                  <a:schemeClr val="bg1"/>
                </a:solidFill>
                <a:latin typeface="Calibri" panose="020F0502020204030204" pitchFamily="34" charset="0"/>
                <a:ea typeface="Calibri"/>
                <a:cs typeface="Calibri" panose="020F0502020204030204" pitchFamily="34" charset="0"/>
                <a:sym typeface="Calibri"/>
              </a:rPr>
              <a:t>. </a:t>
            </a:r>
            <a:r>
              <a:rPr lang="en-US" dirty="0">
                <a:solidFill>
                  <a:schemeClr val="bg1"/>
                </a:solidFill>
                <a:ea typeface="Calibri"/>
                <a:cs typeface="Calibri"/>
                <a:sym typeface="Calibri"/>
              </a:rPr>
              <a:t>Determine </a:t>
            </a:r>
            <a:r>
              <a:rPr lang="en-US" dirty="0" smtClean="0">
                <a:solidFill>
                  <a:schemeClr val="bg1"/>
                </a:solidFill>
                <a:ea typeface="Calibri"/>
                <a:cs typeface="Calibri"/>
                <a:sym typeface="Calibri"/>
              </a:rPr>
              <a:t>changes to distributions, fitness, food web dynamics</a:t>
            </a:r>
            <a:endParaRPr lang="en-US" dirty="0" smtClean="0">
              <a:solidFill>
                <a:schemeClr val="bg1"/>
              </a:solidFill>
              <a:latin typeface="Calibri" panose="020F0502020204030204" pitchFamily="34" charset="0"/>
              <a:ea typeface="Calibri"/>
              <a:cs typeface="Calibri" panose="020F0502020204030204" pitchFamily="34" charset="0"/>
              <a:sym typeface="Calibri"/>
            </a:endParaRPr>
          </a:p>
          <a:p>
            <a:pPr lvl="0" defTabSz="914400">
              <a:buClr>
                <a:srgbClr val="000000"/>
              </a:buClr>
              <a:defRPr/>
            </a:pPr>
            <a:endParaRPr lang="en-US" dirty="0">
              <a:solidFill>
                <a:schemeClr val="bg1"/>
              </a:solidFill>
              <a:latin typeface="Calibri" panose="020F0502020204030204" pitchFamily="34" charset="0"/>
              <a:ea typeface="Calibri"/>
              <a:cs typeface="Calibri" panose="020F0502020204030204" pitchFamily="34" charset="0"/>
              <a:sym typeface="Calibri"/>
            </a:endParaRPr>
          </a:p>
          <a:p>
            <a:pPr lvl="0" defTabSz="914400">
              <a:buClr>
                <a:srgbClr val="000000"/>
              </a:buClr>
              <a:defRPr/>
            </a:pPr>
            <a:r>
              <a:rPr lang="en-US" u="sng" dirty="0" smtClean="0">
                <a:solidFill>
                  <a:schemeClr val="accent6">
                    <a:lumMod val="40000"/>
                    <a:lumOff val="60000"/>
                  </a:schemeClr>
                </a:solidFill>
                <a:ea typeface="Calibri"/>
                <a:cs typeface="Calibri"/>
                <a:sym typeface="Calibri"/>
              </a:rPr>
              <a:t>Application</a:t>
            </a:r>
            <a:r>
              <a:rPr lang="en-US" dirty="0" smtClean="0">
                <a:solidFill>
                  <a:schemeClr val="accent6">
                    <a:lumMod val="40000"/>
                    <a:lumOff val="60000"/>
                  </a:schemeClr>
                </a:solidFill>
                <a:ea typeface="Calibri"/>
                <a:cs typeface="Calibri"/>
                <a:sym typeface="Calibri"/>
              </a:rPr>
              <a:t>: </a:t>
            </a:r>
            <a:r>
              <a:rPr lang="en-US" dirty="0" smtClean="0">
                <a:solidFill>
                  <a:schemeClr val="bg1"/>
                </a:solidFill>
                <a:ea typeface="Calibri"/>
                <a:cs typeface="Calibri"/>
                <a:sym typeface="Calibri"/>
              </a:rPr>
              <a:t>Loss of sea ice, ecosystem/food web  models, Ecosystem Status Reports. Also, implications for local communities</a:t>
            </a:r>
            <a:endParaRPr lang="en-US" dirty="0">
              <a:solidFill>
                <a:schemeClr val="bg1"/>
              </a:solidFill>
              <a:ea typeface="Calibri"/>
              <a:cs typeface="Calibri"/>
              <a:sym typeface="Calibri"/>
            </a:endParaRPr>
          </a:p>
        </p:txBody>
      </p:sp>
      <p:sp>
        <p:nvSpPr>
          <p:cNvPr id="16" name="TextBox 15"/>
          <p:cNvSpPr txBox="1"/>
          <p:nvPr/>
        </p:nvSpPr>
        <p:spPr>
          <a:xfrm>
            <a:off x="0" y="3907558"/>
            <a:ext cx="4395537" cy="584775"/>
          </a:xfrm>
          <a:prstGeom prst="rect">
            <a:avLst/>
          </a:prstGeom>
          <a:noFill/>
        </p:spPr>
        <p:txBody>
          <a:bodyPr wrap="square" rtlCol="0">
            <a:spAutoFit/>
          </a:bodyPr>
          <a:lstStyle/>
          <a:p>
            <a:r>
              <a:rPr lang="en-US" dirty="0" smtClean="0">
                <a:solidFill>
                  <a:schemeClr val="bg1"/>
                </a:solidFill>
              </a:rPr>
              <a:t>Example: HABs </a:t>
            </a:r>
            <a:r>
              <a:rPr lang="en-US" sz="1400" dirty="0" smtClean="0">
                <a:solidFill>
                  <a:schemeClr val="bg1"/>
                </a:solidFill>
              </a:rPr>
              <a:t>(SAXITOXINS; collaboration with WHOI and NWFSC)</a:t>
            </a:r>
            <a:endParaRPr lang="en-US" sz="1400" dirty="0">
              <a:solidFill>
                <a:schemeClr val="bg1"/>
              </a:solidFill>
            </a:endParaRPr>
          </a:p>
        </p:txBody>
      </p:sp>
      <p:pic>
        <p:nvPicPr>
          <p:cNvPr id="22" name="Picture 21"/>
          <p:cNvPicPr>
            <a:picLocks noChangeAspect="1"/>
          </p:cNvPicPr>
          <p:nvPr/>
        </p:nvPicPr>
        <p:blipFill>
          <a:blip r:embed="rId4"/>
          <a:stretch>
            <a:fillRect/>
          </a:stretch>
        </p:blipFill>
        <p:spPr>
          <a:xfrm>
            <a:off x="114301" y="4514702"/>
            <a:ext cx="2146300" cy="1675067"/>
          </a:xfrm>
          <a:prstGeom prst="rect">
            <a:avLst/>
          </a:prstGeom>
        </p:spPr>
      </p:pic>
      <p:pic>
        <p:nvPicPr>
          <p:cNvPr id="23" name="Picture 22"/>
          <p:cNvPicPr/>
          <p:nvPr/>
        </p:nvPicPr>
        <p:blipFill>
          <a:blip r:embed="rId5"/>
          <a:stretch>
            <a:fillRect/>
          </a:stretch>
        </p:blipFill>
        <p:spPr>
          <a:xfrm>
            <a:off x="2057400" y="4902200"/>
            <a:ext cx="1790700" cy="1778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1428" y="5359400"/>
            <a:ext cx="1835972" cy="1219200"/>
          </a:xfrm>
          <a:prstGeom prst="rect">
            <a:avLst/>
          </a:prstGeom>
        </p:spPr>
      </p:pic>
      <p:pic>
        <p:nvPicPr>
          <p:cNvPr id="17" name="Picture 16" descr="phytolankt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3600" y="4089400"/>
            <a:ext cx="1676400" cy="1255682"/>
          </a:xfrm>
          <a:prstGeom prst="rect">
            <a:avLst/>
          </a:prstGeom>
        </p:spPr>
      </p:pic>
      <p:pic>
        <p:nvPicPr>
          <p:cNvPr id="18" name="Picture 4"/>
          <p:cNvPicPr>
            <a:picLocks noChangeAspect="1" noChangeArrowheads="1"/>
          </p:cNvPicPr>
          <p:nvPr/>
        </p:nvPicPr>
        <p:blipFill>
          <a:blip r:embed="rId8" cstate="print"/>
          <a:srcRect/>
          <a:stretch>
            <a:fillRect/>
          </a:stretch>
        </p:blipFill>
        <p:spPr bwMode="auto">
          <a:xfrm>
            <a:off x="4140200" y="5055485"/>
            <a:ext cx="1217327" cy="1624715"/>
          </a:xfrm>
          <a:prstGeom prst="rect">
            <a:avLst/>
          </a:prstGeom>
          <a:noFill/>
          <a:ln w="9525">
            <a:noFill/>
            <a:miter lim="800000"/>
            <a:headEnd/>
            <a:tailEnd/>
          </a:ln>
        </p:spPr>
      </p:pic>
      <p:pic>
        <p:nvPicPr>
          <p:cNvPr id="19" name="Picture 6" descr="DSC_0064_1_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4172630"/>
            <a:ext cx="1905000" cy="12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7354164" y="5657671"/>
            <a:ext cx="1789836" cy="1200329"/>
          </a:xfrm>
          <a:prstGeom prst="rect">
            <a:avLst/>
          </a:prstGeom>
          <a:noFill/>
        </p:spPr>
        <p:txBody>
          <a:bodyPr wrap="square" rtlCol="0" anchor="t">
            <a:spAutoFit/>
          </a:bodyPr>
          <a:lstStyle/>
          <a:p>
            <a:r>
              <a:rPr lang="en-US" dirty="0" smtClean="0">
                <a:solidFill>
                  <a:schemeClr val="bg1"/>
                </a:solidFill>
              </a:rPr>
              <a:t>Duffy-Anderson, Eisner, </a:t>
            </a:r>
            <a:r>
              <a:rPr lang="en-US" dirty="0" err="1" smtClean="0">
                <a:solidFill>
                  <a:schemeClr val="bg1"/>
                </a:solidFill>
              </a:rPr>
              <a:t>Siddon</a:t>
            </a:r>
            <a:r>
              <a:rPr lang="en-US" dirty="0" smtClean="0">
                <a:solidFill>
                  <a:schemeClr val="bg1"/>
                </a:solidFill>
              </a:rPr>
              <a:t>, Farley, Kimmel, </a:t>
            </a:r>
            <a:r>
              <a:rPr lang="en-US" dirty="0" err="1" smtClean="0">
                <a:solidFill>
                  <a:schemeClr val="bg1"/>
                </a:solidFill>
              </a:rPr>
              <a:t>Logerwell</a:t>
            </a:r>
            <a:endParaRPr lang="en-US" dirty="0">
              <a:solidFill>
                <a:schemeClr val="bg1"/>
              </a:solidFill>
            </a:endParaRPr>
          </a:p>
        </p:txBody>
      </p:sp>
    </p:spTree>
    <p:extLst>
      <p:ext uri="{BB962C8B-B14F-4D97-AF65-F5344CB8AC3E}">
        <p14:creationId xmlns:p14="http://schemas.microsoft.com/office/powerpoint/2010/main" val="3575310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C60130E-33B2-D044-BFBB-0DE7E749447F}"/>
              </a:ext>
            </a:extLst>
          </p:cNvPr>
          <p:cNvPicPr>
            <a:picLocks noChangeAspect="1"/>
          </p:cNvPicPr>
          <p:nvPr/>
        </p:nvPicPr>
        <p:blipFill>
          <a:blip r:embed="rId3"/>
          <a:stretch>
            <a:fillRect/>
          </a:stretch>
        </p:blipFill>
        <p:spPr>
          <a:xfrm>
            <a:off x="0" y="0"/>
            <a:ext cx="5011615" cy="6858000"/>
          </a:xfrm>
          <a:prstGeom prst="rect">
            <a:avLst/>
          </a:prstGeom>
        </p:spPr>
      </p:pic>
      <p:sp>
        <p:nvSpPr>
          <p:cNvPr id="5" name="TextBox 4">
            <a:extLst>
              <a:ext uri="{FF2B5EF4-FFF2-40B4-BE49-F238E27FC236}">
                <a16:creationId xmlns:a16="http://schemas.microsoft.com/office/drawing/2014/main" xmlns="" id="{A16B3A67-D498-EB41-8D49-4F17AAA60E0D}"/>
              </a:ext>
            </a:extLst>
          </p:cNvPr>
          <p:cNvSpPr txBox="1"/>
          <p:nvPr/>
        </p:nvSpPr>
        <p:spPr>
          <a:xfrm>
            <a:off x="3414184" y="3724507"/>
            <a:ext cx="1158139" cy="523220"/>
          </a:xfrm>
          <a:prstGeom prst="rect">
            <a:avLst/>
          </a:prstGeom>
          <a:noFill/>
        </p:spPr>
        <p:txBody>
          <a:bodyPr wrap="none" rtlCol="0">
            <a:spAutoFit/>
          </a:bodyPr>
          <a:lstStyle/>
          <a:p>
            <a:pPr algn="ctr"/>
            <a:r>
              <a:rPr lang="en-US" sz="2800" b="1" dirty="0"/>
              <a:t>Alaska</a:t>
            </a:r>
          </a:p>
        </p:txBody>
      </p:sp>
      <p:sp>
        <p:nvSpPr>
          <p:cNvPr id="6" name="TextBox 5">
            <a:extLst>
              <a:ext uri="{FF2B5EF4-FFF2-40B4-BE49-F238E27FC236}">
                <a16:creationId xmlns:a16="http://schemas.microsoft.com/office/drawing/2014/main" xmlns="" id="{4BE7DBD0-22E5-E140-9750-69FDB37F4CA6}"/>
              </a:ext>
            </a:extLst>
          </p:cNvPr>
          <p:cNvSpPr txBox="1"/>
          <p:nvPr/>
        </p:nvSpPr>
        <p:spPr>
          <a:xfrm>
            <a:off x="4296508" y="2122714"/>
            <a:ext cx="256802" cy="253916"/>
          </a:xfrm>
          <a:prstGeom prst="rect">
            <a:avLst/>
          </a:prstGeom>
          <a:solidFill>
            <a:srgbClr val="FFFF00"/>
          </a:solidFill>
        </p:spPr>
        <p:txBody>
          <a:bodyPr wrap="square" rtlCol="0">
            <a:spAutoFit/>
          </a:bodyPr>
          <a:lstStyle/>
          <a:p>
            <a:pPr algn="ctr"/>
            <a:r>
              <a:rPr lang="en-US" sz="1050" b="1" dirty="0"/>
              <a:t>Z</a:t>
            </a:r>
          </a:p>
        </p:txBody>
      </p:sp>
      <p:sp>
        <p:nvSpPr>
          <p:cNvPr id="7" name="TextBox 6">
            <a:extLst>
              <a:ext uri="{FF2B5EF4-FFF2-40B4-BE49-F238E27FC236}">
                <a16:creationId xmlns:a16="http://schemas.microsoft.com/office/drawing/2014/main" xmlns="" id="{75667310-743E-254F-BF7F-86BAA438DE6A}"/>
              </a:ext>
            </a:extLst>
          </p:cNvPr>
          <p:cNvSpPr txBox="1"/>
          <p:nvPr/>
        </p:nvSpPr>
        <p:spPr>
          <a:xfrm>
            <a:off x="4092303" y="1886535"/>
            <a:ext cx="922013" cy="253916"/>
          </a:xfrm>
          <a:prstGeom prst="rect">
            <a:avLst/>
          </a:prstGeom>
          <a:solidFill>
            <a:srgbClr val="FFFF00"/>
          </a:solidFill>
        </p:spPr>
        <p:txBody>
          <a:bodyPr wrap="square" rtlCol="0">
            <a:spAutoFit/>
          </a:bodyPr>
          <a:lstStyle/>
          <a:p>
            <a:pPr algn="ctr"/>
            <a:r>
              <a:rPr lang="en-US" sz="1050" b="1" dirty="0"/>
              <a:t>K-C-W-Co-Z</a:t>
            </a:r>
          </a:p>
        </p:txBody>
      </p:sp>
      <p:sp>
        <p:nvSpPr>
          <p:cNvPr id="8" name="TextBox 7">
            <a:extLst>
              <a:ext uri="{FF2B5EF4-FFF2-40B4-BE49-F238E27FC236}">
                <a16:creationId xmlns:a16="http://schemas.microsoft.com/office/drawing/2014/main" xmlns="" id="{49DE7766-053D-C14D-B3B8-D303AEB47D8E}"/>
              </a:ext>
            </a:extLst>
          </p:cNvPr>
          <p:cNvSpPr txBox="1"/>
          <p:nvPr/>
        </p:nvSpPr>
        <p:spPr>
          <a:xfrm>
            <a:off x="4037005" y="2122714"/>
            <a:ext cx="256802" cy="253916"/>
          </a:xfrm>
          <a:prstGeom prst="rect">
            <a:avLst/>
          </a:prstGeom>
          <a:solidFill>
            <a:srgbClr val="FFC000"/>
          </a:solidFill>
        </p:spPr>
        <p:txBody>
          <a:bodyPr wrap="square" rtlCol="0">
            <a:spAutoFit/>
          </a:bodyPr>
          <a:lstStyle/>
          <a:p>
            <a:pPr algn="ctr"/>
            <a:r>
              <a:rPr lang="en-US" sz="1050" b="1" dirty="0"/>
              <a:t>K</a:t>
            </a:r>
          </a:p>
        </p:txBody>
      </p:sp>
      <p:sp>
        <p:nvSpPr>
          <p:cNvPr id="9" name="TextBox 8">
            <a:extLst>
              <a:ext uri="{FF2B5EF4-FFF2-40B4-BE49-F238E27FC236}">
                <a16:creationId xmlns:a16="http://schemas.microsoft.com/office/drawing/2014/main" xmlns="" id="{80DE3E7E-E234-DE44-A214-FD59B72F5274}"/>
              </a:ext>
            </a:extLst>
          </p:cNvPr>
          <p:cNvSpPr txBox="1"/>
          <p:nvPr/>
        </p:nvSpPr>
        <p:spPr>
          <a:xfrm>
            <a:off x="3864852" y="1959427"/>
            <a:ext cx="256802" cy="253916"/>
          </a:xfrm>
          <a:prstGeom prst="rect">
            <a:avLst/>
          </a:prstGeom>
          <a:solidFill>
            <a:srgbClr val="FFC000"/>
          </a:solidFill>
        </p:spPr>
        <p:txBody>
          <a:bodyPr wrap="square" rtlCol="0">
            <a:spAutoFit/>
          </a:bodyPr>
          <a:lstStyle/>
          <a:p>
            <a:pPr algn="ctr"/>
            <a:r>
              <a:rPr lang="en-US" sz="1050" b="1" dirty="0"/>
              <a:t>K</a:t>
            </a:r>
          </a:p>
        </p:txBody>
      </p:sp>
      <p:sp>
        <p:nvSpPr>
          <p:cNvPr id="10" name="TextBox 9">
            <a:extLst>
              <a:ext uri="{FF2B5EF4-FFF2-40B4-BE49-F238E27FC236}">
                <a16:creationId xmlns:a16="http://schemas.microsoft.com/office/drawing/2014/main" xmlns="" id="{5D311E10-9A2C-194E-B839-BB8D87220219}"/>
              </a:ext>
            </a:extLst>
          </p:cNvPr>
          <p:cNvSpPr txBox="1"/>
          <p:nvPr/>
        </p:nvSpPr>
        <p:spPr>
          <a:xfrm>
            <a:off x="18744" y="6564965"/>
            <a:ext cx="660985" cy="253916"/>
          </a:xfrm>
          <a:prstGeom prst="rect">
            <a:avLst/>
          </a:prstGeom>
          <a:solidFill>
            <a:srgbClr val="FFFF00"/>
          </a:solidFill>
        </p:spPr>
        <p:txBody>
          <a:bodyPr wrap="square" rtlCol="0">
            <a:spAutoFit/>
          </a:bodyPr>
          <a:lstStyle/>
          <a:p>
            <a:pPr algn="ctr"/>
            <a:r>
              <a:rPr lang="en-US" sz="1050" b="1" dirty="0"/>
              <a:t>W-Co-Z</a:t>
            </a:r>
          </a:p>
        </p:txBody>
      </p:sp>
      <p:sp>
        <p:nvSpPr>
          <p:cNvPr id="11" name="TextBox 10">
            <a:extLst>
              <a:ext uri="{FF2B5EF4-FFF2-40B4-BE49-F238E27FC236}">
                <a16:creationId xmlns:a16="http://schemas.microsoft.com/office/drawing/2014/main" xmlns="" id="{0AB1E368-548B-FA4C-A786-6E5D05CCB47B}"/>
              </a:ext>
            </a:extLst>
          </p:cNvPr>
          <p:cNvSpPr txBox="1"/>
          <p:nvPr/>
        </p:nvSpPr>
        <p:spPr>
          <a:xfrm>
            <a:off x="612016" y="6564964"/>
            <a:ext cx="443272" cy="253916"/>
          </a:xfrm>
          <a:prstGeom prst="rect">
            <a:avLst/>
          </a:prstGeom>
          <a:solidFill>
            <a:srgbClr val="FFC000"/>
          </a:solidFill>
        </p:spPr>
        <p:txBody>
          <a:bodyPr wrap="square" rtlCol="0">
            <a:spAutoFit/>
          </a:bodyPr>
          <a:lstStyle/>
          <a:p>
            <a:pPr algn="ctr"/>
            <a:r>
              <a:rPr lang="en-US" sz="1050" b="1" dirty="0"/>
              <a:t>K-C</a:t>
            </a:r>
          </a:p>
        </p:txBody>
      </p:sp>
      <p:sp>
        <p:nvSpPr>
          <p:cNvPr id="12" name="TextBox 11">
            <a:extLst>
              <a:ext uri="{FF2B5EF4-FFF2-40B4-BE49-F238E27FC236}">
                <a16:creationId xmlns:a16="http://schemas.microsoft.com/office/drawing/2014/main" xmlns="" id="{1813AD2B-8EE3-4943-BE5F-DA6122A3B5F0}"/>
              </a:ext>
            </a:extLst>
          </p:cNvPr>
          <p:cNvSpPr txBox="1"/>
          <p:nvPr/>
        </p:nvSpPr>
        <p:spPr>
          <a:xfrm>
            <a:off x="353258" y="6287964"/>
            <a:ext cx="256802" cy="253916"/>
          </a:xfrm>
          <a:prstGeom prst="rect">
            <a:avLst/>
          </a:prstGeom>
          <a:solidFill>
            <a:srgbClr val="FFC000"/>
          </a:solidFill>
        </p:spPr>
        <p:txBody>
          <a:bodyPr wrap="square" rtlCol="0">
            <a:spAutoFit/>
          </a:bodyPr>
          <a:lstStyle/>
          <a:p>
            <a:pPr algn="ctr"/>
            <a:r>
              <a:rPr lang="en-US" sz="1050" b="1" dirty="0"/>
              <a:t>C</a:t>
            </a:r>
          </a:p>
        </p:txBody>
      </p:sp>
      <p:sp>
        <p:nvSpPr>
          <p:cNvPr id="13" name="TextBox 12">
            <a:extLst>
              <a:ext uri="{FF2B5EF4-FFF2-40B4-BE49-F238E27FC236}">
                <a16:creationId xmlns:a16="http://schemas.microsoft.com/office/drawing/2014/main" xmlns="" id="{59BDDC6B-E0F8-7645-9C4A-47842D2A9AD8}"/>
              </a:ext>
            </a:extLst>
          </p:cNvPr>
          <p:cNvSpPr txBox="1"/>
          <p:nvPr/>
        </p:nvSpPr>
        <p:spPr>
          <a:xfrm>
            <a:off x="105355" y="6287964"/>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14" name="TextBox 13">
            <a:extLst>
              <a:ext uri="{FF2B5EF4-FFF2-40B4-BE49-F238E27FC236}">
                <a16:creationId xmlns:a16="http://schemas.microsoft.com/office/drawing/2014/main" xmlns="" id="{DEE25F05-F6F1-1740-A039-A89F527FD9A4}"/>
              </a:ext>
            </a:extLst>
          </p:cNvPr>
          <p:cNvSpPr txBox="1"/>
          <p:nvPr/>
        </p:nvSpPr>
        <p:spPr>
          <a:xfrm>
            <a:off x="609315" y="6287964"/>
            <a:ext cx="388480" cy="253916"/>
          </a:xfrm>
          <a:prstGeom prst="rect">
            <a:avLst/>
          </a:prstGeom>
          <a:solidFill>
            <a:srgbClr val="FFFF00"/>
          </a:solidFill>
        </p:spPr>
        <p:txBody>
          <a:bodyPr wrap="square" rtlCol="0">
            <a:spAutoFit/>
          </a:bodyPr>
          <a:lstStyle/>
          <a:p>
            <a:pPr algn="ctr"/>
            <a:r>
              <a:rPr lang="en-US" sz="1050" b="1" dirty="0"/>
              <a:t>K-Z</a:t>
            </a:r>
          </a:p>
        </p:txBody>
      </p:sp>
      <p:sp>
        <p:nvSpPr>
          <p:cNvPr id="15" name="TextBox 14">
            <a:extLst>
              <a:ext uri="{FF2B5EF4-FFF2-40B4-BE49-F238E27FC236}">
                <a16:creationId xmlns:a16="http://schemas.microsoft.com/office/drawing/2014/main" xmlns="" id="{2C45F41A-A3D6-9A4C-B5C3-E10DA4F244FA}"/>
              </a:ext>
            </a:extLst>
          </p:cNvPr>
          <p:cNvSpPr txBox="1"/>
          <p:nvPr/>
        </p:nvSpPr>
        <p:spPr>
          <a:xfrm>
            <a:off x="254528" y="6010963"/>
            <a:ext cx="388480" cy="253916"/>
          </a:xfrm>
          <a:prstGeom prst="rect">
            <a:avLst/>
          </a:prstGeom>
          <a:solidFill>
            <a:srgbClr val="FFC000"/>
          </a:solidFill>
        </p:spPr>
        <p:txBody>
          <a:bodyPr wrap="square" rtlCol="0">
            <a:spAutoFit/>
          </a:bodyPr>
          <a:lstStyle/>
          <a:p>
            <a:pPr algn="ctr"/>
            <a:r>
              <a:rPr lang="en-US" sz="1050" b="1" dirty="0"/>
              <a:t>K-Z</a:t>
            </a:r>
          </a:p>
        </p:txBody>
      </p:sp>
      <p:sp>
        <p:nvSpPr>
          <p:cNvPr id="16" name="TextBox 15">
            <a:extLst>
              <a:ext uri="{FF2B5EF4-FFF2-40B4-BE49-F238E27FC236}">
                <a16:creationId xmlns:a16="http://schemas.microsoft.com/office/drawing/2014/main" xmlns="" id="{F653EA18-48AD-B049-80D6-84700CD1EDD0}"/>
              </a:ext>
            </a:extLst>
          </p:cNvPr>
          <p:cNvSpPr txBox="1"/>
          <p:nvPr/>
        </p:nvSpPr>
        <p:spPr>
          <a:xfrm>
            <a:off x="618214" y="6010963"/>
            <a:ext cx="495806" cy="253916"/>
          </a:xfrm>
          <a:prstGeom prst="rect">
            <a:avLst/>
          </a:prstGeom>
          <a:solidFill>
            <a:srgbClr val="FFFF00"/>
          </a:solidFill>
        </p:spPr>
        <p:txBody>
          <a:bodyPr wrap="square" rtlCol="0">
            <a:spAutoFit/>
          </a:bodyPr>
          <a:lstStyle/>
          <a:p>
            <a:pPr algn="ctr"/>
            <a:r>
              <a:rPr lang="en-US" sz="1050" b="1" dirty="0"/>
              <a:t>C-Co</a:t>
            </a:r>
          </a:p>
        </p:txBody>
      </p:sp>
      <p:sp>
        <p:nvSpPr>
          <p:cNvPr id="17" name="TextBox 16">
            <a:extLst>
              <a:ext uri="{FF2B5EF4-FFF2-40B4-BE49-F238E27FC236}">
                <a16:creationId xmlns:a16="http://schemas.microsoft.com/office/drawing/2014/main" xmlns="" id="{A907B43E-4081-0B40-B04D-E4F80508D4A0}"/>
              </a:ext>
            </a:extLst>
          </p:cNvPr>
          <p:cNvSpPr txBox="1"/>
          <p:nvPr/>
        </p:nvSpPr>
        <p:spPr>
          <a:xfrm>
            <a:off x="5701" y="6010963"/>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18" name="TextBox 17">
            <a:extLst>
              <a:ext uri="{FF2B5EF4-FFF2-40B4-BE49-F238E27FC236}">
                <a16:creationId xmlns:a16="http://schemas.microsoft.com/office/drawing/2014/main" xmlns="" id="{5B669C9E-B818-E342-9C6C-E581A5C6C145}"/>
              </a:ext>
            </a:extLst>
          </p:cNvPr>
          <p:cNvSpPr txBox="1"/>
          <p:nvPr/>
        </p:nvSpPr>
        <p:spPr>
          <a:xfrm>
            <a:off x="993012" y="6287962"/>
            <a:ext cx="484694" cy="253916"/>
          </a:xfrm>
          <a:prstGeom prst="rect">
            <a:avLst/>
          </a:prstGeom>
          <a:solidFill>
            <a:schemeClr val="accent6">
              <a:lumMod val="40000"/>
              <a:lumOff val="60000"/>
            </a:schemeClr>
          </a:solidFill>
        </p:spPr>
        <p:txBody>
          <a:bodyPr wrap="square" rtlCol="0">
            <a:spAutoFit/>
          </a:bodyPr>
          <a:lstStyle/>
          <a:p>
            <a:pPr algn="ctr"/>
            <a:r>
              <a:rPr lang="en-US" sz="1050" b="1" dirty="0"/>
              <a:t>C-W</a:t>
            </a:r>
          </a:p>
        </p:txBody>
      </p:sp>
      <p:sp>
        <p:nvSpPr>
          <p:cNvPr id="19" name="TextBox 18">
            <a:extLst>
              <a:ext uri="{FF2B5EF4-FFF2-40B4-BE49-F238E27FC236}">
                <a16:creationId xmlns:a16="http://schemas.microsoft.com/office/drawing/2014/main" xmlns="" id="{65B1F46E-B117-EA45-8DF0-768510885FA0}"/>
              </a:ext>
            </a:extLst>
          </p:cNvPr>
          <p:cNvSpPr txBox="1"/>
          <p:nvPr/>
        </p:nvSpPr>
        <p:spPr>
          <a:xfrm>
            <a:off x="1056861" y="6010960"/>
            <a:ext cx="495806" cy="253916"/>
          </a:xfrm>
          <a:prstGeom prst="rect">
            <a:avLst/>
          </a:prstGeom>
          <a:solidFill>
            <a:srgbClr val="FFFF00"/>
          </a:solidFill>
        </p:spPr>
        <p:txBody>
          <a:bodyPr wrap="square" rtlCol="0">
            <a:spAutoFit/>
          </a:bodyPr>
          <a:lstStyle/>
          <a:p>
            <a:pPr algn="ctr"/>
            <a:r>
              <a:rPr lang="en-US" sz="1050" b="1" dirty="0"/>
              <a:t>Z-Co</a:t>
            </a:r>
          </a:p>
        </p:txBody>
      </p:sp>
      <p:sp>
        <p:nvSpPr>
          <p:cNvPr id="20" name="TextBox 19">
            <a:extLst>
              <a:ext uri="{FF2B5EF4-FFF2-40B4-BE49-F238E27FC236}">
                <a16:creationId xmlns:a16="http://schemas.microsoft.com/office/drawing/2014/main" xmlns="" id="{3387E53E-9948-F54E-A3C6-88E1C06F3C88}"/>
              </a:ext>
            </a:extLst>
          </p:cNvPr>
          <p:cNvSpPr txBox="1"/>
          <p:nvPr/>
        </p:nvSpPr>
        <p:spPr>
          <a:xfrm>
            <a:off x="2900" y="5733963"/>
            <a:ext cx="456394" cy="253916"/>
          </a:xfrm>
          <a:prstGeom prst="rect">
            <a:avLst/>
          </a:prstGeom>
          <a:solidFill>
            <a:schemeClr val="accent6">
              <a:lumMod val="40000"/>
              <a:lumOff val="60000"/>
            </a:schemeClr>
          </a:solidFill>
        </p:spPr>
        <p:txBody>
          <a:bodyPr wrap="square" rtlCol="0">
            <a:spAutoFit/>
          </a:bodyPr>
          <a:lstStyle/>
          <a:p>
            <a:pPr algn="ctr"/>
            <a:r>
              <a:rPr lang="en-US" sz="1050" b="1" dirty="0"/>
              <a:t>Z-W</a:t>
            </a:r>
          </a:p>
        </p:txBody>
      </p:sp>
      <p:sp>
        <p:nvSpPr>
          <p:cNvPr id="21" name="TextBox 20">
            <a:extLst>
              <a:ext uri="{FF2B5EF4-FFF2-40B4-BE49-F238E27FC236}">
                <a16:creationId xmlns:a16="http://schemas.microsoft.com/office/drawing/2014/main" xmlns="" id="{E5E277A6-91E2-884B-8B82-638DE60666AC}"/>
              </a:ext>
            </a:extLst>
          </p:cNvPr>
          <p:cNvSpPr txBox="1"/>
          <p:nvPr/>
        </p:nvSpPr>
        <p:spPr>
          <a:xfrm>
            <a:off x="1105710" y="5156328"/>
            <a:ext cx="256802" cy="253916"/>
          </a:xfrm>
          <a:prstGeom prst="rect">
            <a:avLst/>
          </a:prstGeom>
          <a:solidFill>
            <a:srgbClr val="FFFF00"/>
          </a:solidFill>
        </p:spPr>
        <p:txBody>
          <a:bodyPr wrap="square" rtlCol="0">
            <a:spAutoFit/>
          </a:bodyPr>
          <a:lstStyle/>
          <a:p>
            <a:pPr algn="ctr"/>
            <a:r>
              <a:rPr lang="en-US" sz="1050" b="1" dirty="0"/>
              <a:t>K</a:t>
            </a:r>
          </a:p>
        </p:txBody>
      </p:sp>
      <p:sp>
        <p:nvSpPr>
          <p:cNvPr id="22" name="TextBox 21">
            <a:extLst>
              <a:ext uri="{FF2B5EF4-FFF2-40B4-BE49-F238E27FC236}">
                <a16:creationId xmlns:a16="http://schemas.microsoft.com/office/drawing/2014/main" xmlns="" id="{B0B17C11-78FD-B54C-9E5E-167F5443043E}"/>
              </a:ext>
            </a:extLst>
          </p:cNvPr>
          <p:cNvSpPr txBox="1"/>
          <p:nvPr/>
        </p:nvSpPr>
        <p:spPr>
          <a:xfrm>
            <a:off x="424276" y="5375896"/>
            <a:ext cx="660985" cy="253916"/>
          </a:xfrm>
          <a:prstGeom prst="rect">
            <a:avLst/>
          </a:prstGeom>
          <a:solidFill>
            <a:srgbClr val="FFFF00"/>
          </a:solidFill>
        </p:spPr>
        <p:txBody>
          <a:bodyPr wrap="square" rtlCol="0">
            <a:spAutoFit/>
          </a:bodyPr>
          <a:lstStyle/>
          <a:p>
            <a:pPr algn="ctr"/>
            <a:r>
              <a:rPr lang="en-US" sz="1050" b="1" dirty="0"/>
              <a:t>K-W-Co</a:t>
            </a:r>
          </a:p>
        </p:txBody>
      </p:sp>
      <p:sp>
        <p:nvSpPr>
          <p:cNvPr id="23" name="TextBox 22">
            <a:extLst>
              <a:ext uri="{FF2B5EF4-FFF2-40B4-BE49-F238E27FC236}">
                <a16:creationId xmlns:a16="http://schemas.microsoft.com/office/drawing/2014/main" xmlns="" id="{CEF87DBF-C742-2245-A7E6-3CC6CD968959}"/>
              </a:ext>
            </a:extLst>
          </p:cNvPr>
          <p:cNvSpPr txBox="1"/>
          <p:nvPr/>
        </p:nvSpPr>
        <p:spPr>
          <a:xfrm>
            <a:off x="984849" y="5639491"/>
            <a:ext cx="531306" cy="253916"/>
          </a:xfrm>
          <a:prstGeom prst="rect">
            <a:avLst/>
          </a:prstGeom>
          <a:solidFill>
            <a:srgbClr val="FFFF00"/>
          </a:solidFill>
        </p:spPr>
        <p:txBody>
          <a:bodyPr wrap="square" rtlCol="0">
            <a:spAutoFit/>
          </a:bodyPr>
          <a:lstStyle/>
          <a:p>
            <a:pPr algn="ctr"/>
            <a:r>
              <a:rPr lang="en-US" sz="1050" b="1" dirty="0"/>
              <a:t>K-W</a:t>
            </a:r>
          </a:p>
        </p:txBody>
      </p:sp>
      <p:sp>
        <p:nvSpPr>
          <p:cNvPr id="24" name="TextBox 23">
            <a:extLst>
              <a:ext uri="{FF2B5EF4-FFF2-40B4-BE49-F238E27FC236}">
                <a16:creationId xmlns:a16="http://schemas.microsoft.com/office/drawing/2014/main" xmlns="" id="{43F3DAD8-78C0-324F-A7AA-B00D7E1CDA2A}"/>
              </a:ext>
            </a:extLst>
          </p:cNvPr>
          <p:cNvSpPr txBox="1"/>
          <p:nvPr/>
        </p:nvSpPr>
        <p:spPr>
          <a:xfrm>
            <a:off x="1419420" y="5637461"/>
            <a:ext cx="408324" cy="253916"/>
          </a:xfrm>
          <a:prstGeom prst="rect">
            <a:avLst/>
          </a:prstGeom>
          <a:solidFill>
            <a:srgbClr val="FFC000"/>
          </a:solidFill>
        </p:spPr>
        <p:txBody>
          <a:bodyPr wrap="square" rtlCol="0">
            <a:spAutoFit/>
          </a:bodyPr>
          <a:lstStyle/>
          <a:p>
            <a:pPr algn="ctr"/>
            <a:r>
              <a:rPr lang="en-US" sz="1050" b="1" dirty="0"/>
              <a:t>Co</a:t>
            </a:r>
          </a:p>
        </p:txBody>
      </p:sp>
      <p:sp>
        <p:nvSpPr>
          <p:cNvPr id="25" name="TextBox 24">
            <a:extLst>
              <a:ext uri="{FF2B5EF4-FFF2-40B4-BE49-F238E27FC236}">
                <a16:creationId xmlns:a16="http://schemas.microsoft.com/office/drawing/2014/main" xmlns="" id="{36B889D4-D503-D046-98A3-547A4DC0564D}"/>
              </a:ext>
            </a:extLst>
          </p:cNvPr>
          <p:cNvSpPr txBox="1"/>
          <p:nvPr/>
        </p:nvSpPr>
        <p:spPr>
          <a:xfrm>
            <a:off x="1366780" y="5159237"/>
            <a:ext cx="256802" cy="253916"/>
          </a:xfrm>
          <a:prstGeom prst="rect">
            <a:avLst/>
          </a:prstGeom>
          <a:solidFill>
            <a:srgbClr val="FFFF00"/>
          </a:solidFill>
        </p:spPr>
        <p:txBody>
          <a:bodyPr wrap="square" rtlCol="0">
            <a:spAutoFit/>
          </a:bodyPr>
          <a:lstStyle/>
          <a:p>
            <a:pPr algn="ctr"/>
            <a:r>
              <a:rPr lang="en-US" sz="1050" b="1" dirty="0"/>
              <a:t>W</a:t>
            </a:r>
          </a:p>
        </p:txBody>
      </p:sp>
      <p:sp>
        <p:nvSpPr>
          <p:cNvPr id="26" name="TextBox 25">
            <a:extLst>
              <a:ext uri="{FF2B5EF4-FFF2-40B4-BE49-F238E27FC236}">
                <a16:creationId xmlns:a16="http://schemas.microsoft.com/office/drawing/2014/main" xmlns="" id="{BB568E48-5AE5-EF42-8DD9-14FC7E82A4AA}"/>
              </a:ext>
            </a:extLst>
          </p:cNvPr>
          <p:cNvSpPr txBox="1"/>
          <p:nvPr/>
        </p:nvSpPr>
        <p:spPr>
          <a:xfrm>
            <a:off x="1383108" y="5369194"/>
            <a:ext cx="185888" cy="253916"/>
          </a:xfrm>
          <a:prstGeom prst="rect">
            <a:avLst/>
          </a:prstGeom>
          <a:solidFill>
            <a:srgbClr val="FFC000"/>
          </a:solidFill>
        </p:spPr>
        <p:txBody>
          <a:bodyPr wrap="square" rtlCol="0">
            <a:spAutoFit/>
          </a:bodyPr>
          <a:lstStyle/>
          <a:p>
            <a:pPr algn="ctr"/>
            <a:r>
              <a:rPr lang="en-US" sz="1050" b="1" dirty="0"/>
              <a:t>K</a:t>
            </a:r>
          </a:p>
        </p:txBody>
      </p:sp>
      <p:sp>
        <p:nvSpPr>
          <p:cNvPr id="27" name="TextBox 26">
            <a:extLst>
              <a:ext uri="{FF2B5EF4-FFF2-40B4-BE49-F238E27FC236}">
                <a16:creationId xmlns:a16="http://schemas.microsoft.com/office/drawing/2014/main" xmlns="" id="{B4964994-CD12-C24D-ACA4-CECB6D32029D}"/>
              </a:ext>
            </a:extLst>
          </p:cNvPr>
          <p:cNvSpPr txBox="1"/>
          <p:nvPr/>
        </p:nvSpPr>
        <p:spPr>
          <a:xfrm>
            <a:off x="1619353" y="5163173"/>
            <a:ext cx="256802" cy="253916"/>
          </a:xfrm>
          <a:prstGeom prst="rect">
            <a:avLst/>
          </a:prstGeom>
          <a:solidFill>
            <a:srgbClr val="FFFF00"/>
          </a:solidFill>
        </p:spPr>
        <p:txBody>
          <a:bodyPr wrap="square" rtlCol="0">
            <a:spAutoFit/>
          </a:bodyPr>
          <a:lstStyle/>
          <a:p>
            <a:pPr algn="ctr"/>
            <a:r>
              <a:rPr lang="en-US" sz="1050" b="1" dirty="0"/>
              <a:t>W</a:t>
            </a:r>
          </a:p>
        </p:txBody>
      </p:sp>
      <p:sp>
        <p:nvSpPr>
          <p:cNvPr id="28" name="TextBox 27">
            <a:extLst>
              <a:ext uri="{FF2B5EF4-FFF2-40B4-BE49-F238E27FC236}">
                <a16:creationId xmlns:a16="http://schemas.microsoft.com/office/drawing/2014/main" xmlns="" id="{36AE9853-083C-7B4A-AFBA-70F4F0EF7089}"/>
              </a:ext>
            </a:extLst>
          </p:cNvPr>
          <p:cNvSpPr txBox="1"/>
          <p:nvPr/>
        </p:nvSpPr>
        <p:spPr>
          <a:xfrm>
            <a:off x="1564919" y="5361321"/>
            <a:ext cx="256802" cy="253916"/>
          </a:xfrm>
          <a:prstGeom prst="rect">
            <a:avLst/>
          </a:prstGeom>
          <a:solidFill>
            <a:srgbClr val="FFFF00"/>
          </a:solidFill>
        </p:spPr>
        <p:txBody>
          <a:bodyPr wrap="square" rtlCol="0">
            <a:spAutoFit/>
          </a:bodyPr>
          <a:lstStyle/>
          <a:p>
            <a:pPr algn="ctr"/>
            <a:r>
              <a:rPr lang="en-US" sz="1050" b="1" dirty="0"/>
              <a:t>W</a:t>
            </a:r>
          </a:p>
        </p:txBody>
      </p:sp>
      <p:sp>
        <p:nvSpPr>
          <p:cNvPr id="29" name="TextBox 28">
            <a:extLst>
              <a:ext uri="{FF2B5EF4-FFF2-40B4-BE49-F238E27FC236}">
                <a16:creationId xmlns:a16="http://schemas.microsoft.com/office/drawing/2014/main" xmlns="" id="{B682177B-0FC9-9A47-B052-8730D7C60DF8}"/>
              </a:ext>
            </a:extLst>
          </p:cNvPr>
          <p:cNvSpPr txBox="1"/>
          <p:nvPr/>
        </p:nvSpPr>
        <p:spPr>
          <a:xfrm>
            <a:off x="1801804" y="5372117"/>
            <a:ext cx="214014" cy="253916"/>
          </a:xfrm>
          <a:prstGeom prst="rect">
            <a:avLst/>
          </a:prstGeom>
          <a:solidFill>
            <a:schemeClr val="accent6">
              <a:lumMod val="40000"/>
              <a:lumOff val="60000"/>
            </a:schemeClr>
          </a:solidFill>
        </p:spPr>
        <p:txBody>
          <a:bodyPr wrap="square" rtlCol="0">
            <a:spAutoFit/>
          </a:bodyPr>
          <a:lstStyle/>
          <a:p>
            <a:pPr algn="ctr"/>
            <a:r>
              <a:rPr lang="en-US" sz="1050" b="1" dirty="0"/>
              <a:t>Z</a:t>
            </a:r>
          </a:p>
        </p:txBody>
      </p:sp>
      <p:sp>
        <p:nvSpPr>
          <p:cNvPr id="30" name="TextBox 29">
            <a:extLst>
              <a:ext uri="{FF2B5EF4-FFF2-40B4-BE49-F238E27FC236}">
                <a16:creationId xmlns:a16="http://schemas.microsoft.com/office/drawing/2014/main" xmlns="" id="{E165FC36-AAEF-AC42-B26E-B261DD87FAB1}"/>
              </a:ext>
            </a:extLst>
          </p:cNvPr>
          <p:cNvSpPr txBox="1"/>
          <p:nvPr/>
        </p:nvSpPr>
        <p:spPr>
          <a:xfrm>
            <a:off x="2007654" y="5375896"/>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31" name="TextBox 30">
            <a:extLst>
              <a:ext uri="{FF2B5EF4-FFF2-40B4-BE49-F238E27FC236}">
                <a16:creationId xmlns:a16="http://schemas.microsoft.com/office/drawing/2014/main" xmlns="" id="{C1433B2D-D5A3-F542-B4D0-3C2CB0C71AA3}"/>
              </a:ext>
            </a:extLst>
          </p:cNvPr>
          <p:cNvSpPr txBox="1"/>
          <p:nvPr/>
        </p:nvSpPr>
        <p:spPr>
          <a:xfrm>
            <a:off x="1855090" y="5163173"/>
            <a:ext cx="214014" cy="253916"/>
          </a:xfrm>
          <a:prstGeom prst="rect">
            <a:avLst/>
          </a:prstGeom>
          <a:solidFill>
            <a:srgbClr val="FFC000"/>
          </a:solidFill>
        </p:spPr>
        <p:txBody>
          <a:bodyPr wrap="square" rtlCol="0">
            <a:spAutoFit/>
          </a:bodyPr>
          <a:lstStyle/>
          <a:p>
            <a:pPr algn="ctr"/>
            <a:r>
              <a:rPr lang="en-US" sz="1050" b="1" dirty="0"/>
              <a:t>Z</a:t>
            </a:r>
          </a:p>
        </p:txBody>
      </p:sp>
      <p:sp>
        <p:nvSpPr>
          <p:cNvPr id="32" name="TextBox 31">
            <a:extLst>
              <a:ext uri="{FF2B5EF4-FFF2-40B4-BE49-F238E27FC236}">
                <a16:creationId xmlns:a16="http://schemas.microsoft.com/office/drawing/2014/main" xmlns="" id="{B3769197-6318-B543-A316-63F09698A4F1}"/>
              </a:ext>
            </a:extLst>
          </p:cNvPr>
          <p:cNvSpPr txBox="1"/>
          <p:nvPr/>
        </p:nvSpPr>
        <p:spPr>
          <a:xfrm>
            <a:off x="1931812" y="3642969"/>
            <a:ext cx="484694" cy="253916"/>
          </a:xfrm>
          <a:prstGeom prst="rect">
            <a:avLst/>
          </a:prstGeom>
          <a:solidFill>
            <a:srgbClr val="FFFF00"/>
          </a:solidFill>
        </p:spPr>
        <p:txBody>
          <a:bodyPr wrap="square" rtlCol="0">
            <a:spAutoFit/>
          </a:bodyPr>
          <a:lstStyle/>
          <a:p>
            <a:pPr algn="ctr"/>
            <a:r>
              <a:rPr lang="en-US" sz="1050" b="1" dirty="0"/>
              <a:t>C-W</a:t>
            </a:r>
          </a:p>
        </p:txBody>
      </p:sp>
      <p:sp>
        <p:nvSpPr>
          <p:cNvPr id="33" name="TextBox 32">
            <a:extLst>
              <a:ext uri="{FF2B5EF4-FFF2-40B4-BE49-F238E27FC236}">
                <a16:creationId xmlns:a16="http://schemas.microsoft.com/office/drawing/2014/main" xmlns="" id="{EF3901DA-8EC3-4D45-9548-E86CA32B2D1B}"/>
              </a:ext>
            </a:extLst>
          </p:cNvPr>
          <p:cNvSpPr txBox="1"/>
          <p:nvPr/>
        </p:nvSpPr>
        <p:spPr>
          <a:xfrm>
            <a:off x="1598288" y="3639033"/>
            <a:ext cx="256802" cy="253916"/>
          </a:xfrm>
          <a:prstGeom prst="rect">
            <a:avLst/>
          </a:prstGeom>
          <a:solidFill>
            <a:srgbClr val="FFFF00"/>
          </a:solidFill>
        </p:spPr>
        <p:txBody>
          <a:bodyPr wrap="square" rtlCol="0">
            <a:spAutoFit/>
          </a:bodyPr>
          <a:lstStyle/>
          <a:p>
            <a:pPr algn="ctr"/>
            <a:r>
              <a:rPr lang="en-US" sz="1050" b="1" dirty="0"/>
              <a:t>W</a:t>
            </a:r>
          </a:p>
        </p:txBody>
      </p:sp>
      <p:sp>
        <p:nvSpPr>
          <p:cNvPr id="34" name="TextBox 33">
            <a:extLst>
              <a:ext uri="{FF2B5EF4-FFF2-40B4-BE49-F238E27FC236}">
                <a16:creationId xmlns:a16="http://schemas.microsoft.com/office/drawing/2014/main" xmlns="" id="{B97CA721-EA96-C14A-A6BF-86F29D7D1CBF}"/>
              </a:ext>
            </a:extLst>
          </p:cNvPr>
          <p:cNvSpPr txBox="1"/>
          <p:nvPr/>
        </p:nvSpPr>
        <p:spPr>
          <a:xfrm>
            <a:off x="1827744" y="3642969"/>
            <a:ext cx="214014" cy="253916"/>
          </a:xfrm>
          <a:prstGeom prst="rect">
            <a:avLst/>
          </a:prstGeom>
          <a:solidFill>
            <a:srgbClr val="FFC000"/>
          </a:solidFill>
        </p:spPr>
        <p:txBody>
          <a:bodyPr wrap="square" rtlCol="0">
            <a:spAutoFit/>
          </a:bodyPr>
          <a:lstStyle/>
          <a:p>
            <a:pPr algn="ctr"/>
            <a:r>
              <a:rPr lang="en-US" sz="1050" b="1" dirty="0"/>
              <a:t>Z</a:t>
            </a:r>
          </a:p>
        </p:txBody>
      </p:sp>
      <p:sp>
        <p:nvSpPr>
          <p:cNvPr id="35" name="TextBox 34">
            <a:extLst>
              <a:ext uri="{FF2B5EF4-FFF2-40B4-BE49-F238E27FC236}">
                <a16:creationId xmlns:a16="http://schemas.microsoft.com/office/drawing/2014/main" xmlns="" id="{5E6271EC-B07A-AC4A-A0E0-8627E1BEDF05}"/>
              </a:ext>
            </a:extLst>
          </p:cNvPr>
          <p:cNvSpPr txBox="1"/>
          <p:nvPr/>
        </p:nvSpPr>
        <p:spPr>
          <a:xfrm>
            <a:off x="999685" y="3642966"/>
            <a:ext cx="484694" cy="253916"/>
          </a:xfrm>
          <a:prstGeom prst="rect">
            <a:avLst/>
          </a:prstGeom>
          <a:solidFill>
            <a:srgbClr val="FFFF00"/>
          </a:solidFill>
        </p:spPr>
        <p:txBody>
          <a:bodyPr wrap="square" rtlCol="0">
            <a:spAutoFit/>
          </a:bodyPr>
          <a:lstStyle/>
          <a:p>
            <a:pPr algn="ctr"/>
            <a:r>
              <a:rPr lang="en-US" sz="1050" b="1" dirty="0"/>
              <a:t>C-W</a:t>
            </a:r>
          </a:p>
        </p:txBody>
      </p:sp>
      <p:sp>
        <p:nvSpPr>
          <p:cNvPr id="36" name="TextBox 35">
            <a:extLst>
              <a:ext uri="{FF2B5EF4-FFF2-40B4-BE49-F238E27FC236}">
                <a16:creationId xmlns:a16="http://schemas.microsoft.com/office/drawing/2014/main" xmlns="" id="{0F790919-D657-FA45-968C-D1500171DFBC}"/>
              </a:ext>
            </a:extLst>
          </p:cNvPr>
          <p:cNvSpPr txBox="1"/>
          <p:nvPr/>
        </p:nvSpPr>
        <p:spPr>
          <a:xfrm>
            <a:off x="1384274" y="3642969"/>
            <a:ext cx="256802" cy="253916"/>
          </a:xfrm>
          <a:prstGeom prst="rect">
            <a:avLst/>
          </a:prstGeom>
          <a:solidFill>
            <a:srgbClr val="FFFF00"/>
          </a:solidFill>
        </p:spPr>
        <p:txBody>
          <a:bodyPr wrap="square" rtlCol="0">
            <a:spAutoFit/>
          </a:bodyPr>
          <a:lstStyle/>
          <a:p>
            <a:pPr algn="ctr"/>
            <a:r>
              <a:rPr lang="en-US" sz="1050" b="1" dirty="0"/>
              <a:t>W</a:t>
            </a:r>
          </a:p>
        </p:txBody>
      </p:sp>
      <p:sp>
        <p:nvSpPr>
          <p:cNvPr id="37" name="TextBox 36">
            <a:extLst>
              <a:ext uri="{FF2B5EF4-FFF2-40B4-BE49-F238E27FC236}">
                <a16:creationId xmlns:a16="http://schemas.microsoft.com/office/drawing/2014/main" xmlns="" id="{CCDE14AF-4900-2D4B-A34D-05F5B70DDFD3}"/>
              </a:ext>
            </a:extLst>
          </p:cNvPr>
          <p:cNvSpPr txBox="1"/>
          <p:nvPr/>
        </p:nvSpPr>
        <p:spPr>
          <a:xfrm>
            <a:off x="1161635" y="3876821"/>
            <a:ext cx="660985" cy="253916"/>
          </a:xfrm>
          <a:prstGeom prst="rect">
            <a:avLst/>
          </a:prstGeom>
          <a:solidFill>
            <a:srgbClr val="FFFF00"/>
          </a:solidFill>
        </p:spPr>
        <p:txBody>
          <a:bodyPr wrap="square" rtlCol="0">
            <a:spAutoFit/>
          </a:bodyPr>
          <a:lstStyle/>
          <a:p>
            <a:pPr algn="ctr"/>
            <a:r>
              <a:rPr lang="en-US" sz="1050" b="1" dirty="0"/>
              <a:t>W-Co-Z</a:t>
            </a:r>
          </a:p>
        </p:txBody>
      </p:sp>
      <p:sp>
        <p:nvSpPr>
          <p:cNvPr id="38" name="TextBox 37">
            <a:extLst>
              <a:ext uri="{FF2B5EF4-FFF2-40B4-BE49-F238E27FC236}">
                <a16:creationId xmlns:a16="http://schemas.microsoft.com/office/drawing/2014/main" xmlns="" id="{2BD17E2E-0EE7-0A40-8AC7-A529A292E353}"/>
              </a:ext>
            </a:extLst>
          </p:cNvPr>
          <p:cNvSpPr txBox="1"/>
          <p:nvPr/>
        </p:nvSpPr>
        <p:spPr>
          <a:xfrm>
            <a:off x="1790080" y="3877464"/>
            <a:ext cx="256802" cy="253916"/>
          </a:xfrm>
          <a:prstGeom prst="rect">
            <a:avLst/>
          </a:prstGeom>
          <a:solidFill>
            <a:srgbClr val="FFC000"/>
          </a:solidFill>
        </p:spPr>
        <p:txBody>
          <a:bodyPr wrap="square" rtlCol="0">
            <a:spAutoFit/>
          </a:bodyPr>
          <a:lstStyle/>
          <a:p>
            <a:pPr algn="ctr"/>
            <a:r>
              <a:rPr lang="en-US" sz="1050" b="1" dirty="0"/>
              <a:t>K</a:t>
            </a:r>
          </a:p>
        </p:txBody>
      </p:sp>
      <p:sp>
        <p:nvSpPr>
          <p:cNvPr id="39" name="TextBox 38">
            <a:extLst>
              <a:ext uri="{FF2B5EF4-FFF2-40B4-BE49-F238E27FC236}">
                <a16:creationId xmlns:a16="http://schemas.microsoft.com/office/drawing/2014/main" xmlns="" id="{43B437F8-D7C6-A24A-82AB-39187386AC9E}"/>
              </a:ext>
            </a:extLst>
          </p:cNvPr>
          <p:cNvSpPr txBox="1"/>
          <p:nvPr/>
        </p:nvSpPr>
        <p:spPr>
          <a:xfrm>
            <a:off x="1796939" y="4094374"/>
            <a:ext cx="225341" cy="253916"/>
          </a:xfrm>
          <a:prstGeom prst="rect">
            <a:avLst/>
          </a:prstGeom>
          <a:solidFill>
            <a:schemeClr val="accent2">
              <a:lumMod val="75000"/>
            </a:schemeClr>
          </a:solidFill>
        </p:spPr>
        <p:txBody>
          <a:bodyPr wrap="square" rtlCol="0">
            <a:spAutoFit/>
          </a:bodyPr>
          <a:lstStyle/>
          <a:p>
            <a:pPr algn="ctr"/>
            <a:r>
              <a:rPr lang="en-US" sz="1050" b="1" dirty="0"/>
              <a:t>C</a:t>
            </a:r>
          </a:p>
        </p:txBody>
      </p:sp>
      <p:sp>
        <p:nvSpPr>
          <p:cNvPr id="40" name="TextBox 39">
            <a:extLst>
              <a:ext uri="{FF2B5EF4-FFF2-40B4-BE49-F238E27FC236}">
                <a16:creationId xmlns:a16="http://schemas.microsoft.com/office/drawing/2014/main" xmlns="" id="{B57EB749-F304-B64D-AE9B-75EFDE71067A}"/>
              </a:ext>
            </a:extLst>
          </p:cNvPr>
          <p:cNvSpPr txBox="1"/>
          <p:nvPr/>
        </p:nvSpPr>
        <p:spPr>
          <a:xfrm>
            <a:off x="1512335" y="4311116"/>
            <a:ext cx="256802" cy="253916"/>
          </a:xfrm>
          <a:prstGeom prst="rect">
            <a:avLst/>
          </a:prstGeom>
          <a:solidFill>
            <a:srgbClr val="FFFF00"/>
          </a:solidFill>
        </p:spPr>
        <p:txBody>
          <a:bodyPr wrap="square" rtlCol="0">
            <a:spAutoFit/>
          </a:bodyPr>
          <a:lstStyle/>
          <a:p>
            <a:pPr algn="ctr"/>
            <a:r>
              <a:rPr lang="en-US" sz="1050" b="1" dirty="0"/>
              <a:t>W</a:t>
            </a:r>
          </a:p>
        </p:txBody>
      </p:sp>
      <p:sp>
        <p:nvSpPr>
          <p:cNvPr id="41" name="TextBox 40">
            <a:extLst>
              <a:ext uri="{FF2B5EF4-FFF2-40B4-BE49-F238E27FC236}">
                <a16:creationId xmlns:a16="http://schemas.microsoft.com/office/drawing/2014/main" xmlns="" id="{3297EFCC-6D09-3F42-962B-BAC351F350FB}"/>
              </a:ext>
            </a:extLst>
          </p:cNvPr>
          <p:cNvSpPr txBox="1"/>
          <p:nvPr/>
        </p:nvSpPr>
        <p:spPr>
          <a:xfrm>
            <a:off x="1002958" y="4102592"/>
            <a:ext cx="806490" cy="253916"/>
          </a:xfrm>
          <a:prstGeom prst="rect">
            <a:avLst/>
          </a:prstGeom>
          <a:solidFill>
            <a:srgbClr val="FFFF00"/>
          </a:solidFill>
        </p:spPr>
        <p:txBody>
          <a:bodyPr wrap="square" rtlCol="0">
            <a:spAutoFit/>
          </a:bodyPr>
          <a:lstStyle/>
          <a:p>
            <a:pPr algn="ctr"/>
            <a:r>
              <a:rPr lang="en-US" sz="1050" b="1" dirty="0"/>
              <a:t>K-W-Co-Z</a:t>
            </a:r>
          </a:p>
        </p:txBody>
      </p:sp>
      <p:sp>
        <p:nvSpPr>
          <p:cNvPr id="42" name="TextBox 41">
            <a:extLst>
              <a:ext uri="{FF2B5EF4-FFF2-40B4-BE49-F238E27FC236}">
                <a16:creationId xmlns:a16="http://schemas.microsoft.com/office/drawing/2014/main" xmlns="" id="{2B62F1C5-1A3F-EC4C-B3E7-447103DDCB34}"/>
              </a:ext>
            </a:extLst>
          </p:cNvPr>
          <p:cNvSpPr txBox="1"/>
          <p:nvPr/>
        </p:nvSpPr>
        <p:spPr>
          <a:xfrm>
            <a:off x="1478745" y="4520060"/>
            <a:ext cx="352933" cy="253916"/>
          </a:xfrm>
          <a:prstGeom prst="rect">
            <a:avLst/>
          </a:prstGeom>
          <a:solidFill>
            <a:srgbClr val="FFFF00"/>
          </a:solidFill>
        </p:spPr>
        <p:txBody>
          <a:bodyPr wrap="square" rtlCol="0">
            <a:spAutoFit/>
          </a:bodyPr>
          <a:lstStyle/>
          <a:p>
            <a:pPr algn="ctr"/>
            <a:r>
              <a:rPr lang="en-US" sz="1050" b="1" dirty="0"/>
              <a:t>Co</a:t>
            </a:r>
          </a:p>
        </p:txBody>
      </p:sp>
      <p:sp>
        <p:nvSpPr>
          <p:cNvPr id="43" name="TextBox 42">
            <a:extLst>
              <a:ext uri="{FF2B5EF4-FFF2-40B4-BE49-F238E27FC236}">
                <a16:creationId xmlns:a16="http://schemas.microsoft.com/office/drawing/2014/main" xmlns="" id="{00275119-2EC2-6641-B0F1-8237A7DA427F}"/>
              </a:ext>
            </a:extLst>
          </p:cNvPr>
          <p:cNvSpPr txBox="1"/>
          <p:nvPr/>
        </p:nvSpPr>
        <p:spPr>
          <a:xfrm>
            <a:off x="1055647" y="4359984"/>
            <a:ext cx="505332" cy="253916"/>
          </a:xfrm>
          <a:prstGeom prst="rect">
            <a:avLst/>
          </a:prstGeom>
          <a:solidFill>
            <a:schemeClr val="accent2">
              <a:lumMod val="75000"/>
            </a:schemeClr>
          </a:solidFill>
        </p:spPr>
        <p:txBody>
          <a:bodyPr wrap="square" rtlCol="0">
            <a:spAutoFit/>
          </a:bodyPr>
          <a:lstStyle/>
          <a:p>
            <a:pPr algn="ctr"/>
            <a:r>
              <a:rPr lang="en-US" sz="1050" b="1" dirty="0"/>
              <a:t>K-C</a:t>
            </a:r>
          </a:p>
        </p:txBody>
      </p:sp>
      <p:sp>
        <p:nvSpPr>
          <p:cNvPr id="44" name="TextBox 43">
            <a:extLst>
              <a:ext uri="{FF2B5EF4-FFF2-40B4-BE49-F238E27FC236}">
                <a16:creationId xmlns:a16="http://schemas.microsoft.com/office/drawing/2014/main" xmlns="" id="{3F453F0F-B925-944C-B6AA-38F4F0590B67}"/>
              </a:ext>
            </a:extLst>
          </p:cNvPr>
          <p:cNvSpPr txBox="1"/>
          <p:nvPr/>
        </p:nvSpPr>
        <p:spPr>
          <a:xfrm>
            <a:off x="1740027" y="4314005"/>
            <a:ext cx="176903" cy="253916"/>
          </a:xfrm>
          <a:prstGeom prst="rect">
            <a:avLst/>
          </a:prstGeom>
          <a:solidFill>
            <a:srgbClr val="FFC000"/>
          </a:solidFill>
        </p:spPr>
        <p:txBody>
          <a:bodyPr wrap="square" rtlCol="0">
            <a:spAutoFit/>
          </a:bodyPr>
          <a:lstStyle/>
          <a:p>
            <a:pPr algn="ctr"/>
            <a:r>
              <a:rPr lang="en-US" sz="1050" b="1" dirty="0"/>
              <a:t>C</a:t>
            </a:r>
          </a:p>
        </p:txBody>
      </p:sp>
      <p:sp>
        <p:nvSpPr>
          <p:cNvPr id="45" name="TextBox 44">
            <a:extLst>
              <a:ext uri="{FF2B5EF4-FFF2-40B4-BE49-F238E27FC236}">
                <a16:creationId xmlns:a16="http://schemas.microsoft.com/office/drawing/2014/main" xmlns="" id="{BA2D9E49-9428-B945-BA9C-8675959B070B}"/>
              </a:ext>
            </a:extLst>
          </p:cNvPr>
          <p:cNvSpPr txBox="1"/>
          <p:nvPr/>
        </p:nvSpPr>
        <p:spPr>
          <a:xfrm>
            <a:off x="3252619" y="2278627"/>
            <a:ext cx="256802" cy="253916"/>
          </a:xfrm>
          <a:prstGeom prst="rect">
            <a:avLst/>
          </a:prstGeom>
          <a:solidFill>
            <a:srgbClr val="FFFF00"/>
          </a:solidFill>
        </p:spPr>
        <p:txBody>
          <a:bodyPr wrap="square" rtlCol="0">
            <a:spAutoFit/>
          </a:bodyPr>
          <a:lstStyle/>
          <a:p>
            <a:pPr algn="ctr"/>
            <a:r>
              <a:rPr lang="en-US" sz="1050" b="1" dirty="0"/>
              <a:t>C</a:t>
            </a:r>
          </a:p>
        </p:txBody>
      </p:sp>
      <p:sp>
        <p:nvSpPr>
          <p:cNvPr id="46" name="TextBox 45">
            <a:extLst>
              <a:ext uri="{FF2B5EF4-FFF2-40B4-BE49-F238E27FC236}">
                <a16:creationId xmlns:a16="http://schemas.microsoft.com/office/drawing/2014/main" xmlns="" id="{A4E8CF60-FC24-1A4E-B276-BB87A0CAE101}"/>
              </a:ext>
            </a:extLst>
          </p:cNvPr>
          <p:cNvSpPr txBox="1"/>
          <p:nvPr/>
        </p:nvSpPr>
        <p:spPr>
          <a:xfrm>
            <a:off x="3046404" y="2278626"/>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47" name="TextBox 46">
            <a:extLst>
              <a:ext uri="{FF2B5EF4-FFF2-40B4-BE49-F238E27FC236}">
                <a16:creationId xmlns:a16="http://schemas.microsoft.com/office/drawing/2014/main" xmlns="" id="{0D469B71-0685-5047-BF1A-284DD03ED807}"/>
              </a:ext>
            </a:extLst>
          </p:cNvPr>
          <p:cNvSpPr txBox="1"/>
          <p:nvPr/>
        </p:nvSpPr>
        <p:spPr>
          <a:xfrm>
            <a:off x="2966962" y="2054870"/>
            <a:ext cx="256802" cy="253916"/>
          </a:xfrm>
          <a:prstGeom prst="rect">
            <a:avLst/>
          </a:prstGeom>
          <a:solidFill>
            <a:schemeClr val="accent6">
              <a:lumMod val="40000"/>
              <a:lumOff val="60000"/>
            </a:schemeClr>
          </a:solidFill>
        </p:spPr>
        <p:txBody>
          <a:bodyPr wrap="square" rtlCol="0">
            <a:spAutoFit/>
          </a:bodyPr>
          <a:lstStyle/>
          <a:p>
            <a:pPr algn="ctr"/>
            <a:r>
              <a:rPr lang="en-US" sz="1050" b="1" dirty="0"/>
              <a:t>Z</a:t>
            </a:r>
          </a:p>
        </p:txBody>
      </p:sp>
      <p:sp>
        <p:nvSpPr>
          <p:cNvPr id="48" name="TextBox 47">
            <a:extLst>
              <a:ext uri="{FF2B5EF4-FFF2-40B4-BE49-F238E27FC236}">
                <a16:creationId xmlns:a16="http://schemas.microsoft.com/office/drawing/2014/main" xmlns="" id="{D8E3AC96-C345-AB4A-9D89-8B2B308E54B5}"/>
              </a:ext>
            </a:extLst>
          </p:cNvPr>
          <p:cNvSpPr txBox="1"/>
          <p:nvPr/>
        </p:nvSpPr>
        <p:spPr>
          <a:xfrm>
            <a:off x="2767945" y="2054870"/>
            <a:ext cx="256802" cy="253916"/>
          </a:xfrm>
          <a:prstGeom prst="rect">
            <a:avLst/>
          </a:prstGeom>
          <a:solidFill>
            <a:srgbClr val="FFFF00"/>
          </a:solidFill>
        </p:spPr>
        <p:txBody>
          <a:bodyPr wrap="square" rtlCol="0">
            <a:spAutoFit/>
          </a:bodyPr>
          <a:lstStyle/>
          <a:p>
            <a:pPr algn="ctr"/>
            <a:r>
              <a:rPr lang="en-US" sz="1050" b="1" dirty="0"/>
              <a:t>C</a:t>
            </a:r>
          </a:p>
        </p:txBody>
      </p:sp>
      <p:sp>
        <p:nvSpPr>
          <p:cNvPr id="49" name="TextBox 48">
            <a:extLst>
              <a:ext uri="{FF2B5EF4-FFF2-40B4-BE49-F238E27FC236}">
                <a16:creationId xmlns:a16="http://schemas.microsoft.com/office/drawing/2014/main" xmlns="" id="{A8CAC939-F941-BD4B-9B7D-DCE6542F453C}"/>
              </a:ext>
            </a:extLst>
          </p:cNvPr>
          <p:cNvSpPr txBox="1"/>
          <p:nvPr/>
        </p:nvSpPr>
        <p:spPr>
          <a:xfrm>
            <a:off x="2793511" y="1571323"/>
            <a:ext cx="225341" cy="253916"/>
          </a:xfrm>
          <a:prstGeom prst="rect">
            <a:avLst/>
          </a:prstGeom>
          <a:solidFill>
            <a:schemeClr val="accent2">
              <a:lumMod val="75000"/>
            </a:schemeClr>
          </a:solidFill>
        </p:spPr>
        <p:txBody>
          <a:bodyPr wrap="square" rtlCol="0">
            <a:spAutoFit/>
          </a:bodyPr>
          <a:lstStyle/>
          <a:p>
            <a:pPr algn="ctr"/>
            <a:r>
              <a:rPr lang="en-US" sz="1050" b="1" dirty="0"/>
              <a:t>C</a:t>
            </a:r>
          </a:p>
        </p:txBody>
      </p:sp>
      <p:sp>
        <p:nvSpPr>
          <p:cNvPr id="50" name="TextBox 49">
            <a:extLst>
              <a:ext uri="{FF2B5EF4-FFF2-40B4-BE49-F238E27FC236}">
                <a16:creationId xmlns:a16="http://schemas.microsoft.com/office/drawing/2014/main" xmlns="" id="{C6682CDD-A4DA-2046-8BCB-70DC9661E58A}"/>
              </a:ext>
            </a:extLst>
          </p:cNvPr>
          <p:cNvSpPr txBox="1"/>
          <p:nvPr/>
        </p:nvSpPr>
        <p:spPr>
          <a:xfrm>
            <a:off x="2885303" y="2457156"/>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51" name="TextBox 50">
            <a:extLst>
              <a:ext uri="{FF2B5EF4-FFF2-40B4-BE49-F238E27FC236}">
                <a16:creationId xmlns:a16="http://schemas.microsoft.com/office/drawing/2014/main" xmlns="" id="{F7F571B4-21BB-A94B-899B-C4C500B6D60E}"/>
              </a:ext>
            </a:extLst>
          </p:cNvPr>
          <p:cNvSpPr txBox="1"/>
          <p:nvPr/>
        </p:nvSpPr>
        <p:spPr>
          <a:xfrm>
            <a:off x="3111804" y="2457156"/>
            <a:ext cx="256802" cy="253916"/>
          </a:xfrm>
          <a:prstGeom prst="rect">
            <a:avLst/>
          </a:prstGeom>
          <a:solidFill>
            <a:schemeClr val="accent6">
              <a:lumMod val="40000"/>
              <a:lumOff val="60000"/>
            </a:schemeClr>
          </a:solidFill>
        </p:spPr>
        <p:txBody>
          <a:bodyPr wrap="square" rtlCol="0">
            <a:spAutoFit/>
          </a:bodyPr>
          <a:lstStyle/>
          <a:p>
            <a:pPr algn="ctr"/>
            <a:r>
              <a:rPr lang="en-US" sz="1050" b="1" dirty="0"/>
              <a:t>Z</a:t>
            </a:r>
          </a:p>
        </p:txBody>
      </p:sp>
      <p:sp>
        <p:nvSpPr>
          <p:cNvPr id="52" name="TextBox 51">
            <a:extLst>
              <a:ext uri="{FF2B5EF4-FFF2-40B4-BE49-F238E27FC236}">
                <a16:creationId xmlns:a16="http://schemas.microsoft.com/office/drawing/2014/main" xmlns="" id="{AE83C393-2C78-8843-A9C1-CC660BAEC915}"/>
              </a:ext>
            </a:extLst>
          </p:cNvPr>
          <p:cNvSpPr txBox="1"/>
          <p:nvPr/>
        </p:nvSpPr>
        <p:spPr>
          <a:xfrm>
            <a:off x="2534008" y="1625458"/>
            <a:ext cx="256802" cy="253916"/>
          </a:xfrm>
          <a:prstGeom prst="rect">
            <a:avLst/>
          </a:prstGeom>
          <a:solidFill>
            <a:srgbClr val="FFFF00"/>
          </a:solidFill>
        </p:spPr>
        <p:txBody>
          <a:bodyPr wrap="square" rtlCol="0">
            <a:spAutoFit/>
          </a:bodyPr>
          <a:lstStyle/>
          <a:p>
            <a:pPr algn="ctr"/>
            <a:r>
              <a:rPr lang="en-US" sz="1050" b="1" dirty="0"/>
              <a:t>W</a:t>
            </a:r>
          </a:p>
        </p:txBody>
      </p:sp>
      <p:sp>
        <p:nvSpPr>
          <p:cNvPr id="53" name="TextBox 52">
            <a:extLst>
              <a:ext uri="{FF2B5EF4-FFF2-40B4-BE49-F238E27FC236}">
                <a16:creationId xmlns:a16="http://schemas.microsoft.com/office/drawing/2014/main" xmlns="" id="{D8DA0172-5BE5-6949-B2B4-C166FBBA50FC}"/>
              </a:ext>
            </a:extLst>
          </p:cNvPr>
          <p:cNvSpPr txBox="1"/>
          <p:nvPr/>
        </p:nvSpPr>
        <p:spPr>
          <a:xfrm>
            <a:off x="2252311" y="1823097"/>
            <a:ext cx="660985" cy="253916"/>
          </a:xfrm>
          <a:prstGeom prst="rect">
            <a:avLst/>
          </a:prstGeom>
          <a:solidFill>
            <a:schemeClr val="accent6">
              <a:lumMod val="40000"/>
              <a:lumOff val="60000"/>
            </a:schemeClr>
          </a:solidFill>
        </p:spPr>
        <p:txBody>
          <a:bodyPr wrap="square" rtlCol="0">
            <a:spAutoFit/>
          </a:bodyPr>
          <a:lstStyle/>
          <a:p>
            <a:pPr algn="ctr"/>
            <a:r>
              <a:rPr lang="en-US" sz="1050" b="1" dirty="0"/>
              <a:t>W-Co-Z</a:t>
            </a:r>
          </a:p>
        </p:txBody>
      </p:sp>
      <p:sp>
        <p:nvSpPr>
          <p:cNvPr id="54" name="TextBox 53">
            <a:extLst>
              <a:ext uri="{FF2B5EF4-FFF2-40B4-BE49-F238E27FC236}">
                <a16:creationId xmlns:a16="http://schemas.microsoft.com/office/drawing/2014/main" xmlns="" id="{9941762B-290D-3843-90F7-F65FE2A77FB8}"/>
              </a:ext>
            </a:extLst>
          </p:cNvPr>
          <p:cNvSpPr txBox="1"/>
          <p:nvPr/>
        </p:nvSpPr>
        <p:spPr>
          <a:xfrm>
            <a:off x="3021700" y="1633966"/>
            <a:ext cx="256802" cy="253916"/>
          </a:xfrm>
          <a:prstGeom prst="rect">
            <a:avLst/>
          </a:prstGeom>
          <a:solidFill>
            <a:schemeClr val="accent6">
              <a:lumMod val="40000"/>
              <a:lumOff val="60000"/>
            </a:schemeClr>
          </a:solidFill>
        </p:spPr>
        <p:txBody>
          <a:bodyPr wrap="square" rtlCol="0">
            <a:spAutoFit/>
          </a:bodyPr>
          <a:lstStyle/>
          <a:p>
            <a:pPr algn="ctr"/>
            <a:r>
              <a:rPr lang="en-US" sz="1050" b="1" dirty="0"/>
              <a:t>Z</a:t>
            </a:r>
          </a:p>
        </p:txBody>
      </p:sp>
      <p:sp>
        <p:nvSpPr>
          <p:cNvPr id="55" name="TextBox 54">
            <a:extLst>
              <a:ext uri="{FF2B5EF4-FFF2-40B4-BE49-F238E27FC236}">
                <a16:creationId xmlns:a16="http://schemas.microsoft.com/office/drawing/2014/main" xmlns="" id="{158B0466-658D-F847-AF20-2952425CFBAB}"/>
              </a:ext>
            </a:extLst>
          </p:cNvPr>
          <p:cNvSpPr txBox="1"/>
          <p:nvPr/>
        </p:nvSpPr>
        <p:spPr>
          <a:xfrm>
            <a:off x="2107354" y="1820406"/>
            <a:ext cx="225341" cy="253916"/>
          </a:xfrm>
          <a:prstGeom prst="rect">
            <a:avLst/>
          </a:prstGeom>
          <a:solidFill>
            <a:schemeClr val="accent2">
              <a:lumMod val="75000"/>
            </a:schemeClr>
          </a:solidFill>
        </p:spPr>
        <p:txBody>
          <a:bodyPr wrap="square" rtlCol="0">
            <a:spAutoFit/>
          </a:bodyPr>
          <a:lstStyle/>
          <a:p>
            <a:pPr algn="ctr"/>
            <a:r>
              <a:rPr lang="en-US" sz="1050" b="1" dirty="0"/>
              <a:t>C</a:t>
            </a:r>
          </a:p>
        </p:txBody>
      </p:sp>
      <p:sp>
        <p:nvSpPr>
          <p:cNvPr id="56" name="TextBox 55">
            <a:extLst>
              <a:ext uri="{FF2B5EF4-FFF2-40B4-BE49-F238E27FC236}">
                <a16:creationId xmlns:a16="http://schemas.microsoft.com/office/drawing/2014/main" xmlns="" id="{11A70C09-5D63-CB4E-8AB8-F70D99F29995}"/>
              </a:ext>
            </a:extLst>
          </p:cNvPr>
          <p:cNvSpPr txBox="1"/>
          <p:nvPr/>
        </p:nvSpPr>
        <p:spPr>
          <a:xfrm>
            <a:off x="2318640" y="1552094"/>
            <a:ext cx="256802" cy="253916"/>
          </a:xfrm>
          <a:prstGeom prst="rect">
            <a:avLst/>
          </a:prstGeom>
          <a:solidFill>
            <a:srgbClr val="FFFF00"/>
          </a:solidFill>
        </p:spPr>
        <p:txBody>
          <a:bodyPr wrap="square" rtlCol="0">
            <a:spAutoFit/>
          </a:bodyPr>
          <a:lstStyle/>
          <a:p>
            <a:pPr algn="ctr"/>
            <a:r>
              <a:rPr lang="en-US" sz="1050" b="1" dirty="0"/>
              <a:t>W</a:t>
            </a:r>
          </a:p>
        </p:txBody>
      </p:sp>
      <p:sp>
        <p:nvSpPr>
          <p:cNvPr id="57" name="TextBox 56">
            <a:extLst>
              <a:ext uri="{FF2B5EF4-FFF2-40B4-BE49-F238E27FC236}">
                <a16:creationId xmlns:a16="http://schemas.microsoft.com/office/drawing/2014/main" xmlns="" id="{4BB25C8B-F614-044A-8476-230F739685AF}"/>
              </a:ext>
            </a:extLst>
          </p:cNvPr>
          <p:cNvSpPr txBox="1"/>
          <p:nvPr/>
        </p:nvSpPr>
        <p:spPr>
          <a:xfrm>
            <a:off x="2863711" y="1809266"/>
            <a:ext cx="660985" cy="253916"/>
          </a:xfrm>
          <a:prstGeom prst="rect">
            <a:avLst/>
          </a:prstGeom>
          <a:solidFill>
            <a:schemeClr val="accent6">
              <a:lumMod val="40000"/>
              <a:lumOff val="60000"/>
            </a:schemeClr>
          </a:solidFill>
        </p:spPr>
        <p:txBody>
          <a:bodyPr wrap="square" rtlCol="0">
            <a:spAutoFit/>
          </a:bodyPr>
          <a:lstStyle/>
          <a:p>
            <a:pPr algn="ctr"/>
            <a:r>
              <a:rPr lang="en-US" sz="1050" b="1" dirty="0"/>
              <a:t>W-Co-Z</a:t>
            </a:r>
          </a:p>
        </p:txBody>
      </p:sp>
      <p:sp>
        <p:nvSpPr>
          <p:cNvPr id="58" name="TextBox 57">
            <a:extLst>
              <a:ext uri="{FF2B5EF4-FFF2-40B4-BE49-F238E27FC236}">
                <a16:creationId xmlns:a16="http://schemas.microsoft.com/office/drawing/2014/main" xmlns="" id="{DFE93FF7-CB51-CA4D-8B1F-928D0BCFCD4F}"/>
              </a:ext>
            </a:extLst>
          </p:cNvPr>
          <p:cNvSpPr txBox="1"/>
          <p:nvPr/>
        </p:nvSpPr>
        <p:spPr>
          <a:xfrm>
            <a:off x="3599649" y="2099631"/>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59" name="TextBox 58">
            <a:extLst>
              <a:ext uri="{FF2B5EF4-FFF2-40B4-BE49-F238E27FC236}">
                <a16:creationId xmlns:a16="http://schemas.microsoft.com/office/drawing/2014/main" xmlns="" id="{53AE3B94-0368-4F4C-99FF-82363351BB95}"/>
              </a:ext>
            </a:extLst>
          </p:cNvPr>
          <p:cNvSpPr txBox="1"/>
          <p:nvPr/>
        </p:nvSpPr>
        <p:spPr>
          <a:xfrm>
            <a:off x="3587235" y="2321740"/>
            <a:ext cx="256802" cy="253916"/>
          </a:xfrm>
          <a:prstGeom prst="rect">
            <a:avLst/>
          </a:prstGeom>
          <a:solidFill>
            <a:srgbClr val="FFFF00"/>
          </a:solidFill>
        </p:spPr>
        <p:txBody>
          <a:bodyPr wrap="square" rtlCol="0">
            <a:spAutoFit/>
          </a:bodyPr>
          <a:lstStyle/>
          <a:p>
            <a:pPr algn="ctr"/>
            <a:r>
              <a:rPr lang="en-US" sz="1050" b="1" dirty="0"/>
              <a:t>W</a:t>
            </a:r>
          </a:p>
        </p:txBody>
      </p:sp>
      <p:sp>
        <p:nvSpPr>
          <p:cNvPr id="60" name="TextBox 59">
            <a:extLst>
              <a:ext uri="{FF2B5EF4-FFF2-40B4-BE49-F238E27FC236}">
                <a16:creationId xmlns:a16="http://schemas.microsoft.com/office/drawing/2014/main" xmlns="" id="{909C1CB8-10B4-ED40-9311-5616C2C84210}"/>
              </a:ext>
            </a:extLst>
          </p:cNvPr>
          <p:cNvSpPr txBox="1"/>
          <p:nvPr/>
        </p:nvSpPr>
        <p:spPr>
          <a:xfrm>
            <a:off x="3165979" y="2029882"/>
            <a:ext cx="256802" cy="253916"/>
          </a:xfrm>
          <a:prstGeom prst="rect">
            <a:avLst/>
          </a:prstGeom>
          <a:solidFill>
            <a:srgbClr val="FFFF00"/>
          </a:solidFill>
        </p:spPr>
        <p:txBody>
          <a:bodyPr wrap="square" rtlCol="0">
            <a:spAutoFit/>
          </a:bodyPr>
          <a:lstStyle/>
          <a:p>
            <a:pPr algn="ctr"/>
            <a:r>
              <a:rPr lang="en-US" sz="1050" b="1" dirty="0"/>
              <a:t>K</a:t>
            </a:r>
          </a:p>
        </p:txBody>
      </p:sp>
      <p:sp>
        <p:nvSpPr>
          <p:cNvPr id="61" name="TextBox 60">
            <a:extLst>
              <a:ext uri="{FF2B5EF4-FFF2-40B4-BE49-F238E27FC236}">
                <a16:creationId xmlns:a16="http://schemas.microsoft.com/office/drawing/2014/main" xmlns="" id="{099E653B-FC41-F249-BBA9-1540EBA90BF1}"/>
              </a:ext>
            </a:extLst>
          </p:cNvPr>
          <p:cNvSpPr txBox="1"/>
          <p:nvPr/>
        </p:nvSpPr>
        <p:spPr>
          <a:xfrm>
            <a:off x="3768956" y="1738897"/>
            <a:ext cx="256802" cy="253916"/>
          </a:xfrm>
          <a:prstGeom prst="rect">
            <a:avLst/>
          </a:prstGeom>
          <a:solidFill>
            <a:srgbClr val="FFFF00"/>
          </a:solidFill>
        </p:spPr>
        <p:txBody>
          <a:bodyPr wrap="square" rtlCol="0">
            <a:spAutoFit/>
          </a:bodyPr>
          <a:lstStyle/>
          <a:p>
            <a:pPr algn="ctr"/>
            <a:r>
              <a:rPr lang="en-US" sz="1050" b="1" dirty="0"/>
              <a:t>Z</a:t>
            </a:r>
          </a:p>
        </p:txBody>
      </p:sp>
      <p:sp>
        <p:nvSpPr>
          <p:cNvPr id="62" name="TextBox 61">
            <a:extLst>
              <a:ext uri="{FF2B5EF4-FFF2-40B4-BE49-F238E27FC236}">
                <a16:creationId xmlns:a16="http://schemas.microsoft.com/office/drawing/2014/main" xmlns="" id="{B267575A-9338-F44A-8BCF-982A54881496}"/>
              </a:ext>
            </a:extLst>
          </p:cNvPr>
          <p:cNvSpPr txBox="1"/>
          <p:nvPr/>
        </p:nvSpPr>
        <p:spPr>
          <a:xfrm>
            <a:off x="3213355" y="1564928"/>
            <a:ext cx="623756" cy="253916"/>
          </a:xfrm>
          <a:prstGeom prst="rect">
            <a:avLst/>
          </a:prstGeom>
          <a:solidFill>
            <a:srgbClr val="FFFF00"/>
          </a:solidFill>
        </p:spPr>
        <p:txBody>
          <a:bodyPr wrap="square" rtlCol="0">
            <a:spAutoFit/>
          </a:bodyPr>
          <a:lstStyle/>
          <a:p>
            <a:pPr algn="ctr"/>
            <a:r>
              <a:rPr lang="en-US" sz="1050" b="1" dirty="0"/>
              <a:t>K-W-C</a:t>
            </a:r>
          </a:p>
        </p:txBody>
      </p:sp>
      <p:sp>
        <p:nvSpPr>
          <p:cNvPr id="63" name="TextBox 62">
            <a:extLst>
              <a:ext uri="{FF2B5EF4-FFF2-40B4-BE49-F238E27FC236}">
                <a16:creationId xmlns:a16="http://schemas.microsoft.com/office/drawing/2014/main" xmlns="" id="{ACADC631-0FAF-A74D-84CF-C8CE6A64EE11}"/>
              </a:ext>
            </a:extLst>
          </p:cNvPr>
          <p:cNvSpPr txBox="1"/>
          <p:nvPr/>
        </p:nvSpPr>
        <p:spPr>
          <a:xfrm>
            <a:off x="3393922" y="1921596"/>
            <a:ext cx="471297" cy="253916"/>
          </a:xfrm>
          <a:prstGeom prst="rect">
            <a:avLst/>
          </a:prstGeom>
          <a:solidFill>
            <a:schemeClr val="accent6">
              <a:lumMod val="40000"/>
              <a:lumOff val="60000"/>
            </a:schemeClr>
          </a:solidFill>
        </p:spPr>
        <p:txBody>
          <a:bodyPr wrap="square" rtlCol="0">
            <a:spAutoFit/>
          </a:bodyPr>
          <a:lstStyle/>
          <a:p>
            <a:pPr algn="ctr"/>
            <a:r>
              <a:rPr lang="en-US" sz="1050" b="1" dirty="0"/>
              <a:t>W Z</a:t>
            </a:r>
          </a:p>
        </p:txBody>
      </p:sp>
      <p:sp>
        <p:nvSpPr>
          <p:cNvPr id="64" name="TextBox 63">
            <a:extLst>
              <a:ext uri="{FF2B5EF4-FFF2-40B4-BE49-F238E27FC236}">
                <a16:creationId xmlns:a16="http://schemas.microsoft.com/office/drawing/2014/main" xmlns="" id="{9FA75C75-6A47-A145-A913-C88F09327EEA}"/>
              </a:ext>
            </a:extLst>
          </p:cNvPr>
          <p:cNvSpPr txBox="1"/>
          <p:nvPr/>
        </p:nvSpPr>
        <p:spPr>
          <a:xfrm>
            <a:off x="3402155" y="1372957"/>
            <a:ext cx="225341" cy="253916"/>
          </a:xfrm>
          <a:prstGeom prst="rect">
            <a:avLst/>
          </a:prstGeom>
          <a:solidFill>
            <a:schemeClr val="accent2">
              <a:lumMod val="75000"/>
            </a:schemeClr>
          </a:solidFill>
        </p:spPr>
        <p:txBody>
          <a:bodyPr wrap="square" rtlCol="0">
            <a:spAutoFit/>
          </a:bodyPr>
          <a:lstStyle/>
          <a:p>
            <a:pPr algn="ctr"/>
            <a:r>
              <a:rPr lang="en-US" sz="1050" b="1" dirty="0"/>
              <a:t>C</a:t>
            </a:r>
          </a:p>
        </p:txBody>
      </p:sp>
      <p:sp>
        <p:nvSpPr>
          <p:cNvPr id="65" name="TextBox 64">
            <a:extLst>
              <a:ext uri="{FF2B5EF4-FFF2-40B4-BE49-F238E27FC236}">
                <a16:creationId xmlns:a16="http://schemas.microsoft.com/office/drawing/2014/main" xmlns="" id="{072CB47B-21FE-5F42-9A17-EF96DC97746C}"/>
              </a:ext>
            </a:extLst>
          </p:cNvPr>
          <p:cNvSpPr txBox="1"/>
          <p:nvPr/>
        </p:nvSpPr>
        <p:spPr>
          <a:xfrm>
            <a:off x="3751127" y="1552094"/>
            <a:ext cx="256802" cy="253916"/>
          </a:xfrm>
          <a:prstGeom prst="rect">
            <a:avLst/>
          </a:prstGeom>
          <a:solidFill>
            <a:srgbClr val="FFFF00"/>
          </a:solidFill>
        </p:spPr>
        <p:txBody>
          <a:bodyPr wrap="square" rtlCol="0">
            <a:spAutoFit/>
          </a:bodyPr>
          <a:lstStyle/>
          <a:p>
            <a:pPr algn="ctr"/>
            <a:r>
              <a:rPr lang="en-US" sz="1050" b="1" dirty="0"/>
              <a:t>W</a:t>
            </a:r>
          </a:p>
        </p:txBody>
      </p:sp>
      <p:sp>
        <p:nvSpPr>
          <p:cNvPr id="66" name="TextBox 65">
            <a:extLst>
              <a:ext uri="{FF2B5EF4-FFF2-40B4-BE49-F238E27FC236}">
                <a16:creationId xmlns:a16="http://schemas.microsoft.com/office/drawing/2014/main" xmlns="" id="{96D99946-4308-4544-B322-038FEE36B5D6}"/>
              </a:ext>
            </a:extLst>
          </p:cNvPr>
          <p:cNvSpPr txBox="1"/>
          <p:nvPr/>
        </p:nvSpPr>
        <p:spPr>
          <a:xfrm>
            <a:off x="3518054" y="1730003"/>
            <a:ext cx="256802" cy="253916"/>
          </a:xfrm>
          <a:prstGeom prst="rect">
            <a:avLst/>
          </a:prstGeom>
          <a:solidFill>
            <a:srgbClr val="FFFF00"/>
          </a:solidFill>
        </p:spPr>
        <p:txBody>
          <a:bodyPr wrap="square" rtlCol="0">
            <a:spAutoFit/>
          </a:bodyPr>
          <a:lstStyle/>
          <a:p>
            <a:pPr algn="ctr"/>
            <a:r>
              <a:rPr lang="en-US" sz="1050" b="1" dirty="0"/>
              <a:t>C</a:t>
            </a:r>
          </a:p>
        </p:txBody>
      </p:sp>
      <p:sp>
        <p:nvSpPr>
          <p:cNvPr id="67" name="TextBox 66">
            <a:extLst>
              <a:ext uri="{FF2B5EF4-FFF2-40B4-BE49-F238E27FC236}">
                <a16:creationId xmlns:a16="http://schemas.microsoft.com/office/drawing/2014/main" xmlns="" id="{119F3728-489D-764D-9EF5-8AE421CBA6CD}"/>
              </a:ext>
            </a:extLst>
          </p:cNvPr>
          <p:cNvSpPr txBox="1"/>
          <p:nvPr/>
        </p:nvSpPr>
        <p:spPr>
          <a:xfrm>
            <a:off x="1073199" y="5377649"/>
            <a:ext cx="343439" cy="307777"/>
          </a:xfrm>
          <a:prstGeom prst="rect">
            <a:avLst/>
          </a:prstGeom>
          <a:solidFill>
            <a:srgbClr val="FF3A2E"/>
          </a:solidFill>
          <a:ln w="28575">
            <a:solidFill>
              <a:schemeClr val="tx1"/>
            </a:solidFill>
          </a:ln>
        </p:spPr>
        <p:txBody>
          <a:bodyPr wrap="square" rtlCol="0">
            <a:spAutoFit/>
          </a:bodyPr>
          <a:lstStyle/>
          <a:p>
            <a:pPr algn="ctr"/>
            <a:r>
              <a:rPr lang="en-US" sz="1400" b="1" dirty="0"/>
              <a:t>C</a:t>
            </a:r>
          </a:p>
        </p:txBody>
      </p:sp>
      <p:sp>
        <p:nvSpPr>
          <p:cNvPr id="68" name="TextBox 67">
            <a:extLst>
              <a:ext uri="{FF2B5EF4-FFF2-40B4-BE49-F238E27FC236}">
                <a16:creationId xmlns:a16="http://schemas.microsoft.com/office/drawing/2014/main" xmlns="" id="{536782E2-8388-BC49-99E3-5AFA278B982C}"/>
              </a:ext>
            </a:extLst>
          </p:cNvPr>
          <p:cNvSpPr txBox="1"/>
          <p:nvPr/>
        </p:nvSpPr>
        <p:spPr>
          <a:xfrm>
            <a:off x="1492127" y="2670167"/>
            <a:ext cx="445655" cy="253916"/>
          </a:xfrm>
          <a:prstGeom prst="rect">
            <a:avLst/>
          </a:prstGeom>
          <a:solidFill>
            <a:srgbClr val="FFFF00"/>
          </a:solidFill>
        </p:spPr>
        <p:txBody>
          <a:bodyPr wrap="square" rtlCol="0">
            <a:spAutoFit/>
          </a:bodyPr>
          <a:lstStyle/>
          <a:p>
            <a:pPr algn="ctr"/>
            <a:r>
              <a:rPr lang="en-US" sz="1050" b="1" dirty="0"/>
              <a:t>Z-W</a:t>
            </a:r>
          </a:p>
        </p:txBody>
      </p:sp>
      <p:sp>
        <p:nvSpPr>
          <p:cNvPr id="69" name="TextBox 68">
            <a:extLst>
              <a:ext uri="{FF2B5EF4-FFF2-40B4-BE49-F238E27FC236}">
                <a16:creationId xmlns:a16="http://schemas.microsoft.com/office/drawing/2014/main" xmlns="" id="{87004E5E-5697-D74F-A3D3-3334A635CF31}"/>
              </a:ext>
            </a:extLst>
          </p:cNvPr>
          <p:cNvSpPr txBox="1"/>
          <p:nvPr/>
        </p:nvSpPr>
        <p:spPr>
          <a:xfrm>
            <a:off x="1568461" y="2866874"/>
            <a:ext cx="445655" cy="253916"/>
          </a:xfrm>
          <a:prstGeom prst="rect">
            <a:avLst/>
          </a:prstGeom>
          <a:solidFill>
            <a:srgbClr val="FFFF00"/>
          </a:solidFill>
        </p:spPr>
        <p:txBody>
          <a:bodyPr wrap="square" rtlCol="0">
            <a:spAutoFit/>
          </a:bodyPr>
          <a:lstStyle/>
          <a:p>
            <a:pPr algn="ctr"/>
            <a:r>
              <a:rPr lang="en-US" sz="1050" b="1" dirty="0"/>
              <a:t>Z-W</a:t>
            </a:r>
          </a:p>
        </p:txBody>
      </p:sp>
      <p:sp>
        <p:nvSpPr>
          <p:cNvPr id="70" name="TextBox 69">
            <a:extLst>
              <a:ext uri="{FF2B5EF4-FFF2-40B4-BE49-F238E27FC236}">
                <a16:creationId xmlns:a16="http://schemas.microsoft.com/office/drawing/2014/main" xmlns="" id="{381BF766-5C95-6A42-ACB4-B2550B361C94}"/>
              </a:ext>
            </a:extLst>
          </p:cNvPr>
          <p:cNvSpPr txBox="1"/>
          <p:nvPr/>
        </p:nvSpPr>
        <p:spPr>
          <a:xfrm>
            <a:off x="2136055" y="3201440"/>
            <a:ext cx="445655" cy="253916"/>
          </a:xfrm>
          <a:prstGeom prst="rect">
            <a:avLst/>
          </a:prstGeom>
          <a:solidFill>
            <a:srgbClr val="FFFF00"/>
          </a:solidFill>
        </p:spPr>
        <p:txBody>
          <a:bodyPr wrap="square" rtlCol="0">
            <a:spAutoFit/>
          </a:bodyPr>
          <a:lstStyle/>
          <a:p>
            <a:pPr algn="ctr"/>
            <a:r>
              <a:rPr lang="en-US" sz="1050" b="1" dirty="0"/>
              <a:t>Z-W</a:t>
            </a:r>
          </a:p>
        </p:txBody>
      </p:sp>
      <p:sp>
        <p:nvSpPr>
          <p:cNvPr id="71" name="TextBox 70">
            <a:extLst>
              <a:ext uri="{FF2B5EF4-FFF2-40B4-BE49-F238E27FC236}">
                <a16:creationId xmlns:a16="http://schemas.microsoft.com/office/drawing/2014/main" xmlns="" id="{BF63CA64-75A0-C149-94CA-BA8A91A4CF05}"/>
              </a:ext>
            </a:extLst>
          </p:cNvPr>
          <p:cNvSpPr txBox="1"/>
          <p:nvPr/>
        </p:nvSpPr>
        <p:spPr>
          <a:xfrm>
            <a:off x="1929393" y="2957317"/>
            <a:ext cx="354318" cy="307777"/>
          </a:xfrm>
          <a:prstGeom prst="rect">
            <a:avLst/>
          </a:prstGeom>
          <a:solidFill>
            <a:srgbClr val="FF3A2E"/>
          </a:solidFill>
          <a:ln w="28575">
            <a:solidFill>
              <a:schemeClr val="tx1"/>
            </a:solidFill>
          </a:ln>
        </p:spPr>
        <p:txBody>
          <a:bodyPr wrap="square" rtlCol="0">
            <a:spAutoFit/>
          </a:bodyPr>
          <a:lstStyle/>
          <a:p>
            <a:pPr algn="ctr"/>
            <a:r>
              <a:rPr lang="en-US" sz="1400" b="1" dirty="0"/>
              <a:t>C</a:t>
            </a:r>
          </a:p>
        </p:txBody>
      </p:sp>
      <p:sp>
        <p:nvSpPr>
          <p:cNvPr id="72" name="TextBox 71">
            <a:extLst>
              <a:ext uri="{FF2B5EF4-FFF2-40B4-BE49-F238E27FC236}">
                <a16:creationId xmlns:a16="http://schemas.microsoft.com/office/drawing/2014/main" xmlns="" id="{1A830ACC-6A07-E643-9DCF-2B89AEA07042}"/>
              </a:ext>
            </a:extLst>
          </p:cNvPr>
          <p:cNvSpPr txBox="1"/>
          <p:nvPr/>
        </p:nvSpPr>
        <p:spPr>
          <a:xfrm>
            <a:off x="3041519" y="1371542"/>
            <a:ext cx="256802" cy="253916"/>
          </a:xfrm>
          <a:prstGeom prst="rect">
            <a:avLst/>
          </a:prstGeom>
          <a:solidFill>
            <a:schemeClr val="accent6">
              <a:lumMod val="40000"/>
              <a:lumOff val="60000"/>
            </a:schemeClr>
          </a:solidFill>
        </p:spPr>
        <p:txBody>
          <a:bodyPr wrap="square" rtlCol="0">
            <a:spAutoFit/>
          </a:bodyPr>
          <a:lstStyle/>
          <a:p>
            <a:pPr algn="ctr"/>
            <a:r>
              <a:rPr lang="en-US" sz="1050" b="1" dirty="0"/>
              <a:t>W</a:t>
            </a:r>
          </a:p>
        </p:txBody>
      </p:sp>
      <p:sp>
        <p:nvSpPr>
          <p:cNvPr id="73" name="TextBox 72">
            <a:extLst>
              <a:ext uri="{FF2B5EF4-FFF2-40B4-BE49-F238E27FC236}">
                <a16:creationId xmlns:a16="http://schemas.microsoft.com/office/drawing/2014/main" xmlns="" id="{B92F6AD7-89AB-EF49-82C0-3372219BA324}"/>
              </a:ext>
            </a:extLst>
          </p:cNvPr>
          <p:cNvSpPr txBox="1"/>
          <p:nvPr/>
        </p:nvSpPr>
        <p:spPr>
          <a:xfrm>
            <a:off x="2870061" y="1256126"/>
            <a:ext cx="225341" cy="253916"/>
          </a:xfrm>
          <a:prstGeom prst="rect">
            <a:avLst/>
          </a:prstGeom>
          <a:solidFill>
            <a:schemeClr val="accent2">
              <a:lumMod val="75000"/>
            </a:schemeClr>
          </a:solidFill>
        </p:spPr>
        <p:txBody>
          <a:bodyPr wrap="square" rtlCol="0">
            <a:spAutoFit/>
          </a:bodyPr>
          <a:lstStyle/>
          <a:p>
            <a:pPr algn="ctr"/>
            <a:r>
              <a:rPr lang="en-US" sz="1050" b="1" dirty="0"/>
              <a:t>C</a:t>
            </a:r>
          </a:p>
        </p:txBody>
      </p:sp>
      <p:sp>
        <p:nvSpPr>
          <p:cNvPr id="74" name="TextBox 73">
            <a:extLst>
              <a:ext uri="{FF2B5EF4-FFF2-40B4-BE49-F238E27FC236}">
                <a16:creationId xmlns:a16="http://schemas.microsoft.com/office/drawing/2014/main" xmlns="" id="{6AD599A9-3EC6-6E40-AC8E-C8B7F915EDBC}"/>
              </a:ext>
            </a:extLst>
          </p:cNvPr>
          <p:cNvSpPr txBox="1"/>
          <p:nvPr/>
        </p:nvSpPr>
        <p:spPr>
          <a:xfrm>
            <a:off x="2087989" y="477527"/>
            <a:ext cx="352933" cy="253916"/>
          </a:xfrm>
          <a:prstGeom prst="rect">
            <a:avLst/>
          </a:prstGeom>
          <a:solidFill>
            <a:srgbClr val="FFFF00"/>
          </a:solidFill>
        </p:spPr>
        <p:txBody>
          <a:bodyPr wrap="square" rtlCol="0">
            <a:spAutoFit/>
          </a:bodyPr>
          <a:lstStyle/>
          <a:p>
            <a:pPr algn="ctr"/>
            <a:r>
              <a:rPr lang="en-US" sz="1050" b="1" dirty="0"/>
              <a:t>Co</a:t>
            </a:r>
          </a:p>
        </p:txBody>
      </p:sp>
      <p:sp>
        <p:nvSpPr>
          <p:cNvPr id="75" name="TextBox 74">
            <a:extLst>
              <a:ext uri="{FF2B5EF4-FFF2-40B4-BE49-F238E27FC236}">
                <a16:creationId xmlns:a16="http://schemas.microsoft.com/office/drawing/2014/main" xmlns="" id="{DF01159D-44D2-424D-9CE3-E131EA27054B}"/>
              </a:ext>
            </a:extLst>
          </p:cNvPr>
          <p:cNvSpPr txBox="1"/>
          <p:nvPr/>
        </p:nvSpPr>
        <p:spPr>
          <a:xfrm>
            <a:off x="1916930" y="279771"/>
            <a:ext cx="660985" cy="253916"/>
          </a:xfrm>
          <a:prstGeom prst="rect">
            <a:avLst/>
          </a:prstGeom>
          <a:solidFill>
            <a:schemeClr val="accent6">
              <a:lumMod val="40000"/>
              <a:lumOff val="60000"/>
            </a:schemeClr>
          </a:solidFill>
        </p:spPr>
        <p:txBody>
          <a:bodyPr wrap="square" rtlCol="0">
            <a:spAutoFit/>
          </a:bodyPr>
          <a:lstStyle/>
          <a:p>
            <a:pPr algn="ctr"/>
            <a:r>
              <a:rPr lang="en-US" sz="1050" b="1" dirty="0"/>
              <a:t>W-Co-Z</a:t>
            </a:r>
          </a:p>
        </p:txBody>
      </p:sp>
      <p:sp>
        <p:nvSpPr>
          <p:cNvPr id="76" name="TextBox 75">
            <a:extLst>
              <a:ext uri="{FF2B5EF4-FFF2-40B4-BE49-F238E27FC236}">
                <a16:creationId xmlns:a16="http://schemas.microsoft.com/office/drawing/2014/main" xmlns="" id="{3B31A5DF-26A9-F54A-B4C7-1D9D18E5215C}"/>
              </a:ext>
            </a:extLst>
          </p:cNvPr>
          <p:cNvSpPr txBox="1"/>
          <p:nvPr/>
        </p:nvSpPr>
        <p:spPr>
          <a:xfrm>
            <a:off x="1917357" y="624597"/>
            <a:ext cx="256802" cy="253916"/>
          </a:xfrm>
          <a:prstGeom prst="rect">
            <a:avLst/>
          </a:prstGeom>
          <a:solidFill>
            <a:srgbClr val="FFFF00"/>
          </a:solidFill>
        </p:spPr>
        <p:txBody>
          <a:bodyPr wrap="square" rtlCol="0">
            <a:spAutoFit/>
          </a:bodyPr>
          <a:lstStyle/>
          <a:p>
            <a:pPr algn="ctr"/>
            <a:r>
              <a:rPr lang="en-US" sz="1050" b="1" dirty="0"/>
              <a:t>W</a:t>
            </a:r>
          </a:p>
        </p:txBody>
      </p:sp>
      <p:sp>
        <p:nvSpPr>
          <p:cNvPr id="77" name="TextBox 76">
            <a:extLst>
              <a:ext uri="{FF2B5EF4-FFF2-40B4-BE49-F238E27FC236}">
                <a16:creationId xmlns:a16="http://schemas.microsoft.com/office/drawing/2014/main" xmlns="" id="{7CDFC525-CF8B-284B-AF6C-AB980B67E8C3}"/>
              </a:ext>
            </a:extLst>
          </p:cNvPr>
          <p:cNvSpPr txBox="1"/>
          <p:nvPr/>
        </p:nvSpPr>
        <p:spPr>
          <a:xfrm>
            <a:off x="2073842" y="838465"/>
            <a:ext cx="225341" cy="253916"/>
          </a:xfrm>
          <a:prstGeom prst="rect">
            <a:avLst/>
          </a:prstGeom>
          <a:solidFill>
            <a:schemeClr val="accent2">
              <a:lumMod val="75000"/>
            </a:schemeClr>
          </a:solidFill>
        </p:spPr>
        <p:txBody>
          <a:bodyPr wrap="square" rtlCol="0">
            <a:spAutoFit/>
          </a:bodyPr>
          <a:lstStyle/>
          <a:p>
            <a:pPr algn="ctr"/>
            <a:r>
              <a:rPr lang="en-US" sz="1050" b="1" dirty="0"/>
              <a:t>C</a:t>
            </a:r>
          </a:p>
        </p:txBody>
      </p:sp>
      <p:sp>
        <p:nvSpPr>
          <p:cNvPr id="78" name="TextBox 77">
            <a:extLst>
              <a:ext uri="{FF2B5EF4-FFF2-40B4-BE49-F238E27FC236}">
                <a16:creationId xmlns:a16="http://schemas.microsoft.com/office/drawing/2014/main" xmlns="" id="{6EBFC08C-2A22-5848-B822-A4BF367A1537}"/>
              </a:ext>
            </a:extLst>
          </p:cNvPr>
          <p:cNvSpPr txBox="1"/>
          <p:nvPr/>
        </p:nvSpPr>
        <p:spPr>
          <a:xfrm>
            <a:off x="2299183" y="833212"/>
            <a:ext cx="256802" cy="253916"/>
          </a:xfrm>
          <a:prstGeom prst="rect">
            <a:avLst/>
          </a:prstGeom>
          <a:solidFill>
            <a:srgbClr val="FFFF00"/>
          </a:solidFill>
        </p:spPr>
        <p:txBody>
          <a:bodyPr wrap="square" rtlCol="0">
            <a:spAutoFit/>
          </a:bodyPr>
          <a:lstStyle/>
          <a:p>
            <a:pPr algn="ctr"/>
            <a:r>
              <a:rPr lang="en-US" sz="1050" b="1" dirty="0"/>
              <a:t>W</a:t>
            </a:r>
          </a:p>
        </p:txBody>
      </p:sp>
      <p:sp>
        <p:nvSpPr>
          <p:cNvPr id="79" name="TextBox 78">
            <a:extLst>
              <a:ext uri="{FF2B5EF4-FFF2-40B4-BE49-F238E27FC236}">
                <a16:creationId xmlns:a16="http://schemas.microsoft.com/office/drawing/2014/main" xmlns="" id="{2FC481BB-8435-5B4E-BCFD-51ABCD723F27}"/>
              </a:ext>
            </a:extLst>
          </p:cNvPr>
          <p:cNvSpPr txBox="1"/>
          <p:nvPr/>
        </p:nvSpPr>
        <p:spPr>
          <a:xfrm>
            <a:off x="1512335" y="5944660"/>
            <a:ext cx="1418786" cy="307777"/>
          </a:xfrm>
          <a:prstGeom prst="rect">
            <a:avLst/>
          </a:prstGeom>
          <a:noFill/>
        </p:spPr>
        <p:txBody>
          <a:bodyPr wrap="none" rtlCol="0">
            <a:spAutoFit/>
          </a:bodyPr>
          <a:lstStyle/>
          <a:p>
            <a:r>
              <a:rPr lang="en-US" sz="1400" b="1" dirty="0"/>
              <a:t>* St. Lawrence Is</a:t>
            </a:r>
          </a:p>
        </p:txBody>
      </p:sp>
      <p:sp>
        <p:nvSpPr>
          <p:cNvPr id="80" name="TextBox 79">
            <a:extLst>
              <a:ext uri="{FF2B5EF4-FFF2-40B4-BE49-F238E27FC236}">
                <a16:creationId xmlns:a16="http://schemas.microsoft.com/office/drawing/2014/main" xmlns="" id="{3B00DA53-E8FE-FD44-A959-62BBAE5C1086}"/>
              </a:ext>
            </a:extLst>
          </p:cNvPr>
          <p:cNvSpPr txBox="1"/>
          <p:nvPr/>
        </p:nvSpPr>
        <p:spPr>
          <a:xfrm>
            <a:off x="18744" y="1371542"/>
            <a:ext cx="1967334" cy="523220"/>
          </a:xfrm>
          <a:prstGeom prst="rect">
            <a:avLst/>
          </a:prstGeom>
          <a:noFill/>
        </p:spPr>
        <p:txBody>
          <a:bodyPr wrap="none" rtlCol="0">
            <a:spAutoFit/>
          </a:bodyPr>
          <a:lstStyle/>
          <a:p>
            <a:pPr algn="ctr"/>
            <a:r>
              <a:rPr lang="en-US" sz="2800" b="1" dirty="0"/>
              <a:t>Chukchi Sea</a:t>
            </a:r>
          </a:p>
        </p:txBody>
      </p:sp>
      <p:sp>
        <p:nvSpPr>
          <p:cNvPr id="81" name="TextBox 80">
            <a:extLst>
              <a:ext uri="{FF2B5EF4-FFF2-40B4-BE49-F238E27FC236}">
                <a16:creationId xmlns:a16="http://schemas.microsoft.com/office/drawing/2014/main" xmlns="" id="{3AC4A289-D9F6-AF45-962A-34FB82FB01DF}"/>
              </a:ext>
            </a:extLst>
          </p:cNvPr>
          <p:cNvSpPr txBox="1"/>
          <p:nvPr/>
        </p:nvSpPr>
        <p:spPr>
          <a:xfrm>
            <a:off x="2274954" y="4852676"/>
            <a:ext cx="906338" cy="523220"/>
          </a:xfrm>
          <a:prstGeom prst="rect">
            <a:avLst/>
          </a:prstGeom>
          <a:noFill/>
        </p:spPr>
        <p:txBody>
          <a:bodyPr wrap="none" rtlCol="0">
            <a:spAutoFit/>
          </a:bodyPr>
          <a:lstStyle/>
          <a:p>
            <a:pPr algn="ctr"/>
            <a:r>
              <a:rPr lang="en-US" sz="1400" b="1" dirty="0"/>
              <a:t>Seward </a:t>
            </a:r>
          </a:p>
          <a:p>
            <a:pPr algn="ctr"/>
            <a:r>
              <a:rPr lang="en-US" sz="1400" b="1" dirty="0"/>
              <a:t>Peninsula</a:t>
            </a:r>
          </a:p>
        </p:txBody>
      </p:sp>
      <p:sp>
        <p:nvSpPr>
          <p:cNvPr id="82" name="TextBox 81">
            <a:extLst>
              <a:ext uri="{FF2B5EF4-FFF2-40B4-BE49-F238E27FC236}">
                <a16:creationId xmlns:a16="http://schemas.microsoft.com/office/drawing/2014/main" xmlns="" id="{E4909068-6B97-0649-A554-1A4C09AFFEED}"/>
              </a:ext>
            </a:extLst>
          </p:cNvPr>
          <p:cNvSpPr txBox="1"/>
          <p:nvPr/>
        </p:nvSpPr>
        <p:spPr>
          <a:xfrm>
            <a:off x="180974" y="140956"/>
            <a:ext cx="1314142" cy="646331"/>
          </a:xfrm>
          <a:prstGeom prst="rect">
            <a:avLst/>
          </a:prstGeom>
          <a:noFill/>
        </p:spPr>
        <p:txBody>
          <a:bodyPr wrap="none" rtlCol="0">
            <a:spAutoFit/>
          </a:bodyPr>
          <a:lstStyle/>
          <a:p>
            <a:pPr algn="ctr"/>
            <a:r>
              <a:rPr lang="en-US" b="1" dirty="0"/>
              <a:t>HEALY DBO </a:t>
            </a:r>
          </a:p>
          <a:p>
            <a:pPr algn="ctr"/>
            <a:r>
              <a:rPr lang="en-US" b="1" dirty="0"/>
              <a:t>Cruise</a:t>
            </a:r>
          </a:p>
        </p:txBody>
      </p:sp>
      <p:sp>
        <p:nvSpPr>
          <p:cNvPr id="83" name="TextBox 82">
            <a:extLst>
              <a:ext uri="{FF2B5EF4-FFF2-40B4-BE49-F238E27FC236}">
                <a16:creationId xmlns:a16="http://schemas.microsoft.com/office/drawing/2014/main" xmlns="" id="{5B76B1D9-5CFD-3448-838C-A0D02D18837D}"/>
              </a:ext>
            </a:extLst>
          </p:cNvPr>
          <p:cNvSpPr txBox="1"/>
          <p:nvPr/>
        </p:nvSpPr>
        <p:spPr>
          <a:xfrm>
            <a:off x="3385701" y="5568069"/>
            <a:ext cx="1451743" cy="1231106"/>
          </a:xfrm>
          <a:prstGeom prst="rect">
            <a:avLst/>
          </a:prstGeom>
          <a:noFill/>
        </p:spPr>
        <p:txBody>
          <a:bodyPr wrap="none" rtlCol="0">
            <a:spAutoFit/>
          </a:bodyPr>
          <a:lstStyle/>
          <a:p>
            <a:pPr algn="ctr"/>
            <a:r>
              <a:rPr lang="en-US" sz="1600" b="1" dirty="0" err="1"/>
              <a:t>Kathi</a:t>
            </a:r>
            <a:r>
              <a:rPr lang="en-US" sz="1600" b="1" dirty="0"/>
              <a:t> Lefebvre </a:t>
            </a:r>
          </a:p>
          <a:p>
            <a:pPr algn="ctr"/>
            <a:r>
              <a:rPr lang="en-US" sz="1400" dirty="0"/>
              <a:t>(NOAA/NWFSC)</a:t>
            </a:r>
          </a:p>
          <a:p>
            <a:pPr algn="ctr"/>
            <a:endParaRPr lang="en-US" sz="1400" dirty="0"/>
          </a:p>
          <a:p>
            <a:pPr algn="ctr"/>
            <a:r>
              <a:rPr lang="en-US" sz="1600" b="1" dirty="0"/>
              <a:t>Don Anderson </a:t>
            </a:r>
          </a:p>
          <a:p>
            <a:pPr algn="ctr"/>
            <a:r>
              <a:rPr lang="en-US" sz="1400" dirty="0"/>
              <a:t>(WHOI)</a:t>
            </a:r>
          </a:p>
        </p:txBody>
      </p:sp>
      <p:sp>
        <p:nvSpPr>
          <p:cNvPr id="84" name="TextBox 83">
            <a:extLst>
              <a:ext uri="{FF2B5EF4-FFF2-40B4-BE49-F238E27FC236}">
                <a16:creationId xmlns:a16="http://schemas.microsoft.com/office/drawing/2014/main" xmlns="" id="{72F8F6B3-E47A-344A-9101-CEFB7AFFE377}"/>
              </a:ext>
            </a:extLst>
          </p:cNvPr>
          <p:cNvSpPr txBox="1"/>
          <p:nvPr/>
        </p:nvSpPr>
        <p:spPr>
          <a:xfrm>
            <a:off x="5011614" y="1463168"/>
            <a:ext cx="1621021" cy="369332"/>
          </a:xfrm>
          <a:prstGeom prst="rect">
            <a:avLst/>
          </a:prstGeom>
          <a:solidFill>
            <a:srgbClr val="FF3A2E"/>
          </a:solidFill>
        </p:spPr>
        <p:txBody>
          <a:bodyPr wrap="square" rtlCol="0">
            <a:spAutoFit/>
          </a:bodyPr>
          <a:lstStyle/>
          <a:p>
            <a:r>
              <a:rPr lang="en-US" b="1" dirty="0"/>
              <a:t>≥ 800 ng/g</a:t>
            </a:r>
          </a:p>
        </p:txBody>
      </p:sp>
      <p:sp>
        <p:nvSpPr>
          <p:cNvPr id="85" name="TextBox 84">
            <a:extLst>
              <a:ext uri="{FF2B5EF4-FFF2-40B4-BE49-F238E27FC236}">
                <a16:creationId xmlns:a16="http://schemas.microsoft.com/office/drawing/2014/main" xmlns="" id="{609E9D2C-056A-7742-8340-BF6D7026338B}"/>
              </a:ext>
            </a:extLst>
          </p:cNvPr>
          <p:cNvSpPr txBox="1"/>
          <p:nvPr/>
        </p:nvSpPr>
        <p:spPr>
          <a:xfrm>
            <a:off x="5011615" y="368860"/>
            <a:ext cx="1621020" cy="369332"/>
          </a:xfrm>
          <a:prstGeom prst="rect">
            <a:avLst/>
          </a:prstGeom>
          <a:solidFill>
            <a:srgbClr val="FFFF00"/>
          </a:solidFill>
        </p:spPr>
        <p:txBody>
          <a:bodyPr wrap="square" rtlCol="0">
            <a:spAutoFit/>
          </a:bodyPr>
          <a:lstStyle/>
          <a:p>
            <a:r>
              <a:rPr lang="en-US" b="1" dirty="0"/>
              <a:t>= 4-50 ng/g</a:t>
            </a:r>
          </a:p>
        </p:txBody>
      </p:sp>
      <p:sp>
        <p:nvSpPr>
          <p:cNvPr id="86" name="TextBox 85">
            <a:extLst>
              <a:ext uri="{FF2B5EF4-FFF2-40B4-BE49-F238E27FC236}">
                <a16:creationId xmlns:a16="http://schemas.microsoft.com/office/drawing/2014/main" xmlns="" id="{4EBA6936-2CE3-CB43-9707-024634A63EC9}"/>
              </a:ext>
            </a:extLst>
          </p:cNvPr>
          <p:cNvSpPr txBox="1"/>
          <p:nvPr/>
        </p:nvSpPr>
        <p:spPr>
          <a:xfrm>
            <a:off x="5011615" y="738192"/>
            <a:ext cx="1621020" cy="369332"/>
          </a:xfrm>
          <a:prstGeom prst="rect">
            <a:avLst/>
          </a:prstGeom>
          <a:solidFill>
            <a:srgbClr val="FFC000"/>
          </a:solidFill>
        </p:spPr>
        <p:txBody>
          <a:bodyPr wrap="square" rtlCol="0">
            <a:spAutoFit/>
          </a:bodyPr>
          <a:lstStyle/>
          <a:p>
            <a:r>
              <a:rPr lang="en-US" b="1" dirty="0"/>
              <a:t>= 51-100 ng/g</a:t>
            </a:r>
          </a:p>
        </p:txBody>
      </p:sp>
      <p:sp>
        <p:nvSpPr>
          <p:cNvPr id="87" name="TextBox 86">
            <a:extLst>
              <a:ext uri="{FF2B5EF4-FFF2-40B4-BE49-F238E27FC236}">
                <a16:creationId xmlns:a16="http://schemas.microsoft.com/office/drawing/2014/main" xmlns="" id="{EC1C1090-2723-C34D-A288-B39B900BF16A}"/>
              </a:ext>
            </a:extLst>
          </p:cNvPr>
          <p:cNvSpPr txBox="1"/>
          <p:nvPr/>
        </p:nvSpPr>
        <p:spPr>
          <a:xfrm>
            <a:off x="5011615" y="1107524"/>
            <a:ext cx="1621021" cy="369332"/>
          </a:xfrm>
          <a:prstGeom prst="rect">
            <a:avLst/>
          </a:prstGeom>
          <a:solidFill>
            <a:schemeClr val="accent2">
              <a:lumMod val="75000"/>
            </a:schemeClr>
          </a:solidFill>
        </p:spPr>
        <p:txBody>
          <a:bodyPr wrap="none" rtlCol="0">
            <a:spAutoFit/>
          </a:bodyPr>
          <a:lstStyle/>
          <a:p>
            <a:r>
              <a:rPr lang="en-US" b="1" dirty="0"/>
              <a:t>= 101-799 ng/g</a:t>
            </a:r>
          </a:p>
        </p:txBody>
      </p:sp>
      <p:sp>
        <p:nvSpPr>
          <p:cNvPr id="88" name="TextBox 87">
            <a:extLst>
              <a:ext uri="{FF2B5EF4-FFF2-40B4-BE49-F238E27FC236}">
                <a16:creationId xmlns:a16="http://schemas.microsoft.com/office/drawing/2014/main" xmlns="" id="{307B47B4-70C6-5747-9FD7-D8247BDE00C2}"/>
              </a:ext>
            </a:extLst>
          </p:cNvPr>
          <p:cNvSpPr txBox="1"/>
          <p:nvPr/>
        </p:nvSpPr>
        <p:spPr>
          <a:xfrm>
            <a:off x="5011614" y="-1792"/>
            <a:ext cx="1621020" cy="369332"/>
          </a:xfrm>
          <a:prstGeom prst="rect">
            <a:avLst/>
          </a:prstGeom>
          <a:solidFill>
            <a:schemeClr val="accent6">
              <a:lumMod val="40000"/>
              <a:lumOff val="60000"/>
            </a:schemeClr>
          </a:solidFill>
        </p:spPr>
        <p:txBody>
          <a:bodyPr wrap="square" rtlCol="0">
            <a:spAutoFit/>
          </a:bodyPr>
          <a:lstStyle/>
          <a:p>
            <a:r>
              <a:rPr lang="en-US" b="1" dirty="0"/>
              <a:t>= BDL </a:t>
            </a:r>
            <a:r>
              <a:rPr lang="en-US" sz="1200" b="1" dirty="0"/>
              <a:t>(no toxin)</a:t>
            </a:r>
          </a:p>
        </p:txBody>
      </p:sp>
      <p:sp>
        <p:nvSpPr>
          <p:cNvPr id="89" name="TextBox 88">
            <a:extLst>
              <a:ext uri="{FF2B5EF4-FFF2-40B4-BE49-F238E27FC236}">
                <a16:creationId xmlns:a16="http://schemas.microsoft.com/office/drawing/2014/main" xmlns="" id="{7486C341-4F89-034B-955C-933C184287C9}"/>
              </a:ext>
            </a:extLst>
          </p:cNvPr>
          <p:cNvSpPr txBox="1"/>
          <p:nvPr/>
        </p:nvSpPr>
        <p:spPr>
          <a:xfrm>
            <a:off x="5179918" y="2061212"/>
            <a:ext cx="1842922" cy="1169551"/>
          </a:xfrm>
          <a:prstGeom prst="rect">
            <a:avLst/>
          </a:prstGeom>
          <a:noFill/>
        </p:spPr>
        <p:txBody>
          <a:bodyPr wrap="none" rtlCol="0">
            <a:spAutoFit/>
          </a:bodyPr>
          <a:lstStyle/>
          <a:p>
            <a:r>
              <a:rPr lang="en-US" sz="1400" dirty="0">
                <a:solidFill>
                  <a:schemeClr val="bg1"/>
                </a:solidFill>
              </a:rPr>
              <a:t>C = Clam</a:t>
            </a:r>
          </a:p>
          <a:p>
            <a:r>
              <a:rPr lang="en-US" sz="1400" dirty="0">
                <a:solidFill>
                  <a:schemeClr val="bg1"/>
                </a:solidFill>
              </a:rPr>
              <a:t>K = Krill</a:t>
            </a:r>
          </a:p>
          <a:p>
            <a:r>
              <a:rPr lang="en-US" sz="1400" dirty="0">
                <a:solidFill>
                  <a:schemeClr val="bg1"/>
                </a:solidFill>
              </a:rPr>
              <a:t>W = Benthic Worm</a:t>
            </a:r>
          </a:p>
          <a:p>
            <a:r>
              <a:rPr lang="en-US" sz="1400" dirty="0">
                <a:solidFill>
                  <a:schemeClr val="bg1"/>
                </a:solidFill>
              </a:rPr>
              <a:t>Co = Copepod</a:t>
            </a:r>
          </a:p>
          <a:p>
            <a:r>
              <a:rPr lang="en-US" sz="1400" dirty="0">
                <a:solidFill>
                  <a:schemeClr val="bg1"/>
                </a:solidFill>
              </a:rPr>
              <a:t>Z = Mixed zooplankton</a:t>
            </a:r>
          </a:p>
        </p:txBody>
      </p:sp>
      <p:pic>
        <p:nvPicPr>
          <p:cNvPr id="91" name="Picture 90">
            <a:extLst>
              <a:ext uri="{FF2B5EF4-FFF2-40B4-BE49-F238E27FC236}">
                <a16:creationId xmlns:a16="http://schemas.microsoft.com/office/drawing/2014/main" xmlns="" id="{34E2CB7B-7D82-CF48-AEE1-7F08D8957F5F}"/>
              </a:ext>
            </a:extLst>
          </p:cNvPr>
          <p:cNvPicPr>
            <a:picLocks noChangeAspect="1"/>
          </p:cNvPicPr>
          <p:nvPr/>
        </p:nvPicPr>
        <p:blipFill>
          <a:blip r:embed="rId4"/>
          <a:stretch>
            <a:fillRect/>
          </a:stretch>
        </p:blipFill>
        <p:spPr>
          <a:xfrm>
            <a:off x="5582324" y="3646971"/>
            <a:ext cx="3320481" cy="861530"/>
          </a:xfrm>
          <a:prstGeom prst="rect">
            <a:avLst/>
          </a:prstGeom>
        </p:spPr>
      </p:pic>
      <p:sp>
        <p:nvSpPr>
          <p:cNvPr id="92" name="TextBox 91">
            <a:extLst>
              <a:ext uri="{FF2B5EF4-FFF2-40B4-BE49-F238E27FC236}">
                <a16:creationId xmlns:a16="http://schemas.microsoft.com/office/drawing/2014/main" xmlns="" id="{2DD7AED4-3EA2-0941-A44A-D7565162F86E}"/>
              </a:ext>
            </a:extLst>
          </p:cNvPr>
          <p:cNvSpPr txBox="1"/>
          <p:nvPr/>
        </p:nvSpPr>
        <p:spPr>
          <a:xfrm>
            <a:off x="5054122" y="4740039"/>
            <a:ext cx="1156178" cy="246221"/>
          </a:xfrm>
          <a:prstGeom prst="rect">
            <a:avLst/>
          </a:prstGeom>
          <a:solidFill>
            <a:schemeClr val="bg1"/>
          </a:solidFill>
        </p:spPr>
        <p:txBody>
          <a:bodyPr wrap="square" rtlCol="0">
            <a:spAutoFit/>
          </a:bodyPr>
          <a:lstStyle/>
          <a:p>
            <a:r>
              <a:rPr lang="en-US" sz="1000" b="1" i="1" dirty="0"/>
              <a:t>Seattle Times</a:t>
            </a:r>
          </a:p>
        </p:txBody>
      </p:sp>
      <p:pic>
        <p:nvPicPr>
          <p:cNvPr id="93" name="Picture 92">
            <a:extLst>
              <a:ext uri="{FF2B5EF4-FFF2-40B4-BE49-F238E27FC236}">
                <a16:creationId xmlns:a16="http://schemas.microsoft.com/office/drawing/2014/main" xmlns="" id="{9AE2D8D1-075B-A14F-A8E2-561A9E87A1EB}"/>
              </a:ext>
            </a:extLst>
          </p:cNvPr>
          <p:cNvPicPr>
            <a:picLocks noChangeAspect="1"/>
          </p:cNvPicPr>
          <p:nvPr/>
        </p:nvPicPr>
        <p:blipFill>
          <a:blip r:embed="rId5"/>
          <a:stretch>
            <a:fillRect/>
          </a:stretch>
        </p:blipFill>
        <p:spPr>
          <a:xfrm>
            <a:off x="7696201" y="3536742"/>
            <a:ext cx="1231900" cy="221176"/>
          </a:xfrm>
          <a:prstGeom prst="rect">
            <a:avLst/>
          </a:prstGeom>
        </p:spPr>
      </p:pic>
      <p:pic>
        <p:nvPicPr>
          <p:cNvPr id="90" name="Picture 89">
            <a:extLst>
              <a:ext uri="{FF2B5EF4-FFF2-40B4-BE49-F238E27FC236}">
                <a16:creationId xmlns:a16="http://schemas.microsoft.com/office/drawing/2014/main" xmlns="" id="{91A4E8F1-492B-8A4C-AAFA-4B4FF3F8D1DA}"/>
              </a:ext>
            </a:extLst>
          </p:cNvPr>
          <p:cNvPicPr>
            <a:picLocks noChangeAspect="1"/>
          </p:cNvPicPr>
          <p:nvPr/>
        </p:nvPicPr>
        <p:blipFill>
          <a:blip r:embed="rId6"/>
          <a:stretch>
            <a:fillRect/>
          </a:stretch>
        </p:blipFill>
        <p:spPr>
          <a:xfrm>
            <a:off x="5953857" y="4578152"/>
            <a:ext cx="2517043" cy="2190948"/>
          </a:xfrm>
          <a:prstGeom prst="rect">
            <a:avLst/>
          </a:prstGeom>
        </p:spPr>
      </p:pic>
    </p:spTree>
    <p:extLst>
      <p:ext uri="{BB962C8B-B14F-4D97-AF65-F5344CB8AC3E}">
        <p14:creationId xmlns:p14="http://schemas.microsoft.com/office/powerpoint/2010/main" val="1501804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todd miller no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962" y="3220746"/>
            <a:ext cx="1135193" cy="1574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kerim aydin noa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8962" y="5839240"/>
            <a:ext cx="1267690" cy="197164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9320" y="1409342"/>
            <a:ext cx="8106842" cy="4528965"/>
          </a:xfrm>
        </p:spPr>
        <p:txBody>
          <a:bodyPr>
            <a:normAutofit fontScale="70000" lnSpcReduction="20000"/>
          </a:bodyPr>
          <a:lstStyle/>
          <a:p>
            <a:pPr marL="0" indent="0">
              <a:buNone/>
            </a:pPr>
            <a:endParaRPr lang="en-US" u="sng" dirty="0" smtClean="0">
              <a:solidFill>
                <a:srgbClr val="FFE699"/>
              </a:solidFill>
            </a:endParaRPr>
          </a:p>
          <a:p>
            <a:pPr marL="0" indent="0">
              <a:buNone/>
            </a:pPr>
            <a:r>
              <a:rPr lang="en-US" b="1" u="sng" dirty="0">
                <a:solidFill>
                  <a:srgbClr val="FFE699"/>
                </a:solidFill>
              </a:rPr>
              <a:t>NOAA Research (PMEL)</a:t>
            </a:r>
          </a:p>
          <a:p>
            <a:pPr marL="0" indent="0">
              <a:buNone/>
            </a:pPr>
            <a:r>
              <a:rPr lang="en-US" dirty="0" err="1">
                <a:solidFill>
                  <a:schemeClr val="bg1"/>
                </a:solidFill>
              </a:rPr>
              <a:t>EcoFOCI</a:t>
            </a:r>
            <a:r>
              <a:rPr lang="en-US" dirty="0">
                <a:solidFill>
                  <a:schemeClr val="bg1"/>
                </a:solidFill>
              </a:rPr>
              <a:t> – </a:t>
            </a:r>
            <a:r>
              <a:rPr lang="en-US" dirty="0" err="1">
                <a:solidFill>
                  <a:schemeClr val="bg1"/>
                </a:solidFill>
              </a:rPr>
              <a:t>Stabeno</a:t>
            </a:r>
            <a:r>
              <a:rPr lang="en-US" dirty="0">
                <a:solidFill>
                  <a:schemeClr val="bg1"/>
                </a:solidFill>
              </a:rPr>
              <a:t> (physics, physical modeling</a:t>
            </a:r>
            <a:r>
              <a:rPr lang="en-US" dirty="0" smtClean="0">
                <a:solidFill>
                  <a:schemeClr val="bg1"/>
                </a:solidFill>
              </a:rPr>
              <a:t>)</a:t>
            </a:r>
            <a:endParaRPr lang="en-US" b="1" u="sng" dirty="0" smtClean="0">
              <a:solidFill>
                <a:srgbClr val="FFE699"/>
              </a:solidFill>
            </a:endParaRPr>
          </a:p>
          <a:p>
            <a:pPr marL="0" indent="0">
              <a:buNone/>
            </a:pPr>
            <a:endParaRPr lang="en-US" b="1" u="sng" dirty="0">
              <a:solidFill>
                <a:srgbClr val="FFE699"/>
              </a:solidFill>
            </a:endParaRPr>
          </a:p>
          <a:p>
            <a:pPr marL="0" indent="0">
              <a:buNone/>
            </a:pPr>
            <a:r>
              <a:rPr lang="en-US" b="1" u="sng" dirty="0" smtClean="0">
                <a:solidFill>
                  <a:srgbClr val="FFE699"/>
                </a:solidFill>
              </a:rPr>
              <a:t>NOAA Fisheries (AFSC)</a:t>
            </a:r>
          </a:p>
          <a:p>
            <a:pPr marL="0" indent="0">
              <a:buNone/>
            </a:pPr>
            <a:r>
              <a:rPr lang="en-US" dirty="0" err="1">
                <a:solidFill>
                  <a:schemeClr val="bg1"/>
                </a:solidFill>
              </a:rPr>
              <a:t>EcoFOCI</a:t>
            </a:r>
            <a:r>
              <a:rPr lang="en-US" dirty="0">
                <a:solidFill>
                  <a:schemeClr val="bg1"/>
                </a:solidFill>
              </a:rPr>
              <a:t> – </a:t>
            </a:r>
            <a:r>
              <a:rPr lang="en-US" dirty="0" smtClean="0">
                <a:solidFill>
                  <a:schemeClr val="bg1"/>
                </a:solidFill>
              </a:rPr>
              <a:t>Duffy-Anderson (field)</a:t>
            </a:r>
          </a:p>
          <a:p>
            <a:pPr marL="0" indent="0">
              <a:buNone/>
            </a:pPr>
            <a:r>
              <a:rPr lang="en-US" dirty="0" smtClean="0">
                <a:solidFill>
                  <a:schemeClr val="bg1"/>
                </a:solidFill>
              </a:rPr>
              <a:t>EMA – Farley (field)</a:t>
            </a:r>
          </a:p>
          <a:p>
            <a:pPr marL="0" indent="0">
              <a:buNone/>
            </a:pPr>
            <a:r>
              <a:rPr lang="en-US" dirty="0" smtClean="0">
                <a:solidFill>
                  <a:schemeClr val="bg1"/>
                </a:solidFill>
              </a:rPr>
              <a:t>RECA </a:t>
            </a:r>
            <a:r>
              <a:rPr lang="en-US" dirty="0">
                <a:solidFill>
                  <a:schemeClr val="bg1"/>
                </a:solidFill>
              </a:rPr>
              <a:t>– </a:t>
            </a:r>
            <a:r>
              <a:rPr lang="en-US" dirty="0" smtClean="0">
                <a:solidFill>
                  <a:schemeClr val="bg1"/>
                </a:solidFill>
              </a:rPr>
              <a:t>Miller (Acting, previously R. </a:t>
            </a:r>
            <a:r>
              <a:rPr lang="en-US" dirty="0" err="1" smtClean="0">
                <a:solidFill>
                  <a:schemeClr val="bg1"/>
                </a:solidFill>
              </a:rPr>
              <a:t>Heintz</a:t>
            </a:r>
            <a:r>
              <a:rPr lang="en-US" dirty="0" smtClean="0">
                <a:solidFill>
                  <a:schemeClr val="bg1"/>
                </a:solidFill>
              </a:rPr>
              <a:t>) (lab)</a:t>
            </a:r>
          </a:p>
          <a:p>
            <a:pPr marL="0" indent="0">
              <a:buNone/>
            </a:pPr>
            <a:r>
              <a:rPr lang="en-US" dirty="0" smtClean="0">
                <a:solidFill>
                  <a:schemeClr val="bg1"/>
                </a:solidFill>
              </a:rPr>
              <a:t>-------</a:t>
            </a:r>
          </a:p>
          <a:p>
            <a:pPr marL="0" indent="0">
              <a:buNone/>
            </a:pPr>
            <a:r>
              <a:rPr lang="en-US" u="sng" dirty="0" smtClean="0">
                <a:solidFill>
                  <a:schemeClr val="accent4">
                    <a:lumMod val="40000"/>
                    <a:lumOff val="60000"/>
                  </a:schemeClr>
                </a:solidFill>
              </a:rPr>
              <a:t>Regular collaborations (AFSC Programs)</a:t>
            </a:r>
            <a:endParaRPr lang="en-US" u="sng" dirty="0">
              <a:solidFill>
                <a:schemeClr val="accent4">
                  <a:lumMod val="40000"/>
                  <a:lumOff val="60000"/>
                </a:schemeClr>
              </a:solidFill>
            </a:endParaRPr>
          </a:p>
          <a:p>
            <a:pPr marL="0" indent="0">
              <a:buNone/>
            </a:pPr>
            <a:r>
              <a:rPr lang="en-US" dirty="0" smtClean="0">
                <a:solidFill>
                  <a:schemeClr val="bg1"/>
                </a:solidFill>
              </a:rPr>
              <a:t>FBEP – Hurst (field, lab)</a:t>
            </a:r>
          </a:p>
          <a:p>
            <a:pPr marL="0" indent="0">
              <a:buNone/>
            </a:pPr>
            <a:r>
              <a:rPr lang="en-US" dirty="0" smtClean="0">
                <a:solidFill>
                  <a:schemeClr val="bg1"/>
                </a:solidFill>
              </a:rPr>
              <a:t>REEM </a:t>
            </a:r>
            <a:r>
              <a:rPr lang="en-US" dirty="0" smtClean="0">
                <a:solidFill>
                  <a:schemeClr val="bg1"/>
                </a:solidFill>
              </a:rPr>
              <a:t>– </a:t>
            </a:r>
            <a:r>
              <a:rPr lang="en-US" dirty="0" err="1" smtClean="0">
                <a:solidFill>
                  <a:schemeClr val="bg1"/>
                </a:solidFill>
              </a:rPr>
              <a:t>Aydin</a:t>
            </a:r>
            <a:r>
              <a:rPr lang="en-US" dirty="0" smtClean="0">
                <a:solidFill>
                  <a:schemeClr val="bg1"/>
                </a:solidFill>
              </a:rPr>
              <a:t> (modeling), ACLIM</a:t>
            </a:r>
            <a:r>
              <a:rPr lang="en-US" dirty="0" smtClean="0">
                <a:solidFill>
                  <a:schemeClr val="bg1"/>
                </a:solidFill>
              </a:rPr>
              <a:t>, CEATTLE, </a:t>
            </a:r>
            <a:r>
              <a:rPr lang="en-US" dirty="0" err="1">
                <a:solidFill>
                  <a:schemeClr val="bg1"/>
                </a:solidFill>
              </a:rPr>
              <a:t>Holsman</a:t>
            </a:r>
            <a:r>
              <a:rPr lang="en-US" dirty="0">
                <a:solidFill>
                  <a:schemeClr val="bg1"/>
                </a:solidFill>
              </a:rPr>
              <a:t>, </a:t>
            </a:r>
            <a:r>
              <a:rPr lang="en-US" dirty="0" err="1">
                <a:solidFill>
                  <a:schemeClr val="bg1"/>
                </a:solidFill>
              </a:rPr>
              <a:t>Siddon</a:t>
            </a:r>
            <a:r>
              <a:rPr lang="en-US" dirty="0">
                <a:solidFill>
                  <a:schemeClr val="bg1"/>
                </a:solidFill>
              </a:rPr>
              <a:t>, </a:t>
            </a:r>
            <a:r>
              <a:rPr lang="en-US" dirty="0" err="1">
                <a:solidFill>
                  <a:schemeClr val="bg1"/>
                </a:solidFill>
              </a:rPr>
              <a:t>Shotwell</a:t>
            </a:r>
            <a:r>
              <a:rPr lang="en-US" dirty="0">
                <a:solidFill>
                  <a:schemeClr val="bg1"/>
                </a:solidFill>
              </a:rPr>
              <a:t> </a:t>
            </a:r>
            <a:endParaRPr lang="en-US" dirty="0" smtClean="0">
              <a:solidFill>
                <a:schemeClr val="bg1"/>
              </a:solidFill>
            </a:endParaRPr>
          </a:p>
          <a:p>
            <a:pPr marL="0" indent="0">
              <a:buNone/>
            </a:pPr>
            <a:r>
              <a:rPr lang="en-US" dirty="0" smtClean="0">
                <a:solidFill>
                  <a:schemeClr val="bg1"/>
                </a:solidFill>
              </a:rPr>
              <a:t>FEP, ESR, </a:t>
            </a:r>
            <a:r>
              <a:rPr lang="en-US" dirty="0" smtClean="0">
                <a:solidFill>
                  <a:schemeClr val="bg1"/>
                </a:solidFill>
              </a:rPr>
              <a:t>ESPs</a:t>
            </a:r>
            <a:endParaRPr lang="en-US" dirty="0">
              <a:solidFill>
                <a:schemeClr val="bg1"/>
              </a:solidFill>
            </a:endParaRPr>
          </a:p>
          <a:p>
            <a:pPr marL="0" indent="0">
              <a:buNone/>
            </a:pPr>
            <a:endParaRPr lang="en-US" dirty="0">
              <a:solidFill>
                <a:schemeClr val="bg1"/>
              </a:solidFill>
            </a:endParaRPr>
          </a:p>
          <a:p>
            <a:pPr marL="0" indent="0">
              <a:buNone/>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
        <p:nvSpPr>
          <p:cNvPr id="2" name="Title 1"/>
          <p:cNvSpPr>
            <a:spLocks noGrp="1"/>
          </p:cNvSpPr>
          <p:nvPr>
            <p:ph type="title"/>
          </p:nvPr>
        </p:nvSpPr>
        <p:spPr/>
        <p:txBody>
          <a:bodyPr>
            <a:normAutofit/>
          </a:bodyPr>
          <a:lstStyle/>
          <a:p>
            <a:r>
              <a:rPr lang="en-US" sz="3600" b="1" dirty="0">
                <a:solidFill>
                  <a:schemeClr val="accent4">
                    <a:lumMod val="60000"/>
                    <a:lumOff val="40000"/>
                  </a:schemeClr>
                </a:solidFill>
                <a:latin typeface="Helvetica"/>
                <a:cs typeface="Helvetica"/>
              </a:rPr>
              <a:t>R</a:t>
            </a:r>
            <a:r>
              <a:rPr lang="en-US" sz="3600" b="1" dirty="0" smtClean="0">
                <a:solidFill>
                  <a:schemeClr val="accent4">
                    <a:lumMod val="60000"/>
                    <a:lumOff val="40000"/>
                  </a:schemeClr>
                </a:solidFill>
                <a:latin typeface="Helvetica"/>
                <a:cs typeface="Helvetica"/>
              </a:rPr>
              <a:t>ecruitment Processes Alliance</a:t>
            </a:r>
            <a:endParaRPr lang="en-US" sz="3600" dirty="0"/>
          </a:p>
        </p:txBody>
      </p:sp>
      <p:pic>
        <p:nvPicPr>
          <p:cNvPr id="1028" name="Picture 4" descr="Image result for ed farley noa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9272" y="2224683"/>
            <a:ext cx="1152939" cy="11529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phyllis stabe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8962" y="-22301"/>
            <a:ext cx="1135038" cy="14187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t tom hurst afs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09272" y="4669705"/>
            <a:ext cx="1169535" cy="1169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janet duffy-anders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9582" y="1114219"/>
            <a:ext cx="1152939" cy="115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8401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152400"/>
            <a:ext cx="7772400" cy="1143000"/>
          </a:xfrm>
        </p:spPr>
        <p:txBody>
          <a:bodyPr>
            <a:normAutofit/>
          </a:bodyPr>
          <a:lstStyle/>
          <a:p>
            <a:pPr algn="ctr"/>
            <a:r>
              <a:rPr lang="en-US" sz="3600" b="1" dirty="0" smtClean="0">
                <a:solidFill>
                  <a:schemeClr val="accent4">
                    <a:lumMod val="60000"/>
                    <a:lumOff val="40000"/>
                  </a:schemeClr>
                </a:solidFill>
                <a:latin typeface="Helvetica"/>
                <a:cs typeface="Helvetica"/>
              </a:rPr>
              <a:t>Goal &amp; Objectives</a:t>
            </a:r>
          </a:p>
        </p:txBody>
      </p:sp>
      <p:sp>
        <p:nvSpPr>
          <p:cNvPr id="3" name="Content Placeholder 2"/>
          <p:cNvSpPr>
            <a:spLocks noGrp="1"/>
          </p:cNvSpPr>
          <p:nvPr>
            <p:ph idx="1"/>
          </p:nvPr>
        </p:nvSpPr>
        <p:spPr>
          <a:xfrm>
            <a:off x="644138" y="1221531"/>
            <a:ext cx="8013912" cy="5144675"/>
          </a:xfrm>
        </p:spPr>
        <p:txBody>
          <a:bodyPr>
            <a:normAutofit/>
          </a:bodyPr>
          <a:lstStyle/>
          <a:p>
            <a:pPr marL="0" indent="0">
              <a:buNone/>
            </a:pPr>
            <a:r>
              <a:rPr lang="en-US" u="sng" dirty="0" smtClean="0">
                <a:solidFill>
                  <a:srgbClr val="FFE699"/>
                </a:solidFill>
              </a:rPr>
              <a:t>RPA Goals</a:t>
            </a:r>
            <a:r>
              <a:rPr lang="en-US" dirty="0" smtClean="0">
                <a:solidFill>
                  <a:srgbClr val="FFE699"/>
                </a:solidFill>
              </a:rPr>
              <a:t>: </a:t>
            </a:r>
            <a:r>
              <a:rPr lang="en-US" sz="1900" dirty="0" smtClean="0">
                <a:solidFill>
                  <a:schemeClr val="bg1"/>
                </a:solidFill>
              </a:rPr>
              <a:t>Provide mechanistic </a:t>
            </a:r>
            <a:r>
              <a:rPr lang="en-US" sz="1900" dirty="0">
                <a:solidFill>
                  <a:schemeClr val="bg1"/>
                </a:solidFill>
              </a:rPr>
              <a:t>u</a:t>
            </a:r>
            <a:r>
              <a:rPr lang="en-US" sz="1900" dirty="0" smtClean="0">
                <a:solidFill>
                  <a:schemeClr val="bg1"/>
                </a:solidFill>
              </a:rPr>
              <a:t>nderstanding of ecosystem, fish recruitment processes; ongoing physical and cross-trophic monitoring (decadal time series); development of indices, synthesis for forecasting</a:t>
            </a:r>
          </a:p>
          <a:p>
            <a:pPr marL="0" indent="0">
              <a:buNone/>
            </a:pPr>
            <a:r>
              <a:rPr lang="en-US" sz="1900" dirty="0">
                <a:solidFill>
                  <a:schemeClr val="bg1"/>
                </a:solidFill>
              </a:rPr>
              <a:t>T</a:t>
            </a:r>
            <a:r>
              <a:rPr lang="en-US" sz="1900" dirty="0" smtClean="0">
                <a:solidFill>
                  <a:schemeClr val="bg1"/>
                </a:solidFill>
              </a:rPr>
              <a:t>o be used in  decision-making</a:t>
            </a:r>
          </a:p>
          <a:p>
            <a:pPr marL="0" indent="0">
              <a:buNone/>
            </a:pPr>
            <a:endParaRPr lang="en-US" dirty="0">
              <a:solidFill>
                <a:schemeClr val="bg1"/>
              </a:solidFill>
            </a:endParaRPr>
          </a:p>
          <a:p>
            <a:pPr marL="0" indent="0">
              <a:buNone/>
            </a:pPr>
            <a:r>
              <a:rPr lang="en-US" u="sng" dirty="0" smtClean="0">
                <a:solidFill>
                  <a:srgbClr val="FFE699"/>
                </a:solidFill>
              </a:rPr>
              <a:t>RPA Approach:</a:t>
            </a:r>
            <a:r>
              <a:rPr lang="en-US" dirty="0" smtClean="0">
                <a:solidFill>
                  <a:schemeClr val="bg1"/>
                </a:solidFill>
              </a:rPr>
              <a:t> </a:t>
            </a:r>
            <a:r>
              <a:rPr lang="en-US" sz="1900" dirty="0" smtClean="0">
                <a:solidFill>
                  <a:schemeClr val="bg1"/>
                </a:solidFill>
              </a:rPr>
              <a:t>mechanistic, bottom-up forcing</a:t>
            </a:r>
            <a:r>
              <a:rPr lang="en-US" sz="1900" dirty="0">
                <a:solidFill>
                  <a:schemeClr val="bg1"/>
                </a:solidFill>
              </a:rPr>
              <a:t>, lower trophic level, fish </a:t>
            </a:r>
            <a:r>
              <a:rPr lang="en-US" sz="1900" dirty="0" smtClean="0">
                <a:solidFill>
                  <a:schemeClr val="bg1"/>
                </a:solidFill>
              </a:rPr>
              <a:t>ELH and new fish production</a:t>
            </a:r>
            <a:endParaRPr lang="en-US" sz="1900" dirty="0">
              <a:solidFill>
                <a:schemeClr val="bg1"/>
              </a:solidFill>
            </a:endParaRPr>
          </a:p>
          <a:p>
            <a:pPr marL="0" indent="0">
              <a:buNone/>
            </a:pPr>
            <a:endParaRPr lang="en-US" dirty="0" smtClean="0">
              <a:solidFill>
                <a:schemeClr val="bg1"/>
              </a:solidFill>
            </a:endParaRPr>
          </a:p>
          <a:p>
            <a:pPr marL="0" indent="0">
              <a:buNone/>
            </a:pPr>
            <a:r>
              <a:rPr lang="en-US" u="sng" dirty="0" smtClean="0">
                <a:solidFill>
                  <a:srgbClr val="FFE699"/>
                </a:solidFill>
              </a:rPr>
              <a:t>Today’s Objectives</a:t>
            </a:r>
            <a:r>
              <a:rPr lang="en-US" dirty="0" smtClean="0">
                <a:solidFill>
                  <a:srgbClr val="FFE699"/>
                </a:solidFill>
              </a:rPr>
              <a:t>: </a:t>
            </a:r>
          </a:p>
          <a:p>
            <a:pPr marL="514350" indent="-514350">
              <a:buAutoNum type="arabicPeriod"/>
            </a:pPr>
            <a:r>
              <a:rPr lang="en-US" sz="1900" dirty="0" smtClean="0">
                <a:solidFill>
                  <a:schemeClr val="bg1"/>
                </a:solidFill>
              </a:rPr>
              <a:t>RPA Field Surveys (when and where) </a:t>
            </a:r>
          </a:p>
          <a:p>
            <a:pPr marL="514350" indent="-514350">
              <a:buAutoNum type="arabicPeriod"/>
            </a:pPr>
            <a:r>
              <a:rPr lang="en-US" sz="1900" dirty="0" smtClean="0">
                <a:solidFill>
                  <a:schemeClr val="bg1"/>
                </a:solidFill>
              </a:rPr>
              <a:t>Ecosystem Data Collected </a:t>
            </a:r>
          </a:p>
          <a:p>
            <a:pPr marL="514350" indent="-514350">
              <a:buAutoNum type="arabicPeriod"/>
            </a:pPr>
            <a:r>
              <a:rPr lang="en-US" sz="1900" dirty="0" smtClean="0">
                <a:solidFill>
                  <a:schemeClr val="bg1"/>
                </a:solidFill>
              </a:rPr>
              <a:t>Management Applications (2 examples)</a:t>
            </a:r>
          </a:p>
          <a:p>
            <a:pPr marL="514350" indent="-514350">
              <a:buAutoNum type="arabicPeriod"/>
            </a:pPr>
            <a:endParaRPr lang="en-US"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8004513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ge 0 pollock af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625" y="5455240"/>
            <a:ext cx="1619670" cy="1213189"/>
          </a:xfrm>
          <a:prstGeom prst="rect">
            <a:avLst/>
          </a:prstGeom>
          <a:noFill/>
          <a:extLst>
            <a:ext uri="{909E8E84-426E-40dd-AFC4-6F175D3DCCD1}">
              <a14:hiddenFill xmlns:a14="http://schemas.microsoft.com/office/drawing/2010/main">
                <a:solidFill>
                  <a:srgbClr val="FFFFFF"/>
                </a:solidFill>
              </a14:hiddenFill>
            </a:ext>
          </a:extLst>
        </p:spPr>
      </p:pic>
      <p:sp>
        <p:nvSpPr>
          <p:cNvPr id="388098" name="Rectangle 2"/>
          <p:cNvSpPr>
            <a:spLocks noGrp="1" noChangeArrowheads="1"/>
          </p:cNvSpPr>
          <p:nvPr>
            <p:ph type="title"/>
          </p:nvPr>
        </p:nvSpPr>
        <p:spPr>
          <a:xfrm>
            <a:off x="685800" y="152400"/>
            <a:ext cx="7772400" cy="1143000"/>
          </a:xfrm>
        </p:spPr>
        <p:txBody>
          <a:bodyPr>
            <a:normAutofit/>
          </a:bodyPr>
          <a:lstStyle/>
          <a:p>
            <a:pPr algn="ctr"/>
            <a:r>
              <a:rPr lang="en-US" sz="3600" b="1" dirty="0" smtClean="0">
                <a:solidFill>
                  <a:schemeClr val="accent4">
                    <a:lumMod val="60000"/>
                    <a:lumOff val="40000"/>
                  </a:schemeClr>
                </a:solidFill>
                <a:latin typeface="Helvetica"/>
                <a:cs typeface="Helvetica"/>
              </a:rPr>
              <a:t>LME: Gulf of Alaska</a:t>
            </a: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449" y="1031872"/>
            <a:ext cx="5115621" cy="4092497"/>
          </a:xfrm>
          <a:prstGeom prst="rect">
            <a:avLst/>
          </a:prstGeom>
        </p:spPr>
      </p:pic>
      <p:sp>
        <p:nvSpPr>
          <p:cNvPr id="4" name="Rectangle 3"/>
          <p:cNvSpPr/>
          <p:nvPr/>
        </p:nvSpPr>
        <p:spPr>
          <a:xfrm>
            <a:off x="5271070" y="1389206"/>
            <a:ext cx="3359974" cy="1661994"/>
          </a:xfrm>
          <a:prstGeom prst="rect">
            <a:avLst/>
          </a:prstGeom>
        </p:spPr>
        <p:txBody>
          <a:bodyPr wrap="square">
            <a:spAutoFit/>
          </a:bodyPr>
          <a:lstStyle/>
          <a:p>
            <a:pPr lvl="0" defTabSz="914400">
              <a:buClr>
                <a:srgbClr val="000000"/>
              </a:buClr>
              <a:buSzPts val="1400"/>
              <a:defRPr/>
            </a:pPr>
            <a:r>
              <a:rPr lang="en-US" dirty="0" smtClean="0">
                <a:solidFill>
                  <a:schemeClr val="accent4">
                    <a:lumMod val="40000"/>
                    <a:lumOff val="60000"/>
                  </a:schemeClr>
                </a:solidFill>
                <a:latin typeface="Calibri" panose="020F0502020204030204" pitchFamily="34" charset="0"/>
                <a:ea typeface="Calibri"/>
                <a:cs typeface="Calibri" panose="020F0502020204030204" pitchFamily="34" charset="0"/>
                <a:sym typeface="Calibri"/>
              </a:rPr>
              <a:t>SURVEYS:</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Spring larval – spring, since 1984</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SECM </a:t>
            </a:r>
            <a:r>
              <a:rPr lang="en-US" sz="1400" dirty="0">
                <a:solidFill>
                  <a:schemeClr val="bg1"/>
                </a:solidFill>
                <a:latin typeface="Calibri" panose="020F0502020204030204" pitchFamily="34" charset="0"/>
                <a:ea typeface="Calibri"/>
                <a:cs typeface="Calibri" panose="020F0502020204030204" pitchFamily="34" charset="0"/>
                <a:sym typeface="Calibri"/>
              </a:rPr>
              <a:t>– </a:t>
            </a:r>
            <a:r>
              <a:rPr lang="en-US" sz="1400" dirty="0" smtClean="0">
                <a:solidFill>
                  <a:schemeClr val="bg1"/>
                </a:solidFill>
                <a:latin typeface="Calibri" panose="020F0502020204030204" pitchFamily="34" charset="0"/>
                <a:ea typeface="Calibri"/>
                <a:cs typeface="Calibri" panose="020F0502020204030204" pitchFamily="34" charset="0"/>
                <a:sym typeface="Calibri"/>
              </a:rPr>
              <a:t>spring/summer</a:t>
            </a:r>
            <a:r>
              <a:rPr lang="en-US" sz="1400" dirty="0">
                <a:solidFill>
                  <a:schemeClr val="bg1"/>
                </a:solidFill>
                <a:latin typeface="Calibri" panose="020F0502020204030204" pitchFamily="34" charset="0"/>
                <a:ea typeface="Calibri"/>
                <a:cs typeface="Calibri" panose="020F0502020204030204" pitchFamily="34" charset="0"/>
                <a:sym typeface="Calibri"/>
              </a:rPr>
              <a:t>, since </a:t>
            </a:r>
            <a:r>
              <a:rPr lang="en-US" sz="1400" dirty="0" smtClean="0">
                <a:solidFill>
                  <a:schemeClr val="bg1"/>
                </a:solidFill>
                <a:latin typeface="Calibri" panose="020F0502020204030204" pitchFamily="34" charset="0"/>
                <a:ea typeface="Calibri"/>
                <a:cs typeface="Calibri" panose="020F0502020204030204" pitchFamily="34" charset="0"/>
                <a:sym typeface="Calibri"/>
              </a:rPr>
              <a:t>1997</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Beach </a:t>
            </a:r>
            <a:r>
              <a:rPr lang="en-US" sz="1400" dirty="0">
                <a:solidFill>
                  <a:schemeClr val="bg1"/>
                </a:solidFill>
                <a:latin typeface="Calibri" panose="020F0502020204030204" pitchFamily="34" charset="0"/>
                <a:ea typeface="Calibri"/>
                <a:cs typeface="Calibri" panose="020F0502020204030204" pitchFamily="34" charset="0"/>
                <a:sym typeface="Calibri"/>
              </a:rPr>
              <a:t>seine </a:t>
            </a:r>
            <a:r>
              <a:rPr lang="en-US" sz="1400" dirty="0" smtClean="0">
                <a:solidFill>
                  <a:schemeClr val="bg1"/>
                </a:solidFill>
                <a:latin typeface="Calibri" panose="020F0502020204030204" pitchFamily="34" charset="0"/>
                <a:ea typeface="Calibri"/>
                <a:cs typeface="Calibri" panose="020F0502020204030204" pitchFamily="34" charset="0"/>
                <a:sym typeface="Calibri"/>
              </a:rPr>
              <a:t>(FBEP) – </a:t>
            </a:r>
            <a:r>
              <a:rPr lang="en-US" sz="1400" dirty="0">
                <a:solidFill>
                  <a:schemeClr val="bg1"/>
                </a:solidFill>
                <a:latin typeface="Calibri" panose="020F0502020204030204" pitchFamily="34" charset="0"/>
                <a:ea typeface="Calibri"/>
                <a:cs typeface="Calibri" panose="020F0502020204030204" pitchFamily="34" charset="0"/>
                <a:sym typeface="Calibri"/>
              </a:rPr>
              <a:t>summer, since 2006 </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YOY </a:t>
            </a:r>
            <a:r>
              <a:rPr lang="en-US" sz="1400" dirty="0" err="1" smtClean="0">
                <a:solidFill>
                  <a:schemeClr val="bg1"/>
                </a:solidFill>
                <a:latin typeface="Calibri" panose="020F0502020204030204" pitchFamily="34" charset="0"/>
                <a:ea typeface="Calibri"/>
                <a:cs typeface="Calibri" panose="020F0502020204030204" pitchFamily="34" charset="0"/>
                <a:sym typeface="Calibri"/>
              </a:rPr>
              <a:t>groundfish</a:t>
            </a:r>
            <a:r>
              <a:rPr lang="en-US" sz="1400" dirty="0" smtClean="0">
                <a:solidFill>
                  <a:schemeClr val="bg1"/>
                </a:solidFill>
                <a:latin typeface="Calibri" panose="020F0502020204030204" pitchFamily="34" charset="0"/>
                <a:ea typeface="Calibri"/>
                <a:cs typeface="Calibri" panose="020F0502020204030204" pitchFamily="34" charset="0"/>
                <a:sym typeface="Calibri"/>
              </a:rPr>
              <a:t> &amp; forage fish – summer, fall since 2000</a:t>
            </a:r>
            <a:endParaRPr lang="en-US" sz="1400" dirty="0">
              <a:solidFill>
                <a:schemeClr val="bg1"/>
              </a:solidFill>
              <a:ea typeface="Calibri"/>
              <a:cs typeface="Calibri"/>
              <a:sym typeface="Calibri"/>
            </a:endParaRPr>
          </a:p>
        </p:txBody>
      </p:sp>
      <p:sp>
        <p:nvSpPr>
          <p:cNvPr id="6" name="TextBox 5"/>
          <p:cNvSpPr txBox="1"/>
          <p:nvPr/>
        </p:nvSpPr>
        <p:spPr>
          <a:xfrm>
            <a:off x="2152185" y="1096093"/>
            <a:ext cx="915635" cy="523220"/>
          </a:xfrm>
          <a:prstGeom prst="rect">
            <a:avLst/>
          </a:prstGeom>
          <a:noFill/>
        </p:spPr>
        <p:txBody>
          <a:bodyPr wrap="none" rtlCol="0">
            <a:spAutoFit/>
          </a:bodyPr>
          <a:lstStyle/>
          <a:p>
            <a:r>
              <a:rPr lang="en-US" sz="2800" dirty="0" smtClean="0"/>
              <a:t>2019</a:t>
            </a:r>
            <a:endParaRPr lang="en-US" sz="2800" dirty="0"/>
          </a:p>
        </p:txBody>
      </p:sp>
      <p:sp>
        <p:nvSpPr>
          <p:cNvPr id="8" name="Rectangle 7"/>
          <p:cNvSpPr/>
          <p:nvPr/>
        </p:nvSpPr>
        <p:spPr>
          <a:xfrm>
            <a:off x="5271070" y="3078121"/>
            <a:ext cx="3750267" cy="3590308"/>
          </a:xfrm>
          <a:prstGeom prst="rect">
            <a:avLst/>
          </a:prstGeom>
        </p:spPr>
        <p:txBody>
          <a:bodyPr wrap="square">
            <a:spAutoFit/>
          </a:bodyPr>
          <a:lstStyle/>
          <a:p>
            <a:r>
              <a:rPr lang="en-US" dirty="0" smtClean="0">
                <a:solidFill>
                  <a:schemeClr val="accent4">
                    <a:lumMod val="40000"/>
                    <a:lumOff val="60000"/>
                  </a:schemeClr>
                </a:solidFill>
              </a:rPr>
              <a:t>DATA:</a:t>
            </a:r>
          </a:p>
          <a:p>
            <a:r>
              <a:rPr lang="en-US" sz="1400" u="sng" dirty="0" smtClean="0">
                <a:solidFill>
                  <a:schemeClr val="bg1"/>
                </a:solidFill>
              </a:rPr>
              <a:t>Moorings</a:t>
            </a:r>
            <a:r>
              <a:rPr lang="en-US" sz="1400" dirty="0" smtClean="0">
                <a:solidFill>
                  <a:schemeClr val="bg1"/>
                </a:solidFill>
              </a:rPr>
              <a:t> – </a:t>
            </a:r>
            <a:r>
              <a:rPr lang="en-US" sz="1400" dirty="0" err="1" smtClean="0">
                <a:solidFill>
                  <a:schemeClr val="bg1"/>
                </a:solidFill>
              </a:rPr>
              <a:t>Shumagins</a:t>
            </a:r>
            <a:r>
              <a:rPr lang="en-US" sz="1400" dirty="0" smtClean="0">
                <a:solidFill>
                  <a:schemeClr val="bg1"/>
                </a:solidFill>
              </a:rPr>
              <a:t>, Cross Sound, Kodiak</a:t>
            </a:r>
          </a:p>
          <a:p>
            <a:endParaRPr lang="en-US" sz="1400" u="sng" dirty="0" smtClean="0">
              <a:solidFill>
                <a:schemeClr val="bg1"/>
              </a:solidFill>
            </a:endParaRPr>
          </a:p>
          <a:p>
            <a:r>
              <a:rPr lang="en-US" sz="1400" u="sng" dirty="0" smtClean="0">
                <a:solidFill>
                  <a:schemeClr val="bg1"/>
                </a:solidFill>
              </a:rPr>
              <a:t>Shipboard</a:t>
            </a:r>
            <a:r>
              <a:rPr lang="en-US" sz="1400" dirty="0" smtClean="0">
                <a:solidFill>
                  <a:schemeClr val="bg1"/>
                </a:solidFill>
              </a:rPr>
              <a:t> – CTD (T, S, PAR, O2, ADCP, </a:t>
            </a:r>
            <a:r>
              <a:rPr lang="en-US" sz="1400" dirty="0" err="1" smtClean="0">
                <a:solidFill>
                  <a:schemeClr val="bg1"/>
                </a:solidFill>
              </a:rPr>
              <a:t>Seachest</a:t>
            </a:r>
            <a:endParaRPr lang="en-US" sz="1400" dirty="0" smtClean="0">
              <a:solidFill>
                <a:schemeClr val="bg1"/>
              </a:solidFill>
            </a:endParaRPr>
          </a:p>
          <a:p>
            <a:r>
              <a:rPr lang="en-US" sz="1400" dirty="0" smtClean="0">
                <a:solidFill>
                  <a:schemeClr val="bg1"/>
                </a:solidFill>
              </a:rPr>
              <a:t>Nutrients, Phytoplankton</a:t>
            </a:r>
          </a:p>
          <a:p>
            <a:r>
              <a:rPr lang="en-US" sz="1400" dirty="0" smtClean="0">
                <a:solidFill>
                  <a:schemeClr val="bg1"/>
                </a:solidFill>
              </a:rPr>
              <a:t>Zooplankton (copepods, </a:t>
            </a:r>
            <a:r>
              <a:rPr lang="en-US" sz="1400" dirty="0" err="1" smtClean="0">
                <a:solidFill>
                  <a:schemeClr val="bg1"/>
                </a:solidFill>
              </a:rPr>
              <a:t>euphausiids</a:t>
            </a:r>
            <a:r>
              <a:rPr lang="en-US" sz="1400" dirty="0" smtClean="0">
                <a:solidFill>
                  <a:schemeClr val="bg1"/>
                </a:solidFill>
              </a:rPr>
              <a:t>), larval fish (all species)</a:t>
            </a:r>
          </a:p>
          <a:p>
            <a:r>
              <a:rPr lang="en-US" sz="1400" dirty="0" smtClean="0">
                <a:solidFill>
                  <a:schemeClr val="bg1"/>
                </a:solidFill>
              </a:rPr>
              <a:t>Fish - Age-0 </a:t>
            </a:r>
            <a:r>
              <a:rPr lang="en-US" sz="1400" dirty="0" err="1" smtClean="0">
                <a:solidFill>
                  <a:schemeClr val="bg1"/>
                </a:solidFill>
              </a:rPr>
              <a:t>pollock</a:t>
            </a:r>
            <a:r>
              <a:rPr lang="en-US" sz="1400" dirty="0" smtClean="0">
                <a:solidFill>
                  <a:schemeClr val="bg1"/>
                </a:solidFill>
              </a:rPr>
              <a:t> &amp; </a:t>
            </a:r>
            <a:r>
              <a:rPr lang="en-US" sz="1400" dirty="0" err="1" smtClean="0">
                <a:solidFill>
                  <a:schemeClr val="bg1"/>
                </a:solidFill>
              </a:rPr>
              <a:t>Pcod</a:t>
            </a:r>
            <a:r>
              <a:rPr lang="en-US" sz="1400" dirty="0" smtClean="0">
                <a:solidFill>
                  <a:schemeClr val="bg1"/>
                </a:solidFill>
              </a:rPr>
              <a:t>, capelin, eulachon</a:t>
            </a:r>
          </a:p>
          <a:p>
            <a:r>
              <a:rPr lang="en-US" sz="1400" dirty="0" smtClean="0">
                <a:solidFill>
                  <a:schemeClr val="bg1"/>
                </a:solidFill>
              </a:rPr>
              <a:t>Acoustics</a:t>
            </a:r>
          </a:p>
          <a:p>
            <a:endParaRPr lang="en-US" sz="1400" u="sng" dirty="0" smtClean="0">
              <a:solidFill>
                <a:schemeClr val="bg1"/>
              </a:solidFill>
            </a:endParaRPr>
          </a:p>
          <a:p>
            <a:r>
              <a:rPr lang="en-US" sz="1400" u="sng" dirty="0" smtClean="0">
                <a:solidFill>
                  <a:schemeClr val="bg1"/>
                </a:solidFill>
              </a:rPr>
              <a:t>Nearshore</a:t>
            </a:r>
            <a:r>
              <a:rPr lang="en-US" sz="1400" dirty="0" smtClean="0">
                <a:solidFill>
                  <a:schemeClr val="bg1"/>
                </a:solidFill>
              </a:rPr>
              <a:t> – Age-0 </a:t>
            </a:r>
            <a:r>
              <a:rPr lang="en-US" sz="1400" dirty="0" err="1" smtClean="0">
                <a:solidFill>
                  <a:schemeClr val="bg1"/>
                </a:solidFill>
              </a:rPr>
              <a:t>Pcod</a:t>
            </a:r>
            <a:r>
              <a:rPr lang="en-US" sz="1400" dirty="0">
                <a:solidFill>
                  <a:schemeClr val="bg1"/>
                </a:solidFill>
              </a:rPr>
              <a:t> </a:t>
            </a:r>
            <a:r>
              <a:rPr lang="en-US" sz="1400" dirty="0" smtClean="0">
                <a:solidFill>
                  <a:schemeClr val="bg1"/>
                </a:solidFill>
              </a:rPr>
              <a:t>&amp; Pollock, T, S, O2, cameras</a:t>
            </a:r>
          </a:p>
          <a:p>
            <a:endParaRPr lang="en-US" sz="1400" u="sng" dirty="0" smtClean="0">
              <a:solidFill>
                <a:schemeClr val="bg1"/>
              </a:solidFill>
            </a:endParaRPr>
          </a:p>
          <a:p>
            <a:r>
              <a:rPr lang="en-US" sz="1400" u="sng" dirty="0" smtClean="0">
                <a:solidFill>
                  <a:schemeClr val="bg1"/>
                </a:solidFill>
              </a:rPr>
              <a:t>Laboratory</a:t>
            </a:r>
            <a:r>
              <a:rPr lang="en-US" sz="1400" dirty="0" smtClean="0">
                <a:solidFill>
                  <a:schemeClr val="bg1"/>
                </a:solidFill>
              </a:rPr>
              <a:t> – ageing, diet, condition (fish and </a:t>
            </a:r>
            <a:r>
              <a:rPr lang="en-US" sz="1400" dirty="0" err="1" smtClean="0">
                <a:solidFill>
                  <a:schemeClr val="bg1"/>
                </a:solidFill>
              </a:rPr>
              <a:t>zp</a:t>
            </a:r>
            <a:r>
              <a:rPr lang="en-US" sz="1400" dirty="0" smtClean="0">
                <a:solidFill>
                  <a:schemeClr val="bg1"/>
                </a:solidFill>
              </a:rPr>
              <a:t>)</a:t>
            </a:r>
          </a:p>
          <a:p>
            <a:endParaRPr lang="en-US" sz="1400" u="sng" dirty="0" smtClean="0">
              <a:solidFill>
                <a:schemeClr val="bg1"/>
              </a:solidFill>
            </a:endParaRPr>
          </a:p>
          <a:p>
            <a:r>
              <a:rPr lang="en-US" sz="1400" u="sng" dirty="0" smtClean="0">
                <a:solidFill>
                  <a:schemeClr val="bg1"/>
                </a:solidFill>
              </a:rPr>
              <a:t>Modeling</a:t>
            </a:r>
            <a:r>
              <a:rPr lang="en-US" sz="1400" dirty="0" smtClean="0">
                <a:solidFill>
                  <a:schemeClr val="bg1"/>
                </a:solidFill>
              </a:rPr>
              <a:t> </a:t>
            </a:r>
            <a:r>
              <a:rPr lang="en-US" sz="1400" dirty="0">
                <a:solidFill>
                  <a:schemeClr val="bg1"/>
                </a:solidFill>
              </a:rPr>
              <a:t>– statistical, biophysical, </a:t>
            </a:r>
            <a:r>
              <a:rPr lang="en-US" sz="1400" dirty="0" err="1" smtClean="0">
                <a:solidFill>
                  <a:schemeClr val="bg1"/>
                </a:solidFill>
              </a:rPr>
              <a:t>bioenergetic</a:t>
            </a:r>
            <a:endParaRPr lang="en-US" sz="1400" dirty="0">
              <a:solidFill>
                <a:schemeClr val="bg1"/>
              </a:solidFill>
            </a:endParaRPr>
          </a:p>
        </p:txBody>
      </p:sp>
      <p:pic>
        <p:nvPicPr>
          <p:cNvPr id="10" name="Google Shape;787;p50"/>
          <p:cNvPicPr preferRelativeResize="0"/>
          <p:nvPr/>
        </p:nvPicPr>
        <p:blipFill rotWithShape="1">
          <a:blip r:embed="rId5">
            <a:alphaModFix/>
          </a:blip>
          <a:srcRect l="8487" t="15732" r="2544"/>
          <a:stretch/>
        </p:blipFill>
        <p:spPr>
          <a:xfrm>
            <a:off x="7466" y="4436098"/>
            <a:ext cx="1258531" cy="1406644"/>
          </a:xfrm>
          <a:prstGeom prst="rect">
            <a:avLst/>
          </a:prstGeom>
          <a:noFill/>
          <a:ln>
            <a:noFill/>
          </a:ln>
        </p:spPr>
      </p:pic>
      <p:pic>
        <p:nvPicPr>
          <p:cNvPr id="11" name="Content Placeholder 9" descr="IMG_2232.JPG"/>
          <p:cNvPicPr>
            <a:picLocks noGrp="1" noChangeAspect="1"/>
          </p:cNvPicPr>
          <p:nvPr>
            <p:ph idx="1"/>
          </p:nvPr>
        </p:nvPicPr>
        <p:blipFill>
          <a:blip r:embed="rId6" cstate="print"/>
          <a:stretch>
            <a:fillRect/>
          </a:stretch>
        </p:blipFill>
        <p:spPr>
          <a:xfrm>
            <a:off x="718915" y="5755958"/>
            <a:ext cx="1609205" cy="1072803"/>
          </a:xfrm>
        </p:spPr>
      </p:pic>
      <p:pic>
        <p:nvPicPr>
          <p:cNvPr id="12" name="Content Placeholder 6" descr="Age0Cod_smaller.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513625" y="4523609"/>
            <a:ext cx="1539379" cy="923628"/>
          </a:xfrm>
          <a:prstGeom prst="rect">
            <a:avLst/>
          </a:prstGeom>
          <a:ln>
            <a:solidFill>
              <a:schemeClr val="tx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39569" y="5755957"/>
            <a:ext cx="1491624" cy="990531"/>
          </a:xfrm>
          <a:prstGeom prst="rect">
            <a:avLst/>
          </a:prstGeom>
        </p:spPr>
      </p:pic>
      <p:pic>
        <p:nvPicPr>
          <p:cNvPr id="14" name="Picture 13" descr="phytolankton.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5811" y="4888714"/>
            <a:ext cx="1157814" cy="867243"/>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161782" y="4702581"/>
            <a:ext cx="1404501" cy="1053376"/>
          </a:xfrm>
          <a:prstGeom prst="rect">
            <a:avLst/>
          </a:prstGeom>
        </p:spPr>
      </p:pic>
    </p:spTree>
    <p:extLst>
      <p:ext uri="{BB962C8B-B14F-4D97-AF65-F5344CB8AC3E}">
        <p14:creationId xmlns:p14="http://schemas.microsoft.com/office/powerpoint/2010/main" val="3396545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28649" y="1184071"/>
            <a:ext cx="7074536" cy="646331"/>
          </a:xfrm>
          <a:prstGeom prst="rect">
            <a:avLst/>
          </a:prstGeom>
        </p:spPr>
        <p:txBody>
          <a:bodyPr wrap="square">
            <a:spAutoFit/>
          </a:bodyPr>
          <a:lstStyle/>
          <a:p>
            <a:pPr lvl="0" defTabSz="914400">
              <a:buClr>
                <a:srgbClr val="000000"/>
              </a:buClr>
              <a:buSzPts val="1400"/>
              <a:defRPr/>
            </a:pPr>
            <a:endParaRPr lang="en-US" dirty="0">
              <a:solidFill>
                <a:schemeClr val="bg1"/>
              </a:solidFill>
              <a:latin typeface="Calibri" panose="020F0502020204030204" pitchFamily="34" charset="0"/>
              <a:ea typeface="Calibri"/>
              <a:cs typeface="Calibri" panose="020F0502020204030204" pitchFamily="34" charset="0"/>
              <a:sym typeface="Calibri"/>
            </a:endParaRPr>
          </a:p>
          <a:p>
            <a:pPr lvl="0" defTabSz="914400">
              <a:buClr>
                <a:srgbClr val="000000"/>
              </a:buClr>
              <a:buSzPts val="1400"/>
              <a:defRPr/>
            </a:pPr>
            <a:r>
              <a:rPr lang="en-US" dirty="0" smtClean="0">
                <a:solidFill>
                  <a:schemeClr val="bg1"/>
                </a:solidFill>
                <a:ea typeface="Calibri"/>
                <a:cs typeface="Calibri"/>
                <a:sym typeface="Calibri"/>
              </a:rPr>
              <a:t>Example: </a:t>
            </a:r>
            <a:r>
              <a:rPr lang="en-US" dirty="0" err="1" smtClean="0">
                <a:solidFill>
                  <a:schemeClr val="bg1"/>
                </a:solidFill>
                <a:ea typeface="Calibri"/>
                <a:cs typeface="Calibri"/>
                <a:sym typeface="Calibri"/>
              </a:rPr>
              <a:t>Pcod</a:t>
            </a:r>
            <a:r>
              <a:rPr lang="en-US" dirty="0" smtClean="0">
                <a:solidFill>
                  <a:schemeClr val="bg1"/>
                </a:solidFill>
                <a:ea typeface="Calibri"/>
                <a:cs typeface="Calibri"/>
                <a:sym typeface="Calibri"/>
              </a:rPr>
              <a:t> and marine </a:t>
            </a:r>
            <a:r>
              <a:rPr lang="en-US" dirty="0" err="1" smtClean="0">
                <a:solidFill>
                  <a:schemeClr val="bg1"/>
                </a:solidFill>
                <a:ea typeface="Calibri"/>
                <a:cs typeface="Calibri"/>
                <a:sym typeface="Calibri"/>
              </a:rPr>
              <a:t>heatwaves</a:t>
            </a:r>
            <a:r>
              <a:rPr lang="en-US" dirty="0" smtClean="0">
                <a:solidFill>
                  <a:schemeClr val="bg1"/>
                </a:solidFill>
                <a:ea typeface="Calibri"/>
                <a:cs typeface="Calibri"/>
                <a:sym typeface="Calibri"/>
              </a:rPr>
              <a:t> – mechanisms for decline?</a:t>
            </a:r>
            <a:endParaRPr lang="en-US" dirty="0">
              <a:solidFill>
                <a:schemeClr val="bg1"/>
              </a:solidFill>
              <a:cs typeface="Calibri"/>
              <a:sym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2291070"/>
            <a:ext cx="3015598" cy="2584797"/>
          </a:xfrm>
          <a:prstGeom prst="rect">
            <a:avLst/>
          </a:prstGeom>
        </p:spPr>
      </p:pic>
      <p:sp>
        <p:nvSpPr>
          <p:cNvPr id="19" name="TextBox 18"/>
          <p:cNvSpPr txBox="1"/>
          <p:nvPr/>
        </p:nvSpPr>
        <p:spPr>
          <a:xfrm>
            <a:off x="628649" y="1937160"/>
            <a:ext cx="1797415" cy="369332"/>
          </a:xfrm>
          <a:prstGeom prst="rect">
            <a:avLst/>
          </a:prstGeom>
          <a:noFill/>
        </p:spPr>
        <p:txBody>
          <a:bodyPr wrap="none" rtlCol="0" anchor="t">
            <a:spAutoFit/>
          </a:bodyPr>
          <a:lstStyle/>
          <a:p>
            <a:r>
              <a:rPr lang="en-US" dirty="0" smtClean="0">
                <a:solidFill>
                  <a:schemeClr val="accent4">
                    <a:lumMod val="20000"/>
                    <a:lumOff val="80000"/>
                  </a:schemeClr>
                </a:solidFill>
              </a:rPr>
              <a:t>Egg habitat index</a:t>
            </a:r>
            <a:endParaRPr lang="en-US" dirty="0">
              <a:solidFill>
                <a:schemeClr val="accent4">
                  <a:lumMod val="20000"/>
                  <a:lumOff val="80000"/>
                </a:schemeClr>
              </a:solidFill>
            </a:endParaRPr>
          </a:p>
        </p:txBody>
      </p:sp>
      <p:sp>
        <p:nvSpPr>
          <p:cNvPr id="23" name="TextBox 22"/>
          <p:cNvSpPr txBox="1"/>
          <p:nvPr/>
        </p:nvSpPr>
        <p:spPr>
          <a:xfrm>
            <a:off x="1527356" y="3945642"/>
            <a:ext cx="894476" cy="307777"/>
          </a:xfrm>
          <a:prstGeom prst="rect">
            <a:avLst/>
          </a:prstGeom>
          <a:noFill/>
        </p:spPr>
        <p:txBody>
          <a:bodyPr wrap="none" rtlCol="0">
            <a:spAutoFit/>
          </a:bodyPr>
          <a:lstStyle/>
          <a:p>
            <a:r>
              <a:rPr lang="en-US" sz="1400" dirty="0" smtClean="0">
                <a:solidFill>
                  <a:srgbClr val="FF0000"/>
                </a:solidFill>
              </a:rPr>
              <a:t>heatwave</a:t>
            </a:r>
            <a:endParaRPr lang="en-US" sz="1400" dirty="0">
              <a:solidFill>
                <a:srgbClr val="FF0000"/>
              </a:solidFill>
            </a:endParaRPr>
          </a:p>
        </p:txBody>
      </p:sp>
      <p:sp>
        <p:nvSpPr>
          <p:cNvPr id="24" name="TextBox 23"/>
          <p:cNvSpPr txBox="1"/>
          <p:nvPr/>
        </p:nvSpPr>
        <p:spPr>
          <a:xfrm>
            <a:off x="671387" y="4368874"/>
            <a:ext cx="894476" cy="307777"/>
          </a:xfrm>
          <a:prstGeom prst="rect">
            <a:avLst/>
          </a:prstGeom>
          <a:noFill/>
        </p:spPr>
        <p:txBody>
          <a:bodyPr wrap="none" rtlCol="0">
            <a:spAutoFit/>
          </a:bodyPr>
          <a:lstStyle/>
          <a:p>
            <a:r>
              <a:rPr lang="en-US" sz="1400" dirty="0" smtClean="0">
                <a:solidFill>
                  <a:srgbClr val="FF0000"/>
                </a:solidFill>
              </a:rPr>
              <a:t>heatwave</a:t>
            </a:r>
            <a:endParaRPr lang="en-US" sz="1400" dirty="0">
              <a:solidFill>
                <a:srgbClr val="FF0000"/>
              </a:solidFill>
            </a:endParaRPr>
          </a:p>
        </p:txBody>
      </p:sp>
      <p:sp>
        <p:nvSpPr>
          <p:cNvPr id="3" name="Title 2"/>
          <p:cNvSpPr>
            <a:spLocks noGrp="1"/>
          </p:cNvSpPr>
          <p:nvPr>
            <p:ph type="title"/>
          </p:nvPr>
        </p:nvSpPr>
        <p:spPr>
          <a:xfrm>
            <a:off x="628649" y="365126"/>
            <a:ext cx="8325779" cy="1142111"/>
          </a:xfrm>
        </p:spPr>
        <p:txBody>
          <a:bodyPr>
            <a:noAutofit/>
          </a:bodyPr>
          <a:lstStyle/>
          <a:p>
            <a:pPr lvl="0">
              <a:buClr>
                <a:srgbClr val="000000"/>
              </a:buClr>
              <a:buSzPts val="1400"/>
              <a:defRPr/>
            </a:pPr>
            <a:r>
              <a:rPr lang="en-US" sz="3600" b="1" dirty="0">
                <a:solidFill>
                  <a:schemeClr val="accent4">
                    <a:lumMod val="40000"/>
                    <a:lumOff val="60000"/>
                  </a:schemeClr>
                </a:solidFill>
                <a:ea typeface="Calibri"/>
                <a:cs typeface="Calibri"/>
                <a:sym typeface="Calibri"/>
              </a:rPr>
              <a:t>How have RPA results contributed to management?</a:t>
            </a:r>
            <a:endParaRPr lang="en-US" sz="3600" b="1" dirty="0">
              <a:solidFill>
                <a:schemeClr val="accent4">
                  <a:lumMod val="40000"/>
                  <a:lumOff val="60000"/>
                </a:schemeClr>
              </a:solidFill>
              <a:cs typeface="Calibri"/>
              <a:sym typeface="Calibri"/>
            </a:endParaRPr>
          </a:p>
        </p:txBody>
      </p:sp>
      <p:sp>
        <p:nvSpPr>
          <p:cNvPr id="2" name="TextBox 1"/>
          <p:cNvSpPr txBox="1"/>
          <p:nvPr/>
        </p:nvSpPr>
        <p:spPr>
          <a:xfrm>
            <a:off x="671387" y="4988849"/>
            <a:ext cx="7186961" cy="1600438"/>
          </a:xfrm>
          <a:prstGeom prst="rect">
            <a:avLst/>
          </a:prstGeom>
          <a:noFill/>
        </p:spPr>
        <p:txBody>
          <a:bodyPr wrap="square" rtlCol="0">
            <a:spAutoFit/>
          </a:bodyPr>
          <a:lstStyle/>
          <a:p>
            <a:r>
              <a:rPr lang="en-US" sz="1400" dirty="0" smtClean="0">
                <a:solidFill>
                  <a:schemeClr val="bg1"/>
                </a:solidFill>
              </a:rPr>
              <a:t>Mechanistic links  - able to offer improved understanding of some processes associated with GOA </a:t>
            </a:r>
            <a:r>
              <a:rPr lang="en-US" sz="1400" dirty="0" err="1" smtClean="0">
                <a:solidFill>
                  <a:schemeClr val="bg1"/>
                </a:solidFill>
              </a:rPr>
              <a:t>Pcod</a:t>
            </a:r>
            <a:r>
              <a:rPr lang="en-US" sz="1400" dirty="0" smtClean="0">
                <a:solidFill>
                  <a:schemeClr val="bg1"/>
                </a:solidFill>
              </a:rPr>
              <a:t> changes (recruitment)</a:t>
            </a:r>
          </a:p>
          <a:p>
            <a:endParaRPr lang="en-US" sz="1400" dirty="0">
              <a:solidFill>
                <a:schemeClr val="bg1"/>
              </a:solidFill>
            </a:endParaRPr>
          </a:p>
          <a:p>
            <a:r>
              <a:rPr lang="en-US" sz="1400" dirty="0" smtClean="0">
                <a:solidFill>
                  <a:schemeClr val="bg1"/>
                </a:solidFill>
              </a:rPr>
              <a:t>Projections and indices (spawning habitat index, larval time series, age-0 index), SA risk table</a:t>
            </a:r>
          </a:p>
          <a:p>
            <a:endParaRPr lang="en-US" sz="1400" dirty="0">
              <a:solidFill>
                <a:schemeClr val="bg1"/>
              </a:solidFill>
            </a:endParaRPr>
          </a:p>
          <a:p>
            <a:r>
              <a:rPr lang="en-US" sz="1400" dirty="0" smtClean="0">
                <a:solidFill>
                  <a:schemeClr val="bg1"/>
                </a:solidFill>
              </a:rPr>
              <a:t>Used in consideration with SA, other ecosystem data in setting/modulating </a:t>
            </a:r>
            <a:r>
              <a:rPr lang="en-US" sz="1400" dirty="0" smtClean="0">
                <a:solidFill>
                  <a:schemeClr val="bg1"/>
                </a:solidFill>
              </a:rPr>
              <a:t>ABC. Considerations  in d</a:t>
            </a:r>
            <a:r>
              <a:rPr lang="en-US" sz="1400" dirty="0" smtClean="0">
                <a:solidFill>
                  <a:schemeClr val="bg1"/>
                </a:solidFill>
              </a:rPr>
              <a:t>ecisions made to </a:t>
            </a:r>
            <a:r>
              <a:rPr lang="en-US" sz="1400" dirty="0" smtClean="0">
                <a:solidFill>
                  <a:schemeClr val="bg1"/>
                </a:solidFill>
              </a:rPr>
              <a:t>keep fishery sustainable</a:t>
            </a:r>
            <a:endParaRPr lang="en-US" sz="1400" dirty="0">
              <a:solidFill>
                <a:schemeClr val="bg1"/>
              </a:solidFill>
            </a:endParaRPr>
          </a:p>
        </p:txBody>
      </p:sp>
      <p:grpSp>
        <p:nvGrpSpPr>
          <p:cNvPr id="7" name="Group 6"/>
          <p:cNvGrpSpPr/>
          <p:nvPr/>
        </p:nvGrpSpPr>
        <p:grpSpPr>
          <a:xfrm>
            <a:off x="3135529" y="1952013"/>
            <a:ext cx="3760571" cy="2962887"/>
            <a:chOff x="3135529" y="1952013"/>
            <a:chExt cx="3760571" cy="2962887"/>
          </a:xfrm>
        </p:grpSpPr>
        <p:grpSp>
          <p:nvGrpSpPr>
            <p:cNvPr id="4" name="Group 3"/>
            <p:cNvGrpSpPr/>
            <p:nvPr/>
          </p:nvGrpSpPr>
          <p:grpSpPr>
            <a:xfrm>
              <a:off x="3135529" y="1952013"/>
              <a:ext cx="3760571" cy="2962887"/>
              <a:chOff x="3021229" y="2025149"/>
              <a:chExt cx="2563479" cy="2316703"/>
            </a:xfrm>
          </p:grpSpPr>
          <p:pic>
            <p:nvPicPr>
              <p:cNvPr id="14" name="Content Placeholder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21229" y="2291069"/>
                <a:ext cx="2563479" cy="2050783"/>
              </a:xfrm>
              <a:prstGeom prst="rect">
                <a:avLst/>
              </a:prstGeom>
            </p:spPr>
          </p:pic>
          <p:sp>
            <p:nvSpPr>
              <p:cNvPr id="17" name="TextBox 16"/>
              <p:cNvSpPr txBox="1"/>
              <p:nvPr/>
            </p:nvSpPr>
            <p:spPr>
              <a:xfrm>
                <a:off x="3524630" y="2025149"/>
                <a:ext cx="1238257" cy="288783"/>
              </a:xfrm>
              <a:prstGeom prst="rect">
                <a:avLst/>
              </a:prstGeom>
              <a:noFill/>
            </p:spPr>
            <p:txBody>
              <a:bodyPr wrap="none" rtlCol="0" anchor="t">
                <a:spAutoFit/>
              </a:bodyPr>
              <a:lstStyle/>
              <a:p>
                <a:r>
                  <a:rPr lang="en-US" dirty="0" smtClean="0">
                    <a:solidFill>
                      <a:srgbClr val="FFF2CC"/>
                    </a:solidFill>
                  </a:rPr>
                  <a:t>Larval time series</a:t>
                </a:r>
                <a:endParaRPr lang="en-US" dirty="0">
                  <a:solidFill>
                    <a:srgbClr val="FFF2CC"/>
                  </a:solidFill>
                </a:endParaRPr>
              </a:p>
            </p:txBody>
          </p:sp>
        </p:grpSp>
        <p:sp>
          <p:nvSpPr>
            <p:cNvPr id="20" name="TextBox 19"/>
            <p:cNvSpPr txBox="1"/>
            <p:nvPr/>
          </p:nvSpPr>
          <p:spPr>
            <a:xfrm>
              <a:off x="5122955" y="2552532"/>
              <a:ext cx="894476" cy="307777"/>
            </a:xfrm>
            <a:prstGeom prst="rect">
              <a:avLst/>
            </a:prstGeom>
            <a:noFill/>
          </p:spPr>
          <p:txBody>
            <a:bodyPr wrap="none" rtlCol="0">
              <a:spAutoFit/>
            </a:bodyPr>
            <a:lstStyle/>
            <a:p>
              <a:r>
                <a:rPr lang="en-US" sz="1400" dirty="0" smtClean="0">
                  <a:solidFill>
                    <a:srgbClr val="FF0000"/>
                  </a:solidFill>
                </a:rPr>
                <a:t>heatwave</a:t>
              </a:r>
              <a:endParaRPr lang="en-US" sz="1400" dirty="0">
                <a:solidFill>
                  <a:srgbClr val="FF0000"/>
                </a:solidFill>
              </a:endParaRPr>
            </a:p>
          </p:txBody>
        </p:sp>
        <p:sp>
          <p:nvSpPr>
            <p:cNvPr id="21" name="TextBox 20"/>
            <p:cNvSpPr txBox="1"/>
            <p:nvPr/>
          </p:nvSpPr>
          <p:spPr>
            <a:xfrm>
              <a:off x="5122955" y="3861903"/>
              <a:ext cx="894476" cy="307777"/>
            </a:xfrm>
            <a:prstGeom prst="rect">
              <a:avLst/>
            </a:prstGeom>
            <a:noFill/>
          </p:spPr>
          <p:txBody>
            <a:bodyPr wrap="none" rtlCol="0">
              <a:spAutoFit/>
            </a:bodyPr>
            <a:lstStyle/>
            <a:p>
              <a:r>
                <a:rPr lang="en-US" sz="1400" dirty="0" smtClean="0">
                  <a:solidFill>
                    <a:srgbClr val="FF0000"/>
                  </a:solidFill>
                </a:rPr>
                <a:t>heatwave</a:t>
              </a:r>
              <a:endParaRPr lang="en-US" sz="1400" dirty="0">
                <a:solidFill>
                  <a:srgbClr val="FF0000"/>
                </a:solidFill>
              </a:endParaRPr>
            </a:p>
          </p:txBody>
        </p:sp>
      </p:grpSp>
      <p:grpSp>
        <p:nvGrpSpPr>
          <p:cNvPr id="9" name="Group 8"/>
          <p:cNvGrpSpPr/>
          <p:nvPr/>
        </p:nvGrpSpPr>
        <p:grpSpPr>
          <a:xfrm>
            <a:off x="6934200" y="2205997"/>
            <a:ext cx="2209800" cy="2670709"/>
            <a:chOff x="6934200" y="2205997"/>
            <a:chExt cx="2209800" cy="2670709"/>
          </a:xfrm>
        </p:grpSpPr>
        <p:grpSp>
          <p:nvGrpSpPr>
            <p:cNvPr id="8" name="Group 7"/>
            <p:cNvGrpSpPr/>
            <p:nvPr/>
          </p:nvGrpSpPr>
          <p:grpSpPr>
            <a:xfrm>
              <a:off x="6934200" y="2205997"/>
              <a:ext cx="2209800" cy="2264403"/>
              <a:chOff x="6934200" y="2205997"/>
              <a:chExt cx="2209800" cy="2264403"/>
            </a:xfrm>
          </p:grpSpPr>
          <p:grpSp>
            <p:nvGrpSpPr>
              <p:cNvPr id="6" name="Group 5"/>
              <p:cNvGrpSpPr/>
              <p:nvPr/>
            </p:nvGrpSpPr>
            <p:grpSpPr>
              <a:xfrm>
                <a:off x="6934200" y="2205997"/>
                <a:ext cx="2209800" cy="2264403"/>
                <a:chOff x="5584707" y="1920344"/>
                <a:chExt cx="2713111" cy="2421508"/>
              </a:xfrm>
            </p:grpSpPr>
            <p:pic>
              <p:nvPicPr>
                <p:cNvPr id="15" name="Content Placeholder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4707" y="2291068"/>
                  <a:ext cx="2713111" cy="2050784"/>
                </a:xfrm>
                <a:prstGeom prst="rect">
                  <a:avLst/>
                </a:prstGeom>
              </p:spPr>
            </p:pic>
            <p:sp>
              <p:nvSpPr>
                <p:cNvPr id="18" name="TextBox 17"/>
                <p:cNvSpPr txBox="1"/>
                <p:nvPr/>
              </p:nvSpPr>
              <p:spPr>
                <a:xfrm>
                  <a:off x="6059862" y="1920344"/>
                  <a:ext cx="1848447" cy="394956"/>
                </a:xfrm>
                <a:prstGeom prst="rect">
                  <a:avLst/>
                </a:prstGeom>
                <a:noFill/>
              </p:spPr>
              <p:txBody>
                <a:bodyPr wrap="none" rtlCol="0" anchor="t">
                  <a:spAutoFit/>
                </a:bodyPr>
                <a:lstStyle/>
                <a:p>
                  <a:r>
                    <a:rPr lang="en-US" dirty="0" smtClean="0">
                      <a:solidFill>
                        <a:srgbClr val="FFF2CC"/>
                      </a:solidFill>
                    </a:rPr>
                    <a:t>Juvenile index</a:t>
                  </a:r>
                  <a:endParaRPr lang="en-US" dirty="0">
                    <a:solidFill>
                      <a:srgbClr val="FFF2CC"/>
                    </a:solidFill>
                  </a:endParaRPr>
                </a:p>
              </p:txBody>
            </p:sp>
          </p:grpSp>
          <p:cxnSp>
            <p:nvCxnSpPr>
              <p:cNvPr id="25" name="Straight Arrow Connector 24"/>
              <p:cNvCxnSpPr/>
              <p:nvPr/>
            </p:nvCxnSpPr>
            <p:spPr>
              <a:xfrm>
                <a:off x="8941752" y="3282509"/>
                <a:ext cx="0" cy="52912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430577" y="3194204"/>
                <a:ext cx="0" cy="529123"/>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6946900" y="4476596"/>
              <a:ext cx="2197099" cy="400110"/>
            </a:xfrm>
            <a:prstGeom prst="rect">
              <a:avLst/>
            </a:prstGeom>
            <a:noFill/>
          </p:spPr>
          <p:txBody>
            <a:bodyPr wrap="square" rtlCol="0">
              <a:spAutoFit/>
            </a:bodyPr>
            <a:lstStyle/>
            <a:p>
              <a:r>
                <a:rPr lang="en-US" sz="1000" dirty="0" smtClean="0">
                  <a:solidFill>
                    <a:schemeClr val="bg1"/>
                  </a:solidFill>
                </a:rPr>
                <a:t>FBEP - Kodiak nearshore beach seine</a:t>
              </a:r>
            </a:p>
            <a:p>
              <a:r>
                <a:rPr lang="en-US" sz="1000" dirty="0" smtClean="0">
                  <a:solidFill>
                    <a:schemeClr val="bg1"/>
                  </a:solidFill>
                </a:rPr>
                <a:t>Age-0s</a:t>
              </a:r>
              <a:endParaRPr lang="en-US" sz="1000" dirty="0">
                <a:solidFill>
                  <a:schemeClr val="bg1"/>
                </a:solidFill>
              </a:endParaRPr>
            </a:p>
          </p:txBody>
        </p:sp>
      </p:grpSp>
    </p:spTree>
    <p:extLst>
      <p:ext uri="{BB962C8B-B14F-4D97-AF65-F5344CB8AC3E}">
        <p14:creationId xmlns:p14="http://schemas.microsoft.com/office/powerpoint/2010/main" val="3451427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152400"/>
            <a:ext cx="7772400" cy="1143000"/>
          </a:xfrm>
        </p:spPr>
        <p:txBody>
          <a:bodyPr>
            <a:normAutofit/>
          </a:bodyPr>
          <a:lstStyle/>
          <a:p>
            <a:pPr algn="ctr"/>
            <a:r>
              <a:rPr lang="en-US" sz="3600" b="1" dirty="0" smtClean="0">
                <a:solidFill>
                  <a:schemeClr val="accent4">
                    <a:lumMod val="60000"/>
                    <a:lumOff val="40000"/>
                  </a:schemeClr>
                </a:solidFill>
                <a:latin typeface="Helvetica"/>
                <a:cs typeface="Helvetica"/>
              </a:rPr>
              <a:t>LME: EBS / NBS</a:t>
            </a:r>
          </a:p>
        </p:txBody>
      </p:sp>
      <p:sp>
        <p:nvSpPr>
          <p:cNvPr id="4" name="Rectangle 3"/>
          <p:cNvSpPr/>
          <p:nvPr/>
        </p:nvSpPr>
        <p:spPr>
          <a:xfrm>
            <a:off x="5271070" y="1389206"/>
            <a:ext cx="3359974" cy="1877437"/>
          </a:xfrm>
          <a:prstGeom prst="rect">
            <a:avLst/>
          </a:prstGeom>
        </p:spPr>
        <p:txBody>
          <a:bodyPr wrap="square">
            <a:spAutoFit/>
          </a:bodyPr>
          <a:lstStyle/>
          <a:p>
            <a:pPr lvl="0" defTabSz="914400">
              <a:buClr>
                <a:srgbClr val="000000"/>
              </a:buClr>
              <a:buSzPts val="1400"/>
              <a:defRPr/>
            </a:pPr>
            <a:r>
              <a:rPr lang="en-US" dirty="0" smtClean="0">
                <a:solidFill>
                  <a:schemeClr val="accent4">
                    <a:lumMod val="40000"/>
                    <a:lumOff val="60000"/>
                  </a:schemeClr>
                </a:solidFill>
                <a:latin typeface="Calibri" panose="020F0502020204030204" pitchFamily="34" charset="0"/>
                <a:ea typeface="Calibri"/>
                <a:cs typeface="Calibri" panose="020F0502020204030204" pitchFamily="34" charset="0"/>
                <a:sym typeface="Calibri"/>
              </a:rPr>
              <a:t>SURVEYS:</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Spring/Fall Moorings </a:t>
            </a:r>
          </a:p>
          <a:p>
            <a:pPr marL="285750" lvl="0" indent="-285750" defTabSz="914400">
              <a:buClr>
                <a:schemeClr val="bg1"/>
              </a:buClr>
              <a:buSzPts val="1400"/>
              <a:buFont typeface="Arial"/>
              <a:buChar char="•"/>
              <a:defRPr/>
            </a:pPr>
            <a:endParaRPr lang="en-US" sz="1400" dirty="0">
              <a:solidFill>
                <a:schemeClr val="bg1"/>
              </a:solidFill>
              <a:latin typeface="Calibri" panose="020F0502020204030204" pitchFamily="34" charset="0"/>
              <a:ea typeface="Calibri"/>
              <a:cs typeface="Calibri" panose="020F0502020204030204" pitchFamily="34" charset="0"/>
              <a:sym typeface="Calibri"/>
            </a:endParaRP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Spring larval – spring, since 1995</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BASIS – summer, fall since 2002</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NBS </a:t>
            </a:r>
            <a:r>
              <a:rPr lang="en-US" sz="1400" dirty="0">
                <a:solidFill>
                  <a:schemeClr val="bg1"/>
                </a:solidFill>
                <a:latin typeface="Calibri" panose="020F0502020204030204" pitchFamily="34" charset="0"/>
                <a:ea typeface="Calibri"/>
                <a:cs typeface="Calibri" panose="020F0502020204030204" pitchFamily="34" charset="0"/>
                <a:sym typeface="Calibri"/>
              </a:rPr>
              <a:t>– summer, since </a:t>
            </a:r>
            <a:r>
              <a:rPr lang="en-US" sz="1400" dirty="0" smtClean="0">
                <a:solidFill>
                  <a:schemeClr val="bg1"/>
                </a:solidFill>
                <a:latin typeface="Calibri" panose="020F0502020204030204" pitchFamily="34" charset="0"/>
                <a:ea typeface="Calibri"/>
                <a:cs typeface="Calibri" panose="020F0502020204030204" pitchFamily="34" charset="0"/>
                <a:sym typeface="Calibri"/>
              </a:rPr>
              <a:t>2002 </a:t>
            </a:r>
          </a:p>
          <a:p>
            <a:pPr marL="285750" lvl="0" indent="-285750" defTabSz="914400">
              <a:buClr>
                <a:schemeClr val="bg1"/>
              </a:buClr>
              <a:buSzPts val="1400"/>
              <a:buFont typeface="Arial"/>
              <a:buChar char="•"/>
              <a:defRPr/>
            </a:pPr>
            <a:r>
              <a:rPr lang="en-US" sz="1400" dirty="0" smtClean="0">
                <a:solidFill>
                  <a:schemeClr val="bg1"/>
                </a:solidFill>
                <a:latin typeface="Calibri" panose="020F0502020204030204" pitchFamily="34" charset="0"/>
                <a:ea typeface="Calibri"/>
                <a:cs typeface="Calibri" panose="020F0502020204030204" pitchFamily="34" charset="0"/>
                <a:sym typeface="Calibri"/>
              </a:rPr>
              <a:t>DBO </a:t>
            </a:r>
            <a:r>
              <a:rPr lang="en-US" sz="1400" dirty="0">
                <a:solidFill>
                  <a:schemeClr val="bg1"/>
                </a:solidFill>
                <a:latin typeface="Calibri" panose="020F0502020204030204" pitchFamily="34" charset="0"/>
                <a:ea typeface="Calibri"/>
                <a:cs typeface="Calibri" panose="020F0502020204030204" pitchFamily="34" charset="0"/>
                <a:sym typeface="Calibri"/>
              </a:rPr>
              <a:t>– summer, </a:t>
            </a:r>
            <a:r>
              <a:rPr lang="en-US" sz="1400" dirty="0" smtClean="0">
                <a:solidFill>
                  <a:schemeClr val="bg1"/>
                </a:solidFill>
                <a:latin typeface="Calibri" panose="020F0502020204030204" pitchFamily="34" charset="0"/>
                <a:ea typeface="Calibri"/>
                <a:cs typeface="Calibri" panose="020F0502020204030204" pitchFamily="34" charset="0"/>
                <a:sym typeface="Calibri"/>
              </a:rPr>
              <a:t>since 2000</a:t>
            </a:r>
            <a:endParaRPr lang="en-US" sz="1400" dirty="0">
              <a:solidFill>
                <a:schemeClr val="bg1"/>
              </a:solidFill>
              <a:latin typeface="Calibri" panose="020F0502020204030204" pitchFamily="34" charset="0"/>
              <a:ea typeface="Calibri"/>
              <a:cs typeface="Calibri" panose="020F0502020204030204" pitchFamily="34" charset="0"/>
              <a:sym typeface="Calibri"/>
            </a:endParaRPr>
          </a:p>
          <a:p>
            <a:pPr marL="285750" lvl="0" indent="-285750" defTabSz="914400">
              <a:buClr>
                <a:schemeClr val="bg1"/>
              </a:buClr>
              <a:buSzPts val="1400"/>
              <a:buFont typeface="Arial"/>
              <a:buChar char="•"/>
              <a:defRPr/>
            </a:pPr>
            <a:endParaRPr lang="en-US" sz="1400" dirty="0">
              <a:solidFill>
                <a:schemeClr val="bg1"/>
              </a:solidFill>
              <a:ea typeface="Calibri"/>
              <a:cs typeface="Calibri"/>
              <a:sym typeface="Calibri"/>
            </a:endParaRPr>
          </a:p>
        </p:txBody>
      </p:sp>
      <p:grpSp>
        <p:nvGrpSpPr>
          <p:cNvPr id="16" name="Group 15"/>
          <p:cNvGrpSpPr/>
          <p:nvPr/>
        </p:nvGrpSpPr>
        <p:grpSpPr>
          <a:xfrm>
            <a:off x="152961" y="1270000"/>
            <a:ext cx="4165040" cy="3984675"/>
            <a:chOff x="200725" y="1088132"/>
            <a:chExt cx="2558087" cy="2611123"/>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25" y="1396976"/>
              <a:ext cx="2558087" cy="2302279"/>
            </a:xfrm>
            <a:prstGeom prst="rect">
              <a:avLst/>
            </a:prstGeom>
          </p:spPr>
        </p:pic>
        <p:sp>
          <p:nvSpPr>
            <p:cNvPr id="19" name="Rectangle 18"/>
            <p:cNvSpPr/>
            <p:nvPr/>
          </p:nvSpPr>
          <p:spPr>
            <a:xfrm>
              <a:off x="200725" y="1088132"/>
              <a:ext cx="2558087" cy="308844"/>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1998322" y="1216758"/>
            <a:ext cx="915635" cy="523220"/>
          </a:xfrm>
          <a:prstGeom prst="rect">
            <a:avLst/>
          </a:prstGeom>
          <a:noFill/>
        </p:spPr>
        <p:txBody>
          <a:bodyPr wrap="none" rtlCol="0">
            <a:spAutoFit/>
          </a:bodyPr>
          <a:lstStyle/>
          <a:p>
            <a:r>
              <a:rPr lang="en-US" sz="2800" dirty="0" smtClean="0"/>
              <a:t>2020</a:t>
            </a:r>
            <a:endParaRPr lang="en-US" sz="2800" dirty="0"/>
          </a:p>
        </p:txBody>
      </p:sp>
      <p:grpSp>
        <p:nvGrpSpPr>
          <p:cNvPr id="5" name="Group 4"/>
          <p:cNvGrpSpPr/>
          <p:nvPr/>
        </p:nvGrpSpPr>
        <p:grpSpPr>
          <a:xfrm>
            <a:off x="-261971" y="257631"/>
            <a:ext cx="9283308" cy="7017324"/>
            <a:chOff x="-261971" y="257631"/>
            <a:chExt cx="9283308" cy="7017324"/>
          </a:xfrm>
        </p:grpSpPr>
        <p:sp>
          <p:nvSpPr>
            <p:cNvPr id="8" name="Rectangle 7"/>
            <p:cNvSpPr/>
            <p:nvPr/>
          </p:nvSpPr>
          <p:spPr>
            <a:xfrm>
              <a:off x="5271070" y="3078121"/>
              <a:ext cx="3750267" cy="3170099"/>
            </a:xfrm>
            <a:prstGeom prst="rect">
              <a:avLst/>
            </a:prstGeom>
          </p:spPr>
          <p:txBody>
            <a:bodyPr wrap="square">
              <a:spAutoFit/>
            </a:bodyPr>
            <a:lstStyle/>
            <a:p>
              <a:r>
                <a:rPr lang="en-US" dirty="0" smtClean="0">
                  <a:solidFill>
                    <a:schemeClr val="accent4">
                      <a:lumMod val="40000"/>
                      <a:lumOff val="60000"/>
                    </a:schemeClr>
                  </a:solidFill>
                </a:rPr>
                <a:t>DATA:</a:t>
              </a:r>
            </a:p>
            <a:p>
              <a:r>
                <a:rPr lang="en-US" sz="1400" u="sng" dirty="0" smtClean="0">
                  <a:solidFill>
                    <a:schemeClr val="bg1"/>
                  </a:solidFill>
                </a:rPr>
                <a:t>Moorings</a:t>
              </a:r>
              <a:r>
                <a:rPr lang="en-US" sz="1400" dirty="0" smtClean="0">
                  <a:solidFill>
                    <a:schemeClr val="bg1"/>
                  </a:solidFill>
                </a:rPr>
                <a:t> – </a:t>
              </a:r>
              <a:r>
                <a:rPr lang="en-US" sz="1400" dirty="0" err="1" smtClean="0">
                  <a:solidFill>
                    <a:schemeClr val="bg1"/>
                  </a:solidFill>
                </a:rPr>
                <a:t>Prawler</a:t>
              </a:r>
              <a:r>
                <a:rPr lang="en-US" sz="1400" dirty="0" smtClean="0">
                  <a:solidFill>
                    <a:schemeClr val="bg1"/>
                  </a:solidFill>
                </a:rPr>
                <a:t> (M2, M5); whale acoustics</a:t>
              </a:r>
            </a:p>
            <a:p>
              <a:endParaRPr lang="en-US" sz="1400" u="sng" dirty="0" smtClean="0">
                <a:solidFill>
                  <a:schemeClr val="bg1"/>
                </a:solidFill>
              </a:endParaRPr>
            </a:p>
            <a:p>
              <a:r>
                <a:rPr lang="en-US" sz="1400" u="sng" dirty="0" smtClean="0">
                  <a:solidFill>
                    <a:schemeClr val="bg1"/>
                  </a:solidFill>
                </a:rPr>
                <a:t>Shipboard</a:t>
              </a:r>
              <a:r>
                <a:rPr lang="en-US" sz="1400" dirty="0" smtClean="0">
                  <a:solidFill>
                    <a:schemeClr val="bg1"/>
                  </a:solidFill>
                </a:rPr>
                <a:t> – CTD (T, S, PAR, O2, ADCP,  </a:t>
              </a:r>
              <a:r>
                <a:rPr lang="en-US" sz="1400" dirty="0" err="1" smtClean="0">
                  <a:solidFill>
                    <a:schemeClr val="bg1"/>
                  </a:solidFill>
                </a:rPr>
                <a:t>Seachest</a:t>
              </a:r>
              <a:endParaRPr lang="en-US" sz="1400" dirty="0" smtClean="0">
                <a:solidFill>
                  <a:schemeClr val="bg1"/>
                </a:solidFill>
              </a:endParaRPr>
            </a:p>
            <a:p>
              <a:r>
                <a:rPr lang="en-US" sz="1400" dirty="0" smtClean="0">
                  <a:solidFill>
                    <a:schemeClr val="bg1"/>
                  </a:solidFill>
                </a:rPr>
                <a:t>Nutrients, Phytoplankton</a:t>
              </a:r>
            </a:p>
            <a:p>
              <a:r>
                <a:rPr lang="en-US" sz="1400" dirty="0" smtClean="0">
                  <a:solidFill>
                    <a:schemeClr val="bg1"/>
                  </a:solidFill>
                </a:rPr>
                <a:t>Zooplankton (copepods, </a:t>
              </a:r>
              <a:r>
                <a:rPr lang="en-US" sz="1400" dirty="0" err="1" smtClean="0">
                  <a:solidFill>
                    <a:schemeClr val="bg1"/>
                  </a:solidFill>
                </a:rPr>
                <a:t>euphausiids</a:t>
              </a:r>
              <a:r>
                <a:rPr lang="en-US" sz="1400" dirty="0" smtClean="0">
                  <a:solidFill>
                    <a:schemeClr val="bg1"/>
                  </a:solidFill>
                </a:rPr>
                <a:t>, jellyfish), larval fish (all species)</a:t>
              </a:r>
            </a:p>
            <a:p>
              <a:r>
                <a:rPr lang="en-US" sz="1400" dirty="0" smtClean="0">
                  <a:solidFill>
                    <a:schemeClr val="bg1"/>
                  </a:solidFill>
                </a:rPr>
                <a:t>Fish - Age-0 </a:t>
              </a:r>
              <a:r>
                <a:rPr lang="en-US" sz="1400" dirty="0" err="1" smtClean="0">
                  <a:solidFill>
                    <a:schemeClr val="bg1"/>
                  </a:solidFill>
                </a:rPr>
                <a:t>pollock</a:t>
              </a:r>
              <a:r>
                <a:rPr lang="en-US" sz="1400" dirty="0" smtClean="0">
                  <a:solidFill>
                    <a:schemeClr val="bg1"/>
                  </a:solidFill>
                </a:rPr>
                <a:t> &amp; </a:t>
              </a:r>
              <a:r>
                <a:rPr lang="en-US" sz="1400" dirty="0" err="1" smtClean="0">
                  <a:solidFill>
                    <a:schemeClr val="bg1"/>
                  </a:solidFill>
                </a:rPr>
                <a:t>Pcod</a:t>
              </a:r>
              <a:r>
                <a:rPr lang="en-US" sz="1400" dirty="0" smtClean="0">
                  <a:solidFill>
                    <a:schemeClr val="bg1"/>
                  </a:solidFill>
                </a:rPr>
                <a:t>, capelin, herring, salmon</a:t>
              </a:r>
            </a:p>
            <a:p>
              <a:r>
                <a:rPr lang="en-US" sz="1400" dirty="0" smtClean="0">
                  <a:solidFill>
                    <a:schemeClr val="bg1"/>
                  </a:solidFill>
                </a:rPr>
                <a:t>Acoustics</a:t>
              </a:r>
            </a:p>
            <a:p>
              <a:endParaRPr lang="en-US" sz="1400" u="sng" dirty="0" smtClean="0">
                <a:solidFill>
                  <a:schemeClr val="bg1"/>
                </a:solidFill>
              </a:endParaRPr>
            </a:p>
            <a:p>
              <a:r>
                <a:rPr lang="en-US" sz="1400" u="sng" dirty="0" smtClean="0">
                  <a:solidFill>
                    <a:schemeClr val="bg1"/>
                  </a:solidFill>
                </a:rPr>
                <a:t>Laboratory</a:t>
              </a:r>
              <a:r>
                <a:rPr lang="en-US" sz="1400" dirty="0" smtClean="0">
                  <a:solidFill>
                    <a:schemeClr val="bg1"/>
                  </a:solidFill>
                </a:rPr>
                <a:t> – ageing, diet, condition (fish and </a:t>
              </a:r>
              <a:r>
                <a:rPr lang="en-US" sz="1400" dirty="0" err="1" smtClean="0">
                  <a:solidFill>
                    <a:schemeClr val="bg1"/>
                  </a:solidFill>
                </a:rPr>
                <a:t>zp</a:t>
              </a:r>
              <a:r>
                <a:rPr lang="en-US" sz="1400" dirty="0" smtClean="0">
                  <a:solidFill>
                    <a:schemeClr val="bg1"/>
                  </a:solidFill>
                </a:rPr>
                <a:t>)</a:t>
              </a:r>
            </a:p>
            <a:p>
              <a:endParaRPr lang="en-US" sz="1400" u="sng" dirty="0" smtClean="0">
                <a:solidFill>
                  <a:schemeClr val="bg1"/>
                </a:solidFill>
              </a:endParaRPr>
            </a:p>
            <a:p>
              <a:r>
                <a:rPr lang="en-US" sz="1400" u="sng" dirty="0" smtClean="0">
                  <a:solidFill>
                    <a:schemeClr val="bg1"/>
                  </a:solidFill>
                </a:rPr>
                <a:t>Modeling</a:t>
              </a:r>
              <a:r>
                <a:rPr lang="en-US" sz="1400" dirty="0" smtClean="0">
                  <a:solidFill>
                    <a:schemeClr val="bg1"/>
                  </a:solidFill>
                </a:rPr>
                <a:t> </a:t>
              </a:r>
              <a:r>
                <a:rPr lang="en-US" sz="1400" dirty="0">
                  <a:solidFill>
                    <a:schemeClr val="bg1"/>
                  </a:solidFill>
                </a:rPr>
                <a:t>– statistical, biophysical, </a:t>
              </a:r>
              <a:r>
                <a:rPr lang="en-US" sz="1400" dirty="0" err="1" smtClean="0">
                  <a:solidFill>
                    <a:schemeClr val="bg1"/>
                  </a:solidFill>
                </a:rPr>
                <a:t>bioenergetic</a:t>
              </a:r>
              <a:endParaRPr lang="en-US" sz="1400" dirty="0">
                <a:solidFill>
                  <a:schemeClr val="bg1"/>
                </a:solidFill>
              </a:endParaRPr>
            </a:p>
          </p:txBody>
        </p:sp>
        <p:grpSp>
          <p:nvGrpSpPr>
            <p:cNvPr id="3" name="Group 2"/>
            <p:cNvGrpSpPr/>
            <p:nvPr/>
          </p:nvGrpSpPr>
          <p:grpSpPr>
            <a:xfrm>
              <a:off x="-261971" y="5328033"/>
              <a:ext cx="5459718" cy="1946922"/>
              <a:chOff x="-261971" y="5328033"/>
              <a:chExt cx="5459718" cy="1946922"/>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71" y="5340987"/>
                <a:ext cx="2051187" cy="1538391"/>
              </a:xfrm>
              <a:prstGeom prst="rect">
                <a:avLst/>
              </a:prstGeom>
            </p:spPr>
          </p:pic>
          <p:pic>
            <p:nvPicPr>
              <p:cNvPr id="21" name="Picture 4" descr="https://www.ecofoci.noaa.gov/sites/default/files/photos/Photos/Recovery%20of%20Bongo%20nets%20alongside%20the%20RV%20Thomas%20G%20Thompson_SWeb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2455" y="5423289"/>
                <a:ext cx="914400" cy="13737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775784" y="5828284"/>
                <a:ext cx="1946922" cy="946420"/>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36855" y="5328033"/>
                <a:ext cx="2060892" cy="1373788"/>
              </a:xfrm>
              <a:prstGeom prst="rect">
                <a:avLst/>
              </a:prstGeom>
            </p:spPr>
          </p:pic>
        </p:grpSp>
        <p:grpSp>
          <p:nvGrpSpPr>
            <p:cNvPr id="2" name="Group 1"/>
            <p:cNvGrpSpPr/>
            <p:nvPr/>
          </p:nvGrpSpPr>
          <p:grpSpPr>
            <a:xfrm>
              <a:off x="155687" y="257631"/>
              <a:ext cx="8835353" cy="1608469"/>
              <a:chOff x="155687" y="257631"/>
              <a:chExt cx="8835353" cy="1608469"/>
            </a:xfrm>
          </p:grpSpPr>
          <p:pic>
            <p:nvPicPr>
              <p:cNvPr id="24" name="Google Shape;1021;p67"/>
              <p:cNvPicPr preferRelativeResize="0"/>
              <p:nvPr/>
            </p:nvPicPr>
            <p:blipFill>
              <a:blip r:embed="rId8">
                <a:alphaModFix/>
              </a:blip>
              <a:stretch>
                <a:fillRect/>
              </a:stretch>
            </p:blipFill>
            <p:spPr>
              <a:xfrm>
                <a:off x="7315200" y="323386"/>
                <a:ext cx="1675840" cy="1365714"/>
              </a:xfrm>
              <a:prstGeom prst="rect">
                <a:avLst/>
              </a:prstGeom>
              <a:noFill/>
              <a:ln>
                <a:noFill/>
              </a:ln>
            </p:spPr>
          </p:pic>
          <p:pic>
            <p:nvPicPr>
              <p:cNvPr id="25" name="Google Shape;1019;p67"/>
              <p:cNvPicPr preferRelativeResize="0"/>
              <p:nvPr/>
            </p:nvPicPr>
            <p:blipFill>
              <a:blip r:embed="rId9">
                <a:alphaModFix/>
              </a:blip>
              <a:stretch>
                <a:fillRect/>
              </a:stretch>
            </p:blipFill>
            <p:spPr>
              <a:xfrm>
                <a:off x="155687" y="257631"/>
                <a:ext cx="1413352" cy="1608469"/>
              </a:xfrm>
              <a:prstGeom prst="rect">
                <a:avLst/>
              </a:prstGeom>
              <a:noFill/>
              <a:ln>
                <a:noFill/>
              </a:ln>
            </p:spPr>
          </p:pic>
        </p:grpSp>
      </p:grpSp>
    </p:spTree>
    <p:extLst>
      <p:ext uri="{BB962C8B-B14F-4D97-AF65-F5344CB8AC3E}">
        <p14:creationId xmlns:p14="http://schemas.microsoft.com/office/powerpoint/2010/main" val="61970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69318" y="1905303"/>
            <a:ext cx="6520196" cy="3152161"/>
            <a:chOff x="9465683" y="629617"/>
            <a:chExt cx="6520196" cy="3152161"/>
          </a:xfrm>
        </p:grpSpPr>
        <p:grpSp>
          <p:nvGrpSpPr>
            <p:cNvPr id="5" name="Group 4"/>
            <p:cNvGrpSpPr/>
            <p:nvPr/>
          </p:nvGrpSpPr>
          <p:grpSpPr>
            <a:xfrm>
              <a:off x="9465683" y="629617"/>
              <a:ext cx="6520196" cy="3152161"/>
              <a:chOff x="2142533" y="2003576"/>
              <a:chExt cx="6520196" cy="3152161"/>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b="67222"/>
              <a:stretch/>
            </p:blipFill>
            <p:spPr>
              <a:xfrm>
                <a:off x="2142533" y="2499148"/>
                <a:ext cx="6262837" cy="2656589"/>
              </a:xfrm>
              <a:prstGeom prst="rect">
                <a:avLst/>
              </a:prstGeom>
            </p:spPr>
          </p:pic>
          <p:sp>
            <p:nvSpPr>
              <p:cNvPr id="22" name="TextBox 21"/>
              <p:cNvSpPr txBox="1"/>
              <p:nvPr/>
            </p:nvSpPr>
            <p:spPr>
              <a:xfrm>
                <a:off x="5253212" y="2003576"/>
                <a:ext cx="3409517" cy="369332"/>
              </a:xfrm>
              <a:prstGeom prst="rect">
                <a:avLst/>
              </a:prstGeom>
              <a:noFill/>
            </p:spPr>
            <p:txBody>
              <a:bodyPr wrap="square" rtlCol="0" anchor="t">
                <a:spAutoFit/>
              </a:bodyPr>
              <a:lstStyle/>
              <a:p>
                <a:r>
                  <a:rPr lang="en-US" dirty="0" smtClean="0">
                    <a:solidFill>
                      <a:schemeClr val="accent4">
                        <a:lumMod val="40000"/>
                        <a:lumOff val="60000"/>
                      </a:schemeClr>
                    </a:solidFill>
                  </a:rPr>
                  <a:t>Zooplankton – </a:t>
                </a:r>
                <a:r>
                  <a:rPr lang="en-US" dirty="0" err="1" smtClean="0">
                    <a:solidFill>
                      <a:schemeClr val="accent4">
                        <a:lumMod val="40000"/>
                        <a:lumOff val="60000"/>
                      </a:schemeClr>
                    </a:solidFill>
                  </a:rPr>
                  <a:t>pollock</a:t>
                </a:r>
                <a:r>
                  <a:rPr lang="en-US" dirty="0" smtClean="0">
                    <a:solidFill>
                      <a:schemeClr val="accent4">
                        <a:lumMod val="40000"/>
                        <a:lumOff val="60000"/>
                      </a:schemeClr>
                    </a:solidFill>
                  </a:rPr>
                  <a:t> recruitment</a:t>
                </a:r>
                <a:endParaRPr lang="en-US" dirty="0">
                  <a:solidFill>
                    <a:schemeClr val="accent4">
                      <a:lumMod val="40000"/>
                      <a:lumOff val="60000"/>
                    </a:schemeClr>
                  </a:solidFill>
                </a:endParaRPr>
              </a:p>
            </p:txBody>
          </p:sp>
        </p:grpSp>
        <p:sp>
          <p:nvSpPr>
            <p:cNvPr id="15" name="TextBox 14"/>
            <p:cNvSpPr txBox="1"/>
            <p:nvPr/>
          </p:nvSpPr>
          <p:spPr>
            <a:xfrm>
              <a:off x="13380998" y="3488358"/>
              <a:ext cx="2347522" cy="267317"/>
            </a:xfrm>
            <a:prstGeom prst="rect">
              <a:avLst/>
            </a:prstGeom>
            <a:solidFill>
              <a:schemeClr val="bg1"/>
            </a:solidFill>
          </p:spPr>
          <p:txBody>
            <a:bodyPr wrap="square" rtlCol="0">
              <a:spAutoFit/>
            </a:bodyPr>
            <a:lstStyle/>
            <a:p>
              <a:r>
                <a:rPr lang="en-US" sz="1100" dirty="0" smtClean="0"/>
                <a:t>VAST-modeled copepod abundance</a:t>
              </a:r>
              <a:endParaRPr lang="en-US" sz="1100" dirty="0"/>
            </a:p>
          </p:txBody>
        </p:sp>
        <p:sp>
          <p:nvSpPr>
            <p:cNvPr id="17" name="TextBox 16"/>
            <p:cNvSpPr txBox="1"/>
            <p:nvPr/>
          </p:nvSpPr>
          <p:spPr>
            <a:xfrm rot="16200000">
              <a:off x="11726401" y="2112172"/>
              <a:ext cx="2169664" cy="261610"/>
            </a:xfrm>
            <a:prstGeom prst="rect">
              <a:avLst/>
            </a:prstGeom>
            <a:solidFill>
              <a:schemeClr val="bg1"/>
            </a:solidFill>
          </p:spPr>
          <p:txBody>
            <a:bodyPr wrap="square" rtlCol="0">
              <a:spAutoFit/>
            </a:bodyPr>
            <a:lstStyle/>
            <a:p>
              <a:r>
                <a:rPr lang="en-US" sz="1100" dirty="0" smtClean="0"/>
                <a:t>Age-3 Pollock </a:t>
              </a:r>
              <a:r>
                <a:rPr lang="en-US" sz="1100" dirty="0" err="1" smtClean="0"/>
                <a:t>abund</a:t>
              </a:r>
              <a:r>
                <a:rPr lang="en-US" sz="1100" dirty="0" smtClean="0"/>
                <a:t> (millions)</a:t>
              </a:r>
              <a:endParaRPr lang="en-US" sz="1100" dirty="0"/>
            </a:p>
          </p:txBody>
        </p:sp>
      </p:grpSp>
      <p:sp>
        <p:nvSpPr>
          <p:cNvPr id="30" name="TextBox 29"/>
          <p:cNvSpPr txBox="1"/>
          <p:nvPr/>
        </p:nvSpPr>
        <p:spPr>
          <a:xfrm>
            <a:off x="7012040" y="5528640"/>
            <a:ext cx="2313390" cy="646331"/>
          </a:xfrm>
          <a:prstGeom prst="rect">
            <a:avLst/>
          </a:prstGeom>
          <a:noFill/>
        </p:spPr>
        <p:txBody>
          <a:bodyPr wrap="square" rtlCol="0" anchor="t">
            <a:spAutoFit/>
          </a:bodyPr>
          <a:lstStyle/>
          <a:p>
            <a:r>
              <a:rPr lang="en-US" dirty="0" smtClean="0">
                <a:solidFill>
                  <a:schemeClr val="bg1"/>
                </a:solidFill>
              </a:rPr>
              <a:t>Eisner, </a:t>
            </a:r>
            <a:r>
              <a:rPr lang="en-US" dirty="0" err="1" smtClean="0">
                <a:solidFill>
                  <a:schemeClr val="bg1"/>
                </a:solidFill>
              </a:rPr>
              <a:t>Yasumiishi</a:t>
            </a:r>
            <a:r>
              <a:rPr lang="en-US" dirty="0" smtClean="0">
                <a:solidFill>
                  <a:schemeClr val="bg1"/>
                </a:solidFill>
              </a:rPr>
              <a:t>, Thorson, and Kimmel</a:t>
            </a:r>
            <a:endParaRPr lang="en-US" dirty="0">
              <a:solidFill>
                <a:schemeClr val="bg1"/>
              </a:solidFill>
            </a:endParaRPr>
          </a:p>
        </p:txBody>
      </p:sp>
      <p:sp>
        <p:nvSpPr>
          <p:cNvPr id="3" name="Title 2"/>
          <p:cNvSpPr>
            <a:spLocks noGrp="1"/>
          </p:cNvSpPr>
          <p:nvPr>
            <p:ph type="title"/>
          </p:nvPr>
        </p:nvSpPr>
        <p:spPr>
          <a:xfrm>
            <a:off x="628649" y="365126"/>
            <a:ext cx="8325779" cy="1142111"/>
          </a:xfrm>
        </p:spPr>
        <p:txBody>
          <a:bodyPr>
            <a:noAutofit/>
          </a:bodyPr>
          <a:lstStyle/>
          <a:p>
            <a:r>
              <a:rPr lang="en-US" sz="3600" b="1" dirty="0">
                <a:solidFill>
                  <a:schemeClr val="accent4">
                    <a:lumMod val="40000"/>
                    <a:lumOff val="60000"/>
                  </a:schemeClr>
                </a:solidFill>
                <a:ea typeface="Calibri"/>
                <a:cs typeface="Calibri"/>
                <a:sym typeface="Calibri"/>
              </a:rPr>
              <a:t>How have RPA results contributed to management?</a:t>
            </a:r>
            <a:endParaRPr lang="en-US" sz="3600" dirty="0"/>
          </a:p>
        </p:txBody>
      </p:sp>
      <p:pic>
        <p:nvPicPr>
          <p:cNvPr id="1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61787" y="2259755"/>
            <a:ext cx="2372316" cy="3070058"/>
          </a:xfrm>
        </p:spPr>
      </p:pic>
      <p:grpSp>
        <p:nvGrpSpPr>
          <p:cNvPr id="4" name="Group 3"/>
          <p:cNvGrpSpPr/>
          <p:nvPr/>
        </p:nvGrpSpPr>
        <p:grpSpPr>
          <a:xfrm>
            <a:off x="-8502" y="1741716"/>
            <a:ext cx="3183502" cy="3384992"/>
            <a:chOff x="45927" y="2009638"/>
            <a:chExt cx="2997717" cy="3146099"/>
          </a:xfrm>
        </p:grpSpPr>
        <p:pic>
          <p:nvPicPr>
            <p:cNvPr id="12" name="Google Shape;624;p38"/>
            <p:cNvPicPr preferRelativeResize="0"/>
            <p:nvPr/>
          </p:nvPicPr>
          <p:blipFill rotWithShape="1">
            <a:blip r:embed="rId5">
              <a:alphaModFix/>
            </a:blip>
            <a:srcRect t="7995" r="50044"/>
            <a:stretch/>
          </p:blipFill>
          <p:spPr>
            <a:xfrm>
              <a:off x="45927" y="2499148"/>
              <a:ext cx="2997717" cy="2656589"/>
            </a:xfrm>
            <a:prstGeom prst="rect">
              <a:avLst/>
            </a:prstGeom>
            <a:noFill/>
            <a:ln>
              <a:noFill/>
            </a:ln>
          </p:spPr>
        </p:pic>
        <p:sp>
          <p:nvSpPr>
            <p:cNvPr id="20" name="TextBox 19"/>
            <p:cNvSpPr txBox="1"/>
            <p:nvPr/>
          </p:nvSpPr>
          <p:spPr>
            <a:xfrm>
              <a:off x="692534" y="2009638"/>
              <a:ext cx="1914498" cy="369332"/>
            </a:xfrm>
            <a:prstGeom prst="rect">
              <a:avLst/>
            </a:prstGeom>
            <a:noFill/>
          </p:spPr>
          <p:txBody>
            <a:bodyPr wrap="none" rtlCol="0" anchor="t">
              <a:spAutoFit/>
            </a:bodyPr>
            <a:lstStyle/>
            <a:p>
              <a:r>
                <a:rPr lang="en-US" dirty="0" smtClean="0">
                  <a:solidFill>
                    <a:schemeClr val="accent4">
                      <a:lumMod val="40000"/>
                      <a:lumOff val="60000"/>
                    </a:schemeClr>
                  </a:solidFill>
                </a:rPr>
                <a:t>Sea ice / Cold Pool</a:t>
              </a:r>
              <a:endParaRPr lang="en-US" dirty="0">
                <a:solidFill>
                  <a:schemeClr val="accent4">
                    <a:lumMod val="40000"/>
                    <a:lumOff val="60000"/>
                  </a:schemeClr>
                </a:solidFill>
              </a:endParaRPr>
            </a:p>
          </p:txBody>
        </p:sp>
      </p:grpSp>
      <p:sp>
        <p:nvSpPr>
          <p:cNvPr id="21" name="TextBox 20"/>
          <p:cNvSpPr txBox="1"/>
          <p:nvPr/>
        </p:nvSpPr>
        <p:spPr>
          <a:xfrm>
            <a:off x="3043644" y="1850874"/>
            <a:ext cx="2257093" cy="369332"/>
          </a:xfrm>
          <a:prstGeom prst="rect">
            <a:avLst/>
          </a:prstGeom>
          <a:noFill/>
        </p:spPr>
        <p:txBody>
          <a:bodyPr wrap="none" rtlCol="0" anchor="t">
            <a:spAutoFit/>
          </a:bodyPr>
          <a:lstStyle/>
          <a:p>
            <a:r>
              <a:rPr lang="en-US" dirty="0" smtClean="0">
                <a:solidFill>
                  <a:schemeClr val="accent4">
                    <a:lumMod val="40000"/>
                    <a:lumOff val="60000"/>
                  </a:schemeClr>
                </a:solidFill>
              </a:rPr>
              <a:t>Zooplankton sampling</a:t>
            </a:r>
            <a:endParaRPr lang="en-US" dirty="0">
              <a:solidFill>
                <a:schemeClr val="accent4">
                  <a:lumMod val="40000"/>
                  <a:lumOff val="60000"/>
                </a:schemeClr>
              </a:solidFill>
            </a:endParaRPr>
          </a:p>
        </p:txBody>
      </p:sp>
      <p:sp>
        <p:nvSpPr>
          <p:cNvPr id="11" name="Rectangle 10"/>
          <p:cNvSpPr/>
          <p:nvPr/>
        </p:nvSpPr>
        <p:spPr>
          <a:xfrm>
            <a:off x="634922" y="1144662"/>
            <a:ext cx="7074536" cy="646331"/>
          </a:xfrm>
          <a:prstGeom prst="rect">
            <a:avLst/>
          </a:prstGeom>
        </p:spPr>
        <p:txBody>
          <a:bodyPr wrap="square">
            <a:spAutoFit/>
          </a:bodyPr>
          <a:lstStyle/>
          <a:p>
            <a:pPr lvl="0" defTabSz="914400">
              <a:buClr>
                <a:srgbClr val="000000"/>
              </a:buClr>
              <a:buSzPts val="1400"/>
              <a:defRPr/>
            </a:pPr>
            <a:endParaRPr lang="en-US" dirty="0">
              <a:solidFill>
                <a:schemeClr val="bg1"/>
              </a:solidFill>
              <a:latin typeface="Calibri" panose="020F0502020204030204" pitchFamily="34" charset="0"/>
              <a:ea typeface="Calibri"/>
              <a:cs typeface="Calibri" panose="020F0502020204030204" pitchFamily="34" charset="0"/>
              <a:sym typeface="Calibri"/>
            </a:endParaRPr>
          </a:p>
          <a:p>
            <a:pPr lvl="0" defTabSz="914400">
              <a:buClr>
                <a:srgbClr val="000000"/>
              </a:buClr>
              <a:buSzPts val="1400"/>
              <a:defRPr/>
            </a:pPr>
            <a:r>
              <a:rPr lang="en-US" dirty="0" smtClean="0">
                <a:solidFill>
                  <a:schemeClr val="bg1"/>
                </a:solidFill>
                <a:ea typeface="Calibri"/>
                <a:cs typeface="Calibri"/>
                <a:sym typeface="Calibri"/>
              </a:rPr>
              <a:t>Example: zooplankton and walleye </a:t>
            </a:r>
            <a:r>
              <a:rPr lang="en-US" dirty="0" err="1" smtClean="0">
                <a:solidFill>
                  <a:schemeClr val="bg1"/>
                </a:solidFill>
                <a:ea typeface="Calibri"/>
                <a:cs typeface="Calibri"/>
                <a:sym typeface="Calibri"/>
              </a:rPr>
              <a:t>pollock</a:t>
            </a:r>
            <a:endParaRPr lang="en-US" dirty="0">
              <a:solidFill>
                <a:schemeClr val="bg1"/>
              </a:solidFill>
              <a:cs typeface="Calibri"/>
              <a:sym typeface="Calibri"/>
            </a:endParaRPr>
          </a:p>
        </p:txBody>
      </p:sp>
      <p:sp>
        <p:nvSpPr>
          <p:cNvPr id="19" name="TextBox 18"/>
          <p:cNvSpPr txBox="1"/>
          <p:nvPr/>
        </p:nvSpPr>
        <p:spPr>
          <a:xfrm>
            <a:off x="0" y="5319748"/>
            <a:ext cx="7583714" cy="1384995"/>
          </a:xfrm>
          <a:prstGeom prst="rect">
            <a:avLst/>
          </a:prstGeom>
          <a:noFill/>
        </p:spPr>
        <p:txBody>
          <a:bodyPr wrap="square" rtlCol="0">
            <a:spAutoFit/>
          </a:bodyPr>
          <a:lstStyle/>
          <a:p>
            <a:r>
              <a:rPr lang="en-US" sz="1400" dirty="0" smtClean="0">
                <a:solidFill>
                  <a:schemeClr val="bg1"/>
                </a:solidFill>
              </a:rPr>
              <a:t>Mechanistic links  - understanding </a:t>
            </a:r>
            <a:r>
              <a:rPr lang="en-US" sz="1400" dirty="0" smtClean="0">
                <a:solidFill>
                  <a:schemeClr val="bg1"/>
                </a:solidFill>
              </a:rPr>
              <a:t>relationship </a:t>
            </a:r>
            <a:endParaRPr lang="en-US" sz="1400" dirty="0" smtClean="0">
              <a:solidFill>
                <a:schemeClr val="bg1"/>
              </a:solidFill>
            </a:endParaRPr>
          </a:p>
          <a:p>
            <a:r>
              <a:rPr lang="en-US" sz="1400" dirty="0" smtClean="0">
                <a:solidFill>
                  <a:schemeClr val="bg1"/>
                </a:solidFill>
              </a:rPr>
              <a:t>between lipid rich copepods, provisioning in age-0s, overwinter survivorship, recruitment </a:t>
            </a:r>
          </a:p>
          <a:p>
            <a:endParaRPr lang="en-US" sz="1400" dirty="0">
              <a:solidFill>
                <a:schemeClr val="bg1"/>
              </a:solidFill>
            </a:endParaRPr>
          </a:p>
          <a:p>
            <a:r>
              <a:rPr lang="en-US" sz="1400" dirty="0" smtClean="0">
                <a:solidFill>
                  <a:schemeClr val="bg1"/>
                </a:solidFill>
              </a:rPr>
              <a:t>Projections and indices (ice index, large copepod index), SA risk </a:t>
            </a:r>
            <a:r>
              <a:rPr lang="en-US" sz="1400" dirty="0" smtClean="0">
                <a:solidFill>
                  <a:schemeClr val="bg1"/>
                </a:solidFill>
              </a:rPr>
              <a:t>table</a:t>
            </a:r>
            <a:endParaRPr lang="en-US" sz="1400" dirty="0" smtClean="0">
              <a:solidFill>
                <a:schemeClr val="bg1"/>
              </a:solidFill>
            </a:endParaRPr>
          </a:p>
          <a:p>
            <a:endParaRPr lang="en-US" sz="1400" dirty="0">
              <a:solidFill>
                <a:schemeClr val="bg1"/>
              </a:solidFill>
            </a:endParaRPr>
          </a:p>
          <a:p>
            <a:r>
              <a:rPr lang="en-US" sz="1400" dirty="0" smtClean="0">
                <a:solidFill>
                  <a:schemeClr val="bg1"/>
                </a:solidFill>
              </a:rPr>
              <a:t>Used in consideration with SA, other ecosystem data </a:t>
            </a:r>
            <a:r>
              <a:rPr lang="en-US" sz="1400" dirty="0" smtClean="0">
                <a:solidFill>
                  <a:schemeClr val="bg1"/>
                </a:solidFill>
              </a:rPr>
              <a:t>setting</a:t>
            </a:r>
            <a:r>
              <a:rPr lang="en-US" sz="1400" dirty="0" smtClean="0">
                <a:solidFill>
                  <a:schemeClr val="bg1"/>
                </a:solidFill>
              </a:rPr>
              <a:t>/modulating </a:t>
            </a:r>
            <a:r>
              <a:rPr lang="en-US" sz="1400" dirty="0" smtClean="0">
                <a:solidFill>
                  <a:schemeClr val="bg1"/>
                </a:solidFill>
              </a:rPr>
              <a:t>ABC – sustainable fishing</a:t>
            </a:r>
            <a:endParaRPr lang="en-US" sz="1400" dirty="0">
              <a:solidFill>
                <a:schemeClr val="bg1"/>
              </a:solidFill>
            </a:endParaRPr>
          </a:p>
        </p:txBody>
      </p:sp>
    </p:spTree>
    <p:extLst>
      <p:ext uri="{BB962C8B-B14F-4D97-AF65-F5344CB8AC3E}">
        <p14:creationId xmlns:p14="http://schemas.microsoft.com/office/powerpoint/2010/main" val="16969725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1"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152400"/>
            <a:ext cx="7772400" cy="1143000"/>
          </a:xfrm>
        </p:spPr>
        <p:txBody>
          <a:bodyPr>
            <a:normAutofit/>
          </a:bodyPr>
          <a:lstStyle/>
          <a:p>
            <a:pPr algn="ctr"/>
            <a:r>
              <a:rPr lang="en-US" sz="3600" b="1" dirty="0" smtClean="0">
                <a:solidFill>
                  <a:schemeClr val="accent4">
                    <a:lumMod val="60000"/>
                    <a:lumOff val="40000"/>
                  </a:schemeClr>
                </a:solidFill>
                <a:latin typeface="Helvetica"/>
                <a:cs typeface="Helvetica"/>
              </a:rPr>
              <a:t>Council Priorities</a:t>
            </a:r>
            <a:br>
              <a:rPr lang="en-US" sz="3600" b="1" dirty="0" smtClean="0">
                <a:solidFill>
                  <a:schemeClr val="accent4">
                    <a:lumMod val="60000"/>
                    <a:lumOff val="40000"/>
                  </a:schemeClr>
                </a:solidFill>
                <a:latin typeface="Helvetica"/>
                <a:cs typeface="Helvetica"/>
              </a:rPr>
            </a:br>
            <a:r>
              <a:rPr lang="en-US" sz="2400" b="1" dirty="0" smtClean="0">
                <a:solidFill>
                  <a:schemeClr val="accent4">
                    <a:lumMod val="60000"/>
                    <a:lumOff val="40000"/>
                  </a:schemeClr>
                </a:solidFill>
                <a:latin typeface="Helvetica"/>
                <a:cs typeface="Helvetica"/>
              </a:rPr>
              <a:t>currently addressed by RPA</a:t>
            </a:r>
          </a:p>
        </p:txBody>
      </p:sp>
      <p:sp>
        <p:nvSpPr>
          <p:cNvPr id="3" name="Content Placeholder 2"/>
          <p:cNvSpPr>
            <a:spLocks noGrp="1"/>
          </p:cNvSpPr>
          <p:nvPr>
            <p:ph idx="1"/>
          </p:nvPr>
        </p:nvSpPr>
        <p:spPr>
          <a:xfrm>
            <a:off x="644138" y="1221531"/>
            <a:ext cx="8013912" cy="5144675"/>
          </a:xfrm>
        </p:spPr>
        <p:txBody>
          <a:bodyPr>
            <a:normAutofit fontScale="85000" lnSpcReduction="20000"/>
          </a:bodyPr>
          <a:lstStyle/>
          <a:p>
            <a:pPr marL="0" indent="0">
              <a:buNone/>
            </a:pPr>
            <a:r>
              <a:rPr lang="en-US" sz="3600" b="1" u="sng" dirty="0" smtClean="0">
                <a:solidFill>
                  <a:schemeClr val="accent4">
                    <a:lumMod val="40000"/>
                    <a:lumOff val="60000"/>
                  </a:schemeClr>
                </a:solidFill>
              </a:rPr>
              <a:t>Strategic:</a:t>
            </a:r>
          </a:p>
          <a:p>
            <a:pPr marL="0" indent="0">
              <a:buNone/>
            </a:pPr>
            <a:r>
              <a:rPr lang="en-US" sz="2300" dirty="0" smtClean="0">
                <a:solidFill>
                  <a:schemeClr val="bg1"/>
                </a:solidFill>
              </a:rPr>
              <a:t>242: Collect / maintain primary production time series</a:t>
            </a:r>
          </a:p>
          <a:p>
            <a:pPr marL="0" indent="0">
              <a:buNone/>
            </a:pPr>
            <a:r>
              <a:rPr lang="en-US" sz="2300" dirty="0" smtClean="0">
                <a:solidFill>
                  <a:schemeClr val="bg1"/>
                </a:solidFill>
              </a:rPr>
              <a:t>244: Time series on benthic invertebrates and vertebrates</a:t>
            </a:r>
          </a:p>
          <a:p>
            <a:pPr marL="0" indent="0">
              <a:buNone/>
            </a:pPr>
            <a:r>
              <a:rPr lang="en-US" sz="2300" dirty="0" smtClean="0">
                <a:solidFill>
                  <a:schemeClr val="bg1"/>
                </a:solidFill>
              </a:rPr>
              <a:t>248: Measure / monitor large scale fish population changes</a:t>
            </a:r>
          </a:p>
          <a:p>
            <a:pPr marL="0" indent="0">
              <a:buNone/>
            </a:pPr>
            <a:r>
              <a:rPr lang="en-US" sz="2300" dirty="0">
                <a:solidFill>
                  <a:schemeClr val="bg1"/>
                </a:solidFill>
              </a:rPr>
              <a:t>613: Maintain/update biophysical </a:t>
            </a:r>
            <a:r>
              <a:rPr lang="en-US" sz="2300" dirty="0" smtClean="0">
                <a:solidFill>
                  <a:schemeClr val="bg1"/>
                </a:solidFill>
              </a:rPr>
              <a:t>projections</a:t>
            </a:r>
            <a:endParaRPr lang="en-US" sz="2300" dirty="0">
              <a:solidFill>
                <a:schemeClr val="bg1"/>
              </a:solidFill>
            </a:endParaRPr>
          </a:p>
          <a:p>
            <a:pPr marL="0" indent="0">
              <a:buNone/>
            </a:pPr>
            <a:endParaRPr lang="en-US" dirty="0" smtClean="0">
              <a:solidFill>
                <a:schemeClr val="bg1"/>
              </a:solidFill>
            </a:endParaRPr>
          </a:p>
          <a:p>
            <a:pPr marL="0" indent="0">
              <a:buNone/>
            </a:pPr>
            <a:r>
              <a:rPr lang="en-US" sz="3600" b="1" u="sng" dirty="0" smtClean="0">
                <a:solidFill>
                  <a:srgbClr val="FFE699"/>
                </a:solidFill>
              </a:rPr>
              <a:t>Critical Ongoing Monitoring:</a:t>
            </a:r>
          </a:p>
          <a:p>
            <a:pPr marL="0" indent="0">
              <a:buNone/>
            </a:pPr>
            <a:r>
              <a:rPr lang="en-US" sz="2300" dirty="0" smtClean="0">
                <a:solidFill>
                  <a:schemeClr val="bg1"/>
                </a:solidFill>
              </a:rPr>
              <a:t>142</a:t>
            </a:r>
            <a:r>
              <a:rPr lang="en-US" sz="2300" dirty="0">
                <a:solidFill>
                  <a:schemeClr val="bg1"/>
                </a:solidFill>
              </a:rPr>
              <a:t>: Continuation of federal biennial </a:t>
            </a:r>
            <a:r>
              <a:rPr lang="en-US" sz="2300" dirty="0" smtClean="0">
                <a:solidFill>
                  <a:schemeClr val="bg1"/>
                </a:solidFill>
              </a:rPr>
              <a:t>surveys</a:t>
            </a:r>
          </a:p>
          <a:p>
            <a:pPr marL="0" indent="0">
              <a:buNone/>
            </a:pPr>
            <a:r>
              <a:rPr lang="en-US" sz="2300" dirty="0">
                <a:solidFill>
                  <a:schemeClr val="bg1"/>
                </a:solidFill>
              </a:rPr>
              <a:t>150: Maintain core biological surveys (biophysical moorings, age-0 surveys, stomach data, zooplankton</a:t>
            </a:r>
            <a:r>
              <a:rPr lang="en-US" sz="2300" dirty="0" smtClean="0">
                <a:solidFill>
                  <a:schemeClr val="bg1"/>
                </a:solidFill>
              </a:rPr>
              <a:t>)</a:t>
            </a:r>
            <a:endParaRPr lang="en-US" sz="2300" dirty="0">
              <a:solidFill>
                <a:schemeClr val="bg1"/>
              </a:solidFill>
            </a:endParaRPr>
          </a:p>
          <a:p>
            <a:pPr marL="0" indent="0">
              <a:buNone/>
            </a:pPr>
            <a:r>
              <a:rPr lang="en-US" sz="2300" dirty="0" smtClean="0">
                <a:solidFill>
                  <a:schemeClr val="bg1"/>
                </a:solidFill>
              </a:rPr>
              <a:t>186: Zooplankton biomass &amp; community composition</a:t>
            </a:r>
          </a:p>
          <a:p>
            <a:pPr marL="0" indent="0">
              <a:buNone/>
            </a:pPr>
            <a:r>
              <a:rPr lang="en-US" sz="2300" dirty="0" smtClean="0">
                <a:solidFill>
                  <a:schemeClr val="bg1"/>
                </a:solidFill>
              </a:rPr>
              <a:t>187: Indicator-based ecosystem assessment for BS</a:t>
            </a:r>
          </a:p>
          <a:p>
            <a:pPr marL="0" indent="0">
              <a:buNone/>
            </a:pPr>
            <a:r>
              <a:rPr lang="en-US" sz="2300" dirty="0" smtClean="0">
                <a:solidFill>
                  <a:schemeClr val="bg1"/>
                </a:solidFill>
              </a:rPr>
              <a:t>192: Time series of diet data</a:t>
            </a:r>
          </a:p>
          <a:p>
            <a:pPr marL="0" indent="0">
              <a:buNone/>
            </a:pPr>
            <a:r>
              <a:rPr lang="en-US" sz="2300" dirty="0">
                <a:solidFill>
                  <a:schemeClr val="bg1"/>
                </a:solidFill>
              </a:rPr>
              <a:t>218: Survey capability for forage </a:t>
            </a:r>
            <a:r>
              <a:rPr lang="en-US" sz="2300" dirty="0" smtClean="0">
                <a:solidFill>
                  <a:schemeClr val="bg1"/>
                </a:solidFill>
              </a:rPr>
              <a:t>fishes</a:t>
            </a:r>
          </a:p>
          <a:p>
            <a:pPr marL="0" indent="0">
              <a:buNone/>
            </a:pPr>
            <a:endParaRPr lang="en-US" sz="1800"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7502021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685800" y="152400"/>
            <a:ext cx="7772400" cy="1143000"/>
          </a:xfrm>
        </p:spPr>
        <p:txBody>
          <a:bodyPr>
            <a:normAutofit/>
          </a:bodyPr>
          <a:lstStyle/>
          <a:p>
            <a:pPr algn="ctr"/>
            <a:r>
              <a:rPr lang="en-US" sz="3600" b="1" dirty="0" smtClean="0">
                <a:solidFill>
                  <a:schemeClr val="accent4">
                    <a:lumMod val="60000"/>
                    <a:lumOff val="40000"/>
                  </a:schemeClr>
                </a:solidFill>
                <a:latin typeface="Helvetica"/>
                <a:cs typeface="Helvetica"/>
              </a:rPr>
              <a:t>RPA </a:t>
            </a:r>
            <a:r>
              <a:rPr lang="en-US" sz="3600" b="1" dirty="0" smtClean="0">
                <a:solidFill>
                  <a:schemeClr val="accent4">
                    <a:lumMod val="60000"/>
                    <a:lumOff val="40000"/>
                  </a:schemeClr>
                </a:solidFill>
                <a:latin typeface="Helvetica"/>
                <a:cs typeface="Helvetica"/>
              </a:rPr>
              <a:t>Priorities</a:t>
            </a:r>
            <a:endParaRPr lang="en-US" sz="3600" b="1" dirty="0" smtClean="0">
              <a:solidFill>
                <a:schemeClr val="accent4">
                  <a:lumMod val="60000"/>
                  <a:lumOff val="40000"/>
                </a:schemeClr>
              </a:solidFill>
              <a:latin typeface="Helvetica"/>
              <a:cs typeface="Helvetica"/>
            </a:endParaRPr>
          </a:p>
        </p:txBody>
      </p:sp>
      <p:sp>
        <p:nvSpPr>
          <p:cNvPr id="3" name="Content Placeholder 2"/>
          <p:cNvSpPr>
            <a:spLocks noGrp="1"/>
          </p:cNvSpPr>
          <p:nvPr>
            <p:ph idx="1"/>
          </p:nvPr>
        </p:nvSpPr>
        <p:spPr>
          <a:xfrm>
            <a:off x="644138" y="1221531"/>
            <a:ext cx="8013912" cy="5144675"/>
          </a:xfrm>
        </p:spPr>
        <p:txBody>
          <a:bodyPr>
            <a:normAutofit fontScale="77500" lnSpcReduction="20000"/>
          </a:bodyPr>
          <a:lstStyle/>
          <a:p>
            <a:pPr marL="0" indent="0">
              <a:buNone/>
            </a:pPr>
            <a:r>
              <a:rPr lang="en-US" sz="3600" b="1" u="sng" dirty="0" smtClean="0">
                <a:solidFill>
                  <a:schemeClr val="accent4">
                    <a:lumMod val="40000"/>
                    <a:lumOff val="60000"/>
                  </a:schemeClr>
                </a:solidFill>
              </a:rPr>
              <a:t>Currently implemented: </a:t>
            </a:r>
          </a:p>
          <a:p>
            <a:pPr marL="0" indent="0">
              <a:buNone/>
            </a:pPr>
            <a:r>
              <a:rPr lang="en-US" sz="2500" dirty="0" smtClean="0">
                <a:solidFill>
                  <a:schemeClr val="bg1"/>
                </a:solidFill>
              </a:rPr>
              <a:t>Expedited, on-board processing – RZA, RLA, condition, AI for zooplankton VPR</a:t>
            </a:r>
          </a:p>
          <a:p>
            <a:pPr marL="0" indent="0">
              <a:buNone/>
            </a:pPr>
            <a:endParaRPr lang="en-US" sz="3600" b="1" u="sng" dirty="0">
              <a:solidFill>
                <a:schemeClr val="accent4">
                  <a:lumMod val="40000"/>
                  <a:lumOff val="60000"/>
                </a:schemeClr>
              </a:solidFill>
            </a:endParaRPr>
          </a:p>
          <a:p>
            <a:pPr marL="0" indent="0">
              <a:buNone/>
            </a:pPr>
            <a:r>
              <a:rPr lang="en-US" sz="3600" b="1" u="sng" dirty="0" smtClean="0">
                <a:solidFill>
                  <a:schemeClr val="accent4">
                    <a:lumMod val="40000"/>
                    <a:lumOff val="60000"/>
                  </a:schemeClr>
                </a:solidFill>
              </a:rPr>
              <a:t>Strategic</a:t>
            </a:r>
            <a:r>
              <a:rPr lang="en-US" sz="3600" b="1" u="sng" dirty="0" smtClean="0">
                <a:solidFill>
                  <a:schemeClr val="accent4">
                    <a:lumMod val="40000"/>
                    <a:lumOff val="60000"/>
                  </a:schemeClr>
                </a:solidFill>
              </a:rPr>
              <a:t>:</a:t>
            </a:r>
          </a:p>
          <a:p>
            <a:pPr marL="0" indent="0">
              <a:buNone/>
            </a:pPr>
            <a:r>
              <a:rPr lang="en-US" sz="2400" dirty="0" smtClean="0">
                <a:solidFill>
                  <a:schemeClr val="bg1"/>
                </a:solidFill>
              </a:rPr>
              <a:t>Primary production – seasonality, size fractionation, nutritional quality, time series</a:t>
            </a:r>
          </a:p>
          <a:p>
            <a:pPr marL="0" indent="0">
              <a:buNone/>
            </a:pPr>
            <a:r>
              <a:rPr lang="en-US" sz="2400" dirty="0" smtClean="0">
                <a:solidFill>
                  <a:schemeClr val="bg1"/>
                </a:solidFill>
              </a:rPr>
              <a:t>Zooplankton production – seasonality (</a:t>
            </a:r>
            <a:r>
              <a:rPr lang="en-US" sz="2400" dirty="0" err="1" smtClean="0">
                <a:solidFill>
                  <a:schemeClr val="bg1"/>
                </a:solidFill>
              </a:rPr>
              <a:t>esp</a:t>
            </a:r>
            <a:r>
              <a:rPr lang="en-US" sz="2400" dirty="0" smtClean="0">
                <a:solidFill>
                  <a:schemeClr val="bg1"/>
                </a:solidFill>
              </a:rPr>
              <a:t> autumn), krill, annual time series</a:t>
            </a:r>
          </a:p>
          <a:p>
            <a:pPr marL="0" indent="0">
              <a:buNone/>
            </a:pPr>
            <a:r>
              <a:rPr lang="en-US" sz="2400" dirty="0">
                <a:solidFill>
                  <a:schemeClr val="bg1"/>
                </a:solidFill>
              </a:rPr>
              <a:t>Overwinter processes – age-0 mortality (starvation, predation, habitat)</a:t>
            </a:r>
          </a:p>
          <a:p>
            <a:pPr marL="0" indent="0">
              <a:buNone/>
            </a:pPr>
            <a:r>
              <a:rPr lang="en-US" sz="2400" dirty="0">
                <a:solidFill>
                  <a:schemeClr val="bg1"/>
                </a:solidFill>
              </a:rPr>
              <a:t>Benthic vs pelagic production in the NBS</a:t>
            </a:r>
            <a:endParaRPr lang="en-US" sz="2000" dirty="0">
              <a:solidFill>
                <a:schemeClr val="bg1"/>
              </a:solidFill>
            </a:endParaRPr>
          </a:p>
          <a:p>
            <a:pPr marL="0" indent="0">
              <a:buNone/>
            </a:pPr>
            <a:endParaRPr lang="en-US" sz="2400" dirty="0" smtClean="0">
              <a:solidFill>
                <a:schemeClr val="bg1"/>
              </a:solidFill>
            </a:endParaRPr>
          </a:p>
          <a:p>
            <a:pPr marL="0" indent="0">
              <a:buNone/>
            </a:pPr>
            <a:r>
              <a:rPr lang="en-US" sz="3600" b="1" u="sng" dirty="0" smtClean="0">
                <a:solidFill>
                  <a:srgbClr val="FFE699"/>
                </a:solidFill>
              </a:rPr>
              <a:t>Critical Ongoing Monitoring:</a:t>
            </a:r>
          </a:p>
          <a:p>
            <a:pPr marL="0" indent="0">
              <a:buNone/>
            </a:pPr>
            <a:r>
              <a:rPr lang="en-US" sz="2400" dirty="0" smtClean="0">
                <a:solidFill>
                  <a:schemeClr val="bg1"/>
                </a:solidFill>
              </a:rPr>
              <a:t>Spatial structure, temporal dynamics – EGOA &amp; CGOA, SEBS, NBS</a:t>
            </a:r>
          </a:p>
          <a:p>
            <a:pPr marL="0" indent="0">
              <a:buNone/>
            </a:pPr>
            <a:r>
              <a:rPr lang="en-US" sz="2400" dirty="0" smtClean="0">
                <a:solidFill>
                  <a:schemeClr val="bg1"/>
                </a:solidFill>
              </a:rPr>
              <a:t>Groups of species doing well in current conditions (ex: sablefish, rockfish – resiliency, fleet alternatives)</a:t>
            </a:r>
          </a:p>
          <a:p>
            <a:pPr marL="0" indent="0">
              <a:buNone/>
            </a:pPr>
            <a:endParaRPr lang="en-US" sz="2400" dirty="0" smtClean="0">
              <a:solidFill>
                <a:schemeClr val="bg1"/>
              </a:solidFill>
            </a:endParaRPr>
          </a:p>
          <a:p>
            <a:pPr marL="0" indent="0">
              <a:buNone/>
            </a:pPr>
            <a:endParaRPr lang="en-US" sz="1800" dirty="0" smtClean="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51047765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4428</TotalTime>
  <Words>2130</Words>
  <Application>Microsoft Macintosh PowerPoint</Application>
  <PresentationFormat>On-screen Show (4:3)</PresentationFormat>
  <Paragraphs>383</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AFSC RPA Ecosystem Surveys: Gulf of Alaska, Eastern Bering Sea, Arctic</vt:lpstr>
      <vt:lpstr>Recruitment Processes Alliance</vt:lpstr>
      <vt:lpstr>Goal &amp; Objectives</vt:lpstr>
      <vt:lpstr>LME: Gulf of Alaska</vt:lpstr>
      <vt:lpstr>How have RPA results contributed to management?</vt:lpstr>
      <vt:lpstr>LME: EBS / NBS</vt:lpstr>
      <vt:lpstr>How have RPA results contributed to management?</vt:lpstr>
      <vt:lpstr>Council Priorities currently addressed by RPA</vt:lpstr>
      <vt:lpstr>RPA Priorities</vt:lpstr>
      <vt:lpstr>THANK YOU</vt:lpstr>
      <vt:lpstr>Recruitment Processes Alliance (RPA) Ecosystem Surveys (physics, phytoplankton, zooplankton, eggs, larval, juvenile fish, seabirds, marine mammals)</vt:lpstr>
      <vt:lpstr>PowerPoint Presentation</vt:lpstr>
    </vt:vector>
  </TitlesOfParts>
  <Company>NOAA Fisheries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 Recruitment Processes Alliance (RPA) surveys: Gulf of Alaska, Eastern Bering Sea, Arctic</dc:title>
  <dc:creator>Lauren.Rogers</dc:creator>
  <cp:lastModifiedBy>Kevin Anderson</cp:lastModifiedBy>
  <cp:revision>218</cp:revision>
  <cp:lastPrinted>2018-09-18T15:26:20Z</cp:lastPrinted>
  <dcterms:created xsi:type="dcterms:W3CDTF">2018-08-14T20:48:15Z</dcterms:created>
  <dcterms:modified xsi:type="dcterms:W3CDTF">2020-01-29T20:20:02Z</dcterms:modified>
</cp:coreProperties>
</file>