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trictFirstAndLastChars="0" saveSubsetFonts="1" autoCompressPictures="0">
  <p:sldMasterIdLst>
    <p:sldMasterId id="2147483682" r:id="rId1"/>
    <p:sldMasterId id="2147483688" r:id="rId2"/>
  </p:sldMasterIdLst>
  <p:notesMasterIdLst>
    <p:notesMasterId r:id="rId17"/>
  </p:notesMasterIdLst>
  <p:handoutMasterIdLst>
    <p:handoutMasterId r:id="rId18"/>
  </p:handoutMasterIdLst>
  <p:sldIdLst>
    <p:sldId id="323" r:id="rId3"/>
    <p:sldId id="550" r:id="rId4"/>
    <p:sldId id="551" r:id="rId5"/>
    <p:sldId id="552" r:id="rId6"/>
    <p:sldId id="553" r:id="rId7"/>
    <p:sldId id="554" r:id="rId8"/>
    <p:sldId id="555" r:id="rId9"/>
    <p:sldId id="556" r:id="rId10"/>
    <p:sldId id="557" r:id="rId11"/>
    <p:sldId id="558" r:id="rId12"/>
    <p:sldId id="559" r:id="rId13"/>
    <p:sldId id="560" r:id="rId14"/>
    <p:sldId id="561" r:id="rId15"/>
    <p:sldId id="562" r:id="rId16"/>
  </p:sldIdLst>
  <p:sldSz cx="9144000" cy="6858000" type="screen4x3"/>
  <p:notesSz cx="6934200" cy="92202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208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67F"/>
    <a:srgbClr val="0043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08" autoAdjust="0"/>
    <p:restoredTop sz="86486" autoAdjust="0"/>
  </p:normalViewPr>
  <p:slideViewPr>
    <p:cSldViewPr>
      <p:cViewPr varScale="1">
        <p:scale>
          <a:sx n="61" d="100"/>
          <a:sy n="61" d="100"/>
        </p:scale>
        <p:origin x="1282" y="26"/>
      </p:cViewPr>
      <p:guideLst>
        <p:guide orient="horz" pos="220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2" d="100"/>
        <a:sy n="82" d="100"/>
      </p:scale>
      <p:origin x="0" y="-2237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05346" cy="460379"/>
          </a:xfrm>
          <a:prstGeom prst="rect">
            <a:avLst/>
          </a:prstGeom>
        </p:spPr>
        <p:txBody>
          <a:bodyPr vert="horz" lIns="90791" tIns="45395" rIns="90791" bIns="4539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27279" y="0"/>
            <a:ext cx="3005346" cy="460379"/>
          </a:xfrm>
          <a:prstGeom prst="rect">
            <a:avLst/>
          </a:prstGeom>
        </p:spPr>
        <p:txBody>
          <a:bodyPr vert="horz" lIns="90791" tIns="45395" rIns="90791" bIns="45395" rtlCol="0"/>
          <a:lstStyle>
            <a:lvl1pPr algn="r">
              <a:defRPr sz="1200"/>
            </a:lvl1pPr>
          </a:lstStyle>
          <a:p>
            <a:fld id="{6F1158A6-0DF6-4525-BFAD-14783405E41E}" type="datetimeFigureOut">
              <a:rPr lang="en-US" smtClean="0"/>
              <a:pPr/>
              <a:t>9/16/2019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58245"/>
            <a:ext cx="3005346" cy="460379"/>
          </a:xfrm>
          <a:prstGeom prst="rect">
            <a:avLst/>
          </a:prstGeom>
        </p:spPr>
        <p:txBody>
          <a:bodyPr vert="horz" lIns="90791" tIns="45395" rIns="90791" bIns="4539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27279" y="8758245"/>
            <a:ext cx="3005346" cy="460379"/>
          </a:xfrm>
          <a:prstGeom prst="rect">
            <a:avLst/>
          </a:prstGeom>
        </p:spPr>
        <p:txBody>
          <a:bodyPr vert="horz" lIns="90791" tIns="45395" rIns="90791" bIns="45395" rtlCol="0" anchor="b"/>
          <a:lstStyle>
            <a:lvl1pPr algn="r">
              <a:defRPr sz="1200"/>
            </a:lvl1pPr>
          </a:lstStyle>
          <a:p>
            <a:fld id="{5C846350-B401-4959-94CD-27BFF3634D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9909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hdr" idx="2"/>
          </p:nvPr>
        </p:nvSpPr>
        <p:spPr>
          <a:xfrm>
            <a:off x="0" y="1"/>
            <a:ext cx="3004820" cy="461009"/>
          </a:xfrm>
          <a:prstGeom prst="rect">
            <a:avLst/>
          </a:prstGeom>
          <a:noFill/>
          <a:ln>
            <a:noFill/>
          </a:ln>
        </p:spPr>
        <p:txBody>
          <a:bodyPr lIns="87299" tIns="87299" rIns="87299" bIns="87299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36567" marR="0" indent="0" algn="l" rtl="0">
              <a:spcBef>
                <a:spcPts val="0"/>
              </a:spcBef>
              <a:defRPr/>
            </a:lvl2pPr>
            <a:lvl3pPr marL="873134" marR="0" indent="0" algn="l" rtl="0">
              <a:spcBef>
                <a:spcPts val="0"/>
              </a:spcBef>
              <a:defRPr/>
            </a:lvl3pPr>
            <a:lvl4pPr marL="1309703" marR="0" indent="0" algn="l" rtl="0">
              <a:spcBef>
                <a:spcPts val="0"/>
              </a:spcBef>
              <a:defRPr/>
            </a:lvl4pPr>
            <a:lvl5pPr marL="1746270" marR="0" indent="0" algn="l" rtl="0">
              <a:spcBef>
                <a:spcPts val="0"/>
              </a:spcBef>
              <a:defRPr/>
            </a:lvl5pPr>
            <a:lvl6pPr marL="2182837" marR="0" indent="0" algn="l" rtl="0">
              <a:spcBef>
                <a:spcPts val="0"/>
              </a:spcBef>
              <a:defRPr/>
            </a:lvl6pPr>
            <a:lvl7pPr marL="2619404" marR="0" indent="0" algn="l" rtl="0">
              <a:spcBef>
                <a:spcPts val="0"/>
              </a:spcBef>
              <a:defRPr/>
            </a:lvl7pPr>
            <a:lvl8pPr marL="3055972" marR="0" indent="0" algn="l" rtl="0">
              <a:spcBef>
                <a:spcPts val="0"/>
              </a:spcBef>
              <a:defRPr/>
            </a:lvl8pPr>
            <a:lvl9pPr marL="349254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" name="Shape 3"/>
          <p:cNvSpPr txBox="1">
            <a:spLocks noGrp="1"/>
          </p:cNvSpPr>
          <p:nvPr>
            <p:ph type="dt" idx="10"/>
          </p:nvPr>
        </p:nvSpPr>
        <p:spPr>
          <a:xfrm>
            <a:off x="3927775" y="1"/>
            <a:ext cx="3004820" cy="461009"/>
          </a:xfrm>
          <a:prstGeom prst="rect">
            <a:avLst/>
          </a:prstGeom>
          <a:noFill/>
          <a:ln>
            <a:noFill/>
          </a:ln>
        </p:spPr>
        <p:txBody>
          <a:bodyPr lIns="87299" tIns="87299" rIns="87299" bIns="87299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36567" marR="0" indent="0" algn="l" rtl="0">
              <a:spcBef>
                <a:spcPts val="0"/>
              </a:spcBef>
              <a:defRPr/>
            </a:lvl2pPr>
            <a:lvl3pPr marL="873134" marR="0" indent="0" algn="l" rtl="0">
              <a:spcBef>
                <a:spcPts val="0"/>
              </a:spcBef>
              <a:defRPr/>
            </a:lvl3pPr>
            <a:lvl4pPr marL="1309703" marR="0" indent="0" algn="l" rtl="0">
              <a:spcBef>
                <a:spcPts val="0"/>
              </a:spcBef>
              <a:defRPr/>
            </a:lvl4pPr>
            <a:lvl5pPr marL="1746270" marR="0" indent="0" algn="l" rtl="0">
              <a:spcBef>
                <a:spcPts val="0"/>
              </a:spcBef>
              <a:defRPr/>
            </a:lvl5pPr>
            <a:lvl6pPr marL="2182837" marR="0" indent="0" algn="l" rtl="0">
              <a:spcBef>
                <a:spcPts val="0"/>
              </a:spcBef>
              <a:defRPr/>
            </a:lvl6pPr>
            <a:lvl7pPr marL="2619404" marR="0" indent="0" algn="l" rtl="0">
              <a:spcBef>
                <a:spcPts val="0"/>
              </a:spcBef>
              <a:defRPr/>
            </a:lvl7pPr>
            <a:lvl8pPr marL="3055972" marR="0" indent="0" algn="l" rtl="0">
              <a:spcBef>
                <a:spcPts val="0"/>
              </a:spcBef>
              <a:defRPr/>
            </a:lvl8pPr>
            <a:lvl9pPr marL="349254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4"/>
          <p:cNvSpPr>
            <a:spLocks noGrp="1" noRot="1" noChangeAspect="1"/>
          </p:cNvSpPr>
          <p:nvPr>
            <p:ph type="sldImg" idx="3"/>
          </p:nvPr>
        </p:nvSpPr>
        <p:spPr>
          <a:xfrm>
            <a:off x="1162050" y="690563"/>
            <a:ext cx="4610100" cy="3457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" name="Shape 5"/>
          <p:cNvSpPr txBox="1">
            <a:spLocks noGrp="1"/>
          </p:cNvSpPr>
          <p:nvPr>
            <p:ph type="body" idx="1"/>
          </p:nvPr>
        </p:nvSpPr>
        <p:spPr>
          <a:xfrm>
            <a:off x="693421" y="4379596"/>
            <a:ext cx="5547359" cy="4149089"/>
          </a:xfrm>
          <a:prstGeom prst="rect">
            <a:avLst/>
          </a:prstGeom>
          <a:noFill/>
          <a:ln>
            <a:noFill/>
          </a:ln>
        </p:spPr>
        <p:txBody>
          <a:bodyPr lIns="87299" tIns="87299" rIns="87299" bIns="87299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ftr" idx="11"/>
          </p:nvPr>
        </p:nvSpPr>
        <p:spPr>
          <a:xfrm>
            <a:off x="0" y="8757592"/>
            <a:ext cx="3004820" cy="461009"/>
          </a:xfrm>
          <a:prstGeom prst="rect">
            <a:avLst/>
          </a:prstGeom>
          <a:noFill/>
          <a:ln>
            <a:noFill/>
          </a:ln>
        </p:spPr>
        <p:txBody>
          <a:bodyPr lIns="87299" tIns="87299" rIns="87299" bIns="87299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36567" marR="0" indent="0" algn="l" rtl="0">
              <a:spcBef>
                <a:spcPts val="0"/>
              </a:spcBef>
              <a:defRPr/>
            </a:lvl2pPr>
            <a:lvl3pPr marL="873134" marR="0" indent="0" algn="l" rtl="0">
              <a:spcBef>
                <a:spcPts val="0"/>
              </a:spcBef>
              <a:defRPr/>
            </a:lvl3pPr>
            <a:lvl4pPr marL="1309703" marR="0" indent="0" algn="l" rtl="0">
              <a:spcBef>
                <a:spcPts val="0"/>
              </a:spcBef>
              <a:defRPr/>
            </a:lvl4pPr>
            <a:lvl5pPr marL="1746270" marR="0" indent="0" algn="l" rtl="0">
              <a:spcBef>
                <a:spcPts val="0"/>
              </a:spcBef>
              <a:defRPr/>
            </a:lvl5pPr>
            <a:lvl6pPr marL="2182837" marR="0" indent="0" algn="l" rtl="0">
              <a:spcBef>
                <a:spcPts val="0"/>
              </a:spcBef>
              <a:defRPr/>
            </a:lvl6pPr>
            <a:lvl7pPr marL="2619404" marR="0" indent="0" algn="l" rtl="0">
              <a:spcBef>
                <a:spcPts val="0"/>
              </a:spcBef>
              <a:defRPr/>
            </a:lvl7pPr>
            <a:lvl8pPr marL="3055972" marR="0" indent="0" algn="l" rtl="0">
              <a:spcBef>
                <a:spcPts val="0"/>
              </a:spcBef>
              <a:defRPr/>
            </a:lvl8pPr>
            <a:lvl9pPr marL="349254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3927775" y="8757592"/>
            <a:ext cx="3004820" cy="461009"/>
          </a:xfrm>
          <a:prstGeom prst="rect">
            <a:avLst/>
          </a:prstGeom>
          <a:noFill/>
          <a:ln>
            <a:noFill/>
          </a:ln>
        </p:spPr>
        <p:txBody>
          <a:bodyPr lIns="87299" tIns="87299" rIns="87299" bIns="87299" anchor="b" anchorCtr="0"/>
          <a:lstStyle>
            <a:lvl1pPr marL="0" marR="0" indent="0" algn="r" rtl="0">
              <a:spcBef>
                <a:spcPts val="0"/>
              </a:spcBef>
              <a:defRPr/>
            </a:lvl1pPr>
            <a:lvl2pPr marL="436567" marR="0" indent="0" algn="l" rtl="0">
              <a:spcBef>
                <a:spcPts val="0"/>
              </a:spcBef>
              <a:defRPr/>
            </a:lvl2pPr>
            <a:lvl3pPr marL="873134" marR="0" indent="0" algn="l" rtl="0">
              <a:spcBef>
                <a:spcPts val="0"/>
              </a:spcBef>
              <a:defRPr/>
            </a:lvl3pPr>
            <a:lvl4pPr marL="1309703" marR="0" indent="0" algn="l" rtl="0">
              <a:spcBef>
                <a:spcPts val="0"/>
              </a:spcBef>
              <a:defRPr/>
            </a:lvl4pPr>
            <a:lvl5pPr marL="1746270" marR="0" indent="0" algn="l" rtl="0">
              <a:spcBef>
                <a:spcPts val="0"/>
              </a:spcBef>
              <a:defRPr/>
            </a:lvl5pPr>
            <a:lvl6pPr marL="2182837" marR="0" indent="0" algn="l" rtl="0">
              <a:spcBef>
                <a:spcPts val="0"/>
              </a:spcBef>
              <a:defRPr/>
            </a:lvl6pPr>
            <a:lvl7pPr marL="2619404" marR="0" indent="0" algn="l" rtl="0">
              <a:spcBef>
                <a:spcPts val="0"/>
              </a:spcBef>
              <a:defRPr/>
            </a:lvl7pPr>
            <a:lvl8pPr marL="3055972" marR="0" indent="0" algn="l" rtl="0">
              <a:spcBef>
                <a:spcPts val="0"/>
              </a:spcBef>
              <a:defRPr/>
            </a:lvl8pPr>
            <a:lvl9pPr marL="349254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3996639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0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55850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67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No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Regional Unit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July 19, 2012</a:t>
            </a:r>
          </a:p>
        </p:txBody>
      </p:sp>
    </p:spTree>
    <p:extLst>
      <p:ext uri="{BB962C8B-B14F-4D97-AF65-F5344CB8AC3E}">
        <p14:creationId xmlns:p14="http://schemas.microsoft.com/office/powerpoint/2010/main" val="2909560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Boat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Regional Unit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July 19, 2012</a:t>
            </a:r>
          </a:p>
        </p:txBody>
      </p:sp>
    </p:spTree>
    <p:extLst>
      <p:ext uri="{BB962C8B-B14F-4D97-AF65-F5344CB8AC3E}">
        <p14:creationId xmlns:p14="http://schemas.microsoft.com/office/powerpoint/2010/main" val="3007311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Turtl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Regional Unit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July 19, 2012</a:t>
            </a:r>
          </a:p>
        </p:txBody>
      </p:sp>
    </p:spTree>
    <p:extLst>
      <p:ext uri="{BB962C8B-B14F-4D97-AF65-F5344CB8AC3E}">
        <p14:creationId xmlns:p14="http://schemas.microsoft.com/office/powerpoint/2010/main" val="3279696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eafood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Regional Unit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July 19, 2012</a:t>
            </a:r>
          </a:p>
        </p:txBody>
      </p:sp>
    </p:spTree>
    <p:extLst>
      <p:ext uri="{BB962C8B-B14F-4D97-AF65-F5344CB8AC3E}">
        <p14:creationId xmlns:p14="http://schemas.microsoft.com/office/powerpoint/2010/main" val="2167855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Fish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Regional Unit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July 19, 2012</a:t>
            </a:r>
          </a:p>
        </p:txBody>
      </p:sp>
    </p:spTree>
    <p:extLst>
      <p:ext uri="{BB962C8B-B14F-4D97-AF65-F5344CB8AC3E}">
        <p14:creationId xmlns:p14="http://schemas.microsoft.com/office/powerpoint/2010/main" val="163937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Dar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Regional Unit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July 19, 2012</a:t>
            </a:r>
          </a:p>
        </p:txBody>
      </p:sp>
      <p:sp>
        <p:nvSpPr>
          <p:cNvPr id="7" name="Freeform 6"/>
          <p:cNvSpPr/>
          <p:nvPr userDrawn="1"/>
        </p:nvSpPr>
        <p:spPr>
          <a:xfrm>
            <a:off x="-9190" y="4417160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kern="12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442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6355080"/>
            <a:ext cx="9144000" cy="50292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kern="12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760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729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5999" y="6355080"/>
            <a:ext cx="6400801" cy="502919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800">
                <a:solidFill>
                  <a:srgbClr val="000000"/>
                </a:solidFill>
              </a:defRPr>
            </a:lvl1pPr>
          </a:lstStyle>
          <a:p>
            <a:pPr defTabSz="457200"/>
            <a:r>
              <a:rPr lang="en-US" kern="1200" dirty="0">
                <a:latin typeface="Arial Narrow"/>
                <a:ea typeface="+mn-ea"/>
                <a:cs typeface="+mn-cs"/>
              </a:rPr>
              <a:t>U.S. Department of Commerce | National Oceanic and Atmospheric Administration | NOAA Fisheries | Page </a:t>
            </a:r>
            <a:fld id="{632D3AEB-7CBE-3049-91AC-335C6B4F5BF6}" type="slidenum">
              <a:rPr lang="en-US" kern="1200" smtClean="0">
                <a:latin typeface="Arial Narrow"/>
                <a:ea typeface="+mn-ea"/>
                <a:cs typeface="+mn-cs"/>
              </a:rPr>
              <a:pPr defTabSz="457200"/>
              <a:t>‹#›</a:t>
            </a:fld>
            <a:endParaRPr lang="en-US" kern="1200" dirty="0">
              <a:latin typeface="Arial Narrow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914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kern="1200">
              <a:solidFill>
                <a:prstClr val="white"/>
              </a:solidFill>
            </a:endParaRPr>
          </a:p>
        </p:txBody>
      </p:sp>
      <p:pic>
        <p:nvPicPr>
          <p:cNvPr id="8" name="Picture 7" descr="NOAA-Fisheries-horizontal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4" y="6419088"/>
            <a:ext cx="1643940" cy="38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447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b="1" i="0" kern="1200">
          <a:solidFill>
            <a:schemeClr val="accent1"/>
          </a:solidFill>
          <a:latin typeface="+mj-lt"/>
          <a:ea typeface="+mj-ea"/>
          <a:cs typeface="Arial Narrow Bold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1682" y="1141666"/>
            <a:ext cx="5485118" cy="139847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1682" y="2631403"/>
            <a:ext cx="5485117" cy="1277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reeform 6"/>
          <p:cNvSpPr/>
          <p:nvPr userDrawn="1"/>
        </p:nvSpPr>
        <p:spPr>
          <a:xfrm>
            <a:off x="-9190" y="4417160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kern="12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3629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</p:sldLayoutIdLst>
  <p:hf hdr="0"/>
  <p:txStyles>
    <p:titleStyle>
      <a:lvl1pPr algn="r" defTabSz="457200" rtl="0" eaLnBrk="1" latinLnBrk="0" hangingPunct="1">
        <a:lnSpc>
          <a:spcPct val="80000"/>
        </a:lnSpc>
        <a:spcBef>
          <a:spcPct val="0"/>
        </a:spcBef>
        <a:buNone/>
        <a:defRPr sz="4400" b="1" i="0" kern="1200">
          <a:solidFill>
            <a:schemeClr val="accent1"/>
          </a:solidFill>
          <a:latin typeface="+mj-lt"/>
          <a:ea typeface="+mj-ea"/>
          <a:cs typeface="Arial Narrow Bold"/>
        </a:defRPr>
      </a:lvl1pPr>
    </p:titleStyle>
    <p:bodyStyle>
      <a:lvl1pPr marL="0" indent="0" algn="r" defTabSz="457200" rtl="0" eaLnBrk="1" latinLnBrk="0" hangingPunct="1">
        <a:spcBef>
          <a:spcPct val="20000"/>
        </a:spcBef>
        <a:buFont typeface="Arial"/>
        <a:buNone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599" y="1143000"/>
            <a:ext cx="7391401" cy="1208140"/>
          </a:xfrm>
        </p:spPr>
        <p:txBody>
          <a:bodyPr/>
          <a:lstStyle/>
          <a:p>
            <a:pPr algn="ctr"/>
            <a:r>
              <a:rPr lang="en-US" sz="3600" b="0" dirty="0"/>
              <a:t>Modeling size at age for BSAI northern rockfish</a:t>
            </a:r>
            <a:br>
              <a:rPr lang="en-US" sz="3600" dirty="0"/>
            </a:br>
            <a:br>
              <a:rPr lang="en-US" sz="3600" dirty="0"/>
            </a:br>
            <a:r>
              <a:rPr lang="en-US" sz="3200" dirty="0"/>
              <a:t>Paul Spencer</a:t>
            </a:r>
            <a:br>
              <a:rPr lang="en-US" sz="3600" dirty="0"/>
            </a:br>
            <a:br>
              <a:rPr lang="en-US" sz="3600" dirty="0"/>
            </a:br>
            <a:r>
              <a:rPr lang="en-US" sz="3600" dirty="0"/>
              <a:t> </a:t>
            </a:r>
            <a:br>
              <a:rPr lang="en-US" sz="3600" dirty="0"/>
            </a:b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1765913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estimated “condition” also varies spatially</a:t>
            </a:r>
            <a:br>
              <a:rPr lang="en-US" dirty="0"/>
            </a:b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132320" y="1295400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=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en-US" sz="2800" baseline="3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sz="2800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123054"/>
            <a:ext cx="3781425" cy="446825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7560" y="3520440"/>
            <a:ext cx="4079240" cy="2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1357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method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207293"/>
            <a:ext cx="8229600" cy="443150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For each year and area, compute the mean length at age and the age composition using the area-specific age length key. </a:t>
            </a:r>
          </a:p>
          <a:p>
            <a:r>
              <a:rPr lang="en-US" dirty="0"/>
              <a:t>Estimate weight at age for each area using all years of estimated mean lengths at age and length-weight data</a:t>
            </a:r>
          </a:p>
          <a:p>
            <a:r>
              <a:rPr lang="en-US" dirty="0"/>
              <a:t>Calculate an average weight-at-curve for each year, and age composition, weighting by the estimated survey numbers by spatial area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95177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Demonstration of Calculation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133214"/>
            <a:ext cx="4162048" cy="2286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0" y="1133214"/>
            <a:ext cx="4058375" cy="2438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8262" y="3657600"/>
            <a:ext cx="4581525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4754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effect on estimated age compositions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0" y="1305357"/>
            <a:ext cx="4407785" cy="270691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6920" y="1305357"/>
            <a:ext cx="4419601" cy="2706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0240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661295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Current method of modeling size at age</a:t>
            </a:r>
          </a:p>
          <a:p>
            <a:r>
              <a:rPr lang="en-US" dirty="0"/>
              <a:t>Spatial and temporal variation in size at age</a:t>
            </a:r>
          </a:p>
          <a:p>
            <a:r>
              <a:rPr lang="en-US" dirty="0"/>
              <a:t>Updated methodology of modeling size at age, accounting for spatial differences in growth curves</a:t>
            </a:r>
          </a:p>
          <a:p>
            <a:r>
              <a:rPr lang="en-US" dirty="0"/>
              <a:t>Results</a:t>
            </a:r>
          </a:p>
          <a:p>
            <a:pPr lvl="1"/>
            <a:r>
              <a:rPr lang="en-US" dirty="0"/>
              <a:t>Modeled size at age</a:t>
            </a:r>
          </a:p>
          <a:p>
            <a:pPr lvl="1"/>
            <a:r>
              <a:rPr lang="en-US" dirty="0"/>
              <a:t>Age compositions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7462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are size at age data used in the assessment?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Convert modeled numbers to biomass</a:t>
            </a:r>
          </a:p>
          <a:p>
            <a:r>
              <a:rPr lang="en-US" dirty="0"/>
              <a:t>Produce age compositions</a:t>
            </a:r>
          </a:p>
        </p:txBody>
      </p:sp>
    </p:spTree>
    <p:extLst>
      <p:ext uri="{BB962C8B-B14F-4D97-AF65-F5344CB8AC3E}">
        <p14:creationId xmlns:p14="http://schemas.microsoft.com/office/powerpoint/2010/main" val="3055884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method of modeling size at 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The age-length key is based on all age samples from the AI trawl survey for a given year. (Otoliths sampled from AI subareas do not reflect spatial differences in population abundances).</a:t>
            </a:r>
          </a:p>
          <a:p>
            <a:r>
              <a:rPr lang="en-US" dirty="0"/>
              <a:t>The estimated survey length composition is applied to the age-length key, and mean size at age and age compositions are obtained.</a:t>
            </a:r>
          </a:p>
          <a:p>
            <a:r>
              <a:rPr lang="en-US" dirty="0"/>
              <a:t>A “global” estimate (i.e., all years, all AI areas) of the weight-length relationship is used to convert length at age to weight at age.  </a:t>
            </a:r>
          </a:p>
        </p:txBody>
      </p:sp>
    </p:spTree>
    <p:extLst>
      <p:ext uri="{BB962C8B-B14F-4D97-AF65-F5344CB8AC3E}">
        <p14:creationId xmlns:p14="http://schemas.microsoft.com/office/powerpoint/2010/main" val="3274387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method of modeling size at 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Current method weights the otolith data by the spatial differences in otolith sample sizes, which does not reflect spatial differences in abundances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819400"/>
            <a:ext cx="5181600" cy="3113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783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Estimated size at age (1991 – 2016)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11364" t="24444" r="18233" b="14445"/>
          <a:stretch/>
        </p:blipFill>
        <p:spPr>
          <a:xfrm>
            <a:off x="609600" y="1447800"/>
            <a:ext cx="7239001" cy="4855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714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Estimated Size at Age, Specific Years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0505" t="25555" r="18233" b="14444"/>
          <a:stretch/>
        </p:blipFill>
        <p:spPr>
          <a:xfrm>
            <a:off x="5080" y="1455915"/>
            <a:ext cx="4450645" cy="2895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1364" t="23333" r="18233" b="15556"/>
          <a:stretch/>
        </p:blipFill>
        <p:spPr>
          <a:xfrm>
            <a:off x="4419600" y="1336040"/>
            <a:ext cx="4495800" cy="301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22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Estimates of VB parameters, by year and area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295400"/>
            <a:ext cx="3406008" cy="4681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7278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Little practical differences between years, within areas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2879" t="25556" r="18434" b="14443"/>
          <a:stretch/>
        </p:blipFill>
        <p:spPr>
          <a:xfrm>
            <a:off x="381000" y="1676400"/>
            <a:ext cx="4064001" cy="2743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1364" t="25555" r="18233" b="14444"/>
          <a:stretch/>
        </p:blipFill>
        <p:spPr>
          <a:xfrm>
            <a:off x="4541520" y="1676400"/>
            <a:ext cx="404989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351998"/>
      </p:ext>
    </p:extLst>
  </p:cSld>
  <p:clrMapOvr>
    <a:masterClrMapping/>
  </p:clrMapOvr>
</p:sld>
</file>

<file path=ppt/theme/theme1.xml><?xml version="1.0" encoding="utf-8"?>
<a:theme xmlns:a="http://schemas.openxmlformats.org/drawingml/2006/main" name="5_NOAA Fisheries Content Slide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NOAA Title Option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10921</TotalTime>
  <Words>313</Words>
  <Application>Microsoft Office PowerPoint</Application>
  <PresentationFormat>On-screen Show (4:3)</PresentationFormat>
  <Paragraphs>32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Arial Narrow</vt:lpstr>
      <vt:lpstr>Calibri</vt:lpstr>
      <vt:lpstr>Times New Roman</vt:lpstr>
      <vt:lpstr>5_NOAA Fisheries Content Slides</vt:lpstr>
      <vt:lpstr>NOAA Title Options</vt:lpstr>
      <vt:lpstr>Modeling size at age for BSAI northern rockfish  Paul Spencer    </vt:lpstr>
      <vt:lpstr>Outline</vt:lpstr>
      <vt:lpstr>How are size at age data used in the assessment?</vt:lpstr>
      <vt:lpstr>Current method of modeling size at age</vt:lpstr>
      <vt:lpstr>Current method of modeling size at age</vt:lpstr>
      <vt:lpstr>Estimated size at age (1991 – 2016)</vt:lpstr>
      <vt:lpstr>Estimated Size at Age, Specific Years</vt:lpstr>
      <vt:lpstr>Estimates of VB parameters, by year and area</vt:lpstr>
      <vt:lpstr>Little practical differences between years, within areas</vt:lpstr>
      <vt:lpstr>The estimated “condition” also varies spatially </vt:lpstr>
      <vt:lpstr>Proposed method</vt:lpstr>
      <vt:lpstr>Demonstration of Calculation</vt:lpstr>
      <vt:lpstr>The effect on estimated age compositions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Northeast Fisheries Climate Vulnerability Assessment (NEVA): First Implementation of a National Methodology</dc:title>
  <dc:creator>Wendy_Morrison</dc:creator>
  <cp:lastModifiedBy>Steve MacLean</cp:lastModifiedBy>
  <cp:revision>491</cp:revision>
  <cp:lastPrinted>2015-03-17T20:47:49Z</cp:lastPrinted>
  <dcterms:created xsi:type="dcterms:W3CDTF">2019-09-06T19:29:13Z</dcterms:created>
  <dcterms:modified xsi:type="dcterms:W3CDTF">2019-09-16T19:39:36Z</dcterms:modified>
</cp:coreProperties>
</file>