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7"/>
  </p:notesMasterIdLst>
  <p:sldIdLst>
    <p:sldId id="552" r:id="rId2"/>
    <p:sldId id="301" r:id="rId3"/>
    <p:sldId id="514" r:id="rId4"/>
    <p:sldId id="634" r:id="rId5"/>
    <p:sldId id="635" r:id="rId6"/>
    <p:sldId id="636" r:id="rId7"/>
    <p:sldId id="637" r:id="rId8"/>
    <p:sldId id="638" r:id="rId9"/>
    <p:sldId id="644" r:id="rId10"/>
    <p:sldId id="639" r:id="rId11"/>
    <p:sldId id="640" r:id="rId12"/>
    <p:sldId id="641" r:id="rId13"/>
    <p:sldId id="642" r:id="rId14"/>
    <p:sldId id="643" r:id="rId15"/>
    <p:sldId id="63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667" autoAdjust="0"/>
    <p:restoredTop sz="88934" autoAdjust="0"/>
  </p:normalViewPr>
  <p:slideViewPr>
    <p:cSldViewPr>
      <p:cViewPr varScale="1">
        <p:scale>
          <a:sx n="59" d="100"/>
          <a:sy n="59" d="100"/>
        </p:scale>
        <p:origin x="14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F947EE-7E01-4A36-8FF5-4A898178D218}" type="datetimeFigureOut">
              <a:rPr lang="en-US" smtClean="0"/>
              <a:t>1/9/2022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03C1CF-8F55-44FB-87A5-DDA4C06754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3C1CF-8F55-44FB-87A5-DDA4C06754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0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34E4D-56EF-49BC-9C8B-3700AE57F2B1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BB5C-6E49-4F34-9FDC-C8924A0EFB51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4024-8F6B-49C9-92E2-483562262425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C513-B8EB-4F3D-B4C5-584ECA960737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9D24-684B-4AB3-8175-6434D0AA7BF1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0CF1-1857-4A5F-8093-42DD19ED6D9F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9500-2548-4AF7-A1DA-3E320E8B9D37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5221-932A-4CAF-95CC-BFE4E06228D2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F5B-B508-4CE6-BD8F-C70E4E7B1A79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012-D068-4630-824F-3EC77BED1444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6728-3724-4672-AE77-E6590A3485F9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330AD4FA-CBC4-4F20-8FA4-436AF21D2304}" type="datetime1">
              <a:rPr lang="en-US" smtClean="0"/>
              <a:t>1/9/2022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8D1B9BE-D941-4EEF-A5AD-4384CF3F4B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1"/>
            <a:ext cx="7315200" cy="144780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Appendix E: 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EAG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21.1a model implementation in Gmacs</a:t>
            </a:r>
            <a:b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105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CPT virtual meeting, January 11, 2022, </a:t>
            </a:r>
          </a:p>
        </p:txBody>
      </p:sp>
    </p:spTree>
    <p:extLst>
      <p:ext uri="{BB962C8B-B14F-4D97-AF65-F5344CB8AC3E}">
        <p14:creationId xmlns:p14="http://schemas.microsoft.com/office/powerpoint/2010/main" val="9106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28268"/>
            <a:ext cx="7315200" cy="561345"/>
          </a:xfrm>
        </p:spPr>
        <p:txBody>
          <a:bodyPr>
            <a:normAutofit/>
          </a:bodyPr>
          <a:lstStyle/>
          <a:p>
            <a:r>
              <a:rPr lang="en-US" sz="2400" dirty="0"/>
              <a:t>Gmacs Working Session continued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2933" y="3657600"/>
            <a:ext cx="7315200" cy="172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979468"/>
            <a:ext cx="77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77531" y="152400"/>
            <a:ext cx="941203" cy="301752"/>
          </a:xfrm>
        </p:spPr>
        <p:txBody>
          <a:bodyPr/>
          <a:lstStyle/>
          <a:p>
            <a:fld id="{28D1B9BE-D941-4EEF-A5AD-4384CF3F4BC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526B706E-7EFE-45B5-9429-646FAEAA3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315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48BC41-C20D-455C-9CF5-922894F5B834}"/>
              </a:ext>
            </a:extLst>
          </p:cNvPr>
          <p:cNvSpPr txBox="1"/>
          <p:nvPr/>
        </p:nvSpPr>
        <p:spPr>
          <a:xfrm>
            <a:off x="1828800" y="137957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matrix: 1960-1971</a:t>
            </a:r>
          </a:p>
        </p:txBody>
      </p:sp>
    </p:spTree>
    <p:extLst>
      <p:ext uri="{BB962C8B-B14F-4D97-AF65-F5344CB8AC3E}">
        <p14:creationId xmlns:p14="http://schemas.microsoft.com/office/powerpoint/2010/main" val="13864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28268"/>
            <a:ext cx="7315200" cy="561345"/>
          </a:xfrm>
        </p:spPr>
        <p:txBody>
          <a:bodyPr>
            <a:normAutofit/>
          </a:bodyPr>
          <a:lstStyle/>
          <a:p>
            <a:r>
              <a:rPr lang="en-US" sz="2400" dirty="0"/>
              <a:t>Gmacs Working Session continued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2933" y="3657600"/>
            <a:ext cx="7315200" cy="172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979468"/>
            <a:ext cx="77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77531" y="152400"/>
            <a:ext cx="941203" cy="301752"/>
          </a:xfrm>
        </p:spPr>
        <p:txBody>
          <a:bodyPr/>
          <a:lstStyle/>
          <a:p>
            <a:fld id="{28D1B9BE-D941-4EEF-A5AD-4384CF3F4B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8BC41-C20D-455C-9CF5-922894F5B834}"/>
              </a:ext>
            </a:extLst>
          </p:cNvPr>
          <p:cNvSpPr txBox="1"/>
          <p:nvPr/>
        </p:nvSpPr>
        <p:spPr>
          <a:xfrm>
            <a:off x="1828800" y="137957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matrix: 1972-1983</a:t>
            </a:r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17685081-210F-48A4-85F0-6CC7CEA77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84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28268"/>
            <a:ext cx="7315200" cy="561345"/>
          </a:xfrm>
        </p:spPr>
        <p:txBody>
          <a:bodyPr>
            <a:normAutofit/>
          </a:bodyPr>
          <a:lstStyle/>
          <a:p>
            <a:r>
              <a:rPr lang="en-US" sz="2400" dirty="0"/>
              <a:t>Gmacs Working Session continued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2933" y="3657600"/>
            <a:ext cx="7315200" cy="172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979468"/>
            <a:ext cx="77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77531" y="152400"/>
            <a:ext cx="941203" cy="301752"/>
          </a:xfrm>
        </p:spPr>
        <p:txBody>
          <a:bodyPr/>
          <a:lstStyle/>
          <a:p>
            <a:fld id="{28D1B9BE-D941-4EEF-A5AD-4384CF3F4B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8BC41-C20D-455C-9CF5-922894F5B834}"/>
              </a:ext>
            </a:extLst>
          </p:cNvPr>
          <p:cNvSpPr txBox="1"/>
          <p:nvPr/>
        </p:nvSpPr>
        <p:spPr>
          <a:xfrm>
            <a:off x="1828800" y="137957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matrix: 1984-1995</a:t>
            </a:r>
          </a:p>
        </p:txBody>
      </p:sp>
      <p:pic>
        <p:nvPicPr>
          <p:cNvPr id="10" name="Picture 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2E52107-B1A0-46C8-B5D5-EAFA32EF8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15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28268"/>
            <a:ext cx="7315200" cy="561345"/>
          </a:xfrm>
        </p:spPr>
        <p:txBody>
          <a:bodyPr>
            <a:normAutofit/>
          </a:bodyPr>
          <a:lstStyle/>
          <a:p>
            <a:r>
              <a:rPr lang="en-US" sz="2400" dirty="0"/>
              <a:t>Gmacs Working Session continued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2933" y="3657600"/>
            <a:ext cx="7315200" cy="172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979468"/>
            <a:ext cx="77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77531" y="152400"/>
            <a:ext cx="941203" cy="301752"/>
          </a:xfrm>
        </p:spPr>
        <p:txBody>
          <a:bodyPr/>
          <a:lstStyle/>
          <a:p>
            <a:fld id="{28D1B9BE-D941-4EEF-A5AD-4384CF3F4BC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8BC41-C20D-455C-9CF5-922894F5B834}"/>
              </a:ext>
            </a:extLst>
          </p:cNvPr>
          <p:cNvSpPr txBox="1"/>
          <p:nvPr/>
        </p:nvSpPr>
        <p:spPr>
          <a:xfrm>
            <a:off x="1828800" y="137957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matrix: 1996-2007</a:t>
            </a:r>
          </a:p>
        </p:txBody>
      </p:sp>
      <p:pic>
        <p:nvPicPr>
          <p:cNvPr id="9" name="Picture 8" descr="A picture containing map&#10;&#10;Description automatically generated">
            <a:extLst>
              <a:ext uri="{FF2B5EF4-FFF2-40B4-BE49-F238E27FC236}">
                <a16:creationId xmlns:a16="http://schemas.microsoft.com/office/drawing/2014/main" id="{A850F48C-F6FA-480E-ABFD-78D5C8B0E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25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28268"/>
            <a:ext cx="7315200" cy="561345"/>
          </a:xfrm>
        </p:spPr>
        <p:txBody>
          <a:bodyPr>
            <a:normAutofit/>
          </a:bodyPr>
          <a:lstStyle/>
          <a:p>
            <a:r>
              <a:rPr lang="en-US" sz="2400" dirty="0"/>
              <a:t>Gmacs Working Session continued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2933" y="3657600"/>
            <a:ext cx="7315200" cy="172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979468"/>
            <a:ext cx="77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77531" y="152400"/>
            <a:ext cx="941203" cy="301752"/>
          </a:xfrm>
        </p:spPr>
        <p:txBody>
          <a:bodyPr/>
          <a:lstStyle/>
          <a:p>
            <a:fld id="{28D1B9BE-D941-4EEF-A5AD-4384CF3F4BC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8BC41-C20D-455C-9CF5-922894F5B834}"/>
              </a:ext>
            </a:extLst>
          </p:cNvPr>
          <p:cNvSpPr txBox="1"/>
          <p:nvPr/>
        </p:nvSpPr>
        <p:spPr>
          <a:xfrm>
            <a:off x="1828800" y="137957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matrix: 2008-2019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B1062D99-5144-43FA-B511-90AC1576C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49020"/>
            <a:ext cx="73152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81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6218" y="4572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0585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3" y="609600"/>
            <a:ext cx="7315200" cy="838200"/>
          </a:xfrm>
        </p:spPr>
        <p:txBody>
          <a:bodyPr>
            <a:normAutofit/>
          </a:bodyPr>
          <a:lstStyle/>
          <a:p>
            <a:r>
              <a:rPr lang="en-US" sz="4800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3021367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/>
              <a:t>To modify </a:t>
            </a:r>
            <a:r>
              <a:rPr lang="en-US" sz="3200" dirty="0">
                <a:solidFill>
                  <a:srgbClr val="FF0000"/>
                </a:solidFill>
              </a:rPr>
              <a:t>EAG</a:t>
            </a:r>
            <a:r>
              <a:rPr lang="en-US" sz="3200" dirty="0"/>
              <a:t> golden king assessment model EAG21.1a to model EAG21.6 and implement it in Gmacs.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B9BE-D941-4EEF-A5AD-4384CF3F4B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2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76200"/>
            <a:ext cx="7315200" cy="838200"/>
          </a:xfrm>
        </p:spPr>
        <p:txBody>
          <a:bodyPr>
            <a:normAutofit/>
          </a:bodyPr>
          <a:lstStyle/>
          <a:p>
            <a:r>
              <a:rPr lang="en-US" dirty="0"/>
              <a:t>Gmacs Working Session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2933" y="3657600"/>
            <a:ext cx="7315200" cy="172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04800" y="979468"/>
                <a:ext cx="7772399" cy="3474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</a:rPr>
                  <a:t>A working session on AIGKC model implementation in Gmacs was conducted by Andre Punt during 1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+mj-lt"/>
                        <a:ea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</a:rPr>
                  <a:t>3 December 2021 in Juneau.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In person participants: </a:t>
                </a: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</a:rPr>
                  <a:t> Andre Punt, Shareef Siddeek, and Katie Palof,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Participants via google virtual: </a:t>
                </a: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</a:rPr>
                  <a:t>Cody Szuwalski</a:t>
                </a:r>
                <a:r>
                  <a:rPr lang="en-US" sz="2400" dirty="0">
                    <a:latin typeface="+mj-lt"/>
                    <a:ea typeface="Calibri" panose="020F0502020204030204" pitchFamily="34" charset="0"/>
                  </a:rPr>
                  <a:t>,</a:t>
                </a:r>
                <a:r>
                  <a:rPr lang="en-US" sz="2400" dirty="0">
                    <a:effectLst/>
                    <a:latin typeface="+mj-lt"/>
                    <a:ea typeface="Calibri" panose="020F0502020204030204" pitchFamily="34" charset="0"/>
                  </a:rPr>
                  <a:t>  William Stockhauson, Martin Dorn, and Michael Martinez. 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79468"/>
                <a:ext cx="7772399" cy="3474093"/>
              </a:xfrm>
              <a:prstGeom prst="rect">
                <a:avLst/>
              </a:prstGeom>
              <a:blipFill>
                <a:blip r:embed="rId2"/>
                <a:stretch>
                  <a:fillRect l="-1176" t="-1404" r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77531" y="152400"/>
            <a:ext cx="941203" cy="301752"/>
          </a:xfrm>
        </p:spPr>
        <p:txBody>
          <a:bodyPr/>
          <a:lstStyle/>
          <a:p>
            <a:fld id="{28D1B9BE-D941-4EEF-A5AD-4384CF3F4B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1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28268"/>
            <a:ext cx="7315200" cy="561345"/>
          </a:xfrm>
        </p:spPr>
        <p:txBody>
          <a:bodyPr>
            <a:normAutofit/>
          </a:bodyPr>
          <a:lstStyle/>
          <a:p>
            <a:r>
              <a:rPr lang="en-US" sz="2400" dirty="0"/>
              <a:t>Gmacs Working Session continued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2933" y="3657600"/>
            <a:ext cx="7315200" cy="172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979468"/>
            <a:ext cx="77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77531" y="152400"/>
            <a:ext cx="941203" cy="301752"/>
          </a:xfrm>
        </p:spPr>
        <p:txBody>
          <a:bodyPr/>
          <a:lstStyle/>
          <a:p>
            <a:fld id="{28D1B9BE-D941-4EEF-A5AD-4384CF3F4B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B9C4F-253B-414D-B21D-A3EB75184F6C}"/>
              </a:ext>
            </a:extLst>
          </p:cNvPr>
          <p:cNvSpPr txBox="1"/>
          <p:nvPr/>
        </p:nvSpPr>
        <p:spPr>
          <a:xfrm>
            <a:off x="685800" y="743255"/>
            <a:ext cx="7772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a bridging analysis was done between models EAG21.6 and EAG21.1a. </a:t>
            </a:r>
            <a:endParaRPr lang="en-US" dirty="0">
              <a:latin typeface="+mj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5CD3B4-C2B1-491F-9617-0F48A45AE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0953"/>
              </p:ext>
            </p:extLst>
          </p:nvPr>
        </p:nvGraphicFramePr>
        <p:xfrm>
          <a:off x="76198" y="1348800"/>
          <a:ext cx="8991602" cy="5036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0230">
                  <a:extLst>
                    <a:ext uri="{9D8B030D-6E8A-4147-A177-3AD203B41FA5}">
                      <a16:colId xmlns:a16="http://schemas.microsoft.com/office/drawing/2014/main" val="1338208671"/>
                    </a:ext>
                  </a:extLst>
                </a:gridCol>
                <a:gridCol w="1033050">
                  <a:extLst>
                    <a:ext uri="{9D8B030D-6E8A-4147-A177-3AD203B41FA5}">
                      <a16:colId xmlns:a16="http://schemas.microsoft.com/office/drawing/2014/main" val="924785750"/>
                    </a:ext>
                  </a:extLst>
                </a:gridCol>
                <a:gridCol w="1119520">
                  <a:extLst>
                    <a:ext uri="{9D8B030D-6E8A-4147-A177-3AD203B41FA5}">
                      <a16:colId xmlns:a16="http://schemas.microsoft.com/office/drawing/2014/main" val="4066195625"/>
                    </a:ext>
                  </a:extLst>
                </a:gridCol>
                <a:gridCol w="1425126">
                  <a:extLst>
                    <a:ext uri="{9D8B030D-6E8A-4147-A177-3AD203B41FA5}">
                      <a16:colId xmlns:a16="http://schemas.microsoft.com/office/drawing/2014/main" val="2862334117"/>
                    </a:ext>
                  </a:extLst>
                </a:gridCol>
                <a:gridCol w="1473048">
                  <a:extLst>
                    <a:ext uri="{9D8B030D-6E8A-4147-A177-3AD203B41FA5}">
                      <a16:colId xmlns:a16="http://schemas.microsoft.com/office/drawing/2014/main" val="340179319"/>
                    </a:ext>
                  </a:extLst>
                </a:gridCol>
                <a:gridCol w="1370314">
                  <a:extLst>
                    <a:ext uri="{9D8B030D-6E8A-4147-A177-3AD203B41FA5}">
                      <a16:colId xmlns:a16="http://schemas.microsoft.com/office/drawing/2014/main" val="3581863456"/>
                    </a:ext>
                  </a:extLst>
                </a:gridCol>
                <a:gridCol w="1370314">
                  <a:extLst>
                    <a:ext uri="{9D8B030D-6E8A-4147-A177-3AD203B41FA5}">
                      <a16:colId xmlns:a16="http://schemas.microsoft.com/office/drawing/2014/main" val="3282500778"/>
                    </a:ext>
                  </a:extLst>
                </a:gridCol>
              </a:tblGrid>
              <a:tr h="4056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Table 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EAG21.1a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EAG21.6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EAG21.1aSid1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EAG21.1aSid2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EAG21.1aSid3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EAG21.1aSid4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extLst>
                  <a:ext uri="{0D108BD9-81ED-4DB2-BD59-A6C34878D82A}">
                    <a16:rowId xmlns:a16="http://schemas.microsoft.com/office/drawing/2014/main" val="4176180392"/>
                  </a:ext>
                </a:extLst>
              </a:tr>
              <a:tr h="16506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Model Changes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Base model (May 2021 model)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Modification of base model for gmacs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EAG21.1a+ Retained, Total, and GF (by) catch likelihoods changed to EAG21.6 form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EAG21.1aSid1+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Retained and Total size comps likelihoods changed to EAG21.6 form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EAG21.1aSid2+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Rec_dev bias correction factor introduced as in EAG21.6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EAG21.1aSid3+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CPUE likelihoods changed to EAG21.6 form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extLst>
                  <a:ext uri="{0D108BD9-81ED-4DB2-BD59-A6C34878D82A}">
                    <a16:rowId xmlns:a16="http://schemas.microsoft.com/office/drawing/2014/main" val="1781128591"/>
                  </a:ext>
                </a:extLst>
              </a:tr>
              <a:tr h="193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extLst>
                  <a:ext uri="{0D108BD9-81ED-4DB2-BD59-A6C34878D82A}">
                    <a16:rowId xmlns:a16="http://schemas.microsoft.com/office/drawing/2014/main" val="2199864249"/>
                  </a:ext>
                </a:extLst>
              </a:tr>
              <a:tr h="193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extLst>
                  <a:ext uri="{0D108BD9-81ED-4DB2-BD59-A6C34878D82A}">
                    <a16:rowId xmlns:a16="http://schemas.microsoft.com/office/drawing/2014/main" val="851641603"/>
                  </a:ext>
                </a:extLst>
              </a:tr>
              <a:tr h="402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en-US" sz="1200" baseline="-25000" dirty="0">
                          <a:effectLst/>
                        </a:rPr>
                        <a:t>0</a:t>
                      </a:r>
                      <a:r>
                        <a:rPr lang="en-US" sz="1200" dirty="0">
                          <a:effectLst/>
                        </a:rPr>
                        <a:t> (millions)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2.55756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2.17147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2.44195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2.46983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2.43102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2.43102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extLst>
                  <a:ext uri="{0D108BD9-81ED-4DB2-BD59-A6C34878D82A}">
                    <a16:rowId xmlns:a16="http://schemas.microsoft.com/office/drawing/2014/main" val="476910224"/>
                  </a:ext>
                </a:extLst>
              </a:tr>
              <a:tr h="193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r>
                        <a:rPr lang="en-US" sz="1200" baseline="-25000" dirty="0">
                          <a:effectLst/>
                        </a:rPr>
                        <a:t>0</a:t>
                      </a:r>
                      <a:r>
                        <a:rPr lang="en-US" sz="1200" dirty="0">
                          <a:effectLst/>
                        </a:rPr>
                        <a:t> (t)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19,376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17,031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18,581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18,845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18,577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18,577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extLst>
                  <a:ext uri="{0D108BD9-81ED-4DB2-BD59-A6C34878D82A}">
                    <a16:rowId xmlns:a16="http://schemas.microsoft.com/office/drawing/2014/main" val="553229489"/>
                  </a:ext>
                </a:extLst>
              </a:tr>
              <a:tr h="402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r>
                        <a:rPr lang="en-US" sz="1200" baseline="-25000" dirty="0">
                          <a:effectLst/>
                        </a:rPr>
                        <a:t>35</a:t>
                      </a:r>
                      <a:r>
                        <a:rPr lang="en-US" sz="1200" dirty="0">
                          <a:effectLst/>
                        </a:rPr>
                        <a:t> (t)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6,767.93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6,606.73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6,490.46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6,553.45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6,448.36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6,448.36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extLst>
                  <a:ext uri="{0D108BD9-81ED-4DB2-BD59-A6C34878D82A}">
                    <a16:rowId xmlns:a16="http://schemas.microsoft.com/office/drawing/2014/main" val="1130145148"/>
                  </a:ext>
                </a:extLst>
              </a:tr>
              <a:tr h="4022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Bcurrent/B</a:t>
                      </a:r>
                      <a:r>
                        <a:rPr lang="en-US" sz="1200" baseline="-25000" dirty="0">
                          <a:effectLst/>
                        </a:rPr>
                        <a:t>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1.299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1.095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1.233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1.067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1.067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extLst>
                  <a:ext uri="{0D108BD9-81ED-4DB2-BD59-A6C34878D82A}">
                    <a16:rowId xmlns:a16="http://schemas.microsoft.com/office/drawing/2014/main" val="2483493483"/>
                  </a:ext>
                </a:extLst>
              </a:tr>
              <a:tr h="193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</a:t>
                      </a:r>
                      <a:r>
                        <a:rPr lang="en-US" sz="1200" baseline="-25000" dirty="0">
                          <a:effectLst/>
                        </a:rPr>
                        <a:t>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extLst>
                  <a:ext uri="{0D108BD9-81ED-4DB2-BD59-A6C34878D82A}">
                    <a16:rowId xmlns:a16="http://schemas.microsoft.com/office/drawing/2014/main" val="2566535608"/>
                  </a:ext>
                </a:extLst>
              </a:tr>
              <a:tr h="193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</a:t>
                      </a:r>
                      <a:r>
                        <a:rPr lang="en-US" sz="1200" baseline="-25000" dirty="0">
                          <a:effectLst/>
                        </a:rPr>
                        <a:t>ofl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extLst>
                  <a:ext uri="{0D108BD9-81ED-4DB2-BD59-A6C34878D82A}">
                    <a16:rowId xmlns:a16="http://schemas.microsoft.com/office/drawing/2014/main" val="1549815814"/>
                  </a:ext>
                </a:extLst>
              </a:tr>
              <a:tr h="402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Mean Trawl Byc F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0.00021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0.00023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0.00022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0.00022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0.00023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0.00023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extLst>
                  <a:ext uri="{0D108BD9-81ED-4DB2-BD59-A6C34878D82A}">
                    <a16:rowId xmlns:a16="http://schemas.microsoft.com/office/drawing/2014/main" val="1141261187"/>
                  </a:ext>
                </a:extLst>
              </a:tr>
              <a:tr h="4020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catch OFL (t)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2,928.87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2,165.33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2,390.62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2,431.11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2,007.42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2,007.42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832" marR="63832" marT="0" marB="0"/>
                </a:tc>
                <a:extLst>
                  <a:ext uri="{0D108BD9-81ED-4DB2-BD59-A6C34878D82A}">
                    <a16:rowId xmlns:a16="http://schemas.microsoft.com/office/drawing/2014/main" val="2477990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68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28268"/>
            <a:ext cx="7315200" cy="561345"/>
          </a:xfrm>
        </p:spPr>
        <p:txBody>
          <a:bodyPr>
            <a:normAutofit/>
          </a:bodyPr>
          <a:lstStyle/>
          <a:p>
            <a:r>
              <a:rPr lang="en-US" sz="2400" dirty="0"/>
              <a:t>Gmacs Working Session continued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2933" y="3657600"/>
            <a:ext cx="7315200" cy="172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979468"/>
            <a:ext cx="77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77531" y="152400"/>
            <a:ext cx="941203" cy="301752"/>
          </a:xfrm>
        </p:spPr>
        <p:txBody>
          <a:bodyPr/>
          <a:lstStyle/>
          <a:p>
            <a:fld id="{28D1B9BE-D941-4EEF-A5AD-4384CF3F4BC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77B32B99-60E5-4276-AAAD-47DACFF56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0" y="2209800"/>
            <a:ext cx="7315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175ABC-9C33-45F2-AAE3-7429C59253CD}"/>
              </a:ext>
            </a:extLst>
          </p:cNvPr>
          <p:cNvSpPr txBox="1"/>
          <p:nvPr/>
        </p:nvSpPr>
        <p:spPr>
          <a:xfrm>
            <a:off x="533400" y="1351586"/>
            <a:ext cx="8458200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ea typeface="Calibri" panose="020F0502020204030204" pitchFamily="34" charset="0"/>
              </a:rPr>
              <a:t>Figure 1. Comparison of MMB trends. </a:t>
            </a:r>
          </a:p>
        </p:txBody>
      </p:sp>
    </p:spTree>
    <p:extLst>
      <p:ext uri="{BB962C8B-B14F-4D97-AF65-F5344CB8AC3E}">
        <p14:creationId xmlns:p14="http://schemas.microsoft.com/office/powerpoint/2010/main" val="166726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28268"/>
            <a:ext cx="7315200" cy="561345"/>
          </a:xfrm>
        </p:spPr>
        <p:txBody>
          <a:bodyPr>
            <a:normAutofit/>
          </a:bodyPr>
          <a:lstStyle/>
          <a:p>
            <a:r>
              <a:rPr lang="en-US" sz="2400" dirty="0"/>
              <a:t>Gmacs Working Session continued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2933" y="3657600"/>
            <a:ext cx="7315200" cy="172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979468"/>
            <a:ext cx="77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77531" y="152400"/>
            <a:ext cx="941203" cy="301752"/>
          </a:xfrm>
        </p:spPr>
        <p:txBody>
          <a:bodyPr/>
          <a:lstStyle/>
          <a:p>
            <a:fld id="{28D1B9BE-D941-4EEF-A5AD-4384CF3F4B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B8B3A0-B1BD-45C7-9F95-FA8AAECB05E3}"/>
              </a:ext>
            </a:extLst>
          </p:cNvPr>
          <p:cNvSpPr txBox="1"/>
          <p:nvPr/>
        </p:nvSpPr>
        <p:spPr>
          <a:xfrm>
            <a:off x="1032933" y="1862094"/>
            <a:ext cx="72728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After the working session, a bridging analysis was done to assess the progress of model EAG21.6 toward model EAG 21.7. The model EAG21.7 made a few improvements to EAG21.6, one-step-at a time: </a:t>
            </a:r>
          </a:p>
          <a:p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SigmaR was changed from 0.3535 to 0.5, </a:t>
            </a:r>
          </a:p>
          <a:p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growth parameters were estimated in the model, </a:t>
            </a:r>
          </a:p>
          <a:p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 observer CPUE indices were updated, and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Calibri" panose="020F0502020204030204" pitchFamily="34" charset="0"/>
              </a:rPr>
              <a:t>T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</a:rPr>
              <a:t>hese progressions were implemented in Gmacs. 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088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28268"/>
            <a:ext cx="7315200" cy="561345"/>
          </a:xfrm>
        </p:spPr>
        <p:txBody>
          <a:bodyPr>
            <a:normAutofit/>
          </a:bodyPr>
          <a:lstStyle/>
          <a:p>
            <a:r>
              <a:rPr lang="en-US" sz="2400" dirty="0"/>
              <a:t>Gmacs Working Session continued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2933" y="3657600"/>
            <a:ext cx="7315200" cy="172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979468"/>
            <a:ext cx="77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77531" y="152400"/>
            <a:ext cx="941203" cy="301752"/>
          </a:xfrm>
        </p:spPr>
        <p:txBody>
          <a:bodyPr/>
          <a:lstStyle/>
          <a:p>
            <a:fld id="{28D1B9BE-D941-4EEF-A5AD-4384CF3F4BC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5ECD970-2624-45CC-A68E-D36B7E5C16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55110"/>
              </p:ext>
            </p:extLst>
          </p:nvPr>
        </p:nvGraphicFramePr>
        <p:xfrm>
          <a:off x="76200" y="818566"/>
          <a:ext cx="8991599" cy="5737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666">
                  <a:extLst>
                    <a:ext uri="{9D8B030D-6E8A-4147-A177-3AD203B41FA5}">
                      <a16:colId xmlns:a16="http://schemas.microsoft.com/office/drawing/2014/main" val="3442768301"/>
                    </a:ext>
                  </a:extLst>
                </a:gridCol>
                <a:gridCol w="1030993">
                  <a:extLst>
                    <a:ext uri="{9D8B030D-6E8A-4147-A177-3AD203B41FA5}">
                      <a16:colId xmlns:a16="http://schemas.microsoft.com/office/drawing/2014/main" val="2655926491"/>
                    </a:ext>
                  </a:extLst>
                </a:gridCol>
                <a:gridCol w="1573445">
                  <a:extLst>
                    <a:ext uri="{9D8B030D-6E8A-4147-A177-3AD203B41FA5}">
                      <a16:colId xmlns:a16="http://schemas.microsoft.com/office/drawing/2014/main" val="1418661910"/>
                    </a:ext>
                  </a:extLst>
                </a:gridCol>
                <a:gridCol w="909701">
                  <a:extLst>
                    <a:ext uri="{9D8B030D-6E8A-4147-A177-3AD203B41FA5}">
                      <a16:colId xmlns:a16="http://schemas.microsoft.com/office/drawing/2014/main" val="597070314"/>
                    </a:ext>
                  </a:extLst>
                </a:gridCol>
                <a:gridCol w="970347">
                  <a:extLst>
                    <a:ext uri="{9D8B030D-6E8A-4147-A177-3AD203B41FA5}">
                      <a16:colId xmlns:a16="http://schemas.microsoft.com/office/drawing/2014/main" val="2546186270"/>
                    </a:ext>
                  </a:extLst>
                </a:gridCol>
                <a:gridCol w="970347">
                  <a:extLst>
                    <a:ext uri="{9D8B030D-6E8A-4147-A177-3AD203B41FA5}">
                      <a16:colId xmlns:a16="http://schemas.microsoft.com/office/drawing/2014/main" val="183575699"/>
                    </a:ext>
                  </a:extLst>
                </a:gridCol>
                <a:gridCol w="1030993">
                  <a:extLst>
                    <a:ext uri="{9D8B030D-6E8A-4147-A177-3AD203B41FA5}">
                      <a16:colId xmlns:a16="http://schemas.microsoft.com/office/drawing/2014/main" val="3613682451"/>
                    </a:ext>
                  </a:extLst>
                </a:gridCol>
                <a:gridCol w="1443107">
                  <a:extLst>
                    <a:ext uri="{9D8B030D-6E8A-4147-A177-3AD203B41FA5}">
                      <a16:colId xmlns:a16="http://schemas.microsoft.com/office/drawing/2014/main" val="2762437430"/>
                    </a:ext>
                  </a:extLst>
                </a:gridCol>
              </a:tblGrid>
              <a:tr h="335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Table 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EAG21.1a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Update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EAG21.6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EAG21.7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EAG21.7b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Gmacs6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Gmacs7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Gmacs7b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extLst>
                  <a:ext uri="{0D108BD9-81ED-4DB2-BD59-A6C34878D82A}">
                    <a16:rowId xmlns:a16="http://schemas.microsoft.com/office/drawing/2014/main" val="3391156637"/>
                  </a:ext>
                </a:extLst>
              </a:tr>
              <a:tr h="20499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Model Changes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Base model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EAG21.1a data with updated observer CPUE indices [Gmacs version of R0 and CPUE, and CPUE likelihood]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Modification of EAG21.1a for Gmacs, EAG21.1a data with status quo observer CPUE indices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[Gmacs version of R0, size comp, catch, CPUE, and bycatch likelihoods]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EAG21.6+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 EAG21.1a data with status quo CPUE indices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EAG21.7+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Use EAG21.1a data with updated observer CPUE indices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Convert EAG21.6 estimated par. values for input to Gmacs6.ctl, use Gmacs6.dat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Convert EAG21.7 estimated par. values for input to Gmacs7.ctl, use Gmacs6.dat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Gmacs7+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convert EAG21.7b par. values for input to Gmacs7b.ctl, update observer CPUE in Gmacs6.dat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extLst>
                  <a:ext uri="{0D108BD9-81ED-4DB2-BD59-A6C34878D82A}">
                    <a16:rowId xmlns:a16="http://schemas.microsoft.com/office/drawing/2014/main" val="3267813483"/>
                  </a:ext>
                </a:extLst>
              </a:tr>
              <a:tr h="9068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Additional Changes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SigmaR=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 bias correction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sigmaR=0.3535,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Growth parameters fixed to previously estimated values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sigmaR=0.5,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Growth parameters estimated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extLst>
                  <a:ext uri="{0D108BD9-81ED-4DB2-BD59-A6C34878D82A}">
                    <a16:rowId xmlns:a16="http://schemas.microsoft.com/office/drawing/2014/main" val="4042584847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</a:t>
                      </a:r>
                      <a:r>
                        <a:rPr lang="en-US" sz="1200" baseline="-25000" dirty="0">
                          <a:effectLst/>
                        </a:rPr>
                        <a:t>0</a:t>
                      </a:r>
                      <a:r>
                        <a:rPr lang="en-US" sz="1200" dirty="0">
                          <a:effectLst/>
                        </a:rPr>
                        <a:t> (millions)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2.83536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2.17147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2.12642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2.15601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2.56546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2.63074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2.67558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extLst>
                  <a:ext uri="{0D108BD9-81ED-4DB2-BD59-A6C34878D82A}">
                    <a16:rowId xmlns:a16="http://schemas.microsoft.com/office/drawing/2014/main" val="240109962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r>
                        <a:rPr lang="en-US" sz="1200" baseline="-25000" dirty="0">
                          <a:effectLst/>
                        </a:rPr>
                        <a:t>0</a:t>
                      </a:r>
                      <a:r>
                        <a:rPr lang="en-US" sz="1200" dirty="0">
                          <a:effectLst/>
                        </a:rPr>
                        <a:t> (t)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25,937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20,166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19,871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20,135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19,634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20,160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20,586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extLst>
                  <a:ext uri="{0D108BD9-81ED-4DB2-BD59-A6C34878D82A}">
                    <a16:rowId xmlns:a16="http://schemas.microsoft.com/office/drawing/2014/main" val="746138155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r>
                        <a:rPr lang="en-US" sz="1200" baseline="-25000" dirty="0">
                          <a:effectLst/>
                        </a:rPr>
                        <a:t>35</a:t>
                      </a:r>
                      <a:r>
                        <a:rPr lang="en-US" sz="1200" dirty="0">
                          <a:effectLst/>
                        </a:rPr>
                        <a:t> (t)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9,297.68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6,606.73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6,600.20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6,708.63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6,871.88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7,055.85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7,205.20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extLst>
                  <a:ext uri="{0D108BD9-81ED-4DB2-BD59-A6C34878D82A}">
                    <a16:rowId xmlns:a16="http://schemas.microsoft.com/office/drawing/2014/main" val="1914342824"/>
                  </a:ext>
                </a:extLst>
              </a:tr>
              <a:tr h="2209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Bcurrent/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</a:t>
                      </a:r>
                      <a:r>
                        <a:rPr lang="en-US" sz="1200" baseline="-25000" dirty="0">
                          <a:effectLst/>
                        </a:rPr>
                        <a:t>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1.187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1.095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1.428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1.286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1.302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1.359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extLst>
                  <a:ext uri="{0D108BD9-81ED-4DB2-BD59-A6C34878D82A}">
                    <a16:rowId xmlns:a16="http://schemas.microsoft.com/office/drawing/2014/main" val="2903313696"/>
                  </a:ext>
                </a:extLst>
              </a:tr>
              <a:tr h="106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</a:t>
                      </a:r>
                      <a:r>
                        <a:rPr lang="en-US" sz="1200" baseline="-25000" dirty="0">
                          <a:effectLst/>
                        </a:rPr>
                        <a:t>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0.587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extLst>
                  <a:ext uri="{0D108BD9-81ED-4DB2-BD59-A6C34878D82A}">
                    <a16:rowId xmlns:a16="http://schemas.microsoft.com/office/drawing/2014/main" val="265917790"/>
                  </a:ext>
                </a:extLst>
              </a:tr>
              <a:tr h="106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</a:t>
                      </a:r>
                      <a:r>
                        <a:rPr lang="en-US" sz="1200" baseline="-25000" dirty="0">
                          <a:effectLst/>
                        </a:rPr>
                        <a:t>ofl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0.587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extLst>
                  <a:ext uri="{0D108BD9-81ED-4DB2-BD59-A6C34878D82A}">
                    <a16:rowId xmlns:a16="http://schemas.microsoft.com/office/drawing/2014/main" val="3664743245"/>
                  </a:ext>
                </a:extLst>
              </a:tr>
              <a:tr h="335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catch OFL (t)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3,795.01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2,165.33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2,714.19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3,056.69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2,835.64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3,060.24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3,358.88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1222" marR="31222" marT="0" marB="0"/>
                </a:tc>
                <a:extLst>
                  <a:ext uri="{0D108BD9-81ED-4DB2-BD59-A6C34878D82A}">
                    <a16:rowId xmlns:a16="http://schemas.microsoft.com/office/drawing/2014/main" val="2840461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28268"/>
            <a:ext cx="7315200" cy="561345"/>
          </a:xfrm>
        </p:spPr>
        <p:txBody>
          <a:bodyPr>
            <a:normAutofit/>
          </a:bodyPr>
          <a:lstStyle/>
          <a:p>
            <a:r>
              <a:rPr lang="en-US" sz="2400" dirty="0"/>
              <a:t>Gmacs Working Session continued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2933" y="3657600"/>
            <a:ext cx="7315200" cy="172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979468"/>
            <a:ext cx="77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77531" y="152400"/>
            <a:ext cx="941203" cy="301752"/>
          </a:xfrm>
        </p:spPr>
        <p:txBody>
          <a:bodyPr/>
          <a:lstStyle/>
          <a:p>
            <a:fld id="{28D1B9BE-D941-4EEF-A5AD-4384CF3F4BC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59CC0D7-15F7-4D92-8B3E-FD68157A3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3" y="2590800"/>
            <a:ext cx="7315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FD8271-BBA3-4DAF-A276-081E493580A8}"/>
              </a:ext>
            </a:extLst>
          </p:cNvPr>
          <p:cNvSpPr txBox="1"/>
          <p:nvPr/>
        </p:nvSpPr>
        <p:spPr>
          <a:xfrm>
            <a:off x="114300" y="887935"/>
            <a:ext cx="8915400" cy="1257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Figure 2. Comparison of MMB trends for various modifications of EAG model and parallel Gmacs runs. EAG21.1a refers to the model accepted at the May/June 2021 CPT/SSC meeting whereas EAG21.1aUpdate refers to the updated model  (observer CPUE updated). </a:t>
            </a:r>
          </a:p>
        </p:txBody>
      </p:sp>
    </p:spTree>
    <p:extLst>
      <p:ext uri="{BB962C8B-B14F-4D97-AF65-F5344CB8AC3E}">
        <p14:creationId xmlns:p14="http://schemas.microsoft.com/office/powerpoint/2010/main" val="153168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28268"/>
            <a:ext cx="7315200" cy="561345"/>
          </a:xfrm>
        </p:spPr>
        <p:txBody>
          <a:bodyPr>
            <a:normAutofit/>
          </a:bodyPr>
          <a:lstStyle/>
          <a:p>
            <a:r>
              <a:rPr lang="en-US" sz="2400" dirty="0"/>
              <a:t>Gmacs Working Session continued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32933" y="3657600"/>
            <a:ext cx="7315200" cy="172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979468"/>
            <a:ext cx="7772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877531" y="152400"/>
            <a:ext cx="941203" cy="301752"/>
          </a:xfrm>
        </p:spPr>
        <p:txBody>
          <a:bodyPr/>
          <a:lstStyle/>
          <a:p>
            <a:fld id="{28D1B9BE-D941-4EEF-A5AD-4384CF3F4B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8BC41-C20D-455C-9CF5-922894F5B834}"/>
              </a:ext>
            </a:extLst>
          </p:cNvPr>
          <p:cNvSpPr txBox="1"/>
          <p:nvPr/>
        </p:nvSpPr>
        <p:spPr>
          <a:xfrm>
            <a:off x="1828800" y="137957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matrix: 2020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8E8CA480-FE6F-428D-BFC2-7015C322D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01787"/>
            <a:ext cx="73152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90AB97-B19E-4509-A247-A4EC19FE4B09}"/>
              </a:ext>
            </a:extLst>
          </p:cNvPr>
          <p:cNvSpPr txBox="1"/>
          <p:nvPr/>
        </p:nvSpPr>
        <p:spPr>
          <a:xfrm>
            <a:off x="1371599" y="6263765"/>
            <a:ext cx="650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 key for curves in this and subsequent figures  is defined here. G6 = Gmacs6; </a:t>
            </a:r>
          </a:p>
        </p:txBody>
      </p:sp>
    </p:spTree>
    <p:extLst>
      <p:ext uri="{BB962C8B-B14F-4D97-AF65-F5344CB8AC3E}">
        <p14:creationId xmlns:p14="http://schemas.microsoft.com/office/powerpoint/2010/main" val="4100477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37562</TotalTime>
  <Words>779</Words>
  <Application>Microsoft Office PowerPoint</Application>
  <PresentationFormat>On-screen Show (4:3)</PresentationFormat>
  <Paragraphs>274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Perspective</vt:lpstr>
      <vt:lpstr>    Appendix E: EAG 21.1a model implementation in Gmacs </vt:lpstr>
      <vt:lpstr>Topics</vt:lpstr>
      <vt:lpstr>Gmacs Working Session</vt:lpstr>
      <vt:lpstr>Gmacs Working Session continued</vt:lpstr>
      <vt:lpstr>Gmacs Working Session continued</vt:lpstr>
      <vt:lpstr>Gmacs Working Session continued</vt:lpstr>
      <vt:lpstr>Gmacs Working Session continued</vt:lpstr>
      <vt:lpstr>Gmacs Working Session continued</vt:lpstr>
      <vt:lpstr>Gmacs Working Session continued</vt:lpstr>
      <vt:lpstr>Gmacs Working Session continued</vt:lpstr>
      <vt:lpstr>Gmacs Working Session continued</vt:lpstr>
      <vt:lpstr>Gmacs Working Session continued</vt:lpstr>
      <vt:lpstr>Gmacs Working Session continued</vt:lpstr>
      <vt:lpstr>Gmacs Working Session continued</vt:lpstr>
      <vt:lpstr>PowerPoint Presentation</vt:lpstr>
    </vt:vector>
  </TitlesOfParts>
  <Company>Alaska Dept of Fish and Game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Standardization of CPUE from Aleutian Islands Golden King Crab Fishery Observer Data</dc:title>
  <dc:creator>Windows User</dc:creator>
  <cp:lastModifiedBy>Siddeek, Shareef (DFG)</cp:lastModifiedBy>
  <cp:revision>2669</cp:revision>
  <cp:lastPrinted>2016-09-18T18:45:13Z</cp:lastPrinted>
  <dcterms:created xsi:type="dcterms:W3CDTF">2013-09-13T00:55:09Z</dcterms:created>
  <dcterms:modified xsi:type="dcterms:W3CDTF">2022-01-10T06:37:34Z</dcterms:modified>
</cp:coreProperties>
</file>