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9" r:id="rId1"/>
  </p:sldMasterIdLst>
  <p:notesMasterIdLst>
    <p:notesMasterId r:id="rId32"/>
  </p:notesMasterIdLst>
  <p:sldIdLst>
    <p:sldId id="256" r:id="rId2"/>
    <p:sldId id="448" r:id="rId3"/>
    <p:sldId id="454" r:id="rId4"/>
    <p:sldId id="470" r:id="rId5"/>
    <p:sldId id="455" r:id="rId6"/>
    <p:sldId id="453" r:id="rId7"/>
    <p:sldId id="611" r:id="rId8"/>
    <p:sldId id="590" r:id="rId9"/>
    <p:sldId id="597" r:id="rId10"/>
    <p:sldId id="598" r:id="rId11"/>
    <p:sldId id="596" r:id="rId12"/>
    <p:sldId id="591" r:id="rId13"/>
    <p:sldId id="592" r:id="rId14"/>
    <p:sldId id="593" r:id="rId15"/>
    <p:sldId id="594" r:id="rId16"/>
    <p:sldId id="595" r:id="rId17"/>
    <p:sldId id="601" r:id="rId18"/>
    <p:sldId id="604" r:id="rId19"/>
    <p:sldId id="603" r:id="rId20"/>
    <p:sldId id="589" r:id="rId21"/>
    <p:sldId id="607" r:id="rId22"/>
    <p:sldId id="610" r:id="rId23"/>
    <p:sldId id="489" r:id="rId24"/>
    <p:sldId id="566" r:id="rId25"/>
    <p:sldId id="609" r:id="rId26"/>
    <p:sldId id="600" r:id="rId27"/>
    <p:sldId id="608" r:id="rId28"/>
    <p:sldId id="587" r:id="rId29"/>
    <p:sldId id="588" r:id="rId30"/>
    <p:sldId id="59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azaki, Hamachan (DFG)" initials="HH(" lastIdx="1" clrIdx="0">
    <p:extLst>
      <p:ext uri="{19B8F6BF-5375-455C-9EA6-DF929625EA0E}">
        <p15:presenceInfo xmlns:p15="http://schemas.microsoft.com/office/powerpoint/2012/main" userId="S-1-5-21-440283733-3916095660-3029927770-3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5353"/>
    <a:srgbClr val="FFFF99"/>
    <a:srgbClr val="FF9999"/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60"/>
  </p:normalViewPr>
  <p:slideViewPr>
    <p:cSldViewPr>
      <p:cViewPr varScale="1">
        <p:scale>
          <a:sx n="83" d="100"/>
          <a:sy n="83" d="100"/>
        </p:scale>
        <p:origin x="26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Norton_Sound\NSCrab\Prediction_model\Prediction_model_dataset\Observer\Observer%20CP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Norton_Sound\NSCrab\Prediction_model\Prediction_model_dataset\Observer\Observer%20CPU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9331131995599"/>
          <c:y val="0.14021698796271156"/>
          <c:w val="0.86001280226711996"/>
          <c:h val="0.786121844381593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Summary!$Y$2</c:f>
              <c:strCache>
                <c:ptCount val="1"/>
                <c:pt idx="0">
                  <c:v>LNR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Summary!$Y$3:$Y$10</c:f>
              <c:numCache>
                <c:formatCode>0</c:formatCode>
                <c:ptCount val="8"/>
                <c:pt idx="0">
                  <c:v>138385.57692307694</c:v>
                </c:pt>
                <c:pt idx="1">
                  <c:v>229502.08040201006</c:v>
                </c:pt>
                <c:pt idx="2">
                  <c:v>127104.18367346939</c:v>
                </c:pt>
                <c:pt idx="3">
                  <c:v>187222.84057971014</c:v>
                </c:pt>
                <c:pt idx="4">
                  <c:v>51759.656716417907</c:v>
                </c:pt>
                <c:pt idx="5">
                  <c:v>47543.272727272728</c:v>
                </c:pt>
                <c:pt idx="6">
                  <c:v>62819.602564102563</c:v>
                </c:pt>
                <c:pt idx="7">
                  <c:v>24073.714285714286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2-444E-A65F-9F8810623D44}"/>
            </c:ext>
          </c:extLst>
        </c:ser>
        <c:ser>
          <c:idx val="4"/>
          <c:order val="1"/>
          <c:tx>
            <c:strRef>
              <c:f>Summary!$AC$2</c:f>
              <c:strCache>
                <c:ptCount val="1"/>
                <c:pt idx="0">
                  <c:v>LNR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Summary!$AC$3:$AC$10</c:f>
              <c:numCache>
                <c:formatCode>0</c:formatCode>
                <c:ptCount val="8"/>
                <c:pt idx="0">
                  <c:v>150043.14823816394</c:v>
                </c:pt>
                <c:pt idx="1">
                  <c:v>173749.53697013544</c:v>
                </c:pt>
                <c:pt idx="2">
                  <c:v>104696.83020755446</c:v>
                </c:pt>
                <c:pt idx="3">
                  <c:v>135910.30602253144</c:v>
                </c:pt>
                <c:pt idx="4">
                  <c:v>32965.352909137902</c:v>
                </c:pt>
                <c:pt idx="5">
                  <c:v>34869.91459204346</c:v>
                </c:pt>
                <c:pt idx="6">
                  <c:v>60713.83402033709</c:v>
                </c:pt>
                <c:pt idx="7">
                  <c:v>23362.142275874245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2-444E-A65F-9F8810623D44}"/>
            </c:ext>
          </c:extLst>
        </c:ser>
        <c:ser>
          <c:idx val="2"/>
          <c:order val="2"/>
          <c:tx>
            <c:strRef>
              <c:f>Summary!$Z$2</c:f>
              <c:strCache>
                <c:ptCount val="1"/>
                <c:pt idx="0">
                  <c:v>Sub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Summary!$Z$3:$Z$10</c:f>
              <c:numCache>
                <c:formatCode>0</c:formatCode>
                <c:ptCount val="8"/>
                <c:pt idx="0">
                  <c:v>113083.53846153844</c:v>
                </c:pt>
                <c:pt idx="1">
                  <c:v>262796.70854271355</c:v>
                </c:pt>
                <c:pt idx="2">
                  <c:v>124070.12925170068</c:v>
                </c:pt>
                <c:pt idx="3">
                  <c:v>245964.86956521741</c:v>
                </c:pt>
                <c:pt idx="4">
                  <c:v>115976.08955223882</c:v>
                </c:pt>
                <c:pt idx="5">
                  <c:v>98790</c:v>
                </c:pt>
                <c:pt idx="6">
                  <c:v>96815.73076923078</c:v>
                </c:pt>
                <c:pt idx="7">
                  <c:v>26729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2-444E-A65F-9F8810623D44}"/>
            </c:ext>
          </c:extLst>
        </c:ser>
        <c:ser>
          <c:idx val="0"/>
          <c:order val="3"/>
          <c:tx>
            <c:strRef>
              <c:f>Summary!$AB$2</c:f>
              <c:strCache>
                <c:ptCount val="1"/>
                <c:pt idx="0">
                  <c:v>Sub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Summary!$AB$3:$AB$10</c:f>
              <c:numCache>
                <c:formatCode>0</c:formatCode>
                <c:ptCount val="8"/>
                <c:pt idx="0">
                  <c:v>136181.79604399001</c:v>
                </c:pt>
                <c:pt idx="1">
                  <c:v>167228.79779351602</c:v>
                </c:pt>
                <c:pt idx="2">
                  <c:v>79340.436669063987</c:v>
                </c:pt>
                <c:pt idx="3">
                  <c:v>139025.03363816062</c:v>
                </c:pt>
                <c:pt idx="4">
                  <c:v>23393.525993513031</c:v>
                </c:pt>
                <c:pt idx="5">
                  <c:v>36384.005427968514</c:v>
                </c:pt>
                <c:pt idx="6">
                  <c:v>90566.475108828017</c:v>
                </c:pt>
                <c:pt idx="7">
                  <c:v>25202.563269214108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2-444E-A65F-9F8810623D44}"/>
            </c:ext>
          </c:extLst>
        </c:ser>
        <c:ser>
          <c:idx val="3"/>
          <c:order val="4"/>
          <c:tx>
            <c:strRef>
              <c:f>Summary!$AA$2</c:f>
              <c:strCache>
                <c:ptCount val="1"/>
                <c:pt idx="0">
                  <c:v>Prop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Summary!$AA$3:$AA$10</c:f>
              <c:numCache>
                <c:formatCode>0</c:formatCode>
                <c:ptCount val="8"/>
                <c:pt idx="0">
                  <c:v>164167.27488151658</c:v>
                </c:pt>
                <c:pt idx="1">
                  <c:v>182880.37811634349</c:v>
                </c:pt>
                <c:pt idx="2">
                  <c:v>130149.79325353645</c:v>
                </c:pt>
                <c:pt idx="3">
                  <c:v>133037.17422434367</c:v>
                </c:pt>
                <c:pt idx="4">
                  <c:v>35403.353529411768</c:v>
                </c:pt>
                <c:pt idx="5">
                  <c:v>34484.079116835324</c:v>
                </c:pt>
                <c:pt idx="6">
                  <c:v>45542.373175182482</c:v>
                </c:pt>
                <c:pt idx="7">
                  <c:v>21755.014084507042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2-444E-A65F-9F881062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933272"/>
        <c:axId val="653932616"/>
      </c:barChart>
      <c:catAx>
        <c:axId val="6539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32616"/>
        <c:crosses val="autoZero"/>
        <c:auto val="1"/>
        <c:lblAlgn val="ctr"/>
        <c:lblOffset val="100"/>
        <c:noMultiLvlLbl val="0"/>
      </c:catAx>
      <c:valAx>
        <c:axId val="65393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25037855844947"/>
          <c:y val="0.12021314875963085"/>
          <c:w val="0.25049380846624941"/>
          <c:h val="0.18537627008618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9331131995599"/>
          <c:y val="0.14021698796271156"/>
          <c:w val="0.86001280226711996"/>
          <c:h val="0.786121844381593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Summary!$Y$2</c:f>
              <c:strCache>
                <c:ptCount val="1"/>
                <c:pt idx="0">
                  <c:v>LNR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Summary!$Y$3:$Y$10</c:f>
              <c:numCache>
                <c:formatCode>0</c:formatCode>
                <c:ptCount val="8"/>
                <c:pt idx="0">
                  <c:v>138385.57692307694</c:v>
                </c:pt>
                <c:pt idx="1">
                  <c:v>229502.08040201006</c:v>
                </c:pt>
                <c:pt idx="2">
                  <c:v>127104.18367346939</c:v>
                </c:pt>
                <c:pt idx="3">
                  <c:v>187222.84057971014</c:v>
                </c:pt>
                <c:pt idx="4">
                  <c:v>51759.656716417907</c:v>
                </c:pt>
                <c:pt idx="5">
                  <c:v>47543.272727272728</c:v>
                </c:pt>
                <c:pt idx="6">
                  <c:v>62819.602564102563</c:v>
                </c:pt>
                <c:pt idx="7">
                  <c:v>24073.714285714286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2-444E-A65F-9F8810623D44}"/>
            </c:ext>
          </c:extLst>
        </c:ser>
        <c:ser>
          <c:idx val="4"/>
          <c:order val="1"/>
          <c:tx>
            <c:strRef>
              <c:f>Summary!$AC$2</c:f>
              <c:strCache>
                <c:ptCount val="1"/>
                <c:pt idx="0">
                  <c:v>LNR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Summary!$AC$3:$AC$10</c:f>
              <c:numCache>
                <c:formatCode>0</c:formatCode>
                <c:ptCount val="8"/>
                <c:pt idx="0">
                  <c:v>150043.14823816394</c:v>
                </c:pt>
                <c:pt idx="1">
                  <c:v>173749.53697013544</c:v>
                </c:pt>
                <c:pt idx="2">
                  <c:v>104696.83020755446</c:v>
                </c:pt>
                <c:pt idx="3">
                  <c:v>135910.30602253144</c:v>
                </c:pt>
                <c:pt idx="4">
                  <c:v>32965.352909137902</c:v>
                </c:pt>
                <c:pt idx="5">
                  <c:v>34869.91459204346</c:v>
                </c:pt>
                <c:pt idx="6">
                  <c:v>60713.83402033709</c:v>
                </c:pt>
                <c:pt idx="7">
                  <c:v>23362.142275874245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2-444E-A65F-9F8810623D44}"/>
            </c:ext>
          </c:extLst>
        </c:ser>
        <c:ser>
          <c:idx val="2"/>
          <c:order val="2"/>
          <c:tx>
            <c:strRef>
              <c:f>Summary!$Z$2</c:f>
              <c:strCache>
                <c:ptCount val="1"/>
                <c:pt idx="0">
                  <c:v>Sub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Summary!$Z$3:$Z$10</c:f>
              <c:numCache>
                <c:formatCode>0</c:formatCode>
                <c:ptCount val="8"/>
                <c:pt idx="0">
                  <c:v>113083.53846153844</c:v>
                </c:pt>
                <c:pt idx="1">
                  <c:v>262796.70854271355</c:v>
                </c:pt>
                <c:pt idx="2">
                  <c:v>124070.12925170068</c:v>
                </c:pt>
                <c:pt idx="3">
                  <c:v>245964.86956521741</c:v>
                </c:pt>
                <c:pt idx="4">
                  <c:v>115976.08955223882</c:v>
                </c:pt>
                <c:pt idx="5">
                  <c:v>98790</c:v>
                </c:pt>
                <c:pt idx="6">
                  <c:v>96815.73076923078</c:v>
                </c:pt>
                <c:pt idx="7">
                  <c:v>26729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2-444E-A65F-9F8810623D44}"/>
            </c:ext>
          </c:extLst>
        </c:ser>
        <c:ser>
          <c:idx val="0"/>
          <c:order val="3"/>
          <c:tx>
            <c:strRef>
              <c:f>Summary!$AB$2</c:f>
              <c:strCache>
                <c:ptCount val="1"/>
                <c:pt idx="0">
                  <c:v>Sub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Summary!$AB$3:$AB$10</c:f>
              <c:numCache>
                <c:formatCode>0</c:formatCode>
                <c:ptCount val="8"/>
                <c:pt idx="0">
                  <c:v>136181.79604399001</c:v>
                </c:pt>
                <c:pt idx="1">
                  <c:v>167228.79779351602</c:v>
                </c:pt>
                <c:pt idx="2">
                  <c:v>79340.436669063987</c:v>
                </c:pt>
                <c:pt idx="3">
                  <c:v>139025.03363816062</c:v>
                </c:pt>
                <c:pt idx="4">
                  <c:v>23393.525993513031</c:v>
                </c:pt>
                <c:pt idx="5">
                  <c:v>36384.005427968514</c:v>
                </c:pt>
                <c:pt idx="6">
                  <c:v>90566.475108828017</c:v>
                </c:pt>
                <c:pt idx="7">
                  <c:v>25202.563269214108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2-444E-A65F-9F8810623D44}"/>
            </c:ext>
          </c:extLst>
        </c:ser>
        <c:ser>
          <c:idx val="3"/>
          <c:order val="4"/>
          <c:tx>
            <c:strRef>
              <c:f>Summary!$AA$2</c:f>
              <c:strCache>
                <c:ptCount val="1"/>
                <c:pt idx="0">
                  <c:v>Prop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Summary!$A$3:$A$10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Summary!$AA$3:$AA$10</c:f>
              <c:numCache>
                <c:formatCode>0</c:formatCode>
                <c:ptCount val="8"/>
                <c:pt idx="0">
                  <c:v>164167.27488151658</c:v>
                </c:pt>
                <c:pt idx="1">
                  <c:v>182880.37811634349</c:v>
                </c:pt>
                <c:pt idx="2">
                  <c:v>130149.79325353645</c:v>
                </c:pt>
                <c:pt idx="3">
                  <c:v>133037.17422434367</c:v>
                </c:pt>
                <c:pt idx="4">
                  <c:v>35403.353529411768</c:v>
                </c:pt>
                <c:pt idx="5">
                  <c:v>34484.079116835324</c:v>
                </c:pt>
                <c:pt idx="6">
                  <c:v>45542.373175182482</c:v>
                </c:pt>
                <c:pt idx="7">
                  <c:v>21755.014084507042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2-444E-A65F-9F881062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933272"/>
        <c:axId val="653932616"/>
      </c:barChart>
      <c:catAx>
        <c:axId val="6539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32616"/>
        <c:crosses val="autoZero"/>
        <c:auto val="1"/>
        <c:lblAlgn val="ctr"/>
        <c:lblOffset val="100"/>
        <c:noMultiLvlLbl val="0"/>
      </c:catAx>
      <c:valAx>
        <c:axId val="65393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25037855844947"/>
          <c:y val="0.12021314875963085"/>
          <c:w val="0.25049380846624941"/>
          <c:h val="0.18537627008618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4EA0-B951-4D41-9FED-D1B1E92D054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1432-EA0E-4ED1-AFA1-BEDF3176E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1432-EA0E-4ED1-AFA1-BEDF3176EA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69E8-AED0-4A50-8D31-5BDC62E35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6D8E-813A-4A92-B8D3-4C5F1F189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9E7-B8C7-40E1-846E-59A4CC0DF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BAE-0D25-481C-B102-2F95224A5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0242-2E9D-4E2E-87EB-CC16BA3CC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D5F5-B2F0-4D32-A5EA-74C72E2E4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2436-90D2-4DCB-8C14-96B0138AB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B726-79B6-4513-A3BE-F7F3B891D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5058-F557-4EB2-8315-E76FFDF61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973-D542-42E6-95ED-6D25CF12D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757-53C5-4F2A-A617-2B16221A5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EB63-5EF6-4797-BE3E-6DC890E16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"/>
            <a:ext cx="7772400" cy="34290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Norton Sound Red King Crab 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SAFE 2020</a:t>
            </a:r>
            <a:br>
              <a:rPr lang="en-US" sz="4000" dirty="0">
                <a:effectLst/>
              </a:rPr>
            </a:br>
            <a:br>
              <a:rPr lang="en-US" dirty="0">
                <a:effectLst/>
              </a:rPr>
            </a:br>
            <a:r>
              <a:rPr lang="en-US" sz="2800" dirty="0"/>
              <a:t>Jan 14 2020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Crab Plan Team Kodiak AK</a:t>
            </a:r>
            <a:endParaRPr lang="en-US" dirty="0">
              <a:effectLst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38200" y="4648200"/>
            <a:ext cx="7467600" cy="1905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Toshihide “Hamachan” Hamazaki, 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Jie Zheng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Alaska Department of Fish &amp; Game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Division of Commercial Fisheries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988" y="10886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Summer Trawl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9762D-1819-4A30-AB13-A463F5BF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9868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A67BC45-F6B0-4374-BA19-F61F47707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" y="76200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ADFG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402F7-25BC-42FB-A82D-70D831E22FA4}"/>
              </a:ext>
            </a:extLst>
          </p:cNvPr>
          <p:cNvSpPr txBox="1"/>
          <p:nvPr/>
        </p:nvSpPr>
        <p:spPr>
          <a:xfrm>
            <a:off x="4724400" y="5029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= 27</a:t>
            </a:r>
          </a:p>
        </p:txBody>
      </p:sp>
    </p:spTree>
    <p:extLst>
      <p:ext uri="{BB962C8B-B14F-4D97-AF65-F5344CB8AC3E}">
        <p14:creationId xmlns:p14="http://schemas.microsoft.com/office/powerpoint/2010/main" val="332526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8722DDC-2AED-4D08-9008-95F06C863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" y="34636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ADFG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95F46-4209-4F1A-AC39-6D408FC16C0D}"/>
              </a:ext>
            </a:extLst>
          </p:cNvPr>
          <p:cNvSpPr txBox="1"/>
          <p:nvPr/>
        </p:nvSpPr>
        <p:spPr>
          <a:xfrm>
            <a:off x="3886200" y="502920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Sublegal = 334</a:t>
            </a:r>
          </a:p>
        </p:txBody>
      </p:sp>
    </p:spTree>
    <p:extLst>
      <p:ext uri="{BB962C8B-B14F-4D97-AF65-F5344CB8AC3E}">
        <p14:creationId xmlns:p14="http://schemas.microsoft.com/office/powerpoint/2010/main" val="218039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FBC9BA8-727F-4191-AE62-4E7957DDC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0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ADFG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09D20-CA8E-4403-9027-8AD9C67427DC}"/>
              </a:ext>
            </a:extLst>
          </p:cNvPr>
          <p:cNvSpPr txBox="1"/>
          <p:nvPr/>
        </p:nvSpPr>
        <p:spPr>
          <a:xfrm>
            <a:off x="3733800" y="48768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Female= 385</a:t>
            </a:r>
          </a:p>
        </p:txBody>
      </p:sp>
    </p:spTree>
    <p:extLst>
      <p:ext uri="{BB962C8B-B14F-4D97-AF65-F5344CB8AC3E}">
        <p14:creationId xmlns:p14="http://schemas.microsoft.com/office/powerpoint/2010/main" val="159138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0F20998D-A3F4-4E1C-B517-44266FDE5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" y="201706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NMFS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01634-091C-4C51-90AF-E8DB5B720A18}"/>
              </a:ext>
            </a:extLst>
          </p:cNvPr>
          <p:cNvSpPr txBox="1"/>
          <p:nvPr/>
        </p:nvSpPr>
        <p:spPr>
          <a:xfrm>
            <a:off x="4191000" y="54864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Legal=6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5BAB4F-7456-4505-88AE-EC306162DACA}"/>
              </a:ext>
            </a:extLst>
          </p:cNvPr>
          <p:cNvCxnSpPr>
            <a:cxnSpLocks/>
          </p:cNvCxnSpPr>
          <p:nvPr/>
        </p:nvCxnSpPr>
        <p:spPr>
          <a:xfrm flipH="1">
            <a:off x="2209800" y="2514600"/>
            <a:ext cx="685800" cy="3810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2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358FC8-8B7D-4193-A20B-A791CCCE2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5527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NMFS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AE5B5-228F-4215-9893-A84E63E8AE81}"/>
              </a:ext>
            </a:extLst>
          </p:cNvPr>
          <p:cNvSpPr txBox="1"/>
          <p:nvPr/>
        </p:nvSpPr>
        <p:spPr>
          <a:xfrm>
            <a:off x="4114800" y="571500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Subegal</a:t>
            </a:r>
            <a:r>
              <a:rPr lang="en-US" dirty="0"/>
              <a:t>=70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12BAC-4990-4E6C-8805-7C2F3AD5DD64}"/>
              </a:ext>
            </a:extLst>
          </p:cNvPr>
          <p:cNvCxnSpPr>
            <a:cxnSpLocks/>
          </p:cNvCxnSpPr>
          <p:nvPr/>
        </p:nvCxnSpPr>
        <p:spPr>
          <a:xfrm flipH="1">
            <a:off x="2438400" y="2590800"/>
            <a:ext cx="685800" cy="3810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6FE5146-91B5-4CD2-B50C-3E8AC7B92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217516"/>
            <a:ext cx="8875059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Trawl Survey </a:t>
            </a:r>
            <a:r>
              <a:rPr lang="en-US" sz="2800" dirty="0"/>
              <a:t>NMFS</a:t>
            </a:r>
            <a:endParaRPr lang="en-US" sz="28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70CEE-4BEC-4830-82EE-63D64655D2A3}"/>
              </a:ext>
            </a:extLst>
          </p:cNvPr>
          <p:cNvSpPr txBox="1"/>
          <p:nvPr/>
        </p:nvSpPr>
        <p:spPr>
          <a:xfrm>
            <a:off x="4191000" y="5486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female=47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7BB7FF-AF12-4F90-B885-B82FAB32858B}"/>
              </a:ext>
            </a:extLst>
          </p:cNvPr>
          <p:cNvCxnSpPr>
            <a:cxnSpLocks/>
          </p:cNvCxnSpPr>
          <p:nvPr/>
        </p:nvCxnSpPr>
        <p:spPr>
          <a:xfrm flipH="1">
            <a:off x="2286000" y="2590800"/>
            <a:ext cx="685800" cy="3810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Observer Data</a:t>
            </a:r>
            <a:endParaRPr lang="en-US" sz="2800" dirty="0">
              <a:effectLst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B3ACC6-EC52-449F-9951-6DEF1E309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81812"/>
              </p:ext>
            </p:extLst>
          </p:nvPr>
        </p:nvGraphicFramePr>
        <p:xfrm>
          <a:off x="1066800" y="762000"/>
          <a:ext cx="7238997" cy="3618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333">
                  <a:extLst>
                    <a:ext uri="{9D8B030D-6E8A-4147-A177-3AD203B41FA5}">
                      <a16:colId xmlns:a16="http://schemas.microsoft.com/office/drawing/2014/main" val="1573180727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1877955073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801850331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4247862914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988557848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1136492285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3007386550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96845107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1554546428"/>
                    </a:ext>
                  </a:extLst>
                </a:gridCol>
              </a:tblGrid>
              <a:tr h="366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FT: Pot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FT: Retain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Obs pots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Female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7104319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161113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2220026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15058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130603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5322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3873826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10127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129656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1185345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8356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144224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3828742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8,009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138997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178644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135322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3994781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8797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89613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8296804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24913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416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55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FAD91-4DDF-4D60-A449-A1445D37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Observer Data: Length Comp </a:t>
            </a:r>
            <a:endParaRPr lang="en-US" sz="28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DCD6-42FB-4EA3-B3F8-23E5AE9BBB50}"/>
              </a:ext>
            </a:extLst>
          </p:cNvPr>
          <p:cNvSpPr txBox="1"/>
          <p:nvPr/>
        </p:nvSpPr>
        <p:spPr>
          <a:xfrm>
            <a:off x="1752600" y="639889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Black:  Sample,  Red: Spatial weighted</a:t>
            </a:r>
          </a:p>
        </p:txBody>
      </p:sp>
    </p:spTree>
    <p:extLst>
      <p:ext uri="{BB962C8B-B14F-4D97-AF65-F5344CB8AC3E}">
        <p14:creationId xmlns:p14="http://schemas.microsoft.com/office/powerpoint/2010/main" val="252851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Discards Estimates </a:t>
            </a:r>
            <a:endParaRPr lang="en-US" sz="2800" dirty="0"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23232E-F072-4482-BA0B-209AE02D486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8956" y="838200"/>
            <a:ext cx="8610600" cy="1905000"/>
          </a:xfrm>
        </p:spPr>
        <p:txBody>
          <a:bodyPr>
            <a:normAutofit fontScale="92500"/>
          </a:bodyPr>
          <a:lstStyle/>
          <a:p>
            <a:pPr lvl="0"/>
            <a:r>
              <a:rPr lang="en-US" sz="2000" dirty="0"/>
              <a:t>CPUE based (</a:t>
            </a:r>
            <a:r>
              <a:rPr lang="en-US" sz="2000" dirty="0" err="1"/>
              <a:t>ob</a:t>
            </a:r>
            <a:r>
              <a:rPr lang="en-US" sz="2000" dirty="0"/>
              <a:t> CPUE = total CPUE)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LNR: Total Discards = 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discards)*(total pot lifts)/(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pot lifts)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Sub: Total Discards = 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total catch)*(total pot lifts)/(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pot lifts) – total retain</a:t>
            </a:r>
          </a:p>
          <a:p>
            <a:r>
              <a:rPr lang="en-US" sz="2000" dirty="0"/>
              <a:t>Prop based (</a:t>
            </a:r>
            <a:r>
              <a:rPr lang="en-US" sz="2000" dirty="0" err="1"/>
              <a:t>ob</a:t>
            </a:r>
            <a:r>
              <a:rPr lang="en-US" sz="2000" dirty="0"/>
              <a:t> p discards = total p discards) (Assessment model)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P: Total Discards = 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discards)*(total retain)/(</a:t>
            </a:r>
            <a:r>
              <a:rPr lang="en-US" sz="2000" dirty="0" err="1">
                <a:solidFill>
                  <a:srgbClr val="0000FF"/>
                </a:solidFill>
              </a:rPr>
              <a:t>ob</a:t>
            </a:r>
            <a:r>
              <a:rPr lang="en-US" sz="2000" dirty="0">
                <a:solidFill>
                  <a:srgbClr val="0000FF"/>
                </a:solidFill>
              </a:rPr>
              <a:t> retain)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3171CE-AEE8-4872-8109-2C63F635CF3E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2814212"/>
          <a:ext cx="5344159" cy="237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58">
                  <a:extLst>
                    <a:ext uri="{9D8B030D-6E8A-4147-A177-3AD203B41FA5}">
                      <a16:colId xmlns:a16="http://schemas.microsoft.com/office/drawing/2014/main" val="494944687"/>
                    </a:ext>
                  </a:extLst>
                </a:gridCol>
                <a:gridCol w="716043">
                  <a:extLst>
                    <a:ext uri="{9D8B030D-6E8A-4147-A177-3AD203B41FA5}">
                      <a16:colId xmlns:a16="http://schemas.microsoft.com/office/drawing/2014/main" val="2070556729"/>
                    </a:ext>
                  </a:extLst>
                </a:gridCol>
                <a:gridCol w="694540">
                  <a:extLst>
                    <a:ext uri="{9D8B030D-6E8A-4147-A177-3AD203B41FA5}">
                      <a16:colId xmlns:a16="http://schemas.microsoft.com/office/drawing/2014/main" val="1703591724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535358575"/>
                    </a:ext>
                  </a:extLst>
                </a:gridCol>
                <a:gridCol w="759765">
                  <a:extLst>
                    <a:ext uri="{9D8B030D-6E8A-4147-A177-3AD203B41FA5}">
                      <a16:colId xmlns:a16="http://schemas.microsoft.com/office/drawing/2014/main" val="3350518891"/>
                    </a:ext>
                  </a:extLst>
                </a:gridCol>
                <a:gridCol w="823571">
                  <a:extLst>
                    <a:ext uri="{9D8B030D-6E8A-4147-A177-3AD203B41FA5}">
                      <a16:colId xmlns:a16="http://schemas.microsoft.com/office/drawing/2014/main" val="2668187753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577753808"/>
                    </a:ext>
                  </a:extLst>
                </a:gridCol>
              </a:tblGrid>
              <a:tr h="7671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 Area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Trawl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Legal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Trawl Catch  Prop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FT Prop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%Legal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Catch Prop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CPUE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878858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666401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12.79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327691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656401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804701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646401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506759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636401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15.78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632522"/>
                  </a:ext>
                </a:extLst>
              </a:tr>
              <a:tr h="321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626401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11.78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38951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0A3B26-54E9-40F6-90A2-74E11822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61453"/>
              </p:ext>
            </p:extLst>
          </p:nvPr>
        </p:nvGraphicFramePr>
        <p:xfrm>
          <a:off x="188585" y="2743200"/>
          <a:ext cx="3164216" cy="330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893">
                  <a:extLst>
                    <a:ext uri="{9D8B030D-6E8A-4147-A177-3AD203B41FA5}">
                      <a16:colId xmlns:a16="http://schemas.microsoft.com/office/drawing/2014/main" val="2006185167"/>
                    </a:ext>
                  </a:extLst>
                </a:gridCol>
                <a:gridCol w="743952">
                  <a:extLst>
                    <a:ext uri="{9D8B030D-6E8A-4147-A177-3AD203B41FA5}">
                      <a16:colId xmlns:a16="http://schemas.microsoft.com/office/drawing/2014/main" val="369799964"/>
                    </a:ext>
                  </a:extLst>
                </a:gridCol>
                <a:gridCol w="707462">
                  <a:extLst>
                    <a:ext uri="{9D8B030D-6E8A-4147-A177-3AD203B41FA5}">
                      <a16:colId xmlns:a16="http://schemas.microsoft.com/office/drawing/2014/main" val="3623419290"/>
                    </a:ext>
                  </a:extLst>
                </a:gridCol>
                <a:gridCol w="714909">
                  <a:extLst>
                    <a:ext uri="{9D8B030D-6E8A-4147-A177-3AD203B41FA5}">
                      <a16:colId xmlns:a16="http://schemas.microsoft.com/office/drawing/2014/main" val="1690343869"/>
                    </a:ext>
                  </a:extLst>
                </a:gridCol>
              </a:tblGrid>
              <a:tr h="3109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CPUE.ob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CPUE.ft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Ratio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9206021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5571761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8.67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4036633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3574876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9990861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3711016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4373085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9312476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600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4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113" y="152400"/>
            <a:ext cx="8507413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/>
              </a:rPr>
              <a:t>NSRKC Stock Assessment </a:t>
            </a:r>
            <a:r>
              <a:rPr lang="en-US" sz="2800" dirty="0"/>
              <a:t>M</a:t>
            </a:r>
            <a:r>
              <a:rPr lang="en-US" sz="2800" dirty="0">
                <a:effectLst/>
              </a:rPr>
              <a:t>odel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00FF"/>
                </a:solidFill>
              </a:rPr>
              <a:t>Modeling process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Available Data &amp; model fit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960" y="3256614"/>
            <a:ext cx="15240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 01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85464" y="3162218"/>
            <a:ext cx="16002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July 01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61848" y="1904547"/>
            <a:ext cx="4623716" cy="1293460"/>
            <a:chOff x="1371600" y="1676400"/>
            <a:chExt cx="5562600" cy="73642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934200" y="1676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71600" y="1676401"/>
              <a:ext cx="0" cy="736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0800000">
            <a:off x="2080257" y="3974066"/>
            <a:ext cx="4611723" cy="2055895"/>
            <a:chOff x="1371600" y="1676400"/>
            <a:chExt cx="5562601" cy="1752894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 flipH="1" flipV="1">
              <a:off x="6934200" y="1676400"/>
              <a:ext cx="1" cy="16865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1371600" y="1676400"/>
              <a:ext cx="1" cy="1752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33753" y="2933448"/>
            <a:ext cx="159530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Winter fishery</a:t>
            </a:r>
          </a:p>
          <a:p>
            <a:r>
              <a:rPr lang="en-US" dirty="0">
                <a:solidFill>
                  <a:srgbClr val="0000FF"/>
                </a:solidFill>
              </a:rPr>
              <a:t>Dec - May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16872" y="2228112"/>
            <a:ext cx="10567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Natural </a:t>
            </a:r>
          </a:p>
          <a:p>
            <a:r>
              <a:rPr lang="en-US" dirty="0">
                <a:solidFill>
                  <a:srgbClr val="0000FF"/>
                </a:solidFill>
              </a:rPr>
              <a:t>Mortality</a:t>
            </a:r>
          </a:p>
        </p:txBody>
      </p:sp>
      <p:cxnSp>
        <p:nvCxnSpPr>
          <p:cNvPr id="43008" name="Straight Arrow Connector 43007"/>
          <p:cNvCxnSpPr/>
          <p:nvPr/>
        </p:nvCxnSpPr>
        <p:spPr>
          <a:xfrm>
            <a:off x="2080258" y="3109092"/>
            <a:ext cx="1139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97" idx="1"/>
          </p:cNvCxnSpPr>
          <p:nvPr/>
        </p:nvCxnSpPr>
        <p:spPr>
          <a:xfrm flipV="1">
            <a:off x="2061848" y="2551278"/>
            <a:ext cx="1155024" cy="69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5193" y="3672700"/>
            <a:ext cx="189992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Summer fishery</a:t>
            </a:r>
          </a:p>
          <a:p>
            <a:r>
              <a:rPr lang="en-US" dirty="0">
                <a:solidFill>
                  <a:srgbClr val="0000FF"/>
                </a:solidFill>
              </a:rPr>
              <a:t>Jun - Sept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10969" y="4394581"/>
            <a:ext cx="208262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Molting, Growth &amp; </a:t>
            </a:r>
          </a:p>
          <a:p>
            <a:r>
              <a:rPr lang="en-US" dirty="0">
                <a:solidFill>
                  <a:srgbClr val="0000FF"/>
                </a:solidFill>
              </a:rPr>
              <a:t>Recruitment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82819" y="5120060"/>
            <a:ext cx="10567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Natural </a:t>
            </a:r>
          </a:p>
          <a:p>
            <a:r>
              <a:rPr lang="en-US" dirty="0">
                <a:solidFill>
                  <a:srgbClr val="0000FF"/>
                </a:solidFill>
              </a:rPr>
              <a:t>Mortality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5755114" y="4095852"/>
            <a:ext cx="9368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810644" y="4717746"/>
            <a:ext cx="881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04" idx="3"/>
          </p:cNvCxnSpPr>
          <p:nvPr/>
        </p:nvCxnSpPr>
        <p:spPr>
          <a:xfrm flipH="1">
            <a:off x="5639519" y="5402982"/>
            <a:ext cx="1046046" cy="40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6" name="TextBox 43035"/>
          <p:cNvSpPr txBox="1"/>
          <p:nvPr/>
        </p:nvSpPr>
        <p:spPr>
          <a:xfrm>
            <a:off x="75892" y="2440419"/>
            <a:ext cx="171072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Winter Harvest</a:t>
            </a:r>
          </a:p>
          <a:p>
            <a:r>
              <a:rPr lang="en-US" dirty="0">
                <a:solidFill>
                  <a:srgbClr val="FF0000"/>
                </a:solidFill>
              </a:rPr>
              <a:t>&amp; Discards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4523" y="1676400"/>
            <a:ext cx="133882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Pot survey </a:t>
            </a:r>
          </a:p>
          <a:p>
            <a:r>
              <a:rPr lang="en-US" dirty="0">
                <a:solidFill>
                  <a:srgbClr val="FF0000"/>
                </a:solidFill>
              </a:rPr>
              <a:t>Length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58786" y="4037581"/>
            <a:ext cx="1915909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Summer Harvest</a:t>
            </a:r>
          </a:p>
          <a:p>
            <a:r>
              <a:rPr lang="en-US" dirty="0">
                <a:solidFill>
                  <a:srgbClr val="FF0000"/>
                </a:solidFill>
              </a:rPr>
              <a:t>&amp; Discards </a:t>
            </a:r>
          </a:p>
          <a:p>
            <a:r>
              <a:rPr lang="en-US" dirty="0">
                <a:solidFill>
                  <a:srgbClr val="FF0000"/>
                </a:solidFill>
              </a:rPr>
              <a:t>Length, CPUE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905270" y="5009886"/>
            <a:ext cx="218521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Trawl survey </a:t>
            </a:r>
          </a:p>
          <a:p>
            <a:r>
              <a:rPr lang="en-US" dirty="0">
                <a:solidFill>
                  <a:srgbClr val="FF0000"/>
                </a:solidFill>
              </a:rPr>
              <a:t>Abundance, Length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970875" y="5766391"/>
            <a:ext cx="15056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Tag recovery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120" y="3267525"/>
            <a:ext cx="1371600" cy="16933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NSRKC 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 Winter +Summer fishery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98" y="14917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months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7517" y="613572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months</a:t>
            </a:r>
          </a:p>
        </p:txBody>
      </p:sp>
    </p:spTree>
    <p:extLst>
      <p:ext uri="{BB962C8B-B14F-4D97-AF65-F5344CB8AC3E}">
        <p14:creationId xmlns:p14="http://schemas.microsoft.com/office/powerpoint/2010/main" val="26467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7" grpId="0" animBg="1"/>
      <p:bldP spid="102" grpId="0" animBg="1"/>
      <p:bldP spid="103" grpId="0" animBg="1"/>
      <p:bldP spid="104" grpId="0" animBg="1"/>
      <p:bldP spid="43036" grpId="0" animBg="1"/>
      <p:bldP spid="117" grpId="0" animBg="1"/>
      <p:bldP spid="118" grpId="0" animBg="1"/>
      <p:bldP spid="119" grpId="0" animBg="1"/>
      <p:bldP spid="120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Discards Estimates </a:t>
            </a:r>
            <a:endParaRPr lang="en-US" sz="2800" dirty="0"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23232E-F072-4482-BA0B-209AE02D486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81000" y="609600"/>
            <a:ext cx="8610600" cy="19050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CPUE based (</a:t>
            </a:r>
            <a:r>
              <a:rPr lang="en-US" sz="2000" dirty="0" err="1"/>
              <a:t>ob</a:t>
            </a:r>
            <a:r>
              <a:rPr lang="en-US" sz="2000" dirty="0"/>
              <a:t> CPUE = total CPUE)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LNR, LNR2: Directly estimate discards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Sub, Sub2: Discards = Total catch – total retain</a:t>
            </a:r>
          </a:p>
          <a:p>
            <a:r>
              <a:rPr lang="en-US" sz="2000" dirty="0"/>
              <a:t>Prop based (</a:t>
            </a:r>
            <a:r>
              <a:rPr lang="en-US" sz="2000" dirty="0" err="1"/>
              <a:t>ob</a:t>
            </a:r>
            <a:r>
              <a:rPr lang="en-US" sz="2000" dirty="0"/>
              <a:t> p discards = total p discards) (Assessment model)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P: Total Discards = (P/(1-P) )*(total retain)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8DAC1F-A704-4226-9067-A38CEA482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852009"/>
              </p:ext>
            </p:extLst>
          </p:nvPr>
        </p:nvGraphicFramePr>
        <p:xfrm>
          <a:off x="170329" y="1981201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16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Discards Estimates </a:t>
            </a:r>
            <a:endParaRPr lang="en-US" sz="2800" dirty="0"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23232E-F072-4482-BA0B-209AE02D486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81000" y="609600"/>
            <a:ext cx="8610600" cy="9906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NSRKC </a:t>
            </a:r>
            <a:r>
              <a:rPr lang="en-US" sz="2400" dirty="0" err="1"/>
              <a:t>obs</a:t>
            </a:r>
            <a:r>
              <a:rPr lang="en-US" sz="2400" dirty="0"/>
              <a:t> survey is ad hoc.   Every discard estimate is ad hoc.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How do we decide which estimate is closest to TRUE discards? 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8DAC1F-A704-4226-9067-A38CEA482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309487"/>
              </p:ext>
            </p:extLst>
          </p:nvPr>
        </p:nvGraphicFramePr>
        <p:xfrm>
          <a:off x="533400" y="19050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61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Incorporating discards into model</a:t>
            </a:r>
            <a:endParaRPr lang="en-US" sz="2800" dirty="0">
              <a:effectLst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23232E-F072-4482-BA0B-209AE02D486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57200" y="914400"/>
            <a:ext cx="8610600" cy="56388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Model estimates: </a:t>
            </a:r>
          </a:p>
          <a:p>
            <a:pPr lvl="0"/>
            <a:r>
              <a:rPr lang="en-US" sz="2400" dirty="0" err="1"/>
              <a:t>Est.discards</a:t>
            </a:r>
            <a:r>
              <a:rPr lang="en-US" sz="2400" dirty="0"/>
              <a:t> = Retained Catch*(</a:t>
            </a:r>
            <a:r>
              <a:rPr lang="en-US" sz="2400" dirty="0" err="1"/>
              <a:t>P.discards</a:t>
            </a:r>
            <a:r>
              <a:rPr lang="en-US" sz="2400" dirty="0"/>
              <a:t>)/(P. </a:t>
            </a:r>
            <a:r>
              <a:rPr lang="en-US" sz="2400" dirty="0" err="1"/>
              <a:t>reatain</a:t>
            </a:r>
            <a:r>
              <a:rPr lang="en-US" sz="2400" dirty="0"/>
              <a:t>)</a:t>
            </a:r>
          </a:p>
          <a:p>
            <a:pPr lvl="0"/>
            <a:r>
              <a:rPr lang="en-US" sz="2400" dirty="0" err="1"/>
              <a:t>Est.total</a:t>
            </a:r>
            <a:r>
              <a:rPr lang="en-US" sz="2400" dirty="0"/>
              <a:t> catch = Retained Catch + </a:t>
            </a:r>
            <a:r>
              <a:rPr lang="en-US" sz="2400" dirty="0" err="1"/>
              <a:t>Est.discards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With discards: </a:t>
            </a:r>
          </a:p>
          <a:p>
            <a:pPr lvl="0"/>
            <a:r>
              <a:rPr lang="en-US" sz="2400" dirty="0"/>
              <a:t>Total catch = Retained Catch + Discards 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164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Responses to CPT  &amp; SSC  (Sept-Oct 2019)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11629"/>
            <a:ext cx="8610600" cy="54102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None.  Do OFL with model 19.0 with updated data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lvl="0"/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554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Model Recommendation for 2020 SAFE</a:t>
            </a:r>
            <a:endParaRPr lang="en-US" sz="2800" dirty="0"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5AF81C-9E15-40C1-B8A1-831676FE031E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38200"/>
          <a:ext cx="8839200" cy="574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9620429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02635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9545667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17695842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52198493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29028957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74501335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869468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Jan 2020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 2019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592071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Model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19.0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/>
                </a:tc>
                <a:extLst>
                  <a:ext uri="{0D108BD9-81ED-4DB2-BD59-A6C34878D82A}">
                    <a16:rowId xmlns:a16="http://schemas.microsoft.com/office/drawing/2014/main" val="7536822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635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3532533339"/>
                  </a:ext>
                </a:extLst>
              </a:tr>
              <a:tr h="3054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315.9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306.1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254.4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306.2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296.5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288.6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89560980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Trawl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10.0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4107925478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St.CPUE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-24.1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-24.1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-24.1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-24.1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443445488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Trawl: LP</a:t>
                      </a: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115.3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105.4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2799364545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Winter:LP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38.5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854623358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Com: LP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49.3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755000203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Obs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: LP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24.8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4243542926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REC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3851272403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Winter C: LP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17.8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769807725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571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TAG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81.5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1508319542"/>
                  </a:ext>
                </a:extLst>
              </a:tr>
              <a:tr h="4584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BMSY(mil.lb)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4.58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2368823207"/>
                  </a:ext>
                </a:extLst>
              </a:tr>
              <a:tr h="40256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MMB(mil.lb)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3.98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2250156663"/>
                  </a:ext>
                </a:extLst>
              </a:tr>
              <a:tr h="4012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Legal (mil.lb)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2.43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1614846939"/>
                  </a:ext>
                </a:extLst>
              </a:tr>
              <a:tr h="2426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OFL(mil.lb)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0.29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1803565377"/>
                  </a:ext>
                </a:extLst>
              </a:tr>
              <a:tr h="242622">
                <a:tc>
                  <a:txBody>
                    <a:bodyPr/>
                    <a:lstStyle/>
                    <a:p>
                      <a:pPr marL="0" marR="571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NOAA q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0.71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2416923023"/>
                  </a:ext>
                </a:extLst>
              </a:tr>
              <a:tr h="22924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ADFG q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3206876536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0.18/0.58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018/0.58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018/0.64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018/0.52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018/0.55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647" marR="59647" marT="0" marB="0" anchor="ctr"/>
                </a:tc>
                <a:extLst>
                  <a:ext uri="{0D108BD9-81ED-4DB2-BD59-A6C34878D82A}">
                    <a16:rowId xmlns:a16="http://schemas.microsoft.com/office/drawing/2014/main" val="264157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85CA3A2D-9381-49CD-85C3-0AB811A3D5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04900" y="255494"/>
            <a:ext cx="6934200" cy="655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76200"/>
            <a:ext cx="8510588" cy="685800"/>
          </a:xfrm>
        </p:spPr>
        <p:txBody>
          <a:bodyPr>
            <a:normAutofit/>
          </a:bodyPr>
          <a:lstStyle/>
          <a:p>
            <a:r>
              <a:rPr lang="en-US" sz="3200" dirty="0">
                <a:highlight>
                  <a:srgbClr val="FFFFFF"/>
                </a:highlight>
              </a:rPr>
              <a:t>Model Recommendation for 2020 SAFE</a:t>
            </a:r>
            <a:endParaRPr lang="en-US" sz="3200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733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OFL and ABC: Table is WRONG!!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90600"/>
            <a:ext cx="8610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BMSY (1980-2020) </a:t>
            </a:r>
            <a:r>
              <a:rPr lang="en-US" sz="2800" b="1" dirty="0"/>
              <a:t>4.561 million </a:t>
            </a:r>
            <a:r>
              <a:rPr lang="en-US" sz="2800" b="1" dirty="0" err="1"/>
              <a:t>lb</a:t>
            </a:r>
            <a:r>
              <a:rPr lang="en-US" sz="2800" b="1" dirty="0"/>
              <a:t>  or 2.07 k t</a:t>
            </a:r>
            <a:endParaRPr lang="en-US" sz="2800" dirty="0"/>
          </a:p>
          <a:p>
            <a:endParaRPr lang="en-US" sz="2400" dirty="0"/>
          </a:p>
          <a:p>
            <a:r>
              <a:rPr lang="en-US" sz="2400" dirty="0"/>
              <a:t>Projected MMB: </a:t>
            </a:r>
            <a:r>
              <a:rPr lang="en-US" b="1" dirty="0"/>
              <a:t>3.664 million </a:t>
            </a:r>
            <a:r>
              <a:rPr lang="en-US" b="1" dirty="0" err="1"/>
              <a:t>lb</a:t>
            </a:r>
            <a:r>
              <a:rPr lang="en-US" b="1" dirty="0"/>
              <a:t> or 1.66 k t</a:t>
            </a:r>
          </a:p>
          <a:p>
            <a:r>
              <a:rPr lang="en-US" sz="2400" dirty="0"/>
              <a:t>Tier 4b</a:t>
            </a:r>
          </a:p>
          <a:p>
            <a:r>
              <a:rPr lang="en-US" sz="2400" dirty="0"/>
              <a:t>FOFL = 0.141</a:t>
            </a:r>
          </a:p>
          <a:p>
            <a:r>
              <a:rPr lang="en-US" sz="2400" dirty="0"/>
              <a:t>Legal male biomass: </a:t>
            </a:r>
            <a:r>
              <a:rPr lang="en-US" dirty="0"/>
              <a:t>2.428 million </a:t>
            </a:r>
            <a:r>
              <a:rPr lang="en-US" dirty="0" err="1"/>
              <a:t>lb</a:t>
            </a:r>
            <a:r>
              <a:rPr lang="en-US" dirty="0"/>
              <a:t>  or 1.101 </a:t>
            </a:r>
            <a:r>
              <a:rPr lang="en-US" dirty="0" err="1"/>
              <a:t>kt</a:t>
            </a:r>
            <a:endParaRPr lang="en-US" dirty="0"/>
          </a:p>
          <a:p>
            <a:r>
              <a:rPr lang="en-US" sz="2400" dirty="0"/>
              <a:t>OFL(retained) = 0.287 million </a:t>
            </a:r>
            <a:r>
              <a:rPr lang="en-US" sz="2400" dirty="0" err="1"/>
              <a:t>lb</a:t>
            </a:r>
            <a:r>
              <a:rPr lang="en-US" sz="2400" dirty="0"/>
              <a:t> or 0.13 </a:t>
            </a:r>
            <a:r>
              <a:rPr lang="en-US" sz="2400" dirty="0" err="1"/>
              <a:t>kt</a:t>
            </a:r>
            <a:endParaRPr lang="en-US" sz="2400" dirty="0"/>
          </a:p>
          <a:p>
            <a:r>
              <a:rPr lang="en-US" sz="2400" dirty="0"/>
              <a:t>ABC = 0.8*OFL = 0.229 million </a:t>
            </a:r>
            <a:r>
              <a:rPr lang="en-US" sz="2400" dirty="0" err="1"/>
              <a:t>lb</a:t>
            </a:r>
            <a:r>
              <a:rPr lang="en-US" sz="2400" dirty="0"/>
              <a:t> or 0.104 </a:t>
            </a:r>
            <a:r>
              <a:rPr lang="en-US" sz="2400" dirty="0" err="1"/>
              <a:t>kt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21031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539114"/>
            <a:ext cx="8510588" cy="6858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Recommendation for 2020 SAFE</a:t>
            </a:r>
            <a:br>
              <a:rPr lang="en-US" sz="2800" dirty="0"/>
            </a:br>
            <a:r>
              <a:rPr lang="en-US" sz="2800" dirty="0"/>
              <a:t>OFL Profile </a:t>
            </a:r>
            <a:endParaRPr lang="en-US" sz="2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E1F57-9BD7-4A0D-AD38-AD1C1213E2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4914"/>
            <a:ext cx="7239000" cy="5404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80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Alternative model selection for 2020 SAFE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5349" y="881149"/>
            <a:ext cx="86106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Model 19.4 (red), 19.5 (blue) : </a:t>
            </a:r>
            <a:r>
              <a:rPr lang="en-US" sz="2000" dirty="0">
                <a:solidFill>
                  <a:srgbClr val="0000FF"/>
                </a:solidFill>
              </a:rPr>
              <a:t>(Hide &amp; Kill All option 1,2)</a:t>
            </a:r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B73F7-BEFF-49A6-A74D-C9BD6DBB15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8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45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Alternative model selection for 2020 SAFE</a:t>
            </a:r>
            <a:endParaRPr lang="en-US" sz="2800" dirty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5349" y="881149"/>
            <a:ext cx="86106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Model 19.4, 19.5: </a:t>
            </a:r>
            <a:r>
              <a:rPr lang="en-US" sz="2000" dirty="0">
                <a:solidFill>
                  <a:srgbClr val="0000FF"/>
                </a:solidFill>
              </a:rPr>
              <a:t>(Hide &amp; Kill All option 1,2:  Existence of crab that are never caught nor observed -&gt; Higher MMB)</a:t>
            </a:r>
          </a:p>
          <a:p>
            <a:pPr marL="0" lv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A77D5-0BA7-4F1A-8709-B7D0E56A2A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19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91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9112" y="152400"/>
            <a:ext cx="8507413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/>
              </a:rPr>
              <a:t>NSRKC Stock Assessment </a:t>
            </a:r>
            <a:r>
              <a:rPr lang="en-US" sz="2800" dirty="0"/>
              <a:t>M</a:t>
            </a:r>
            <a:r>
              <a:rPr lang="en-US" sz="2800" dirty="0">
                <a:effectLst/>
              </a:rPr>
              <a:t>odel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00FF"/>
                </a:solidFill>
              </a:rPr>
              <a:t>Modeling process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Available Data &amp; model fit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960" y="3256614"/>
            <a:ext cx="15240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 01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85464" y="3162218"/>
            <a:ext cx="160020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July 01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Abundance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61848" y="1904547"/>
            <a:ext cx="4623716" cy="1293460"/>
            <a:chOff x="1371600" y="1676400"/>
            <a:chExt cx="5562600" cy="73642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934200" y="1676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71600" y="1676401"/>
              <a:ext cx="0" cy="736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0800000">
            <a:off x="2080257" y="3974066"/>
            <a:ext cx="4611723" cy="2055895"/>
            <a:chOff x="1371600" y="1676400"/>
            <a:chExt cx="5562601" cy="1752894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 flipH="1" flipV="1">
              <a:off x="6934200" y="1676400"/>
              <a:ext cx="1" cy="16865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1371600" y="1676400"/>
              <a:ext cx="1" cy="1752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371600" y="1676400"/>
              <a:ext cx="5562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24318" y="2832844"/>
            <a:ext cx="159530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Winter fishery</a:t>
            </a:r>
          </a:p>
          <a:p>
            <a:r>
              <a:rPr lang="en-US" dirty="0">
                <a:solidFill>
                  <a:srgbClr val="0000FF"/>
                </a:solidFill>
              </a:rPr>
              <a:t>Dec - May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82619" y="2066599"/>
            <a:ext cx="10567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Natural </a:t>
            </a:r>
          </a:p>
          <a:p>
            <a:r>
              <a:rPr lang="en-US" dirty="0">
                <a:solidFill>
                  <a:srgbClr val="00B050"/>
                </a:solidFill>
              </a:rPr>
              <a:t>Mortality</a:t>
            </a:r>
          </a:p>
        </p:txBody>
      </p:sp>
      <p:cxnSp>
        <p:nvCxnSpPr>
          <p:cNvPr id="43008" name="Straight Arrow Connector 43007"/>
          <p:cNvCxnSpPr/>
          <p:nvPr/>
        </p:nvCxnSpPr>
        <p:spPr>
          <a:xfrm>
            <a:off x="2080258" y="3109092"/>
            <a:ext cx="11398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061848" y="2389765"/>
            <a:ext cx="1155024" cy="69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5193" y="3672700"/>
            <a:ext cx="189992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Summer fishery</a:t>
            </a:r>
          </a:p>
          <a:p>
            <a:r>
              <a:rPr lang="en-US" dirty="0">
                <a:solidFill>
                  <a:srgbClr val="0000FF"/>
                </a:solidFill>
              </a:rPr>
              <a:t>Jun - Sept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980417" y="4453663"/>
            <a:ext cx="180049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Molting, Growth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57820" y="5293756"/>
            <a:ext cx="10567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Natural </a:t>
            </a:r>
          </a:p>
          <a:p>
            <a:r>
              <a:rPr lang="en-US" dirty="0">
                <a:solidFill>
                  <a:srgbClr val="00B050"/>
                </a:solidFill>
              </a:rPr>
              <a:t>Mortality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5755114" y="4095852"/>
            <a:ext cx="9368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783823" y="4604691"/>
            <a:ext cx="881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04" idx="3"/>
          </p:cNvCxnSpPr>
          <p:nvPr/>
        </p:nvCxnSpPr>
        <p:spPr>
          <a:xfrm flipH="1">
            <a:off x="5614520" y="5576678"/>
            <a:ext cx="1046046" cy="40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52400" y="1955463"/>
            <a:ext cx="144142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Length Prop</a:t>
            </a:r>
          </a:p>
          <a:p>
            <a:r>
              <a:rPr lang="en-US" dirty="0">
                <a:solidFill>
                  <a:srgbClr val="FF0000"/>
                </a:solidFill>
              </a:rPr>
              <a:t>Pot survey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2430" y="1935004"/>
            <a:ext cx="148412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Abundance</a:t>
            </a:r>
          </a:p>
          <a:p>
            <a:r>
              <a:rPr lang="en-US" dirty="0">
                <a:solidFill>
                  <a:srgbClr val="FF0000"/>
                </a:solidFill>
              </a:rPr>
              <a:t>Trawl survey</a:t>
            </a:r>
          </a:p>
          <a:p>
            <a:r>
              <a:rPr lang="en-US" dirty="0">
                <a:solidFill>
                  <a:srgbClr val="FF0000"/>
                </a:solidFill>
              </a:rPr>
              <a:t>ST. CPUE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95023" y="4233994"/>
            <a:ext cx="173637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Length Prop</a:t>
            </a:r>
          </a:p>
          <a:p>
            <a:r>
              <a:rPr lang="en-US" dirty="0">
                <a:solidFill>
                  <a:srgbClr val="FF0000"/>
                </a:solidFill>
              </a:rPr>
              <a:t>Trawl Survey</a:t>
            </a:r>
          </a:p>
          <a:p>
            <a:r>
              <a:rPr lang="en-US" dirty="0">
                <a:solidFill>
                  <a:srgbClr val="FF0000"/>
                </a:solidFill>
              </a:rPr>
              <a:t>Fishery: Retain</a:t>
            </a:r>
          </a:p>
          <a:p>
            <a:r>
              <a:rPr lang="en-US" dirty="0">
                <a:solidFill>
                  <a:srgbClr val="FF0000"/>
                </a:solidFill>
              </a:rPr>
              <a:t>Discards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13870" y="6029961"/>
            <a:ext cx="15056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Tag recovery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998" y="14917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months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7517" y="613572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months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05270" y="2577334"/>
            <a:ext cx="717160" cy="58488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05270" y="3969938"/>
            <a:ext cx="389754" cy="10320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796187" y="4774591"/>
            <a:ext cx="1830452" cy="11958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9560" y="2613123"/>
            <a:ext cx="724260" cy="6434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81269" y="2506819"/>
            <a:ext cx="1635603" cy="6022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73645" y="2577334"/>
            <a:ext cx="0" cy="162087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082" y="4233994"/>
            <a:ext cx="18288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Survey selectivity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      =</a:t>
            </a:r>
          </a:p>
          <a:p>
            <a:r>
              <a:rPr lang="en-US" sz="1600" dirty="0">
                <a:solidFill>
                  <a:srgbClr val="00B050"/>
                </a:solidFill>
              </a:rPr>
              <a:t>Catch selectivity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60980" y="4924424"/>
            <a:ext cx="142859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Recruitment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89576" y="5109090"/>
            <a:ext cx="12709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723213" y="4277389"/>
            <a:ext cx="1649330" cy="7218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6706" y="7621"/>
            <a:ext cx="8510588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Likelihood </a:t>
            </a:r>
            <a:endParaRPr lang="en-US" sz="2800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7A1096-5709-4482-94C2-816713DA34C6}"/>
              </a:ext>
            </a:extLst>
          </p:cNvPr>
          <p:cNvGrpSpPr/>
          <p:nvPr/>
        </p:nvGrpSpPr>
        <p:grpSpPr>
          <a:xfrm>
            <a:off x="1260475" y="36055935"/>
            <a:ext cx="2827655" cy="907415"/>
            <a:chOff x="0" y="0"/>
            <a:chExt cx="2827925" cy="9080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419B74-6808-47B5-80F1-BE9DDBFFA004}"/>
                </a:ext>
              </a:extLst>
            </p:cNvPr>
            <p:cNvSpPr/>
            <p:nvPr/>
          </p:nvSpPr>
          <p:spPr>
            <a:xfrm>
              <a:off x="2279072" y="581890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EF7656-EAE3-4CF0-B368-9F1AD9A8A88B}"/>
                </a:ext>
              </a:extLst>
            </p:cNvPr>
            <p:cNvSpPr/>
            <p:nvPr/>
          </p:nvSpPr>
          <p:spPr>
            <a:xfrm>
              <a:off x="1898072" y="526472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A9D475-B1C8-4B07-9023-F2B19AD63F53}"/>
                </a:ext>
              </a:extLst>
            </p:cNvPr>
            <p:cNvSpPr/>
            <p:nvPr/>
          </p:nvSpPr>
          <p:spPr>
            <a:xfrm>
              <a:off x="1530927" y="477981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2A3E40-F104-4E22-90F9-A9EBC867FEDC}"/>
                </a:ext>
              </a:extLst>
            </p:cNvPr>
            <p:cNvSpPr/>
            <p:nvPr/>
          </p:nvSpPr>
          <p:spPr>
            <a:xfrm>
              <a:off x="1149927" y="443345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9DF105-E528-4745-93C5-BFE376A6FFFF}"/>
                </a:ext>
              </a:extLst>
            </p:cNvPr>
            <p:cNvSpPr/>
            <p:nvPr/>
          </p:nvSpPr>
          <p:spPr>
            <a:xfrm>
              <a:off x="748145" y="394854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7048B9-C42B-462A-B02C-230CAAFCF217}"/>
                </a:ext>
              </a:extLst>
            </p:cNvPr>
            <p:cNvSpPr/>
            <p:nvPr/>
          </p:nvSpPr>
          <p:spPr>
            <a:xfrm>
              <a:off x="401781" y="339436"/>
              <a:ext cx="181610" cy="187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DEDCAC-28DA-46D6-B373-BA3AEBAA7C35}"/>
                </a:ext>
              </a:extLst>
            </p:cNvPr>
            <p:cNvGrpSpPr/>
            <p:nvPr/>
          </p:nvGrpSpPr>
          <p:grpSpPr>
            <a:xfrm>
              <a:off x="0" y="0"/>
              <a:ext cx="2827925" cy="908005"/>
              <a:chOff x="0" y="0"/>
              <a:chExt cx="2827925" cy="90800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25B2C4F-243C-4B67-85B8-A4D7FED5E332}"/>
                  </a:ext>
                </a:extLst>
              </p:cNvPr>
              <p:cNvSpPr/>
              <p:nvPr/>
            </p:nvSpPr>
            <p:spPr>
              <a:xfrm>
                <a:off x="706581" y="720436"/>
                <a:ext cx="181707" cy="18756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2A5F89-D2F5-45A5-B11A-8F7EEC056B32}"/>
                  </a:ext>
                </a:extLst>
              </p:cNvPr>
              <p:cNvSpPr/>
              <p:nvPr/>
            </p:nvSpPr>
            <p:spPr>
              <a:xfrm>
                <a:off x="318654" y="665018"/>
                <a:ext cx="181707" cy="18756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CDBFD7-0341-4B6D-A64D-2D9A379ED184}"/>
                  </a:ext>
                </a:extLst>
              </p:cNvPr>
              <p:cNvSpPr/>
              <p:nvPr/>
            </p:nvSpPr>
            <p:spPr>
              <a:xfrm>
                <a:off x="2646218" y="630381"/>
                <a:ext cx="181707" cy="18756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25E45F3-3B16-4D7D-9A6D-1E5ECC5CAE0A}"/>
                  </a:ext>
                </a:extLst>
              </p:cNvPr>
              <p:cNvSpPr/>
              <p:nvPr/>
            </p:nvSpPr>
            <p:spPr>
              <a:xfrm>
                <a:off x="0" y="249381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83F10E9-F95B-48E0-BAAE-D00DBDECE512}"/>
                  </a:ext>
                </a:extLst>
              </p:cNvPr>
              <p:cNvSpPr/>
              <p:nvPr/>
            </p:nvSpPr>
            <p:spPr>
              <a:xfrm>
                <a:off x="443345" y="0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AD964D4-7FD6-40B4-ACD3-99CC51E9360C}"/>
                  </a:ext>
                </a:extLst>
              </p:cNvPr>
              <p:cNvSpPr/>
              <p:nvPr/>
            </p:nvSpPr>
            <p:spPr>
              <a:xfrm>
                <a:off x="817418" y="48490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AADAA1-5F65-4EFE-B6BB-F36422938A63}"/>
                  </a:ext>
                </a:extLst>
              </p:cNvPr>
              <p:cNvSpPr/>
              <p:nvPr/>
            </p:nvSpPr>
            <p:spPr>
              <a:xfrm>
                <a:off x="1212272" y="103909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2B0DF76-3E2D-4144-A4C6-88F9E8CE01B0}"/>
                  </a:ext>
                </a:extLst>
              </p:cNvPr>
              <p:cNvSpPr/>
              <p:nvPr/>
            </p:nvSpPr>
            <p:spPr>
              <a:xfrm>
                <a:off x="1586345" y="152400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4DC0B65-D0D4-4395-8A01-0A3603D73BA5}"/>
                  </a:ext>
                </a:extLst>
              </p:cNvPr>
              <p:cNvSpPr/>
              <p:nvPr/>
            </p:nvSpPr>
            <p:spPr>
              <a:xfrm>
                <a:off x="2341418" y="214745"/>
                <a:ext cx="181610" cy="1873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9">
            <a:extLst>
              <a:ext uri="{FF2B5EF4-FFF2-40B4-BE49-F238E27FC236}">
                <a16:creationId xmlns:a16="http://schemas.microsoft.com/office/drawing/2014/main" id="{C43379BB-7119-4807-8C32-D454416A4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8A403E1C-87E9-4463-BDD7-EEB63834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D0083-4C44-4F0D-BC3F-E3EE32E71E20}"/>
              </a:ext>
            </a:extLst>
          </p:cNvPr>
          <p:cNvSpPr txBox="1"/>
          <p:nvPr/>
        </p:nvSpPr>
        <p:spPr>
          <a:xfrm>
            <a:off x="1260475" y="5215398"/>
            <a:ext cx="29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353"/>
                </a:solidFill>
              </a:rPr>
              <a:t>Due to higher M: F</a:t>
            </a:r>
            <a:r>
              <a:rPr lang="en-US" baseline="-25000" dirty="0">
                <a:solidFill>
                  <a:srgbClr val="FF5353"/>
                </a:solidFill>
              </a:rPr>
              <a:t>OFL</a:t>
            </a:r>
            <a:r>
              <a:rPr lang="en-US" dirty="0">
                <a:solidFill>
                  <a:srgbClr val="FF5353"/>
                </a:solidFill>
              </a:rPr>
              <a:t> = M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BD80E80-A656-45E8-8A45-6443C811E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81069"/>
              </p:ext>
            </p:extLst>
          </p:nvPr>
        </p:nvGraphicFramePr>
        <p:xfrm>
          <a:off x="533399" y="761016"/>
          <a:ext cx="8077202" cy="4158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13127392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38283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828149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16819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6983099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4014739"/>
                    </a:ext>
                  </a:extLst>
                </a:gridCol>
                <a:gridCol w="914403">
                  <a:extLst>
                    <a:ext uri="{9D8B030D-6E8A-4147-A177-3AD203B41FA5}">
                      <a16:colId xmlns:a16="http://schemas.microsoft.com/office/drawing/2014/main" val="429063615"/>
                    </a:ext>
                  </a:extLst>
                </a:gridCol>
              </a:tblGrid>
              <a:tr h="568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091756"/>
                  </a:ext>
                </a:extLst>
              </a:tr>
              <a:tr h="5681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BMSY(mil.lb)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5717916"/>
                  </a:ext>
                </a:extLst>
              </a:tr>
              <a:tr h="5681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MMB(mil.lb)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180891"/>
                  </a:ext>
                </a:extLst>
              </a:tr>
              <a:tr h="8862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Legal  crab Catchable (mil.lb)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662319"/>
                  </a:ext>
                </a:extLst>
              </a:tr>
              <a:tr h="4581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OFL(mil.lb)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0.46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0.60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9631695"/>
                  </a:ext>
                </a:extLst>
              </a:tr>
              <a:tr h="380102">
                <a:tc>
                  <a:txBody>
                    <a:bodyPr/>
                    <a:lstStyle/>
                    <a:p>
                      <a:pPr marL="0" marR="571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NOAA q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9614683"/>
                  </a:ext>
                </a:extLst>
              </a:tr>
              <a:tr h="3801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ADFG q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332994"/>
                  </a:ext>
                </a:extLst>
              </a:tr>
              <a:tr h="3489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018/0.58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018/0.64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018/0.52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018/0.55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669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5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Assumptions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 = 0.18 for length class 1-6, higher mortality of classes 7 and 8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Same selectivity and catchability for New and Old Shells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Discards mortality = 0.2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Fishery harvests occur instantly: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Winter fishery: Feb 01:  Nov – May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Summer fisher: July 01:   Jun – Sept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Winter catch selectivity = winter pot survey selectivity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2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Final Changes Fishery &amp; Data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025236"/>
            <a:ext cx="86106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Winter fishery 2019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Commercial:  1,050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Subsistence:  1,545 </a:t>
            </a:r>
          </a:p>
          <a:p>
            <a:pPr>
              <a:lnSpc>
                <a:spcPct val="80000"/>
              </a:lnSpc>
            </a:pPr>
            <a:r>
              <a:rPr lang="en-US" dirty="0"/>
              <a:t>Summer commercial fishery 2018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6/25-9/03:  24,506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Total retained harvest: 0.03 mill. lb. &lt; ABC (0.19 mill.  lb.)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All harvest and observer data </a:t>
            </a:r>
            <a:r>
              <a:rPr lang="en-US" sz="2800" dirty="0">
                <a:solidFill>
                  <a:srgbClr val="0000FF"/>
                </a:solidFill>
              </a:rPr>
              <a:t>FINALIZED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Standardized CPUE updated (Appendix B)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ADF&amp;G 2019 Summer trawl survey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7/17-7/29:  4660.8 k, CV =0.60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NOAA 2019 Summer trawl survey (NS portion)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8/04-8/07:  2532.4 k, CV =0.30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NOAA 1976-1991 Summer trawl survey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Abundance data updated:  method reviewed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Winter Commercial Retained length-shell </a:t>
            </a:r>
            <a:r>
              <a:rPr lang="en-US" sz="2800" dirty="0">
                <a:solidFill>
                  <a:srgbClr val="0000FF"/>
                </a:solidFill>
              </a:rPr>
              <a:t>Not collected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Tag recovery: Completed.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Changes in fishery regulation: None</a:t>
            </a:r>
          </a:p>
        </p:txBody>
      </p:sp>
    </p:spTree>
    <p:extLst>
      <p:ext uri="{BB962C8B-B14F-4D97-AF65-F5344CB8AC3E}">
        <p14:creationId xmlns:p14="http://schemas.microsoft.com/office/powerpoint/2010/main" val="20885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/>
              <a:t>Model Data Time Series</a:t>
            </a:r>
            <a:endParaRPr lang="en-US" sz="28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77C4E-91C3-4BF5-BCCE-3863AD53F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05788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23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Trawl Survey abundance estimate ADFG vs NMFS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906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/>
              <a:t>ADFG (1996-2019) and NOAA (2010, 2017, 2019)</a:t>
            </a:r>
          </a:p>
          <a:p>
            <a:r>
              <a:rPr lang="en-US" dirty="0"/>
              <a:t>N = ∑A</a:t>
            </a:r>
            <a:r>
              <a:rPr lang="en-US" baseline="-25000" dirty="0"/>
              <a:t>(station)</a:t>
            </a:r>
            <a:r>
              <a:rPr lang="en-US" dirty="0"/>
              <a:t>*CPUE</a:t>
            </a:r>
            <a:r>
              <a:rPr lang="en-US" baseline="-25000" dirty="0"/>
              <a:t>(station)</a:t>
            </a:r>
            <a:r>
              <a:rPr lang="en-US" dirty="0"/>
              <a:t>    </a:t>
            </a:r>
          </a:p>
          <a:p>
            <a:endParaRPr lang="en-US" sz="2800" dirty="0"/>
          </a:p>
          <a:p>
            <a:r>
              <a:rPr lang="en-US" sz="3600" dirty="0"/>
              <a:t>NMFS (1976-1992)</a:t>
            </a:r>
          </a:p>
          <a:p>
            <a:r>
              <a:rPr lang="en-US" sz="3600" dirty="0"/>
              <a:t>N = A</a:t>
            </a:r>
            <a:r>
              <a:rPr lang="en-US" sz="3600" baseline="-25000" dirty="0"/>
              <a:t>(total area)</a:t>
            </a:r>
            <a:r>
              <a:rPr lang="en-US" sz="3600" dirty="0"/>
              <a:t>*mean(CPUE</a:t>
            </a:r>
            <a:r>
              <a:rPr lang="en-US" sz="3600" baseline="-25000" dirty="0"/>
              <a:t>(stations)</a:t>
            </a:r>
            <a:r>
              <a:rPr lang="en-US" sz="3600" dirty="0"/>
              <a:t>)    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937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988" y="10886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Summer Commercial Fishery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944ABB7C-F0C1-42BA-AA17-7966D595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7"/>
            <a:ext cx="8998564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3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988" y="10886"/>
            <a:ext cx="8510588" cy="685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2019 Summer Commercial Fishery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C2D66-891E-48F7-AA9E-79D3BF4A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239000" cy="56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1349</Words>
  <Application>Microsoft Office PowerPoint</Application>
  <PresentationFormat>On-screen Show (4:3)</PresentationFormat>
  <Paragraphs>573</Paragraphs>
  <Slides>30</Slides>
  <Notes>5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Norton Sound Red King Crab  SAFE 2020  Jan 14 2020  Crab Plan Team Kodiak AK</vt:lpstr>
      <vt:lpstr>NSRKC Stock Assessment Model Modeling process Available Data &amp; model fit</vt:lpstr>
      <vt:lpstr>NSRKC Stock Assessment Model Modeling process Available Data &amp; model fit</vt:lpstr>
      <vt:lpstr>Assumptions</vt:lpstr>
      <vt:lpstr>Final Changes Fishery &amp; Data</vt:lpstr>
      <vt:lpstr>Model Data Time Series</vt:lpstr>
      <vt:lpstr>Trawl Survey abundance estimate ADFG vs NMFS</vt:lpstr>
      <vt:lpstr>2019 Summer Commercial Fishery</vt:lpstr>
      <vt:lpstr>2019 Summer Commercial Fishery</vt:lpstr>
      <vt:lpstr>2019 Summer Trawl Survey</vt:lpstr>
      <vt:lpstr>2019 Trawl Survey ADFG</vt:lpstr>
      <vt:lpstr>2019 Trawl Survey ADFG</vt:lpstr>
      <vt:lpstr>2019 Trawl Survey ADFG</vt:lpstr>
      <vt:lpstr>2019 Trawl Survey NMFS</vt:lpstr>
      <vt:lpstr>2019 Trawl Survey NMFS</vt:lpstr>
      <vt:lpstr>2019 Trawl Survey NMFS</vt:lpstr>
      <vt:lpstr>Observer Data</vt:lpstr>
      <vt:lpstr>Observer Data: Length Comp </vt:lpstr>
      <vt:lpstr>Discards Estimates </vt:lpstr>
      <vt:lpstr>Discards Estimates </vt:lpstr>
      <vt:lpstr>Discards Estimates </vt:lpstr>
      <vt:lpstr>Incorporating discards into model</vt:lpstr>
      <vt:lpstr>Responses to CPT  &amp; SSC  (Sept-Oct 2019)</vt:lpstr>
      <vt:lpstr>Model Recommendation for 2020 SAFE</vt:lpstr>
      <vt:lpstr>Model Recommendation for 2020 SAFE</vt:lpstr>
      <vt:lpstr>OFL and ABC: Table is WRONG!!</vt:lpstr>
      <vt:lpstr>Model Recommendation for 2020 SAFE OFL Profile </vt:lpstr>
      <vt:lpstr>Alternative model selection for 2020 SAFE</vt:lpstr>
      <vt:lpstr>Alternative model selection for 2020 SAFE</vt:lpstr>
      <vt:lpstr>Likelihood </vt:lpstr>
    </vt:vector>
  </TitlesOfParts>
  <Company>State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Norton Sound Red King Crab Stock Assessment in 2008</dc:title>
  <dc:creator>hhamazaki</dc:creator>
  <cp:lastModifiedBy>Hamazaki, Hamachan (DFG)</cp:lastModifiedBy>
  <cp:revision>503</cp:revision>
  <dcterms:created xsi:type="dcterms:W3CDTF">2008-04-26T17:10:03Z</dcterms:created>
  <dcterms:modified xsi:type="dcterms:W3CDTF">2020-01-14T04:29:14Z</dcterms:modified>
</cp:coreProperties>
</file>