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0" r:id="rId3"/>
    <p:sldId id="327" r:id="rId4"/>
    <p:sldId id="323" r:id="rId5"/>
    <p:sldId id="310" r:id="rId6"/>
    <p:sldId id="322" r:id="rId7"/>
    <p:sldId id="326" r:id="rId8"/>
    <p:sldId id="315" r:id="rId9"/>
    <p:sldId id="328" r:id="rId10"/>
    <p:sldId id="329" r:id="rId11"/>
    <p:sldId id="296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8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25E1F-C8BF-4418-91B6-915DECDA555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7DEE5-73D2-41A6-8D78-5719B0FB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2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1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4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DD82-6BF4-4259-9FF0-74FC75A82CD2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83F1-8096-45F5-B5C3-8D81A0DE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1493" y="1039985"/>
            <a:ext cx="9835978" cy="2387600"/>
          </a:xfrm>
        </p:spPr>
        <p:txBody>
          <a:bodyPr/>
          <a:lstStyle/>
          <a:p>
            <a:r>
              <a:rPr lang="en-US" dirty="0" smtClean="0"/>
              <a:t>Currencies of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395" y="3544373"/>
            <a:ext cx="9144000" cy="1655762"/>
          </a:xfrm>
        </p:spPr>
        <p:txBody>
          <a:bodyPr/>
          <a:lstStyle/>
          <a:p>
            <a:r>
              <a:rPr lang="en-US" dirty="0" smtClean="0"/>
              <a:t>CPT</a:t>
            </a:r>
          </a:p>
          <a:p>
            <a:r>
              <a:rPr lang="en-US" dirty="0" smtClean="0"/>
              <a:t>January 12,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Maybe F35% isn’t appropriate?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323182"/>
            <a:ext cx="5676900" cy="5281612"/>
          </a:xfrm>
        </p:spPr>
        <p:txBody>
          <a:bodyPr/>
          <a:lstStyle/>
          <a:p>
            <a:r>
              <a:rPr lang="en-US" dirty="0" smtClean="0"/>
              <a:t>Other productive snow crab fisheries have somewhat lower Fs (see Gulf of St Lawrence </a:t>
            </a:r>
            <a:r>
              <a:rPr lang="en-US" dirty="0" smtClean="0">
                <a:sym typeface="Wingdings" panose="05000000000000000000" pitchFamily="2" charset="2"/>
              </a:rPr>
              <a:t>)</a:t>
            </a:r>
            <a:endParaRPr lang="en-US" dirty="0" smtClean="0"/>
          </a:p>
          <a:p>
            <a:r>
              <a:rPr lang="en-US" dirty="0" smtClean="0"/>
              <a:t>Functional maturity in situ appears to be &gt;95mm carapace width (Conan and </a:t>
            </a:r>
            <a:r>
              <a:rPr lang="en-US" dirty="0" err="1" smtClean="0"/>
              <a:t>Comeau</a:t>
            </a:r>
            <a:r>
              <a:rPr lang="en-US" dirty="0" smtClean="0"/>
              <a:t>, 1986; Ennis et al., 1988)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44" t="38260" r="64278" b="13592"/>
          <a:stretch/>
        </p:blipFill>
        <p:spPr>
          <a:xfrm>
            <a:off x="5691700" y="1323182"/>
            <a:ext cx="66336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48316" r="21318"/>
          <a:stretch/>
        </p:blipFill>
        <p:spPr>
          <a:xfrm>
            <a:off x="6623685" y="1100932"/>
            <a:ext cx="5734050" cy="5326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458200" cy="1143000"/>
          </a:xfrm>
        </p:spPr>
        <p:txBody>
          <a:bodyPr/>
          <a:lstStyle/>
          <a:p>
            <a:r>
              <a:rPr lang="en-US" dirty="0" smtClean="0"/>
              <a:t>Other management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00932"/>
            <a:ext cx="5955030" cy="5337968"/>
          </a:xfrm>
        </p:spPr>
        <p:txBody>
          <a:bodyPr>
            <a:normAutofit/>
          </a:bodyPr>
          <a:lstStyle/>
          <a:p>
            <a:r>
              <a:rPr lang="en-US" dirty="0" smtClean="0"/>
              <a:t>Change the currency of management from ‘morphometric maturity’ to ‘functional maturity’  </a:t>
            </a:r>
          </a:p>
          <a:p>
            <a:r>
              <a:rPr lang="en-US" dirty="0" smtClean="0"/>
              <a:t>A potential definition for ‘functional maturity’ could be &gt;95mm carapace width given work in Canada</a:t>
            </a:r>
          </a:p>
          <a:p>
            <a:r>
              <a:rPr lang="en-US" dirty="0" smtClean="0"/>
              <a:t>This mirrors what </a:t>
            </a:r>
            <a:r>
              <a:rPr lang="en-US" dirty="0" smtClean="0"/>
              <a:t>the king crab stocks do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1" t="37670" r="2282" b="37330"/>
          <a:stretch/>
        </p:blipFill>
        <p:spPr>
          <a:xfrm>
            <a:off x="9217291" y="1856451"/>
            <a:ext cx="895350" cy="16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1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365125"/>
            <a:ext cx="11081951" cy="52695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do we do if we select a model that describes the population processes and dynamics of a stock in an ‘ideal’ manner, but produces management advice that allows 100% of exploitable biomass to be harvested?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53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F35% as a reference point</a:t>
            </a:r>
          </a:p>
          <a:p>
            <a:r>
              <a:rPr lang="en-US" dirty="0" smtClean="0"/>
              <a:t>Currency of management (MMB)</a:t>
            </a:r>
          </a:p>
          <a:p>
            <a:r>
              <a:rPr lang="en-US" dirty="0" smtClean="0"/>
              <a:t>Morphometric vs. functional maturity</a:t>
            </a:r>
          </a:p>
          <a:p>
            <a:r>
              <a:rPr lang="en-US" dirty="0" smtClean="0"/>
              <a:t>The big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7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577"/>
            <a:ext cx="12206520" cy="2749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790" y="365125"/>
            <a:ext cx="10629900" cy="723900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790" y="1316198"/>
            <a:ext cx="10629900" cy="675322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790" y="3228913"/>
            <a:ext cx="11523134" cy="3352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Size </a:t>
            </a:r>
            <a:r>
              <a:rPr lang="en-US" b="1" dirty="0" smtClean="0"/>
              <a:t>composition re-weighting </a:t>
            </a:r>
            <a:r>
              <a:rPr lang="en-US" dirty="0" smtClean="0"/>
              <a:t>was recommended by CPT, SSC, CIE</a:t>
            </a:r>
          </a:p>
          <a:p>
            <a:pPr lvl="1"/>
            <a:r>
              <a:rPr lang="en-US" dirty="0" smtClean="0"/>
              <a:t>Tried both McAllister-</a:t>
            </a:r>
            <a:r>
              <a:rPr lang="en-US" dirty="0" err="1" smtClean="0"/>
              <a:t>Ianelli</a:t>
            </a:r>
            <a:r>
              <a:rPr lang="en-US" dirty="0" smtClean="0"/>
              <a:t> (1998) and Francis (2011) reweighting for size composition, but neither produced viable models (for slightly different reasons)</a:t>
            </a:r>
          </a:p>
          <a:p>
            <a:r>
              <a:rPr lang="en-US" b="1" dirty="0" smtClean="0"/>
              <a:t>Empirical selectivity </a:t>
            </a:r>
            <a:r>
              <a:rPr lang="en-US" dirty="0" smtClean="0"/>
              <a:t>lead to different shapes for the probability of having undergone terminal molt</a:t>
            </a:r>
          </a:p>
          <a:p>
            <a:r>
              <a:rPr lang="en-US" dirty="0" smtClean="0"/>
              <a:t>Different shapes for the probability of having undergone terminal molt resulted in </a:t>
            </a:r>
            <a:r>
              <a:rPr lang="en-US" b="1" dirty="0" smtClean="0"/>
              <a:t>much larger F35% </a:t>
            </a:r>
            <a:r>
              <a:rPr lang="en-US" dirty="0" smtClean="0"/>
              <a:t>because more of the mature population was ‘protected’ by the size preference of the fishery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5054600"/>
            <a:ext cx="5727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Size-comp reweighting gives fits similar to the logistic curve estimated in Somerton and Otto 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 selectivity ‘wants’ higher selection around 50 mm carapace width than in the BSFRF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Remarkably consistent pattern in experimental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44" t="-1072" r="656" b="1072"/>
          <a:stretch/>
        </p:blipFill>
        <p:spPr>
          <a:xfrm>
            <a:off x="220132" y="481587"/>
            <a:ext cx="2393467" cy="6317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41" y="649990"/>
            <a:ext cx="3199826" cy="61785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54764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844473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21.1a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2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59381" y="5063067"/>
            <a:ext cx="563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Reweighting the size composition data produced much higher probabilities of terminal molt than all other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6" y="613924"/>
            <a:ext cx="6354750" cy="473700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37614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844473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21.1a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2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Estimated population processes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59381" y="5063067"/>
            <a:ext cx="563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Bold blue is size composition reweighting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Purple is 21.3; green is 21.2, red is 21.1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85561"/>
              </p:ext>
            </p:extLst>
          </p:nvPr>
        </p:nvGraphicFramePr>
        <p:xfrm>
          <a:off x="6915150" y="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844473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21.1a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1" y="636217"/>
            <a:ext cx="6473717" cy="425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4267"/>
              </p:ext>
            </p:extLst>
          </p:nvPr>
        </p:nvGraphicFramePr>
        <p:xfrm>
          <a:off x="1123950" y="213360"/>
          <a:ext cx="5276851" cy="4572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9044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844473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33440391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 process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21.1a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Mature male</a:t>
                      </a:r>
                      <a:r>
                        <a:rPr lang="en-US" baseline="0" dirty="0" smtClean="0"/>
                        <a:t> 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Survey selectivity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maturing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Fishing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Recruitment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mortality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09321"/>
              </p:ext>
            </p:extLst>
          </p:nvPr>
        </p:nvGraphicFramePr>
        <p:xfrm>
          <a:off x="7086599" y="0"/>
          <a:ext cx="4724401" cy="6857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3340">
                  <a:extLst>
                    <a:ext uri="{9D8B030D-6E8A-4147-A177-3AD203B41FA5}">
                      <a16:colId xmlns:a16="http://schemas.microsoft.com/office/drawing/2014/main" val="2404413497"/>
                    </a:ext>
                  </a:extLst>
                </a:gridCol>
                <a:gridCol w="785528">
                  <a:extLst>
                    <a:ext uri="{9D8B030D-6E8A-4147-A177-3AD203B41FA5}">
                      <a16:colId xmlns:a16="http://schemas.microsoft.com/office/drawing/2014/main" val="3275954061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val="28976430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90916394"/>
                    </a:ext>
                  </a:extLst>
                </a:gridCol>
              </a:tblGrid>
              <a:tr h="5548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21.1a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21.3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61823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biomass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134372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Growth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731066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17164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Retained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0454975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343391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Bycatch</a:t>
                      </a:r>
                      <a:r>
                        <a:rPr lang="en-US" sz="1600" baseline="0" dirty="0" smtClean="0"/>
                        <a:t>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74417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BSFRF size comp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409858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22370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</a:t>
                      </a:r>
                      <a:r>
                        <a:rPr lang="en-US" sz="1600" dirty="0" err="1" smtClean="0"/>
                        <a:t>imm</a:t>
                      </a:r>
                      <a:r>
                        <a:rPr lang="en-US" sz="1600" dirty="0" smtClean="0"/>
                        <a:t>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450720"/>
                  </a:ext>
                </a:extLst>
              </a:tr>
              <a:tr h="62143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89328"/>
                  </a:ext>
                </a:extLst>
              </a:tr>
              <a:tr h="5548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Survey size comp (mat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~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4756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115" y="5364480"/>
            <a:ext cx="644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 terms of fits to data and population processes, model 21.3 is a clear winner in my opinion.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0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054742"/>
            <a:ext cx="12285415" cy="4401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470" y="1871076"/>
            <a:ext cx="11403330" cy="723900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470" y="3132186"/>
            <a:ext cx="11403330" cy="723900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7240" y="4206423"/>
            <a:ext cx="922020" cy="487497"/>
          </a:xfrm>
          <a:prstGeom prst="rect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28762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Target fishing mortality (F35) of 4.76 translates to an exploitation rate of 99.2%</a:t>
            </a:r>
          </a:p>
          <a:p>
            <a:pPr algn="ctr"/>
            <a:r>
              <a:rPr lang="en-US" sz="2000" dirty="0" smtClean="0"/>
              <a:t>(F35 = 1.43 is 76%)</a:t>
            </a:r>
          </a:p>
          <a:p>
            <a:pPr algn="ctr"/>
            <a:endParaRPr lang="en-US" sz="2000" dirty="0"/>
          </a:p>
          <a:p>
            <a:pPr algn="ctr"/>
            <a:r>
              <a:rPr lang="en-US" sz="2800" dirty="0" smtClean="0"/>
              <a:t>This means that almost all males &gt;101mm could be harvested in a given year.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58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Maybe a high F35% is appropriate?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306648"/>
            <a:ext cx="5545160" cy="4351338"/>
          </a:xfrm>
        </p:spPr>
        <p:txBody>
          <a:bodyPr/>
          <a:lstStyle/>
          <a:p>
            <a:r>
              <a:rPr lang="en-US" dirty="0" smtClean="0"/>
              <a:t>Dungeness crab seem to do ok with high Fs, given size limits and seasons are appropriate (Richardson, 2020)</a:t>
            </a:r>
          </a:p>
          <a:p>
            <a:r>
              <a:rPr lang="en-US" dirty="0" smtClean="0"/>
              <a:t>Laboratory studies show small males can fertilize females (e.g. Watson, 1972 in which a 61 mm male successfully mated with a female that molted from 64 mm to 74 mm).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110" y="1306648"/>
            <a:ext cx="6284890" cy="4870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950" y="6176963"/>
            <a:ext cx="1099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Richerson</a:t>
            </a:r>
            <a:r>
              <a:rPr lang="en-US" dirty="0" smtClean="0"/>
              <a:t>, K. et al. 2020. Nearly half a century of high but sustainable exploitation in the Dungeness crab fishery.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634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Currencies of management</vt:lpstr>
      <vt:lpstr>Points for discussion</vt:lpstr>
      <vt:lpstr>PowerPoint Presentation</vt:lpstr>
      <vt:lpstr>Estimated population processes</vt:lpstr>
      <vt:lpstr>Estimated population processes</vt:lpstr>
      <vt:lpstr>Estimated population processes</vt:lpstr>
      <vt:lpstr>PowerPoint Presentation</vt:lpstr>
      <vt:lpstr>PowerPoint Presentation</vt:lpstr>
      <vt:lpstr>Maybe a high F35% is appropriate?</vt:lpstr>
      <vt:lpstr>Maybe F35% isn’t appropriate?</vt:lpstr>
      <vt:lpstr>Other management possibilities</vt:lpstr>
      <vt:lpstr>What do we do if we select a model that describes the population processes and dynamics of a stock in an ‘ideal’ manner, but produces management advice that allows 100% of exploitable biomass to be harvested? </vt:lpstr>
    </vt:vector>
  </TitlesOfParts>
  <Company>NOAA AFSC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Cody.Szuwalski</dc:creator>
  <cp:lastModifiedBy>Cody.Szuwalski</cp:lastModifiedBy>
  <cp:revision>89</cp:revision>
  <dcterms:created xsi:type="dcterms:W3CDTF">2021-09-08T21:15:08Z</dcterms:created>
  <dcterms:modified xsi:type="dcterms:W3CDTF">2022-01-12T07:13:44Z</dcterms:modified>
</cp:coreProperties>
</file>