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99" r:id="rId1"/>
  </p:sldMasterIdLst>
  <p:notesMasterIdLst>
    <p:notesMasterId r:id="rId7"/>
  </p:notesMasterIdLst>
  <p:sldIdLst>
    <p:sldId id="256" r:id="rId2"/>
    <p:sldId id="492" r:id="rId3"/>
    <p:sldId id="482" r:id="rId4"/>
    <p:sldId id="490" r:id="rId5"/>
    <p:sldId id="4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5353"/>
    <a:srgbClr val="FFFFFF"/>
    <a:srgbClr val="FFFF99"/>
    <a:srgbClr val="FF9999"/>
    <a:srgbClr val="FF33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2" autoAdjust="0"/>
    <p:restoredTop sz="94650" autoAdjust="0"/>
  </p:normalViewPr>
  <p:slideViewPr>
    <p:cSldViewPr>
      <p:cViewPr varScale="1">
        <p:scale>
          <a:sx n="123" d="100"/>
          <a:sy n="123" d="100"/>
        </p:scale>
        <p:origin x="1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17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F4EA0-B951-4D41-9FED-D1B1E92D0541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71432-EA0E-4ED1-AFA1-BEDF3176E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78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C69E8-AED0-4A50-8D31-5BDC62E35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4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6D8E-813A-4A92-B8D3-4C5F1F18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6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5F9E7-B8C7-40E1-846E-59A4CC0DF7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0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6BAE-0D25-481C-B102-2F95224A5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5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60242-2E9D-4E2E-87EB-CC16BA3CCF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7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D5F5-B2F0-4D32-A5EA-74C72E2E4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18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02436-90D2-4DCB-8C14-96B0138AB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83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8B726-79B6-4513-A3BE-F7F3B891D7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0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5058-F557-4EB2-8315-E76FFDF61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2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47973-D542-42E6-95ED-6D25CF12D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4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2C757-53C5-4F2A-A617-2B16221A5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3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AEB63-5EF6-4797-BE3E-6DC890E160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0" y="228600"/>
            <a:ext cx="9067800" cy="3429000"/>
          </a:xfrm>
        </p:spPr>
        <p:txBody>
          <a:bodyPr>
            <a:normAutofit/>
          </a:bodyPr>
          <a:lstStyle/>
          <a:p>
            <a:r>
              <a:rPr lang="en-US" sz="4000" dirty="0">
                <a:effectLst/>
              </a:rPr>
              <a:t>Norton Sound Red King Crab </a:t>
            </a:r>
            <a:r>
              <a:rPr lang="en-US" sz="4000" dirty="0"/>
              <a:t>Model</a:t>
            </a:r>
            <a:br>
              <a:rPr lang="en-US" sz="4000" dirty="0"/>
            </a:br>
            <a:r>
              <a:rPr lang="en-US" sz="4000" dirty="0"/>
              <a:t>CIE Review Summary</a:t>
            </a:r>
            <a:br>
              <a:rPr lang="en-US" sz="4000" dirty="0">
                <a:effectLst/>
              </a:rPr>
            </a:br>
            <a:br>
              <a:rPr lang="en-US" dirty="0">
                <a:effectLst/>
              </a:rPr>
            </a:br>
            <a:r>
              <a:rPr lang="en-US" sz="2800" dirty="0">
                <a:effectLst/>
              </a:rPr>
              <a:t>May </a:t>
            </a:r>
            <a:r>
              <a:rPr lang="en-US" sz="2800" dirty="0"/>
              <a:t>2019</a:t>
            </a:r>
            <a:r>
              <a:rPr lang="en-US" sz="2800" dirty="0">
                <a:effectLst/>
              </a:rPr>
              <a:t> </a:t>
            </a:r>
            <a:endParaRPr lang="en-US" dirty="0">
              <a:effectLst/>
            </a:endParaRPr>
          </a:p>
        </p:txBody>
      </p:sp>
      <p:sp>
        <p:nvSpPr>
          <p:cNvPr id="20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838200" y="4648200"/>
            <a:ext cx="7467600" cy="1905000"/>
          </a:xfrm>
        </p:spPr>
        <p:txBody>
          <a:bodyPr>
            <a:normAutofit lnSpcReduction="10000"/>
          </a:bodyPr>
          <a:lstStyle/>
          <a:p>
            <a:r>
              <a:rPr lang="en-US" sz="2800" dirty="0" err="1">
                <a:solidFill>
                  <a:schemeClr val="tx1"/>
                </a:solidFill>
                <a:effectLst/>
              </a:rPr>
              <a:t>Toshihide</a:t>
            </a:r>
            <a:r>
              <a:rPr lang="en-US" sz="2800" dirty="0">
                <a:solidFill>
                  <a:schemeClr val="tx1"/>
                </a:solidFill>
                <a:effectLst/>
              </a:rPr>
              <a:t> “Hamachan” Hamazaki, </a:t>
            </a:r>
          </a:p>
          <a:p>
            <a:r>
              <a:rPr lang="en-US" sz="2800" dirty="0">
                <a:solidFill>
                  <a:schemeClr val="tx1"/>
                </a:solidFill>
                <a:effectLst/>
              </a:rPr>
              <a:t>Jie Zheng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Alaska Department of Fish &amp; Game</a:t>
            </a:r>
          </a:p>
          <a:p>
            <a:r>
              <a:rPr lang="en-US" sz="2400" dirty="0">
                <a:solidFill>
                  <a:schemeClr val="tx1"/>
                </a:solidFill>
                <a:effectLst/>
              </a:rPr>
              <a:t>Division of Commercial Fisheries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theme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98265"/>
            <a:ext cx="8229600" cy="4525963"/>
          </a:xfrm>
        </p:spPr>
        <p:txBody>
          <a:bodyPr/>
          <a:lstStyle/>
          <a:p>
            <a:pPr lvl="0"/>
            <a:r>
              <a:rPr lang="en-US" sz="2800" dirty="0">
                <a:solidFill>
                  <a:srgbClr val="FF0000"/>
                </a:solidFill>
              </a:rPr>
              <a:t>More and better informative data, better assessment model results. 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sz="2000" dirty="0"/>
              <a:t>Improve trawl survey abundance  </a:t>
            </a:r>
          </a:p>
          <a:p>
            <a:pPr lvl="1"/>
            <a:r>
              <a:rPr lang="en-US" sz="2000" dirty="0"/>
              <a:t>More biological, life-history data, growth, age, maturity, spatial- distribution.</a:t>
            </a:r>
          </a:p>
          <a:p>
            <a:pPr lvl="1"/>
            <a:r>
              <a:rPr lang="en-US" sz="2000"/>
              <a:t>More </a:t>
            </a:r>
            <a:r>
              <a:rPr lang="en-US" sz="2000" dirty="0"/>
              <a:t>studies and/or more extensive surveys to understand the fate of larger crabs.</a:t>
            </a:r>
          </a:p>
          <a:p>
            <a:pPr lvl="1"/>
            <a:r>
              <a:rPr lang="en-US" sz="2000" dirty="0"/>
              <a:t>Catch and discards:  investigate accuracy of self-reporting </a:t>
            </a:r>
          </a:p>
          <a:p>
            <a:pPr marL="457200" lvl="1" indent="0">
              <a:buNone/>
            </a:pPr>
            <a:endParaRPr lang="en-US" sz="2000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33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Reviewer: Yong Chen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/>
              <a:t>Short-term</a:t>
            </a:r>
          </a:p>
          <a:p>
            <a:pPr lvl="1"/>
            <a:r>
              <a:rPr lang="en-US" sz="2400" dirty="0"/>
              <a:t>More robust model diagnoses</a:t>
            </a:r>
          </a:p>
          <a:p>
            <a:pPr lvl="1"/>
            <a:r>
              <a:rPr lang="en-US" sz="2400" dirty="0"/>
              <a:t>Explore spatial delta-GLMM method to standardize survey abundance. </a:t>
            </a:r>
          </a:p>
          <a:p>
            <a:pPr lvl="1"/>
            <a:r>
              <a:rPr lang="en-US" sz="2400" dirty="0"/>
              <a:t>Explore different size-intervals </a:t>
            </a:r>
          </a:p>
          <a:p>
            <a:pPr lvl="1"/>
            <a:r>
              <a:rPr lang="en-US" sz="2400" dirty="0"/>
              <a:t>Full Bayesian Model </a:t>
            </a:r>
          </a:p>
          <a:p>
            <a:pPr lvl="1"/>
            <a:r>
              <a:rPr lang="en-US" sz="2400" dirty="0"/>
              <a:t>Jittering </a:t>
            </a:r>
          </a:p>
          <a:p>
            <a:r>
              <a:rPr lang="en-US" sz="2800" dirty="0"/>
              <a:t>Long-term</a:t>
            </a:r>
          </a:p>
          <a:p>
            <a:pPr lvl="1"/>
            <a:r>
              <a:rPr lang="en-US" sz="2400" dirty="0"/>
              <a:t>Explore alternative survey design</a:t>
            </a:r>
          </a:p>
          <a:p>
            <a:pPr lvl="1"/>
            <a:r>
              <a:rPr lang="en-US" sz="2400" dirty="0"/>
              <a:t>Habitat suitability modeling</a:t>
            </a:r>
          </a:p>
          <a:p>
            <a:pPr lvl="1"/>
            <a:r>
              <a:rPr lang="en-US" sz="2400" dirty="0"/>
              <a:t>More studies in biology and life-history </a:t>
            </a:r>
          </a:p>
          <a:p>
            <a:pPr marL="0" lvl="0" indent="0">
              <a:buNone/>
            </a:pPr>
            <a:endParaRPr lang="en-US" sz="28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43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808038"/>
          </a:xfrm>
        </p:spPr>
        <p:txBody>
          <a:bodyPr/>
          <a:lstStyle/>
          <a:p>
            <a:r>
              <a:rPr lang="en-US" dirty="0"/>
              <a:t>Reviewer: Raouf </a:t>
            </a:r>
            <a:r>
              <a:rPr lang="en-US" dirty="0" err="1"/>
              <a:t>Kilada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Summary </a:t>
            </a:r>
          </a:p>
          <a:p>
            <a:pPr lvl="1"/>
            <a:r>
              <a:rPr lang="en-US" sz="2400" dirty="0"/>
              <a:t>Biological/morphometric study to estimate size-at-maturity</a:t>
            </a:r>
          </a:p>
          <a:p>
            <a:pPr lvl="1"/>
            <a:r>
              <a:rPr lang="en-US" sz="2400" dirty="0"/>
              <a:t>Estimate M, age of crab </a:t>
            </a:r>
          </a:p>
          <a:p>
            <a:pPr lvl="1"/>
            <a:r>
              <a:rPr lang="en-US" sz="2400" dirty="0"/>
              <a:t>Use PIT tag for tagging study  </a:t>
            </a:r>
          </a:p>
          <a:p>
            <a:pPr lvl="1"/>
            <a:r>
              <a:rPr lang="en-US" sz="2400" dirty="0"/>
              <a:t>Assess accuracy of fish ticket data, more observers</a:t>
            </a:r>
          </a:p>
          <a:p>
            <a:r>
              <a:rPr lang="en-US" sz="2800" dirty="0"/>
              <a:t>Long-term</a:t>
            </a:r>
          </a:p>
          <a:p>
            <a:pPr lvl="1"/>
            <a:r>
              <a:rPr lang="en-US" sz="2400" dirty="0"/>
              <a:t>Obtain more reliable biological data</a:t>
            </a:r>
            <a:endParaRPr lang="en-US" sz="2800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3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808038"/>
          </a:xfrm>
        </p:spPr>
        <p:txBody>
          <a:bodyPr/>
          <a:lstStyle/>
          <a:p>
            <a:r>
              <a:rPr lang="en-US" dirty="0"/>
              <a:t>Reviewer: John Neilson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3253582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Data </a:t>
            </a:r>
          </a:p>
          <a:p>
            <a:pPr lvl="1"/>
            <a:r>
              <a:rPr lang="en-US" sz="2400" dirty="0"/>
              <a:t>Clarification of data weighting </a:t>
            </a:r>
          </a:p>
          <a:p>
            <a:pPr lvl="1"/>
            <a:r>
              <a:rPr lang="en-US" sz="2400" dirty="0"/>
              <a:t>Validation of self-reporting (fish ticket data) </a:t>
            </a:r>
            <a:endParaRPr lang="en-US" sz="2800" dirty="0"/>
          </a:p>
          <a:p>
            <a:pPr lvl="1"/>
            <a:r>
              <a:rPr lang="en-US" sz="2400" dirty="0"/>
              <a:t>Explore options for survey abundance</a:t>
            </a:r>
          </a:p>
          <a:p>
            <a:pPr lvl="2"/>
            <a:r>
              <a:rPr lang="en-US" sz="2000" dirty="0"/>
              <a:t>Post stratification, model based approach   </a:t>
            </a:r>
          </a:p>
          <a:p>
            <a:pPr lvl="1"/>
            <a:r>
              <a:rPr lang="en-US" sz="2400" dirty="0"/>
              <a:t>Obtain better info on growth and age. </a:t>
            </a:r>
          </a:p>
          <a:p>
            <a:pPr lvl="1"/>
            <a:r>
              <a:rPr lang="en-US" sz="2400" dirty="0"/>
              <a:t>Find location of large crabs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19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5312</TotalTime>
  <Words>199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Norton Sound Red King Crab Model CIE Review Summary  May 2019 </vt:lpstr>
      <vt:lpstr>Common theme </vt:lpstr>
      <vt:lpstr>Reviewer: Yong Chen</vt:lpstr>
      <vt:lpstr>Reviewer: Raouf Kilada</vt:lpstr>
      <vt:lpstr>Reviewer: John Neilson</vt:lpstr>
    </vt:vector>
  </TitlesOfParts>
  <Company>State of Alaska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Norton Sound Red King Crab Stock Assessment in 2008</dc:title>
  <dc:creator>hhamazaki</dc:creator>
  <cp:lastModifiedBy>Hamazaki, Hamachan (DFG)</cp:lastModifiedBy>
  <cp:revision>362</cp:revision>
  <dcterms:created xsi:type="dcterms:W3CDTF">2008-04-26T17:10:03Z</dcterms:created>
  <dcterms:modified xsi:type="dcterms:W3CDTF">2019-04-22T19:18:02Z</dcterms:modified>
</cp:coreProperties>
</file>