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3" r:id="rId1"/>
  </p:sldMasterIdLst>
  <p:notesMasterIdLst>
    <p:notesMasterId r:id="rId11"/>
  </p:notesMasterIdLst>
  <p:sldIdLst>
    <p:sldId id="1141" r:id="rId2"/>
    <p:sldId id="1201" r:id="rId3"/>
    <p:sldId id="1206" r:id="rId4"/>
    <p:sldId id="1202" r:id="rId5"/>
    <p:sldId id="1194" r:id="rId6"/>
    <p:sldId id="1207" r:id="rId7"/>
    <p:sldId id="1168" r:id="rId8"/>
    <p:sldId id="1179" r:id="rId9"/>
    <p:sldId id="1203"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DCDE"/>
    <a:srgbClr val="00FDFF"/>
    <a:srgbClr val="73FEFF"/>
    <a:srgbClr val="FFFD78"/>
    <a:srgbClr val="FFD9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843"/>
    <p:restoredTop sz="81193"/>
  </p:normalViewPr>
  <p:slideViewPr>
    <p:cSldViewPr snapToGrid="0" snapToObjects="1">
      <p:cViewPr varScale="1">
        <p:scale>
          <a:sx n="67" d="100"/>
          <a:sy n="67" d="100"/>
        </p:scale>
        <p:origin x="1524" y="19"/>
      </p:cViewPr>
      <p:guideLst/>
    </p:cSldViewPr>
  </p:slideViewPr>
  <p:notesTextViewPr>
    <p:cViewPr>
      <p:scale>
        <a:sx n="1" d="1"/>
        <a:sy n="1" d="1"/>
      </p:scale>
      <p:origin x="0" y="0"/>
    </p:cViewPr>
  </p:notesTextViewPr>
  <p:sorterViewPr>
    <p:cViewPr>
      <p:scale>
        <a:sx n="79" d="100"/>
        <a:sy n="7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81D89F-F2CD-C94B-A52F-5AA923282BF3}" type="datetimeFigureOut">
              <a:rPr lang="en-US" smtClean="0"/>
              <a:t>1/27/2020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80C873-511B-7645-846C-D843FE09813A}" type="slidenum">
              <a:rPr lang="en-US" smtClean="0"/>
              <a:t>‹#›</a:t>
            </a:fld>
            <a:endParaRPr lang="en-US"/>
          </a:p>
        </p:txBody>
      </p:sp>
    </p:spTree>
    <p:extLst>
      <p:ext uri="{BB962C8B-B14F-4D97-AF65-F5344CB8AC3E}">
        <p14:creationId xmlns:p14="http://schemas.microsoft.com/office/powerpoint/2010/main" val="32200757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23FB532-ADCB-AF4B-8009-40329AB52205}" type="slidenum">
              <a:rPr lang="en-US" smtClean="0">
                <a:solidFill>
                  <a:prstClr val="black"/>
                </a:solidFill>
                <a:latin typeface="Calibri"/>
              </a:rPr>
              <a:pPr/>
              <a:t>1</a:t>
            </a:fld>
            <a:endParaRPr lang="en-US" dirty="0">
              <a:solidFill>
                <a:prstClr val="black"/>
              </a:solidFill>
              <a:latin typeface="Calibri"/>
            </a:endParaRPr>
          </a:p>
        </p:txBody>
      </p:sp>
    </p:spTree>
    <p:extLst>
      <p:ext uri="{BB962C8B-B14F-4D97-AF65-F5344CB8AC3E}">
        <p14:creationId xmlns:p14="http://schemas.microsoft.com/office/powerpoint/2010/main" val="16719798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The goal of the climate change module is to facilitate and support equitable climate change adaptation pathways and long-term resilience for the coupled social-ecological system of the Eastern Bering Sea (see geographic description in the FEP [ add link] ) . This module will support the capacity to </a:t>
            </a:r>
            <a:r>
              <a:rPr lang="en-US" sz="1200" b="0" i="0" u="none" strike="noStrike" kern="1200" dirty="0" err="1">
                <a:solidFill>
                  <a:schemeClr val="tx1"/>
                </a:solidFill>
                <a:effectLst/>
                <a:latin typeface="+mn-lt"/>
                <a:ea typeface="+mn-ea"/>
                <a:cs typeface="+mn-cs"/>
              </a:rPr>
              <a:t>i</a:t>
            </a:r>
            <a:r>
              <a:rPr lang="en-US" sz="1200" b="0" i="0" u="none" strike="noStrike" kern="1200" dirty="0">
                <a:solidFill>
                  <a:schemeClr val="tx1"/>
                </a:solidFill>
                <a:effectLst/>
                <a:latin typeface="+mn-lt"/>
                <a:ea typeface="+mn-ea"/>
                <a:cs typeface="+mn-cs"/>
              </a:rPr>
              <a:t>) evaluate management tools to develop incremental (normative) adaptation measures to preserve livelihoods, health and wellbeing across fisheries and dependent coastal communities, and, ii) enable transformative adaptation needed to ensure the productivity and sustainability of the coupled social-ecological Bering Sea system. To achieve this, the climate change module will be used to synthesize current knowledge regarding climate change effects on the EBS system, identify potential climate-resilient management measures that can improve adaptive capacity and avoid maladaptation (Figure 1), evaluate the risks, timescales, and probability of success of various climate-resilient management policies under future scenarios of change; and provide prioritized recommendations for actions that could be taken to advance the goals and minimize the risks identified. </a:t>
            </a:r>
            <a:endParaRPr lang="en-US" dirty="0"/>
          </a:p>
          <a:p>
            <a:endParaRPr lang="en-US" dirty="0"/>
          </a:p>
        </p:txBody>
      </p:sp>
      <p:sp>
        <p:nvSpPr>
          <p:cNvPr id="4" name="Slide Number Placeholder 3"/>
          <p:cNvSpPr>
            <a:spLocks noGrp="1"/>
          </p:cNvSpPr>
          <p:nvPr>
            <p:ph type="sldNum" sz="quarter" idx="10"/>
          </p:nvPr>
        </p:nvSpPr>
        <p:spPr/>
        <p:txBody>
          <a:bodyPr/>
          <a:lstStyle/>
          <a:p>
            <a:fld id="{323FB532-ADCB-AF4B-8009-40329AB52205}" type="slidenum">
              <a:rPr lang="en-US" smtClean="0">
                <a:solidFill>
                  <a:prstClr val="black"/>
                </a:solidFill>
                <a:latin typeface="Calibri"/>
              </a:rPr>
              <a:pPr/>
              <a:t>5</a:t>
            </a:fld>
            <a:endParaRPr lang="en-US" dirty="0">
              <a:solidFill>
                <a:prstClr val="black"/>
              </a:solidFill>
              <a:latin typeface="Calibri"/>
            </a:endParaRPr>
          </a:p>
        </p:txBody>
      </p:sp>
    </p:spTree>
    <p:extLst>
      <p:ext uri="{BB962C8B-B14F-4D97-AF65-F5344CB8AC3E}">
        <p14:creationId xmlns:p14="http://schemas.microsoft.com/office/powerpoint/2010/main" val="3523458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99C00B-8C17-9E4A-B507-B93B6729982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1058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[BRY] Think some language could be added in here that is very general about integration with some other as-of-yet not finalized efforts which will have long-term Council impacts and will add to where these interfaces can occur, especially the results of current and upcoming work in the LK/TK/Subsistence AM TF, the CEC, and the ongoing work of the Ecosystem Committee and the SSPT.</a:t>
            </a:r>
          </a:p>
          <a:p>
            <a:pPr lvl="0"/>
            <a:r>
              <a:rPr lang="en-US" sz="1200" kern="1200" dirty="0">
                <a:solidFill>
                  <a:schemeClr val="tx1"/>
                </a:solidFill>
                <a:effectLst/>
                <a:latin typeface="+mn-lt"/>
                <a:ea typeface="+mn-ea"/>
                <a:cs typeface="+mn-cs"/>
              </a:rPr>
              <a:t>Meetings/ joint meetings?</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TORs for our group</a:t>
            </a:r>
          </a:p>
          <a:p>
            <a:pPr lvl="0"/>
            <a:r>
              <a:rPr lang="en-US" sz="1200" kern="1200" dirty="0">
                <a:solidFill>
                  <a:schemeClr val="tx1"/>
                </a:solidFill>
                <a:effectLst/>
                <a:latin typeface="+mn-lt"/>
                <a:ea typeface="+mn-ea"/>
                <a:cs typeface="+mn-cs"/>
              </a:rPr>
              <a:t>Deliverables:</a:t>
            </a:r>
          </a:p>
          <a:p>
            <a:pPr lvl="0"/>
            <a:r>
              <a:rPr lang="en-US" sz="1200" kern="1200" dirty="0">
                <a:solidFill>
                  <a:schemeClr val="tx1"/>
                </a:solidFill>
                <a:effectLst/>
                <a:latin typeface="+mn-lt"/>
                <a:ea typeface="+mn-ea"/>
                <a:cs typeface="+mn-cs"/>
              </a:rPr>
              <a:t>	</a:t>
            </a:r>
          </a:p>
          <a:p>
            <a:pPr lvl="0" fontAlgn="base"/>
            <a:r>
              <a:rPr lang="en-US" sz="1200" kern="1200" dirty="0">
                <a:solidFill>
                  <a:schemeClr val="tx1"/>
                </a:solidFill>
                <a:effectLst/>
                <a:latin typeface="+mn-lt"/>
                <a:ea typeface="+mn-ea"/>
                <a:cs typeface="+mn-cs"/>
              </a:rPr>
              <a:t>New: Proposed plan of action for evaluation and implementation of management tools [ML]</a:t>
            </a:r>
          </a:p>
          <a:p>
            <a:pPr lvl="0" fontAlgn="base"/>
            <a:r>
              <a:rPr lang="en-US" sz="1200" kern="1200" dirty="0">
                <a:solidFill>
                  <a:schemeClr val="tx1"/>
                </a:solidFill>
                <a:effectLst/>
                <a:latin typeface="+mn-lt"/>
                <a:ea typeface="+mn-ea"/>
                <a:cs typeface="+mn-cs"/>
              </a:rPr>
              <a:t>“Annual climate change hot-topics/ red flags/ considerations for the coming year?” (e.g., via the ESR?) [BRY: Would this potentially be where the ongoing re-evaluations of management strategies would also fall?]</a:t>
            </a:r>
          </a:p>
          <a:p>
            <a:pPr lvl="0"/>
            <a:endParaRPr lang="en-US" dirty="0"/>
          </a:p>
        </p:txBody>
      </p:sp>
      <p:sp>
        <p:nvSpPr>
          <p:cNvPr id="4" name="Slide Number Placeholder 3"/>
          <p:cNvSpPr>
            <a:spLocks noGrp="1"/>
          </p:cNvSpPr>
          <p:nvPr>
            <p:ph type="sldNum" sz="quarter" idx="5"/>
          </p:nvPr>
        </p:nvSpPr>
        <p:spPr/>
        <p:txBody>
          <a:bodyPr/>
          <a:lstStyle/>
          <a:p>
            <a:fld id="{7680C873-511B-7645-846C-D843FE09813A}" type="slidenum">
              <a:rPr lang="en-US" smtClean="0"/>
              <a:t>8</a:t>
            </a:fld>
            <a:endParaRPr lang="en-US"/>
          </a:p>
        </p:txBody>
      </p:sp>
    </p:spTree>
    <p:extLst>
      <p:ext uri="{BB962C8B-B14F-4D97-AF65-F5344CB8AC3E}">
        <p14:creationId xmlns:p14="http://schemas.microsoft.com/office/powerpoint/2010/main" val="3145243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Slide">
    <p:bg>
      <p:bgRef idx="1001">
        <a:schemeClr val="bg1"/>
      </p:bgRef>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11469" y="268013"/>
            <a:ext cx="6858000" cy="4540469"/>
          </a:xfrm>
        </p:spPr>
        <p:txBody>
          <a:bodyPr/>
          <a:lstStyle>
            <a:lvl1pPr marL="0" indent="0" algn="ctr">
              <a:buNone/>
              <a:defRPr sz="6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a:p>
            <a:r>
              <a:rPr lang="en-US" dirty="0"/>
              <a:t>THIS SLIDE DECK IS KIRSTIN’S </a:t>
            </a:r>
          </a:p>
          <a:p>
            <a:r>
              <a:rPr lang="en-US" dirty="0"/>
              <a:t>PERSONAL PPT SET, BASED ON HER</a:t>
            </a:r>
          </a:p>
          <a:p>
            <a:r>
              <a:rPr lang="en-US" dirty="0"/>
              <a:t>PHOTOS AND DESIGN</a:t>
            </a:r>
          </a:p>
          <a:p>
            <a:r>
              <a:rPr lang="en-US" dirty="0"/>
              <a:t>PLEASE DO NOT USE</a:t>
            </a:r>
          </a:p>
        </p:txBody>
      </p:sp>
    </p:spTree>
    <p:extLst>
      <p:ext uri="{BB962C8B-B14F-4D97-AF65-F5344CB8AC3E}">
        <p14:creationId xmlns:p14="http://schemas.microsoft.com/office/powerpoint/2010/main" val="25938798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534F31-51A5-0C4E-A6A8-0DABCEC5AFA1}" type="datetimeFigureOut">
              <a:rPr lang="en-US" smtClean="0"/>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66A976-172D-834B-A853-3EA4883B4455}" type="slidenum">
              <a:rPr lang="en-US" smtClean="0"/>
              <a:t>‹#›</a:t>
            </a:fld>
            <a:endParaRPr lang="en-US" dirty="0"/>
          </a:p>
        </p:txBody>
      </p:sp>
    </p:spTree>
    <p:extLst>
      <p:ext uri="{BB962C8B-B14F-4D97-AF65-F5344CB8AC3E}">
        <p14:creationId xmlns:p14="http://schemas.microsoft.com/office/powerpoint/2010/main" val="3631244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534F31-51A5-0C4E-A6A8-0DABCEC5AFA1}" type="datetimeFigureOut">
              <a:rPr lang="en-US" smtClean="0"/>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66A976-172D-834B-A853-3EA4883B4455}" type="slidenum">
              <a:rPr lang="en-US" smtClean="0"/>
              <a:t>‹#›</a:t>
            </a:fld>
            <a:endParaRPr lang="en-US" dirty="0"/>
          </a:p>
        </p:txBody>
      </p:sp>
    </p:spTree>
    <p:extLst>
      <p:ext uri="{BB962C8B-B14F-4D97-AF65-F5344CB8AC3E}">
        <p14:creationId xmlns:p14="http://schemas.microsoft.com/office/powerpoint/2010/main" val="22267891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534F31-51A5-0C4E-A6A8-0DABCEC5AFA1}" type="datetimeFigureOut">
              <a:rPr lang="en-US" smtClean="0"/>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66A976-172D-834B-A853-3EA4883B4455}" type="slidenum">
              <a:rPr lang="en-US" smtClean="0"/>
              <a:t>‹#›</a:t>
            </a:fld>
            <a:endParaRPr lang="en-US" dirty="0"/>
          </a:p>
        </p:txBody>
      </p:sp>
    </p:spTree>
    <p:extLst>
      <p:ext uri="{BB962C8B-B14F-4D97-AF65-F5344CB8AC3E}">
        <p14:creationId xmlns:p14="http://schemas.microsoft.com/office/powerpoint/2010/main" val="3014821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3F84340-54C2-E748-A193-AE7134B156EC}"/>
              </a:ext>
            </a:extLst>
          </p:cNvPr>
          <p:cNvSpPr/>
          <p:nvPr userDrawn="1"/>
        </p:nvSpPr>
        <p:spPr>
          <a:xfrm>
            <a:off x="7885322" y="6581001"/>
            <a:ext cx="1258678" cy="276999"/>
          </a:xfrm>
          <a:prstGeom prst="rect">
            <a:avLst/>
          </a:prstGeom>
        </p:spPr>
        <p:txBody>
          <a:bodyPr wrap="none">
            <a:spAutoFit/>
          </a:bodyPr>
          <a:lstStyle/>
          <a:p>
            <a:pPr algn="r"/>
            <a:r>
              <a:rPr lang="en-US" sz="1200">
                <a:solidFill>
                  <a:schemeClr val="tx1">
                    <a:lumMod val="50000"/>
                    <a:lumOff val="50000"/>
                  </a:schemeClr>
                </a:solidFill>
                <a:latin typeface="Arial"/>
                <a:cs typeface="Arial"/>
              </a:rPr>
              <a:t>Kirstin Holsman</a:t>
            </a:r>
          </a:p>
        </p:txBody>
      </p:sp>
    </p:spTree>
    <p:extLst>
      <p:ext uri="{BB962C8B-B14F-4D97-AF65-F5344CB8AC3E}">
        <p14:creationId xmlns:p14="http://schemas.microsoft.com/office/powerpoint/2010/main" val="39639997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090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461C30-287E-6444-91D1-96D64DDB42DE}"/>
              </a:ext>
            </a:extLst>
          </p:cNvPr>
          <p:cNvPicPr>
            <a:picLocks noChangeAspect="1"/>
          </p:cNvPicPr>
          <p:nvPr userDrawn="1"/>
        </p:nvPicPr>
        <p:blipFill rotWithShape="1">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a:ext>
            </a:extLst>
          </a:blip>
          <a:srcRect/>
          <a:stretch/>
        </p:blipFill>
        <p:spPr>
          <a:xfrm>
            <a:off x="0" y="0"/>
            <a:ext cx="9144000" cy="3516087"/>
          </a:xfrm>
          <a:prstGeom prst="rect">
            <a:avLst/>
          </a:prstGeom>
        </p:spPr>
      </p:pic>
      <p:sp>
        <p:nvSpPr>
          <p:cNvPr id="6" name="Rectangle 5">
            <a:extLst>
              <a:ext uri="{FF2B5EF4-FFF2-40B4-BE49-F238E27FC236}">
                <a16:creationId xmlns:a16="http://schemas.microsoft.com/office/drawing/2014/main" id="{1791BD72-2D9C-E04D-ACCC-F3212798F1D1}"/>
              </a:ext>
            </a:extLst>
          </p:cNvPr>
          <p:cNvSpPr/>
          <p:nvPr userDrawn="1"/>
        </p:nvSpPr>
        <p:spPr>
          <a:xfrm>
            <a:off x="0" y="2144486"/>
            <a:ext cx="9144000" cy="1382487"/>
          </a:xfrm>
          <a:prstGeom prst="rect">
            <a:avLst/>
          </a:prstGeom>
          <a:gradFill>
            <a:gsLst>
              <a:gs pos="26000">
                <a:schemeClr val="tx1">
                  <a:alpha val="0"/>
                </a:schemeClr>
              </a:gs>
              <a:gs pos="90000">
                <a:schemeClr val="tx1"/>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9725E7DD-27FF-D54C-90B2-C2DAF700777D}"/>
              </a:ext>
            </a:extLst>
          </p:cNvPr>
          <p:cNvSpPr/>
          <p:nvPr userDrawn="1"/>
        </p:nvSpPr>
        <p:spPr>
          <a:xfrm>
            <a:off x="155536" y="6396912"/>
            <a:ext cx="1778051" cy="253916"/>
          </a:xfrm>
          <a:prstGeom prst="rect">
            <a:avLst/>
          </a:prstGeom>
        </p:spPr>
        <p:txBody>
          <a:bodyPr wrap="none">
            <a:spAutoFit/>
          </a:bodyPr>
          <a:lstStyle/>
          <a:p>
            <a:pPr marL="0" indent="0" algn="r">
              <a:buFont typeface="Arial"/>
              <a:buNone/>
            </a:pPr>
            <a:r>
              <a:rPr lang="en-US" sz="1050" err="1">
                <a:solidFill>
                  <a:schemeClr val="tx1">
                    <a:lumMod val="65000"/>
                    <a:lumOff val="35000"/>
                  </a:schemeClr>
                </a:solidFill>
                <a:latin typeface="Arial"/>
                <a:cs typeface="Arial"/>
              </a:rPr>
              <a:t>kirstin.holsman@noaa.gov</a:t>
            </a:r>
            <a:endParaRPr lang="en-US" sz="1050">
              <a:solidFill>
                <a:schemeClr val="tx1">
                  <a:lumMod val="65000"/>
                  <a:lumOff val="35000"/>
                </a:schemeClr>
              </a:solidFill>
              <a:latin typeface="Arial"/>
              <a:cs typeface="Arial"/>
            </a:endParaRPr>
          </a:p>
        </p:txBody>
      </p:sp>
    </p:spTree>
    <p:extLst>
      <p:ext uri="{BB962C8B-B14F-4D97-AF65-F5344CB8AC3E}">
        <p14:creationId xmlns:p14="http://schemas.microsoft.com/office/powerpoint/2010/main" val="1293728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pic>
        <p:nvPicPr>
          <p:cNvPr id="2" name="Picture 1" descr="_MG_8444.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965551"/>
            <a:ext cx="9144000" cy="3892449"/>
          </a:xfrm>
          <a:prstGeom prst="rect">
            <a:avLst/>
          </a:prstGeom>
        </p:spPr>
      </p:pic>
      <p:sp>
        <p:nvSpPr>
          <p:cNvPr id="7" name="Rectangle 6"/>
          <p:cNvSpPr/>
          <p:nvPr userDrawn="1"/>
        </p:nvSpPr>
        <p:spPr>
          <a:xfrm>
            <a:off x="0" y="2575609"/>
            <a:ext cx="9144000" cy="1658269"/>
          </a:xfrm>
          <a:prstGeom prst="rect">
            <a:avLst/>
          </a:prstGeom>
          <a:gradFill flip="none" rotWithShape="1">
            <a:gsLst>
              <a:gs pos="55000">
                <a:srgbClr val="FFFFFF"/>
              </a:gs>
              <a:gs pos="100000">
                <a:schemeClr val="bg1">
                  <a:alpha val="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6" name="Title 1"/>
          <p:cNvSpPr>
            <a:spLocks noGrp="1"/>
          </p:cNvSpPr>
          <p:nvPr>
            <p:ph type="title"/>
          </p:nvPr>
        </p:nvSpPr>
        <p:spPr>
          <a:xfrm>
            <a:off x="609600" y="260124"/>
            <a:ext cx="8077200" cy="435506"/>
          </a:xfrm>
          <a:prstGeom prst="rect">
            <a:avLst/>
          </a:prstGeom>
        </p:spPr>
        <p:txBody>
          <a:bodyPr/>
          <a:lstStyle/>
          <a:p>
            <a:r>
              <a:rPr lang="en-US" dirty="0"/>
              <a:t>Click to edit Master title style</a:t>
            </a:r>
          </a:p>
        </p:txBody>
      </p:sp>
      <p:sp>
        <p:nvSpPr>
          <p:cNvPr id="9" name="Rectangle 8">
            <a:extLst>
              <a:ext uri="{FF2B5EF4-FFF2-40B4-BE49-F238E27FC236}">
                <a16:creationId xmlns:a16="http://schemas.microsoft.com/office/drawing/2014/main" id="{40E71E1D-8980-4943-8CD3-AE1BA03F68AE}"/>
              </a:ext>
            </a:extLst>
          </p:cNvPr>
          <p:cNvSpPr/>
          <p:nvPr userDrawn="1"/>
        </p:nvSpPr>
        <p:spPr>
          <a:xfrm rot="16200000">
            <a:off x="8418642" y="6170558"/>
            <a:ext cx="1173718" cy="276999"/>
          </a:xfrm>
          <a:prstGeom prst="rect">
            <a:avLst/>
          </a:prstGeom>
        </p:spPr>
        <p:txBody>
          <a:bodyPr wrap="none">
            <a:spAutoFit/>
          </a:bodyPr>
          <a:lstStyle/>
          <a:p>
            <a:pPr algn="r"/>
            <a:r>
              <a:rPr lang="en-US" sz="1200">
                <a:solidFill>
                  <a:schemeClr val="bg1">
                    <a:lumMod val="50000"/>
                  </a:schemeClr>
                </a:solidFill>
                <a:latin typeface="Arial"/>
                <a:cs typeface="Arial"/>
              </a:rPr>
              <a:t>Mark Holsman</a:t>
            </a:r>
          </a:p>
        </p:txBody>
      </p:sp>
    </p:spTree>
    <p:extLst>
      <p:ext uri="{BB962C8B-B14F-4D97-AF65-F5344CB8AC3E}">
        <p14:creationId xmlns:p14="http://schemas.microsoft.com/office/powerpoint/2010/main" val="729803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pic>
        <p:nvPicPr>
          <p:cNvPr id="11" name="Picture 10" descr="_MG_8441.jpg"/>
          <p:cNvPicPr>
            <a:picLocks noChangeAspect="1"/>
          </p:cNvPicPr>
          <p:nvPr userDrawn="1"/>
        </p:nvPicPr>
        <p:blipFill rotWithShape="1">
          <a:blip r:embed="rId2" cstate="print">
            <a:extLst>
              <a:ext uri="{28A0092B-C50C-407E-A947-70E740481C1C}">
                <a14:useLocalDpi xmlns:a14="http://schemas.microsoft.com/office/drawing/2010/main"/>
              </a:ext>
            </a:extLst>
          </a:blip>
          <a:srcRect b="-2"/>
          <a:stretch/>
        </p:blipFill>
        <p:spPr>
          <a:xfrm>
            <a:off x="0" y="4886601"/>
            <a:ext cx="9144000" cy="2010347"/>
          </a:xfrm>
          <a:prstGeom prst="rect">
            <a:avLst/>
          </a:prstGeom>
        </p:spPr>
      </p:pic>
      <p:sp>
        <p:nvSpPr>
          <p:cNvPr id="2" name="Date Placeholder 1"/>
          <p:cNvSpPr>
            <a:spLocks noGrp="1"/>
          </p:cNvSpPr>
          <p:nvPr>
            <p:ph type="dt" sz="half" idx="10"/>
          </p:nvPr>
        </p:nvSpPr>
        <p:spPr/>
        <p:txBody>
          <a:bodyPr/>
          <a:lstStyle/>
          <a:p>
            <a:fld id="{BF57ED36-5775-EF4C-A653-BFE52E84E57C}" type="datetimeFigureOut">
              <a:rPr lang="en-US" smtClean="0">
                <a:solidFill>
                  <a:prstClr val="black">
                    <a:tint val="75000"/>
                  </a:prstClr>
                </a:solidFill>
              </a:rPr>
              <a:pPr/>
              <a:t>1/27/2020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CA2476C6-3389-6446-8887-3A1B77B7DEA7}" type="slidenum">
              <a:rPr lang="en-US" smtClean="0">
                <a:solidFill>
                  <a:prstClr val="black">
                    <a:tint val="75000"/>
                  </a:prstClr>
                </a:solidFill>
              </a:rPr>
              <a:pPr/>
              <a:t>‹#›</a:t>
            </a:fld>
            <a:endParaRPr lang="en-US" dirty="0">
              <a:solidFill>
                <a:prstClr val="black">
                  <a:tint val="75000"/>
                </a:prstClr>
              </a:solidFill>
            </a:endParaRPr>
          </a:p>
        </p:txBody>
      </p:sp>
      <p:sp>
        <p:nvSpPr>
          <p:cNvPr id="6" name="Rectangle 5"/>
          <p:cNvSpPr/>
          <p:nvPr userDrawn="1"/>
        </p:nvSpPr>
        <p:spPr>
          <a:xfrm>
            <a:off x="0" y="4692547"/>
            <a:ext cx="9144000" cy="2363915"/>
          </a:xfrm>
          <a:prstGeom prst="rect">
            <a:avLst/>
          </a:prstGeom>
          <a:gradFill flip="none" rotWithShape="1">
            <a:gsLst>
              <a:gs pos="55000">
                <a:srgbClr val="FFFFFF"/>
              </a:gs>
              <a:gs pos="100000">
                <a:schemeClr val="bg1">
                  <a:alpha val="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19" name="Slide Number Placeholder 5"/>
          <p:cNvSpPr txBox="1">
            <a:spLocks/>
          </p:cNvSpPr>
          <p:nvPr userDrawn="1"/>
        </p:nvSpPr>
        <p:spPr>
          <a:xfrm>
            <a:off x="6553200" y="6356350"/>
            <a:ext cx="21336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A2476C6-3389-6446-8887-3A1B77B7DEA7}" type="slidenum">
              <a:rPr lang="en-US" smtClean="0">
                <a:solidFill>
                  <a:prstClr val="black">
                    <a:tint val="75000"/>
                  </a:prstClr>
                </a:solidFill>
                <a:latin typeface="Calibri"/>
              </a:rPr>
              <a:pPr/>
              <a:t>‹#›</a:t>
            </a:fld>
            <a:endParaRPr lang="en-US" dirty="0">
              <a:solidFill>
                <a:prstClr val="black">
                  <a:tint val="75000"/>
                </a:prstClr>
              </a:solidFill>
              <a:latin typeface="Calibri"/>
            </a:endParaRPr>
          </a:p>
        </p:txBody>
      </p:sp>
      <p:pic>
        <p:nvPicPr>
          <p:cNvPr id="13" name="Picture 12" descr="_MG_8441.jpg"/>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0" y="6356350"/>
            <a:ext cx="9144000" cy="540598"/>
          </a:xfrm>
          <a:prstGeom prst="rect">
            <a:avLst/>
          </a:prstGeom>
        </p:spPr>
      </p:pic>
      <p:sp>
        <p:nvSpPr>
          <p:cNvPr id="12" name="Title 1"/>
          <p:cNvSpPr>
            <a:spLocks noGrp="1"/>
          </p:cNvSpPr>
          <p:nvPr>
            <p:ph type="title"/>
          </p:nvPr>
        </p:nvSpPr>
        <p:spPr>
          <a:xfrm>
            <a:off x="609600" y="260124"/>
            <a:ext cx="8077200" cy="435506"/>
          </a:xfrm>
          <a:prstGeom prst="rect">
            <a:avLst/>
          </a:prstGeom>
        </p:spPr>
        <p:txBody>
          <a:bodyPr/>
          <a:lstStyle/>
          <a:p>
            <a:r>
              <a:rPr lang="en-US" dirty="0"/>
              <a:t>Click to edit Master title style</a:t>
            </a:r>
          </a:p>
        </p:txBody>
      </p:sp>
    </p:spTree>
    <p:extLst>
      <p:ext uri="{BB962C8B-B14F-4D97-AF65-F5344CB8AC3E}">
        <p14:creationId xmlns:p14="http://schemas.microsoft.com/office/powerpoint/2010/main" val="71428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1" name="Picture 10" descr="_MG_8441.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3007967"/>
            <a:ext cx="9144000" cy="3888982"/>
          </a:xfrm>
          <a:prstGeom prst="rect">
            <a:avLst/>
          </a:prstGeom>
        </p:spPr>
      </p:pic>
      <p:sp>
        <p:nvSpPr>
          <p:cNvPr id="10" name="Rectangle 9"/>
          <p:cNvSpPr/>
          <p:nvPr userDrawn="1"/>
        </p:nvSpPr>
        <p:spPr>
          <a:xfrm>
            <a:off x="0" y="2971799"/>
            <a:ext cx="9144000" cy="2239787"/>
          </a:xfrm>
          <a:prstGeom prst="rect">
            <a:avLst/>
          </a:prstGeom>
          <a:gradFill flip="none" rotWithShape="1">
            <a:gsLst>
              <a:gs pos="0">
                <a:schemeClr val="bg1"/>
              </a:gs>
              <a:gs pos="100000">
                <a:schemeClr val="bg1">
                  <a:lumMod val="95000"/>
                  <a:alpha val="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2" name="Title 1"/>
          <p:cNvSpPr>
            <a:spLocks noGrp="1"/>
          </p:cNvSpPr>
          <p:nvPr>
            <p:ph type="ctrTitle"/>
          </p:nvPr>
        </p:nvSpPr>
        <p:spPr>
          <a:xfrm>
            <a:off x="914400" y="354330"/>
            <a:ext cx="7772400" cy="1470025"/>
          </a:xfrm>
          <a:prstGeom prst="rect">
            <a:avLst/>
          </a:prstGeom>
        </p:spPr>
        <p:txBody>
          <a:bodyPr/>
          <a:lstStyle>
            <a:lvl1pPr algn="r">
              <a:defRPr sz="2800"/>
            </a:lvl1pPr>
          </a:lstStyle>
          <a:p>
            <a:r>
              <a:rPr lang="en-US" dirty="0"/>
              <a:t>Click to edit Master title style</a:t>
            </a:r>
          </a:p>
        </p:txBody>
      </p:sp>
      <p:sp>
        <p:nvSpPr>
          <p:cNvPr id="3" name="Subtitle 2"/>
          <p:cNvSpPr>
            <a:spLocks noGrp="1"/>
          </p:cNvSpPr>
          <p:nvPr>
            <p:ph type="subTitle" idx="1"/>
          </p:nvPr>
        </p:nvSpPr>
        <p:spPr>
          <a:xfrm>
            <a:off x="2286000" y="2110105"/>
            <a:ext cx="6400800" cy="1752600"/>
          </a:xfrm>
        </p:spPr>
        <p:txBody>
          <a:bodyPr>
            <a:normAutofit/>
          </a:bodyPr>
          <a:lstStyle>
            <a:lvl1pPr marL="0" indent="0" algn="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TextBox 11"/>
          <p:cNvSpPr txBox="1"/>
          <p:nvPr userDrawn="1"/>
        </p:nvSpPr>
        <p:spPr>
          <a:xfrm rot="16200000">
            <a:off x="-531396" y="6026999"/>
            <a:ext cx="1401346" cy="338554"/>
          </a:xfrm>
          <a:prstGeom prst="rect">
            <a:avLst/>
          </a:prstGeom>
          <a:noFill/>
        </p:spPr>
        <p:txBody>
          <a:bodyPr wrap="none" rtlCol="0">
            <a:spAutoFit/>
          </a:bodyPr>
          <a:lstStyle/>
          <a:p>
            <a:r>
              <a:rPr lang="en-US" sz="1600" dirty="0">
                <a:solidFill>
                  <a:schemeClr val="accent5">
                    <a:lumMod val="60000"/>
                    <a:lumOff val="40000"/>
                  </a:schemeClr>
                </a:solidFill>
                <a:latin typeface="Calibri"/>
              </a:rPr>
              <a:t>Mark Holsman</a:t>
            </a:r>
          </a:p>
        </p:txBody>
      </p:sp>
    </p:spTree>
    <p:extLst>
      <p:ext uri="{BB962C8B-B14F-4D97-AF65-F5344CB8AC3E}">
        <p14:creationId xmlns:p14="http://schemas.microsoft.com/office/powerpoint/2010/main" val="39411392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pic>
        <p:nvPicPr>
          <p:cNvPr id="2" name="Picture 1" descr="_MG_8444.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965551"/>
            <a:ext cx="9144000" cy="3892449"/>
          </a:xfrm>
          <a:prstGeom prst="rect">
            <a:avLst/>
          </a:prstGeom>
        </p:spPr>
      </p:pic>
      <p:sp>
        <p:nvSpPr>
          <p:cNvPr id="7" name="Rectangle 6"/>
          <p:cNvSpPr/>
          <p:nvPr userDrawn="1"/>
        </p:nvSpPr>
        <p:spPr>
          <a:xfrm>
            <a:off x="0" y="2575609"/>
            <a:ext cx="9144000" cy="1658269"/>
          </a:xfrm>
          <a:prstGeom prst="rect">
            <a:avLst/>
          </a:prstGeom>
          <a:gradFill flip="none" rotWithShape="1">
            <a:gsLst>
              <a:gs pos="55000">
                <a:srgbClr val="FFFFFF"/>
              </a:gs>
              <a:gs pos="100000">
                <a:schemeClr val="bg1">
                  <a:alpha val="0"/>
                </a:schemeClr>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Calibri"/>
            </a:endParaRPr>
          </a:p>
        </p:txBody>
      </p:sp>
      <p:sp>
        <p:nvSpPr>
          <p:cNvPr id="6" name="Title 1"/>
          <p:cNvSpPr>
            <a:spLocks noGrp="1"/>
          </p:cNvSpPr>
          <p:nvPr>
            <p:ph type="title"/>
          </p:nvPr>
        </p:nvSpPr>
        <p:spPr>
          <a:xfrm>
            <a:off x="609600" y="260124"/>
            <a:ext cx="8077200" cy="435506"/>
          </a:xfrm>
          <a:prstGeom prst="rect">
            <a:avLst/>
          </a:prstGeom>
        </p:spPr>
        <p:txBody>
          <a:bodyPr/>
          <a:lstStyle/>
          <a:p>
            <a:r>
              <a:rPr lang="en-US" dirty="0"/>
              <a:t>Click to edit Master title style</a:t>
            </a:r>
          </a:p>
        </p:txBody>
      </p:sp>
      <p:sp>
        <p:nvSpPr>
          <p:cNvPr id="9" name="Rectangle 8">
            <a:extLst>
              <a:ext uri="{FF2B5EF4-FFF2-40B4-BE49-F238E27FC236}">
                <a16:creationId xmlns:a16="http://schemas.microsoft.com/office/drawing/2014/main" id="{40E71E1D-8980-4943-8CD3-AE1BA03F68AE}"/>
              </a:ext>
            </a:extLst>
          </p:cNvPr>
          <p:cNvSpPr/>
          <p:nvPr userDrawn="1"/>
        </p:nvSpPr>
        <p:spPr>
          <a:xfrm rot="16200000">
            <a:off x="8418642" y="6170558"/>
            <a:ext cx="1173718" cy="276999"/>
          </a:xfrm>
          <a:prstGeom prst="rect">
            <a:avLst/>
          </a:prstGeom>
        </p:spPr>
        <p:txBody>
          <a:bodyPr wrap="none">
            <a:spAutoFit/>
          </a:bodyPr>
          <a:lstStyle/>
          <a:p>
            <a:pPr algn="r"/>
            <a:r>
              <a:rPr lang="en-US" sz="1200" dirty="0">
                <a:solidFill>
                  <a:schemeClr val="bg1">
                    <a:lumMod val="50000"/>
                  </a:schemeClr>
                </a:solidFill>
                <a:latin typeface="Arial"/>
                <a:cs typeface="Arial"/>
              </a:rPr>
              <a:t>Mark Holsman</a:t>
            </a:r>
          </a:p>
        </p:txBody>
      </p:sp>
    </p:spTree>
    <p:extLst>
      <p:ext uri="{BB962C8B-B14F-4D97-AF65-F5344CB8AC3E}">
        <p14:creationId xmlns:p14="http://schemas.microsoft.com/office/powerpoint/2010/main" val="2125348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534F31-51A5-0C4E-A6A8-0DABCEC5AFA1}" type="datetimeFigureOut">
              <a:rPr lang="en-US" smtClean="0"/>
              <a:t>1/27/2020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66A976-172D-834B-A853-3EA4883B4455}" type="slidenum">
              <a:rPr lang="en-US" smtClean="0"/>
              <a:t>‹#›</a:t>
            </a:fld>
            <a:endParaRPr lang="en-US" dirty="0"/>
          </a:p>
        </p:txBody>
      </p:sp>
    </p:spTree>
    <p:extLst>
      <p:ext uri="{BB962C8B-B14F-4D97-AF65-F5344CB8AC3E}">
        <p14:creationId xmlns:p14="http://schemas.microsoft.com/office/powerpoint/2010/main" val="2881927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534F31-51A5-0C4E-A6A8-0DABCEC5AFA1}" type="datetimeFigureOut">
              <a:rPr lang="en-US" smtClean="0"/>
              <a:t>1/27/2020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D66A976-172D-834B-A853-3EA4883B4455}" type="slidenum">
              <a:rPr lang="en-US" smtClean="0"/>
              <a:t>‹#›</a:t>
            </a:fld>
            <a:endParaRPr lang="en-US" dirty="0"/>
          </a:p>
        </p:txBody>
      </p:sp>
    </p:spTree>
    <p:extLst>
      <p:ext uri="{BB962C8B-B14F-4D97-AF65-F5344CB8AC3E}">
        <p14:creationId xmlns:p14="http://schemas.microsoft.com/office/powerpoint/2010/main" val="1629117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F534F31-51A5-0C4E-A6A8-0DABCEC5AFA1}" type="datetimeFigureOut">
              <a:rPr lang="en-US" smtClean="0"/>
              <a:t>1/27/2020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66A976-172D-834B-A853-3EA4883B4455}" type="slidenum">
              <a:rPr lang="en-US" smtClean="0"/>
              <a:t>‹#›</a:t>
            </a:fld>
            <a:endParaRPr lang="en-US" dirty="0"/>
          </a:p>
        </p:txBody>
      </p:sp>
    </p:spTree>
    <p:extLst>
      <p:ext uri="{BB962C8B-B14F-4D97-AF65-F5344CB8AC3E}">
        <p14:creationId xmlns:p14="http://schemas.microsoft.com/office/powerpoint/2010/main" val="454259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534F31-51A5-0C4E-A6A8-0DABCEC5AFA1}" type="datetimeFigureOut">
              <a:rPr lang="en-US" smtClean="0"/>
              <a:t>1/27/2020</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66A976-172D-834B-A853-3EA4883B4455}" type="slidenum">
              <a:rPr lang="en-US" smtClean="0"/>
              <a:t>‹#›</a:t>
            </a:fld>
            <a:endParaRPr lang="en-US" dirty="0"/>
          </a:p>
        </p:txBody>
      </p:sp>
    </p:spTree>
    <p:extLst>
      <p:ext uri="{BB962C8B-B14F-4D97-AF65-F5344CB8AC3E}">
        <p14:creationId xmlns:p14="http://schemas.microsoft.com/office/powerpoint/2010/main" val="1006656673"/>
      </p:ext>
    </p:extLst>
  </p:cSld>
  <p:clrMap bg1="lt1" tx1="dk1" bg2="lt2" tx2="dk2" accent1="accent1" accent2="accent2" accent3="accent3" accent4="accent4" accent5="accent5" accent6="accent6" hlink="hlink" folHlink="folHlink"/>
  <p:sldLayoutIdLst>
    <p:sldLayoutId id="2147483677" r:id="rId1"/>
    <p:sldLayoutId id="2147483688" r:id="rId2"/>
    <p:sldLayoutId id="2147483698" r:id="rId3"/>
    <p:sldLayoutId id="2147483713" r:id="rId4"/>
    <p:sldLayoutId id="2147483715" r:id="rId5"/>
    <p:sldLayoutId id="2147483716" r:id="rId6"/>
    <p:sldLayoutId id="2147483704" r:id="rId7"/>
    <p:sldLayoutId id="2147483705" r:id="rId8"/>
    <p:sldLayoutId id="2147483706" r:id="rId9"/>
    <p:sldLayoutId id="2147483707" r:id="rId10"/>
    <p:sldLayoutId id="2147483708" r:id="rId11"/>
    <p:sldLayoutId id="2147483709" r:id="rId12"/>
    <p:sldLayoutId id="2147483687" r:id="rId13"/>
    <p:sldLayoutId id="2147483700"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209EAD2-476E-344D-9292-6E92DAEFB757}"/>
              </a:ext>
            </a:extLst>
          </p:cNvPr>
          <p:cNvSpPr/>
          <p:nvPr/>
        </p:nvSpPr>
        <p:spPr>
          <a:xfrm>
            <a:off x="324787" y="2124297"/>
            <a:ext cx="8184629" cy="3262432"/>
          </a:xfrm>
          <a:prstGeom prst="rect">
            <a:avLst/>
          </a:prstGeom>
        </p:spPr>
        <p:txBody>
          <a:bodyPr wrap="square">
            <a:spAutoFit/>
          </a:bodyPr>
          <a:lstStyle/>
          <a:p>
            <a:pPr algn="ctr">
              <a:spcAft>
                <a:spcPts val="1200"/>
              </a:spcAft>
            </a:pPr>
            <a:endParaRPr lang="en-US" sz="4400" b="1" dirty="0">
              <a:latin typeface="+mj-lt"/>
            </a:endParaRPr>
          </a:p>
          <a:p>
            <a:pPr algn="ctr">
              <a:spcAft>
                <a:spcPts val="1200"/>
              </a:spcAft>
            </a:pPr>
            <a:r>
              <a:rPr lang="en-US" sz="4400" b="1" dirty="0">
                <a:latin typeface="+mj-lt"/>
              </a:rPr>
              <a:t>FEP Climate Change Module</a:t>
            </a:r>
          </a:p>
          <a:p>
            <a:pPr algn="ctr">
              <a:spcAft>
                <a:spcPts val="1200"/>
              </a:spcAft>
            </a:pPr>
            <a:r>
              <a:rPr lang="en-US" sz="4400" b="1" i="1" dirty="0">
                <a:latin typeface="+mj-lt"/>
              </a:rPr>
              <a:t>D3</a:t>
            </a:r>
          </a:p>
          <a:p>
            <a:pPr algn="ctr">
              <a:spcAft>
                <a:spcPts val="1200"/>
              </a:spcAft>
            </a:pPr>
            <a:r>
              <a:rPr lang="en-US" sz="4400" b="1" i="1" dirty="0">
                <a:latin typeface="+mj-lt"/>
              </a:rPr>
              <a:t>January Council 2020</a:t>
            </a:r>
            <a:endParaRPr lang="en-US" sz="3600" i="1" dirty="0">
              <a:latin typeface="+mj-lt"/>
            </a:endParaRPr>
          </a:p>
        </p:txBody>
      </p:sp>
      <p:sp>
        <p:nvSpPr>
          <p:cNvPr id="2" name="Title 1">
            <a:extLst>
              <a:ext uri="{FF2B5EF4-FFF2-40B4-BE49-F238E27FC236}">
                <a16:creationId xmlns:a16="http://schemas.microsoft.com/office/drawing/2014/main" id="{BC848BFB-23F4-3544-AF51-2D042E686176}"/>
              </a:ext>
            </a:extLst>
          </p:cNvPr>
          <p:cNvSpPr>
            <a:spLocks noGrp="1"/>
          </p:cNvSpPr>
          <p:nvPr>
            <p:ph type="title"/>
          </p:nvPr>
        </p:nvSpPr>
        <p:spPr/>
        <p:txBody>
          <a:bodyPr>
            <a:normAutofit fontScale="90000"/>
          </a:bodyPr>
          <a:lstStyle/>
          <a:p>
            <a:endParaRPr lang="en-US"/>
          </a:p>
        </p:txBody>
      </p:sp>
    </p:spTree>
    <p:extLst>
      <p:ext uri="{BB962C8B-B14F-4D97-AF65-F5344CB8AC3E}">
        <p14:creationId xmlns:p14="http://schemas.microsoft.com/office/powerpoint/2010/main" val="671223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89DEE5-8AC4-4BEF-9C71-287F9F03EDC8}"/>
              </a:ext>
            </a:extLst>
          </p:cNvPr>
          <p:cNvSpPr>
            <a:spLocks noGrp="1"/>
          </p:cNvSpPr>
          <p:nvPr>
            <p:ph type="ctrTitle"/>
          </p:nvPr>
        </p:nvSpPr>
        <p:spPr/>
        <p:txBody>
          <a:bodyPr>
            <a:normAutofit/>
          </a:bodyPr>
          <a:lstStyle/>
          <a:p>
            <a:r>
              <a:rPr lang="en-US" dirty="0"/>
              <a:t>Climate Change Taskforce (CCTF) members:</a:t>
            </a:r>
          </a:p>
        </p:txBody>
      </p:sp>
      <p:sp>
        <p:nvSpPr>
          <p:cNvPr id="4" name="Subtitle 3">
            <a:extLst>
              <a:ext uri="{FF2B5EF4-FFF2-40B4-BE49-F238E27FC236}">
                <a16:creationId xmlns:a16="http://schemas.microsoft.com/office/drawing/2014/main" id="{FD03482C-6AA6-432D-A3E0-0533CF72CB91}"/>
              </a:ext>
            </a:extLst>
          </p:cNvPr>
          <p:cNvSpPr>
            <a:spLocks noGrp="1"/>
          </p:cNvSpPr>
          <p:nvPr>
            <p:ph type="subTitle" idx="1"/>
          </p:nvPr>
        </p:nvSpPr>
        <p:spPr>
          <a:xfrm>
            <a:off x="354329" y="1354454"/>
            <a:ext cx="8578215" cy="3080385"/>
          </a:xfrm>
        </p:spPr>
        <p:txBody>
          <a:bodyPr>
            <a:normAutofit/>
          </a:bodyPr>
          <a:lstStyle/>
          <a:p>
            <a:pPr algn="l"/>
            <a:r>
              <a:rPr lang="en-US" sz="1600" dirty="0"/>
              <a:t>Lauren Divine		 			Aleut Community of Saint Paul Island</a:t>
            </a:r>
          </a:p>
          <a:p>
            <a:pPr algn="l"/>
            <a:r>
              <a:rPr lang="en-US" sz="1600" dirty="0"/>
              <a:t>Scott Goodman		 			Natural Resources Consultants/Bering Sea Fisheries Research 							Foundation</a:t>
            </a:r>
          </a:p>
          <a:p>
            <a:pPr algn="l"/>
            <a:r>
              <a:rPr lang="en-US" sz="1600" dirty="0"/>
              <a:t>Kirstin </a:t>
            </a:r>
            <a:r>
              <a:rPr lang="en-US" sz="1600" dirty="0" err="1"/>
              <a:t>Holsman</a:t>
            </a:r>
            <a:r>
              <a:rPr lang="en-US" sz="1600" dirty="0"/>
              <a:t> </a:t>
            </a:r>
            <a:r>
              <a:rPr lang="en-US" sz="1600" b="1" dirty="0"/>
              <a:t>co-Chair</a:t>
            </a:r>
            <a:r>
              <a:rPr lang="en-US" sz="1600" dirty="0"/>
              <a:t> 			AFSC-Seattle</a:t>
            </a:r>
          </a:p>
          <a:p>
            <a:pPr algn="l"/>
            <a:r>
              <a:rPr lang="en-US" sz="1600" dirty="0"/>
              <a:t>Steve Martell					</a:t>
            </a:r>
            <a:r>
              <a:rPr lang="en-US" sz="1600" dirty="0" err="1"/>
              <a:t>SeaState</a:t>
            </a:r>
            <a:endParaRPr lang="en-US" sz="1600" dirty="0"/>
          </a:p>
          <a:p>
            <a:pPr algn="l"/>
            <a:r>
              <a:rPr lang="en-US" sz="1600" dirty="0"/>
              <a:t>Joe Krieger 					NMFS-Regional Office</a:t>
            </a:r>
          </a:p>
          <a:p>
            <a:pPr algn="l"/>
            <a:r>
              <a:rPr lang="en-US" sz="1600" dirty="0"/>
              <a:t>Brenden Raymond-</a:t>
            </a:r>
            <a:r>
              <a:rPr lang="en-US" sz="1600" dirty="0" err="1"/>
              <a:t>Yakoubian</a:t>
            </a:r>
            <a:r>
              <a:rPr lang="en-US" sz="1600" dirty="0"/>
              <a:t> 		</a:t>
            </a:r>
            <a:r>
              <a:rPr lang="en-US" sz="1600" dirty="0" err="1"/>
              <a:t>Sandhill.Culture.Craft</a:t>
            </a:r>
            <a:endParaRPr lang="en-US" sz="1600" dirty="0"/>
          </a:p>
          <a:p>
            <a:pPr algn="l"/>
            <a:r>
              <a:rPr lang="en-US" sz="1600" dirty="0"/>
              <a:t>Mike </a:t>
            </a:r>
            <a:r>
              <a:rPr lang="en-US" sz="1600" dirty="0" err="1"/>
              <a:t>LeVine</a:t>
            </a:r>
            <a:r>
              <a:rPr lang="en-US" sz="1600" dirty="0"/>
              <a:t> 					Ocean Conservancy</a:t>
            </a:r>
          </a:p>
          <a:p>
            <a:pPr algn="l"/>
            <a:r>
              <a:rPr lang="en-US" sz="1600" dirty="0"/>
              <a:t>Jeremy Sterling 					AFSC Marine Mammal Lab</a:t>
            </a:r>
          </a:p>
          <a:p>
            <a:pPr algn="l"/>
            <a:r>
              <a:rPr lang="en-US" sz="1600" dirty="0"/>
              <a:t>Diana Stram </a:t>
            </a:r>
            <a:r>
              <a:rPr lang="en-US" sz="1600" b="1" dirty="0"/>
              <a:t>co-Chair	</a:t>
            </a:r>
            <a:r>
              <a:rPr lang="en-US" sz="1600" dirty="0"/>
              <a:t>			NPFMC</a:t>
            </a:r>
          </a:p>
          <a:p>
            <a:endParaRPr lang="en-US" sz="1600" dirty="0"/>
          </a:p>
        </p:txBody>
      </p:sp>
    </p:spTree>
    <p:extLst>
      <p:ext uri="{BB962C8B-B14F-4D97-AF65-F5344CB8AC3E}">
        <p14:creationId xmlns:p14="http://schemas.microsoft.com/office/powerpoint/2010/main" val="2030403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DA998-D3F4-4C6A-AB98-9E827B4F2BFF}"/>
              </a:ext>
            </a:extLst>
          </p:cNvPr>
          <p:cNvSpPr>
            <a:spLocks noGrp="1"/>
          </p:cNvSpPr>
          <p:nvPr>
            <p:ph type="ctrTitle"/>
          </p:nvPr>
        </p:nvSpPr>
        <p:spPr/>
        <p:txBody>
          <a:bodyPr/>
          <a:lstStyle/>
          <a:p>
            <a:r>
              <a:rPr lang="en-US" dirty="0"/>
              <a:t>Original agenda</a:t>
            </a:r>
          </a:p>
        </p:txBody>
      </p:sp>
      <p:sp>
        <p:nvSpPr>
          <p:cNvPr id="3" name="Subtitle 2">
            <a:extLst>
              <a:ext uri="{FF2B5EF4-FFF2-40B4-BE49-F238E27FC236}">
                <a16:creationId xmlns:a16="http://schemas.microsoft.com/office/drawing/2014/main" id="{6736B1FC-8E61-4AD0-9667-5DAC2341F61B}"/>
              </a:ext>
            </a:extLst>
          </p:cNvPr>
          <p:cNvSpPr>
            <a:spLocks noGrp="1"/>
          </p:cNvSpPr>
          <p:nvPr>
            <p:ph type="subTitle" idx="1"/>
          </p:nvPr>
        </p:nvSpPr>
        <p:spPr/>
        <p:txBody>
          <a:bodyPr>
            <a:normAutofit fontScale="70000" lnSpcReduction="20000"/>
          </a:bodyPr>
          <a:lstStyle/>
          <a:p>
            <a:r>
              <a:rPr lang="en-US" sz="2800" dirty="0"/>
              <a:t>2 ½ day in–person meeting planned in Seattle</a:t>
            </a:r>
          </a:p>
          <a:p>
            <a:r>
              <a:rPr lang="en-US" sz="2800" dirty="0"/>
              <a:t>Emphasis on background information on current climate initiatives</a:t>
            </a:r>
          </a:p>
          <a:p>
            <a:r>
              <a:rPr lang="en-US" sz="2800" dirty="0"/>
              <a:t>Breakout groups</a:t>
            </a:r>
          </a:p>
          <a:p>
            <a:r>
              <a:rPr lang="en-US" sz="2800" dirty="0"/>
              <a:t>Time allotted to draft specific progression plan moving forward</a:t>
            </a:r>
          </a:p>
          <a:p>
            <a:endParaRPr lang="en-US" sz="2800" dirty="0"/>
          </a:p>
        </p:txBody>
      </p:sp>
    </p:spTree>
    <p:extLst>
      <p:ext uri="{BB962C8B-B14F-4D97-AF65-F5344CB8AC3E}">
        <p14:creationId xmlns:p14="http://schemas.microsoft.com/office/powerpoint/2010/main" val="2675166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41CA88-68C2-4463-96FD-DF4B2F7E44CF}"/>
              </a:ext>
            </a:extLst>
          </p:cNvPr>
          <p:cNvSpPr>
            <a:spLocks noGrp="1"/>
          </p:cNvSpPr>
          <p:nvPr>
            <p:ph type="ctrTitle"/>
          </p:nvPr>
        </p:nvSpPr>
        <p:spPr>
          <a:xfrm>
            <a:off x="868680" y="70168"/>
            <a:ext cx="7772400" cy="1470025"/>
          </a:xfrm>
        </p:spPr>
        <p:txBody>
          <a:bodyPr/>
          <a:lstStyle/>
          <a:p>
            <a:pPr algn="l"/>
            <a:r>
              <a:rPr lang="en-US" dirty="0"/>
              <a:t>Kickoff CCTF Meeting January 21</a:t>
            </a:r>
            <a:r>
              <a:rPr lang="en-US" baseline="30000" dirty="0"/>
              <a:t>st</a:t>
            </a:r>
            <a:br>
              <a:rPr lang="en-US" dirty="0"/>
            </a:br>
            <a:r>
              <a:rPr lang="en-US" dirty="0"/>
              <a:t>Abbreviated </a:t>
            </a:r>
            <a:r>
              <a:rPr lang="en-US" dirty="0" err="1"/>
              <a:t>webex</a:t>
            </a:r>
            <a:endParaRPr lang="en-US" dirty="0"/>
          </a:p>
        </p:txBody>
      </p:sp>
      <p:pic>
        <p:nvPicPr>
          <p:cNvPr id="4" name="Picture 3">
            <a:extLst>
              <a:ext uri="{FF2B5EF4-FFF2-40B4-BE49-F238E27FC236}">
                <a16:creationId xmlns:a16="http://schemas.microsoft.com/office/drawing/2014/main" id="{7981E935-581C-4ED7-BFE8-849A509C2AF2}"/>
              </a:ext>
            </a:extLst>
          </p:cNvPr>
          <p:cNvPicPr>
            <a:picLocks noChangeAspect="1"/>
          </p:cNvPicPr>
          <p:nvPr/>
        </p:nvPicPr>
        <p:blipFill>
          <a:blip r:embed="rId2"/>
          <a:stretch>
            <a:fillRect/>
          </a:stretch>
        </p:blipFill>
        <p:spPr>
          <a:xfrm>
            <a:off x="394213" y="1325880"/>
            <a:ext cx="4396731" cy="3574373"/>
          </a:xfrm>
          <a:prstGeom prst="rect">
            <a:avLst/>
          </a:prstGeom>
        </p:spPr>
      </p:pic>
      <p:pic>
        <p:nvPicPr>
          <p:cNvPr id="5" name="Picture 4">
            <a:extLst>
              <a:ext uri="{FF2B5EF4-FFF2-40B4-BE49-F238E27FC236}">
                <a16:creationId xmlns:a16="http://schemas.microsoft.com/office/drawing/2014/main" id="{E753B512-2CA1-476F-B717-26C20AD46B44}"/>
              </a:ext>
            </a:extLst>
          </p:cNvPr>
          <p:cNvPicPr>
            <a:picLocks noChangeAspect="1"/>
          </p:cNvPicPr>
          <p:nvPr/>
        </p:nvPicPr>
        <p:blipFill>
          <a:blip r:embed="rId3"/>
          <a:stretch>
            <a:fillRect/>
          </a:stretch>
        </p:blipFill>
        <p:spPr>
          <a:xfrm>
            <a:off x="4406264" y="2857500"/>
            <a:ext cx="4955473" cy="2024379"/>
          </a:xfrm>
          <a:prstGeom prst="rect">
            <a:avLst/>
          </a:prstGeom>
        </p:spPr>
      </p:pic>
    </p:spTree>
    <p:extLst>
      <p:ext uri="{BB962C8B-B14F-4D97-AF65-F5344CB8AC3E}">
        <p14:creationId xmlns:p14="http://schemas.microsoft.com/office/powerpoint/2010/main" val="3256140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266FC9D-C351-3843-A109-05E3F3A2291C}"/>
              </a:ext>
            </a:extLst>
          </p:cNvPr>
          <p:cNvSpPr/>
          <p:nvPr/>
        </p:nvSpPr>
        <p:spPr>
          <a:xfrm>
            <a:off x="420913" y="1015728"/>
            <a:ext cx="8555135" cy="2308324"/>
          </a:xfrm>
          <a:prstGeom prst="rect">
            <a:avLst/>
          </a:prstGeom>
        </p:spPr>
        <p:txBody>
          <a:bodyPr wrap="square">
            <a:spAutoFit/>
          </a:bodyPr>
          <a:lstStyle/>
          <a:p>
            <a:pPr>
              <a:spcAft>
                <a:spcPts val="1200"/>
              </a:spcAft>
            </a:pPr>
            <a:r>
              <a:rPr lang="en-US" sz="2800" b="1" dirty="0">
                <a:latin typeface="+mj-lt"/>
              </a:rPr>
              <a:t>”</a:t>
            </a:r>
            <a:r>
              <a:rPr lang="en-US" sz="2000" b="1" dirty="0"/>
              <a:t> facilitate equitable climate change adaptation pathways, transparent communication, and broad engagement to support short- and long-term resilience for the coupled social-ecological system of the Bering Sea </a:t>
            </a:r>
            <a:r>
              <a:rPr lang="en-US" sz="2800" b="1" dirty="0"/>
              <a:t>”</a:t>
            </a:r>
            <a:r>
              <a:rPr lang="en-US" sz="2800" b="1" dirty="0">
                <a:latin typeface="+mj-lt"/>
              </a:rPr>
              <a:t> </a:t>
            </a:r>
          </a:p>
          <a:p>
            <a:br>
              <a:rPr lang="en-US" sz="2000" b="1" dirty="0"/>
            </a:br>
            <a:br>
              <a:rPr lang="en-US" sz="2000" b="1" dirty="0"/>
            </a:br>
            <a:endParaRPr lang="en-US" b="1" i="0" u="none" strike="noStrike" dirty="0">
              <a:solidFill>
                <a:srgbClr val="000000"/>
              </a:solidFill>
              <a:effectLst/>
            </a:endParaRPr>
          </a:p>
        </p:txBody>
      </p:sp>
      <p:sp>
        <p:nvSpPr>
          <p:cNvPr id="3" name="Title 2">
            <a:extLst>
              <a:ext uri="{FF2B5EF4-FFF2-40B4-BE49-F238E27FC236}">
                <a16:creationId xmlns:a16="http://schemas.microsoft.com/office/drawing/2014/main" id="{80E9C3D2-FE76-9845-AED9-853E84C78FD5}"/>
              </a:ext>
            </a:extLst>
          </p:cNvPr>
          <p:cNvSpPr>
            <a:spLocks noGrp="1"/>
          </p:cNvSpPr>
          <p:nvPr>
            <p:ph type="title"/>
          </p:nvPr>
        </p:nvSpPr>
        <p:spPr/>
        <p:txBody>
          <a:bodyPr>
            <a:normAutofit fontScale="90000"/>
          </a:bodyPr>
          <a:lstStyle/>
          <a:p>
            <a:pPr algn="l"/>
            <a:r>
              <a:rPr lang="en-US" dirty="0"/>
              <a:t>Module goal (page 1 workplan):</a:t>
            </a:r>
          </a:p>
        </p:txBody>
      </p:sp>
      <p:sp>
        <p:nvSpPr>
          <p:cNvPr id="4" name="TextBox 3">
            <a:extLst>
              <a:ext uri="{FF2B5EF4-FFF2-40B4-BE49-F238E27FC236}">
                <a16:creationId xmlns:a16="http://schemas.microsoft.com/office/drawing/2014/main" id="{FB780400-4875-2141-949F-8DF86C6D7D4B}"/>
              </a:ext>
            </a:extLst>
          </p:cNvPr>
          <p:cNvSpPr txBox="1"/>
          <p:nvPr/>
        </p:nvSpPr>
        <p:spPr>
          <a:xfrm>
            <a:off x="1276537" y="2309685"/>
            <a:ext cx="7536547" cy="4154984"/>
          </a:xfrm>
          <a:prstGeom prst="rect">
            <a:avLst/>
          </a:prstGeom>
          <a:noFill/>
        </p:spPr>
        <p:txBody>
          <a:bodyPr wrap="square" rtlCol="0">
            <a:spAutoFit/>
          </a:bodyPr>
          <a:lstStyle/>
          <a:p>
            <a:pPr marL="400050" indent="-400050" fontAlgn="base">
              <a:buAutoNum type="romanLcParenR"/>
            </a:pPr>
            <a:r>
              <a:rPr lang="en-US" sz="2400" dirty="0"/>
              <a:t>evaluate management tools to develop incremental (normative) adaptation measures to preserve livelihoods, economies, health and wellbeing across fisheries and dependent coastal communities,</a:t>
            </a:r>
          </a:p>
          <a:p>
            <a:pPr marL="400050" indent="-400050" fontAlgn="base">
              <a:buAutoNum type="romanLcParenR"/>
            </a:pPr>
            <a:r>
              <a:rPr lang="en-US" sz="2400" dirty="0"/>
              <a:t>enable transformative adaptation needed to ensure the productivity and sustainability of the coupled social-ecological Bering Sea system, and </a:t>
            </a:r>
          </a:p>
          <a:p>
            <a:pPr marL="400050" indent="-400050" fontAlgn="base">
              <a:buAutoNum type="romanLcParenR"/>
            </a:pPr>
            <a:r>
              <a:rPr lang="en-US" sz="2400" dirty="0"/>
              <a:t>encourage  transparent, effective, and dynamic communication and engagement of communities, fishers, managers and other stakeholders and the Council. </a:t>
            </a:r>
            <a:endParaRPr lang="en-US" sz="2800" dirty="0"/>
          </a:p>
        </p:txBody>
      </p:sp>
    </p:spTree>
    <p:extLst>
      <p:ext uri="{BB962C8B-B14F-4D97-AF65-F5344CB8AC3E}">
        <p14:creationId xmlns:p14="http://schemas.microsoft.com/office/powerpoint/2010/main" val="473577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F8639-67B4-4DEA-9FFF-88BC8F422EFA}"/>
              </a:ext>
            </a:extLst>
          </p:cNvPr>
          <p:cNvSpPr>
            <a:spLocks noGrp="1"/>
          </p:cNvSpPr>
          <p:nvPr>
            <p:ph type="title"/>
          </p:nvPr>
        </p:nvSpPr>
        <p:spPr/>
        <p:txBody>
          <a:bodyPr>
            <a:normAutofit fontScale="90000"/>
          </a:bodyPr>
          <a:lstStyle/>
          <a:p>
            <a:r>
              <a:rPr lang="en-US" dirty="0"/>
              <a:t>Development of framework for climate-resilient management</a:t>
            </a:r>
          </a:p>
        </p:txBody>
      </p:sp>
      <p:sp>
        <p:nvSpPr>
          <p:cNvPr id="3" name="Rectangle 2">
            <a:extLst>
              <a:ext uri="{FF2B5EF4-FFF2-40B4-BE49-F238E27FC236}">
                <a16:creationId xmlns:a16="http://schemas.microsoft.com/office/drawing/2014/main" id="{000BBFE5-8E3B-4699-AF99-33882376B797}"/>
              </a:ext>
            </a:extLst>
          </p:cNvPr>
          <p:cNvSpPr/>
          <p:nvPr/>
        </p:nvSpPr>
        <p:spPr>
          <a:xfrm>
            <a:off x="434339" y="1443841"/>
            <a:ext cx="8349615" cy="4154984"/>
          </a:xfrm>
          <a:prstGeom prst="rect">
            <a:avLst/>
          </a:prstGeom>
        </p:spPr>
        <p:txBody>
          <a:bodyPr wrap="square">
            <a:spAutoFit/>
          </a:bodyPr>
          <a:lstStyle/>
          <a:p>
            <a:pPr marL="342900" indent="-342900">
              <a:buAutoNum type="arabicParenR"/>
            </a:pPr>
            <a:r>
              <a:rPr lang="en-US" sz="2400" dirty="0">
                <a:latin typeface="Times New Roman" panose="02020603050405020304" pitchFamily="18" charset="0"/>
                <a:ea typeface="Times New Roman" panose="02020603050405020304" pitchFamily="18" charset="0"/>
              </a:rPr>
              <a:t>systematic </a:t>
            </a:r>
            <a:r>
              <a:rPr lang="en-US" sz="2400" b="1" dirty="0">
                <a:latin typeface="Times New Roman" panose="02020603050405020304" pitchFamily="18" charset="0"/>
                <a:ea typeface="Times New Roman" panose="02020603050405020304" pitchFamily="18" charset="0"/>
              </a:rPr>
              <a:t>review</a:t>
            </a:r>
            <a:r>
              <a:rPr lang="en-US" sz="2400" dirty="0">
                <a:latin typeface="Times New Roman" panose="02020603050405020304" pitchFamily="18" charset="0"/>
                <a:ea typeface="Times New Roman" panose="02020603050405020304" pitchFamily="18" charset="0"/>
              </a:rPr>
              <a:t> of new and emergent climate change information, both immediate and long-term in scope (most long-term information is currently not included in ESRs and other reports), </a:t>
            </a:r>
          </a:p>
          <a:p>
            <a:pPr marL="342900" indent="-342900">
              <a:buAutoNum type="arabicParenR"/>
            </a:pPr>
            <a:r>
              <a:rPr lang="en-US" sz="2400" b="1" dirty="0">
                <a:latin typeface="Times New Roman" panose="02020603050405020304" pitchFamily="18" charset="0"/>
                <a:ea typeface="Times New Roman" panose="02020603050405020304" pitchFamily="18" charset="0"/>
              </a:rPr>
              <a:t>synthesis and evaluation </a:t>
            </a:r>
            <a:r>
              <a:rPr lang="en-US" sz="2400" dirty="0">
                <a:latin typeface="Times New Roman" panose="02020603050405020304" pitchFamily="18" charset="0"/>
                <a:ea typeface="Times New Roman" panose="02020603050405020304" pitchFamily="18" charset="0"/>
              </a:rPr>
              <a:t>of key issues, emergent trends, and potential red flags relevant to the Council, </a:t>
            </a:r>
          </a:p>
          <a:p>
            <a:pPr marL="342900" indent="-342900">
              <a:buAutoNum type="arabicParenR"/>
            </a:pPr>
            <a:r>
              <a:rPr lang="en-US" sz="2400" b="1" dirty="0">
                <a:latin typeface="Times New Roman" panose="02020603050405020304" pitchFamily="18" charset="0"/>
                <a:ea typeface="Times New Roman" panose="02020603050405020304" pitchFamily="18" charset="0"/>
              </a:rPr>
              <a:t>coordination </a:t>
            </a:r>
            <a:r>
              <a:rPr lang="en-US" sz="2400" dirty="0">
                <a:latin typeface="Times New Roman" panose="02020603050405020304" pitchFamily="18" charset="0"/>
                <a:ea typeface="Times New Roman" panose="02020603050405020304" pitchFamily="18" charset="0"/>
              </a:rPr>
              <a:t>and iterative review with the LK TK Subsistence taskforce and FEP Team </a:t>
            </a:r>
            <a:r>
              <a:rPr lang="en-US" sz="2400" b="1" dirty="0">
                <a:latin typeface="Times New Roman" panose="02020603050405020304" pitchFamily="18" charset="0"/>
                <a:ea typeface="Times New Roman" panose="02020603050405020304" pitchFamily="18" charset="0"/>
              </a:rPr>
              <a:t>to support the plurality of perspectives needed for evaluation of risk and tradeoffs</a:t>
            </a:r>
            <a:r>
              <a:rPr lang="en-US" sz="2400" dirty="0">
                <a:latin typeface="Times New Roman" panose="02020603050405020304" pitchFamily="18" charset="0"/>
                <a:ea typeface="Times New Roman" panose="02020603050405020304" pitchFamily="18" charset="0"/>
              </a:rPr>
              <a:t>, </a:t>
            </a:r>
          </a:p>
          <a:p>
            <a:pPr marL="342900" indent="-342900">
              <a:buAutoNum type="arabicParenR"/>
            </a:pPr>
            <a:r>
              <a:rPr lang="en-US" sz="2400" b="1" dirty="0">
                <a:latin typeface="Times New Roman" panose="02020603050405020304" pitchFamily="18" charset="0"/>
                <a:ea typeface="Times New Roman" panose="02020603050405020304" pitchFamily="18" charset="0"/>
              </a:rPr>
              <a:t>recommendations </a:t>
            </a:r>
            <a:r>
              <a:rPr lang="en-US" sz="2400" dirty="0">
                <a:latin typeface="Times New Roman" panose="02020603050405020304" pitchFamily="18" charset="0"/>
                <a:ea typeface="Times New Roman" panose="02020603050405020304" pitchFamily="18" charset="0"/>
              </a:rPr>
              <a:t>of climate-resilient management actions to enable adaptation to climate-driven change</a:t>
            </a:r>
            <a:endParaRPr lang="en-US" sz="2400" dirty="0"/>
          </a:p>
        </p:txBody>
      </p:sp>
    </p:spTree>
    <p:extLst>
      <p:ext uri="{BB962C8B-B14F-4D97-AF65-F5344CB8AC3E}">
        <p14:creationId xmlns:p14="http://schemas.microsoft.com/office/powerpoint/2010/main" val="32214045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6.jpg" descr="A close up of a map&#10;&#10;Description automatically generated">
            <a:extLst>
              <a:ext uri="{FF2B5EF4-FFF2-40B4-BE49-F238E27FC236}">
                <a16:creationId xmlns:a16="http://schemas.microsoft.com/office/drawing/2014/main" id="{27B97FF0-4E1F-4DC7-B287-205A6D6CD92C}"/>
              </a:ext>
            </a:extLst>
          </p:cNvPr>
          <p:cNvPicPr/>
          <p:nvPr/>
        </p:nvPicPr>
        <p:blipFill>
          <a:blip r:embed="rId3"/>
          <a:stretch>
            <a:fillRect/>
          </a:stretch>
        </p:blipFill>
        <p:spPr>
          <a:xfrm>
            <a:off x="90488" y="762501"/>
            <a:ext cx="8963025" cy="5332999"/>
          </a:xfrm>
          <a:prstGeom prst="rect">
            <a:avLst/>
          </a:prstGeom>
          <a:noFill/>
          <a:ln/>
        </p:spPr>
      </p:pic>
      <p:sp>
        <p:nvSpPr>
          <p:cNvPr id="2" name="Rectangle 1">
            <a:extLst>
              <a:ext uri="{FF2B5EF4-FFF2-40B4-BE49-F238E27FC236}">
                <a16:creationId xmlns:a16="http://schemas.microsoft.com/office/drawing/2014/main" id="{BD74BECD-8EE8-4CB8-A2F1-BC0BA8E4EA3D}"/>
              </a:ext>
            </a:extLst>
          </p:cNvPr>
          <p:cNvSpPr/>
          <p:nvPr/>
        </p:nvSpPr>
        <p:spPr>
          <a:xfrm>
            <a:off x="822960" y="1817370"/>
            <a:ext cx="617220" cy="245745"/>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01A47EB5-3E46-48CB-89C9-29ECE118D553}"/>
              </a:ext>
            </a:extLst>
          </p:cNvPr>
          <p:cNvSpPr/>
          <p:nvPr/>
        </p:nvSpPr>
        <p:spPr>
          <a:xfrm>
            <a:off x="3449955" y="1817371"/>
            <a:ext cx="830580" cy="27527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7187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2BE91F-9D77-4D43-AC6D-BC463FB2BF44}"/>
              </a:ext>
            </a:extLst>
          </p:cNvPr>
          <p:cNvSpPr>
            <a:spLocks noGrp="1"/>
          </p:cNvSpPr>
          <p:nvPr>
            <p:ph type="title"/>
          </p:nvPr>
        </p:nvSpPr>
        <p:spPr/>
        <p:txBody>
          <a:bodyPr>
            <a:normAutofit fontScale="90000"/>
          </a:bodyPr>
          <a:lstStyle/>
          <a:p>
            <a:r>
              <a:rPr lang="en-US" b="1" dirty="0"/>
              <a:t>Deliverables and tracking progress</a:t>
            </a:r>
          </a:p>
        </p:txBody>
      </p:sp>
      <p:sp>
        <p:nvSpPr>
          <p:cNvPr id="3" name="Rectangle 2">
            <a:extLst>
              <a:ext uri="{FF2B5EF4-FFF2-40B4-BE49-F238E27FC236}">
                <a16:creationId xmlns:a16="http://schemas.microsoft.com/office/drawing/2014/main" id="{C7A22D1B-BD7D-BA4E-BA89-BCA0E305030D}"/>
              </a:ext>
            </a:extLst>
          </p:cNvPr>
          <p:cNvSpPr/>
          <p:nvPr/>
        </p:nvSpPr>
        <p:spPr>
          <a:xfrm>
            <a:off x="609600" y="1286811"/>
            <a:ext cx="8305800" cy="4585871"/>
          </a:xfrm>
          <a:prstGeom prst="rect">
            <a:avLst/>
          </a:prstGeom>
        </p:spPr>
        <p:txBody>
          <a:bodyPr wrap="square">
            <a:spAutoFit/>
          </a:bodyPr>
          <a:lstStyle/>
          <a:p>
            <a:pPr marL="285750" lvl="0" indent="-285750">
              <a:buFont typeface="Arial" panose="020B0604020202020204" pitchFamily="34" charset="0"/>
              <a:buChar char="•"/>
            </a:pPr>
            <a:r>
              <a:rPr lang="en-US" sz="2400" dirty="0"/>
              <a:t>A framework for exploring a range of management actions  across a range of climate scenarios(e.g., periodic review of existing and alternative management strategies/policies).</a:t>
            </a:r>
          </a:p>
          <a:p>
            <a:pPr marL="285750" lvl="0" indent="-285750">
              <a:buFont typeface="Arial" panose="020B0604020202020204" pitchFamily="34" charset="0"/>
              <a:buChar char="•"/>
            </a:pPr>
            <a:r>
              <a:rPr lang="en-US" sz="2400" dirty="0"/>
              <a:t>Synthesis report of climate change impacts and adaptive strategies of interest and within the purview of the Council; authored by the climate module taskforce, contributing authors, and collaborators. </a:t>
            </a:r>
          </a:p>
          <a:p>
            <a:pPr marL="285750" lvl="0" indent="-285750">
              <a:buFont typeface="Arial" panose="020B0604020202020204" pitchFamily="34" charset="0"/>
              <a:buChar char="•"/>
            </a:pPr>
            <a:r>
              <a:rPr lang="en-US" sz="2400" dirty="0"/>
              <a:t>Communication and engagement plan (in collaboration with LK TK Subsistence Taskforce)</a:t>
            </a:r>
          </a:p>
          <a:p>
            <a:pPr marL="285750" lvl="0" indent="-285750">
              <a:buFont typeface="Arial" panose="020B0604020202020204" pitchFamily="34" charset="0"/>
              <a:buChar char="•"/>
            </a:pPr>
            <a:r>
              <a:rPr lang="en-US" sz="2400" dirty="0"/>
              <a:t>Periodic update of recommendations of Council’s climate-specific research priorities (with Council cycle) </a:t>
            </a:r>
          </a:p>
          <a:p>
            <a:pPr marL="800100" lvl="1" indent="-342900">
              <a:buFont typeface="Symbol" pitchFamily="2" charset="2"/>
              <a:buChar char=""/>
            </a:pPr>
            <a:endParaRPr lang="en-US" sz="2800" spc="15" dirty="0">
              <a:solidFill>
                <a:schemeClr val="tx1">
                  <a:lumMod val="75000"/>
                  <a:lumOff val="25000"/>
                </a:schemeClr>
              </a:solidFill>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33780168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B9F41-F2B4-433F-9801-F8BC8D9E7AF1}"/>
              </a:ext>
            </a:extLst>
          </p:cNvPr>
          <p:cNvSpPr>
            <a:spLocks noGrp="1"/>
          </p:cNvSpPr>
          <p:nvPr>
            <p:ph type="title"/>
          </p:nvPr>
        </p:nvSpPr>
        <p:spPr/>
        <p:txBody>
          <a:bodyPr>
            <a:normAutofit fontScale="90000"/>
          </a:bodyPr>
          <a:lstStyle/>
          <a:p>
            <a:r>
              <a:rPr lang="en-US" dirty="0"/>
              <a:t>Milestones</a:t>
            </a:r>
          </a:p>
        </p:txBody>
      </p:sp>
      <p:sp>
        <p:nvSpPr>
          <p:cNvPr id="3" name="Rectangle 2">
            <a:extLst>
              <a:ext uri="{FF2B5EF4-FFF2-40B4-BE49-F238E27FC236}">
                <a16:creationId xmlns:a16="http://schemas.microsoft.com/office/drawing/2014/main" id="{161EFE0C-9D56-4C8E-B73E-86BD8CAA123D}"/>
              </a:ext>
            </a:extLst>
          </p:cNvPr>
          <p:cNvSpPr/>
          <p:nvPr/>
        </p:nvSpPr>
        <p:spPr>
          <a:xfrm>
            <a:off x="297180" y="905024"/>
            <a:ext cx="7983855" cy="4124206"/>
          </a:xfrm>
          <a:prstGeom prst="rect">
            <a:avLst/>
          </a:prstGeom>
        </p:spPr>
        <p:txBody>
          <a:bodyPr wrap="square">
            <a:spAutoFit/>
          </a:bodyPr>
          <a:lstStyle/>
          <a:p>
            <a:pPr marL="1600200" marR="0" indent="-1600200">
              <a:spcBef>
                <a:spcPts val="0"/>
              </a:spcBef>
              <a:spcAft>
                <a:spcPts val="600"/>
              </a:spcAft>
            </a:pPr>
            <a:r>
              <a:rPr lang="en-US" b="1" dirty="0">
                <a:latin typeface="Times New Roman" panose="02020603050405020304" pitchFamily="18" charset="0"/>
                <a:ea typeface="Times New Roman" panose="02020603050405020304" pitchFamily="18" charset="0"/>
              </a:rPr>
              <a:t>Feb 26-28, 2020 (tent)	~3 day meeting ANC/SEA dual locations/web coordinated taskforce</a:t>
            </a:r>
            <a:r>
              <a:rPr lang="en-US" dirty="0">
                <a:latin typeface="Times New Roman" panose="02020603050405020304" pitchFamily="18" charset="0"/>
                <a:ea typeface="Times New Roman" panose="02020603050405020304" pitchFamily="18" charset="0"/>
              </a:rPr>
              <a:t> meeting to develop framework, begin to draft list of short-medium and long-term projects and scenarios to explore; draft table of climate-management risks and adaptations by species or focal components; develop one-page template and tasking for climate knowledge briefing reports; agenda for proposed Climate Knowledge Briefing</a:t>
            </a:r>
            <a:r>
              <a:rPr lang="en-US" b="1" dirty="0">
                <a:latin typeface="Times New Roman" panose="02020603050405020304" pitchFamily="18" charset="0"/>
                <a:ea typeface="Times New Roman" panose="02020603050405020304" pitchFamily="18" charset="0"/>
              </a:rPr>
              <a:t> </a:t>
            </a:r>
            <a:r>
              <a:rPr lang="en-US" dirty="0">
                <a:latin typeface="Times New Roman" panose="02020603050405020304" pitchFamily="18" charset="0"/>
                <a:ea typeface="Times New Roman" panose="02020603050405020304" pitchFamily="18" charset="0"/>
              </a:rPr>
              <a:t>1 meeting in May and Climate Knowledge Briefing 2 workshop with LK TK taskforce; draft ecosystem climate conceptual model; draft ecological and socioeconomic indicators of climate change. Review and revise deliverables and progress tracking mechanisms. Revise workplan based on Jan 2020 Council comments.</a:t>
            </a:r>
          </a:p>
          <a:p>
            <a:pPr marL="1600200" marR="0" indent="-1600200">
              <a:spcBef>
                <a:spcPts val="0"/>
              </a:spcBef>
              <a:spcAft>
                <a:spcPts val="600"/>
              </a:spcAft>
            </a:pPr>
            <a:endParaRPr lang="en-US" dirty="0">
              <a:latin typeface="Times New Roman" panose="02020603050405020304" pitchFamily="18" charset="0"/>
              <a:ea typeface="Times New Roman" panose="02020603050405020304" pitchFamily="18" charset="0"/>
            </a:endParaRPr>
          </a:p>
          <a:p>
            <a:pPr marL="1600200" marR="0" indent="-1600200">
              <a:spcBef>
                <a:spcPts val="0"/>
              </a:spcBef>
              <a:spcAft>
                <a:spcPts val="600"/>
              </a:spcAft>
            </a:pPr>
            <a:r>
              <a:rPr lang="en-US" b="1" dirty="0">
                <a:latin typeface="Times New Roman" panose="02020603050405020304" pitchFamily="18" charset="0"/>
                <a:ea typeface="Times New Roman" panose="02020603050405020304" pitchFamily="18" charset="0"/>
              </a:rPr>
              <a:t>Proposed Climate Briefing Workshops 1 and 2</a:t>
            </a:r>
          </a:p>
        </p:txBody>
      </p:sp>
    </p:spTree>
    <p:extLst>
      <p:ext uri="{BB962C8B-B14F-4D97-AF65-F5344CB8AC3E}">
        <p14:creationId xmlns:p14="http://schemas.microsoft.com/office/powerpoint/2010/main" val="227639453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20724</TotalTime>
  <Words>903</Words>
  <Application>Microsoft Office PowerPoint</Application>
  <PresentationFormat>On-screen Show (4:3)</PresentationFormat>
  <Paragraphs>53</Paragraphs>
  <Slides>9</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Symbol</vt:lpstr>
      <vt:lpstr>Times New Roman</vt:lpstr>
      <vt:lpstr>1_Office Theme</vt:lpstr>
      <vt:lpstr>PowerPoint Presentation</vt:lpstr>
      <vt:lpstr>Climate Change Taskforce (CCTF) members:</vt:lpstr>
      <vt:lpstr>Original agenda</vt:lpstr>
      <vt:lpstr>Kickoff CCTF Meeting January 21st Abbreviated webex</vt:lpstr>
      <vt:lpstr>Module goal (page 1 workplan):</vt:lpstr>
      <vt:lpstr>Development of framework for climate-resilient management</vt:lpstr>
      <vt:lpstr>PowerPoint Presentation</vt:lpstr>
      <vt:lpstr>Deliverables and tracking progress</vt:lpstr>
      <vt:lpstr>Milestones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Kirstin Holsman</dc:creator>
  <cp:lastModifiedBy>Diana Stram</cp:lastModifiedBy>
  <cp:revision>112</cp:revision>
  <cp:lastPrinted>2020-01-20T20:15:16Z</cp:lastPrinted>
  <dcterms:created xsi:type="dcterms:W3CDTF">2019-05-06T16:55:47Z</dcterms:created>
  <dcterms:modified xsi:type="dcterms:W3CDTF">2020-01-28T19:35:37Z</dcterms:modified>
</cp:coreProperties>
</file>