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6"/>
  </p:notesMasterIdLst>
  <p:sldIdLst>
    <p:sldId id="256" r:id="rId2"/>
    <p:sldId id="638" r:id="rId3"/>
    <p:sldId id="676" r:id="rId4"/>
    <p:sldId id="662" r:id="rId5"/>
    <p:sldId id="663" r:id="rId6"/>
    <p:sldId id="658" r:id="rId7"/>
    <p:sldId id="677" r:id="rId8"/>
    <p:sldId id="678" r:id="rId9"/>
    <p:sldId id="685" r:id="rId10"/>
    <p:sldId id="686" r:id="rId11"/>
    <p:sldId id="690" r:id="rId12"/>
    <p:sldId id="694" r:id="rId13"/>
    <p:sldId id="687" r:id="rId14"/>
    <p:sldId id="688" r:id="rId15"/>
    <p:sldId id="689" r:id="rId16"/>
    <p:sldId id="516" r:id="rId17"/>
    <p:sldId id="659" r:id="rId18"/>
    <p:sldId id="660" r:id="rId19"/>
    <p:sldId id="675" r:id="rId20"/>
    <p:sldId id="646" r:id="rId21"/>
    <p:sldId id="670" r:id="rId22"/>
    <p:sldId id="669" r:id="rId23"/>
    <p:sldId id="666" r:id="rId24"/>
    <p:sldId id="616" r:id="rId25"/>
    <p:sldId id="577" r:id="rId26"/>
    <p:sldId id="609" r:id="rId27"/>
    <p:sldId id="615" r:id="rId28"/>
    <p:sldId id="671" r:id="rId29"/>
    <p:sldId id="618" r:id="rId30"/>
    <p:sldId id="672" r:id="rId31"/>
    <p:sldId id="679" r:id="rId32"/>
    <p:sldId id="614" r:id="rId33"/>
    <p:sldId id="598" r:id="rId34"/>
    <p:sldId id="556" r:id="rId35"/>
    <p:sldId id="647" r:id="rId36"/>
    <p:sldId id="600" r:id="rId37"/>
    <p:sldId id="601" r:id="rId38"/>
    <p:sldId id="622" r:id="rId39"/>
    <p:sldId id="623" r:id="rId40"/>
    <p:sldId id="625" r:id="rId41"/>
    <p:sldId id="648" r:id="rId42"/>
    <p:sldId id="649" r:id="rId43"/>
    <p:sldId id="629" r:id="rId44"/>
    <p:sldId id="575" r:id="rId45"/>
    <p:sldId id="651" r:id="rId46"/>
    <p:sldId id="555" r:id="rId47"/>
    <p:sldId id="665" r:id="rId48"/>
    <p:sldId id="673" r:id="rId49"/>
    <p:sldId id="680" r:id="rId50"/>
    <p:sldId id="631" r:id="rId51"/>
    <p:sldId id="632" r:id="rId52"/>
    <p:sldId id="681" r:id="rId53"/>
    <p:sldId id="674" r:id="rId54"/>
    <p:sldId id="682" r:id="rId55"/>
    <p:sldId id="693" r:id="rId56"/>
    <p:sldId id="691" r:id="rId57"/>
    <p:sldId id="692" r:id="rId58"/>
    <p:sldId id="695" r:id="rId59"/>
    <p:sldId id="683" r:id="rId60"/>
    <p:sldId id="684" r:id="rId61"/>
    <p:sldId id="634" r:id="rId62"/>
    <p:sldId id="655" r:id="rId63"/>
    <p:sldId id="668" r:id="rId64"/>
    <p:sldId id="347"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8" autoAdjust="0"/>
    <p:restoredTop sz="93460" autoAdjust="0"/>
  </p:normalViewPr>
  <p:slideViewPr>
    <p:cSldViewPr>
      <p:cViewPr varScale="1">
        <p:scale>
          <a:sx n="87" d="100"/>
          <a:sy n="87" d="100"/>
        </p:scale>
        <p:origin x="90" y="984"/>
      </p:cViewPr>
      <p:guideLst>
        <p:guide orient="horz" pos="2160"/>
        <p:guide pos="2880"/>
      </p:guideLst>
    </p:cSldViewPr>
  </p:slideViewPr>
  <p:notesTextViewPr>
    <p:cViewPr>
      <p:scale>
        <a:sx n="125" d="100"/>
        <a:sy n="125" d="100"/>
      </p:scale>
      <p:origin x="0" y="0"/>
    </p:cViewPr>
  </p:notesTextViewPr>
  <p:sorterViewPr>
    <p:cViewPr>
      <p:scale>
        <a:sx n="66" d="100"/>
        <a:sy n="66" d="100"/>
      </p:scale>
      <p:origin x="0" y="-5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90921-7126-436E-BC88-2B219C229F7D}" type="datetimeFigureOut">
              <a:rPr lang="en-US" smtClean="0"/>
              <a:pPr/>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1394D-2FB6-4015-B08B-70A9B24D2994}" type="slidenum">
              <a:rPr lang="en-US" smtClean="0"/>
              <a:pPr/>
              <a:t>‹#›</a:t>
            </a:fld>
            <a:endParaRPr lang="en-US"/>
          </a:p>
        </p:txBody>
      </p:sp>
    </p:spTree>
    <p:extLst>
      <p:ext uri="{BB962C8B-B14F-4D97-AF65-F5344CB8AC3E}">
        <p14:creationId xmlns:p14="http://schemas.microsoft.com/office/powerpoint/2010/main" val="850077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44</a:t>
            </a:fld>
            <a:endParaRPr lang="en-US"/>
          </a:p>
        </p:txBody>
      </p:sp>
    </p:spTree>
    <p:extLst>
      <p:ext uri="{BB962C8B-B14F-4D97-AF65-F5344CB8AC3E}">
        <p14:creationId xmlns:p14="http://schemas.microsoft.com/office/powerpoint/2010/main" val="323575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45</a:t>
            </a:fld>
            <a:endParaRPr lang="en-US"/>
          </a:p>
        </p:txBody>
      </p:sp>
    </p:spTree>
    <p:extLst>
      <p:ext uri="{BB962C8B-B14F-4D97-AF65-F5344CB8AC3E}">
        <p14:creationId xmlns:p14="http://schemas.microsoft.com/office/powerpoint/2010/main" val="260958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1394D-2FB6-4015-B08B-70A9B24D2994}" type="slidenum">
              <a:rPr lang="en-US" smtClean="0"/>
              <a:pPr/>
              <a:t>61</a:t>
            </a:fld>
            <a:endParaRPr lang="en-US"/>
          </a:p>
        </p:txBody>
      </p:sp>
    </p:spTree>
    <p:extLst>
      <p:ext uri="{BB962C8B-B14F-4D97-AF65-F5344CB8AC3E}">
        <p14:creationId xmlns:p14="http://schemas.microsoft.com/office/powerpoint/2010/main" val="19683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9950C6-F7CA-4E39-BD83-E3B10B80EE1B}" type="datetimeFigureOut">
              <a:rPr lang="en-US" smtClean="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FD9E3-130C-4C3A-8B60-0E6E42D318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950C6-F7CA-4E39-BD83-E3B10B80EE1B}" type="datetimeFigureOut">
              <a:rPr lang="en-US" smtClean="0"/>
              <a:pPr/>
              <a:t>9/13/2021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FD9E3-130C-4C3A-8B60-0E6E42D318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normAutofit/>
          </a:bodyPr>
          <a:lstStyle/>
          <a:p>
            <a:r>
              <a:rPr lang="en-US" b="1" dirty="0"/>
              <a:t>Bristol Bay Red King Crab Assessment in Fall 2021</a:t>
            </a:r>
            <a:endParaRPr lang="en-US" dirty="0"/>
          </a:p>
        </p:txBody>
      </p:sp>
      <p:sp>
        <p:nvSpPr>
          <p:cNvPr id="3" name="Subtitle 2"/>
          <p:cNvSpPr>
            <a:spLocks noGrp="1"/>
          </p:cNvSpPr>
          <p:nvPr>
            <p:ph type="subTitle" idx="1"/>
          </p:nvPr>
        </p:nvSpPr>
        <p:spPr>
          <a:xfrm>
            <a:off x="1295400" y="3886200"/>
            <a:ext cx="6629400" cy="1752600"/>
          </a:xfrm>
        </p:spPr>
        <p:txBody>
          <a:bodyPr/>
          <a:lstStyle/>
          <a:p>
            <a:r>
              <a:rPr lang="en-US" b="1" dirty="0"/>
              <a:t>J. Zheng, M.S.M. Siddeek, &amp; K.J. Palof</a:t>
            </a:r>
          </a:p>
          <a:p>
            <a:r>
              <a:rPr lang="en-US" b="1" dirty="0"/>
              <a:t>ADF&amp;G, Juneau</a:t>
            </a:r>
          </a:p>
          <a:p>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CIE Review Summary</a:t>
            </a:r>
            <a:r>
              <a:rPr lang="en-US" sz="4000" dirty="0"/>
              <a:t> </a:t>
            </a:r>
          </a:p>
        </p:txBody>
      </p:sp>
      <p:sp>
        <p:nvSpPr>
          <p:cNvPr id="3075" name="Rectangle 3"/>
          <p:cNvSpPr>
            <a:spLocks noGrp="1" noChangeArrowheads="1"/>
          </p:cNvSpPr>
          <p:nvPr>
            <p:ph type="body" idx="1"/>
          </p:nvPr>
        </p:nvSpPr>
        <p:spPr>
          <a:xfrm>
            <a:off x="446690" y="1292773"/>
            <a:ext cx="8458200" cy="5562599"/>
          </a:xfrm>
        </p:spPr>
        <p:txBody>
          <a:bodyPr>
            <a:normAutofit fontScale="92500" lnSpcReduction="20000"/>
          </a:bodyPr>
          <a:lstStyle/>
          <a:p>
            <a:pPr marL="0" marR="0" indent="0">
              <a:spcBef>
                <a:spcPts val="0"/>
              </a:spcBef>
              <a:spcAft>
                <a:spcPts val="1200"/>
              </a:spcAft>
              <a:buNone/>
            </a:pPr>
            <a:r>
              <a:rPr lang="en-US" sz="2900" i="1" dirty="0">
                <a:latin typeface="Times New Roman"/>
                <a:ea typeface="Times New Roman"/>
              </a:rPr>
              <a:t>4. Extending estimates of sizes-at-50% maturity for females and examining the impacts of changes on mature female biomass estimates.</a:t>
            </a:r>
            <a:endParaRPr lang="en-US" sz="2900" i="1" dirty="0">
              <a:solidFill>
                <a:prstClr val="black"/>
              </a:solidFill>
              <a:latin typeface="Times New Roman"/>
              <a:ea typeface="Times New Roman"/>
            </a:endParaRPr>
          </a:p>
          <a:p>
            <a:pPr marL="0" lvl="0" indent="0">
              <a:spcBef>
                <a:spcPts val="0"/>
              </a:spcBef>
              <a:spcAft>
                <a:spcPts val="1200"/>
              </a:spcAft>
              <a:buNone/>
            </a:pPr>
            <a:r>
              <a:rPr lang="en-US" sz="2900" dirty="0">
                <a:solidFill>
                  <a:srgbClr val="FF0000"/>
                </a:solidFill>
                <a:latin typeface="Times New Roman"/>
                <a:ea typeface="Times New Roman"/>
              </a:rPr>
              <a:t>Response: Will do. </a:t>
            </a:r>
            <a:endParaRPr lang="en-US" sz="2900" i="1" dirty="0">
              <a:latin typeface="Times New Roman"/>
              <a:ea typeface="Times New Roman"/>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Times New Roman"/>
                <a:ea typeface="Times New Roman"/>
                <a:cs typeface="+mn-cs"/>
              </a:rPr>
              <a:t>5. A model run just using data from 1985 to avoid high natural mortality during the early 1980s.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0" u="none" strike="noStrike" kern="1200" cap="none" spc="0" normalizeH="0" baseline="0" noProof="0" dirty="0">
                <a:ln>
                  <a:noFill/>
                </a:ln>
                <a:solidFill>
                  <a:srgbClr val="FF0000"/>
                </a:solidFill>
                <a:effectLst/>
                <a:uLnTx/>
                <a:uFillTx/>
                <a:latin typeface="Times New Roman"/>
                <a:ea typeface="Times New Roman"/>
                <a:cs typeface="+mn-cs"/>
              </a:rPr>
              <a:t>Response: We did it before and will do it again in 2022.  </a:t>
            </a:r>
            <a:endParaRPr kumimoji="0" lang="en-US" sz="2900" b="0" i="1"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6. Conducting new tagging study to update the outdated tagging/return data used in the assessments.</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Response: We agree with this recommendation. Hopefully, tagging study will be conducted for BBRKC in the future.</a:t>
            </a:r>
            <a:r>
              <a:rPr lang="en-US" sz="2900" dirty="0">
                <a:solidFill>
                  <a:srgbClr val="FF0000"/>
                </a:solidFill>
                <a:latin typeface="Times New Roman"/>
                <a:ea typeface="Times New Roman"/>
              </a:rPr>
              <a:t> </a:t>
            </a: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  </a:t>
            </a: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63817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54434-17CE-4979-8CA6-FC24BC8CD6E3}"/>
              </a:ext>
            </a:extLst>
          </p:cNvPr>
          <p:cNvPicPr/>
          <p:nvPr/>
        </p:nvPicPr>
        <p:blipFill rotWithShape="1">
          <a:blip r:embed="rId2">
            <a:extLst>
              <a:ext uri="{28A0092B-C50C-407E-A947-70E740481C1C}">
                <a14:useLocalDpi xmlns:a14="http://schemas.microsoft.com/office/drawing/2010/main" val="0"/>
              </a:ext>
            </a:extLst>
          </a:blip>
          <a:srcRect l="4500" t="2273" r="34688" b="38830"/>
          <a:stretch/>
        </p:blipFill>
        <p:spPr bwMode="auto">
          <a:xfrm>
            <a:off x="457200" y="0"/>
            <a:ext cx="5891530" cy="6858000"/>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4A0010F8-23ED-44E8-8535-6B663BD41844}"/>
              </a:ext>
            </a:extLst>
          </p:cNvPr>
          <p:cNvSpPr txBox="1"/>
          <p:nvPr/>
        </p:nvSpPr>
        <p:spPr>
          <a:xfrm>
            <a:off x="6248400" y="609600"/>
            <a:ext cx="2895600" cy="584775"/>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rPr>
              <a:t>Data types and ranges used for the stock assessment</a:t>
            </a:r>
            <a:endParaRPr lang="en-US" sz="1600" dirty="0"/>
          </a:p>
        </p:txBody>
      </p:sp>
    </p:spTree>
    <p:extLst>
      <p:ext uri="{BB962C8B-B14F-4D97-AF65-F5344CB8AC3E}">
        <p14:creationId xmlns:p14="http://schemas.microsoft.com/office/powerpoint/2010/main" val="76608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97991C-DF0E-4777-AB83-DCC85035FD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9074"/>
            <a:ext cx="6096000" cy="6562725"/>
          </a:xfrm>
          <a:prstGeom prst="rect">
            <a:avLst/>
          </a:prstGeom>
          <a:noFill/>
        </p:spPr>
      </p:pic>
      <p:sp>
        <p:nvSpPr>
          <p:cNvPr id="4" name="TextBox 3">
            <a:extLst>
              <a:ext uri="{FF2B5EF4-FFF2-40B4-BE49-F238E27FC236}">
                <a16:creationId xmlns:a16="http://schemas.microsoft.com/office/drawing/2014/main" id="{D8CC05A3-C6FA-42D3-95DE-5E48A07A73A5}"/>
              </a:ext>
            </a:extLst>
          </p:cNvPr>
          <p:cNvSpPr txBox="1"/>
          <p:nvPr/>
        </p:nvSpPr>
        <p:spPr>
          <a:xfrm>
            <a:off x="6477000" y="219074"/>
            <a:ext cx="2286000" cy="1754326"/>
          </a:xfrm>
          <a:prstGeom prst="rect">
            <a:avLst/>
          </a:prstGeom>
          <a:noFill/>
        </p:spPr>
        <p:txBody>
          <a:bodyPr wrap="square">
            <a:spAutoFit/>
          </a:bodyPr>
          <a:lstStyle/>
          <a:p>
            <a:r>
              <a:rPr lang="en-US" dirty="0"/>
              <a:t>Retained catch biomass and bycatch mortality biomass (t) for Bristol Bay red king crab from 1953 to 2020</a:t>
            </a:r>
          </a:p>
        </p:txBody>
      </p:sp>
    </p:spTree>
    <p:extLst>
      <p:ext uri="{BB962C8B-B14F-4D97-AF65-F5344CB8AC3E}">
        <p14:creationId xmlns:p14="http://schemas.microsoft.com/office/powerpoint/2010/main" val="216041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372D20-ACCC-47A5-9632-E0588700CC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5901690" cy="6760845"/>
          </a:xfrm>
          <a:prstGeom prst="rect">
            <a:avLst/>
          </a:prstGeom>
          <a:noFill/>
        </p:spPr>
      </p:pic>
      <p:sp>
        <p:nvSpPr>
          <p:cNvPr id="6" name="TextBox 5">
            <a:extLst>
              <a:ext uri="{FF2B5EF4-FFF2-40B4-BE49-F238E27FC236}">
                <a16:creationId xmlns:a16="http://schemas.microsoft.com/office/drawing/2014/main" id="{9846E000-EF73-483C-9212-725DD9F1BDC0}"/>
              </a:ext>
            </a:extLst>
          </p:cNvPr>
          <p:cNvSpPr txBox="1"/>
          <p:nvPr/>
        </p:nvSpPr>
        <p:spPr>
          <a:xfrm>
            <a:off x="6629400" y="1143000"/>
            <a:ext cx="2209800" cy="2031325"/>
          </a:xfrm>
          <a:prstGeom prst="rect">
            <a:avLst/>
          </a:prstGeom>
          <a:noFill/>
        </p:spPr>
        <p:txBody>
          <a:bodyPr wrap="square">
            <a:spAutoFit/>
          </a:bodyPr>
          <a:lstStyle/>
          <a:p>
            <a:r>
              <a:rPr lang="en-US" dirty="0"/>
              <a:t>Comparison of survey legal male abundances and catches per unit effort for Bristol Bay red king crab from 1968 to 2021.</a:t>
            </a:r>
          </a:p>
        </p:txBody>
      </p:sp>
    </p:spTree>
    <p:extLst>
      <p:ext uri="{BB962C8B-B14F-4D97-AF65-F5344CB8AC3E}">
        <p14:creationId xmlns:p14="http://schemas.microsoft.com/office/powerpoint/2010/main" val="122811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BBC99A2-223D-4CF1-A0D5-BFDCDE9993BC}"/>
              </a:ext>
            </a:extLst>
          </p:cNvPr>
          <p:cNvPicPr/>
          <p:nvPr/>
        </p:nvPicPr>
        <p:blipFill rotWithShape="1">
          <a:blip r:embed="rId2">
            <a:extLst>
              <a:ext uri="{28A0092B-C50C-407E-A947-70E740481C1C}">
                <a14:useLocalDpi xmlns:a14="http://schemas.microsoft.com/office/drawing/2010/main" val="0"/>
              </a:ext>
            </a:extLst>
          </a:blip>
          <a:srcRect l="2672" r="17646" b="-1"/>
          <a:stretch/>
        </p:blipFill>
        <p:spPr bwMode="auto">
          <a:xfrm>
            <a:off x="20" y="1282"/>
            <a:ext cx="9143980" cy="6856718"/>
          </a:xfrm>
          <a:prstGeom prst="rect">
            <a:avLst/>
          </a:prstGeom>
          <a:noFill/>
        </p:spPr>
      </p:pic>
      <p:sp>
        <p:nvSpPr>
          <p:cNvPr id="3" name="TextBox 2">
            <a:extLst>
              <a:ext uri="{FF2B5EF4-FFF2-40B4-BE49-F238E27FC236}">
                <a16:creationId xmlns:a16="http://schemas.microsoft.com/office/drawing/2014/main" id="{1F4F1F97-4322-4B19-9B8B-E5E39764736C}"/>
              </a:ext>
            </a:extLst>
          </p:cNvPr>
          <p:cNvSpPr txBox="1"/>
          <p:nvPr/>
        </p:nvSpPr>
        <p:spPr>
          <a:xfrm>
            <a:off x="4572000" y="457200"/>
            <a:ext cx="2063706" cy="400110"/>
          </a:xfrm>
          <a:prstGeom prst="rect">
            <a:avLst/>
          </a:prstGeom>
          <a:noFill/>
        </p:spPr>
        <p:txBody>
          <a:bodyPr wrap="none" rtlCol="0">
            <a:spAutoFit/>
          </a:bodyPr>
          <a:lstStyle/>
          <a:p>
            <a:r>
              <a:rPr lang="en-US" sz="2000" dirty="0"/>
              <a:t>NMFS survey data</a:t>
            </a:r>
          </a:p>
        </p:txBody>
      </p:sp>
    </p:spTree>
    <p:extLst>
      <p:ext uri="{BB962C8B-B14F-4D97-AF65-F5344CB8AC3E}">
        <p14:creationId xmlns:p14="http://schemas.microsoft.com/office/powerpoint/2010/main" val="169818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416A81F-EE70-495D-96C6-D6AD36214C16}"/>
              </a:ext>
            </a:extLst>
          </p:cNvPr>
          <p:cNvPicPr/>
          <p:nvPr/>
        </p:nvPicPr>
        <p:blipFill rotWithShape="1">
          <a:blip r:embed="rId2">
            <a:extLst>
              <a:ext uri="{28A0092B-C50C-407E-A947-70E740481C1C}">
                <a14:useLocalDpi xmlns:a14="http://schemas.microsoft.com/office/drawing/2010/main" val="0"/>
              </a:ext>
            </a:extLst>
          </a:blip>
          <a:srcRect r="6983"/>
          <a:stretch/>
        </p:blipFill>
        <p:spPr bwMode="auto">
          <a:xfrm>
            <a:off x="20" y="1282"/>
            <a:ext cx="9143980" cy="6856718"/>
          </a:xfrm>
          <a:prstGeom prst="rect">
            <a:avLst/>
          </a:prstGeom>
          <a:noFill/>
        </p:spPr>
      </p:pic>
      <p:sp>
        <p:nvSpPr>
          <p:cNvPr id="5" name="TextBox 4">
            <a:extLst>
              <a:ext uri="{FF2B5EF4-FFF2-40B4-BE49-F238E27FC236}">
                <a16:creationId xmlns:a16="http://schemas.microsoft.com/office/drawing/2014/main" id="{10DE4FFA-BB68-414C-A8AA-5B9EAC4E6384}"/>
              </a:ext>
            </a:extLst>
          </p:cNvPr>
          <p:cNvSpPr txBox="1"/>
          <p:nvPr/>
        </p:nvSpPr>
        <p:spPr>
          <a:xfrm>
            <a:off x="2438400" y="609600"/>
            <a:ext cx="4678680" cy="400110"/>
          </a:xfrm>
          <a:prstGeom prst="rect">
            <a:avLst/>
          </a:prstGeom>
          <a:noFill/>
        </p:spPr>
        <p:txBody>
          <a:bodyPr wrap="square">
            <a:spAutoFit/>
          </a:bodyPr>
          <a:lstStyle/>
          <a:p>
            <a:r>
              <a:rPr lang="en-US" sz="2000" dirty="0"/>
              <a:t>NMFS survey data</a:t>
            </a:r>
          </a:p>
        </p:txBody>
      </p:sp>
    </p:spTree>
    <p:extLst>
      <p:ext uri="{BB962C8B-B14F-4D97-AF65-F5344CB8AC3E}">
        <p14:creationId xmlns:p14="http://schemas.microsoft.com/office/powerpoint/2010/main" val="149947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sz="3600" b="1" dirty="0">
                <a:solidFill>
                  <a:srgbClr val="FF0000"/>
                </a:solidFill>
              </a:rPr>
              <a:t>Model Scenarios</a:t>
            </a:r>
            <a:r>
              <a:rPr lang="en-US" sz="4000" dirty="0"/>
              <a:t> </a:t>
            </a:r>
          </a:p>
        </p:txBody>
      </p:sp>
      <p:sp>
        <p:nvSpPr>
          <p:cNvPr id="3075" name="Rectangle 3"/>
          <p:cNvSpPr>
            <a:spLocks noGrp="1" noChangeArrowheads="1"/>
          </p:cNvSpPr>
          <p:nvPr>
            <p:ph type="body" idx="1"/>
          </p:nvPr>
        </p:nvSpPr>
        <p:spPr>
          <a:xfrm>
            <a:off x="304800" y="1143000"/>
            <a:ext cx="8686800" cy="5562600"/>
          </a:xfrm>
        </p:spPr>
        <p:txBody>
          <a:bodyPr>
            <a:normAutofit fontScale="92500" lnSpcReduction="10000"/>
          </a:bodyPr>
          <a:lstStyle/>
          <a:p>
            <a:pPr marL="0" indent="0">
              <a:spcAft>
                <a:spcPts val="600"/>
              </a:spcAft>
              <a:buNone/>
            </a:pPr>
            <a:r>
              <a:rPr lang="en-US" sz="2800" dirty="0">
                <a:latin typeface="Times New Roman" panose="02020603050405020304" pitchFamily="18" charset="0"/>
                <a:cs typeface="Times New Roman" panose="02020603050405020304" pitchFamily="18" charset="0"/>
              </a:rPr>
              <a:t>Six models: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19.3d</a:t>
            </a:r>
            <a:r>
              <a:rPr lang="en-US" sz="2400" dirty="0">
                <a:latin typeface="Times New Roman" panose="02020603050405020304" pitchFamily="18" charset="0"/>
                <a:cs typeface="Times New Roman" panose="02020603050405020304" pitchFamily="18" charset="0"/>
              </a:rPr>
              <a:t>: the same as the base model 19.3 in September 2020 except for</a:t>
            </a:r>
          </a:p>
          <a:p>
            <a:pPr marL="1257300" lvl="2" indent="-457200">
              <a:spcAft>
                <a:spcPts val="600"/>
              </a:spcAf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Updating/standardizing the observer data in the directed pot and Tanner crab fisheries, </a:t>
            </a:r>
          </a:p>
          <a:p>
            <a:pPr marL="1257300" lvl="2" indent="-457200">
              <a:spcAft>
                <a:spcPts val="600"/>
              </a:spcAf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Changing the maximum cap of effective sample size from 100 to 150 for the retained catch and total males in the directed pot fishery. </a:t>
            </a:r>
          </a:p>
          <a:p>
            <a:pPr marL="1257300" lvl="2" indent="-457200">
              <a:spcAft>
                <a:spcPts val="600"/>
              </a:spcAf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Fishing effort data used to estimate red king crab bycatch in years before the observer data in the Tanner crab fishery are changed from east of 163</a:t>
            </a:r>
            <a:r>
              <a:rPr lang="en-US" sz="1900" baseline="30000" dirty="0">
                <a:latin typeface="Times New Roman" panose="02020603050405020304" pitchFamily="18" charset="0"/>
                <a:cs typeface="Times New Roman" panose="02020603050405020304" pitchFamily="18" charset="0"/>
              </a:rPr>
              <a:t>0</a:t>
            </a:r>
            <a:r>
              <a:rPr lang="en-US" sz="1900" dirty="0">
                <a:latin typeface="Times New Roman" panose="02020603050405020304" pitchFamily="18" charset="0"/>
                <a:cs typeface="Times New Roman" panose="02020603050405020304" pitchFamily="18" charset="0"/>
              </a:rPr>
              <a:t> W to east of 166</a:t>
            </a:r>
            <a:r>
              <a:rPr lang="en-US" sz="1900" baseline="30000" dirty="0">
                <a:latin typeface="Times New Roman" panose="02020603050405020304" pitchFamily="18" charset="0"/>
                <a:cs typeface="Times New Roman" panose="02020603050405020304" pitchFamily="18" charset="0"/>
              </a:rPr>
              <a:t>0</a:t>
            </a:r>
            <a:r>
              <a:rPr lang="en-US" sz="1900" dirty="0">
                <a:latin typeface="Times New Roman" panose="02020603050405020304" pitchFamily="18" charset="0"/>
                <a:cs typeface="Times New Roman" panose="02020603050405020304" pitchFamily="18" charset="0"/>
              </a:rPr>
              <a:t> W, </a:t>
            </a:r>
          </a:p>
          <a:p>
            <a:pPr marL="1257300" lvl="2" indent="-457200">
              <a:spcAft>
                <a:spcPts val="600"/>
              </a:spcAf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Five more years of length composition data with relatively small observed sample sizes from the Tanner crab fishery are also included.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19.3e</a:t>
            </a:r>
            <a:r>
              <a:rPr lang="en-US" sz="2400" dirty="0">
                <a:latin typeface="Times New Roman" panose="02020603050405020304" pitchFamily="18" charset="0"/>
                <a:cs typeface="Times New Roman" panose="02020603050405020304" pitchFamily="18" charset="0"/>
              </a:rPr>
              <a:t>: the same as model 19.3d except for males and females to have different NMFS trawl survey catchabilities.   </a:t>
            </a:r>
          </a:p>
          <a:p>
            <a:pPr marL="857250" lvl="1" indent="-457200">
              <a:spcAft>
                <a:spcPts val="600"/>
              </a:spcAft>
              <a:buFont typeface="+mj-lt"/>
              <a:buAutoNum type="arabicPeriod"/>
            </a:pPr>
            <a:r>
              <a:rPr lang="en-US" sz="2400" dirty="0">
                <a:solidFill>
                  <a:srgbClr val="FF0000"/>
                </a:solidFill>
                <a:latin typeface="Times New Roman" panose="02020603050405020304" pitchFamily="18" charset="0"/>
                <a:cs typeface="Times New Roman" panose="02020603050405020304" pitchFamily="18" charset="0"/>
              </a:rPr>
              <a:t>19.3g</a:t>
            </a:r>
            <a:r>
              <a:rPr lang="en-US" sz="2400" dirty="0">
                <a:latin typeface="Times New Roman" panose="02020603050405020304" pitchFamily="18" charset="0"/>
                <a:cs typeface="Times New Roman" panose="02020603050405020304" pitchFamily="18" charset="0"/>
              </a:rPr>
              <a:t>: the same as model 19.3d except that VAST-estimated NMFS survey trawl biomass and CV are used.   </a:t>
            </a:r>
            <a:r>
              <a:rPr lang="en-US" sz="2400" dirty="0"/>
              <a:t> </a:t>
            </a:r>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64820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sz="3600" b="1" dirty="0">
                <a:solidFill>
                  <a:srgbClr val="FF0000"/>
                </a:solidFill>
              </a:rPr>
              <a:t>Model Scenarios</a:t>
            </a:r>
            <a:r>
              <a:rPr lang="en-US" sz="4000" dirty="0"/>
              <a:t> </a:t>
            </a:r>
          </a:p>
        </p:txBody>
      </p:sp>
      <p:sp>
        <p:nvSpPr>
          <p:cNvPr id="3075" name="Rectangle 3"/>
          <p:cNvSpPr>
            <a:spLocks noGrp="1" noChangeArrowheads="1"/>
          </p:cNvSpPr>
          <p:nvPr>
            <p:ph type="body" idx="1"/>
          </p:nvPr>
        </p:nvSpPr>
        <p:spPr>
          <a:xfrm>
            <a:off x="304800" y="1143000"/>
            <a:ext cx="8686800" cy="5562600"/>
          </a:xfrm>
        </p:spPr>
        <p:txBody>
          <a:bodyPr>
            <a:normAutofit lnSpcReduction="10000"/>
          </a:bodyPr>
          <a:lstStyle/>
          <a:p>
            <a:pPr marL="0" indent="0">
              <a:spcAft>
                <a:spcPts val="600"/>
              </a:spcAft>
              <a:buNone/>
            </a:pPr>
            <a:r>
              <a:rPr lang="en-US" sz="2800" dirty="0">
                <a:latin typeface="Times New Roman" panose="02020603050405020304" pitchFamily="18" charset="0"/>
                <a:cs typeface="Times New Roman" panose="02020603050405020304" pitchFamily="18" charset="0"/>
              </a:rPr>
              <a:t>Six models: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21.0</a:t>
            </a:r>
            <a:r>
              <a:rPr lang="en-US" sz="2400" b="1" dirty="0">
                <a:solidFill>
                  <a:srgbClr val="FF0000"/>
                </a:solidFill>
                <a:effectLst/>
                <a:latin typeface="Times New Roman" panose="02020603050405020304" pitchFamily="18" charset="0"/>
                <a:ea typeface="Times New Roman" panose="02020603050405020304" pitchFamily="18" charset="0"/>
              </a:rPr>
              <a:t> (suggested by the SSC)</a:t>
            </a:r>
            <a:r>
              <a:rPr lang="en-US" sz="2400" dirty="0">
                <a:latin typeface="Times New Roman" panose="02020603050405020304" pitchFamily="18" charset="0"/>
                <a:cs typeface="Times New Roman" panose="02020603050405020304" pitchFamily="18" charset="0"/>
              </a:rPr>
              <a:t>: the same as model 19.3d except for estimating one natural mortality parameter across sex and time, and one shared catchability and selectivity curve for the NMFS trawl survey to help make several selectivity parameters better defined. For consistency, one selectivity curve is estimated for the BSFRF trawl survey as well.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21.1</a:t>
            </a:r>
            <a:r>
              <a:rPr lang="en-US" sz="2400" dirty="0">
                <a:latin typeface="Times New Roman" panose="02020603050405020304" pitchFamily="18" charset="0"/>
                <a:cs typeface="Times New Roman" panose="02020603050405020304" pitchFamily="18" charset="0"/>
              </a:rPr>
              <a:t>: the same as model 19.3d except for one shared catchability and selectivity curve for the NMFS trawl survey and one selectivity curve for the BSFRF trawl survey.      </a:t>
            </a:r>
          </a:p>
          <a:p>
            <a:pPr marL="857250" lvl="1" indent="-457200">
              <a:spcAft>
                <a:spcPts val="600"/>
              </a:spcAft>
              <a:buFont typeface="+mj-lt"/>
              <a:buAutoNum type="arabicPeriod" startAt="4"/>
            </a:pPr>
            <a:r>
              <a:rPr lang="en-US" sz="2400" dirty="0">
                <a:solidFill>
                  <a:srgbClr val="FF0000"/>
                </a:solidFill>
                <a:latin typeface="Times New Roman" panose="02020603050405020304" pitchFamily="18" charset="0"/>
                <a:cs typeface="Times New Roman" panose="02020603050405020304" pitchFamily="18" charset="0"/>
              </a:rPr>
              <a:t>21.2</a:t>
            </a:r>
            <a:r>
              <a:rPr lang="en-US" sz="2400" dirty="0">
                <a:latin typeface="Times New Roman" panose="02020603050405020304" pitchFamily="18" charset="0"/>
                <a:cs typeface="Times New Roman" panose="02020603050405020304" pitchFamily="18" charset="0"/>
              </a:rPr>
              <a:t>: the same as model 21.1 except for estimating an additional time block (2018-2019) of natural mortality parameter. There is only one additional estimated parameter since the female natural mortality is scaled relative to the male natural mortality.     </a:t>
            </a:r>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04136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138459-3A65-4584-98F0-07137CA22314}"/>
              </a:ext>
            </a:extLst>
          </p:cNvPr>
          <p:cNvPicPr>
            <a:picLocks noChangeAspect="1"/>
          </p:cNvPicPr>
          <p:nvPr/>
        </p:nvPicPr>
        <p:blipFill>
          <a:blip r:embed="rId2"/>
          <a:stretch>
            <a:fillRect/>
          </a:stretch>
        </p:blipFill>
        <p:spPr>
          <a:xfrm>
            <a:off x="0" y="1432261"/>
            <a:ext cx="9144000" cy="36503"/>
          </a:xfrm>
          <a:prstGeom prst="rect">
            <a:avLst/>
          </a:prstGeom>
        </p:spPr>
      </p:pic>
      <p:pic>
        <p:nvPicPr>
          <p:cNvPr id="6" name="Picture 5">
            <a:extLst>
              <a:ext uri="{FF2B5EF4-FFF2-40B4-BE49-F238E27FC236}">
                <a16:creationId xmlns:a16="http://schemas.microsoft.com/office/drawing/2014/main" id="{7C9A71FC-8C4E-429A-81FE-335821501200}"/>
              </a:ext>
            </a:extLst>
          </p:cNvPr>
          <p:cNvPicPr>
            <a:picLocks noChangeAspect="1"/>
          </p:cNvPicPr>
          <p:nvPr/>
        </p:nvPicPr>
        <p:blipFill>
          <a:blip r:embed="rId3"/>
          <a:stretch>
            <a:fillRect/>
          </a:stretch>
        </p:blipFill>
        <p:spPr>
          <a:xfrm>
            <a:off x="38099" y="6400800"/>
            <a:ext cx="9144000" cy="36576"/>
          </a:xfrm>
          <a:prstGeom prst="rect">
            <a:avLst/>
          </a:prstGeom>
        </p:spPr>
      </p:pic>
      <p:sp>
        <p:nvSpPr>
          <p:cNvPr id="7" name="TextBox 6">
            <a:extLst>
              <a:ext uri="{FF2B5EF4-FFF2-40B4-BE49-F238E27FC236}">
                <a16:creationId xmlns:a16="http://schemas.microsoft.com/office/drawing/2014/main" id="{42822039-72CC-49DE-9624-C6BD94F57C50}"/>
              </a:ext>
            </a:extLst>
          </p:cNvPr>
          <p:cNvSpPr txBox="1"/>
          <p:nvPr/>
        </p:nvSpPr>
        <p:spPr>
          <a:xfrm>
            <a:off x="2717594" y="815372"/>
            <a:ext cx="3785011" cy="523220"/>
          </a:xfrm>
          <a:prstGeom prst="rect">
            <a:avLst/>
          </a:prstGeom>
          <a:noFill/>
        </p:spPr>
        <p:txBody>
          <a:bodyPr wrap="none" rtlCol="0">
            <a:spAutoFit/>
          </a:bodyPr>
          <a:lstStyle/>
          <a:p>
            <a:r>
              <a:rPr lang="en-US" sz="2800" dirty="0">
                <a:solidFill>
                  <a:srgbClr val="FF0000"/>
                </a:solidFill>
                <a:latin typeface="Arial" panose="020B0604020202020204" pitchFamily="34" charset="0"/>
                <a:cs typeface="Arial" panose="020B0604020202020204" pitchFamily="34" charset="0"/>
              </a:rPr>
              <a:t>Comparison of Models</a:t>
            </a:r>
          </a:p>
        </p:txBody>
      </p:sp>
      <p:graphicFrame>
        <p:nvGraphicFramePr>
          <p:cNvPr id="3" name="Table 2">
            <a:extLst>
              <a:ext uri="{FF2B5EF4-FFF2-40B4-BE49-F238E27FC236}">
                <a16:creationId xmlns:a16="http://schemas.microsoft.com/office/drawing/2014/main" id="{E2EE4780-C9E5-455F-8CB0-028C140868DC}"/>
              </a:ext>
            </a:extLst>
          </p:cNvPr>
          <p:cNvGraphicFramePr>
            <a:graphicFrameLocks noGrp="1"/>
          </p:cNvGraphicFramePr>
          <p:nvPr>
            <p:extLst>
              <p:ext uri="{D42A27DB-BD31-4B8C-83A1-F6EECF244321}">
                <p14:modId xmlns:p14="http://schemas.microsoft.com/office/powerpoint/2010/main" val="1522876926"/>
              </p:ext>
            </p:extLst>
          </p:nvPr>
        </p:nvGraphicFramePr>
        <p:xfrm>
          <a:off x="317536" y="1554854"/>
          <a:ext cx="8585125" cy="4715774"/>
        </p:xfrm>
        <a:graphic>
          <a:graphicData uri="http://schemas.openxmlformats.org/drawingml/2006/table">
            <a:tbl>
              <a:tblPr>
                <a:tableStyleId>{5C22544A-7EE6-4342-B048-85BDC9FD1C3A}</a:tableStyleId>
              </a:tblPr>
              <a:tblGrid>
                <a:gridCol w="830386">
                  <a:extLst>
                    <a:ext uri="{9D8B030D-6E8A-4147-A177-3AD203B41FA5}">
                      <a16:colId xmlns:a16="http://schemas.microsoft.com/office/drawing/2014/main" val="3825354089"/>
                    </a:ext>
                  </a:extLst>
                </a:gridCol>
                <a:gridCol w="1497387">
                  <a:extLst>
                    <a:ext uri="{9D8B030D-6E8A-4147-A177-3AD203B41FA5}">
                      <a16:colId xmlns:a16="http://schemas.microsoft.com/office/drawing/2014/main" val="2274409033"/>
                    </a:ext>
                  </a:extLst>
                </a:gridCol>
                <a:gridCol w="990600">
                  <a:extLst>
                    <a:ext uri="{9D8B030D-6E8A-4147-A177-3AD203B41FA5}">
                      <a16:colId xmlns:a16="http://schemas.microsoft.com/office/drawing/2014/main" val="254821210"/>
                    </a:ext>
                  </a:extLst>
                </a:gridCol>
                <a:gridCol w="990600">
                  <a:extLst>
                    <a:ext uri="{9D8B030D-6E8A-4147-A177-3AD203B41FA5}">
                      <a16:colId xmlns:a16="http://schemas.microsoft.com/office/drawing/2014/main" val="3645572447"/>
                    </a:ext>
                  </a:extLst>
                </a:gridCol>
                <a:gridCol w="1676400">
                  <a:extLst>
                    <a:ext uri="{9D8B030D-6E8A-4147-A177-3AD203B41FA5}">
                      <a16:colId xmlns:a16="http://schemas.microsoft.com/office/drawing/2014/main" val="2160945110"/>
                    </a:ext>
                  </a:extLst>
                </a:gridCol>
                <a:gridCol w="633863">
                  <a:extLst>
                    <a:ext uri="{9D8B030D-6E8A-4147-A177-3AD203B41FA5}">
                      <a16:colId xmlns:a16="http://schemas.microsoft.com/office/drawing/2014/main" val="2437717008"/>
                    </a:ext>
                  </a:extLst>
                </a:gridCol>
                <a:gridCol w="822889">
                  <a:extLst>
                    <a:ext uri="{9D8B030D-6E8A-4147-A177-3AD203B41FA5}">
                      <a16:colId xmlns:a16="http://schemas.microsoft.com/office/drawing/2014/main" val="412124847"/>
                    </a:ext>
                  </a:extLst>
                </a:gridCol>
                <a:gridCol w="1143000">
                  <a:extLst>
                    <a:ext uri="{9D8B030D-6E8A-4147-A177-3AD203B41FA5}">
                      <a16:colId xmlns:a16="http://schemas.microsoft.com/office/drawing/2014/main" val="2269697654"/>
                    </a:ext>
                  </a:extLst>
                </a:gridCol>
              </a:tblGrid>
              <a:tr h="933331">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Model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Female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Updated obs. estimates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Max cap of ret. &amp; total male ESS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VAST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Diff. </a:t>
                      </a:r>
                      <a:r>
                        <a:rPr lang="en-US" sz="1400" u="none" strike="noStrike" dirty="0" err="1">
                          <a:effectLst/>
                          <a:latin typeface="Times New Roman" panose="02020603050405020304" pitchFamily="18" charset="0"/>
                          <a:cs typeface="Times New Roman" panose="02020603050405020304" pitchFamily="18" charset="0"/>
                        </a:rPr>
                        <a:t>sele</a:t>
                      </a:r>
                      <a:r>
                        <a:rPr lang="en-US" sz="1400" u="none" strike="noStrike" dirty="0">
                          <a:effectLst/>
                          <a:latin typeface="Times New Roman" panose="02020603050405020304" pitchFamily="18" charset="0"/>
                          <a:cs typeface="Times New Roman" panose="02020603050405020304" pitchFamily="18" charset="0"/>
                        </a:rPr>
                        <a:t>.  By sex</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Diff. Q by sex</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757055354"/>
                  </a:ext>
                </a:extLst>
              </a:tr>
              <a:tr h="458479">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19.3d</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80-84: </a:t>
                      </a:r>
                      <a:r>
                        <a:rPr lang="en-US" sz="1100" b="0" i="0" u="none" strike="noStrike">
                          <a:solidFill>
                            <a:srgbClr val="FF0000"/>
                          </a:solidFill>
                          <a:effectLst/>
                          <a:latin typeface="Calibri" panose="020F0502020204030204" pitchFamily="34" charset="0"/>
                        </a:rPr>
                        <a:t>M1</a:t>
                      </a:r>
                      <a:r>
                        <a:rPr lang="en-US" sz="1100" b="0" i="0" u="none" strike="noStrike">
                          <a:solidFill>
                            <a:srgbClr val="000000"/>
                          </a:solidFill>
                          <a:effectLst/>
                          <a:latin typeface="Calibri" panose="020F0502020204030204" pitchFamily="34" charset="0"/>
                        </a:rPr>
                        <a:t>, others: </a:t>
                      </a:r>
                      <a:r>
                        <a:rPr lang="en-US" sz="1100" b="0" i="0" u="none" strike="noStrike">
                          <a:solidFill>
                            <a:srgbClr val="FF0000"/>
                          </a:solidFill>
                          <a:effectLst/>
                          <a:latin typeface="Calibri" panose="020F0502020204030204" pitchFamily="34" charset="0"/>
                        </a:rPr>
                        <a:t>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c*male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143368879"/>
                  </a:ext>
                </a:extLst>
              </a:tr>
              <a:tr h="474852">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19.3e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80-84: </a:t>
                      </a:r>
                      <a:r>
                        <a:rPr lang="en-US" sz="1100" b="0" i="0" u="none" strike="noStrike" dirty="0">
                          <a:solidFill>
                            <a:srgbClr val="FF0000"/>
                          </a:solidFill>
                          <a:effectLst/>
                          <a:latin typeface="Calibri" panose="020F0502020204030204" pitchFamily="34" charset="0"/>
                        </a:rPr>
                        <a:t>M1</a:t>
                      </a:r>
                      <a:r>
                        <a:rPr lang="en-US" sz="1100" b="0" i="0" u="none" strike="noStrike" dirty="0">
                          <a:solidFill>
                            <a:srgbClr val="000000"/>
                          </a:solidFill>
                          <a:effectLst/>
                          <a:latin typeface="Calibri" panose="020F0502020204030204" pitchFamily="34" charset="0"/>
                        </a:rPr>
                        <a:t>, others: </a:t>
                      </a:r>
                      <a:r>
                        <a:rPr lang="en-US" sz="1100" b="0" i="0" u="none" strike="noStrike" dirty="0">
                          <a:solidFill>
                            <a:srgbClr val="FF0000"/>
                          </a:solidFill>
                          <a:effectLst/>
                          <a:latin typeface="Calibri" panose="020F0502020204030204" pitchFamily="34" charset="0"/>
                        </a:rPr>
                        <a:t>0.18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c*male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548382011"/>
                  </a:ext>
                </a:extLst>
              </a:tr>
              <a:tr h="474852">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19.3g</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80-84: </a:t>
                      </a:r>
                      <a:r>
                        <a:rPr lang="en-US" sz="1100" b="0" i="0" u="none" strike="noStrike">
                          <a:solidFill>
                            <a:srgbClr val="FF0000"/>
                          </a:solidFill>
                          <a:effectLst/>
                          <a:latin typeface="Calibri" panose="020F0502020204030204" pitchFamily="34" charset="0"/>
                        </a:rPr>
                        <a:t>M1</a:t>
                      </a:r>
                      <a:r>
                        <a:rPr lang="en-US" sz="1100" b="0" i="0" u="none" strike="noStrike">
                          <a:solidFill>
                            <a:srgbClr val="000000"/>
                          </a:solidFill>
                          <a:effectLst/>
                          <a:latin typeface="Calibri" panose="020F0502020204030204" pitchFamily="34" charset="0"/>
                        </a:rPr>
                        <a:t>, others: </a:t>
                      </a:r>
                      <a:r>
                        <a:rPr lang="en-US" sz="1100" b="0" i="0" u="none" strike="noStrike">
                          <a:solidFill>
                            <a:srgbClr val="FF0000"/>
                          </a:solidFill>
                          <a:effectLst/>
                          <a:latin typeface="Calibri" panose="020F0502020204030204" pitchFamily="34" charset="0"/>
                        </a:rPr>
                        <a:t>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c*male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762168253"/>
                  </a:ext>
                </a:extLst>
              </a:tr>
              <a:tr h="474852">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21.0</a:t>
                      </a:r>
                    </a:p>
                  </a:txBody>
                  <a:tcPr marL="6350" marR="6350" marT="6350" marB="0" anchor="b"/>
                </a:tc>
                <a:tc>
                  <a:txBody>
                    <a:bodyPr/>
                    <a:lstStyle/>
                    <a:p>
                      <a:pPr algn="r" fontAlgn="b"/>
                      <a:r>
                        <a:rPr lang="en-US" sz="1100" b="0" i="0" u="none" strike="noStrike">
                          <a:solidFill>
                            <a:srgbClr val="000000"/>
                          </a:solidFill>
                          <a:effectLst/>
                          <a:latin typeface="Calibri" panose="020F0502020204030204" pitchFamily="34" charset="0"/>
                        </a:rPr>
                        <a:t>Constant M</a:t>
                      </a:r>
                    </a:p>
                  </a:txBody>
                  <a:tcPr marL="7620" marR="7620" marT="762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 male 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150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975649325"/>
                  </a:ext>
                </a:extLst>
              </a:tr>
              <a:tr h="474852">
                <a:tc>
                  <a:txBody>
                    <a:bodyPr/>
                    <a:lstStyle/>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21.1</a:t>
                      </a: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80-84: </a:t>
                      </a:r>
                      <a:r>
                        <a:rPr lang="en-US" sz="1100" b="0" i="0" u="none" strike="noStrike" dirty="0">
                          <a:solidFill>
                            <a:srgbClr val="FF0000"/>
                          </a:solidFill>
                          <a:effectLst/>
                          <a:latin typeface="Calibri" panose="020F0502020204030204" pitchFamily="34" charset="0"/>
                        </a:rPr>
                        <a:t>M1</a:t>
                      </a:r>
                      <a:r>
                        <a:rPr lang="en-US" sz="1100" b="0" i="0" u="none" strike="noStrike" dirty="0">
                          <a:solidFill>
                            <a:srgbClr val="000000"/>
                          </a:solidFill>
                          <a:effectLst/>
                          <a:latin typeface="Calibri" panose="020F0502020204030204" pitchFamily="34" charset="0"/>
                        </a:rPr>
                        <a:t>, others: </a:t>
                      </a:r>
                      <a:r>
                        <a:rPr lang="en-US" sz="1100" b="0" i="0" u="none" strike="noStrike" dirty="0">
                          <a:solidFill>
                            <a:srgbClr val="FF0000"/>
                          </a:solidFill>
                          <a:effectLst/>
                          <a:latin typeface="Calibri" panose="020F0502020204030204" pitchFamily="34" charset="0"/>
                        </a:rPr>
                        <a:t>0.18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c*male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943337216"/>
                  </a:ext>
                </a:extLst>
              </a:tr>
              <a:tr h="474852">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 21.2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100" b="0" i="0" u="none" strike="noStrike" dirty="0">
                          <a:solidFill>
                            <a:srgbClr val="000000"/>
                          </a:solidFill>
                          <a:effectLst/>
                          <a:latin typeface="Calibri" panose="020F0502020204030204" pitchFamily="34" charset="0"/>
                        </a:rPr>
                        <a:t>80-84: </a:t>
                      </a:r>
                      <a:r>
                        <a:rPr lang="en-US" sz="1100" b="0" i="0" u="none" strike="noStrike" dirty="0">
                          <a:solidFill>
                            <a:srgbClr val="FF0000"/>
                          </a:solidFill>
                          <a:effectLst/>
                          <a:latin typeface="Calibri" panose="020F0502020204030204" pitchFamily="34" charset="0"/>
                        </a:rPr>
                        <a:t>M1</a:t>
                      </a:r>
                      <a:r>
                        <a:rPr lang="en-US" sz="1100" b="0" i="0" u="none" strike="noStrike" dirty="0">
                          <a:solidFill>
                            <a:srgbClr val="000000"/>
                          </a:solidFill>
                          <a:effectLst/>
                          <a:latin typeface="Calibri" panose="020F0502020204030204" pitchFamily="34" charset="0"/>
                        </a:rPr>
                        <a:t>, 2018-19:</a:t>
                      </a:r>
                      <a:r>
                        <a:rPr lang="en-US" sz="1100" b="0" i="0" u="none" strike="noStrike" dirty="0">
                          <a:solidFill>
                            <a:srgbClr val="FF0000"/>
                          </a:solidFill>
                          <a:effectLst/>
                          <a:latin typeface="Calibri" panose="020F0502020204030204" pitchFamily="34" charset="0"/>
                        </a:rPr>
                        <a:t>M2</a:t>
                      </a:r>
                      <a:r>
                        <a:rPr lang="en-US" sz="1100" b="0" i="0" u="none" strike="noStrike" dirty="0">
                          <a:solidFill>
                            <a:srgbClr val="000000"/>
                          </a:solidFill>
                          <a:effectLst/>
                          <a:latin typeface="Calibri" panose="020F0502020204030204" pitchFamily="34" charset="0"/>
                        </a:rPr>
                        <a:t>, </a:t>
                      </a:r>
                    </a:p>
                    <a:p>
                      <a:pPr algn="r" fontAlgn="b"/>
                      <a:r>
                        <a:rPr lang="en-US" sz="1100" b="0" i="0" u="none" strike="noStrike" dirty="0">
                          <a:solidFill>
                            <a:srgbClr val="000000"/>
                          </a:solidFill>
                          <a:effectLst/>
                          <a:latin typeface="Calibri" panose="020F0502020204030204" pitchFamily="34" charset="0"/>
                        </a:rPr>
                        <a:t>others: </a:t>
                      </a:r>
                      <a:r>
                        <a:rPr lang="en-US" sz="1100" b="0" i="0" u="none" strike="noStrike" dirty="0">
                          <a:solidFill>
                            <a:srgbClr val="FF0000"/>
                          </a:solidFill>
                          <a:effectLst/>
                          <a:latin typeface="Calibri" panose="020F0502020204030204" pitchFamily="34" charset="0"/>
                        </a:rPr>
                        <a:t>0.18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c*male 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effectLst/>
                          <a:latin typeface="Times New Roman" panose="02020603050405020304" pitchFamily="18" charset="0"/>
                          <a:cs typeface="Times New Roman" panose="02020603050405020304" pitchFamily="18" charset="0"/>
                        </a:rPr>
                        <a: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effectLst/>
                          <a:latin typeface="Times New Roman" panose="02020603050405020304" pitchFamily="18" charset="0"/>
                          <a:cs typeface="Times New Roman" panose="02020603050405020304" pitchFamily="18" charset="0"/>
                        </a:rPr>
                        <a:t>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317017401"/>
                  </a:ext>
                </a:extLst>
              </a:tr>
              <a:tr h="474852">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1874956976"/>
                  </a:ext>
                </a:extLst>
              </a:tr>
              <a:tr h="474852">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B05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826228650"/>
                  </a:ext>
                </a:extLst>
              </a:tr>
            </a:tbl>
          </a:graphicData>
        </a:graphic>
      </p:graphicFrame>
    </p:spTree>
    <p:extLst>
      <p:ext uri="{BB962C8B-B14F-4D97-AF65-F5344CB8AC3E}">
        <p14:creationId xmlns:p14="http://schemas.microsoft.com/office/powerpoint/2010/main" val="222650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9F69CA-1FE5-411B-81C0-A7F3E0E10680}"/>
              </a:ext>
            </a:extLst>
          </p:cNvPr>
          <p:cNvSpPr txBox="1"/>
          <p:nvPr/>
        </p:nvSpPr>
        <p:spPr>
          <a:xfrm>
            <a:off x="6934200" y="838200"/>
            <a:ext cx="2057400" cy="2246769"/>
          </a:xfrm>
          <a:prstGeom prst="rect">
            <a:avLst/>
          </a:prstGeom>
          <a:noFill/>
        </p:spPr>
        <p:txBody>
          <a:bodyPr wrap="square">
            <a:spAutoFit/>
          </a:bodyPr>
          <a:lstStyle/>
          <a:p>
            <a:r>
              <a:rPr lang="en-US" sz="2000" dirty="0"/>
              <a:t>Comparison of area-swept and VAST-estimated survey biomasses for Bristol Bay red king crab from 1975 to 2021</a:t>
            </a:r>
          </a:p>
        </p:txBody>
      </p:sp>
      <p:pic>
        <p:nvPicPr>
          <p:cNvPr id="5" name="Picture 4">
            <a:extLst>
              <a:ext uri="{FF2B5EF4-FFF2-40B4-BE49-F238E27FC236}">
                <a16:creationId xmlns:a16="http://schemas.microsoft.com/office/drawing/2014/main" id="{0073F1C0-66CB-4E9D-8ED5-95DBC92AD1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689"/>
            <a:ext cx="6221730" cy="6767111"/>
          </a:xfrm>
          <a:prstGeom prst="rect">
            <a:avLst/>
          </a:prstGeom>
          <a:noFill/>
        </p:spPr>
      </p:pic>
    </p:spTree>
    <p:extLst>
      <p:ext uri="{BB962C8B-B14F-4D97-AF65-F5344CB8AC3E}">
        <p14:creationId xmlns:p14="http://schemas.microsoft.com/office/powerpoint/2010/main" val="307475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2999"/>
            <a:ext cx="8458200" cy="5562599"/>
          </a:xfrm>
        </p:spPr>
        <p:txBody>
          <a:bodyPr>
            <a:normAutofit fontScale="70000" lnSpcReduction="20000"/>
          </a:bodyPr>
          <a:lstStyle/>
          <a:p>
            <a:pPr marL="0" marR="0" indent="0">
              <a:spcBef>
                <a:spcPts val="0"/>
              </a:spcBef>
              <a:spcAft>
                <a:spcPts val="0"/>
              </a:spcAft>
              <a:buNone/>
            </a:pPr>
            <a:r>
              <a:rPr lang="en-US" sz="2900" i="1" dirty="0">
                <a:latin typeface="Times New Roman"/>
                <a:ea typeface="Times New Roman"/>
              </a:rPr>
              <a:t>Response to CPT Comments (from May 2021):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“The CPT was concerned that the ‘information’ content of the data with respect to natural mortality could be related to strong assumptions elsewhere in the model, and recommended further exploration of natural mortality after September and suggested attending the June 2021 CAPAM workshop on natural mortality, which may provide some insights into best practices. A large increase in estimated natural mortality would likely increase fishing mortality reference points, with management implications.”</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We will continue to examine M in May 2022. Estimated M values in the length-based crab models tend to have higher values than the other approaches, and confounding among estimated M, survey selectivity/catchability, and recruitment in a length-based model makes it difficult to accurately estimate M in the model. </a:t>
            </a:r>
          </a:p>
          <a:p>
            <a:pPr marL="0" lvl="0" indent="0">
              <a:spcBef>
                <a:spcPts val="0"/>
              </a:spcBef>
              <a:buNone/>
            </a:pPr>
            <a:endParaRPr lang="en-US" sz="2900" i="1" dirty="0">
              <a:latin typeface="Times New Roman"/>
              <a:ea typeface="Times New Roman"/>
            </a:endParaRPr>
          </a:p>
          <a:p>
            <a:pPr marL="0" lvl="0" indent="0">
              <a:spcBef>
                <a:spcPts val="0"/>
              </a:spcBef>
              <a:buNone/>
            </a:pPr>
            <a:r>
              <a:rPr lang="en-US" sz="2900" i="1" dirty="0">
                <a:latin typeface="Times New Roman"/>
                <a:ea typeface="Times New Roman"/>
              </a:rPr>
              <a:t>“The CPT recommended presenting Models 19.3d, 19.3e, and 19.3g in September with updated data.” </a:t>
            </a:r>
          </a:p>
          <a:p>
            <a:pPr marL="0" lvl="0" indent="0">
              <a:spcBef>
                <a:spcPts val="0"/>
              </a:spcBef>
              <a:buNone/>
            </a:pPr>
            <a:endParaRPr lang="en-US" sz="2900" i="1" dirty="0">
              <a:latin typeface="Times New Roman"/>
              <a:ea typeface="Times New Roman"/>
            </a:endParaRPr>
          </a:p>
          <a:p>
            <a:pPr marL="0" lvl="0" indent="0">
              <a:spcBef>
                <a:spcPts val="0"/>
              </a:spcBef>
              <a:buNone/>
            </a:pPr>
            <a:r>
              <a:rPr lang="en-US" sz="2900" i="1" dirty="0">
                <a:latin typeface="Times New Roman"/>
                <a:ea typeface="Times New Roman"/>
              </a:rPr>
              <a:t> </a:t>
            </a:r>
            <a:r>
              <a:rPr lang="en-US" sz="2900" dirty="0">
                <a:solidFill>
                  <a:srgbClr val="FF0000"/>
                </a:solidFill>
                <a:latin typeface="Times New Roman"/>
                <a:ea typeface="Times New Roman"/>
              </a:rPr>
              <a:t>Response: We ran these three models as well as another model suggested by the SSC for September 2021. </a:t>
            </a:r>
            <a:endParaRPr lang="en-US" sz="2900" i="1" dirty="0">
              <a:latin typeface="Times New Roman"/>
              <a:ea typeface="Times New Roman"/>
            </a:endParaRPr>
          </a:p>
          <a:p>
            <a:pPr marL="0" lvl="0" indent="0">
              <a:spcBef>
                <a:spcPts val="0"/>
              </a:spcBef>
              <a:buNone/>
            </a:pPr>
            <a:endParaRPr lang="en-US" sz="29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47921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8B19FF-BA3B-438E-8278-A0D7B035C39C}"/>
              </a:ext>
            </a:extLst>
          </p:cNvPr>
          <p:cNvSpPr/>
          <p:nvPr/>
        </p:nvSpPr>
        <p:spPr>
          <a:xfrm>
            <a:off x="6172200" y="685800"/>
            <a:ext cx="2667000" cy="2862322"/>
          </a:xfrm>
          <a:prstGeom prst="rect">
            <a:avLst/>
          </a:prstGeom>
        </p:spPr>
        <p:txBody>
          <a:bodyPr wrap="square">
            <a:spAutoFit/>
          </a:bodyPr>
          <a:lstStyle/>
          <a:p>
            <a:pPr lvl="0"/>
            <a:r>
              <a:rPr lang="en-US" dirty="0">
                <a:solidFill>
                  <a:prstClr val="black"/>
                </a:solidFill>
              </a:rPr>
              <a:t>Comparisons of area-swept estimates of male and female NMFS survey biomass and model prediction for model estimates in 2021 under five models. The error bars are plus and minus 2 standard deviations of model 19.3d.</a:t>
            </a:r>
          </a:p>
        </p:txBody>
      </p:sp>
      <p:pic>
        <p:nvPicPr>
          <p:cNvPr id="6" name="Picture 5">
            <a:extLst>
              <a:ext uri="{FF2B5EF4-FFF2-40B4-BE49-F238E27FC236}">
                <a16:creationId xmlns:a16="http://schemas.microsoft.com/office/drawing/2014/main" id="{B20449B1-C78C-4452-8F04-0DA265ECBDD4}"/>
              </a:ext>
            </a:extLst>
          </p:cNvPr>
          <p:cNvPicPr/>
          <p:nvPr/>
        </p:nvPicPr>
        <p:blipFill rotWithShape="1">
          <a:blip r:embed="rId2">
            <a:extLst>
              <a:ext uri="{28A0092B-C50C-407E-A947-70E740481C1C}">
                <a14:useLocalDpi xmlns:a14="http://schemas.microsoft.com/office/drawing/2010/main" val="0"/>
              </a:ext>
            </a:extLst>
          </a:blip>
          <a:srcRect r="19013" b="20138"/>
          <a:stretch/>
        </p:blipFill>
        <p:spPr bwMode="auto">
          <a:xfrm>
            <a:off x="175926" y="7362"/>
            <a:ext cx="6029325" cy="68506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371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8B19FF-BA3B-438E-8278-A0D7B035C39C}"/>
              </a:ext>
            </a:extLst>
          </p:cNvPr>
          <p:cNvSpPr/>
          <p:nvPr/>
        </p:nvSpPr>
        <p:spPr>
          <a:xfrm>
            <a:off x="6172200" y="685800"/>
            <a:ext cx="2667000" cy="4524315"/>
          </a:xfrm>
          <a:prstGeom prst="rect">
            <a:avLst/>
          </a:prstGeom>
        </p:spPr>
        <p:txBody>
          <a:bodyPr wrap="square">
            <a:spAutoFit/>
          </a:bodyPr>
          <a:lstStyle/>
          <a:p>
            <a:pPr lvl="0"/>
            <a:r>
              <a:rPr lang="en-US" dirty="0">
                <a:solidFill>
                  <a:prstClr val="black"/>
                </a:solidFill>
              </a:rPr>
              <a:t>Comparisons of area-swept estimates of male and female NMFS survey biomass and model prediction for model estimates in 2021 under two models. The error bars are plus and minus 2 standard deviations of model 19.3g.</a:t>
            </a:r>
          </a:p>
          <a:p>
            <a:pPr lvl="0"/>
            <a:endParaRPr lang="en-US" dirty="0">
              <a:solidFill>
                <a:prstClr val="black"/>
              </a:solidFill>
            </a:endParaRPr>
          </a:p>
          <a:p>
            <a:pPr lvl="0"/>
            <a:r>
              <a:rPr lang="en-US" dirty="0">
                <a:solidFill>
                  <a:prstClr val="black"/>
                </a:solidFill>
              </a:rPr>
              <a:t>VAST estimated biomass.</a:t>
            </a:r>
          </a:p>
          <a:p>
            <a:pPr lvl="0"/>
            <a:endParaRPr lang="en-US" dirty="0">
              <a:solidFill>
                <a:prstClr val="black"/>
              </a:solidFill>
            </a:endParaRPr>
          </a:p>
          <a:p>
            <a:pPr lvl="0"/>
            <a:r>
              <a:rPr lang="en-US" dirty="0">
                <a:solidFill>
                  <a:prstClr val="black"/>
                </a:solidFill>
              </a:rPr>
              <a:t>Note that model 19.3d fits area-swept biomasses, not these VAST biomasses.</a:t>
            </a:r>
          </a:p>
        </p:txBody>
      </p:sp>
      <p:pic>
        <p:nvPicPr>
          <p:cNvPr id="4" name="Picture 3">
            <a:extLst>
              <a:ext uri="{FF2B5EF4-FFF2-40B4-BE49-F238E27FC236}">
                <a16:creationId xmlns:a16="http://schemas.microsoft.com/office/drawing/2014/main" id="{9FA2347A-4CE5-4FE1-B32A-23532098A8FF}"/>
              </a:ext>
            </a:extLst>
          </p:cNvPr>
          <p:cNvPicPr/>
          <p:nvPr/>
        </p:nvPicPr>
        <p:blipFill rotWithShape="1">
          <a:blip r:embed="rId2">
            <a:extLst>
              <a:ext uri="{28A0092B-C50C-407E-A947-70E740481C1C}">
                <a14:useLocalDpi xmlns:a14="http://schemas.microsoft.com/office/drawing/2010/main" val="0"/>
              </a:ext>
            </a:extLst>
          </a:blip>
          <a:srcRect r="32511" b="33147"/>
          <a:stretch/>
        </p:blipFill>
        <p:spPr bwMode="auto">
          <a:xfrm>
            <a:off x="290325" y="9181"/>
            <a:ext cx="5869940" cy="68922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7691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26890-8225-42A4-B529-B41A3ACE8576}"/>
              </a:ext>
            </a:extLst>
          </p:cNvPr>
          <p:cNvSpPr/>
          <p:nvPr/>
        </p:nvSpPr>
        <p:spPr>
          <a:xfrm>
            <a:off x="6324600" y="1219200"/>
            <a:ext cx="2514600" cy="2862322"/>
          </a:xfrm>
          <a:prstGeom prst="rect">
            <a:avLst/>
          </a:prstGeom>
        </p:spPr>
        <p:txBody>
          <a:bodyPr wrap="square">
            <a:spAutoFit/>
          </a:bodyPr>
          <a:lstStyle/>
          <a:p>
            <a:r>
              <a:rPr lang="en-US" dirty="0"/>
              <a:t>Comparisons of total survey biomass estimates by the BSFRF survey and six models (upper plot: males; lower plot: females). The error bars are plus and minus 2 standard deviations of model 19.3d.</a:t>
            </a:r>
          </a:p>
        </p:txBody>
      </p:sp>
      <p:pic>
        <p:nvPicPr>
          <p:cNvPr id="4" name="Picture 3">
            <a:extLst>
              <a:ext uri="{FF2B5EF4-FFF2-40B4-BE49-F238E27FC236}">
                <a16:creationId xmlns:a16="http://schemas.microsoft.com/office/drawing/2014/main" id="{ED756E23-2B5C-42AB-9C5E-46B4AFA86365}"/>
              </a:ext>
            </a:extLst>
          </p:cNvPr>
          <p:cNvPicPr/>
          <p:nvPr/>
        </p:nvPicPr>
        <p:blipFill rotWithShape="1">
          <a:blip r:embed="rId2">
            <a:extLst>
              <a:ext uri="{28A0092B-C50C-407E-A947-70E740481C1C}">
                <a14:useLocalDpi xmlns:a14="http://schemas.microsoft.com/office/drawing/2010/main" val="0"/>
              </a:ext>
            </a:extLst>
          </a:blip>
          <a:srcRect r="32656" b="32045"/>
          <a:stretch/>
        </p:blipFill>
        <p:spPr bwMode="auto">
          <a:xfrm>
            <a:off x="520432" y="26624"/>
            <a:ext cx="5819775" cy="69615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968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EE1456-F079-42BE-931E-14352507ECC0}"/>
              </a:ext>
            </a:extLst>
          </p:cNvPr>
          <p:cNvSpPr/>
          <p:nvPr/>
        </p:nvSpPr>
        <p:spPr>
          <a:xfrm>
            <a:off x="6477000" y="685800"/>
            <a:ext cx="2514600" cy="3693319"/>
          </a:xfrm>
          <a:prstGeom prst="rect">
            <a:avLst/>
          </a:prstGeom>
        </p:spPr>
        <p:txBody>
          <a:bodyPr wrap="square">
            <a:spAutoFit/>
          </a:bodyPr>
          <a:lstStyle/>
          <a:p>
            <a:r>
              <a:rPr lang="en-US" dirty="0"/>
              <a:t>Comparisons of mature male biomass on Feb. 15 under eight models.</a:t>
            </a:r>
          </a:p>
          <a:p>
            <a:endParaRPr lang="en-US" dirty="0"/>
          </a:p>
          <a:p>
            <a:r>
              <a:rPr lang="en-US" dirty="0"/>
              <a:t>Estimated trawl survey catchabilities:</a:t>
            </a:r>
          </a:p>
          <a:p>
            <a:r>
              <a:rPr lang="en-US" dirty="0"/>
              <a:t>Model                Q</a:t>
            </a:r>
          </a:p>
          <a:p>
            <a:r>
              <a:rPr lang="en-US" dirty="0"/>
              <a:t>19.3d            0.967</a:t>
            </a:r>
          </a:p>
          <a:p>
            <a:r>
              <a:rPr lang="en-US" dirty="0"/>
              <a:t>19.3e            0.925/0.944</a:t>
            </a:r>
          </a:p>
          <a:p>
            <a:r>
              <a:rPr lang="en-US" dirty="0"/>
              <a:t>19.3g             0.957</a:t>
            </a:r>
          </a:p>
          <a:p>
            <a:r>
              <a:rPr lang="en-US" dirty="0"/>
              <a:t>21.0               0.998</a:t>
            </a:r>
          </a:p>
          <a:p>
            <a:r>
              <a:rPr lang="en-US" dirty="0"/>
              <a:t>21.1               0.964</a:t>
            </a:r>
          </a:p>
          <a:p>
            <a:r>
              <a:rPr lang="en-US" dirty="0"/>
              <a:t>21.2               0.963</a:t>
            </a:r>
          </a:p>
        </p:txBody>
      </p:sp>
      <p:pic>
        <p:nvPicPr>
          <p:cNvPr id="5" name="Picture 4">
            <a:extLst>
              <a:ext uri="{FF2B5EF4-FFF2-40B4-BE49-F238E27FC236}">
                <a16:creationId xmlns:a16="http://schemas.microsoft.com/office/drawing/2014/main" id="{23E0500A-830A-4221-9E51-1029711D8817}"/>
              </a:ext>
            </a:extLst>
          </p:cNvPr>
          <p:cNvPicPr/>
          <p:nvPr/>
        </p:nvPicPr>
        <p:blipFill rotWithShape="1">
          <a:blip r:embed="rId2">
            <a:extLst>
              <a:ext uri="{28A0092B-C50C-407E-A947-70E740481C1C}">
                <a14:useLocalDpi xmlns:a14="http://schemas.microsoft.com/office/drawing/2010/main" val="0"/>
              </a:ext>
            </a:extLst>
          </a:blip>
          <a:srcRect r="31640" b="32902"/>
          <a:stretch/>
        </p:blipFill>
        <p:spPr bwMode="auto">
          <a:xfrm>
            <a:off x="533400" y="104661"/>
            <a:ext cx="6049645" cy="67817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51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09800" y="762000"/>
            <a:ext cx="715260" cy="369332"/>
          </a:xfrm>
          <a:prstGeom prst="rect">
            <a:avLst/>
          </a:prstGeom>
        </p:spPr>
        <p:txBody>
          <a:bodyPr wrap="none">
            <a:spAutoFit/>
          </a:bodyPr>
          <a:lstStyle/>
          <a:p>
            <a:r>
              <a:rPr lang="en-US" dirty="0"/>
              <a:t>19.3d</a:t>
            </a:r>
          </a:p>
        </p:txBody>
      </p:sp>
      <p:sp>
        <p:nvSpPr>
          <p:cNvPr id="5" name="Rectangle 4">
            <a:extLst>
              <a:ext uri="{FF2B5EF4-FFF2-40B4-BE49-F238E27FC236}">
                <a16:creationId xmlns:a16="http://schemas.microsoft.com/office/drawing/2014/main" id="{D367CBB0-2996-4A3C-97D5-15B07C85F287}"/>
              </a:ext>
            </a:extLst>
          </p:cNvPr>
          <p:cNvSpPr/>
          <p:nvPr/>
        </p:nvSpPr>
        <p:spPr>
          <a:xfrm>
            <a:off x="6339178" y="762000"/>
            <a:ext cx="805029" cy="369332"/>
          </a:xfrm>
          <a:prstGeom prst="rect">
            <a:avLst/>
          </a:prstGeom>
        </p:spPr>
        <p:txBody>
          <a:bodyPr wrap="none">
            <a:spAutoFit/>
          </a:bodyPr>
          <a:lstStyle/>
          <a:p>
            <a:pPr lvl="0"/>
            <a:r>
              <a:rPr lang="en-US" dirty="0">
                <a:solidFill>
                  <a:prstClr val="black"/>
                </a:solidFill>
              </a:rPr>
              <a:t>    21.1</a:t>
            </a:r>
          </a:p>
        </p:txBody>
      </p:sp>
      <p:sp>
        <p:nvSpPr>
          <p:cNvPr id="6" name="Rectangle 5">
            <a:extLst>
              <a:ext uri="{FF2B5EF4-FFF2-40B4-BE49-F238E27FC236}">
                <a16:creationId xmlns:a16="http://schemas.microsoft.com/office/drawing/2014/main" id="{E926EB43-E60A-4F0B-9A3B-D7082242660A}"/>
              </a:ext>
            </a:extLst>
          </p:cNvPr>
          <p:cNvSpPr/>
          <p:nvPr/>
        </p:nvSpPr>
        <p:spPr>
          <a:xfrm>
            <a:off x="914400" y="270399"/>
            <a:ext cx="7589576"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Standardized residuals of total NMFS survey biomass</a:t>
            </a:r>
          </a:p>
        </p:txBody>
      </p:sp>
      <p:pic>
        <p:nvPicPr>
          <p:cNvPr id="9" name="Picture 8">
            <a:extLst>
              <a:ext uri="{FF2B5EF4-FFF2-40B4-BE49-F238E27FC236}">
                <a16:creationId xmlns:a16="http://schemas.microsoft.com/office/drawing/2014/main" id="{70FED09E-D964-4E8C-A458-090385B5436D}"/>
              </a:ext>
            </a:extLst>
          </p:cNvPr>
          <p:cNvPicPr/>
          <p:nvPr/>
        </p:nvPicPr>
        <p:blipFill rotWithShape="1">
          <a:blip r:embed="rId2">
            <a:extLst>
              <a:ext uri="{28A0092B-C50C-407E-A947-70E740481C1C}">
                <a14:useLocalDpi xmlns:a14="http://schemas.microsoft.com/office/drawing/2010/main" val="0"/>
              </a:ext>
            </a:extLst>
          </a:blip>
          <a:srcRect r="32480" b="32987"/>
          <a:stretch/>
        </p:blipFill>
        <p:spPr bwMode="auto">
          <a:xfrm>
            <a:off x="80254" y="1020298"/>
            <a:ext cx="4852523" cy="5837702"/>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1A52D99A-FED0-4D4A-9185-B48B1B421460}"/>
              </a:ext>
            </a:extLst>
          </p:cNvPr>
          <p:cNvPicPr/>
          <p:nvPr/>
        </p:nvPicPr>
        <p:blipFill rotWithShape="1">
          <a:blip r:embed="rId3">
            <a:extLst>
              <a:ext uri="{28A0092B-C50C-407E-A947-70E740481C1C}">
                <a14:useLocalDpi xmlns:a14="http://schemas.microsoft.com/office/drawing/2010/main" val="0"/>
              </a:ext>
            </a:extLst>
          </a:blip>
          <a:srcRect r="31875" b="32201"/>
          <a:stretch/>
        </p:blipFill>
        <p:spPr bwMode="auto">
          <a:xfrm>
            <a:off x="4536195" y="990362"/>
            <a:ext cx="4687637" cy="59438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6157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29400" y="381000"/>
            <a:ext cx="2133600" cy="2862322"/>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catch mortality biomass under six models. Mortality biomass is equal to caught biomass times a handling mortality rate. </a:t>
            </a:r>
          </a:p>
        </p:txBody>
      </p:sp>
      <p:pic>
        <p:nvPicPr>
          <p:cNvPr id="5" name="Picture 4">
            <a:extLst>
              <a:ext uri="{FF2B5EF4-FFF2-40B4-BE49-F238E27FC236}">
                <a16:creationId xmlns:a16="http://schemas.microsoft.com/office/drawing/2014/main" id="{B1A347E6-6039-4106-B387-AB1B51824181}"/>
              </a:ext>
            </a:extLst>
          </p:cNvPr>
          <p:cNvPicPr/>
          <p:nvPr/>
        </p:nvPicPr>
        <p:blipFill rotWithShape="1">
          <a:blip r:embed="rId2">
            <a:extLst>
              <a:ext uri="{28A0092B-C50C-407E-A947-70E740481C1C}">
                <a14:useLocalDpi xmlns:a14="http://schemas.microsoft.com/office/drawing/2010/main" val="0"/>
              </a:ext>
            </a:extLst>
          </a:blip>
          <a:srcRect r="32356" b="33118"/>
          <a:stretch/>
        </p:blipFill>
        <p:spPr bwMode="auto">
          <a:xfrm>
            <a:off x="508000" y="0"/>
            <a:ext cx="61214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4055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A75CB-D8D2-4AAF-9AEE-25E62113BD24}"/>
              </a:ext>
            </a:extLst>
          </p:cNvPr>
          <p:cNvSpPr/>
          <p:nvPr/>
        </p:nvSpPr>
        <p:spPr>
          <a:xfrm>
            <a:off x="6608379" y="197346"/>
            <a:ext cx="2133600" cy="3139321"/>
          </a:xfrm>
          <a:prstGeom prst="rect">
            <a:avLst/>
          </a:prstGeom>
        </p:spPr>
        <p:txBody>
          <a:bodyPr wrap="square">
            <a:spAutoFit/>
          </a:bodyPr>
          <a:lstStyle/>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Comparisons of observed and predicted bycatch mortality biomass under six </a:t>
            </a:r>
            <a:r>
              <a:rPr lang="en-US" dirty="0">
                <a:solidFill>
                  <a:prstClr val="black"/>
                </a:solidFill>
              </a:rPr>
              <a:t>models. </a:t>
            </a:r>
          </a:p>
          <a:p>
            <a:pPr lvl="0">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Mortality biomass is equal to caught biomass times a handling mortality rate. </a:t>
            </a:r>
          </a:p>
        </p:txBody>
      </p:sp>
      <p:pic>
        <p:nvPicPr>
          <p:cNvPr id="5" name="Picture 4">
            <a:extLst>
              <a:ext uri="{FF2B5EF4-FFF2-40B4-BE49-F238E27FC236}">
                <a16:creationId xmlns:a16="http://schemas.microsoft.com/office/drawing/2014/main" id="{FFBB0C98-8B6F-426C-9600-9250D1C247D2}"/>
              </a:ext>
            </a:extLst>
          </p:cNvPr>
          <p:cNvPicPr/>
          <p:nvPr/>
        </p:nvPicPr>
        <p:blipFill rotWithShape="1">
          <a:blip r:embed="rId2">
            <a:extLst>
              <a:ext uri="{28A0092B-C50C-407E-A947-70E740481C1C}">
                <a14:useLocalDpi xmlns:a14="http://schemas.microsoft.com/office/drawing/2010/main" val="0"/>
              </a:ext>
            </a:extLst>
          </a:blip>
          <a:srcRect r="32208" b="32987"/>
          <a:stretch/>
        </p:blipFill>
        <p:spPr bwMode="auto">
          <a:xfrm>
            <a:off x="451082" y="-918"/>
            <a:ext cx="617474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993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CF0B30-47C9-4AEF-AAFD-E4194DC0C5D8}"/>
              </a:ext>
            </a:extLst>
          </p:cNvPr>
          <p:cNvSpPr txBox="1"/>
          <p:nvPr/>
        </p:nvSpPr>
        <p:spPr>
          <a:xfrm>
            <a:off x="631572" y="228600"/>
            <a:ext cx="2130136" cy="2371148"/>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2800" kern="1200" dirty="0">
                <a:solidFill>
                  <a:srgbClr val="FFFFFF"/>
                </a:solidFill>
                <a:latin typeface="+mj-lt"/>
                <a:ea typeface="+mj-ea"/>
                <a:cs typeface="+mj-cs"/>
              </a:rPr>
              <a:t>Comparison of estimated M and directed pot fishing mortality over time</a:t>
            </a:r>
          </a:p>
        </p:txBody>
      </p:sp>
      <p:pic>
        <p:nvPicPr>
          <p:cNvPr id="7" name="Picture 6">
            <a:extLst>
              <a:ext uri="{FF2B5EF4-FFF2-40B4-BE49-F238E27FC236}">
                <a16:creationId xmlns:a16="http://schemas.microsoft.com/office/drawing/2014/main" id="{7E710CEA-50AC-47CF-92DF-14B6374BD621}"/>
              </a:ext>
            </a:extLst>
          </p:cNvPr>
          <p:cNvPicPr/>
          <p:nvPr/>
        </p:nvPicPr>
        <p:blipFill rotWithShape="1">
          <a:blip r:embed="rId2">
            <a:extLst>
              <a:ext uri="{28A0092B-C50C-407E-A947-70E740481C1C}">
                <a14:useLocalDpi xmlns:a14="http://schemas.microsoft.com/office/drawing/2010/main" val="0"/>
              </a:ext>
            </a:extLst>
          </a:blip>
          <a:srcRect r="19013" b="20017"/>
          <a:stretch/>
        </p:blipFill>
        <p:spPr bwMode="auto">
          <a:xfrm>
            <a:off x="3043721" y="1"/>
            <a:ext cx="5924896" cy="67055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4366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DA8C52-125B-4BA7-9055-2D7049835E6A}"/>
              </a:ext>
            </a:extLst>
          </p:cNvPr>
          <p:cNvSpPr txBox="1"/>
          <p:nvPr/>
        </p:nvSpPr>
        <p:spPr>
          <a:xfrm>
            <a:off x="6553200" y="914400"/>
            <a:ext cx="2362200" cy="1477328"/>
          </a:xfrm>
          <a:prstGeom prst="rect">
            <a:avLst/>
          </a:prstGeom>
          <a:noFill/>
        </p:spPr>
        <p:txBody>
          <a:bodyPr wrap="square">
            <a:spAutoFit/>
          </a:bodyPr>
          <a:lstStyle/>
          <a:p>
            <a:r>
              <a:rPr lang="en-US" dirty="0"/>
              <a:t>Estimated </a:t>
            </a:r>
            <a:r>
              <a:rPr lang="en-US" dirty="0" err="1"/>
              <a:t>selectivities</a:t>
            </a:r>
            <a:r>
              <a:rPr lang="en-US" dirty="0"/>
              <a:t> (including catchability) of NMFS trawl survey during 1982-2021 with six models</a:t>
            </a:r>
          </a:p>
        </p:txBody>
      </p:sp>
      <p:pic>
        <p:nvPicPr>
          <p:cNvPr id="4" name="Picture 3">
            <a:extLst>
              <a:ext uri="{FF2B5EF4-FFF2-40B4-BE49-F238E27FC236}">
                <a16:creationId xmlns:a16="http://schemas.microsoft.com/office/drawing/2014/main" id="{A9A31395-4498-41D4-9667-242FD8A579D3}"/>
              </a:ext>
            </a:extLst>
          </p:cNvPr>
          <p:cNvPicPr/>
          <p:nvPr/>
        </p:nvPicPr>
        <p:blipFill rotWithShape="1">
          <a:blip r:embed="rId2">
            <a:extLst>
              <a:ext uri="{28A0092B-C50C-407E-A947-70E740481C1C}">
                <a14:useLocalDpi xmlns:a14="http://schemas.microsoft.com/office/drawing/2010/main" val="0"/>
              </a:ext>
            </a:extLst>
          </a:blip>
          <a:srcRect r="32656" b="32779"/>
          <a:stretch/>
        </p:blipFill>
        <p:spPr bwMode="auto">
          <a:xfrm>
            <a:off x="457200" y="-137795"/>
            <a:ext cx="6029325" cy="69957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9248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86000" y="921407"/>
            <a:ext cx="768159" cy="369332"/>
          </a:xfrm>
          <a:prstGeom prst="rect">
            <a:avLst/>
          </a:prstGeom>
        </p:spPr>
        <p:txBody>
          <a:bodyPr wrap="none">
            <a:spAutoFit/>
          </a:bodyPr>
          <a:lstStyle/>
          <a:p>
            <a:r>
              <a:rPr lang="en-US" dirty="0"/>
              <a:t> 19.3d</a:t>
            </a:r>
          </a:p>
        </p:txBody>
      </p:sp>
      <p:sp>
        <p:nvSpPr>
          <p:cNvPr id="5" name="Rectangle 4">
            <a:extLst>
              <a:ext uri="{FF2B5EF4-FFF2-40B4-BE49-F238E27FC236}">
                <a16:creationId xmlns:a16="http://schemas.microsoft.com/office/drawing/2014/main" id="{D367CBB0-2996-4A3C-97D5-15B07C85F287}"/>
              </a:ext>
            </a:extLst>
          </p:cNvPr>
          <p:cNvSpPr/>
          <p:nvPr/>
        </p:nvSpPr>
        <p:spPr>
          <a:xfrm>
            <a:off x="6210564" y="921407"/>
            <a:ext cx="752129" cy="369332"/>
          </a:xfrm>
          <a:prstGeom prst="rect">
            <a:avLst/>
          </a:prstGeom>
        </p:spPr>
        <p:txBody>
          <a:bodyPr wrap="none">
            <a:spAutoFit/>
          </a:bodyPr>
          <a:lstStyle/>
          <a:p>
            <a:pPr lvl="0"/>
            <a:r>
              <a:rPr lang="en-US" dirty="0">
                <a:solidFill>
                  <a:prstClr val="black"/>
                </a:solidFill>
              </a:rPr>
              <a:t>   21.1</a:t>
            </a:r>
          </a:p>
        </p:txBody>
      </p:sp>
      <p:sp>
        <p:nvSpPr>
          <p:cNvPr id="6" name="Rectangle 5">
            <a:extLst>
              <a:ext uri="{FF2B5EF4-FFF2-40B4-BE49-F238E27FC236}">
                <a16:creationId xmlns:a16="http://schemas.microsoft.com/office/drawing/2014/main" id="{E926EB43-E60A-4F0B-9A3B-D7082242660A}"/>
              </a:ext>
            </a:extLst>
          </p:cNvPr>
          <p:cNvSpPr/>
          <p:nvPr/>
        </p:nvSpPr>
        <p:spPr>
          <a:xfrm>
            <a:off x="685800" y="382859"/>
            <a:ext cx="8001000"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Estimated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(including Q) of NMFS trawl survey</a:t>
            </a:r>
          </a:p>
        </p:txBody>
      </p:sp>
      <p:pic>
        <p:nvPicPr>
          <p:cNvPr id="9" name="Picture 8">
            <a:extLst>
              <a:ext uri="{FF2B5EF4-FFF2-40B4-BE49-F238E27FC236}">
                <a16:creationId xmlns:a16="http://schemas.microsoft.com/office/drawing/2014/main" id="{89BB0516-AC62-42CC-B2AE-644094F1DD36}"/>
              </a:ext>
            </a:extLst>
          </p:cNvPr>
          <p:cNvPicPr/>
          <p:nvPr/>
        </p:nvPicPr>
        <p:blipFill rotWithShape="1">
          <a:blip r:embed="rId2">
            <a:extLst>
              <a:ext uri="{28A0092B-C50C-407E-A947-70E740481C1C}">
                <a14:useLocalDpi xmlns:a14="http://schemas.microsoft.com/office/drawing/2010/main" val="0"/>
              </a:ext>
            </a:extLst>
          </a:blip>
          <a:srcRect r="32511" b="32535"/>
          <a:stretch/>
        </p:blipFill>
        <p:spPr bwMode="auto">
          <a:xfrm>
            <a:off x="77370" y="1124376"/>
            <a:ext cx="4691479" cy="5784194"/>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1AEBBCB-EEC7-4DC4-8BE2-D259FB4281A7}"/>
              </a:ext>
            </a:extLst>
          </p:cNvPr>
          <p:cNvPicPr/>
          <p:nvPr/>
        </p:nvPicPr>
        <p:blipFill rotWithShape="1">
          <a:blip r:embed="rId3">
            <a:extLst>
              <a:ext uri="{28A0092B-C50C-407E-A947-70E740481C1C}">
                <a14:useLocalDpi xmlns:a14="http://schemas.microsoft.com/office/drawing/2010/main" val="0"/>
              </a:ext>
            </a:extLst>
          </a:blip>
          <a:srcRect r="20174" b="20017"/>
          <a:stretch/>
        </p:blipFill>
        <p:spPr bwMode="auto">
          <a:xfrm>
            <a:off x="4572000" y="1124376"/>
            <a:ext cx="4572000" cy="57073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590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02116" y="178110"/>
            <a:ext cx="8229600" cy="732619"/>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066800"/>
            <a:ext cx="8458200" cy="5791199"/>
          </a:xfrm>
        </p:spPr>
        <p:txBody>
          <a:bodyPr>
            <a:noAutofit/>
          </a:bodyPr>
          <a:lstStyle/>
          <a:p>
            <a:pPr marL="0" marR="0" indent="0">
              <a:spcBef>
                <a:spcPts val="0"/>
              </a:spcBef>
              <a:spcAft>
                <a:spcPts val="0"/>
              </a:spcAft>
              <a:buNone/>
            </a:pPr>
            <a:r>
              <a:rPr lang="en-US" sz="1500" i="1" dirty="0">
                <a:latin typeface="Times New Roman"/>
                <a:ea typeface="Times New Roman"/>
              </a:rPr>
              <a:t>Response to CPT Comments (from May 2021): </a:t>
            </a:r>
          </a:p>
          <a:p>
            <a:pPr marL="0" marR="0" indent="0">
              <a:spcBef>
                <a:spcPts val="0"/>
              </a:spcBef>
              <a:spcAft>
                <a:spcPts val="0"/>
              </a:spcAft>
              <a:buNone/>
            </a:pPr>
            <a:endParaRPr lang="en-US" sz="1500" i="1" dirty="0">
              <a:latin typeface="Times New Roman"/>
              <a:ea typeface="Times New Roman"/>
            </a:endParaRPr>
          </a:p>
          <a:p>
            <a:pPr marL="0" marR="0" indent="0">
              <a:spcBef>
                <a:spcPts val="0"/>
              </a:spcBef>
              <a:spcAft>
                <a:spcPts val="0"/>
              </a:spcAft>
              <a:buNone/>
            </a:pPr>
            <a:r>
              <a:rPr lang="en-US" sz="1500" i="1" dirty="0">
                <a:latin typeface="Times New Roman"/>
                <a:ea typeface="Times New Roman"/>
              </a:rPr>
              <a:t>“The CPT was interested in more exploration of the retrospective patterns, which seem to have increased since the last assessment despite no new data being added. Reported </a:t>
            </a:r>
            <a:r>
              <a:rPr lang="en-US" sz="1500" i="1" dirty="0" err="1">
                <a:latin typeface="Times New Roman"/>
                <a:ea typeface="Times New Roman"/>
              </a:rPr>
              <a:t>Mohn’s</a:t>
            </a:r>
            <a:r>
              <a:rPr lang="en-US" sz="1500" i="1" dirty="0">
                <a:latin typeface="Times New Roman"/>
                <a:ea typeface="Times New Roman"/>
              </a:rPr>
              <a:t> </a:t>
            </a:r>
            <a:r>
              <a:rPr lang="en-US" sz="1500" i="1" dirty="0" err="1">
                <a:latin typeface="Times New Roman"/>
                <a:ea typeface="Times New Roman"/>
              </a:rPr>
              <a:t>rhos</a:t>
            </a:r>
            <a:r>
              <a:rPr lang="en-US" sz="1500" i="1" dirty="0">
                <a:latin typeface="Times New Roman"/>
                <a:ea typeface="Times New Roman"/>
              </a:rPr>
              <a:t> were starting to reach concerning magnitudes in the proposed models?”</a:t>
            </a:r>
          </a:p>
          <a:p>
            <a:pPr marL="0" lvl="0" indent="0">
              <a:spcBef>
                <a:spcPts val="0"/>
              </a:spcBef>
              <a:buNone/>
            </a:pPr>
            <a:r>
              <a:rPr lang="en-US" sz="1500" dirty="0">
                <a:solidFill>
                  <a:srgbClr val="FF0000"/>
                </a:solidFill>
                <a:latin typeface="Times New Roman"/>
                <a:ea typeface="Times New Roman"/>
              </a:rPr>
              <a:t> </a:t>
            </a:r>
            <a:endParaRPr lang="en-US" sz="1500" i="1" dirty="0">
              <a:solidFill>
                <a:prstClr val="black"/>
              </a:solidFill>
              <a:latin typeface="Times New Roman"/>
              <a:ea typeface="Times New Roman"/>
            </a:endParaRPr>
          </a:p>
          <a:p>
            <a:pPr marL="0" lvl="0" indent="0">
              <a:spcBef>
                <a:spcPts val="0"/>
              </a:spcBef>
              <a:buNone/>
            </a:pPr>
            <a:r>
              <a:rPr lang="en-US" sz="1500" dirty="0">
                <a:solidFill>
                  <a:srgbClr val="FF0000"/>
                </a:solidFill>
                <a:latin typeface="Times New Roman"/>
                <a:ea typeface="Times New Roman"/>
              </a:rPr>
              <a:t>Response: The catch and bycatch updates make the retrospective patterns slightly worse than before. Higher than expected BSFRF survey biomass during 2007-2008 and 2013-2016 and NMFS survey biomass in 2014 likely caused these biases. Also, much lower than expected NMFS survey biomass during 2018-2019 and 2021 results in lower biomass estimates in 2020 and 2021. The biases for total abundance are much smaller than mature male biomass. High natural mortality during 2018-19 reduces these upward biases for model 21.2. We will examine the retrospective patterns further in May 2022. </a:t>
            </a:r>
          </a:p>
          <a:p>
            <a:pPr marL="0" lvl="0" indent="0">
              <a:spcBef>
                <a:spcPts val="0"/>
              </a:spcBef>
              <a:buNone/>
            </a:pPr>
            <a:endParaRPr lang="en-US" sz="1500" i="1" dirty="0">
              <a:latin typeface="Times New Roman"/>
              <a:ea typeface="Times New Roman"/>
            </a:endParaRPr>
          </a:p>
          <a:p>
            <a:pPr marL="0" lvl="0" indent="0">
              <a:spcBef>
                <a:spcPts val="0"/>
              </a:spcBef>
              <a:buNone/>
            </a:pPr>
            <a:r>
              <a:rPr lang="en-US" sz="1500" i="1" dirty="0">
                <a:latin typeface="Times New Roman"/>
                <a:ea typeface="Times New Roman"/>
              </a:rPr>
              <a:t>“Model 19.3c probably should have been labeled model 21.0, given the large change in inputs?” </a:t>
            </a:r>
          </a:p>
          <a:p>
            <a:pPr marL="0" lvl="0" indent="0">
              <a:spcBef>
                <a:spcPts val="0"/>
              </a:spcBef>
              <a:buNone/>
            </a:pPr>
            <a:endParaRPr lang="en-US" sz="1500" i="1" dirty="0">
              <a:latin typeface="Times New Roman"/>
              <a:ea typeface="Times New Roman"/>
            </a:endParaRPr>
          </a:p>
          <a:p>
            <a:pPr marL="0" lvl="0" indent="0">
              <a:spcBef>
                <a:spcPts val="0"/>
              </a:spcBef>
              <a:buNone/>
            </a:pPr>
            <a:r>
              <a:rPr lang="en-US" sz="1500" i="1" dirty="0">
                <a:latin typeface="Times New Roman"/>
                <a:ea typeface="Times New Roman"/>
              </a:rPr>
              <a:t> </a:t>
            </a:r>
            <a:r>
              <a:rPr lang="en-US" sz="1500" dirty="0">
                <a:solidFill>
                  <a:srgbClr val="FF0000"/>
                </a:solidFill>
                <a:latin typeface="Times New Roman"/>
                <a:ea typeface="Times New Roman"/>
              </a:rPr>
              <a:t>Response: To avoid confusion, we do not change the model label this time. The year in the model label will be changed when the major model changes, such as the model suggested by the SSC in June 2021, which is named as model 21.0 in the draft SAFE report in September 2021. </a:t>
            </a:r>
            <a:endParaRPr lang="en-US" sz="1500" i="1" dirty="0">
              <a:latin typeface="Times New Roman"/>
              <a:ea typeface="Times New Roman"/>
            </a:endParaRPr>
          </a:p>
          <a:p>
            <a:pPr marL="0" lvl="0" indent="0">
              <a:spcBef>
                <a:spcPts val="0"/>
              </a:spcBef>
              <a:buNone/>
            </a:pPr>
            <a:endParaRPr lang="en-US" sz="1500" i="1" dirty="0">
              <a:latin typeface="Times New Roman"/>
              <a:ea typeface="Times New Roman"/>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500" b="0" i="1" u="none" strike="noStrike" kern="1200" cap="none" spc="0" normalizeH="0" baseline="0" noProof="0" dirty="0">
                <a:ln>
                  <a:noFill/>
                </a:ln>
                <a:solidFill>
                  <a:prstClr val="black"/>
                </a:solidFill>
                <a:effectLst/>
                <a:uLnTx/>
                <a:uFillTx/>
                <a:latin typeface="Times New Roman"/>
                <a:ea typeface="Times New Roman"/>
                <a:cs typeface="+mn-cs"/>
              </a:rPr>
              <a:t>“When calculating the probability of being overfished via MCMC, it is necessary to calculate B35% for each draw to compare the MMB from that draw. If this is not done, the comparison is not consistent.”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500" b="0" i="1"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500" b="0" i="1" u="none" strike="noStrike" kern="1200" cap="none" spc="0" normalizeH="0" baseline="0" noProof="0" dirty="0">
                <a:ln>
                  <a:noFill/>
                </a:ln>
                <a:solidFill>
                  <a:prstClr val="black"/>
                </a:solidFill>
                <a:effectLst/>
                <a:uLnTx/>
                <a:uFillTx/>
                <a:latin typeface="Times New Roman"/>
                <a:ea typeface="Times New Roman"/>
                <a:cs typeface="+mn-cs"/>
              </a:rPr>
              <a:t> </a:t>
            </a:r>
            <a:r>
              <a:rPr kumimoji="0" lang="en-US" sz="1500" b="0" i="0" u="none" strike="noStrike" kern="1200" cap="none" spc="0" normalizeH="0" baseline="0" noProof="0" dirty="0">
                <a:ln>
                  <a:noFill/>
                </a:ln>
                <a:solidFill>
                  <a:srgbClr val="FF0000"/>
                </a:solidFill>
                <a:effectLst/>
                <a:uLnTx/>
                <a:uFillTx/>
                <a:latin typeface="Times New Roman"/>
                <a:ea typeface="Times New Roman"/>
                <a:cs typeface="+mn-cs"/>
              </a:rPr>
              <a:t>Response: We have followed this recommendation. </a:t>
            </a:r>
            <a:endParaRPr lang="en-US" sz="1500" dirty="0">
              <a:solidFill>
                <a:srgbClr val="FF0000"/>
              </a:solidFill>
            </a:endParaRPr>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19916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200" y="457200"/>
            <a:ext cx="2286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Estimated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selectivities</a:t>
            </a:r>
            <a:r>
              <a:rPr kumimoji="0" lang="en-US" sz="2000" b="0" i="0" u="none" strike="noStrike" kern="1200" cap="none" spc="0" normalizeH="0" baseline="0" noProof="0" dirty="0">
                <a:ln>
                  <a:noFill/>
                </a:ln>
                <a:solidFill>
                  <a:prstClr val="black"/>
                </a:solidFill>
                <a:effectLst/>
                <a:uLnTx/>
                <a:uFillTx/>
                <a:latin typeface="Calibri"/>
                <a:ea typeface="+mn-ea"/>
                <a:cs typeface="+mn-cs"/>
              </a:rPr>
              <a:t> of BSFRF trawl survey during 2007-08 and 2013-2016 with six models</a:t>
            </a:r>
          </a:p>
        </p:txBody>
      </p:sp>
      <p:pic>
        <p:nvPicPr>
          <p:cNvPr id="5" name="Picture 4">
            <a:extLst>
              <a:ext uri="{FF2B5EF4-FFF2-40B4-BE49-F238E27FC236}">
                <a16:creationId xmlns:a16="http://schemas.microsoft.com/office/drawing/2014/main" id="{904C9978-694D-4B13-84FF-F1B7D39CDFAF}"/>
              </a:ext>
            </a:extLst>
          </p:cNvPr>
          <p:cNvPicPr/>
          <p:nvPr/>
        </p:nvPicPr>
        <p:blipFill rotWithShape="1">
          <a:blip r:embed="rId2">
            <a:extLst>
              <a:ext uri="{28A0092B-C50C-407E-A947-70E740481C1C}">
                <a14:useLocalDpi xmlns:a14="http://schemas.microsoft.com/office/drawing/2010/main" val="0"/>
              </a:ext>
            </a:extLst>
          </a:blip>
          <a:srcRect r="32801" b="32168"/>
          <a:stretch/>
        </p:blipFill>
        <p:spPr bwMode="auto">
          <a:xfrm>
            <a:off x="609600" y="0"/>
            <a:ext cx="583946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4795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CD540-7A97-48F5-8444-02E3D78B19E5}"/>
              </a:ext>
            </a:extLst>
          </p:cNvPr>
          <p:cNvSpPr/>
          <p:nvPr/>
        </p:nvSpPr>
        <p:spPr>
          <a:xfrm>
            <a:off x="2286000" y="921407"/>
            <a:ext cx="768159" cy="369332"/>
          </a:xfrm>
          <a:prstGeom prst="rect">
            <a:avLst/>
          </a:prstGeom>
        </p:spPr>
        <p:txBody>
          <a:bodyPr wrap="none">
            <a:spAutoFit/>
          </a:bodyPr>
          <a:lstStyle/>
          <a:p>
            <a:r>
              <a:rPr lang="en-US" dirty="0"/>
              <a:t> 19.3d</a:t>
            </a:r>
          </a:p>
        </p:txBody>
      </p:sp>
      <p:sp>
        <p:nvSpPr>
          <p:cNvPr id="5" name="Rectangle 4">
            <a:extLst>
              <a:ext uri="{FF2B5EF4-FFF2-40B4-BE49-F238E27FC236}">
                <a16:creationId xmlns:a16="http://schemas.microsoft.com/office/drawing/2014/main" id="{D367CBB0-2996-4A3C-97D5-15B07C85F287}"/>
              </a:ext>
            </a:extLst>
          </p:cNvPr>
          <p:cNvSpPr/>
          <p:nvPr/>
        </p:nvSpPr>
        <p:spPr>
          <a:xfrm>
            <a:off x="6210564" y="921407"/>
            <a:ext cx="752129" cy="369332"/>
          </a:xfrm>
          <a:prstGeom prst="rect">
            <a:avLst/>
          </a:prstGeom>
        </p:spPr>
        <p:txBody>
          <a:bodyPr wrap="none">
            <a:spAutoFit/>
          </a:bodyPr>
          <a:lstStyle/>
          <a:p>
            <a:pPr lvl="0"/>
            <a:r>
              <a:rPr lang="en-US" dirty="0">
                <a:solidFill>
                  <a:prstClr val="black"/>
                </a:solidFill>
              </a:rPr>
              <a:t>   21.1</a:t>
            </a:r>
          </a:p>
        </p:txBody>
      </p:sp>
      <p:sp>
        <p:nvSpPr>
          <p:cNvPr id="6" name="Rectangle 5">
            <a:extLst>
              <a:ext uri="{FF2B5EF4-FFF2-40B4-BE49-F238E27FC236}">
                <a16:creationId xmlns:a16="http://schemas.microsoft.com/office/drawing/2014/main" id="{E926EB43-E60A-4F0B-9A3B-D7082242660A}"/>
              </a:ext>
            </a:extLst>
          </p:cNvPr>
          <p:cNvSpPr/>
          <p:nvPr/>
        </p:nvSpPr>
        <p:spPr>
          <a:xfrm>
            <a:off x="1371600" y="382858"/>
            <a:ext cx="7315200" cy="461665"/>
          </a:xfrm>
          <a:prstGeom prst="rect">
            <a:avLst/>
          </a:prstGeom>
        </p:spPr>
        <p:txBody>
          <a:bodyPr wrap="square">
            <a:spAutoFit/>
          </a:bodyPr>
          <a:lstStyle/>
          <a:p>
            <a:pPr lvl="0">
              <a:defRPr/>
            </a:pPr>
            <a:r>
              <a:rPr lang="en-US" sz="2400" dirty="0">
                <a:solidFill>
                  <a:prstClr val="black"/>
                </a:solidFill>
                <a:latin typeface="Arial" panose="020B0604020202020204" pitchFamily="34" charset="0"/>
                <a:cs typeface="Arial" panose="020B0604020202020204" pitchFamily="34" charset="0"/>
              </a:rPr>
              <a:t>Fisheries </a:t>
            </a:r>
            <a:r>
              <a:rPr lang="en-US" sz="2400" dirty="0" err="1">
                <a:solidFill>
                  <a:prstClr val="black"/>
                </a:solidFill>
                <a:latin typeface="Arial" panose="020B0604020202020204" pitchFamily="34" charset="0"/>
                <a:cs typeface="Arial" panose="020B0604020202020204" pitchFamily="34" charset="0"/>
              </a:rPr>
              <a:t>selectivities</a:t>
            </a:r>
            <a:r>
              <a:rPr lang="en-US" sz="2400" dirty="0">
                <a:solidFill>
                  <a:prstClr val="black"/>
                </a:solidFill>
                <a:latin typeface="Arial" panose="020B0604020202020204" pitchFamily="34" charset="0"/>
                <a:cs typeface="Arial" panose="020B0604020202020204" pitchFamily="34" charset="0"/>
              </a:rPr>
              <a:t> and retained proportions</a:t>
            </a:r>
          </a:p>
        </p:txBody>
      </p:sp>
      <p:pic>
        <p:nvPicPr>
          <p:cNvPr id="9" name="Picture 8">
            <a:extLst>
              <a:ext uri="{FF2B5EF4-FFF2-40B4-BE49-F238E27FC236}">
                <a16:creationId xmlns:a16="http://schemas.microsoft.com/office/drawing/2014/main" id="{A5D02BB5-FB6F-4D19-93F7-B9FBA826BF65}"/>
              </a:ext>
            </a:extLst>
          </p:cNvPr>
          <p:cNvPicPr/>
          <p:nvPr/>
        </p:nvPicPr>
        <p:blipFill rotWithShape="1">
          <a:blip r:embed="rId2">
            <a:extLst>
              <a:ext uri="{28A0092B-C50C-407E-A947-70E740481C1C}">
                <a14:useLocalDpi xmlns:a14="http://schemas.microsoft.com/office/drawing/2010/main" val="0"/>
              </a:ext>
            </a:extLst>
          </a:blip>
          <a:srcRect r="32656" b="32412"/>
          <a:stretch/>
        </p:blipFill>
        <p:spPr bwMode="auto">
          <a:xfrm>
            <a:off x="-76200" y="1124376"/>
            <a:ext cx="4800600" cy="5581224"/>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6E6450E9-B8D5-4A46-A78B-D39B2D6F90CA}"/>
              </a:ext>
            </a:extLst>
          </p:cNvPr>
          <p:cNvPicPr/>
          <p:nvPr/>
        </p:nvPicPr>
        <p:blipFill rotWithShape="1">
          <a:blip r:embed="rId3">
            <a:extLst>
              <a:ext uri="{28A0092B-C50C-407E-A947-70E740481C1C}">
                <a14:useLocalDpi xmlns:a14="http://schemas.microsoft.com/office/drawing/2010/main" val="0"/>
              </a:ext>
            </a:extLst>
          </a:blip>
          <a:srcRect r="19884" b="19408"/>
          <a:stretch/>
        </p:blipFill>
        <p:spPr bwMode="auto">
          <a:xfrm>
            <a:off x="4569246" y="1124376"/>
            <a:ext cx="4553639" cy="55812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558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2133600" y="572674"/>
            <a:ext cx="979755" cy="369332"/>
          </a:xfrm>
          <a:prstGeom prst="rect">
            <a:avLst/>
          </a:prstGeom>
          <a:noFill/>
        </p:spPr>
        <p:txBody>
          <a:bodyPr wrap="none" rtlCol="0">
            <a:spAutoFit/>
          </a:bodyPr>
          <a:lstStyle/>
          <a:p>
            <a:r>
              <a:rPr lang="en-US" dirty="0"/>
              <a:t>     19.3d</a:t>
            </a:r>
          </a:p>
        </p:txBody>
      </p:sp>
      <p:sp>
        <p:nvSpPr>
          <p:cNvPr id="5" name="Rectangle 4">
            <a:extLst>
              <a:ext uri="{FF2B5EF4-FFF2-40B4-BE49-F238E27FC236}">
                <a16:creationId xmlns:a16="http://schemas.microsoft.com/office/drawing/2014/main" id="{14826C77-C251-46C1-8096-E8D3FF89BEEA}"/>
              </a:ext>
            </a:extLst>
          </p:cNvPr>
          <p:cNvSpPr/>
          <p:nvPr/>
        </p:nvSpPr>
        <p:spPr>
          <a:xfrm>
            <a:off x="6208938" y="572674"/>
            <a:ext cx="1069524" cy="369332"/>
          </a:xfrm>
          <a:prstGeom prst="rect">
            <a:avLst/>
          </a:prstGeom>
        </p:spPr>
        <p:txBody>
          <a:bodyPr wrap="none">
            <a:spAutoFit/>
          </a:bodyPr>
          <a:lstStyle/>
          <a:p>
            <a:r>
              <a:rPr lang="en-US" dirty="0"/>
              <a:t>         21.1</a:t>
            </a:r>
          </a:p>
        </p:txBody>
      </p:sp>
      <p:sp>
        <p:nvSpPr>
          <p:cNvPr id="8" name="TextBox 7">
            <a:extLst>
              <a:ext uri="{FF2B5EF4-FFF2-40B4-BE49-F238E27FC236}">
                <a16:creationId xmlns:a16="http://schemas.microsoft.com/office/drawing/2014/main" id="{37697730-86AE-4D84-BB79-63832397ECCE}"/>
              </a:ext>
            </a:extLst>
          </p:cNvPr>
          <p:cNvSpPr txBox="1"/>
          <p:nvPr/>
        </p:nvSpPr>
        <p:spPr>
          <a:xfrm>
            <a:off x="3339969" y="182299"/>
            <a:ext cx="2781402" cy="461665"/>
          </a:xfrm>
          <a:prstGeom prst="rect">
            <a:avLst/>
          </a:prstGeom>
          <a:noFill/>
        </p:spPr>
        <p:txBody>
          <a:bodyPr wrap="none" rtlCol="0">
            <a:spAutoFit/>
          </a:bodyPr>
          <a:lstStyle/>
          <a:p>
            <a:r>
              <a:rPr lang="en-US" sz="2400" dirty="0">
                <a:solidFill>
                  <a:srgbClr val="FF0000"/>
                </a:solidFill>
              </a:rPr>
              <a:t>Molting Probabilities</a:t>
            </a:r>
          </a:p>
        </p:txBody>
      </p:sp>
      <p:pic>
        <p:nvPicPr>
          <p:cNvPr id="10" name="Picture 9">
            <a:extLst>
              <a:ext uri="{FF2B5EF4-FFF2-40B4-BE49-F238E27FC236}">
                <a16:creationId xmlns:a16="http://schemas.microsoft.com/office/drawing/2014/main" id="{51A8CF06-0856-4BFD-A504-303A2E6D79E4}"/>
              </a:ext>
            </a:extLst>
          </p:cNvPr>
          <p:cNvPicPr/>
          <p:nvPr/>
        </p:nvPicPr>
        <p:blipFill rotWithShape="1">
          <a:blip r:embed="rId2">
            <a:extLst>
              <a:ext uri="{28A0092B-C50C-407E-A947-70E740481C1C}">
                <a14:useLocalDpi xmlns:a14="http://schemas.microsoft.com/office/drawing/2010/main" val="0"/>
              </a:ext>
            </a:extLst>
          </a:blip>
          <a:srcRect r="33092" b="32535"/>
          <a:stretch/>
        </p:blipFill>
        <p:spPr bwMode="auto">
          <a:xfrm>
            <a:off x="12947" y="836074"/>
            <a:ext cx="4648200" cy="576184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FCEF25B-EE33-4E46-BC03-D703AE164F50}"/>
              </a:ext>
            </a:extLst>
          </p:cNvPr>
          <p:cNvPicPr/>
          <p:nvPr/>
        </p:nvPicPr>
        <p:blipFill rotWithShape="1">
          <a:blip r:embed="rId3">
            <a:extLst>
              <a:ext uri="{28A0092B-C50C-407E-A947-70E740481C1C}">
                <a14:useLocalDpi xmlns:a14="http://schemas.microsoft.com/office/drawing/2010/main" val="0"/>
              </a:ext>
            </a:extLst>
          </a:blip>
          <a:srcRect r="19593" b="19287"/>
          <a:stretch/>
        </p:blipFill>
        <p:spPr bwMode="auto">
          <a:xfrm>
            <a:off x="4647173" y="873773"/>
            <a:ext cx="4399964" cy="57391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1405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55454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male red king crab by year under four models.</a:t>
            </a:r>
          </a:p>
        </p:txBody>
      </p:sp>
      <p:pic>
        <p:nvPicPr>
          <p:cNvPr id="5" name="Picture 4">
            <a:extLst>
              <a:ext uri="{FF2B5EF4-FFF2-40B4-BE49-F238E27FC236}">
                <a16:creationId xmlns:a16="http://schemas.microsoft.com/office/drawing/2014/main" id="{AA864D12-CC66-46B3-AFAE-43834BE8F423}"/>
              </a:ext>
            </a:extLst>
          </p:cNvPr>
          <p:cNvPicPr/>
          <p:nvPr/>
        </p:nvPicPr>
        <p:blipFill rotWithShape="1">
          <a:blip r:embed="rId2">
            <a:extLst>
              <a:ext uri="{28A0092B-C50C-407E-A947-70E740481C1C}">
                <a14:useLocalDpi xmlns:a14="http://schemas.microsoft.com/office/drawing/2010/main" val="0"/>
              </a:ext>
            </a:extLst>
          </a:blip>
          <a:srcRect r="19593" b="19181"/>
          <a:stretch/>
        </p:blipFill>
        <p:spPr bwMode="auto">
          <a:xfrm>
            <a:off x="509737" y="30296"/>
            <a:ext cx="5937885" cy="68277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9869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NMFS survey length frequencies of Bristol Bay female red king crab by year </a:t>
            </a:r>
            <a:r>
              <a:rPr lang="en-US" sz="2000" dirty="0">
                <a:solidFill>
                  <a:prstClr val="black"/>
                </a:solidFill>
              </a:rPr>
              <a:t>under three models.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1D741301-A84E-4C59-A216-457D4669C8ED}"/>
              </a:ext>
            </a:extLst>
          </p:cNvPr>
          <p:cNvPicPr/>
          <p:nvPr/>
        </p:nvPicPr>
        <p:blipFill rotWithShape="1">
          <a:blip r:embed="rId2">
            <a:extLst>
              <a:ext uri="{28A0092B-C50C-407E-A947-70E740481C1C}">
                <a14:useLocalDpi xmlns:a14="http://schemas.microsoft.com/office/drawing/2010/main" val="0"/>
              </a:ext>
            </a:extLst>
          </a:blip>
          <a:srcRect r="19158" b="19421"/>
          <a:stretch/>
        </p:blipFill>
        <p:spPr bwMode="auto">
          <a:xfrm>
            <a:off x="381000" y="1"/>
            <a:ext cx="598805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264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0" y="381000"/>
            <a:ext cx="2286000" cy="2554545"/>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area-swept and model estimated BSFRF survey length frequencies of Bristol Bay red king crab by year </a:t>
            </a:r>
            <a:r>
              <a:rPr lang="en-US" sz="2000" dirty="0">
                <a:solidFill>
                  <a:prstClr val="black"/>
                </a:solidFill>
              </a:rPr>
              <a:t>under four models.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84578F5-FC19-4634-BF70-E539877E3826}"/>
              </a:ext>
            </a:extLst>
          </p:cNvPr>
          <p:cNvPicPr/>
          <p:nvPr/>
        </p:nvPicPr>
        <p:blipFill rotWithShape="1">
          <a:blip r:embed="rId2">
            <a:extLst>
              <a:ext uri="{28A0092B-C50C-407E-A947-70E740481C1C}">
                <a14:useLocalDpi xmlns:a14="http://schemas.microsoft.com/office/drawing/2010/main" val="0"/>
              </a:ext>
            </a:extLst>
          </a:blip>
          <a:srcRect r="19593" b="19287"/>
          <a:stretch/>
        </p:blipFill>
        <p:spPr bwMode="auto">
          <a:xfrm>
            <a:off x="546467" y="33051"/>
            <a:ext cx="5946140" cy="68249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4413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retained length frequencies of Bristol Bay male red king crab by year in the directed pot fishery </a:t>
            </a:r>
            <a:r>
              <a:rPr lang="en-US" sz="2000" dirty="0">
                <a:solidFill>
                  <a:prstClr val="black"/>
                </a:solidFill>
              </a:rPr>
              <a:t>under four models.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02FB521D-02AA-4DD5-8BDC-CF5359DA0372}"/>
              </a:ext>
            </a:extLst>
          </p:cNvPr>
          <p:cNvPicPr/>
          <p:nvPr/>
        </p:nvPicPr>
        <p:blipFill rotWithShape="1">
          <a:blip r:embed="rId2">
            <a:extLst>
              <a:ext uri="{28A0092B-C50C-407E-A947-70E740481C1C}">
                <a14:useLocalDpi xmlns:a14="http://schemas.microsoft.com/office/drawing/2010/main" val="0"/>
              </a:ext>
            </a:extLst>
          </a:blip>
          <a:srcRect r="19448" b="19181"/>
          <a:stretch/>
        </p:blipFill>
        <p:spPr bwMode="auto">
          <a:xfrm>
            <a:off x="533400" y="0"/>
            <a:ext cx="5842635"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3822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3170099"/>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total length frequencies of Bristol Bay male red king crab by year in the directed pot fishery </a:t>
            </a:r>
            <a:r>
              <a:rPr lang="en-US" sz="2000" dirty="0">
                <a:solidFill>
                  <a:prstClr val="black"/>
                </a:solidFill>
              </a:rPr>
              <a:t>under four models. </a:t>
            </a:r>
          </a:p>
          <a:p>
            <a:pPr lvl="0">
              <a:defRPr/>
            </a:pPr>
            <a:endParaRPr lang="en-US" sz="2000" dirty="0">
              <a:solidFill>
                <a:prstClr val="black"/>
              </a:solidFill>
            </a:endParaRPr>
          </a:p>
        </p:txBody>
      </p:sp>
      <p:pic>
        <p:nvPicPr>
          <p:cNvPr id="5" name="Picture 4">
            <a:extLst>
              <a:ext uri="{FF2B5EF4-FFF2-40B4-BE49-F238E27FC236}">
                <a16:creationId xmlns:a16="http://schemas.microsoft.com/office/drawing/2014/main" id="{F12A12B3-BCC1-4432-94BE-2DA6823CE920}"/>
              </a:ext>
            </a:extLst>
          </p:cNvPr>
          <p:cNvPicPr/>
          <p:nvPr/>
        </p:nvPicPr>
        <p:blipFill rotWithShape="1">
          <a:blip r:embed="rId2">
            <a:extLst>
              <a:ext uri="{28A0092B-C50C-407E-A947-70E740481C1C}">
                <a14:useLocalDpi xmlns:a14="http://schemas.microsoft.com/office/drawing/2010/main" val="0"/>
              </a:ext>
            </a:extLst>
          </a:blip>
          <a:srcRect r="19448" b="19660"/>
          <a:stretch/>
        </p:blipFill>
        <p:spPr bwMode="auto">
          <a:xfrm>
            <a:off x="390525" y="76201"/>
            <a:ext cx="5882640" cy="67055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7263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3170099"/>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directed pot fishery </a:t>
            </a:r>
            <a:r>
              <a:rPr lang="en-US" sz="2000" dirty="0">
                <a:solidFill>
                  <a:prstClr val="black"/>
                </a:solidFill>
              </a:rPr>
              <a:t>under three 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lvl="0">
              <a:defRPr/>
            </a:pPr>
            <a:endParaRPr lang="en-US" sz="2000" dirty="0">
              <a:solidFill>
                <a:prstClr val="black"/>
              </a:solidFill>
              <a:latin typeface="Calibri"/>
            </a:endParaRPr>
          </a:p>
        </p:txBody>
      </p:sp>
      <p:pic>
        <p:nvPicPr>
          <p:cNvPr id="5" name="Picture 4">
            <a:extLst>
              <a:ext uri="{FF2B5EF4-FFF2-40B4-BE49-F238E27FC236}">
                <a16:creationId xmlns:a16="http://schemas.microsoft.com/office/drawing/2014/main" id="{D58BC734-A5A0-4128-BD34-7D52ACB49745}"/>
              </a:ext>
            </a:extLst>
          </p:cNvPr>
          <p:cNvPicPr/>
          <p:nvPr/>
        </p:nvPicPr>
        <p:blipFill rotWithShape="1">
          <a:blip r:embed="rId2">
            <a:extLst>
              <a:ext uri="{28A0092B-C50C-407E-A947-70E740481C1C}">
                <a14:useLocalDpi xmlns:a14="http://schemas.microsoft.com/office/drawing/2010/main" val="0"/>
              </a:ext>
            </a:extLst>
          </a:blip>
          <a:srcRect r="19739" b="18943"/>
          <a:stretch/>
        </p:blipFill>
        <p:spPr bwMode="auto">
          <a:xfrm>
            <a:off x="533400" y="76200"/>
            <a:ext cx="5817870" cy="6781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5303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trawl fisheries under four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1A423EB5-8DA2-4EB5-B2AC-F8048BC8CCB1}"/>
              </a:ext>
            </a:extLst>
          </p:cNvPr>
          <p:cNvPicPr/>
          <p:nvPr/>
        </p:nvPicPr>
        <p:blipFill rotWithShape="1">
          <a:blip r:embed="rId2">
            <a:extLst>
              <a:ext uri="{28A0092B-C50C-407E-A947-70E740481C1C}">
                <a14:useLocalDpi xmlns:a14="http://schemas.microsoft.com/office/drawing/2010/main" val="0"/>
              </a:ext>
            </a:extLst>
          </a:blip>
          <a:srcRect r="19448" b="19540"/>
          <a:stretch/>
        </p:blipFill>
        <p:spPr bwMode="auto">
          <a:xfrm>
            <a:off x="533400" y="29378"/>
            <a:ext cx="5891530" cy="67524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354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2999"/>
            <a:ext cx="8458200" cy="5562599"/>
          </a:xfrm>
        </p:spPr>
        <p:txBody>
          <a:bodyPr>
            <a:normAutofit lnSpcReduction="10000"/>
          </a:bodyPr>
          <a:lstStyle/>
          <a:p>
            <a:pPr marL="0" marR="0" indent="0">
              <a:spcBef>
                <a:spcPts val="0"/>
              </a:spcBef>
              <a:spcAft>
                <a:spcPts val="0"/>
              </a:spcAft>
              <a:buNone/>
            </a:pPr>
            <a:r>
              <a:rPr lang="en-US" sz="2900" i="1" dirty="0">
                <a:latin typeface="Times New Roman"/>
                <a:ea typeface="Times New Roman"/>
              </a:rPr>
              <a:t>Response to CPT Comments (from September 2020):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“Include a table in the assessment document providing estimates of M for all scenarios.”</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Response: Included them in Table 7. </a:t>
            </a:r>
          </a:p>
          <a:p>
            <a:pPr marL="0" lvl="0" indent="0">
              <a:spcBef>
                <a:spcPts val="0"/>
              </a:spcBef>
              <a:buNone/>
            </a:pPr>
            <a:endParaRPr lang="en-US" sz="2900" i="1" dirty="0">
              <a:latin typeface="Times New Roman"/>
              <a:ea typeface="Times New Roman"/>
            </a:endParaRPr>
          </a:p>
          <a:p>
            <a:pPr marL="0" lvl="0" indent="0">
              <a:spcBef>
                <a:spcPts val="0"/>
              </a:spcBef>
              <a:buNone/>
            </a:pPr>
            <a:r>
              <a:rPr lang="en-US" sz="2900" i="1" dirty="0">
                <a:latin typeface="Times New Roman"/>
                <a:ea typeface="Times New Roman"/>
              </a:rPr>
              <a:t>“Include a table in the assessment document that provide the differences in likelihood values between the base model and each alternative model scenario considered a candidate for status determination.” </a:t>
            </a:r>
          </a:p>
          <a:p>
            <a:pPr marL="0" lvl="0" indent="0">
              <a:spcBef>
                <a:spcPts val="0"/>
              </a:spcBef>
              <a:buNone/>
            </a:pPr>
            <a:endParaRPr lang="en-US" sz="2900" i="1" dirty="0">
              <a:latin typeface="Times New Roman"/>
              <a:ea typeface="Times New Roman"/>
            </a:endParaRPr>
          </a:p>
          <a:p>
            <a:pPr marL="0" lvl="0" indent="0">
              <a:spcBef>
                <a:spcPts val="0"/>
              </a:spcBef>
              <a:buNone/>
            </a:pPr>
            <a:r>
              <a:rPr lang="en-US" sz="2900" i="1" dirty="0">
                <a:latin typeface="Times New Roman"/>
                <a:ea typeface="Times New Roman"/>
              </a:rPr>
              <a:t> </a:t>
            </a:r>
            <a:r>
              <a:rPr lang="en-US" sz="2900" dirty="0">
                <a:solidFill>
                  <a:srgbClr val="FF0000"/>
                </a:solidFill>
                <a:latin typeface="Times New Roman"/>
                <a:ea typeface="Times New Roman"/>
              </a:rPr>
              <a:t>Response: Added (Table 5c). </a:t>
            </a:r>
            <a:endParaRPr lang="en-US" sz="2900" i="1" dirty="0">
              <a:latin typeface="Times New Roman"/>
              <a:ea typeface="Times New Roman"/>
            </a:endParaRPr>
          </a:p>
          <a:p>
            <a:pPr marL="0" lvl="0" indent="0">
              <a:spcBef>
                <a:spcPts val="0"/>
              </a:spcBef>
              <a:buNone/>
            </a:pPr>
            <a:endParaRPr lang="en-US" sz="29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88642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0" y="533399"/>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trawl fisheries under four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96D7436D-3EEC-43A6-BCFB-A2B5E13A8AFE}"/>
              </a:ext>
            </a:extLst>
          </p:cNvPr>
          <p:cNvPicPr/>
          <p:nvPr/>
        </p:nvPicPr>
        <p:blipFill rotWithShape="1">
          <a:blip r:embed="rId2">
            <a:extLst>
              <a:ext uri="{28A0092B-C50C-407E-A947-70E740481C1C}">
                <a14:useLocalDpi xmlns:a14="http://schemas.microsoft.com/office/drawing/2010/main" val="0"/>
              </a:ext>
            </a:extLst>
          </a:blip>
          <a:srcRect r="19303" b="19181"/>
          <a:stretch/>
        </p:blipFill>
        <p:spPr bwMode="auto">
          <a:xfrm>
            <a:off x="650875" y="76201"/>
            <a:ext cx="5902325" cy="6705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8758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male red king crab by year in the groundfish fixed gear fisheries under four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C1623A0F-3B6A-4732-9B65-2EB426D6BD1A}"/>
              </a:ext>
            </a:extLst>
          </p:cNvPr>
          <p:cNvPicPr/>
          <p:nvPr/>
        </p:nvPicPr>
        <p:blipFill rotWithShape="1">
          <a:blip r:embed="rId2">
            <a:extLst>
              <a:ext uri="{28A0092B-C50C-407E-A947-70E740481C1C}">
                <a14:useLocalDpi xmlns:a14="http://schemas.microsoft.com/office/drawing/2010/main" val="0"/>
              </a:ext>
            </a:extLst>
          </a:blip>
          <a:srcRect r="18723" b="19181"/>
          <a:stretch/>
        </p:blipFill>
        <p:spPr bwMode="auto">
          <a:xfrm>
            <a:off x="541655" y="76200"/>
            <a:ext cx="5859145" cy="6781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792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0"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female red king crab by year in the groundfish fixed gear fisheries under four </a:t>
            </a:r>
            <a:r>
              <a:rPr lang="en-US" sz="2000" dirty="0">
                <a:solidFill>
                  <a:prstClr val="black"/>
                </a:solidFill>
              </a:rPr>
              <a:t>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32F5F2E1-5832-46A5-AE65-09FB3AE14589}"/>
              </a:ext>
            </a:extLst>
          </p:cNvPr>
          <p:cNvPicPr/>
          <p:nvPr/>
        </p:nvPicPr>
        <p:blipFill rotWithShape="1">
          <a:blip r:embed="rId2">
            <a:extLst>
              <a:ext uri="{28A0092B-C50C-407E-A947-70E740481C1C}">
                <a14:useLocalDpi xmlns:a14="http://schemas.microsoft.com/office/drawing/2010/main" val="0"/>
              </a:ext>
            </a:extLst>
          </a:blip>
          <a:srcRect r="18723" b="19181"/>
          <a:stretch/>
        </p:blipFill>
        <p:spPr bwMode="auto">
          <a:xfrm>
            <a:off x="527050" y="76200"/>
            <a:ext cx="5873750" cy="6781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2811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0325" y="533400"/>
            <a:ext cx="2352675" cy="2862322"/>
          </a:xfrm>
          <a:prstGeom prst="rect">
            <a:avLst/>
          </a:prstGeom>
        </p:spPr>
        <p:txBody>
          <a:bodyPr wrap="square">
            <a:spAutoFit/>
          </a:bodyPr>
          <a:lstStyle/>
          <a:p>
            <a:pPr lvl="0">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Comparison of observer and model estimated discarded length frequencies of Bristol Bay red king crab by year in the Tanner crab pot fishery </a:t>
            </a:r>
            <a:r>
              <a:rPr lang="en-US" sz="2000" dirty="0">
                <a:solidFill>
                  <a:prstClr val="black"/>
                </a:solidFill>
              </a:rPr>
              <a:t>under four models.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BF07C372-B93D-4071-AC1B-B3FBE0470FEC}"/>
              </a:ext>
            </a:extLst>
          </p:cNvPr>
          <p:cNvPicPr/>
          <p:nvPr/>
        </p:nvPicPr>
        <p:blipFill rotWithShape="1">
          <a:blip r:embed="rId2">
            <a:extLst>
              <a:ext uri="{28A0092B-C50C-407E-A947-70E740481C1C}">
                <a14:useLocalDpi xmlns:a14="http://schemas.microsoft.com/office/drawing/2010/main" val="0"/>
              </a:ext>
            </a:extLst>
          </a:blip>
          <a:srcRect r="19739" b="19540"/>
          <a:stretch/>
        </p:blipFill>
        <p:spPr bwMode="auto">
          <a:xfrm>
            <a:off x="381000" y="8263"/>
            <a:ext cx="5879465" cy="67735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8910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4D28-939B-4CD8-B887-9D88D3DA86F6}"/>
              </a:ext>
            </a:extLst>
          </p:cNvPr>
          <p:cNvSpPr/>
          <p:nvPr/>
        </p:nvSpPr>
        <p:spPr>
          <a:xfrm>
            <a:off x="762000" y="194945"/>
            <a:ext cx="7620000" cy="707886"/>
          </a:xfrm>
          <a:prstGeom prst="rect">
            <a:avLst/>
          </a:prstGeom>
        </p:spPr>
        <p:txBody>
          <a:bodyPr wrap="square">
            <a:spAutoFit/>
          </a:bodyPr>
          <a:lstStyle/>
          <a:p>
            <a:r>
              <a:rPr lang="en-US" sz="2000" dirty="0"/>
              <a:t>Comparison of residuals of proportions of NMFS survey male red king crab by year and carapace length (mm) </a:t>
            </a:r>
          </a:p>
        </p:txBody>
      </p:sp>
      <p:pic>
        <p:nvPicPr>
          <p:cNvPr id="6" name="Picture 5" descr="A picture containing calendar&#10;&#10;Description automatically generated">
            <a:extLst>
              <a:ext uri="{FF2B5EF4-FFF2-40B4-BE49-F238E27FC236}">
                <a16:creationId xmlns:a16="http://schemas.microsoft.com/office/drawing/2014/main" id="{59E51C7B-7365-4C78-80C8-F5718A4D285B}"/>
              </a:ext>
            </a:extLst>
          </p:cNvPr>
          <p:cNvPicPr/>
          <p:nvPr/>
        </p:nvPicPr>
        <p:blipFill>
          <a:blip r:embed="rId3"/>
          <a:stretch>
            <a:fillRect/>
          </a:stretch>
        </p:blipFill>
        <p:spPr>
          <a:xfrm>
            <a:off x="33052" y="933673"/>
            <a:ext cx="4586688" cy="5862422"/>
          </a:xfrm>
          <a:prstGeom prst="rect">
            <a:avLst/>
          </a:prstGeom>
        </p:spPr>
      </p:pic>
      <p:pic>
        <p:nvPicPr>
          <p:cNvPr id="8" name="Picture 7" descr="A picture containing calendar&#10;&#10;Description automatically generated">
            <a:extLst>
              <a:ext uri="{FF2B5EF4-FFF2-40B4-BE49-F238E27FC236}">
                <a16:creationId xmlns:a16="http://schemas.microsoft.com/office/drawing/2014/main" id="{468CAFD4-7AB8-401E-9C65-3CB5F9CF750F}"/>
              </a:ext>
            </a:extLst>
          </p:cNvPr>
          <p:cNvPicPr/>
          <p:nvPr/>
        </p:nvPicPr>
        <p:blipFill>
          <a:blip r:embed="rId4"/>
          <a:stretch>
            <a:fillRect/>
          </a:stretch>
        </p:blipFill>
        <p:spPr>
          <a:xfrm>
            <a:off x="4627085" y="933673"/>
            <a:ext cx="4371861" cy="5862422"/>
          </a:xfrm>
          <a:prstGeom prst="rect">
            <a:avLst/>
          </a:prstGeom>
        </p:spPr>
      </p:pic>
    </p:spTree>
    <p:extLst>
      <p:ext uri="{BB962C8B-B14F-4D97-AF65-F5344CB8AC3E}">
        <p14:creationId xmlns:p14="http://schemas.microsoft.com/office/powerpoint/2010/main" val="1446483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14D28-939B-4CD8-B887-9D88D3DA86F6}"/>
              </a:ext>
            </a:extLst>
          </p:cNvPr>
          <p:cNvSpPr/>
          <p:nvPr/>
        </p:nvSpPr>
        <p:spPr>
          <a:xfrm>
            <a:off x="762000" y="194945"/>
            <a:ext cx="7620000" cy="707886"/>
          </a:xfrm>
          <a:prstGeom prst="rect">
            <a:avLst/>
          </a:prstGeom>
        </p:spPr>
        <p:txBody>
          <a:bodyPr wrap="square">
            <a:spAutoFit/>
          </a:bodyPr>
          <a:lstStyle/>
          <a:p>
            <a:r>
              <a:rPr lang="en-US" sz="2000" dirty="0"/>
              <a:t>Comparison of residuals of proportions of NMFS survey female red king crab by year and carapace length (mm) </a:t>
            </a:r>
          </a:p>
        </p:txBody>
      </p:sp>
      <p:pic>
        <p:nvPicPr>
          <p:cNvPr id="7" name="Picture 6" descr="A picture containing chart&#10;&#10;Description automatically generated">
            <a:extLst>
              <a:ext uri="{FF2B5EF4-FFF2-40B4-BE49-F238E27FC236}">
                <a16:creationId xmlns:a16="http://schemas.microsoft.com/office/drawing/2014/main" id="{E4C499AD-B254-40A1-9F20-F0ADA8F23C08}"/>
              </a:ext>
            </a:extLst>
          </p:cNvPr>
          <p:cNvPicPr/>
          <p:nvPr/>
        </p:nvPicPr>
        <p:blipFill>
          <a:blip r:embed="rId3"/>
          <a:stretch>
            <a:fillRect/>
          </a:stretch>
        </p:blipFill>
        <p:spPr>
          <a:xfrm>
            <a:off x="0" y="902831"/>
            <a:ext cx="4572000" cy="5867401"/>
          </a:xfrm>
          <a:prstGeom prst="rect">
            <a:avLst/>
          </a:prstGeom>
        </p:spPr>
      </p:pic>
      <p:pic>
        <p:nvPicPr>
          <p:cNvPr id="8" name="Picture 7" descr="A picture containing chart&#10;&#10;Description automatically generated">
            <a:extLst>
              <a:ext uri="{FF2B5EF4-FFF2-40B4-BE49-F238E27FC236}">
                <a16:creationId xmlns:a16="http://schemas.microsoft.com/office/drawing/2014/main" id="{24B67B07-F0D7-4249-BAAD-CE4ABAA33B01}"/>
              </a:ext>
            </a:extLst>
          </p:cNvPr>
          <p:cNvPicPr/>
          <p:nvPr/>
        </p:nvPicPr>
        <p:blipFill>
          <a:blip r:embed="rId4"/>
          <a:stretch>
            <a:fillRect/>
          </a:stretch>
        </p:blipFill>
        <p:spPr>
          <a:xfrm>
            <a:off x="4572000" y="888141"/>
            <a:ext cx="4495800" cy="5867402"/>
          </a:xfrm>
          <a:prstGeom prst="rect">
            <a:avLst/>
          </a:prstGeom>
        </p:spPr>
      </p:pic>
    </p:spTree>
    <p:extLst>
      <p:ext uri="{BB962C8B-B14F-4D97-AF65-F5344CB8AC3E}">
        <p14:creationId xmlns:p14="http://schemas.microsoft.com/office/powerpoint/2010/main" val="2774056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038600" y="77688"/>
            <a:ext cx="14580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 pos="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Lst>
              <a:defRPr>
                <a:solidFill>
                  <a:schemeClr val="tx1"/>
                </a:solidFill>
                <a:latin typeface="Arial" pitchFamily="34" charset="0"/>
                <a:cs typeface="Arial" pitchFamily="34" charset="0"/>
              </a:defRPr>
            </a:lvl9pPr>
          </a:lstStyle>
          <a:p>
            <a:r>
              <a:rPr lang="en-US" altLang="en-US" sz="1200" dirty="0">
                <a:solidFill>
                  <a:prstClr val="black"/>
                </a:solidFill>
                <a:ea typeface="Times New Roman" pitchFamily="18" charset="0"/>
              </a:rPr>
              <a:t>                                                                                       </a:t>
            </a:r>
            <a:endParaRPr lang="en-US" altLang="en-US" sz="2000" dirty="0">
              <a:solidFill>
                <a:prstClr val="black"/>
              </a:solidFill>
            </a:endParaRPr>
          </a:p>
          <a:p>
            <a:pPr eaLnBrk="0" hangingPunct="0"/>
            <a:endParaRPr lang="en-US" altLang="en-US" dirty="0">
              <a:solidFill>
                <a:prstClr val="black"/>
              </a:solidFill>
            </a:endParaRPr>
          </a:p>
        </p:txBody>
      </p:sp>
      <p:sp>
        <p:nvSpPr>
          <p:cNvPr id="4" name="Rectangle 3">
            <a:extLst>
              <a:ext uri="{FF2B5EF4-FFF2-40B4-BE49-F238E27FC236}">
                <a16:creationId xmlns:a16="http://schemas.microsoft.com/office/drawing/2014/main" id="{A813BFC7-CD2F-4EA2-A396-097A14A497F5}"/>
              </a:ext>
            </a:extLst>
          </p:cNvPr>
          <p:cNvSpPr/>
          <p:nvPr/>
        </p:nvSpPr>
        <p:spPr>
          <a:xfrm>
            <a:off x="7450296" y="457200"/>
            <a:ext cx="1686616" cy="5355312"/>
          </a:xfrm>
          <a:prstGeom prst="rect">
            <a:avLst/>
          </a:prstGeom>
        </p:spPr>
        <p:txBody>
          <a:bodyPr wrap="square">
            <a:spAutoFit/>
          </a:bodyPr>
          <a:lstStyle/>
          <a:p>
            <a:r>
              <a:rPr lang="en-US" dirty="0"/>
              <a:t>Highlighted cells in yellow color show prior density values and total negative likelihood values without prior density. </a:t>
            </a:r>
          </a:p>
          <a:p>
            <a:endParaRPr lang="en-US" dirty="0"/>
          </a:p>
          <a:p>
            <a:r>
              <a:rPr lang="en-US" dirty="0"/>
              <a:t>Highlighted cells in red color show values not comparable to the other models.  </a:t>
            </a:r>
          </a:p>
          <a:p>
            <a:endParaRPr lang="en-US" dirty="0"/>
          </a:p>
          <a:p>
            <a:endParaRPr lang="en-US" dirty="0"/>
          </a:p>
        </p:txBody>
      </p:sp>
      <p:sp>
        <p:nvSpPr>
          <p:cNvPr id="7" name="Rectangle 1">
            <a:extLst>
              <a:ext uri="{FF2B5EF4-FFF2-40B4-BE49-F238E27FC236}">
                <a16:creationId xmlns:a16="http://schemas.microsoft.com/office/drawing/2014/main" id="{F52EE573-8D51-41FF-B754-26EAB2BBEC61}"/>
              </a:ext>
            </a:extLst>
          </p:cNvPr>
          <p:cNvSpPr>
            <a:spLocks noChangeArrowheads="1"/>
          </p:cNvSpPr>
          <p:nvPr/>
        </p:nvSpPr>
        <p:spPr bwMode="auto">
          <a:xfrm>
            <a:off x="304800" y="-6735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Models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839DE203-9806-4A1B-A876-ED66585A574C}"/>
              </a:ext>
            </a:extLst>
          </p:cNvPr>
          <p:cNvGraphicFramePr>
            <a:graphicFrameLocks noGrp="1"/>
          </p:cNvGraphicFramePr>
          <p:nvPr>
            <p:extLst>
              <p:ext uri="{D42A27DB-BD31-4B8C-83A1-F6EECF244321}">
                <p14:modId xmlns:p14="http://schemas.microsoft.com/office/powerpoint/2010/main" val="3129142159"/>
              </p:ext>
            </p:extLst>
          </p:nvPr>
        </p:nvGraphicFramePr>
        <p:xfrm>
          <a:off x="381000" y="304795"/>
          <a:ext cx="6879119" cy="6387460"/>
        </p:xfrm>
        <a:graphic>
          <a:graphicData uri="http://schemas.openxmlformats.org/drawingml/2006/table">
            <a:tbl>
              <a:tblPr/>
              <a:tblGrid>
                <a:gridCol w="1205439">
                  <a:extLst>
                    <a:ext uri="{9D8B030D-6E8A-4147-A177-3AD203B41FA5}">
                      <a16:colId xmlns:a16="http://schemas.microsoft.com/office/drawing/2014/main" val="505593931"/>
                    </a:ext>
                  </a:extLst>
                </a:gridCol>
                <a:gridCol w="206037">
                  <a:extLst>
                    <a:ext uri="{9D8B030D-6E8A-4147-A177-3AD203B41FA5}">
                      <a16:colId xmlns:a16="http://schemas.microsoft.com/office/drawing/2014/main" val="3794930389"/>
                    </a:ext>
                  </a:extLst>
                </a:gridCol>
                <a:gridCol w="935255">
                  <a:extLst>
                    <a:ext uri="{9D8B030D-6E8A-4147-A177-3AD203B41FA5}">
                      <a16:colId xmlns:a16="http://schemas.microsoft.com/office/drawing/2014/main" val="184117888"/>
                    </a:ext>
                  </a:extLst>
                </a:gridCol>
                <a:gridCol w="1007200">
                  <a:extLst>
                    <a:ext uri="{9D8B030D-6E8A-4147-A177-3AD203B41FA5}">
                      <a16:colId xmlns:a16="http://schemas.microsoft.com/office/drawing/2014/main" val="3375954741"/>
                    </a:ext>
                  </a:extLst>
                </a:gridCol>
                <a:gridCol w="863311">
                  <a:extLst>
                    <a:ext uri="{9D8B030D-6E8A-4147-A177-3AD203B41FA5}">
                      <a16:colId xmlns:a16="http://schemas.microsoft.com/office/drawing/2014/main" val="2824521744"/>
                    </a:ext>
                  </a:extLst>
                </a:gridCol>
                <a:gridCol w="935255">
                  <a:extLst>
                    <a:ext uri="{9D8B030D-6E8A-4147-A177-3AD203B41FA5}">
                      <a16:colId xmlns:a16="http://schemas.microsoft.com/office/drawing/2014/main" val="1475659501"/>
                    </a:ext>
                  </a:extLst>
                </a:gridCol>
                <a:gridCol w="863311">
                  <a:extLst>
                    <a:ext uri="{9D8B030D-6E8A-4147-A177-3AD203B41FA5}">
                      <a16:colId xmlns:a16="http://schemas.microsoft.com/office/drawing/2014/main" val="2892787837"/>
                    </a:ext>
                  </a:extLst>
                </a:gridCol>
                <a:gridCol w="863311">
                  <a:extLst>
                    <a:ext uri="{9D8B030D-6E8A-4147-A177-3AD203B41FA5}">
                      <a16:colId xmlns:a16="http://schemas.microsoft.com/office/drawing/2014/main" val="2370548782"/>
                    </a:ext>
                  </a:extLst>
                </a:gridCol>
              </a:tblGrid>
              <a:tr h="164506">
                <a:tc gridSpan="2">
                  <a:txBody>
                    <a:bodyPr/>
                    <a:lstStyle/>
                    <a:p>
                      <a:pPr marL="0" marR="0" algn="r">
                        <a:spcBef>
                          <a:spcPts val="0"/>
                        </a:spcBef>
                        <a:spcAft>
                          <a:spcPts val="0"/>
                        </a:spcAft>
                      </a:pPr>
                      <a:r>
                        <a:rPr lang="en-US" sz="400">
                          <a:solidFill>
                            <a:srgbClr val="000000"/>
                          </a:solidFill>
                          <a:effectLst/>
                          <a:latin typeface="Times New Roman" panose="02020603050405020304" pitchFamily="18" charset="0"/>
                          <a:ea typeface="Times New Roman" panose="02020603050405020304" pitchFamily="18" charset="0"/>
                        </a:rPr>
                        <a:t> </a:t>
                      </a:r>
                      <a:endParaRPr lang="en-US" sz="500">
                        <a:effectLst/>
                        <a:latin typeface="Times New Roman" panose="02020603050405020304" pitchFamily="18" charset="0"/>
                        <a:ea typeface="Times New Roman" panose="02020603050405020304" pitchFamily="18" charset="0"/>
                      </a:endParaRPr>
                    </a:p>
                  </a:txBody>
                  <a:tcPr marL="26782" marR="2678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19.3d</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19.3e</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19.3g</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20.0</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21.1</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21.2</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71924736"/>
                  </a:ext>
                </a:extLst>
              </a:tr>
              <a:tr h="164506">
                <a:tc gridSpan="2">
                  <a:txBody>
                    <a:bodyPr/>
                    <a:lstStyle/>
                    <a:p>
                      <a:pPr marL="0" marR="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Pot-ret-catch</a:t>
                      </a:r>
                      <a:endParaRPr lang="en-US" sz="1100" dirty="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-59.59</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-59.21</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-52.90</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-60.47</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-59.74</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-59.73</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3500063606"/>
                  </a:ext>
                </a:extLst>
              </a:tr>
              <a:tr h="168019">
                <a:tc gridSpan="2">
                  <a:txBody>
                    <a:bodyPr/>
                    <a:lstStyle/>
                    <a:p>
                      <a:pPr marL="0" marR="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Pot-</a:t>
                      </a:r>
                      <a:r>
                        <a:rPr lang="en-US" sz="1100" dirty="0" err="1">
                          <a:solidFill>
                            <a:srgbClr val="000000"/>
                          </a:solidFill>
                          <a:effectLst/>
                          <a:latin typeface="Times New Roman" panose="02020603050405020304" pitchFamily="18" charset="0"/>
                          <a:ea typeface="Times New Roman" panose="02020603050405020304" pitchFamily="18" charset="0"/>
                        </a:rPr>
                        <a:t>totM</a:t>
                      </a:r>
                      <a:r>
                        <a:rPr lang="en-US" sz="1100" dirty="0">
                          <a:solidFill>
                            <a:srgbClr val="000000"/>
                          </a:solidFill>
                          <a:effectLst/>
                          <a:latin typeface="Times New Roman" panose="02020603050405020304" pitchFamily="18" charset="0"/>
                          <a:ea typeface="Times New Roman" panose="02020603050405020304" pitchFamily="18" charset="0"/>
                        </a:rPr>
                        <a:t>-catch</a:t>
                      </a:r>
                      <a:endParaRPr lang="en-US" sz="1100" dirty="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27.90</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28.68</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32.44</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20.47</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27.61</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27.60</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629977610"/>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Pot-F-discC</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-53.95</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-53.96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-53.94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-53.90</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-53.95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-53.95</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836535760"/>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Trawl-discC</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-62.37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-62.37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-62.35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-61.78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-62.36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-62.36</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4170319787"/>
                  </a:ext>
                </a:extLst>
              </a:tr>
              <a:tr h="168019">
                <a:tc gridSpan="2">
                  <a:txBody>
                    <a:bodyPr/>
                    <a:lstStyle/>
                    <a:p>
                      <a:pPr marL="0" marR="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Tanner-M-</a:t>
                      </a:r>
                      <a:r>
                        <a:rPr lang="en-US" sz="1100" dirty="0" err="1">
                          <a:solidFill>
                            <a:srgbClr val="000000"/>
                          </a:solidFill>
                          <a:effectLst/>
                          <a:latin typeface="Times New Roman" panose="02020603050405020304" pitchFamily="18" charset="0"/>
                          <a:ea typeface="Times New Roman" panose="02020603050405020304" pitchFamily="18" charset="0"/>
                        </a:rPr>
                        <a:t>discC</a:t>
                      </a:r>
                      <a:endParaRPr lang="en-US" sz="1100" dirty="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-43.54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-43.54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-43.54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-43.53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-43.54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-43.54</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3191087351"/>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Tanner-F-discC</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-43.48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-43.48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-43.47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-21.47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-43.48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-43.47</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2881603601"/>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Fixed-discC</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-34.65</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3558795515"/>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Traw-suv-bio</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-34.66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-30.57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effectLst/>
                          <a:highlight>
                            <a:srgbClr val="FF0000"/>
                          </a:highlight>
                          <a:latin typeface="Times New Roman" panose="02020603050405020304" pitchFamily="18" charset="0"/>
                          <a:ea typeface="Times New Roman" panose="02020603050405020304" pitchFamily="18" charset="0"/>
                        </a:rPr>
                        <a:t>117.60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82.38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-34.10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-38.81</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2203135510"/>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BSFRF-sur-bio</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-3.84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-5.79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-3.85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-3.40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-4.08</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251904470"/>
                  </a:ext>
                </a:extLst>
              </a:tr>
              <a:tr h="175731">
                <a:tc gridSpan="2">
                  <a:txBody>
                    <a:bodyPr/>
                    <a:lstStyle/>
                    <a:p>
                      <a:pPr marL="0" marR="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Pot-ret-comp</a:t>
                      </a:r>
                      <a:endParaRPr lang="en-US" sz="1100" dirty="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-3871.79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-3872.05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-3873.16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-3876.30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-3872.23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-3872.84</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2457544282"/>
                  </a:ext>
                </a:extLst>
              </a:tr>
              <a:tr h="205027">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Pot-totM-comp</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-2301.77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-2301.08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-2297.08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-2300.31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-2302.59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-2302.64</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702592083"/>
                  </a:ext>
                </a:extLst>
              </a:tr>
              <a:tr h="205027">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Pot-discF-comp</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-1395.01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-1394.97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-1393.02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-1387.87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-1394.84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-1395.02</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710842373"/>
                  </a:ext>
                </a:extLst>
              </a:tr>
              <a:tr h="205027">
                <a:tc gridSpan="2">
                  <a:txBody>
                    <a:bodyPr/>
                    <a:lstStyle/>
                    <a:p>
                      <a:pPr marL="0" marR="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Trawl-disc-comp</a:t>
                      </a:r>
                      <a:endParaRPr lang="en-US" sz="1100" dirty="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-5712.62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-5712.65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-5716.18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-5598.54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-5714.29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-5716.37</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03730855"/>
                  </a:ext>
                </a:extLst>
              </a:tr>
              <a:tr h="205027">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TC-disc-comp</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-1275.92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-1275.68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-1273.77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-1277.98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-1275.74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-1275.91</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2175031001"/>
                  </a:ext>
                </a:extLst>
              </a:tr>
              <a:tr h="205027">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Fixed-disc-comp</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-3291.18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-3291.12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-3285.99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-3274.23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-3290.39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-3289.60</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4154752591"/>
                  </a:ext>
                </a:extLst>
              </a:tr>
              <a:tr h="205027">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Trawl-sur-comp</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-6855.26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-6853.95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-6848.57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-6587.49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-6847.63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-6844.54</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2045370088"/>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BSFRF-sur-comp</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-850.21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-849.64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-849.69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-790.02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-844.38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-843.74</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309315108"/>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Recruit-dev</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68.69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68.62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69.30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56.81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69.20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69.32</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3307848252"/>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Recruit-sex-R</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75.61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75.66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75.65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76.01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75.35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75.36</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2035664410"/>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Log_fdev=0</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0.00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0.00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0.00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0.18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0.00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0.00</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3658817172"/>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M-deviation</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44.09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44.06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44.44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0.00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43.88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45.68</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017738905"/>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Sex-specific-R</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0.13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0.14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0.20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0.13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0.01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0.01</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3859037828"/>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Ini-size-struct.</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31.86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31.62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31.08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28.73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30.60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30.67</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46719017"/>
                  </a:ext>
                </a:extLst>
              </a:tr>
              <a:tr h="164506">
                <a:tc gridSpan="2">
                  <a:txBody>
                    <a:bodyPr/>
                    <a:lstStyle/>
                    <a:p>
                      <a:pPr marL="0" marR="0">
                        <a:spcBef>
                          <a:spcPts val="0"/>
                        </a:spcBef>
                        <a:spcAft>
                          <a:spcPts val="0"/>
                        </a:spcAft>
                      </a:pPr>
                      <a:r>
                        <a:rPr lang="en-US" sz="1100" dirty="0" err="1">
                          <a:solidFill>
                            <a:srgbClr val="000000"/>
                          </a:solidFill>
                          <a:effectLst/>
                          <a:latin typeface="Times New Roman" panose="02020603050405020304" pitchFamily="18" charset="0"/>
                          <a:ea typeface="Times New Roman" panose="02020603050405020304" pitchFamily="18" charset="0"/>
                        </a:rPr>
                        <a:t>PriorDensity</a:t>
                      </a:r>
                      <a:endParaRPr lang="en-US" sz="1100" dirty="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dirty="0">
                          <a:solidFill>
                            <a:srgbClr val="000000"/>
                          </a:solidFill>
                          <a:effectLst/>
                          <a:highlight>
                            <a:srgbClr val="FFFF00"/>
                          </a:highlight>
                          <a:latin typeface="Times New Roman" panose="02020603050405020304" pitchFamily="18" charset="0"/>
                          <a:ea typeface="Times New Roman" panose="02020603050405020304" pitchFamily="18" charset="0"/>
                        </a:rPr>
                        <a:t>297.95</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highlight>
                            <a:srgbClr val="FFFF00"/>
                          </a:highlight>
                          <a:latin typeface="Times New Roman" panose="02020603050405020304" pitchFamily="18" charset="0"/>
                          <a:ea typeface="Times New Roman" panose="02020603050405020304" pitchFamily="18" charset="0"/>
                        </a:rPr>
                        <a:t>293.59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highlight>
                            <a:srgbClr val="FFFF00"/>
                          </a:highlight>
                          <a:latin typeface="Times New Roman" panose="02020603050405020304" pitchFamily="18" charset="0"/>
                          <a:ea typeface="Times New Roman" panose="02020603050405020304" pitchFamily="18" charset="0"/>
                        </a:rPr>
                        <a:t>295.23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highlight>
                            <a:srgbClr val="FFFF00"/>
                          </a:highlight>
                          <a:latin typeface="Times New Roman" panose="02020603050405020304" pitchFamily="18" charset="0"/>
                          <a:ea typeface="Times New Roman" panose="02020603050405020304" pitchFamily="18" charset="0"/>
                        </a:rPr>
                        <a:t>233.24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highlight>
                            <a:srgbClr val="FFFF00"/>
                          </a:highlight>
                          <a:latin typeface="Times New Roman" panose="02020603050405020304" pitchFamily="18" charset="0"/>
                          <a:ea typeface="Times New Roman" panose="02020603050405020304" pitchFamily="18" charset="0"/>
                        </a:rPr>
                        <a:t>267.59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highlight>
                            <a:srgbClr val="FFFF00"/>
                          </a:highlight>
                          <a:latin typeface="Times New Roman" panose="02020603050405020304" pitchFamily="18" charset="0"/>
                          <a:ea typeface="Times New Roman" panose="02020603050405020304" pitchFamily="18" charset="0"/>
                        </a:rPr>
                        <a:t>265.61</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4283173790"/>
                  </a:ext>
                </a:extLst>
              </a:tr>
              <a:tr h="221381">
                <a:tc gridSpan="2">
                  <a:txBody>
                    <a:bodyPr/>
                    <a:lstStyle/>
                    <a:p>
                      <a:pPr marL="0" marR="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Tot-likelihood</a:t>
                      </a:r>
                      <a:endParaRPr lang="en-US" sz="1100" dirty="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-25343.2</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-25344.5</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highlight>
                            <a:srgbClr val="FF0000"/>
                          </a:highlight>
                          <a:latin typeface="Times New Roman" panose="02020603050405020304" pitchFamily="18" charset="0"/>
                          <a:ea typeface="Times New Roman" panose="02020603050405020304" pitchFamily="18" charset="0"/>
                        </a:rPr>
                        <a:t>-25168.1</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-24874.4</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-25363.1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-25367.0</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3276302504"/>
                  </a:ext>
                </a:extLst>
              </a:tr>
              <a:tr h="228600">
                <a:tc gridSpan="2">
                  <a:txBody>
                    <a:bodyPr/>
                    <a:lstStyle/>
                    <a:p>
                      <a:pPr marL="0" marR="0">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Tot-</a:t>
                      </a:r>
                      <a:r>
                        <a:rPr lang="en-US" sz="1100" dirty="0" err="1">
                          <a:solidFill>
                            <a:srgbClr val="000000"/>
                          </a:solidFill>
                          <a:effectLst/>
                          <a:latin typeface="Times New Roman" panose="02020603050405020304" pitchFamily="18" charset="0"/>
                          <a:ea typeface="Times New Roman" panose="02020603050405020304" pitchFamily="18" charset="0"/>
                        </a:rPr>
                        <a:t>likeli</a:t>
                      </a:r>
                      <a:r>
                        <a:rPr lang="en-US" sz="1100" dirty="0">
                          <a:solidFill>
                            <a:srgbClr val="000000"/>
                          </a:solidFill>
                          <a:effectLst/>
                          <a:latin typeface="Times New Roman" panose="02020603050405020304" pitchFamily="18" charset="0"/>
                          <a:ea typeface="Times New Roman" panose="02020603050405020304" pitchFamily="18" charset="0"/>
                        </a:rPr>
                        <a:t>-no-PD</a:t>
                      </a:r>
                      <a:endParaRPr lang="en-US" sz="1100" dirty="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dirty="0">
                          <a:solidFill>
                            <a:srgbClr val="000000"/>
                          </a:solidFill>
                          <a:effectLst/>
                          <a:highlight>
                            <a:srgbClr val="FFFF00"/>
                          </a:highlight>
                          <a:latin typeface="Times New Roman" panose="02020603050405020304" pitchFamily="18" charset="0"/>
                          <a:ea typeface="Times New Roman" panose="02020603050405020304" pitchFamily="18" charset="0"/>
                        </a:rPr>
                        <a:t>-25641.2</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highlight>
                            <a:srgbClr val="FFFF00"/>
                          </a:highlight>
                          <a:latin typeface="Times New Roman" panose="02020603050405020304" pitchFamily="18" charset="0"/>
                          <a:ea typeface="Times New Roman" panose="02020603050405020304" pitchFamily="18" charset="0"/>
                        </a:rPr>
                        <a:t>-25638.1</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highlight>
                            <a:srgbClr val="FF0000"/>
                          </a:highlight>
                          <a:latin typeface="Times New Roman" panose="02020603050405020304" pitchFamily="18" charset="0"/>
                          <a:ea typeface="Times New Roman" panose="02020603050405020304" pitchFamily="18" charset="0"/>
                        </a:rPr>
                        <a:t>-25463.3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highlight>
                            <a:srgbClr val="FFFF00"/>
                          </a:highlight>
                          <a:latin typeface="Times New Roman" panose="02020603050405020304" pitchFamily="18" charset="0"/>
                          <a:ea typeface="Times New Roman" panose="02020603050405020304" pitchFamily="18" charset="0"/>
                        </a:rPr>
                        <a:t>-25107.6</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highlight>
                            <a:srgbClr val="FFFF00"/>
                          </a:highlight>
                          <a:latin typeface="Times New Roman" panose="02020603050405020304" pitchFamily="18" charset="0"/>
                          <a:ea typeface="Times New Roman" panose="02020603050405020304" pitchFamily="18" charset="0"/>
                        </a:rPr>
                        <a:t>-25630.7</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highlight>
                            <a:srgbClr val="FFFF00"/>
                          </a:highlight>
                          <a:latin typeface="Times New Roman" panose="02020603050405020304" pitchFamily="18" charset="0"/>
                          <a:ea typeface="Times New Roman" panose="02020603050405020304" pitchFamily="18" charset="0"/>
                        </a:rPr>
                        <a:t>-25632.6</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731835935"/>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Tot-parameter</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372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373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372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365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366</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367</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073188485"/>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MMB</a:t>
                      </a:r>
                      <a:r>
                        <a:rPr lang="en-US" sz="1100" baseline="-25000">
                          <a:solidFill>
                            <a:srgbClr val="000000"/>
                          </a:solidFill>
                          <a:effectLst/>
                          <a:latin typeface="Times New Roman" panose="02020603050405020304" pitchFamily="18" charset="0"/>
                          <a:ea typeface="Times New Roman" panose="02020603050405020304" pitchFamily="18" charset="0"/>
                        </a:rPr>
                        <a:t>35%</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24707.6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25067.8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25449.3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16606.1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24236.5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24450.2</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4139497764"/>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MMB-terminal</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14874.0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15466.8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16791.5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9345.92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14946.7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12631.0</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127581473"/>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F</a:t>
                      </a:r>
                      <a:r>
                        <a:rPr lang="en-US" sz="1100" baseline="-25000">
                          <a:solidFill>
                            <a:srgbClr val="000000"/>
                          </a:solidFill>
                          <a:effectLst/>
                          <a:latin typeface="Times New Roman" panose="02020603050405020304" pitchFamily="18" charset="0"/>
                          <a:ea typeface="Times New Roman" panose="02020603050405020304" pitchFamily="18" charset="0"/>
                        </a:rPr>
                        <a:t>35%</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0.292</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0.293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0.294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0.730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0.293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0.292</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756219937"/>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F</a:t>
                      </a:r>
                      <a:r>
                        <a:rPr lang="en-US" sz="1100" baseline="-25000">
                          <a:solidFill>
                            <a:srgbClr val="000000"/>
                          </a:solidFill>
                          <a:effectLst/>
                          <a:latin typeface="Times New Roman" panose="02020603050405020304" pitchFamily="18" charset="0"/>
                          <a:ea typeface="Times New Roman" panose="02020603050405020304" pitchFamily="18" charset="0"/>
                        </a:rPr>
                        <a:t>ofl</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0.163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0.169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0.183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0.375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0.168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0.135</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067293947"/>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OFL</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2151.73</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2311.14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2768.39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2655.35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2225.06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1518.38</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1388643084"/>
                  </a:ext>
                </a:extLst>
              </a:tr>
              <a:tr h="168019">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ABC</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1613.80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1733.36</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2076.29</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1991.51</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1668.80</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1138.79</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843385819"/>
                  </a:ext>
                </a:extLst>
              </a:tr>
              <a:tr h="164506">
                <a:tc gridSpan="2">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Q-male</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0.967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0.925</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0.957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0.998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0.964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0.963</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a:noFill/>
                    </a:lnB>
                  </a:tcPr>
                </a:tc>
                <a:extLst>
                  <a:ext uri="{0D108BD9-81ED-4DB2-BD59-A6C34878D82A}">
                    <a16:rowId xmlns:a16="http://schemas.microsoft.com/office/drawing/2014/main" val="2915516454"/>
                  </a:ext>
                </a:extLst>
              </a:tr>
              <a:tr h="164506">
                <a:tc>
                  <a:txBody>
                    <a:bodyPr/>
                    <a:lstStyle/>
                    <a:p>
                      <a:pPr marL="0" marR="0">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Q-female</a:t>
                      </a:r>
                      <a:endParaRPr lang="en-US" sz="1100">
                        <a:effectLst/>
                        <a:latin typeface="Times New Roman" panose="02020603050405020304" pitchFamily="18" charset="0"/>
                        <a:ea typeface="Times New Roman" panose="02020603050405020304" pitchFamily="18" charset="0"/>
                      </a:endParaRPr>
                    </a:p>
                  </a:txBody>
                  <a:tcPr marL="26782" marR="26782"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0.967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0.944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0.957</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0.998</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rPr>
                        <a:t>0.964</a:t>
                      </a:r>
                      <a:endParaRPr lang="en-US" sz="110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0.963</a:t>
                      </a:r>
                      <a:endParaRPr lang="en-US" sz="1100" dirty="0">
                        <a:effectLst/>
                        <a:latin typeface="Times New Roman" panose="02020603050405020304" pitchFamily="18" charset="0"/>
                        <a:ea typeface="Times New Roman" panose="02020603050405020304" pitchFamily="18" charset="0"/>
                      </a:endParaRPr>
                    </a:p>
                  </a:txBody>
                  <a:tcPr marL="26782" marR="26782"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334705"/>
                  </a:ext>
                </a:extLst>
              </a:tr>
            </a:tbl>
          </a:graphicData>
        </a:graphic>
      </p:graphicFrame>
    </p:spTree>
    <p:extLst>
      <p:ext uri="{BB962C8B-B14F-4D97-AF65-F5344CB8AC3E}">
        <p14:creationId xmlns:p14="http://schemas.microsoft.com/office/powerpoint/2010/main" val="1283361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FEC7F9-6529-490E-8DF2-7357CA92B033}"/>
              </a:ext>
            </a:extLst>
          </p:cNvPr>
          <p:cNvSpPr txBox="1"/>
          <p:nvPr/>
        </p:nvSpPr>
        <p:spPr>
          <a:xfrm>
            <a:off x="2743200" y="0"/>
            <a:ext cx="4572000" cy="307777"/>
          </a:xfrm>
          <a:prstGeom prst="rect">
            <a:avLst/>
          </a:prstGeom>
          <a:noFill/>
        </p:spPr>
        <p:txBody>
          <a:bodyPr wrap="square">
            <a:spAutoFit/>
          </a:bodyPr>
          <a:lstStyle/>
          <a:p>
            <a:r>
              <a:rPr lang="en-US" sz="1400" dirty="0"/>
              <a:t> Differences between models                            </a:t>
            </a:r>
          </a:p>
        </p:txBody>
      </p:sp>
      <p:sp>
        <p:nvSpPr>
          <p:cNvPr id="6" name="TextBox 5">
            <a:extLst>
              <a:ext uri="{FF2B5EF4-FFF2-40B4-BE49-F238E27FC236}">
                <a16:creationId xmlns:a16="http://schemas.microsoft.com/office/drawing/2014/main" id="{6020CFF9-9739-4BCD-A4E4-D9AF98EA7033}"/>
              </a:ext>
            </a:extLst>
          </p:cNvPr>
          <p:cNvSpPr txBox="1"/>
          <p:nvPr/>
        </p:nvSpPr>
        <p:spPr>
          <a:xfrm>
            <a:off x="7239000" y="685800"/>
            <a:ext cx="1676400" cy="2031325"/>
          </a:xfrm>
          <a:prstGeom prst="rect">
            <a:avLst/>
          </a:prstGeom>
          <a:noFill/>
        </p:spPr>
        <p:txBody>
          <a:bodyPr wrap="square">
            <a:spAutoFit/>
          </a:bodyPr>
          <a:lstStyle/>
          <a:p>
            <a:r>
              <a:rPr lang="en-US" dirty="0"/>
              <a:t>Highlighted cells in red color show values not comparable to the other models.  </a:t>
            </a:r>
          </a:p>
        </p:txBody>
      </p:sp>
      <p:pic>
        <p:nvPicPr>
          <p:cNvPr id="7" name="Picture 6">
            <a:extLst>
              <a:ext uri="{FF2B5EF4-FFF2-40B4-BE49-F238E27FC236}">
                <a16:creationId xmlns:a16="http://schemas.microsoft.com/office/drawing/2014/main" id="{7C066C62-921F-443A-AB69-B8D4287B1267}"/>
              </a:ext>
            </a:extLst>
          </p:cNvPr>
          <p:cNvPicPr>
            <a:picLocks noChangeAspect="1"/>
          </p:cNvPicPr>
          <p:nvPr/>
        </p:nvPicPr>
        <p:blipFill>
          <a:blip r:embed="rId2"/>
          <a:stretch>
            <a:fillRect/>
          </a:stretch>
        </p:blipFill>
        <p:spPr>
          <a:xfrm>
            <a:off x="1066800" y="307776"/>
            <a:ext cx="6440954" cy="6474023"/>
          </a:xfrm>
          <a:prstGeom prst="rect">
            <a:avLst/>
          </a:prstGeom>
        </p:spPr>
      </p:pic>
    </p:spTree>
    <p:extLst>
      <p:ext uri="{BB962C8B-B14F-4D97-AF65-F5344CB8AC3E}">
        <p14:creationId xmlns:p14="http://schemas.microsoft.com/office/powerpoint/2010/main" val="590648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EC2DF4-4D97-497C-A386-82A7F41ADD1B}"/>
              </a:ext>
            </a:extLst>
          </p:cNvPr>
          <p:cNvSpPr txBox="1"/>
          <p:nvPr/>
        </p:nvSpPr>
        <p:spPr>
          <a:xfrm>
            <a:off x="609599" y="457200"/>
            <a:ext cx="8051799" cy="1200329"/>
          </a:xfrm>
          <a:prstGeom prst="rect">
            <a:avLst/>
          </a:prstGeom>
          <a:noFill/>
        </p:spPr>
        <p:txBody>
          <a:bodyPr wrap="square">
            <a:spAutoFit/>
          </a:bodyPr>
          <a:lstStyle/>
          <a:p>
            <a:r>
              <a:rPr lang="en-US" sz="2400" dirty="0"/>
              <a:t>Comparison of hindcast estimates of MMB for models 19.3d and 21.1 from 1975 to 2021 made with terminal years 2009-2021 </a:t>
            </a:r>
          </a:p>
        </p:txBody>
      </p:sp>
      <p:sp>
        <p:nvSpPr>
          <p:cNvPr id="6" name="TextBox 5">
            <a:extLst>
              <a:ext uri="{FF2B5EF4-FFF2-40B4-BE49-F238E27FC236}">
                <a16:creationId xmlns:a16="http://schemas.microsoft.com/office/drawing/2014/main" id="{726EF75F-F5A1-4E45-A0F4-7FF77F572E28}"/>
              </a:ext>
            </a:extLst>
          </p:cNvPr>
          <p:cNvSpPr txBox="1"/>
          <p:nvPr/>
        </p:nvSpPr>
        <p:spPr>
          <a:xfrm>
            <a:off x="1905000" y="1383982"/>
            <a:ext cx="1377300" cy="369332"/>
          </a:xfrm>
          <a:prstGeom prst="rect">
            <a:avLst/>
          </a:prstGeom>
          <a:noFill/>
        </p:spPr>
        <p:txBody>
          <a:bodyPr wrap="none" rtlCol="0">
            <a:spAutoFit/>
          </a:bodyPr>
          <a:lstStyle/>
          <a:p>
            <a:r>
              <a:rPr lang="en-US" dirty="0"/>
              <a:t>Model 19.3d</a:t>
            </a:r>
          </a:p>
        </p:txBody>
      </p:sp>
      <p:sp>
        <p:nvSpPr>
          <p:cNvPr id="8" name="TextBox 7">
            <a:extLst>
              <a:ext uri="{FF2B5EF4-FFF2-40B4-BE49-F238E27FC236}">
                <a16:creationId xmlns:a16="http://schemas.microsoft.com/office/drawing/2014/main" id="{8D2DBCB2-8895-4E46-92E9-39FDD67C6D04}"/>
              </a:ext>
            </a:extLst>
          </p:cNvPr>
          <p:cNvSpPr txBox="1"/>
          <p:nvPr/>
        </p:nvSpPr>
        <p:spPr>
          <a:xfrm>
            <a:off x="6224824" y="1362611"/>
            <a:ext cx="4572000" cy="369332"/>
          </a:xfrm>
          <a:prstGeom prst="rect">
            <a:avLst/>
          </a:prstGeom>
          <a:noFill/>
        </p:spPr>
        <p:txBody>
          <a:bodyPr wrap="square">
            <a:spAutoFit/>
          </a:bodyPr>
          <a:lstStyle/>
          <a:p>
            <a:r>
              <a:rPr lang="en-US" dirty="0"/>
              <a:t>Model 21.1</a:t>
            </a:r>
          </a:p>
        </p:txBody>
      </p:sp>
      <p:pic>
        <p:nvPicPr>
          <p:cNvPr id="7" name="Picture 6">
            <a:extLst>
              <a:ext uri="{FF2B5EF4-FFF2-40B4-BE49-F238E27FC236}">
                <a16:creationId xmlns:a16="http://schemas.microsoft.com/office/drawing/2014/main" id="{C4878218-D596-4159-86A8-26C0183208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1575" y="1657529"/>
            <a:ext cx="4510112" cy="5138738"/>
          </a:xfrm>
          <a:prstGeom prst="rect">
            <a:avLst/>
          </a:prstGeom>
          <a:noFill/>
        </p:spPr>
      </p:pic>
      <p:pic>
        <p:nvPicPr>
          <p:cNvPr id="9" name="Picture 8">
            <a:extLst>
              <a:ext uri="{FF2B5EF4-FFF2-40B4-BE49-F238E27FC236}">
                <a16:creationId xmlns:a16="http://schemas.microsoft.com/office/drawing/2014/main" id="{099CF42B-CF48-476E-B4D2-430CEEB88F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7529"/>
            <a:ext cx="4572000" cy="5138738"/>
          </a:xfrm>
          <a:prstGeom prst="rect">
            <a:avLst/>
          </a:prstGeom>
          <a:noFill/>
        </p:spPr>
      </p:pic>
    </p:spTree>
    <p:extLst>
      <p:ext uri="{BB962C8B-B14F-4D97-AF65-F5344CB8AC3E}">
        <p14:creationId xmlns:p14="http://schemas.microsoft.com/office/powerpoint/2010/main" val="3945549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EC2DF4-4D97-497C-A386-82A7F41ADD1B}"/>
              </a:ext>
            </a:extLst>
          </p:cNvPr>
          <p:cNvSpPr txBox="1"/>
          <p:nvPr/>
        </p:nvSpPr>
        <p:spPr>
          <a:xfrm>
            <a:off x="609599" y="457200"/>
            <a:ext cx="8051799" cy="830997"/>
          </a:xfrm>
          <a:prstGeom prst="rect">
            <a:avLst/>
          </a:prstGeom>
          <a:noFill/>
        </p:spPr>
        <p:txBody>
          <a:bodyPr wrap="square">
            <a:spAutoFit/>
          </a:bodyPr>
          <a:lstStyle/>
          <a:p>
            <a:r>
              <a:rPr lang="en-US" sz="2400" dirty="0"/>
              <a:t>Comparison of hindcast estimates of MMB for models 21.1 and 21.2 from 1975 to 2021 made with terminal years 2009-2021 </a:t>
            </a:r>
          </a:p>
        </p:txBody>
      </p:sp>
      <p:sp>
        <p:nvSpPr>
          <p:cNvPr id="6" name="TextBox 5">
            <a:extLst>
              <a:ext uri="{FF2B5EF4-FFF2-40B4-BE49-F238E27FC236}">
                <a16:creationId xmlns:a16="http://schemas.microsoft.com/office/drawing/2014/main" id="{726EF75F-F5A1-4E45-A0F4-7FF77F572E28}"/>
              </a:ext>
            </a:extLst>
          </p:cNvPr>
          <p:cNvSpPr txBox="1"/>
          <p:nvPr/>
        </p:nvSpPr>
        <p:spPr>
          <a:xfrm>
            <a:off x="1905000" y="1383982"/>
            <a:ext cx="1255472" cy="369332"/>
          </a:xfrm>
          <a:prstGeom prst="rect">
            <a:avLst/>
          </a:prstGeom>
          <a:noFill/>
        </p:spPr>
        <p:txBody>
          <a:bodyPr wrap="none" rtlCol="0">
            <a:spAutoFit/>
          </a:bodyPr>
          <a:lstStyle/>
          <a:p>
            <a:r>
              <a:rPr lang="en-US" dirty="0"/>
              <a:t>Model 21.1</a:t>
            </a:r>
          </a:p>
        </p:txBody>
      </p:sp>
      <p:sp>
        <p:nvSpPr>
          <p:cNvPr id="8" name="TextBox 7">
            <a:extLst>
              <a:ext uri="{FF2B5EF4-FFF2-40B4-BE49-F238E27FC236}">
                <a16:creationId xmlns:a16="http://schemas.microsoft.com/office/drawing/2014/main" id="{8D2DBCB2-8895-4E46-92E9-39FDD67C6D04}"/>
              </a:ext>
            </a:extLst>
          </p:cNvPr>
          <p:cNvSpPr txBox="1"/>
          <p:nvPr/>
        </p:nvSpPr>
        <p:spPr>
          <a:xfrm>
            <a:off x="6224824" y="1362611"/>
            <a:ext cx="4572000" cy="369332"/>
          </a:xfrm>
          <a:prstGeom prst="rect">
            <a:avLst/>
          </a:prstGeom>
          <a:noFill/>
        </p:spPr>
        <p:txBody>
          <a:bodyPr wrap="square">
            <a:spAutoFit/>
          </a:bodyPr>
          <a:lstStyle/>
          <a:p>
            <a:r>
              <a:rPr lang="en-US" dirty="0"/>
              <a:t>Model 21.2</a:t>
            </a:r>
          </a:p>
        </p:txBody>
      </p:sp>
      <p:pic>
        <p:nvPicPr>
          <p:cNvPr id="9" name="Picture 8">
            <a:extLst>
              <a:ext uri="{FF2B5EF4-FFF2-40B4-BE49-F238E27FC236}">
                <a16:creationId xmlns:a16="http://schemas.microsoft.com/office/drawing/2014/main" id="{099CF42B-CF48-476E-B4D2-430CEEB88F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498" y="1665810"/>
            <a:ext cx="4572000" cy="5138738"/>
          </a:xfrm>
          <a:prstGeom prst="rect">
            <a:avLst/>
          </a:prstGeom>
          <a:noFill/>
        </p:spPr>
      </p:pic>
      <p:pic>
        <p:nvPicPr>
          <p:cNvPr id="10" name="Picture 9">
            <a:extLst>
              <a:ext uri="{FF2B5EF4-FFF2-40B4-BE49-F238E27FC236}">
                <a16:creationId xmlns:a16="http://schemas.microsoft.com/office/drawing/2014/main" id="{FC46F3FC-684E-419B-89C8-B1FE627B34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65810"/>
            <a:ext cx="4648200" cy="5138738"/>
          </a:xfrm>
          <a:prstGeom prst="rect">
            <a:avLst/>
          </a:prstGeom>
          <a:noFill/>
        </p:spPr>
      </p:pic>
    </p:spTree>
    <p:extLst>
      <p:ext uri="{BB962C8B-B14F-4D97-AF65-F5344CB8AC3E}">
        <p14:creationId xmlns:p14="http://schemas.microsoft.com/office/powerpoint/2010/main" val="228720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CPT Comments</a:t>
            </a:r>
            <a:r>
              <a:rPr lang="en-US" sz="4000" dirty="0"/>
              <a:t> </a:t>
            </a:r>
          </a:p>
        </p:txBody>
      </p:sp>
      <p:sp>
        <p:nvSpPr>
          <p:cNvPr id="3075" name="Rectangle 3"/>
          <p:cNvSpPr>
            <a:spLocks noGrp="1" noChangeArrowheads="1"/>
          </p:cNvSpPr>
          <p:nvPr>
            <p:ph type="body" idx="1"/>
          </p:nvPr>
        </p:nvSpPr>
        <p:spPr>
          <a:xfrm>
            <a:off x="381000" y="1142999"/>
            <a:ext cx="8458200" cy="5562599"/>
          </a:xfrm>
        </p:spPr>
        <p:txBody>
          <a:bodyPr>
            <a:normAutofit fontScale="77500" lnSpcReduction="20000"/>
          </a:bodyPr>
          <a:lstStyle/>
          <a:p>
            <a:pPr marL="0" marR="0" indent="0">
              <a:spcBef>
                <a:spcPts val="0"/>
              </a:spcBef>
              <a:spcAft>
                <a:spcPts val="0"/>
              </a:spcAft>
              <a:buNone/>
            </a:pPr>
            <a:r>
              <a:rPr lang="en-US" sz="2900" i="1" dirty="0">
                <a:latin typeface="Times New Roman"/>
                <a:ea typeface="Times New Roman"/>
              </a:rPr>
              <a:t>Response to CPT Comments (from September 2020): </a:t>
            </a:r>
          </a:p>
          <a:p>
            <a:pPr marL="0" marR="0" indent="0">
              <a:spcBef>
                <a:spcPts val="0"/>
              </a:spcBef>
              <a:spcAft>
                <a:spcPts val="0"/>
              </a:spcAft>
              <a:buNone/>
            </a:pPr>
            <a:endParaRPr lang="en-US" sz="2600" i="1" dirty="0">
              <a:latin typeface="Times New Roman"/>
              <a:ea typeface="Times New Roman"/>
            </a:endParaRPr>
          </a:p>
          <a:p>
            <a:pPr marL="0" marR="0" indent="0">
              <a:spcBef>
                <a:spcPts val="0"/>
              </a:spcBef>
              <a:spcAft>
                <a:spcPts val="0"/>
              </a:spcAft>
              <a:buNone/>
            </a:pPr>
            <a:r>
              <a:rPr lang="en-US" sz="2900" i="1" dirty="0">
                <a:latin typeface="Times New Roman"/>
                <a:ea typeface="Times New Roman"/>
              </a:rPr>
              <a:t>“Evaluate different approaches to constraining the terminal year estimate of recruitment for the purpose of developing projections.”</a:t>
            </a:r>
          </a:p>
          <a:p>
            <a:pPr marL="0" lvl="0" indent="0">
              <a:spcBef>
                <a:spcPts val="0"/>
              </a:spcBef>
              <a:buNone/>
            </a:pPr>
            <a:r>
              <a:rPr lang="en-US" sz="2900" dirty="0">
                <a:solidFill>
                  <a:srgbClr val="FF0000"/>
                </a:solidFill>
                <a:latin typeface="Times New Roman"/>
                <a:ea typeface="Times New Roman"/>
              </a:rPr>
              <a:t> </a:t>
            </a:r>
            <a:endParaRPr lang="en-US" sz="2900" i="1" dirty="0">
              <a:solidFill>
                <a:prstClr val="black"/>
              </a:solidFill>
              <a:latin typeface="Times New Roman"/>
              <a:ea typeface="Times New Roman"/>
            </a:endParaRPr>
          </a:p>
          <a:p>
            <a:pPr marL="0" lvl="0" indent="0">
              <a:spcBef>
                <a:spcPts val="0"/>
              </a:spcBef>
              <a:spcAft>
                <a:spcPts val="600"/>
              </a:spcAft>
              <a:buNone/>
            </a:pPr>
            <a:r>
              <a:rPr lang="en-US" sz="2900" dirty="0">
                <a:solidFill>
                  <a:srgbClr val="FF0000"/>
                </a:solidFill>
                <a:latin typeface="Times New Roman"/>
                <a:ea typeface="Times New Roman"/>
              </a:rPr>
              <a:t>Response: We plan to compare three approaches to constraining the terminal year estimate of recruitment for the purpose of developing projections: </a:t>
            </a:r>
          </a:p>
          <a:p>
            <a:pPr marL="514350" lvl="0" indent="-514350">
              <a:spcBef>
                <a:spcPts val="0"/>
              </a:spcBef>
              <a:buAutoNum type="arabicParenBoth"/>
            </a:pPr>
            <a:r>
              <a:rPr lang="en-US" sz="2900" dirty="0">
                <a:solidFill>
                  <a:srgbClr val="FF0000"/>
                </a:solidFill>
                <a:latin typeface="Times New Roman"/>
                <a:ea typeface="Times New Roman"/>
              </a:rPr>
              <a:t>Average of recent low recruitment period excluding the terminal year (8 years), </a:t>
            </a:r>
          </a:p>
          <a:p>
            <a:pPr marL="514350" lvl="0" indent="-514350">
              <a:spcBef>
                <a:spcPts val="0"/>
              </a:spcBef>
              <a:buAutoNum type="arabicParenBoth"/>
            </a:pPr>
            <a:r>
              <a:rPr lang="en-US" sz="2900" dirty="0">
                <a:solidFill>
                  <a:srgbClr val="FF0000"/>
                </a:solidFill>
                <a:latin typeface="Times New Roman"/>
                <a:ea typeface="Times New Roman"/>
              </a:rPr>
              <a:t>Average of the period used to estimate </a:t>
            </a:r>
            <a:r>
              <a:rPr lang="en-US" sz="2900" i="1" dirty="0">
                <a:solidFill>
                  <a:srgbClr val="FF0000"/>
                </a:solidFill>
                <a:latin typeface="Times New Roman"/>
                <a:ea typeface="Times New Roman"/>
              </a:rPr>
              <a:t>B</a:t>
            </a:r>
            <a:r>
              <a:rPr lang="en-US" sz="2900" i="1" baseline="-25000" dirty="0">
                <a:solidFill>
                  <a:srgbClr val="FF0000"/>
                </a:solidFill>
                <a:latin typeface="Times New Roman"/>
                <a:ea typeface="Times New Roman"/>
              </a:rPr>
              <a:t>35%</a:t>
            </a:r>
            <a:r>
              <a:rPr lang="en-US" sz="2900" dirty="0">
                <a:solidFill>
                  <a:srgbClr val="FF0000"/>
                </a:solidFill>
                <a:latin typeface="Times New Roman"/>
                <a:ea typeface="Times New Roman"/>
              </a:rPr>
              <a:t>, </a:t>
            </a:r>
          </a:p>
          <a:p>
            <a:pPr marL="514350" lvl="0" indent="-514350">
              <a:spcBef>
                <a:spcPts val="0"/>
              </a:spcBef>
              <a:buAutoNum type="arabicParenBoth"/>
            </a:pPr>
            <a:r>
              <a:rPr lang="en-US" sz="2900" dirty="0">
                <a:solidFill>
                  <a:srgbClr val="FF0000"/>
                </a:solidFill>
                <a:latin typeface="Times New Roman"/>
                <a:ea typeface="Times New Roman"/>
              </a:rPr>
              <a:t>Increase in the weight on annual recruitment variation &amp; sex ratio. </a:t>
            </a:r>
          </a:p>
          <a:p>
            <a:pPr marL="0" lvl="0" indent="0">
              <a:spcBef>
                <a:spcPts val="0"/>
              </a:spcBef>
              <a:buNone/>
            </a:pPr>
            <a:endParaRPr lang="en-US" sz="2900" dirty="0">
              <a:solidFill>
                <a:srgbClr val="FF0000"/>
              </a:solidFill>
              <a:latin typeface="Times New Roman"/>
              <a:ea typeface="Times New Roman"/>
            </a:endParaRPr>
          </a:p>
          <a:p>
            <a:pPr marL="0" lvl="0" indent="0">
              <a:spcBef>
                <a:spcPts val="0"/>
              </a:spcBef>
              <a:buNone/>
            </a:pPr>
            <a:r>
              <a:rPr lang="en-US" sz="2900" dirty="0">
                <a:solidFill>
                  <a:srgbClr val="FF0000"/>
                </a:solidFill>
                <a:latin typeface="Times New Roman"/>
                <a:ea typeface="Times New Roman"/>
              </a:rPr>
              <a:t>Since the current GMACS version cannot carry work on (1) and (2), we examine only (3) in this report. Overall, changes in penalties on recruitment deviation and sex ratio have very minor impacts on terminal recruitment estimates. </a:t>
            </a:r>
          </a:p>
          <a:p>
            <a:pPr marL="0" lvl="0" indent="0">
              <a:spcBef>
                <a:spcPts val="0"/>
              </a:spcBef>
              <a:buNone/>
            </a:pPr>
            <a:endParaRPr lang="en-US" sz="2900" i="1" dirty="0">
              <a:latin typeface="Times New Roman"/>
              <a:ea typeface="Times New Roman"/>
            </a:endParaRP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539935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9D9590-CF0B-4759-9B83-06C67198EDFA}"/>
              </a:ext>
            </a:extLst>
          </p:cNvPr>
          <p:cNvPicPr/>
          <p:nvPr/>
        </p:nvPicPr>
        <p:blipFill rotWithShape="1">
          <a:blip r:embed="rId2">
            <a:extLst>
              <a:ext uri="{28A0092B-C50C-407E-A947-70E740481C1C}">
                <a14:useLocalDpi xmlns:a14="http://schemas.microsoft.com/office/drawing/2010/main" val="0"/>
              </a:ext>
            </a:extLst>
          </a:blip>
          <a:srcRect r="19739" b="20018"/>
          <a:stretch/>
        </p:blipFill>
        <p:spPr bwMode="auto">
          <a:xfrm>
            <a:off x="381000" y="190500"/>
            <a:ext cx="6095999" cy="6477000"/>
          </a:xfrm>
          <a:prstGeom prst="rect">
            <a:avLst/>
          </a:prstGeom>
          <a:noFill/>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49ACFA6B-D2C7-4206-8660-8F3E845DA082}"/>
              </a:ext>
            </a:extLst>
          </p:cNvPr>
          <p:cNvSpPr txBox="1"/>
          <p:nvPr/>
        </p:nvSpPr>
        <p:spPr>
          <a:xfrm>
            <a:off x="2133600" y="694746"/>
            <a:ext cx="396262" cy="369332"/>
          </a:xfrm>
          <a:prstGeom prst="rect">
            <a:avLst/>
          </a:prstGeom>
          <a:noFill/>
        </p:spPr>
        <p:txBody>
          <a:bodyPr wrap="none" rtlCol="0">
            <a:spAutoFit/>
          </a:bodyPr>
          <a:lstStyle/>
          <a:p>
            <a:pPr>
              <a:spcAft>
                <a:spcPts val="600"/>
              </a:spcAft>
            </a:pPr>
            <a:r>
              <a:rPr lang="en-US" dirty="0"/>
              <a:t>    </a:t>
            </a:r>
            <a:endParaRPr lang="en-US"/>
          </a:p>
        </p:txBody>
      </p:sp>
      <p:sp>
        <p:nvSpPr>
          <p:cNvPr id="5" name="Rectangle 4">
            <a:extLst>
              <a:ext uri="{FF2B5EF4-FFF2-40B4-BE49-F238E27FC236}">
                <a16:creationId xmlns:a16="http://schemas.microsoft.com/office/drawing/2014/main" id="{14826C77-C251-46C1-8096-E8D3FF89BEEA}"/>
              </a:ext>
            </a:extLst>
          </p:cNvPr>
          <p:cNvSpPr/>
          <p:nvPr/>
        </p:nvSpPr>
        <p:spPr>
          <a:xfrm>
            <a:off x="5956531" y="732847"/>
            <a:ext cx="713657" cy="369332"/>
          </a:xfrm>
          <a:prstGeom prst="rect">
            <a:avLst/>
          </a:prstGeom>
        </p:spPr>
        <p:txBody>
          <a:bodyPr wrap="none">
            <a:spAutoFit/>
          </a:bodyPr>
          <a:lstStyle/>
          <a:p>
            <a:pPr>
              <a:spcAft>
                <a:spcPts val="600"/>
              </a:spcAft>
            </a:pPr>
            <a:r>
              <a:rPr lang="en-US" dirty="0"/>
              <a:t>          </a:t>
            </a:r>
            <a:endParaRPr lang="en-US"/>
          </a:p>
        </p:txBody>
      </p:sp>
      <p:sp>
        <p:nvSpPr>
          <p:cNvPr id="9" name="TextBox 8">
            <a:extLst>
              <a:ext uri="{FF2B5EF4-FFF2-40B4-BE49-F238E27FC236}">
                <a16:creationId xmlns:a16="http://schemas.microsoft.com/office/drawing/2014/main" id="{235A306B-9705-4153-BD76-528E61F1D76C}"/>
              </a:ext>
            </a:extLst>
          </p:cNvPr>
          <p:cNvSpPr txBox="1"/>
          <p:nvPr/>
        </p:nvSpPr>
        <p:spPr>
          <a:xfrm>
            <a:off x="6781800" y="304800"/>
            <a:ext cx="1828800" cy="1754326"/>
          </a:xfrm>
          <a:prstGeom prst="rect">
            <a:avLst/>
          </a:prstGeom>
          <a:noFill/>
        </p:spPr>
        <p:txBody>
          <a:bodyPr wrap="square">
            <a:spAutoFit/>
          </a:bodyPr>
          <a:lstStyle/>
          <a:p>
            <a:r>
              <a:rPr lang="en-US" dirty="0"/>
              <a:t>Estimated recruitment time series during 1976-2021 with models 19.3d, 21.1, and 21.0. </a:t>
            </a:r>
          </a:p>
        </p:txBody>
      </p:sp>
    </p:spTree>
    <p:extLst>
      <p:ext uri="{BB962C8B-B14F-4D97-AF65-F5344CB8AC3E}">
        <p14:creationId xmlns:p14="http://schemas.microsoft.com/office/powerpoint/2010/main" val="699397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1830664" y="346335"/>
            <a:ext cx="1377300" cy="369332"/>
          </a:xfrm>
          <a:prstGeom prst="rect">
            <a:avLst/>
          </a:prstGeom>
          <a:noFill/>
        </p:spPr>
        <p:txBody>
          <a:bodyPr wrap="none" rtlCol="0">
            <a:spAutoFit/>
          </a:bodyPr>
          <a:lstStyle/>
          <a:p>
            <a:r>
              <a:rPr lang="en-US" dirty="0"/>
              <a:t>Model 19.3d</a:t>
            </a:r>
          </a:p>
        </p:txBody>
      </p:sp>
      <p:sp>
        <p:nvSpPr>
          <p:cNvPr id="5" name="Rectangle 4">
            <a:extLst>
              <a:ext uri="{FF2B5EF4-FFF2-40B4-BE49-F238E27FC236}">
                <a16:creationId xmlns:a16="http://schemas.microsoft.com/office/drawing/2014/main" id="{14826C77-C251-46C1-8096-E8D3FF89BEEA}"/>
              </a:ext>
            </a:extLst>
          </p:cNvPr>
          <p:cNvSpPr/>
          <p:nvPr/>
        </p:nvSpPr>
        <p:spPr>
          <a:xfrm>
            <a:off x="6174065" y="346335"/>
            <a:ext cx="1308371" cy="369332"/>
          </a:xfrm>
          <a:prstGeom prst="rect">
            <a:avLst/>
          </a:prstGeom>
        </p:spPr>
        <p:txBody>
          <a:bodyPr wrap="none">
            <a:spAutoFit/>
          </a:bodyPr>
          <a:lstStyle/>
          <a:p>
            <a:r>
              <a:rPr lang="en-US" dirty="0"/>
              <a:t> Model 21.1</a:t>
            </a:r>
          </a:p>
        </p:txBody>
      </p:sp>
      <p:pic>
        <p:nvPicPr>
          <p:cNvPr id="8" name="Picture 7">
            <a:extLst>
              <a:ext uri="{FF2B5EF4-FFF2-40B4-BE49-F238E27FC236}">
                <a16:creationId xmlns:a16="http://schemas.microsoft.com/office/drawing/2014/main" id="{E925AE76-3E5B-4E29-B180-DACADFDB1FA5}"/>
              </a:ext>
            </a:extLst>
          </p:cNvPr>
          <p:cNvPicPr/>
          <p:nvPr/>
        </p:nvPicPr>
        <p:blipFill rotWithShape="1">
          <a:blip r:embed="rId2">
            <a:extLst>
              <a:ext uri="{28A0092B-C50C-407E-A947-70E740481C1C}">
                <a14:useLocalDpi xmlns:a14="http://schemas.microsoft.com/office/drawing/2010/main" val="0"/>
              </a:ext>
            </a:extLst>
          </a:blip>
          <a:srcRect r="33409" b="34051"/>
          <a:stretch/>
        </p:blipFill>
        <p:spPr bwMode="auto">
          <a:xfrm>
            <a:off x="216888" y="715668"/>
            <a:ext cx="4507512" cy="600411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53C7B1B-6585-46AA-B745-C185CFAE2ED6}"/>
              </a:ext>
            </a:extLst>
          </p:cNvPr>
          <p:cNvPicPr/>
          <p:nvPr/>
        </p:nvPicPr>
        <p:blipFill rotWithShape="1">
          <a:blip r:embed="rId3">
            <a:extLst>
              <a:ext uri="{28A0092B-C50C-407E-A947-70E740481C1C}">
                <a14:useLocalDpi xmlns:a14="http://schemas.microsoft.com/office/drawing/2010/main" val="0"/>
              </a:ext>
            </a:extLst>
          </a:blip>
          <a:srcRect r="20319" b="20261"/>
          <a:stretch/>
        </p:blipFill>
        <p:spPr bwMode="auto">
          <a:xfrm>
            <a:off x="4724400" y="838200"/>
            <a:ext cx="4178990" cy="5562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6701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ACFA6B-D2C7-4206-8660-8F3E845DA082}"/>
              </a:ext>
            </a:extLst>
          </p:cNvPr>
          <p:cNvSpPr txBox="1"/>
          <p:nvPr/>
        </p:nvSpPr>
        <p:spPr>
          <a:xfrm>
            <a:off x="1905000" y="762000"/>
            <a:ext cx="1377300" cy="369332"/>
          </a:xfrm>
          <a:prstGeom prst="rect">
            <a:avLst/>
          </a:prstGeom>
          <a:noFill/>
        </p:spPr>
        <p:txBody>
          <a:bodyPr wrap="none" rtlCol="0">
            <a:spAutoFit/>
          </a:bodyPr>
          <a:lstStyle/>
          <a:p>
            <a:r>
              <a:rPr lang="en-US" dirty="0"/>
              <a:t>Model 19.3d</a:t>
            </a:r>
          </a:p>
        </p:txBody>
      </p:sp>
      <p:sp>
        <p:nvSpPr>
          <p:cNvPr id="5" name="Rectangle 4">
            <a:extLst>
              <a:ext uri="{FF2B5EF4-FFF2-40B4-BE49-F238E27FC236}">
                <a16:creationId xmlns:a16="http://schemas.microsoft.com/office/drawing/2014/main" id="{14826C77-C251-46C1-8096-E8D3FF89BEEA}"/>
              </a:ext>
            </a:extLst>
          </p:cNvPr>
          <p:cNvSpPr/>
          <p:nvPr/>
        </p:nvSpPr>
        <p:spPr>
          <a:xfrm>
            <a:off x="6159709" y="768427"/>
            <a:ext cx="1308371" cy="369332"/>
          </a:xfrm>
          <a:prstGeom prst="rect">
            <a:avLst/>
          </a:prstGeom>
        </p:spPr>
        <p:txBody>
          <a:bodyPr wrap="none">
            <a:spAutoFit/>
          </a:bodyPr>
          <a:lstStyle/>
          <a:p>
            <a:r>
              <a:rPr lang="en-US" dirty="0"/>
              <a:t> Model 21.1</a:t>
            </a:r>
          </a:p>
        </p:txBody>
      </p:sp>
      <p:pic>
        <p:nvPicPr>
          <p:cNvPr id="6" name="Picture 5">
            <a:extLst>
              <a:ext uri="{FF2B5EF4-FFF2-40B4-BE49-F238E27FC236}">
                <a16:creationId xmlns:a16="http://schemas.microsoft.com/office/drawing/2014/main" id="{DFAACC6A-1C3F-42DF-BA19-B40074FA6C55}"/>
              </a:ext>
            </a:extLst>
          </p:cNvPr>
          <p:cNvPicPr/>
          <p:nvPr/>
        </p:nvPicPr>
        <p:blipFill rotWithShape="1">
          <a:blip r:embed="rId2">
            <a:extLst>
              <a:ext uri="{28A0092B-C50C-407E-A947-70E740481C1C}">
                <a14:useLocalDpi xmlns:a14="http://schemas.microsoft.com/office/drawing/2010/main" val="0"/>
              </a:ext>
            </a:extLst>
          </a:blip>
          <a:srcRect r="19872" b="20759"/>
          <a:stretch/>
        </p:blipFill>
        <p:spPr bwMode="auto">
          <a:xfrm>
            <a:off x="240610" y="1066800"/>
            <a:ext cx="4483790" cy="5562599"/>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99E7CCB-1B0E-4BE1-BC3E-E576E78EC275}"/>
              </a:ext>
            </a:extLst>
          </p:cNvPr>
          <p:cNvPicPr/>
          <p:nvPr/>
        </p:nvPicPr>
        <p:blipFill rotWithShape="1">
          <a:blip r:embed="rId3">
            <a:extLst>
              <a:ext uri="{28A0092B-C50C-407E-A947-70E740481C1C}">
                <a14:useLocalDpi xmlns:a14="http://schemas.microsoft.com/office/drawing/2010/main" val="0"/>
              </a:ext>
            </a:extLst>
          </a:blip>
          <a:srcRect r="19872" b="20522"/>
          <a:stretch/>
        </p:blipFill>
        <p:spPr bwMode="auto">
          <a:xfrm>
            <a:off x="4572000" y="1066798"/>
            <a:ext cx="4483790" cy="5562599"/>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C5621874-BFD0-40AD-BB7D-7447E24407C0}"/>
              </a:ext>
            </a:extLst>
          </p:cNvPr>
          <p:cNvSpPr txBox="1"/>
          <p:nvPr/>
        </p:nvSpPr>
        <p:spPr>
          <a:xfrm>
            <a:off x="870054" y="107661"/>
            <a:ext cx="7969145" cy="646331"/>
          </a:xfrm>
          <a:prstGeom prst="rect">
            <a:avLst/>
          </a:prstGeom>
          <a:noFill/>
        </p:spPr>
        <p:txBody>
          <a:bodyPr wrap="square">
            <a:spAutoFit/>
          </a:bodyPr>
          <a:lstStyle/>
          <a:p>
            <a:r>
              <a:rPr lang="en-US" dirty="0"/>
              <a:t>Histogram of estimated mature male biomass on Feb. 15, 2022, under models 19.3d and 21.1 with the MCMC approach.</a:t>
            </a:r>
          </a:p>
        </p:txBody>
      </p:sp>
    </p:spTree>
    <p:extLst>
      <p:ext uri="{BB962C8B-B14F-4D97-AF65-F5344CB8AC3E}">
        <p14:creationId xmlns:p14="http://schemas.microsoft.com/office/powerpoint/2010/main" val="1929007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16FBDE-F01C-4A06-9D43-DEC40C0BF068}"/>
              </a:ext>
            </a:extLst>
          </p:cNvPr>
          <p:cNvSpPr txBox="1"/>
          <p:nvPr/>
        </p:nvSpPr>
        <p:spPr>
          <a:xfrm>
            <a:off x="553290" y="176270"/>
            <a:ext cx="8514510" cy="923330"/>
          </a:xfrm>
          <a:prstGeom prst="rect">
            <a:avLst/>
          </a:prstGeom>
          <a:noFill/>
        </p:spPr>
        <p:txBody>
          <a:bodyPr wrap="square">
            <a:spAutoFit/>
          </a:bodyPr>
          <a:lstStyle/>
          <a:p>
            <a:r>
              <a:rPr lang="en-US" dirty="0"/>
              <a:t>Cumulative probabilities of estimated ratios of MMB in 2021 to corresponding estimated </a:t>
            </a:r>
            <a:r>
              <a:rPr lang="en-US" i="1" dirty="0"/>
              <a:t>B</a:t>
            </a:r>
            <a:r>
              <a:rPr lang="en-US" i="1" baseline="-25000" dirty="0"/>
              <a:t>35% </a:t>
            </a:r>
            <a:r>
              <a:rPr lang="en-US" dirty="0"/>
              <a:t>values under models 19.3d and 21.1 with the MCMC approach. About 0.6% probability is below the estimated minimum thresholds for model 21.1. </a:t>
            </a:r>
          </a:p>
        </p:txBody>
      </p:sp>
      <p:pic>
        <p:nvPicPr>
          <p:cNvPr id="5" name="Picture 4">
            <a:extLst>
              <a:ext uri="{FF2B5EF4-FFF2-40B4-BE49-F238E27FC236}">
                <a16:creationId xmlns:a16="http://schemas.microsoft.com/office/drawing/2014/main" id="{99471694-DC06-4281-ABD7-1FBF120D6B85}"/>
              </a:ext>
            </a:extLst>
          </p:cNvPr>
          <p:cNvPicPr/>
          <p:nvPr/>
        </p:nvPicPr>
        <p:blipFill rotWithShape="1">
          <a:blip r:embed="rId2">
            <a:extLst>
              <a:ext uri="{28A0092B-C50C-407E-A947-70E740481C1C}">
                <a14:useLocalDpi xmlns:a14="http://schemas.microsoft.com/office/drawing/2010/main" val="0"/>
              </a:ext>
            </a:extLst>
          </a:blip>
          <a:srcRect r="33388" b="33969"/>
          <a:stretch/>
        </p:blipFill>
        <p:spPr bwMode="auto">
          <a:xfrm>
            <a:off x="1" y="1100518"/>
            <a:ext cx="4876800" cy="573453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6383F0F-1457-4D6B-AB4D-F7E45CC2D4C1}"/>
              </a:ext>
            </a:extLst>
          </p:cNvPr>
          <p:cNvPicPr/>
          <p:nvPr/>
        </p:nvPicPr>
        <p:blipFill rotWithShape="1">
          <a:blip r:embed="rId3">
            <a:extLst>
              <a:ext uri="{28A0092B-C50C-407E-A947-70E740481C1C}">
                <a14:useLocalDpi xmlns:a14="http://schemas.microsoft.com/office/drawing/2010/main" val="0"/>
              </a:ext>
            </a:extLst>
          </a:blip>
          <a:srcRect r="20000" b="21234"/>
          <a:stretch/>
        </p:blipFill>
        <p:spPr bwMode="auto">
          <a:xfrm>
            <a:off x="4648200" y="1099600"/>
            <a:ext cx="4419600" cy="5734530"/>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C8811902-33CD-46D1-B42F-B33CFCF82900}"/>
              </a:ext>
            </a:extLst>
          </p:cNvPr>
          <p:cNvSpPr txBox="1"/>
          <p:nvPr/>
        </p:nvSpPr>
        <p:spPr>
          <a:xfrm>
            <a:off x="1447800" y="1752600"/>
            <a:ext cx="1377300" cy="369332"/>
          </a:xfrm>
          <a:prstGeom prst="rect">
            <a:avLst/>
          </a:prstGeom>
          <a:noFill/>
        </p:spPr>
        <p:txBody>
          <a:bodyPr wrap="none" rtlCol="0">
            <a:spAutoFit/>
          </a:bodyPr>
          <a:lstStyle/>
          <a:p>
            <a:r>
              <a:rPr lang="en-US" dirty="0"/>
              <a:t>Model 19.3d</a:t>
            </a:r>
          </a:p>
        </p:txBody>
      </p:sp>
      <p:sp>
        <p:nvSpPr>
          <p:cNvPr id="11" name="TextBox 10">
            <a:extLst>
              <a:ext uri="{FF2B5EF4-FFF2-40B4-BE49-F238E27FC236}">
                <a16:creationId xmlns:a16="http://schemas.microsoft.com/office/drawing/2014/main" id="{E87613B6-277C-4CE0-820B-29E2F4522992}"/>
              </a:ext>
            </a:extLst>
          </p:cNvPr>
          <p:cNvSpPr txBox="1"/>
          <p:nvPr/>
        </p:nvSpPr>
        <p:spPr>
          <a:xfrm>
            <a:off x="5486400" y="1752600"/>
            <a:ext cx="4572000" cy="369332"/>
          </a:xfrm>
          <a:prstGeom prst="rect">
            <a:avLst/>
          </a:prstGeom>
          <a:noFill/>
        </p:spPr>
        <p:txBody>
          <a:bodyPr wrap="square">
            <a:spAutoFit/>
          </a:bodyPr>
          <a:lstStyle/>
          <a:p>
            <a:r>
              <a:rPr lang="en-US" dirty="0"/>
              <a:t>Model 21.1</a:t>
            </a:r>
          </a:p>
        </p:txBody>
      </p:sp>
    </p:spTree>
    <p:extLst>
      <p:ext uri="{BB962C8B-B14F-4D97-AF65-F5344CB8AC3E}">
        <p14:creationId xmlns:p14="http://schemas.microsoft.com/office/powerpoint/2010/main" val="2187379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16FBDE-F01C-4A06-9D43-DEC40C0BF068}"/>
              </a:ext>
            </a:extLst>
          </p:cNvPr>
          <p:cNvSpPr txBox="1"/>
          <p:nvPr/>
        </p:nvSpPr>
        <p:spPr>
          <a:xfrm>
            <a:off x="553290" y="176270"/>
            <a:ext cx="8514510" cy="923330"/>
          </a:xfrm>
          <a:prstGeom prst="rect">
            <a:avLst/>
          </a:prstGeom>
          <a:noFill/>
        </p:spPr>
        <p:txBody>
          <a:bodyPr wrap="square">
            <a:spAutoFit/>
          </a:bodyPr>
          <a:lstStyle/>
          <a:p>
            <a:r>
              <a:rPr lang="en-US" dirty="0"/>
              <a:t>Cumulative probabilities of estimated ratios of MMB in 2021 to corresponding estimated </a:t>
            </a:r>
            <a:r>
              <a:rPr lang="en-US" i="1" dirty="0"/>
              <a:t>B</a:t>
            </a:r>
            <a:r>
              <a:rPr lang="en-US" i="1" baseline="-25000" dirty="0"/>
              <a:t>35% </a:t>
            </a:r>
            <a:r>
              <a:rPr lang="en-US" dirty="0"/>
              <a:t>values under models 19.3g and 21.2 with the MCMC approach. About 38.1% probability is below the estimated minimum thresholds for model 21.2. </a:t>
            </a:r>
          </a:p>
        </p:txBody>
      </p:sp>
      <p:sp>
        <p:nvSpPr>
          <p:cNvPr id="2" name="TextBox 1">
            <a:extLst>
              <a:ext uri="{FF2B5EF4-FFF2-40B4-BE49-F238E27FC236}">
                <a16:creationId xmlns:a16="http://schemas.microsoft.com/office/drawing/2014/main" id="{C8811902-33CD-46D1-B42F-B33CFCF82900}"/>
              </a:ext>
            </a:extLst>
          </p:cNvPr>
          <p:cNvSpPr txBox="1"/>
          <p:nvPr/>
        </p:nvSpPr>
        <p:spPr>
          <a:xfrm>
            <a:off x="1447800" y="1752600"/>
            <a:ext cx="1364476" cy="369332"/>
          </a:xfrm>
          <a:prstGeom prst="rect">
            <a:avLst/>
          </a:prstGeom>
          <a:noFill/>
        </p:spPr>
        <p:txBody>
          <a:bodyPr wrap="none" rtlCol="0">
            <a:spAutoFit/>
          </a:bodyPr>
          <a:lstStyle/>
          <a:p>
            <a:r>
              <a:rPr lang="en-US" dirty="0"/>
              <a:t>Model 19.3g</a:t>
            </a:r>
          </a:p>
        </p:txBody>
      </p:sp>
      <p:sp>
        <p:nvSpPr>
          <p:cNvPr id="11" name="TextBox 10">
            <a:extLst>
              <a:ext uri="{FF2B5EF4-FFF2-40B4-BE49-F238E27FC236}">
                <a16:creationId xmlns:a16="http://schemas.microsoft.com/office/drawing/2014/main" id="{E87613B6-277C-4CE0-820B-29E2F4522992}"/>
              </a:ext>
            </a:extLst>
          </p:cNvPr>
          <p:cNvSpPr txBox="1"/>
          <p:nvPr/>
        </p:nvSpPr>
        <p:spPr>
          <a:xfrm>
            <a:off x="5486400" y="1752600"/>
            <a:ext cx="4572000" cy="369332"/>
          </a:xfrm>
          <a:prstGeom prst="rect">
            <a:avLst/>
          </a:prstGeom>
          <a:noFill/>
        </p:spPr>
        <p:txBody>
          <a:bodyPr wrap="square">
            <a:spAutoFit/>
          </a:bodyPr>
          <a:lstStyle/>
          <a:p>
            <a:r>
              <a:rPr lang="en-US" dirty="0"/>
              <a:t>Model 21.2</a:t>
            </a:r>
          </a:p>
        </p:txBody>
      </p:sp>
      <p:pic>
        <p:nvPicPr>
          <p:cNvPr id="7" name="Picture 6">
            <a:extLst>
              <a:ext uri="{FF2B5EF4-FFF2-40B4-BE49-F238E27FC236}">
                <a16:creationId xmlns:a16="http://schemas.microsoft.com/office/drawing/2014/main" id="{3221958E-363F-41E6-8EB3-67AD4DE812CA}"/>
              </a:ext>
            </a:extLst>
          </p:cNvPr>
          <p:cNvPicPr/>
          <p:nvPr/>
        </p:nvPicPr>
        <p:blipFill rotWithShape="1">
          <a:blip r:embed="rId2">
            <a:extLst>
              <a:ext uri="{28A0092B-C50C-407E-A947-70E740481C1C}">
                <a14:useLocalDpi xmlns:a14="http://schemas.microsoft.com/office/drawing/2010/main" val="0"/>
              </a:ext>
            </a:extLst>
          </a:blip>
          <a:srcRect r="33071" b="34241"/>
          <a:stretch/>
        </p:blipFill>
        <p:spPr bwMode="auto">
          <a:xfrm>
            <a:off x="-189074" y="1099600"/>
            <a:ext cx="4999619" cy="573453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417851F-666C-4B68-ADDC-866C08B6D421}"/>
              </a:ext>
            </a:extLst>
          </p:cNvPr>
          <p:cNvPicPr/>
          <p:nvPr/>
        </p:nvPicPr>
        <p:blipFill rotWithShape="1">
          <a:blip r:embed="rId3">
            <a:extLst>
              <a:ext uri="{28A0092B-C50C-407E-A947-70E740481C1C}">
                <a14:useLocalDpi xmlns:a14="http://schemas.microsoft.com/office/drawing/2010/main" val="0"/>
              </a:ext>
            </a:extLst>
          </a:blip>
          <a:srcRect l="-1" r="32747" b="33825"/>
          <a:stretch/>
        </p:blipFill>
        <p:spPr bwMode="auto">
          <a:xfrm>
            <a:off x="4577508" y="1130814"/>
            <a:ext cx="4572000" cy="57345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8663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6E1333-6FB6-4596-BAAA-31261C26914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82600" y="533400"/>
            <a:ext cx="8432800" cy="5562600"/>
          </a:xfrm>
          <a:prstGeom prst="rect">
            <a:avLst/>
          </a:prstGeom>
          <a:noFill/>
        </p:spPr>
      </p:pic>
    </p:spTree>
    <p:extLst>
      <p:ext uri="{BB962C8B-B14F-4D97-AF65-F5344CB8AC3E}">
        <p14:creationId xmlns:p14="http://schemas.microsoft.com/office/powerpoint/2010/main" val="2920366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4D7D63-7DE7-49FC-9E83-8C909801C02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57200" y="457200"/>
            <a:ext cx="8458200" cy="5791200"/>
          </a:xfrm>
          <a:prstGeom prst="rect">
            <a:avLst/>
          </a:prstGeom>
          <a:noFill/>
        </p:spPr>
      </p:pic>
    </p:spTree>
    <p:extLst>
      <p:ext uri="{BB962C8B-B14F-4D97-AF65-F5344CB8AC3E}">
        <p14:creationId xmlns:p14="http://schemas.microsoft.com/office/powerpoint/2010/main" val="1516726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B6909F-40C9-4CCB-9F3C-6C7C8438AA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205"/>
            <a:ext cx="6017260" cy="6614795"/>
          </a:xfrm>
          <a:prstGeom prst="rect">
            <a:avLst/>
          </a:prstGeom>
          <a:noFill/>
        </p:spPr>
      </p:pic>
      <p:sp>
        <p:nvSpPr>
          <p:cNvPr id="4" name="TextBox 3">
            <a:extLst>
              <a:ext uri="{FF2B5EF4-FFF2-40B4-BE49-F238E27FC236}">
                <a16:creationId xmlns:a16="http://schemas.microsoft.com/office/drawing/2014/main" id="{52E3DBE4-9B57-4EE6-9481-6413ED5F3CFB}"/>
              </a:ext>
            </a:extLst>
          </p:cNvPr>
          <p:cNvSpPr txBox="1"/>
          <p:nvPr/>
        </p:nvSpPr>
        <p:spPr>
          <a:xfrm>
            <a:off x="6477000" y="381000"/>
            <a:ext cx="2362200" cy="2971800"/>
          </a:xfrm>
          <a:prstGeom prst="rect">
            <a:avLst/>
          </a:prstGeom>
          <a:noFill/>
        </p:spPr>
        <p:txBody>
          <a:bodyPr wrap="square">
            <a:spAutoFit/>
          </a:bodyPr>
          <a:lstStyle/>
          <a:p>
            <a:r>
              <a:rPr lang="en-US" dirty="0"/>
              <a:t>Average clutch fullness and proportion of empty clutches of </a:t>
            </a:r>
            <a:r>
              <a:rPr lang="en-US" dirty="0" err="1"/>
              <a:t>newshell</a:t>
            </a:r>
            <a:r>
              <a:rPr lang="en-US" dirty="0"/>
              <a:t> (shell conditions 1 and 2) mature female crab &gt;89 mm CL from 1975 to 2021 from survey data. </a:t>
            </a:r>
            <a:r>
              <a:rPr lang="en-US" dirty="0" err="1"/>
              <a:t>Oldshell</a:t>
            </a:r>
            <a:r>
              <a:rPr lang="en-US" dirty="0"/>
              <a:t> females were excluded. </a:t>
            </a:r>
          </a:p>
        </p:txBody>
      </p:sp>
    </p:spTree>
    <p:extLst>
      <p:ext uri="{BB962C8B-B14F-4D97-AF65-F5344CB8AC3E}">
        <p14:creationId xmlns:p14="http://schemas.microsoft.com/office/powerpoint/2010/main" val="1676771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67B738-041D-4A73-9A77-75C9218492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1"/>
            <a:ext cx="6324600" cy="3374391"/>
          </a:xfrm>
          <a:prstGeom prst="rect">
            <a:avLst/>
          </a:prstGeom>
          <a:noFill/>
        </p:spPr>
      </p:pic>
      <p:pic>
        <p:nvPicPr>
          <p:cNvPr id="3" name="Picture 2">
            <a:extLst>
              <a:ext uri="{FF2B5EF4-FFF2-40B4-BE49-F238E27FC236}">
                <a16:creationId xmlns:a16="http://schemas.microsoft.com/office/drawing/2014/main" id="{DD965EEC-F687-4C41-ADD0-5F2D91DF12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25874"/>
            <a:ext cx="6172359" cy="3178807"/>
          </a:xfrm>
          <a:prstGeom prst="rect">
            <a:avLst/>
          </a:prstGeom>
          <a:noFill/>
        </p:spPr>
      </p:pic>
      <p:sp>
        <p:nvSpPr>
          <p:cNvPr id="5" name="TextBox 4">
            <a:extLst>
              <a:ext uri="{FF2B5EF4-FFF2-40B4-BE49-F238E27FC236}">
                <a16:creationId xmlns:a16="http://schemas.microsoft.com/office/drawing/2014/main" id="{905DAF77-5CED-46E1-A84E-0FBEBE697C82}"/>
              </a:ext>
            </a:extLst>
          </p:cNvPr>
          <p:cNvSpPr txBox="1"/>
          <p:nvPr/>
        </p:nvSpPr>
        <p:spPr>
          <a:xfrm>
            <a:off x="6737892" y="408435"/>
            <a:ext cx="2133600" cy="2862322"/>
          </a:xfrm>
          <a:prstGeom prst="rect">
            <a:avLst/>
          </a:prstGeom>
          <a:noFill/>
        </p:spPr>
        <p:txBody>
          <a:bodyPr wrap="square">
            <a:spAutoFit/>
          </a:bodyPr>
          <a:lstStyle/>
          <a:p>
            <a:r>
              <a:rPr lang="en-US" dirty="0"/>
              <a:t>Comparisons of NMFS survey area-swept estimates of mature male and female abundances in Bristol Bay area (BB) and north of Bristol Bay area (North) during 1985-2021. </a:t>
            </a:r>
          </a:p>
        </p:txBody>
      </p:sp>
    </p:spTree>
    <p:extLst>
      <p:ext uri="{BB962C8B-B14F-4D97-AF65-F5344CB8AC3E}">
        <p14:creationId xmlns:p14="http://schemas.microsoft.com/office/powerpoint/2010/main" val="2765172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16FBDE-F01C-4A06-9D43-DEC40C0BF068}"/>
              </a:ext>
            </a:extLst>
          </p:cNvPr>
          <p:cNvSpPr txBox="1"/>
          <p:nvPr/>
        </p:nvSpPr>
        <p:spPr>
          <a:xfrm>
            <a:off x="304800" y="76200"/>
            <a:ext cx="8686799" cy="630942"/>
          </a:xfrm>
          <a:prstGeom prst="rect">
            <a:avLst/>
          </a:prstGeom>
          <a:noFill/>
        </p:spPr>
        <p:txBody>
          <a:bodyPr wrap="square">
            <a:spAutoFit/>
          </a:bodyPr>
          <a:lstStyle/>
          <a:p>
            <a:r>
              <a:rPr lang="en-US" sz="1700" dirty="0"/>
              <a:t>Projected median mature male biomass with four F values. Input parameter estimates are based on model </a:t>
            </a:r>
            <a:r>
              <a:rPr lang="en-US" sz="1700" dirty="0">
                <a:solidFill>
                  <a:srgbClr val="FF0000"/>
                </a:solidFill>
              </a:rPr>
              <a:t>19.3d</a:t>
            </a:r>
            <a:r>
              <a:rPr lang="en-US" sz="1700" dirty="0"/>
              <a:t>. Random selection from </a:t>
            </a:r>
            <a:r>
              <a:rPr lang="en-US" dirty="0"/>
              <a:t>estimated recruitments during 2013-2020</a:t>
            </a:r>
          </a:p>
        </p:txBody>
      </p:sp>
      <p:pic>
        <p:nvPicPr>
          <p:cNvPr id="8" name="Picture 7">
            <a:extLst>
              <a:ext uri="{FF2B5EF4-FFF2-40B4-BE49-F238E27FC236}">
                <a16:creationId xmlns:a16="http://schemas.microsoft.com/office/drawing/2014/main" id="{E5A03BF1-F2D2-4368-94B6-049D4ADE3D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 y="829028"/>
            <a:ext cx="4419600" cy="3124200"/>
          </a:xfrm>
          <a:prstGeom prst="rect">
            <a:avLst/>
          </a:prstGeom>
          <a:noFill/>
        </p:spPr>
      </p:pic>
      <p:pic>
        <p:nvPicPr>
          <p:cNvPr id="10" name="Picture 9">
            <a:extLst>
              <a:ext uri="{FF2B5EF4-FFF2-40B4-BE49-F238E27FC236}">
                <a16:creationId xmlns:a16="http://schemas.microsoft.com/office/drawing/2014/main" id="{F945E753-F2D6-4155-8145-9FD7C7AD33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56393" y="829028"/>
            <a:ext cx="4495800" cy="3124200"/>
          </a:xfrm>
          <a:prstGeom prst="rect">
            <a:avLst/>
          </a:prstGeom>
          <a:noFill/>
        </p:spPr>
      </p:pic>
      <p:pic>
        <p:nvPicPr>
          <p:cNvPr id="12" name="Picture 11">
            <a:extLst>
              <a:ext uri="{FF2B5EF4-FFF2-40B4-BE49-F238E27FC236}">
                <a16:creationId xmlns:a16="http://schemas.microsoft.com/office/drawing/2014/main" id="{D81DDD2B-4DEA-41D0-875B-E72E4E33CA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2922" y="3977088"/>
            <a:ext cx="4382877" cy="2804712"/>
          </a:xfrm>
          <a:prstGeom prst="rect">
            <a:avLst/>
          </a:prstGeom>
          <a:noFill/>
        </p:spPr>
      </p:pic>
      <p:pic>
        <p:nvPicPr>
          <p:cNvPr id="13" name="Picture 12">
            <a:extLst>
              <a:ext uri="{FF2B5EF4-FFF2-40B4-BE49-F238E27FC236}">
                <a16:creationId xmlns:a16="http://schemas.microsoft.com/office/drawing/2014/main" id="{CC0B73BA-17C2-4D04-824C-02EAC2EA562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95799" y="3959655"/>
            <a:ext cx="4572001" cy="2822145"/>
          </a:xfrm>
          <a:prstGeom prst="rect">
            <a:avLst/>
          </a:prstGeom>
          <a:noFill/>
        </p:spPr>
      </p:pic>
    </p:spTree>
    <p:extLst>
      <p:ext uri="{BB962C8B-B14F-4D97-AF65-F5344CB8AC3E}">
        <p14:creationId xmlns:p14="http://schemas.microsoft.com/office/powerpoint/2010/main" val="333679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446690" y="1292773"/>
            <a:ext cx="8458200" cy="5562599"/>
          </a:xfrm>
        </p:spPr>
        <p:txBody>
          <a:bodyPr>
            <a:normAutofit fontScale="62500" lnSpcReduction="20000"/>
          </a:bodyPr>
          <a:lstStyle/>
          <a:p>
            <a:pPr marL="0" marR="0" indent="0">
              <a:spcBef>
                <a:spcPts val="0"/>
              </a:spcBef>
              <a:spcAft>
                <a:spcPts val="1200"/>
              </a:spcAft>
              <a:buNone/>
            </a:pPr>
            <a:r>
              <a:rPr lang="en-US" i="1" dirty="0">
                <a:latin typeface="Times New Roman"/>
                <a:ea typeface="Times New Roman"/>
              </a:rPr>
              <a:t>Response to SSC Comments (from October 2020): </a:t>
            </a:r>
          </a:p>
          <a:p>
            <a:pPr marL="0" marR="0" indent="0">
              <a:spcBef>
                <a:spcPts val="0"/>
              </a:spcBef>
              <a:spcAft>
                <a:spcPts val="1200"/>
              </a:spcAft>
              <a:buNone/>
            </a:pPr>
            <a:r>
              <a:rPr lang="en-US" sz="2900" i="1" dirty="0">
                <a:latin typeface="Times New Roman"/>
                <a:ea typeface="Times New Roman"/>
              </a:rPr>
              <a:t>“Next year’s assessment should estimate the probability that the stock is currently in the overfished condition.”</a:t>
            </a:r>
            <a:endParaRPr lang="en-US" sz="2900" i="1" dirty="0">
              <a:solidFill>
                <a:prstClr val="black"/>
              </a:solidFill>
              <a:latin typeface="Times New Roman"/>
              <a:ea typeface="Times New Roman"/>
            </a:endParaRPr>
          </a:p>
          <a:p>
            <a:pPr marL="0" lvl="0" indent="0">
              <a:spcBef>
                <a:spcPts val="0"/>
              </a:spcBef>
              <a:spcAft>
                <a:spcPts val="1200"/>
              </a:spcAft>
              <a:buNone/>
            </a:pPr>
            <a:r>
              <a:rPr lang="en-US" sz="2900" dirty="0">
                <a:solidFill>
                  <a:srgbClr val="FF0000"/>
                </a:solidFill>
                <a:latin typeface="Times New Roman"/>
                <a:ea typeface="Times New Roman"/>
              </a:rPr>
              <a:t>Response: Included it in Figure 31. </a:t>
            </a:r>
            <a:endParaRPr lang="en-US" sz="2900" i="1" dirty="0">
              <a:latin typeface="Times New Roman"/>
              <a:ea typeface="Times New Roman"/>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“Information should be provided on the prevalence of crab bycatch excluders being used in the pot cod fishery, and whether the excluders influence the length composition of bycatch.”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Response: Will try to collect these data and analyze them in the future. Right now, very limited data are available.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Times New Roman"/>
                <a:ea typeface="Times New Roman"/>
                <a:cs typeface="+mn-cs"/>
              </a:rPr>
              <a:t>“The SSC also endorses the Alaska Bering Sea Crabber’s request to include raw numbers used for PSC limits in a table in the BBRKC SAFE consistent with EBS snow crab (see Table 11 in the EBS snow crab SAFE), if it is practical to do so.”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0" u="none" strike="noStrike" kern="1200" cap="none" spc="0" normalizeH="0" baseline="0" noProof="0" dirty="0">
                <a:ln>
                  <a:noFill/>
                </a:ln>
                <a:solidFill>
                  <a:srgbClr val="FF0000"/>
                </a:solidFill>
                <a:effectLst/>
                <a:uLnTx/>
                <a:uFillTx/>
                <a:latin typeface="Times New Roman"/>
                <a:ea typeface="Times New Roman"/>
                <a:cs typeface="+mn-cs"/>
              </a:rPr>
              <a:t>Response: Included it in this report for years 2010-2021 in Table 8. </a:t>
            </a:r>
            <a:endParaRPr kumimoji="0" lang="en-US" sz="2900" b="0" i="1"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“The SSC looks forward to future analyses of the use of VAST estimates for this stock assessment including diagnostics and better-fitting error distributions.”</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Response: Included VAST results and diagnostics in Appendix E and used VAST-estimated survey biomass in model 19.3g in September 2021.  </a:t>
            </a: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2506647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16FBDE-F01C-4A06-9D43-DEC40C0BF068}"/>
              </a:ext>
            </a:extLst>
          </p:cNvPr>
          <p:cNvSpPr txBox="1"/>
          <p:nvPr/>
        </p:nvSpPr>
        <p:spPr>
          <a:xfrm>
            <a:off x="304800" y="76200"/>
            <a:ext cx="8686799" cy="630942"/>
          </a:xfrm>
          <a:prstGeom prst="rect">
            <a:avLst/>
          </a:prstGeom>
          <a:noFill/>
        </p:spPr>
        <p:txBody>
          <a:bodyPr wrap="square">
            <a:spAutoFit/>
          </a:bodyPr>
          <a:lstStyle/>
          <a:p>
            <a:r>
              <a:rPr lang="en-US" sz="1700" dirty="0"/>
              <a:t>Projected median mature male biomass with four F values. Input parameter estimates are based on model </a:t>
            </a:r>
            <a:r>
              <a:rPr lang="en-US" sz="1700" dirty="0">
                <a:solidFill>
                  <a:srgbClr val="FF0000"/>
                </a:solidFill>
              </a:rPr>
              <a:t>21.1</a:t>
            </a:r>
            <a:r>
              <a:rPr lang="en-US" sz="1700" dirty="0"/>
              <a:t>. Random selection from </a:t>
            </a:r>
            <a:r>
              <a:rPr lang="en-US" dirty="0"/>
              <a:t>estimated recruitments during 2013-2020</a:t>
            </a:r>
          </a:p>
        </p:txBody>
      </p:sp>
      <p:pic>
        <p:nvPicPr>
          <p:cNvPr id="7" name="Picture 6">
            <a:extLst>
              <a:ext uri="{FF2B5EF4-FFF2-40B4-BE49-F238E27FC236}">
                <a16:creationId xmlns:a16="http://schemas.microsoft.com/office/drawing/2014/main" id="{9D616742-C30A-44E0-8953-13122869A2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 y="842972"/>
            <a:ext cx="4419599" cy="3124200"/>
          </a:xfrm>
          <a:prstGeom prst="rect">
            <a:avLst/>
          </a:prstGeom>
          <a:noFill/>
        </p:spPr>
      </p:pic>
      <p:pic>
        <p:nvPicPr>
          <p:cNvPr id="9" name="Picture 8">
            <a:extLst>
              <a:ext uri="{FF2B5EF4-FFF2-40B4-BE49-F238E27FC236}">
                <a16:creationId xmlns:a16="http://schemas.microsoft.com/office/drawing/2014/main" id="{00EADE12-4D9E-473B-AD27-93A279F0E7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52720" y="845725"/>
            <a:ext cx="4419599" cy="3113930"/>
          </a:xfrm>
          <a:prstGeom prst="rect">
            <a:avLst/>
          </a:prstGeom>
          <a:noFill/>
        </p:spPr>
      </p:pic>
      <p:pic>
        <p:nvPicPr>
          <p:cNvPr id="11" name="Picture 10">
            <a:extLst>
              <a:ext uri="{FF2B5EF4-FFF2-40B4-BE49-F238E27FC236}">
                <a16:creationId xmlns:a16="http://schemas.microsoft.com/office/drawing/2014/main" id="{9969A877-D781-4B30-A0C4-20311F434A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3948811"/>
            <a:ext cx="4495799" cy="2832989"/>
          </a:xfrm>
          <a:prstGeom prst="rect">
            <a:avLst/>
          </a:prstGeom>
          <a:noFill/>
        </p:spPr>
      </p:pic>
      <p:pic>
        <p:nvPicPr>
          <p:cNvPr id="14" name="Picture 13">
            <a:extLst>
              <a:ext uri="{FF2B5EF4-FFF2-40B4-BE49-F238E27FC236}">
                <a16:creationId xmlns:a16="http://schemas.microsoft.com/office/drawing/2014/main" id="{2B5385A0-9197-4E6A-BD55-3B5167E4501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82098" y="3852286"/>
            <a:ext cx="4419599" cy="2929514"/>
          </a:xfrm>
          <a:prstGeom prst="rect">
            <a:avLst/>
          </a:prstGeom>
          <a:noFill/>
        </p:spPr>
      </p:pic>
    </p:spTree>
    <p:extLst>
      <p:ext uri="{BB962C8B-B14F-4D97-AF65-F5344CB8AC3E}">
        <p14:creationId xmlns:p14="http://schemas.microsoft.com/office/powerpoint/2010/main" val="1058222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1263" y="283290"/>
            <a:ext cx="8229600" cy="858982"/>
          </a:xfrm>
        </p:spPr>
        <p:txBody>
          <a:bodyPr>
            <a:normAutofit/>
          </a:bodyPr>
          <a:lstStyle/>
          <a:p>
            <a:pPr eaLnBrk="1" hangingPunct="1"/>
            <a:r>
              <a:rPr lang="en-US" b="1" dirty="0">
                <a:solidFill>
                  <a:srgbClr val="FF0000"/>
                </a:solidFill>
              </a:rPr>
              <a:t>Summary</a:t>
            </a:r>
            <a:endParaRPr lang="en-US" dirty="0"/>
          </a:p>
        </p:txBody>
      </p:sp>
      <p:sp>
        <p:nvSpPr>
          <p:cNvPr id="3075" name="Rectangle 3"/>
          <p:cNvSpPr>
            <a:spLocks noGrp="1" noChangeArrowheads="1"/>
          </p:cNvSpPr>
          <p:nvPr>
            <p:ph type="body" idx="1"/>
          </p:nvPr>
        </p:nvSpPr>
        <p:spPr>
          <a:xfrm>
            <a:off x="405063" y="1156490"/>
            <a:ext cx="8382000" cy="5715000"/>
          </a:xfrm>
        </p:spPr>
        <p:txBody>
          <a:bodyPr>
            <a:normAutofit fontScale="25000" lnSpcReduction="20000"/>
          </a:bodyPr>
          <a:lstStyle/>
          <a:p>
            <a:pPr marL="457200" indent="-457200">
              <a:spcBef>
                <a:spcPts val="0"/>
              </a:spcBef>
              <a:spcAft>
                <a:spcPts val="1000"/>
              </a:spcAft>
              <a:buFont typeface="+mj-lt"/>
              <a:buAutoNum type="arabicParenR"/>
            </a:pPr>
            <a:r>
              <a:rPr lang="en-US" sz="7200" dirty="0">
                <a:latin typeface="Arial" panose="020B0604020202020204" pitchFamily="34" charset="0"/>
                <a:cs typeface="Arial" panose="020B0604020202020204" pitchFamily="34" charset="0"/>
              </a:rPr>
              <a:t>Model 21.2 has the highest total likelihood value due to the additional high natural morality block during 2018-2019. Model 21.0 does not fit the NMFS survey data well with a very low likelihood value. </a:t>
            </a:r>
          </a:p>
          <a:p>
            <a:pPr marL="457200" indent="-457200">
              <a:spcBef>
                <a:spcPts val="0"/>
              </a:spcBef>
              <a:spcAft>
                <a:spcPts val="1000"/>
              </a:spcAft>
              <a:buFont typeface="+mj-lt"/>
              <a:buAutoNum type="arabicParenR"/>
            </a:pPr>
            <a:r>
              <a:rPr lang="en-US" sz="7200" dirty="0">
                <a:latin typeface="Arial" panose="020B0604020202020204" pitchFamily="34" charset="0"/>
                <a:cs typeface="Arial" panose="020B0604020202020204" pitchFamily="34" charset="0"/>
              </a:rPr>
              <a:t>Among six models, models 19.3d, 19.3e, and 21.1 are very similar in terms of model results. Model 21.1 has 6 or 7 parameters less than models 19.3d and 19.3e. </a:t>
            </a:r>
          </a:p>
          <a:p>
            <a:pPr marL="457200" indent="-457200">
              <a:spcBef>
                <a:spcPts val="0"/>
              </a:spcBef>
              <a:spcAft>
                <a:spcPts val="1000"/>
              </a:spcAft>
              <a:buFont typeface="+mj-lt"/>
              <a:buAutoNum type="arabicParenR"/>
            </a:pPr>
            <a:r>
              <a:rPr lang="en-US" sz="7200" dirty="0">
                <a:latin typeface="Arial" panose="020B0604020202020204" pitchFamily="34" charset="0"/>
                <a:cs typeface="Arial" panose="020B0604020202020204" pitchFamily="34" charset="0"/>
              </a:rPr>
              <a:t>Absolute mature male biomasses for all six models have a similar trend over time, and differences are very small except for model 21.0 with higher or lower biomass estimates in different periods, for model 19.3g (VAST) with higher biomass estimates during recent 15 years, and for model 21.2 with lower biomass estimates during 2018-2021.</a:t>
            </a:r>
          </a:p>
          <a:p>
            <a:pPr marL="457200" indent="-457200">
              <a:spcBef>
                <a:spcPts val="0"/>
              </a:spcBef>
              <a:spcAft>
                <a:spcPts val="1000"/>
              </a:spcAft>
              <a:buFont typeface="+mj-lt"/>
              <a:buAutoNum type="arabicParenR"/>
            </a:pPr>
            <a:r>
              <a:rPr lang="en-US" sz="7200" dirty="0">
                <a:latin typeface="Arial" panose="020B0604020202020204" pitchFamily="34" charset="0"/>
                <a:cs typeface="Arial" panose="020B0604020202020204" pitchFamily="34" charset="0"/>
              </a:rPr>
              <a:t>Higher biomass estimates during recent years for VAST model 19.3g than other models are resulted from higher survey biomass estimates in recent years by VAST. </a:t>
            </a:r>
          </a:p>
          <a:p>
            <a:pPr marL="457200" indent="-457200">
              <a:spcBef>
                <a:spcPts val="0"/>
              </a:spcBef>
              <a:spcAft>
                <a:spcPts val="1000"/>
              </a:spcAft>
              <a:buFont typeface="+mj-lt"/>
              <a:buAutoNum type="arabicParenR"/>
            </a:pPr>
            <a:r>
              <a:rPr lang="en-US" sz="7200" dirty="0">
                <a:latin typeface="Arial" panose="020B0604020202020204" pitchFamily="34" charset="0"/>
                <a:cs typeface="Arial" panose="020B0604020202020204" pitchFamily="34" charset="0"/>
              </a:rPr>
              <a:t>The stock is not overfished in 2021 with all six models and is not likely “approaching an overfished condition” with at least five out of six models.</a:t>
            </a:r>
          </a:p>
          <a:p>
            <a:pPr marL="457200" indent="-457200">
              <a:spcBef>
                <a:spcPts val="0"/>
              </a:spcBef>
              <a:spcAft>
                <a:spcPts val="1000"/>
              </a:spcAft>
              <a:buFont typeface="+mj-lt"/>
              <a:buAutoNum type="arabicParenR"/>
            </a:pPr>
            <a:r>
              <a:rPr lang="en-US" sz="7200" dirty="0">
                <a:latin typeface="Arial" panose="020B0604020202020204" pitchFamily="34" charset="0"/>
                <a:cs typeface="Arial" panose="020B0604020202020204" pitchFamily="34" charset="0"/>
              </a:rPr>
              <a:t>At the end of 10 years, projected mature male biomass is below B35% for all models with a fishing mortality of 0.083 or higher. Projected biomass is expected to decline during the next few years with fishing mortality of 0.25.</a:t>
            </a:r>
          </a:p>
          <a:p>
            <a:pPr marL="457200" indent="-457200">
              <a:spcBef>
                <a:spcPts val="0"/>
              </a:spcBef>
              <a:spcAft>
                <a:spcPts val="1000"/>
              </a:spcAft>
              <a:buFont typeface="+mj-lt"/>
              <a:buAutoNum type="arabicParenR"/>
            </a:pPr>
            <a:r>
              <a:rPr lang="en-US" sz="8000" dirty="0">
                <a:solidFill>
                  <a:srgbClr val="FF0000"/>
                </a:solidFill>
                <a:latin typeface="Arial" panose="020B0604020202020204" pitchFamily="34" charset="0"/>
                <a:cs typeface="Arial" panose="020B0604020202020204" pitchFamily="34" charset="0"/>
              </a:rPr>
              <a:t>Large print: These projections would be affected by future recruitment and natural mortality assumptions. </a:t>
            </a:r>
          </a:p>
          <a:p>
            <a:pPr marL="457200" indent="-457200">
              <a:spcBef>
                <a:spcPts val="0"/>
              </a:spcBef>
              <a:spcAft>
                <a:spcPts val="1000"/>
              </a:spcAft>
              <a:buFont typeface="+mj-lt"/>
              <a:buAutoNum type="arabicParenR"/>
            </a:pPr>
            <a:endParaRPr lang="en-US" sz="5800" dirty="0">
              <a:latin typeface="Arial" panose="020B0604020202020204" pitchFamily="34" charset="0"/>
              <a:cs typeface="Arial" panose="020B0604020202020204" pitchFamily="34" charset="0"/>
            </a:endParaRPr>
          </a:p>
          <a:p>
            <a:pPr marL="0" indent="0">
              <a:spcBef>
                <a:spcPts val="0"/>
              </a:spcBef>
              <a:spcAft>
                <a:spcPts val="1000"/>
              </a:spcAft>
              <a:buNone/>
            </a:pP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02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818"/>
            <a:ext cx="8229600" cy="858982"/>
          </a:xfrm>
        </p:spPr>
        <p:txBody>
          <a:bodyPr>
            <a:normAutofit/>
          </a:bodyPr>
          <a:lstStyle/>
          <a:p>
            <a:pPr eaLnBrk="1" hangingPunct="1"/>
            <a:r>
              <a:rPr lang="en-US" b="1" dirty="0">
                <a:solidFill>
                  <a:srgbClr val="FF0000"/>
                </a:solidFill>
              </a:rPr>
              <a:t>Recommendations</a:t>
            </a:r>
            <a:endParaRPr lang="en-US" dirty="0"/>
          </a:p>
        </p:txBody>
      </p:sp>
      <p:sp>
        <p:nvSpPr>
          <p:cNvPr id="3075" name="Rectangle 3"/>
          <p:cNvSpPr>
            <a:spLocks noGrp="1" noChangeArrowheads="1"/>
          </p:cNvSpPr>
          <p:nvPr>
            <p:ph type="body" idx="1"/>
          </p:nvPr>
        </p:nvSpPr>
        <p:spPr>
          <a:xfrm>
            <a:off x="304800" y="1219200"/>
            <a:ext cx="8686800" cy="5334000"/>
          </a:xfrm>
        </p:spPr>
        <p:txBody>
          <a:bodyPr>
            <a:noAutofit/>
          </a:bodyPr>
          <a:lstStyle/>
          <a:p>
            <a:pPr marL="457200" indent="-457200">
              <a:spcBef>
                <a:spcPts val="0"/>
              </a:spcBef>
              <a:spcAft>
                <a:spcPts val="1000"/>
              </a:spcAft>
              <a:buFont typeface="+mj-lt"/>
              <a:buAutoNum type="arabicParenR"/>
            </a:pPr>
            <a:r>
              <a:rPr lang="en-US" sz="2000" dirty="0">
                <a:latin typeface="Arial" panose="020B0604020202020204" pitchFamily="34" charset="0"/>
                <a:cs typeface="Arial" panose="020B0604020202020204" pitchFamily="34" charset="0"/>
              </a:rPr>
              <a:t>Models 19.3d, 19.3e, and 21.1 have similar model results, while model 21.1 has six or seven less parameters. Model 21.1 seems to be less confounding as well. Thus, model 21.1 is preferred over models 19.3d and 19.3e. </a:t>
            </a:r>
          </a:p>
          <a:p>
            <a:pPr marL="457200" indent="-457200">
              <a:spcBef>
                <a:spcPts val="0"/>
              </a:spcBef>
              <a:spcAft>
                <a:spcPts val="1000"/>
              </a:spcAft>
              <a:buFont typeface="+mj-lt"/>
              <a:buAutoNum type="arabicParenR"/>
            </a:pPr>
            <a:r>
              <a:rPr lang="en-US" sz="2000" dirty="0">
                <a:latin typeface="Arial" panose="020B0604020202020204" pitchFamily="34" charset="0"/>
                <a:cs typeface="Arial" panose="020B0604020202020204" pitchFamily="34" charset="0"/>
              </a:rPr>
              <a:t>Biomass estimates by model 19.3g (VAST) result in somewhat changes in temporal trend, potentially increasing overfishing risk. Further study is needed to find out the causes of this temporal shift of VAST estimates. Model 21.0 does not fit the data well. We suggest not adopting these two models for the time being. </a:t>
            </a:r>
          </a:p>
          <a:p>
            <a:pPr marL="457200" indent="-457200">
              <a:spcBef>
                <a:spcPts val="0"/>
              </a:spcBef>
              <a:spcAft>
                <a:spcPts val="1000"/>
              </a:spcAft>
              <a:buFont typeface="+mj-lt"/>
              <a:buAutoNum type="arabicParenR"/>
            </a:pPr>
            <a:r>
              <a:rPr lang="en-US" sz="2000" dirty="0">
                <a:latin typeface="Arial" panose="020B0604020202020204" pitchFamily="34" charset="0"/>
                <a:cs typeface="Arial" panose="020B0604020202020204" pitchFamily="34" charset="0"/>
              </a:rPr>
              <a:t>Model 21.2 is interesting and if we are willing to accept another time block of </a:t>
            </a:r>
            <a:r>
              <a:rPr lang="en-US" sz="2000" i="1"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 it is a strong candidate to be the base model.   </a:t>
            </a:r>
          </a:p>
          <a:p>
            <a:pPr marL="457200" indent="-457200">
              <a:spcBef>
                <a:spcPts val="0"/>
              </a:spcBef>
              <a:spcAft>
                <a:spcPts val="1000"/>
              </a:spcAft>
              <a:buFont typeface="+mj-lt"/>
              <a:buAutoNum type="arabicParenR"/>
            </a:pPr>
            <a:r>
              <a:rPr lang="en-US" sz="2000" dirty="0">
                <a:latin typeface="Arial" panose="020B0604020202020204" pitchFamily="34" charset="0"/>
                <a:cs typeface="Arial" panose="020B0604020202020204" pitchFamily="34" charset="0"/>
              </a:rPr>
              <a:t>Overall, we recommend model 21.1 as the base model for overfishing definition determination in September 2021 due to fewer parameters, less confounding, and acceptable data fittings, although model 21.2 is a viable alternative. </a:t>
            </a:r>
            <a:endParaRPr lang="en-US" sz="2000" dirty="0"/>
          </a:p>
        </p:txBody>
      </p:sp>
      <p:sp>
        <p:nvSpPr>
          <p:cNvPr id="3076" name="Line 4"/>
          <p:cNvSpPr>
            <a:spLocks noChangeShapeType="1"/>
          </p:cNvSpPr>
          <p:nvPr/>
        </p:nvSpPr>
        <p:spPr bwMode="auto">
          <a:xfrm>
            <a:off x="0" y="990600"/>
            <a:ext cx="9144000" cy="0"/>
          </a:xfrm>
          <a:prstGeom prst="line">
            <a:avLst/>
          </a:prstGeom>
          <a:noFill/>
          <a:ln w="381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297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1A6773F-4831-4DB3-997F-EA46546ECD51}"/>
              </a:ext>
            </a:extLst>
          </p:cNvPr>
          <p:cNvGraphicFramePr>
            <a:graphicFrameLocks noGrp="1"/>
          </p:cNvGraphicFramePr>
          <p:nvPr>
            <p:extLst>
              <p:ext uri="{D42A27DB-BD31-4B8C-83A1-F6EECF244321}">
                <p14:modId xmlns:p14="http://schemas.microsoft.com/office/powerpoint/2010/main" val="610809700"/>
              </p:ext>
            </p:extLst>
          </p:nvPr>
        </p:nvGraphicFramePr>
        <p:xfrm>
          <a:off x="426918" y="756492"/>
          <a:ext cx="8488481" cy="2367709"/>
        </p:xfrm>
        <a:graphic>
          <a:graphicData uri="http://schemas.openxmlformats.org/drawingml/2006/table">
            <a:tbl>
              <a:tblPr/>
              <a:tblGrid>
                <a:gridCol w="1281760">
                  <a:extLst>
                    <a:ext uri="{9D8B030D-6E8A-4147-A177-3AD203B41FA5}">
                      <a16:colId xmlns:a16="http://schemas.microsoft.com/office/drawing/2014/main" val="3920056079"/>
                    </a:ext>
                  </a:extLst>
                </a:gridCol>
                <a:gridCol w="97306">
                  <a:extLst>
                    <a:ext uri="{9D8B030D-6E8A-4147-A177-3AD203B41FA5}">
                      <a16:colId xmlns:a16="http://schemas.microsoft.com/office/drawing/2014/main" val="1266287651"/>
                    </a:ext>
                  </a:extLst>
                </a:gridCol>
                <a:gridCol w="833569">
                  <a:extLst>
                    <a:ext uri="{9D8B030D-6E8A-4147-A177-3AD203B41FA5}">
                      <a16:colId xmlns:a16="http://schemas.microsoft.com/office/drawing/2014/main" val="3694176961"/>
                    </a:ext>
                  </a:extLst>
                </a:gridCol>
                <a:gridCol w="1018617">
                  <a:extLst>
                    <a:ext uri="{9D8B030D-6E8A-4147-A177-3AD203B41FA5}">
                      <a16:colId xmlns:a16="http://schemas.microsoft.com/office/drawing/2014/main" val="2159461423"/>
                    </a:ext>
                  </a:extLst>
                </a:gridCol>
                <a:gridCol w="982966">
                  <a:extLst>
                    <a:ext uri="{9D8B030D-6E8A-4147-A177-3AD203B41FA5}">
                      <a16:colId xmlns:a16="http://schemas.microsoft.com/office/drawing/2014/main" val="1957385907"/>
                    </a:ext>
                  </a:extLst>
                </a:gridCol>
                <a:gridCol w="1035595">
                  <a:extLst>
                    <a:ext uri="{9D8B030D-6E8A-4147-A177-3AD203B41FA5}">
                      <a16:colId xmlns:a16="http://schemas.microsoft.com/office/drawing/2014/main" val="2655412021"/>
                    </a:ext>
                  </a:extLst>
                </a:gridCol>
                <a:gridCol w="1161224">
                  <a:extLst>
                    <a:ext uri="{9D8B030D-6E8A-4147-A177-3AD203B41FA5}">
                      <a16:colId xmlns:a16="http://schemas.microsoft.com/office/drawing/2014/main" val="3882693822"/>
                    </a:ext>
                  </a:extLst>
                </a:gridCol>
                <a:gridCol w="1164620">
                  <a:extLst>
                    <a:ext uri="{9D8B030D-6E8A-4147-A177-3AD203B41FA5}">
                      <a16:colId xmlns:a16="http://schemas.microsoft.com/office/drawing/2014/main" val="2914359361"/>
                    </a:ext>
                  </a:extLst>
                </a:gridCol>
                <a:gridCol w="912824">
                  <a:extLst>
                    <a:ext uri="{9D8B030D-6E8A-4147-A177-3AD203B41FA5}">
                      <a16:colId xmlns:a16="http://schemas.microsoft.com/office/drawing/2014/main" val="4135728252"/>
                    </a:ext>
                  </a:extLst>
                </a:gridCol>
              </a:tblGrid>
              <a:tr h="671494">
                <a:tc>
                  <a:txBody>
                    <a:bodyPr/>
                    <a:lstStyle/>
                    <a:p>
                      <a:pPr marL="4572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Year</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spcBef>
                          <a:spcPts val="1200"/>
                        </a:spcBef>
                        <a:spcAft>
                          <a:spcPts val="0"/>
                        </a:spcAft>
                      </a:pPr>
                      <a:r>
                        <a:rPr lang="en-US" sz="1600" b="1" baseline="0" dirty="0">
                          <a:effectLst/>
                          <a:latin typeface="Times New Roman" panose="02020603050405020304" pitchFamily="18" charset="0"/>
                          <a:ea typeface="Times New Roman" panose="02020603050405020304" pitchFamily="18" charset="0"/>
                        </a:rPr>
                        <a:t>MSST</a:t>
                      </a:r>
                      <a:endParaRPr lang="en-US" sz="1600" baseline="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Biomass (MMB)</a:t>
                      </a:r>
                      <a:endParaRPr lang="en-US" sz="16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TAC</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Retained Catch</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Total Catch</a:t>
                      </a:r>
                      <a:endParaRPr lang="en-US" sz="16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OFL</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ABC</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376922"/>
                  </a:ext>
                </a:extLst>
              </a:tr>
              <a:tr h="339243">
                <a:tc gridSpan="2">
                  <a:txBody>
                    <a:bodyPr/>
                    <a:lstStyle/>
                    <a:p>
                      <a:pPr marL="10287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2017/18</a:t>
                      </a: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12.74</a:t>
                      </a:r>
                      <a:r>
                        <a:rPr lang="en-US" sz="1800" baseline="30000">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24.86</a:t>
                      </a:r>
                      <a:r>
                        <a:rPr lang="en-US" sz="1800" baseline="30000" dirty="0">
                          <a:effectLst/>
                          <a:latin typeface="Times New Roman" panose="02020603050405020304" pitchFamily="18" charset="0"/>
                          <a:ea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2.99</a:t>
                      </a: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3.09</a:t>
                      </a: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3.60</a:t>
                      </a: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5.60</a:t>
                      </a: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5.04</a:t>
                      </a: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5591876"/>
                  </a:ext>
                </a:extLst>
              </a:tr>
              <a:tr h="339243">
                <a:tc gridSpan="2">
                  <a:txBody>
                    <a:bodyPr/>
                    <a:lstStyle/>
                    <a:p>
                      <a:pPr marL="10287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2018/19</a:t>
                      </a:r>
                    </a:p>
                  </a:txBody>
                  <a:tcPr marL="68580" marR="68580" marT="0" marB="0" anchor="ctr">
                    <a:lnL>
                      <a:noFill/>
                    </a:lnL>
                    <a:lnR>
                      <a:noFill/>
                    </a:lnR>
                    <a:lnT>
                      <a:noFill/>
                    </a:lnT>
                    <a:lnB>
                      <a:noFill/>
                    </a:lnB>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10.62</a:t>
                      </a:r>
                      <a:r>
                        <a:rPr lang="en-US" sz="1800" baseline="30000">
                          <a:effectLst/>
                          <a:latin typeface="Times New Roman" panose="02020603050405020304" pitchFamily="18" charset="0"/>
                          <a:ea typeface="Times New Roman" panose="02020603050405020304" pitchFamily="18" charset="0"/>
                        </a:rPr>
                        <a:t>B</a:t>
                      </a:r>
                      <a:endParaRPr lang="en-US" sz="18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16.92</a:t>
                      </a:r>
                      <a:r>
                        <a:rPr lang="en-US" sz="1800" baseline="30000">
                          <a:effectLst/>
                          <a:latin typeface="Times New Roman" panose="02020603050405020304" pitchFamily="18" charset="0"/>
                          <a:ea typeface="Times New Roman" panose="02020603050405020304" pitchFamily="18" charset="0"/>
                        </a:rPr>
                        <a:t>B</a:t>
                      </a:r>
                      <a:endParaRPr lang="en-US" sz="18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1.95</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2.03</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2.65</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5.34</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4.27</a:t>
                      </a:r>
                    </a:p>
                  </a:txBody>
                  <a:tcPr marL="68580" marR="68580" marT="0" marB="0" anchor="ctr">
                    <a:lnL>
                      <a:noFill/>
                    </a:lnL>
                    <a:lnR>
                      <a:noFill/>
                    </a:lnR>
                    <a:lnT>
                      <a:noFill/>
                    </a:lnT>
                    <a:lnB>
                      <a:noFill/>
                    </a:lnB>
                  </a:tcPr>
                </a:tc>
                <a:extLst>
                  <a:ext uri="{0D108BD9-81ED-4DB2-BD59-A6C34878D82A}">
                    <a16:rowId xmlns:a16="http://schemas.microsoft.com/office/drawing/2014/main" val="1001792712"/>
                  </a:ext>
                </a:extLst>
              </a:tr>
              <a:tr h="339243">
                <a:tc gridSpan="2">
                  <a:txBody>
                    <a:bodyPr/>
                    <a:lstStyle/>
                    <a:p>
                      <a:pPr marL="10287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2019/20</a:t>
                      </a:r>
                    </a:p>
                  </a:txBody>
                  <a:tcPr marL="68580" marR="68580" marT="0" marB="0" anchor="ctr">
                    <a:lnL>
                      <a:noFill/>
                    </a:lnL>
                    <a:lnR>
                      <a:noFill/>
                    </a:lnR>
                    <a:lnT>
                      <a:noFill/>
                    </a:lnT>
                    <a:lnB>
                      <a:noFill/>
                    </a:lnB>
                  </a:tcPr>
                </a:tc>
                <a:tc hMerge="1">
                  <a:txBody>
                    <a:bodyPr/>
                    <a:lstStyle/>
                    <a:p>
                      <a:endParaRPr lang="en-US"/>
                    </a:p>
                  </a:txBody>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12.72</a:t>
                      </a:r>
                      <a:r>
                        <a:rPr lang="en-US" sz="1800" baseline="30000" dirty="0">
                          <a:effectLst/>
                          <a:latin typeface="Times New Roman" panose="02020603050405020304" pitchFamily="18" charset="0"/>
                          <a:ea typeface="Times New Roman" panose="02020603050405020304" pitchFamily="18" charset="0"/>
                        </a:rPr>
                        <a:t>C</a:t>
                      </a:r>
                      <a:endParaRPr lang="en-US" sz="18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14.24</a:t>
                      </a:r>
                      <a:r>
                        <a:rPr lang="en-US" sz="1800" baseline="30000">
                          <a:effectLst/>
                          <a:latin typeface="Times New Roman" panose="02020603050405020304" pitchFamily="18" charset="0"/>
                          <a:ea typeface="Times New Roman" panose="02020603050405020304" pitchFamily="18" charset="0"/>
                        </a:rPr>
                        <a:t>C</a:t>
                      </a:r>
                      <a:endParaRPr lang="en-US" sz="18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1.72</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1.78</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2.22</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3.40</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2.72</a:t>
                      </a:r>
                    </a:p>
                  </a:txBody>
                  <a:tcPr marL="68580" marR="68580" marT="0" marB="0" anchor="ctr">
                    <a:lnL>
                      <a:noFill/>
                    </a:lnL>
                    <a:lnR>
                      <a:noFill/>
                    </a:lnR>
                    <a:lnT>
                      <a:noFill/>
                    </a:lnT>
                    <a:lnB>
                      <a:noFill/>
                    </a:lnB>
                  </a:tcPr>
                </a:tc>
                <a:extLst>
                  <a:ext uri="{0D108BD9-81ED-4DB2-BD59-A6C34878D82A}">
                    <a16:rowId xmlns:a16="http://schemas.microsoft.com/office/drawing/2014/main" val="1571272989"/>
                  </a:ext>
                </a:extLst>
              </a:tr>
              <a:tr h="339243">
                <a:tc gridSpan="2">
                  <a:txBody>
                    <a:bodyPr/>
                    <a:lstStyle/>
                    <a:p>
                      <a:pPr marL="10287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2020/21</a:t>
                      </a:r>
                    </a:p>
                  </a:txBody>
                  <a:tcPr marL="68580" marR="68580" marT="0" marB="0" anchor="ctr">
                    <a:lnL>
                      <a:noFill/>
                    </a:lnL>
                    <a:lnR>
                      <a:noFill/>
                    </a:lnR>
                    <a:lnT>
                      <a:noFill/>
                    </a:lnT>
                    <a:lnB>
                      <a:noFill/>
                    </a:lnB>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12.12</a:t>
                      </a:r>
                      <a:r>
                        <a:rPr lang="en-US" sz="1800" baseline="30000">
                          <a:effectLst/>
                          <a:latin typeface="Times New Roman" panose="02020603050405020304" pitchFamily="18" charset="0"/>
                          <a:ea typeface="Times New Roman" panose="02020603050405020304" pitchFamily="18" charset="0"/>
                        </a:rPr>
                        <a:t>D</a:t>
                      </a:r>
                      <a:endParaRPr lang="en-US" sz="18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13.96</a:t>
                      </a:r>
                      <a:r>
                        <a:rPr lang="en-US" sz="1800" baseline="30000" dirty="0">
                          <a:effectLst/>
                          <a:latin typeface="Times New Roman" panose="02020603050405020304" pitchFamily="18" charset="0"/>
                          <a:ea typeface="Times New Roman" panose="02020603050405020304" pitchFamily="18" charset="0"/>
                        </a:rPr>
                        <a:t>D</a:t>
                      </a:r>
                      <a:endParaRPr lang="en-US" sz="18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1.20</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1.26</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1.57</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2.14</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1.61</a:t>
                      </a:r>
                    </a:p>
                  </a:txBody>
                  <a:tcPr marL="68580" marR="68580" marT="0" marB="0" anchor="ctr">
                    <a:lnL>
                      <a:noFill/>
                    </a:lnL>
                    <a:lnR>
                      <a:noFill/>
                    </a:lnR>
                    <a:lnT>
                      <a:noFill/>
                    </a:lnT>
                    <a:lnB>
                      <a:noFill/>
                    </a:lnB>
                  </a:tcPr>
                </a:tc>
                <a:extLst>
                  <a:ext uri="{0D108BD9-81ED-4DB2-BD59-A6C34878D82A}">
                    <a16:rowId xmlns:a16="http://schemas.microsoft.com/office/drawing/2014/main" val="3329592053"/>
                  </a:ext>
                </a:extLst>
              </a:tr>
              <a:tr h="339243">
                <a:tc gridSpan="2">
                  <a:txBody>
                    <a:bodyPr/>
                    <a:lstStyle/>
                    <a:p>
                      <a:pPr marL="10287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2021/22</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14.95</a:t>
                      </a:r>
                      <a:r>
                        <a:rPr lang="en-US" sz="1800" baseline="30000">
                          <a:effectLst/>
                          <a:latin typeface="Times New Roman" panose="02020603050405020304" pitchFamily="18" charset="0"/>
                          <a:ea typeface="Times New Roman" panose="02020603050405020304" pitchFamily="18" charset="0"/>
                        </a:rPr>
                        <a:t>D</a:t>
                      </a:r>
                      <a:endParaRPr lang="en-US" sz="18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2.23</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1.67</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914796"/>
                  </a:ext>
                </a:extLst>
              </a:tr>
            </a:tbl>
          </a:graphicData>
        </a:graphic>
      </p:graphicFrame>
      <p:sp>
        <p:nvSpPr>
          <p:cNvPr id="3" name="Rectangle 1">
            <a:extLst>
              <a:ext uri="{FF2B5EF4-FFF2-40B4-BE49-F238E27FC236}">
                <a16:creationId xmlns:a16="http://schemas.microsoft.com/office/drawing/2014/main" id="{8A9C6C6E-6C3E-4BE9-8558-35FE8365209A}"/>
              </a:ext>
            </a:extLst>
          </p:cNvPr>
          <p:cNvSpPr>
            <a:spLocks noChangeArrowheads="1"/>
          </p:cNvSpPr>
          <p:nvPr/>
        </p:nvSpPr>
        <p:spPr bwMode="auto">
          <a:xfrm>
            <a:off x="228601" y="304800"/>
            <a:ext cx="92464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AU"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Status and catch specifications (1,000 t) (model 21.1): </a:t>
            </a:r>
            <a:endParaRPr kumimoji="0" lang="en-AU" altLang="en-US"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CA289B5C-89F4-4C6C-9056-0A34B2FCA8F8}"/>
              </a:ext>
            </a:extLst>
          </p:cNvPr>
          <p:cNvGraphicFramePr>
            <a:graphicFrameLocks noGrp="1"/>
          </p:cNvGraphicFramePr>
          <p:nvPr>
            <p:extLst>
              <p:ext uri="{D42A27DB-BD31-4B8C-83A1-F6EECF244321}">
                <p14:modId xmlns:p14="http://schemas.microsoft.com/office/powerpoint/2010/main" val="2464526660"/>
              </p:ext>
            </p:extLst>
          </p:nvPr>
        </p:nvGraphicFramePr>
        <p:xfrm>
          <a:off x="556334" y="3692486"/>
          <a:ext cx="8359064" cy="2503455"/>
        </p:xfrm>
        <a:graphic>
          <a:graphicData uri="http://schemas.openxmlformats.org/drawingml/2006/table">
            <a:tbl>
              <a:tblPr/>
              <a:tblGrid>
                <a:gridCol w="1107550">
                  <a:extLst>
                    <a:ext uri="{9D8B030D-6E8A-4147-A177-3AD203B41FA5}">
                      <a16:colId xmlns:a16="http://schemas.microsoft.com/office/drawing/2014/main" val="1206210866"/>
                    </a:ext>
                  </a:extLst>
                </a:gridCol>
                <a:gridCol w="94836">
                  <a:extLst>
                    <a:ext uri="{9D8B030D-6E8A-4147-A177-3AD203B41FA5}">
                      <a16:colId xmlns:a16="http://schemas.microsoft.com/office/drawing/2014/main" val="2880790775"/>
                    </a:ext>
                  </a:extLst>
                </a:gridCol>
                <a:gridCol w="782490">
                  <a:extLst>
                    <a:ext uri="{9D8B030D-6E8A-4147-A177-3AD203B41FA5}">
                      <a16:colId xmlns:a16="http://schemas.microsoft.com/office/drawing/2014/main" val="1875591789"/>
                    </a:ext>
                  </a:extLst>
                </a:gridCol>
                <a:gridCol w="988584">
                  <a:extLst>
                    <a:ext uri="{9D8B030D-6E8A-4147-A177-3AD203B41FA5}">
                      <a16:colId xmlns:a16="http://schemas.microsoft.com/office/drawing/2014/main" val="3159738063"/>
                    </a:ext>
                  </a:extLst>
                </a:gridCol>
                <a:gridCol w="1065659">
                  <a:extLst>
                    <a:ext uri="{9D8B030D-6E8A-4147-A177-3AD203B41FA5}">
                      <a16:colId xmlns:a16="http://schemas.microsoft.com/office/drawing/2014/main" val="3861411130"/>
                    </a:ext>
                  </a:extLst>
                </a:gridCol>
                <a:gridCol w="990261">
                  <a:extLst>
                    <a:ext uri="{9D8B030D-6E8A-4147-A177-3AD203B41FA5}">
                      <a16:colId xmlns:a16="http://schemas.microsoft.com/office/drawing/2014/main" val="404758163"/>
                    </a:ext>
                  </a:extLst>
                </a:gridCol>
                <a:gridCol w="991936">
                  <a:extLst>
                    <a:ext uri="{9D8B030D-6E8A-4147-A177-3AD203B41FA5}">
                      <a16:colId xmlns:a16="http://schemas.microsoft.com/office/drawing/2014/main" val="3443182503"/>
                    </a:ext>
                  </a:extLst>
                </a:gridCol>
                <a:gridCol w="94836">
                  <a:extLst>
                    <a:ext uri="{9D8B030D-6E8A-4147-A177-3AD203B41FA5}">
                      <a16:colId xmlns:a16="http://schemas.microsoft.com/office/drawing/2014/main" val="2770485708"/>
                    </a:ext>
                  </a:extLst>
                </a:gridCol>
                <a:gridCol w="996962">
                  <a:extLst>
                    <a:ext uri="{9D8B030D-6E8A-4147-A177-3AD203B41FA5}">
                      <a16:colId xmlns:a16="http://schemas.microsoft.com/office/drawing/2014/main" val="3385073365"/>
                    </a:ext>
                  </a:extLst>
                </a:gridCol>
                <a:gridCol w="94836">
                  <a:extLst>
                    <a:ext uri="{9D8B030D-6E8A-4147-A177-3AD203B41FA5}">
                      <a16:colId xmlns:a16="http://schemas.microsoft.com/office/drawing/2014/main" val="865905442"/>
                    </a:ext>
                  </a:extLst>
                </a:gridCol>
                <a:gridCol w="1151114">
                  <a:extLst>
                    <a:ext uri="{9D8B030D-6E8A-4147-A177-3AD203B41FA5}">
                      <a16:colId xmlns:a16="http://schemas.microsoft.com/office/drawing/2014/main" val="2692298707"/>
                    </a:ext>
                  </a:extLst>
                </a:gridCol>
              </a:tblGrid>
              <a:tr h="707779">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Year</a:t>
                      </a:r>
                      <a:endParaRPr lang="en-US" sz="1600" dirty="0">
                        <a:effectLst/>
                        <a:latin typeface="Times New Roman" panose="02020603050405020304" pitchFamily="18" charset="0"/>
                        <a:ea typeface="Times New Roman" panose="02020603050405020304" pitchFamily="18" charset="0"/>
                      </a:endParaRPr>
                    </a:p>
                  </a:txBody>
                  <a:tcPr marL="67968" marR="6796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Tier</a:t>
                      </a:r>
                      <a:endParaRPr lang="en-US" sz="1600" dirty="0">
                        <a:effectLst/>
                        <a:latin typeface="Times New Roman" panose="02020603050405020304" pitchFamily="18" charset="0"/>
                        <a:ea typeface="Times New Roman" panose="02020603050405020304" pitchFamily="18" charset="0"/>
                      </a:endParaRPr>
                    </a:p>
                  </a:txBody>
                  <a:tcPr marL="67968" marR="6796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B</a:t>
                      </a:r>
                      <a:r>
                        <a:rPr lang="en-US" sz="1600" b="1" baseline="-25000" dirty="0">
                          <a:effectLst/>
                          <a:latin typeface="Times New Roman" panose="02020603050405020304" pitchFamily="18" charset="0"/>
                          <a:ea typeface="Times New Roman" panose="02020603050405020304" pitchFamily="18" charset="0"/>
                        </a:rPr>
                        <a:t>MSY</a:t>
                      </a:r>
                      <a:endParaRPr lang="en-US" sz="1600" dirty="0">
                        <a:effectLst/>
                        <a:latin typeface="Times New Roman" panose="02020603050405020304" pitchFamily="18" charset="0"/>
                        <a:ea typeface="Times New Roman" panose="02020603050405020304" pitchFamily="18" charset="0"/>
                      </a:endParaRPr>
                    </a:p>
                  </a:txBody>
                  <a:tcPr marL="67968" marR="67968"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Current </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MMB</a:t>
                      </a:r>
                      <a:endParaRPr lang="en-US" sz="1600" dirty="0">
                        <a:effectLst/>
                        <a:latin typeface="Times New Roman" panose="02020603050405020304" pitchFamily="18" charset="0"/>
                        <a:ea typeface="Times New Roman" panose="02020603050405020304" pitchFamily="18" charset="0"/>
                      </a:endParaRPr>
                    </a:p>
                  </a:txBody>
                  <a:tcPr marL="67968" marR="67968"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B/B</a:t>
                      </a:r>
                      <a:r>
                        <a:rPr lang="en-US" sz="1600" b="1" baseline="-25000" dirty="0">
                          <a:effectLst/>
                          <a:latin typeface="Times New Roman" panose="02020603050405020304" pitchFamily="18" charset="0"/>
                          <a:ea typeface="Times New Roman" panose="02020603050405020304" pitchFamily="18" charset="0"/>
                        </a:rPr>
                        <a:t>MSY</a:t>
                      </a:r>
                      <a:r>
                        <a:rPr lang="en-US" sz="1600" b="1" dirty="0">
                          <a:effectLst/>
                          <a:latin typeface="Times New Roman" panose="02020603050405020304" pitchFamily="18" charset="0"/>
                          <a:ea typeface="Times New Roman" panose="02020603050405020304" pitchFamily="18" charset="0"/>
                        </a:rPr>
                        <a:t> (MMB)</a:t>
                      </a:r>
                      <a:endParaRPr lang="en-US" sz="1600" dirty="0">
                        <a:effectLst/>
                        <a:latin typeface="Times New Roman" panose="02020603050405020304" pitchFamily="18" charset="0"/>
                        <a:ea typeface="Times New Roman" panose="02020603050405020304" pitchFamily="18" charset="0"/>
                      </a:endParaRPr>
                    </a:p>
                  </a:txBody>
                  <a:tcPr marL="67968" marR="67968"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F</a:t>
                      </a:r>
                      <a:r>
                        <a:rPr lang="en-US" sz="1600" b="1" baseline="-25000" dirty="0">
                          <a:effectLst/>
                          <a:latin typeface="Times New Roman" panose="02020603050405020304" pitchFamily="18" charset="0"/>
                          <a:ea typeface="Times New Roman" panose="02020603050405020304" pitchFamily="18" charset="0"/>
                        </a:rPr>
                        <a:t>OFL</a:t>
                      </a:r>
                      <a:endParaRPr lang="en-US" sz="1600" dirty="0">
                        <a:effectLst/>
                        <a:latin typeface="Times New Roman" panose="02020603050405020304" pitchFamily="18" charset="0"/>
                        <a:ea typeface="Times New Roman" panose="02020603050405020304" pitchFamily="18" charset="0"/>
                      </a:endParaRPr>
                    </a:p>
                  </a:txBody>
                  <a:tcPr marL="67968" marR="6796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Years to define B</a:t>
                      </a:r>
                      <a:r>
                        <a:rPr lang="en-US" sz="1600" b="1" baseline="-25000" dirty="0">
                          <a:effectLst/>
                          <a:latin typeface="Times New Roman" panose="02020603050405020304" pitchFamily="18" charset="0"/>
                          <a:ea typeface="Times New Roman" panose="02020603050405020304" pitchFamily="18" charset="0"/>
                        </a:rPr>
                        <a:t>MSY</a:t>
                      </a:r>
                      <a:endParaRPr lang="en-US" sz="1600" dirty="0">
                        <a:effectLst/>
                        <a:latin typeface="Times New Roman" panose="02020603050405020304" pitchFamily="18" charset="0"/>
                        <a:ea typeface="Times New Roman" panose="02020603050405020304" pitchFamily="18" charset="0"/>
                      </a:endParaRPr>
                    </a:p>
                  </a:txBody>
                  <a:tcPr marL="67968" marR="67968"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Natural</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rPr>
                        <a:t>Mortality</a:t>
                      </a:r>
                      <a:endParaRPr lang="en-US" sz="1600" dirty="0">
                        <a:effectLst/>
                        <a:latin typeface="Times New Roman" panose="02020603050405020304" pitchFamily="18" charset="0"/>
                        <a:ea typeface="Times New Roman" panose="02020603050405020304" pitchFamily="18" charset="0"/>
                      </a:endParaRPr>
                    </a:p>
                  </a:txBody>
                  <a:tcPr marL="67968" marR="67968"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81059500"/>
                  </a:ext>
                </a:extLst>
              </a:tr>
              <a:tr h="354387">
                <a:tc gridSpan="2">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2017/18</a:t>
                      </a:r>
                    </a:p>
                  </a:txBody>
                  <a:tcPr marL="67968" marR="67968"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3b</a:t>
                      </a:r>
                    </a:p>
                  </a:txBody>
                  <a:tcPr marL="67968" marR="67968"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25.1</a:t>
                      </a:r>
                    </a:p>
                  </a:txBody>
                  <a:tcPr marL="67968" marR="67968"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21.3</a:t>
                      </a:r>
                    </a:p>
                  </a:txBody>
                  <a:tcPr marL="67968" marR="67968"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0.85</a:t>
                      </a:r>
                    </a:p>
                  </a:txBody>
                  <a:tcPr marL="67968" marR="67968"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0.24</a:t>
                      </a:r>
                    </a:p>
                  </a:txBody>
                  <a:tcPr marL="67968" marR="67968" marT="0" marB="0">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1984-2017</a:t>
                      </a:r>
                    </a:p>
                  </a:txBody>
                  <a:tcPr marL="67968" marR="67968"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0.18</a:t>
                      </a:r>
                    </a:p>
                  </a:txBody>
                  <a:tcPr marL="67968" marR="67968"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4405121"/>
                  </a:ext>
                </a:extLst>
              </a:tr>
              <a:tr h="354387">
                <a:tc gridSpan="2">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2018/19</a:t>
                      </a:r>
                    </a:p>
                  </a:txBody>
                  <a:tcPr marL="67968" marR="67968" marT="0" marB="0">
                    <a:lnL>
                      <a:noFill/>
                    </a:lnL>
                    <a:lnR>
                      <a:noFill/>
                    </a:lnR>
                    <a:lnT>
                      <a:noFill/>
                    </a:lnT>
                    <a:lnB>
                      <a:noFill/>
                    </a:lnB>
                  </a:tcPr>
                </a:tc>
                <a:tc hMerge="1">
                  <a:txBody>
                    <a:bodyPr/>
                    <a:lstStyle/>
                    <a:p>
                      <a:endParaRPr lang="en-US"/>
                    </a:p>
                  </a:txBody>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3b</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25.5</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20.8</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0.82</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0.25</a:t>
                      </a:r>
                    </a:p>
                  </a:txBody>
                  <a:tcPr marL="67968" marR="67968" marT="0" marB="0">
                    <a:lnL>
                      <a:noFill/>
                    </a:lnL>
                    <a:lnR>
                      <a:noFill/>
                    </a:lnR>
                    <a:lnT>
                      <a:noFill/>
                    </a:lnT>
                    <a:lnB>
                      <a:noFill/>
                    </a:lnB>
                  </a:tcPr>
                </a:tc>
                <a:tc gridSpan="3">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1984-2017</a:t>
                      </a:r>
                    </a:p>
                  </a:txBody>
                  <a:tcPr marL="67968" marR="67968"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0.18</a:t>
                      </a:r>
                    </a:p>
                  </a:txBody>
                  <a:tcPr marL="67968" marR="67968" marT="0" marB="0">
                    <a:lnL>
                      <a:noFill/>
                    </a:lnL>
                    <a:lnR>
                      <a:noFill/>
                    </a:lnR>
                    <a:lnT>
                      <a:noFill/>
                    </a:lnT>
                    <a:lnB>
                      <a:noFill/>
                    </a:lnB>
                  </a:tcPr>
                </a:tc>
                <a:extLst>
                  <a:ext uri="{0D108BD9-81ED-4DB2-BD59-A6C34878D82A}">
                    <a16:rowId xmlns:a16="http://schemas.microsoft.com/office/drawing/2014/main" val="2088173260"/>
                  </a:ext>
                </a:extLst>
              </a:tr>
              <a:tr h="354387">
                <a:tc gridSpan="2">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2019/20</a:t>
                      </a:r>
                    </a:p>
                  </a:txBody>
                  <a:tcPr marL="67968" marR="67968" marT="0" marB="0">
                    <a:lnL>
                      <a:noFill/>
                    </a:lnL>
                    <a:lnR>
                      <a:noFill/>
                    </a:lnR>
                    <a:lnT>
                      <a:noFill/>
                    </a:lnT>
                    <a:lnB>
                      <a:noFill/>
                    </a:lnB>
                  </a:tcPr>
                </a:tc>
                <a:tc hMerge="1">
                  <a:txBody>
                    <a:bodyPr/>
                    <a:lstStyle/>
                    <a:p>
                      <a:endParaRPr lang="en-US"/>
                    </a:p>
                  </a:txBody>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3b</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21.2</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16.0</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0.75</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0.22</a:t>
                      </a:r>
                    </a:p>
                  </a:txBody>
                  <a:tcPr marL="67968" marR="67968" marT="0" marB="0">
                    <a:lnL>
                      <a:noFill/>
                    </a:lnL>
                    <a:lnR>
                      <a:noFill/>
                    </a:lnR>
                    <a:lnT>
                      <a:noFill/>
                    </a:lnT>
                    <a:lnB>
                      <a:noFill/>
                    </a:lnB>
                  </a:tcPr>
                </a:tc>
                <a:tc gridSpan="3">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1984-2018</a:t>
                      </a:r>
                    </a:p>
                  </a:txBody>
                  <a:tcPr marL="67968" marR="67968"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0.18</a:t>
                      </a:r>
                    </a:p>
                  </a:txBody>
                  <a:tcPr marL="67968" marR="67968" marT="0" marB="0">
                    <a:lnL>
                      <a:noFill/>
                    </a:lnL>
                    <a:lnR>
                      <a:noFill/>
                    </a:lnR>
                    <a:lnT>
                      <a:noFill/>
                    </a:lnT>
                    <a:lnB>
                      <a:noFill/>
                    </a:lnB>
                  </a:tcPr>
                </a:tc>
                <a:extLst>
                  <a:ext uri="{0D108BD9-81ED-4DB2-BD59-A6C34878D82A}">
                    <a16:rowId xmlns:a16="http://schemas.microsoft.com/office/drawing/2014/main" val="301305335"/>
                  </a:ext>
                </a:extLst>
              </a:tr>
              <a:tr h="354387">
                <a:tc gridSpan="2">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2020/21</a:t>
                      </a:r>
                    </a:p>
                  </a:txBody>
                  <a:tcPr marL="67968" marR="67968" marT="0" marB="0">
                    <a:lnL>
                      <a:noFill/>
                    </a:lnL>
                    <a:lnR>
                      <a:noFill/>
                    </a:lnR>
                    <a:lnT>
                      <a:noFill/>
                    </a:lnT>
                    <a:lnB>
                      <a:noFill/>
                    </a:lnB>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3b</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25.4</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14.9</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0.59</a:t>
                      </a:r>
                    </a:p>
                  </a:txBody>
                  <a:tcPr marL="67968" marR="67968" marT="0" marB="0">
                    <a:lnL>
                      <a:noFill/>
                    </a:lnL>
                    <a:lnR>
                      <a:noFill/>
                    </a:lnR>
                    <a:lnT>
                      <a:noFill/>
                    </a:lnT>
                    <a:lnB>
                      <a:noFill/>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0.16</a:t>
                      </a:r>
                    </a:p>
                  </a:txBody>
                  <a:tcPr marL="67968" marR="67968" marT="0" marB="0">
                    <a:lnL>
                      <a:noFill/>
                    </a:lnL>
                    <a:lnR>
                      <a:noFill/>
                    </a:lnR>
                    <a:lnT>
                      <a:noFill/>
                    </a:lnT>
                    <a:lnB>
                      <a:noFill/>
                    </a:lnB>
                  </a:tcPr>
                </a:tc>
                <a:tc gridSpan="3">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1984-2019</a:t>
                      </a:r>
                    </a:p>
                  </a:txBody>
                  <a:tcPr marL="67968" marR="67968"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0.18</a:t>
                      </a:r>
                    </a:p>
                  </a:txBody>
                  <a:tcPr marL="67968" marR="67968" marT="0" marB="0">
                    <a:lnL>
                      <a:noFill/>
                    </a:lnL>
                    <a:lnR>
                      <a:noFill/>
                    </a:lnR>
                    <a:lnT>
                      <a:noFill/>
                    </a:lnT>
                    <a:lnB>
                      <a:noFill/>
                    </a:lnB>
                  </a:tcPr>
                </a:tc>
                <a:extLst>
                  <a:ext uri="{0D108BD9-81ED-4DB2-BD59-A6C34878D82A}">
                    <a16:rowId xmlns:a16="http://schemas.microsoft.com/office/drawing/2014/main" val="3081590925"/>
                  </a:ext>
                </a:extLst>
              </a:tr>
              <a:tr h="354387">
                <a:tc gridSpan="2">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2021/22</a:t>
                      </a:r>
                    </a:p>
                  </a:txBody>
                  <a:tcPr marL="67968" marR="67968"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3b</a:t>
                      </a:r>
                    </a:p>
                  </a:txBody>
                  <a:tcPr marL="67968" marR="679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24.2</a:t>
                      </a:r>
                    </a:p>
                  </a:txBody>
                  <a:tcPr marL="67968" marR="679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14.9</a:t>
                      </a:r>
                    </a:p>
                  </a:txBody>
                  <a:tcPr marL="67968" marR="679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0.62</a:t>
                      </a:r>
                    </a:p>
                  </a:txBody>
                  <a:tcPr marL="67968" marR="67968"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0.17</a:t>
                      </a:r>
                    </a:p>
                  </a:txBody>
                  <a:tcPr marL="67968" marR="67968" marT="0" marB="0">
                    <a:lnL>
                      <a:noFill/>
                    </a:lnL>
                    <a:lnR>
                      <a:noFill/>
                    </a:lnR>
                    <a:lnT>
                      <a:noFill/>
                    </a:lnT>
                    <a:lnB w="1905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1984-2020</a:t>
                      </a:r>
                    </a:p>
                  </a:txBody>
                  <a:tcPr marL="67968" marR="67968" marT="0" marB="0">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0.18</a:t>
                      </a:r>
                    </a:p>
                  </a:txBody>
                  <a:tcPr marL="67968" marR="67968"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045555"/>
                  </a:ext>
                </a:extLst>
              </a:tr>
            </a:tbl>
          </a:graphicData>
        </a:graphic>
      </p:graphicFrame>
      <p:sp>
        <p:nvSpPr>
          <p:cNvPr id="7" name="Rectangle 2">
            <a:extLst>
              <a:ext uri="{FF2B5EF4-FFF2-40B4-BE49-F238E27FC236}">
                <a16:creationId xmlns:a16="http://schemas.microsoft.com/office/drawing/2014/main" id="{FB42967E-CDFC-48D1-803D-55A3320618CC}"/>
              </a:ext>
            </a:extLst>
          </p:cNvPr>
          <p:cNvSpPr>
            <a:spLocks noChangeArrowheads="1"/>
          </p:cNvSpPr>
          <p:nvPr/>
        </p:nvSpPr>
        <p:spPr bwMode="auto">
          <a:xfrm>
            <a:off x="459051" y="342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Basis for the OFL: V</a:t>
            </a:r>
            <a:r>
              <a:rPr kumimoji="0" lang="en-US" altLang="en-U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alues</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are in 1,000 t (model 21.1):</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3986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600200"/>
            <a:ext cx="3868367" cy="1569660"/>
          </a:xfrm>
          <a:prstGeom prst="rect">
            <a:avLst/>
          </a:prstGeom>
          <a:noFill/>
        </p:spPr>
        <p:txBody>
          <a:bodyPr wrap="none" rtlCol="0">
            <a:spAutoFit/>
          </a:bodyPr>
          <a:lstStyle/>
          <a:p>
            <a:r>
              <a:rPr lang="en-US" sz="9600" dirty="0">
                <a:latin typeface="Harlow Solid Italic" pitchFamily="82" charset="0"/>
              </a:rPr>
              <a:t>Thanks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446690" y="1292773"/>
            <a:ext cx="8458200" cy="5562599"/>
          </a:xfrm>
        </p:spPr>
        <p:txBody>
          <a:bodyPr>
            <a:normAutofit fontScale="55000" lnSpcReduction="20000"/>
          </a:bodyPr>
          <a:lstStyle/>
          <a:p>
            <a:pPr marL="0" marR="0" indent="0">
              <a:spcBef>
                <a:spcPts val="0"/>
              </a:spcBef>
              <a:spcAft>
                <a:spcPts val="1200"/>
              </a:spcAft>
              <a:buNone/>
            </a:pPr>
            <a:r>
              <a:rPr lang="en-US" i="1" dirty="0">
                <a:latin typeface="Times New Roman"/>
                <a:ea typeface="Times New Roman"/>
              </a:rPr>
              <a:t>Response to SSC Comments (from June 2021): </a:t>
            </a:r>
          </a:p>
          <a:p>
            <a:pPr marL="0" marR="0" indent="0">
              <a:spcBef>
                <a:spcPts val="0"/>
              </a:spcBef>
              <a:spcAft>
                <a:spcPts val="1200"/>
              </a:spcAft>
              <a:buNone/>
            </a:pPr>
            <a:r>
              <a:rPr lang="en-US" sz="2900" i="1" dirty="0">
                <a:latin typeface="Times New Roman"/>
                <a:ea typeface="Times New Roman"/>
              </a:rPr>
              <a:t>“The SSC supports exploring more modern methods for estimating natural mortality, but notes that this method still relies strongly on the maximum age for BBRKC. The SSC recommends continued research to validate the ages for this stock.”</a:t>
            </a:r>
            <a:endParaRPr lang="en-US" sz="2900" i="1" dirty="0">
              <a:solidFill>
                <a:prstClr val="black"/>
              </a:solidFill>
              <a:latin typeface="Times New Roman"/>
              <a:ea typeface="Times New Roman"/>
            </a:endParaRPr>
          </a:p>
          <a:p>
            <a:pPr marL="0" lvl="0" indent="0">
              <a:spcBef>
                <a:spcPts val="0"/>
              </a:spcBef>
              <a:spcAft>
                <a:spcPts val="1200"/>
              </a:spcAft>
              <a:buNone/>
            </a:pPr>
            <a:r>
              <a:rPr lang="en-US" sz="2900" dirty="0">
                <a:solidFill>
                  <a:srgbClr val="FF0000"/>
                </a:solidFill>
                <a:latin typeface="Times New Roman"/>
                <a:ea typeface="Times New Roman"/>
              </a:rPr>
              <a:t>Response: We agree with this suggestion. The maximum age was determined by old tagging data, and due to funding and personnel constraint, age validation for BBRKC is more like a long-term goal than a short-term project. </a:t>
            </a:r>
            <a:endParaRPr lang="en-US" sz="2900" i="1" dirty="0">
              <a:latin typeface="Times New Roman"/>
              <a:ea typeface="Times New Roman"/>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“The likelihood profile suggests that the values of M for male and female might be similar and that the current difference may be because of the constraint of base M to a low value. When M is </a:t>
            </a:r>
            <a:r>
              <a:rPr kumimoji="0" lang="en-US" sz="2900" b="0" i="1" u="none" strike="noStrike" kern="1200" cap="none" spc="0" normalizeH="0" baseline="0" noProof="0" dirty="0" err="1">
                <a:ln>
                  <a:noFill/>
                </a:ln>
                <a:solidFill>
                  <a:prstClr val="black"/>
                </a:solidFill>
                <a:effectLst/>
                <a:uLnTx/>
                <a:uFillTx/>
                <a:latin typeface="Times New Roman"/>
                <a:ea typeface="Times New Roman"/>
                <a:cs typeface="+mn-cs"/>
              </a:rPr>
              <a:t>misspecified</a:t>
            </a: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 it can be the cause of a strong positive retrospective pattern, which BBRKC has. The SSC would have liked to have seen compositional fits and a retrospective analysis for model 19.6 or some model with a higher M value, particularly to see if it fits the plus group better. Despite the increase in F35%, there was not a commensurate increase in OFL. An exploration of the underlying reasons for this outcome is needed.”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Response: Based on our past modelling, when M values for males and females are estimated separately, estimated M values tended to be always higher for females than for males. The likelihood profile was created through fixing M values for males and estimating M values for females, and when the fixed M values for males were very high, estimated M values for females tended to be similar to M values for males. We will conduct a retrospective analysis for model 19.6 and present compositional fit results in May 2022. The increase in F35% but not a commensurate increase in OFL is due to reduction of mature male biomass caused by the high M.  </a:t>
            </a: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41025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Response to SSC Comments</a:t>
            </a:r>
            <a:r>
              <a:rPr lang="en-US" sz="4000" dirty="0"/>
              <a:t> </a:t>
            </a:r>
          </a:p>
        </p:txBody>
      </p:sp>
      <p:sp>
        <p:nvSpPr>
          <p:cNvPr id="3075" name="Rectangle 3"/>
          <p:cNvSpPr>
            <a:spLocks noGrp="1" noChangeArrowheads="1"/>
          </p:cNvSpPr>
          <p:nvPr>
            <p:ph type="body" idx="1"/>
          </p:nvPr>
        </p:nvSpPr>
        <p:spPr>
          <a:xfrm>
            <a:off x="446690" y="1292773"/>
            <a:ext cx="8458200" cy="5562599"/>
          </a:xfrm>
        </p:spPr>
        <p:txBody>
          <a:bodyPr>
            <a:normAutofit fontScale="70000" lnSpcReduction="20000"/>
          </a:bodyPr>
          <a:lstStyle/>
          <a:p>
            <a:pPr marL="0" marR="0" indent="0">
              <a:spcBef>
                <a:spcPts val="0"/>
              </a:spcBef>
              <a:spcAft>
                <a:spcPts val="1200"/>
              </a:spcAft>
              <a:buNone/>
            </a:pPr>
            <a:r>
              <a:rPr lang="en-US" i="1" dirty="0">
                <a:latin typeface="Times New Roman"/>
                <a:ea typeface="Times New Roman"/>
              </a:rPr>
              <a:t>Response to SSC Comments (from June 2021): </a:t>
            </a:r>
          </a:p>
          <a:p>
            <a:pPr marL="0" marR="0" indent="0">
              <a:spcBef>
                <a:spcPts val="0"/>
              </a:spcBef>
              <a:spcAft>
                <a:spcPts val="1200"/>
              </a:spcAft>
              <a:buNone/>
            </a:pPr>
            <a:r>
              <a:rPr lang="en-US" sz="2900" i="1" dirty="0">
                <a:latin typeface="Times New Roman"/>
                <a:ea typeface="Times New Roman"/>
              </a:rPr>
              <a:t>“In addition to the CPT recommended models (19.3d, 19.3e, and 19.3g), the SSC recommends a simplified version of model 19.3d that estimates one natural mortality parameter across sex and time, and one shared catchability and selectivity curve for the NMFS trawl survey to help make several selectivity parameters better defined.”</a:t>
            </a:r>
            <a:endParaRPr lang="en-US" sz="2900" i="1" dirty="0">
              <a:solidFill>
                <a:prstClr val="black"/>
              </a:solidFill>
              <a:latin typeface="Times New Roman"/>
              <a:ea typeface="Times New Roman"/>
            </a:endParaRPr>
          </a:p>
          <a:p>
            <a:pPr marL="0" lvl="0" indent="0">
              <a:spcBef>
                <a:spcPts val="0"/>
              </a:spcBef>
              <a:spcAft>
                <a:spcPts val="1200"/>
              </a:spcAft>
              <a:buNone/>
            </a:pPr>
            <a:r>
              <a:rPr lang="en-US" sz="2900" dirty="0">
                <a:solidFill>
                  <a:srgbClr val="FF0000"/>
                </a:solidFill>
                <a:latin typeface="Times New Roman"/>
                <a:ea typeface="Times New Roman"/>
              </a:rPr>
              <a:t>Response: We named this as model 21.0 and included it in the September 2021 assessment. </a:t>
            </a:r>
            <a:endParaRPr lang="en-US" sz="2900" i="1" dirty="0">
              <a:latin typeface="Times New Roman"/>
              <a:ea typeface="Times New Roman"/>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Times New Roman"/>
                <a:ea typeface="Times New Roman"/>
                <a:cs typeface="+mn-cs"/>
              </a:rPr>
              <a:t>“The SSC requests that the current crab management zones be included in the maps of VAST model-derived spatial distributions of BBRKC.”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0" u="none" strike="noStrike" kern="1200" cap="none" spc="0" normalizeH="0" baseline="0" noProof="0" dirty="0">
                <a:ln>
                  <a:noFill/>
                </a:ln>
                <a:solidFill>
                  <a:srgbClr val="FF0000"/>
                </a:solidFill>
                <a:effectLst/>
                <a:uLnTx/>
                <a:uFillTx/>
                <a:latin typeface="Times New Roman"/>
                <a:ea typeface="Times New Roman"/>
                <a:cs typeface="+mn-cs"/>
              </a:rPr>
              <a:t>Response: We have asked Dr. Jon </a:t>
            </a:r>
            <a:r>
              <a:rPr kumimoji="0" lang="en-US" sz="3200" b="0" i="0" u="none" strike="noStrike" kern="1200" cap="none" spc="0" normalizeH="0" baseline="0" noProof="0" dirty="0" err="1">
                <a:ln>
                  <a:noFill/>
                </a:ln>
                <a:solidFill>
                  <a:srgbClr val="FF0000"/>
                </a:solidFill>
                <a:effectLst/>
                <a:uLnTx/>
                <a:uFillTx/>
                <a:latin typeface="Times New Roman"/>
                <a:ea typeface="Times New Roman"/>
                <a:cs typeface="+mn-cs"/>
              </a:rPr>
              <a:t>Richar</a:t>
            </a:r>
            <a:r>
              <a:rPr kumimoji="0" lang="en-US" sz="3200" b="0" i="0" u="none" strike="noStrike" kern="1200" cap="none" spc="0" normalizeH="0" baseline="0" noProof="0" dirty="0">
                <a:ln>
                  <a:noFill/>
                </a:ln>
                <a:solidFill>
                  <a:srgbClr val="FF0000"/>
                </a:solidFill>
                <a:effectLst/>
                <a:uLnTx/>
                <a:uFillTx/>
                <a:latin typeface="Times New Roman"/>
                <a:ea typeface="Times New Roman"/>
                <a:cs typeface="+mn-cs"/>
              </a:rPr>
              <a:t> to add the current crab management zones to the VAST spatial plots. </a:t>
            </a:r>
            <a:endParaRPr kumimoji="0" lang="en-US" sz="2900" b="0" i="1"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“The SSC also looks forward to the summary report from the March 2021 CIE Review for this stock.”</a:t>
            </a: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Response: The summary report of the 2021 CIE review is included in Appendix F.  </a:t>
            </a: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364795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868362"/>
          </a:xfrm>
        </p:spPr>
        <p:txBody>
          <a:bodyPr>
            <a:normAutofit/>
          </a:bodyPr>
          <a:lstStyle/>
          <a:p>
            <a:pPr eaLnBrk="1" hangingPunct="1"/>
            <a:r>
              <a:rPr lang="en-US" sz="3600" b="1" dirty="0">
                <a:solidFill>
                  <a:srgbClr val="FF0000"/>
                </a:solidFill>
              </a:rPr>
              <a:t>CIE Review Summary</a:t>
            </a:r>
            <a:r>
              <a:rPr lang="en-US" sz="4000" dirty="0"/>
              <a:t> </a:t>
            </a:r>
          </a:p>
        </p:txBody>
      </p:sp>
      <p:sp>
        <p:nvSpPr>
          <p:cNvPr id="3075" name="Rectangle 3"/>
          <p:cNvSpPr>
            <a:spLocks noGrp="1" noChangeArrowheads="1"/>
          </p:cNvSpPr>
          <p:nvPr>
            <p:ph type="body" idx="1"/>
          </p:nvPr>
        </p:nvSpPr>
        <p:spPr>
          <a:xfrm>
            <a:off x="446690" y="1292773"/>
            <a:ext cx="8458200" cy="5562599"/>
          </a:xfrm>
        </p:spPr>
        <p:txBody>
          <a:bodyPr>
            <a:normAutofit fontScale="70000" lnSpcReduction="20000"/>
          </a:bodyPr>
          <a:lstStyle/>
          <a:p>
            <a:pPr marL="0" marR="0" indent="0">
              <a:spcBef>
                <a:spcPts val="0"/>
              </a:spcBef>
              <a:spcAft>
                <a:spcPts val="1200"/>
              </a:spcAft>
              <a:buNone/>
            </a:pPr>
            <a:r>
              <a:rPr lang="en-US" dirty="0">
                <a:latin typeface="Times New Roman"/>
                <a:ea typeface="Times New Roman"/>
              </a:rPr>
              <a:t>Three independent experts: Drs. Yong Chen, Nick </a:t>
            </a:r>
            <a:r>
              <a:rPr lang="en-US" dirty="0" err="1">
                <a:latin typeface="Times New Roman"/>
                <a:ea typeface="Times New Roman"/>
              </a:rPr>
              <a:t>Caputi</a:t>
            </a:r>
            <a:r>
              <a:rPr lang="en-US" dirty="0">
                <a:latin typeface="Times New Roman"/>
                <a:ea typeface="Times New Roman"/>
              </a:rPr>
              <a:t>, and Billy Ernst</a:t>
            </a:r>
          </a:p>
          <a:p>
            <a:pPr marL="0" marR="0" indent="0">
              <a:spcBef>
                <a:spcPts val="0"/>
              </a:spcBef>
              <a:spcAft>
                <a:spcPts val="1200"/>
              </a:spcAft>
              <a:buNone/>
            </a:pPr>
            <a:r>
              <a:rPr lang="en-US" sz="2900" dirty="0">
                <a:latin typeface="Times New Roman"/>
                <a:ea typeface="Times New Roman"/>
              </a:rPr>
              <a:t>Many good recommendations:</a:t>
            </a:r>
          </a:p>
          <a:p>
            <a:pPr marL="0" marR="0" indent="0">
              <a:spcBef>
                <a:spcPts val="0"/>
              </a:spcBef>
              <a:spcAft>
                <a:spcPts val="1200"/>
              </a:spcAft>
              <a:buNone/>
            </a:pPr>
            <a:r>
              <a:rPr lang="en-US" sz="2900" i="1" dirty="0">
                <a:latin typeface="Times New Roman"/>
                <a:ea typeface="Times New Roman"/>
              </a:rPr>
              <a:t>1. Addressing large retrospective patterns:  identifying temporal trends and/or time blocks of parameters, such as natural mortality and survey catchability.</a:t>
            </a:r>
            <a:endParaRPr lang="en-US" sz="2900" i="1" dirty="0">
              <a:solidFill>
                <a:prstClr val="black"/>
              </a:solidFill>
              <a:latin typeface="Times New Roman"/>
              <a:ea typeface="Times New Roman"/>
            </a:endParaRPr>
          </a:p>
          <a:p>
            <a:pPr marL="0" lvl="0" indent="0">
              <a:spcBef>
                <a:spcPts val="0"/>
              </a:spcBef>
              <a:spcAft>
                <a:spcPts val="1200"/>
              </a:spcAft>
              <a:buNone/>
            </a:pPr>
            <a:r>
              <a:rPr lang="en-US" sz="2900" dirty="0">
                <a:solidFill>
                  <a:srgbClr val="FF0000"/>
                </a:solidFill>
                <a:latin typeface="Times New Roman"/>
                <a:ea typeface="Times New Roman"/>
              </a:rPr>
              <a:t>Response: Model 21.2 is a small step. Further future work. </a:t>
            </a:r>
            <a:endParaRPr lang="en-US" sz="2900" i="1" dirty="0">
              <a:latin typeface="Times New Roman"/>
              <a:ea typeface="Times New Roman"/>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1" u="none" strike="noStrike" kern="1200" cap="none" spc="0" normalizeH="0" baseline="0" noProof="0" dirty="0">
                <a:ln>
                  <a:noFill/>
                </a:ln>
                <a:solidFill>
                  <a:prstClr val="black"/>
                </a:solidFill>
                <a:effectLst/>
                <a:uLnTx/>
                <a:uFillTx/>
                <a:latin typeface="Times New Roman"/>
                <a:ea typeface="Times New Roman"/>
                <a:cs typeface="+mn-cs"/>
              </a:rPr>
              <a:t>2. Survey performance/efficacy and selectivity curve evaluations in term of changes in distributions over time, and the stock area evaluation.</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3200" b="0" i="0" u="none" strike="noStrike" kern="1200" cap="none" spc="0" normalizeH="0" baseline="0" noProof="0" dirty="0">
                <a:ln>
                  <a:noFill/>
                </a:ln>
                <a:solidFill>
                  <a:srgbClr val="FF0000"/>
                </a:solidFill>
                <a:effectLst/>
                <a:uLnTx/>
                <a:uFillTx/>
                <a:latin typeface="Times New Roman"/>
                <a:ea typeface="Times New Roman"/>
                <a:cs typeface="+mn-cs"/>
              </a:rPr>
              <a:t>Response: Potential ADF&amp;G tagging study; examination of RKC north of Bristol Bay.  </a:t>
            </a:r>
            <a:endParaRPr kumimoji="0" lang="en-US" sz="2900" b="0" i="1"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1" u="none" strike="noStrike" kern="1200" cap="none" spc="0" normalizeH="0" baseline="0" noProof="0" dirty="0">
                <a:ln>
                  <a:noFill/>
                </a:ln>
                <a:solidFill>
                  <a:prstClr val="black"/>
                </a:solidFill>
                <a:effectLst/>
                <a:uLnTx/>
                <a:uFillTx/>
                <a:latin typeface="Times New Roman"/>
                <a:ea typeface="Times New Roman"/>
                <a:cs typeface="+mn-cs"/>
              </a:rPr>
              <a:t>3. Evaluating commercial catch, effort, and CPUE for crab distributions, fishery performance relative to the trawl survey results and on impacts on survey timing and survey availability.</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Response: Always </a:t>
            </a:r>
            <a:r>
              <a:rPr lang="en-US" sz="2900" dirty="0">
                <a:solidFill>
                  <a:srgbClr val="FF0000"/>
                </a:solidFill>
                <a:latin typeface="Times New Roman"/>
                <a:ea typeface="Times New Roman"/>
              </a:rPr>
              <a:t>looking at commercial CPUE and catch spatial distributions. Starting CPUE standardization for potential use in the model. </a:t>
            </a:r>
            <a:r>
              <a:rPr kumimoji="0" lang="en-US" sz="2900" b="0" i="0" u="none" strike="noStrike" kern="1200" cap="none" spc="0" normalizeH="0" baseline="0" noProof="0" dirty="0">
                <a:ln>
                  <a:noFill/>
                </a:ln>
                <a:solidFill>
                  <a:srgbClr val="FF0000"/>
                </a:solidFill>
                <a:effectLst/>
                <a:uLnTx/>
                <a:uFillTx/>
                <a:latin typeface="Times New Roman"/>
                <a:ea typeface="Times New Roman"/>
                <a:cs typeface="+mn-cs"/>
              </a:rPr>
              <a:t>  </a:t>
            </a:r>
          </a:p>
          <a:p>
            <a:pPr marL="0" indent="0" eaLnBrk="1" hangingPunct="1">
              <a:buNone/>
            </a:pPr>
            <a:endParaRPr lang="en-US" sz="2800" dirty="0">
              <a:solidFill>
                <a:srgbClr val="FF0000"/>
              </a:solidFill>
            </a:endParaRPr>
          </a:p>
        </p:txBody>
      </p:sp>
      <p:sp>
        <p:nvSpPr>
          <p:cNvPr id="3076" name="Line 4"/>
          <p:cNvSpPr>
            <a:spLocks noChangeShapeType="1"/>
          </p:cNvSpPr>
          <p:nvPr/>
        </p:nvSpPr>
        <p:spPr bwMode="auto">
          <a:xfrm>
            <a:off x="0" y="1066800"/>
            <a:ext cx="91440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816126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42958</TotalTime>
  <Words>4087</Words>
  <Application>Microsoft Office PowerPoint</Application>
  <PresentationFormat>On-screen Show (4:3)</PresentationFormat>
  <Paragraphs>615</Paragraphs>
  <Slides>64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Harlow Solid Italic</vt:lpstr>
      <vt:lpstr>Times New Roman</vt:lpstr>
      <vt:lpstr>Wingdings</vt:lpstr>
      <vt:lpstr>Office Theme</vt:lpstr>
      <vt:lpstr>Bristol Bay Red King Crab Assessment in Fall 2021</vt:lpstr>
      <vt:lpstr>Response to CPT Comments </vt:lpstr>
      <vt:lpstr>Response to CPT Comments </vt:lpstr>
      <vt:lpstr>Response to CPT Comments </vt:lpstr>
      <vt:lpstr>Response to CPT Comments </vt:lpstr>
      <vt:lpstr>Response to SSC Comments </vt:lpstr>
      <vt:lpstr>Response to SSC Comments </vt:lpstr>
      <vt:lpstr>Response to SSC Comments </vt:lpstr>
      <vt:lpstr>CIE Review Summary </vt:lpstr>
      <vt:lpstr>CIE Review Summary </vt:lpstr>
      <vt:lpstr>PowerPoint Presentation</vt:lpstr>
      <vt:lpstr>PowerPoint Presentation</vt:lpstr>
      <vt:lpstr>PowerPoint Presentation</vt:lpstr>
      <vt:lpstr>PowerPoint Presentation</vt:lpstr>
      <vt:lpstr>PowerPoint Presentation</vt:lpstr>
      <vt:lpstr>Model Scenarios </vt:lpstr>
      <vt:lpstr>Model Scenarios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Recommendations</vt:lpstr>
      <vt:lpstr>PowerPoint Presentation</vt:lpstr>
      <vt:lpstr>PowerPoint Presentation</vt:lpstr>
    </vt:vector>
  </TitlesOfParts>
  <Company>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REPLY TO CIE’S REVIEWS OF THE BRISTOL BAY RED KING CRAB MODEL</dc:title>
  <dc:creator>Shareef Siddeek</dc:creator>
  <cp:lastModifiedBy>Zheng, Jie (DFG)</cp:lastModifiedBy>
  <cp:revision>900</cp:revision>
  <dcterms:created xsi:type="dcterms:W3CDTF">2011-02-12T20:54:53Z</dcterms:created>
  <dcterms:modified xsi:type="dcterms:W3CDTF">2021-09-15T01:02:48Z</dcterms:modified>
</cp:coreProperties>
</file>