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980401cb6f_1_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980401cb6f_1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500">
              <a:solidFill>
                <a:schemeClr val="dk1"/>
              </a:solidFill>
            </a:endParaRPr>
          </a:p>
          <a:p>
            <a:pPr marL="0" lvl="0" indent="0" algn="l" rtl="0">
              <a:spcBef>
                <a:spcPts val="0"/>
              </a:spcBef>
              <a:spcAft>
                <a:spcPts val="0"/>
              </a:spcAft>
              <a:buClr>
                <a:schemeClr val="dk1"/>
              </a:buClr>
              <a:buSzPts val="1100"/>
              <a:buFont typeface="Arial"/>
              <a:buNone/>
            </a:pPr>
            <a:endParaRPr sz="1200">
              <a:solidFill>
                <a:schemeClr val="dk1"/>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98071a9fc7_1_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98071a9fc7_1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8f50727a5a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8f50727a5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980401cb6f_1_6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980401cb6f_1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98071a9fc7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98071a9fc7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98071a9fc7_1_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98071a9fc7_1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98071a9fc7_1_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98071a9fc7_1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98071a9fc7_1_2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98071a9fc7_1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80401cb6f_1_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980401cb6f_1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980401cb6f_1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980401cb6f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8d39730845_0_7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8d39730845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8eef127895_1_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8eef127895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980401cb6f_1_2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980401cb6f_1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980401cb6f_1_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980401cb6f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980401cb6f_1_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980401cb6f_1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917e4cb422_12_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917e4cb422_12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Autofit/>
          </a:bodyPr>
          <a:lstStyle>
            <a:lvl1pPr marL="457200" lvl="0" indent="-228600" rtl="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Autofit/>
          </a:bodyPr>
          <a:lstStyle>
            <a:lvl1pPr marL="457200" lvl="0" indent="-342900" algn="ctr" rtl="0">
              <a:spcBef>
                <a:spcPts val="0"/>
              </a:spcBef>
              <a:spcAft>
                <a:spcPts val="0"/>
              </a:spcAft>
              <a:buSzPts val="18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1600"/>
              </a:spcBef>
              <a:spcAft>
                <a:spcPts val="0"/>
              </a:spcAft>
              <a:buClr>
                <a:schemeClr val="dk2"/>
              </a:buClr>
              <a:buSzPts val="1400"/>
              <a:buChar char="○"/>
              <a:defRPr>
                <a:solidFill>
                  <a:schemeClr val="dk2"/>
                </a:solidFill>
              </a:defRPr>
            </a:lvl2pPr>
            <a:lvl3pPr marL="1371600" lvl="2" indent="-317500" rtl="0">
              <a:lnSpc>
                <a:spcPct val="115000"/>
              </a:lnSpc>
              <a:spcBef>
                <a:spcPts val="1600"/>
              </a:spcBef>
              <a:spcAft>
                <a:spcPts val="0"/>
              </a:spcAft>
              <a:buClr>
                <a:schemeClr val="dk2"/>
              </a:buClr>
              <a:buSzPts val="1400"/>
              <a:buChar char="■"/>
              <a:defRPr>
                <a:solidFill>
                  <a:schemeClr val="dk2"/>
                </a:solidFill>
              </a:defRPr>
            </a:lvl3pPr>
            <a:lvl4pPr marL="1828800" lvl="3" indent="-317500" rtl="0">
              <a:lnSpc>
                <a:spcPct val="115000"/>
              </a:lnSpc>
              <a:spcBef>
                <a:spcPts val="1600"/>
              </a:spcBef>
              <a:spcAft>
                <a:spcPts val="0"/>
              </a:spcAft>
              <a:buClr>
                <a:schemeClr val="dk2"/>
              </a:buClr>
              <a:buSzPts val="1400"/>
              <a:buChar char="●"/>
              <a:defRPr>
                <a:solidFill>
                  <a:schemeClr val="dk2"/>
                </a:solidFill>
              </a:defRPr>
            </a:lvl4pPr>
            <a:lvl5pPr marL="2286000" lvl="4" indent="-317500" rtl="0">
              <a:lnSpc>
                <a:spcPct val="115000"/>
              </a:lnSpc>
              <a:spcBef>
                <a:spcPts val="1600"/>
              </a:spcBef>
              <a:spcAft>
                <a:spcPts val="0"/>
              </a:spcAft>
              <a:buClr>
                <a:schemeClr val="dk2"/>
              </a:buClr>
              <a:buSzPts val="1400"/>
              <a:buChar char="○"/>
              <a:defRPr>
                <a:solidFill>
                  <a:schemeClr val="dk2"/>
                </a:solidFill>
              </a:defRPr>
            </a:lvl5pPr>
            <a:lvl6pPr marL="2743200" lvl="5" indent="-317500" rtl="0">
              <a:lnSpc>
                <a:spcPct val="115000"/>
              </a:lnSpc>
              <a:spcBef>
                <a:spcPts val="1600"/>
              </a:spcBef>
              <a:spcAft>
                <a:spcPts val="0"/>
              </a:spcAft>
              <a:buClr>
                <a:schemeClr val="dk2"/>
              </a:buClr>
              <a:buSzPts val="1400"/>
              <a:buChar char="■"/>
              <a:defRPr>
                <a:solidFill>
                  <a:schemeClr val="dk2"/>
                </a:solidFill>
              </a:defRPr>
            </a:lvl6pPr>
            <a:lvl7pPr marL="3200400" lvl="6" indent="-317500" rtl="0">
              <a:lnSpc>
                <a:spcPct val="115000"/>
              </a:lnSpc>
              <a:spcBef>
                <a:spcPts val="1600"/>
              </a:spcBef>
              <a:spcAft>
                <a:spcPts val="0"/>
              </a:spcAft>
              <a:buClr>
                <a:schemeClr val="dk2"/>
              </a:buClr>
              <a:buSzPts val="1400"/>
              <a:buChar char="●"/>
              <a:defRPr>
                <a:solidFill>
                  <a:schemeClr val="dk2"/>
                </a:solidFill>
              </a:defRPr>
            </a:lvl7pPr>
            <a:lvl8pPr marL="3657600" lvl="7" indent="-317500" rtl="0">
              <a:lnSpc>
                <a:spcPct val="115000"/>
              </a:lnSpc>
              <a:spcBef>
                <a:spcPts val="1600"/>
              </a:spcBef>
              <a:spcAft>
                <a:spcPts val="0"/>
              </a:spcAft>
              <a:buClr>
                <a:schemeClr val="dk2"/>
              </a:buClr>
              <a:buSzPts val="1400"/>
              <a:buChar char="○"/>
              <a:defRPr>
                <a:solidFill>
                  <a:schemeClr val="dk2"/>
                </a:solidFill>
              </a:defRPr>
            </a:lvl8pPr>
            <a:lvl9pPr marL="4114800" lvl="8" indent="-317500" rtl="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FFFFFF"/>
            </a:gs>
          </a:gsLst>
          <a:lin ang="5400012" scaled="0"/>
        </a:gra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82200" y="806525"/>
            <a:ext cx="8838900" cy="5836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sz="2800" b="1" dirty="0"/>
          </a:p>
          <a:p>
            <a:pPr marL="0" lvl="0" indent="0" algn="l" rtl="0">
              <a:spcBef>
                <a:spcPts val="0"/>
              </a:spcBef>
              <a:spcAft>
                <a:spcPts val="0"/>
              </a:spcAft>
              <a:buNone/>
            </a:pPr>
            <a:endParaRPr sz="2800" b="1" dirty="0"/>
          </a:p>
          <a:p>
            <a:pPr marL="0" lvl="0" indent="0" algn="l" rtl="0">
              <a:spcBef>
                <a:spcPts val="0"/>
              </a:spcBef>
              <a:spcAft>
                <a:spcPts val="0"/>
              </a:spcAft>
              <a:buNone/>
            </a:pPr>
            <a:endParaRPr sz="2800" b="1" dirty="0"/>
          </a:p>
          <a:p>
            <a:pPr marL="0" lvl="0" indent="0" algn="l" rtl="0">
              <a:spcBef>
                <a:spcPts val="0"/>
              </a:spcBef>
              <a:spcAft>
                <a:spcPts val="0"/>
              </a:spcAft>
              <a:buNone/>
            </a:pPr>
            <a:endParaRPr sz="2800" b="1" dirty="0"/>
          </a:p>
          <a:p>
            <a:pPr marL="0" lvl="0" indent="0" algn="ctr" rtl="0">
              <a:spcBef>
                <a:spcPts val="0"/>
              </a:spcBef>
              <a:spcAft>
                <a:spcPts val="0"/>
              </a:spcAft>
              <a:buNone/>
            </a:pPr>
            <a:r>
              <a:rPr lang="en" sz="2600" dirty="0"/>
              <a:t>Economic Data Reporting (EDR)</a:t>
            </a:r>
            <a:endParaRPr sz="2600" dirty="0"/>
          </a:p>
          <a:p>
            <a:pPr marL="0" lvl="0" indent="0" algn="ctr" rtl="0">
              <a:spcBef>
                <a:spcPts val="0"/>
              </a:spcBef>
              <a:spcAft>
                <a:spcPts val="0"/>
              </a:spcAft>
              <a:buNone/>
            </a:pPr>
            <a:r>
              <a:rPr lang="en" sz="2600" dirty="0"/>
              <a:t>Stakeholder Discussion</a:t>
            </a:r>
            <a:endParaRPr sz="2600" dirty="0"/>
          </a:p>
          <a:p>
            <a:pPr marL="0" lvl="0" indent="0" algn="ctr" rtl="0">
              <a:spcBef>
                <a:spcPts val="0"/>
              </a:spcBef>
              <a:spcAft>
                <a:spcPts val="0"/>
              </a:spcAft>
              <a:buNone/>
            </a:pPr>
            <a:endParaRPr sz="2000" dirty="0"/>
          </a:p>
          <a:p>
            <a:pPr marL="0" lvl="0" indent="0" algn="ctr" rtl="0">
              <a:spcBef>
                <a:spcPts val="0"/>
              </a:spcBef>
              <a:spcAft>
                <a:spcPts val="0"/>
              </a:spcAft>
              <a:buNone/>
            </a:pPr>
            <a:endParaRPr sz="2000" dirty="0"/>
          </a:p>
          <a:p>
            <a:pPr marL="0" lvl="0" indent="0" algn="ctr" rtl="0">
              <a:spcBef>
                <a:spcPts val="0"/>
              </a:spcBef>
              <a:spcAft>
                <a:spcPts val="0"/>
              </a:spcAft>
              <a:buClr>
                <a:schemeClr val="dk1"/>
              </a:buClr>
              <a:buSzPts val="1100"/>
              <a:buFont typeface="Arial"/>
              <a:buNone/>
            </a:pPr>
            <a:r>
              <a:rPr lang="en" sz="3000" b="1" dirty="0"/>
              <a:t>Webinar #1 Summary and Discussion </a:t>
            </a:r>
            <a:endParaRPr sz="4500" b="1" dirty="0"/>
          </a:p>
          <a:p>
            <a:pPr marL="0" lvl="0" indent="0" algn="l" rtl="0">
              <a:spcBef>
                <a:spcPts val="0"/>
              </a:spcBef>
              <a:spcAft>
                <a:spcPts val="0"/>
              </a:spcAft>
              <a:buNone/>
            </a:pPr>
            <a:endParaRPr sz="3600" b="1" dirty="0"/>
          </a:p>
          <a:p>
            <a:pPr marL="0" lvl="0" indent="0" algn="l" rtl="0">
              <a:spcBef>
                <a:spcPts val="0"/>
              </a:spcBef>
              <a:spcAft>
                <a:spcPts val="0"/>
              </a:spcAft>
              <a:buNone/>
            </a:pPr>
            <a:endParaRPr sz="3600" b="1" dirty="0"/>
          </a:p>
          <a:p>
            <a:pPr marL="0" lvl="0" indent="0" algn="ctr" rtl="0">
              <a:spcBef>
                <a:spcPts val="0"/>
              </a:spcBef>
              <a:spcAft>
                <a:spcPts val="0"/>
              </a:spcAft>
              <a:buNone/>
            </a:pPr>
            <a:endParaRPr sz="1400" dirty="0"/>
          </a:p>
          <a:p>
            <a:pPr marL="0" lvl="0" indent="0" algn="ctr" rtl="0">
              <a:spcBef>
                <a:spcPts val="0"/>
              </a:spcBef>
              <a:spcAft>
                <a:spcPts val="0"/>
              </a:spcAft>
              <a:buNone/>
            </a:pPr>
            <a:endParaRPr sz="2000" dirty="0"/>
          </a:p>
          <a:p>
            <a:pPr marL="0" lvl="0" indent="0" algn="l" rtl="0">
              <a:spcBef>
                <a:spcPts val="0"/>
              </a:spcBef>
              <a:spcAft>
                <a:spcPts val="0"/>
              </a:spcAft>
              <a:buNone/>
            </a:pPr>
            <a:endParaRPr sz="2000" dirty="0"/>
          </a:p>
          <a:p>
            <a:pPr marL="0" lvl="0" indent="0" algn="l" rtl="0">
              <a:spcBef>
                <a:spcPts val="0"/>
              </a:spcBef>
              <a:spcAft>
                <a:spcPts val="0"/>
              </a:spcAft>
              <a:buNone/>
            </a:pPr>
            <a:r>
              <a:rPr lang="en" sz="2000" dirty="0"/>
              <a:t>NPFMC Social Science Planning Team Meeting, 9/21/20</a:t>
            </a:r>
            <a:endParaRPr sz="2000" dirty="0"/>
          </a:p>
          <a:p>
            <a:pPr marL="0" lvl="0" indent="0" algn="l" rtl="0">
              <a:spcBef>
                <a:spcPts val="0"/>
              </a:spcBef>
              <a:spcAft>
                <a:spcPts val="0"/>
              </a:spcAft>
              <a:buNone/>
            </a:pPr>
            <a:r>
              <a:rPr lang="en" sz="2000" dirty="0"/>
              <a:t>Katie Latanich, Facilitator</a:t>
            </a:r>
            <a:endParaRPr sz="2000" dirty="0"/>
          </a:p>
          <a:p>
            <a:pPr marL="0" lvl="0" indent="0" algn="l" rtl="0">
              <a:spcBef>
                <a:spcPts val="0"/>
              </a:spcBef>
              <a:spcAft>
                <a:spcPts val="0"/>
              </a:spcAft>
              <a:buNone/>
            </a:pPr>
            <a:endParaRPr sz="2000" dirty="0"/>
          </a:p>
        </p:txBody>
      </p:sp>
      <p:sp>
        <p:nvSpPr>
          <p:cNvPr id="55" name="Google Shape;55;p1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33"/>
        <p:cNvGrpSpPr/>
        <p:nvPr/>
      </p:nvGrpSpPr>
      <p:grpSpPr>
        <a:xfrm>
          <a:off x="0" y="0"/>
          <a:ext cx="0" cy="0"/>
          <a:chOff x="0" y="0"/>
          <a:chExt cx="0" cy="0"/>
        </a:xfrm>
      </p:grpSpPr>
      <p:sp>
        <p:nvSpPr>
          <p:cNvPr id="134" name="Google Shape;134;p22"/>
          <p:cNvSpPr txBox="1"/>
          <p:nvPr/>
        </p:nvSpPr>
        <p:spPr>
          <a:xfrm>
            <a:off x="249350" y="937400"/>
            <a:ext cx="85623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a:t>Short answer polls: Use and caveats</a:t>
            </a:r>
            <a:endParaRPr sz="3600" b="1"/>
          </a:p>
          <a:p>
            <a:pPr marL="0" lvl="0" indent="0" algn="ctr" rtl="0">
              <a:spcBef>
                <a:spcPts val="0"/>
              </a:spcBef>
              <a:spcAft>
                <a:spcPts val="0"/>
              </a:spcAft>
              <a:buNone/>
            </a:pPr>
            <a:endParaRPr sz="3600" b="1"/>
          </a:p>
          <a:p>
            <a:pPr marL="457200" lvl="0" indent="-400050" algn="l" rtl="0">
              <a:spcBef>
                <a:spcPts val="0"/>
              </a:spcBef>
              <a:spcAft>
                <a:spcPts val="0"/>
              </a:spcAft>
              <a:buSzPts val="2700"/>
              <a:buChar char="●"/>
            </a:pPr>
            <a:r>
              <a:rPr lang="en" sz="2700"/>
              <a:t>Virtual flip chart and discussion tool, quick (2 min)</a:t>
            </a:r>
            <a:endParaRPr sz="2700"/>
          </a:p>
          <a:p>
            <a:pPr marL="457200" lvl="0" indent="-400050" algn="l" rtl="0">
              <a:spcBef>
                <a:spcPts val="0"/>
              </a:spcBef>
              <a:spcAft>
                <a:spcPts val="0"/>
              </a:spcAft>
              <a:buSzPts val="2700"/>
              <a:buChar char="●"/>
            </a:pPr>
            <a:r>
              <a:rPr lang="en" sz="2700"/>
              <a:t>Most helpful for capturing the range of ideas, topics, and concerns</a:t>
            </a:r>
            <a:endParaRPr sz="2700"/>
          </a:p>
          <a:p>
            <a:pPr marL="457200" lvl="0" indent="-400050" algn="l" rtl="0">
              <a:spcBef>
                <a:spcPts val="0"/>
              </a:spcBef>
              <a:spcAft>
                <a:spcPts val="0"/>
              </a:spcAft>
              <a:buSzPts val="2700"/>
              <a:buChar char="●"/>
            </a:pPr>
            <a:r>
              <a:rPr lang="en" sz="2700"/>
              <a:t>Responses vary in format (words, phrases, questions)</a:t>
            </a:r>
            <a:endParaRPr sz="2700"/>
          </a:p>
          <a:p>
            <a:pPr marL="457200" lvl="0" indent="-400050" algn="l" rtl="0">
              <a:spcBef>
                <a:spcPts val="0"/>
              </a:spcBef>
              <a:spcAft>
                <a:spcPts val="0"/>
              </a:spcAft>
              <a:buSzPts val="2700"/>
              <a:buChar char="●"/>
            </a:pPr>
            <a:r>
              <a:rPr lang="en" sz="2700"/>
              <a:t>Not: how important are these concerns; how widely are they shared, etc.</a:t>
            </a:r>
            <a:endParaRPr sz="3600" b="1"/>
          </a:p>
        </p:txBody>
      </p:sp>
      <p:sp>
        <p:nvSpPr>
          <p:cNvPr id="135" name="Google Shape;135;p2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10</a:t>
            </a:fld>
            <a:endParaRPr/>
          </a:p>
        </p:txBody>
      </p:sp>
      <p:sp>
        <p:nvSpPr>
          <p:cNvPr id="136" name="Google Shape;136;p22"/>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137" name="Google Shape;137;p22"/>
          <p:cNvPicPr preferRelativeResize="0"/>
          <p:nvPr/>
        </p:nvPicPr>
        <p:blipFill>
          <a:blip r:embed="rId3">
            <a:alphaModFix/>
          </a:blip>
          <a:stretch>
            <a:fillRect/>
          </a:stretch>
        </p:blipFill>
        <p:spPr>
          <a:xfrm>
            <a:off x="104225" y="5710550"/>
            <a:ext cx="884923" cy="1031773"/>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FFFFFF"/>
            </a:gs>
          </a:gsLst>
          <a:lin ang="5400012" scaled="0"/>
        </a:gradFill>
        <a:effectLst/>
      </p:bgPr>
    </p:bg>
    <p:spTree>
      <p:nvGrpSpPr>
        <p:cNvPr id="1" name="Shape 141"/>
        <p:cNvGrpSpPr/>
        <p:nvPr/>
      </p:nvGrpSpPr>
      <p:grpSpPr>
        <a:xfrm>
          <a:off x="0" y="0"/>
          <a:ext cx="0" cy="0"/>
          <a:chOff x="0" y="0"/>
          <a:chExt cx="0" cy="0"/>
        </a:xfrm>
      </p:grpSpPr>
      <p:sp>
        <p:nvSpPr>
          <p:cNvPr id="142" name="Google Shape;142;p23"/>
          <p:cNvSpPr txBox="1">
            <a:spLocks noGrp="1"/>
          </p:cNvSpPr>
          <p:nvPr>
            <p:ph type="ctrTitle"/>
          </p:nvPr>
        </p:nvSpPr>
        <p:spPr>
          <a:xfrm>
            <a:off x="75750" y="2828000"/>
            <a:ext cx="8992500" cy="1878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sz="3400"/>
          </a:p>
          <a:p>
            <a:pPr marL="457200" lvl="0" indent="0" algn="ctr" rtl="0">
              <a:spcBef>
                <a:spcPts val="0"/>
              </a:spcBef>
              <a:spcAft>
                <a:spcPts val="0"/>
              </a:spcAft>
              <a:buNone/>
            </a:pPr>
            <a:endParaRPr sz="3400" b="1"/>
          </a:p>
          <a:p>
            <a:pPr marL="457200" lvl="0" indent="0" algn="l" rtl="0">
              <a:spcBef>
                <a:spcPts val="0"/>
              </a:spcBef>
              <a:spcAft>
                <a:spcPts val="0"/>
              </a:spcAft>
              <a:buNone/>
            </a:pPr>
            <a:endParaRPr sz="3400" b="1"/>
          </a:p>
          <a:p>
            <a:pPr marL="457200" lvl="0" indent="0" algn="l" rtl="0">
              <a:spcBef>
                <a:spcPts val="0"/>
              </a:spcBef>
              <a:spcAft>
                <a:spcPts val="0"/>
              </a:spcAft>
              <a:buNone/>
            </a:pPr>
            <a:endParaRPr sz="3400" b="1"/>
          </a:p>
          <a:p>
            <a:pPr marL="457200" lvl="0" indent="0" algn="l" rtl="0">
              <a:spcBef>
                <a:spcPts val="0"/>
              </a:spcBef>
              <a:spcAft>
                <a:spcPts val="0"/>
              </a:spcAft>
              <a:buNone/>
            </a:pPr>
            <a:endParaRPr sz="3400" b="1"/>
          </a:p>
          <a:p>
            <a:pPr marL="457200" lvl="0" indent="0" algn="l" rtl="0">
              <a:spcBef>
                <a:spcPts val="0"/>
              </a:spcBef>
              <a:spcAft>
                <a:spcPts val="0"/>
              </a:spcAft>
              <a:buNone/>
            </a:pPr>
            <a:endParaRPr sz="3400" b="1"/>
          </a:p>
          <a:p>
            <a:pPr marL="457200" lvl="0" indent="0" algn="l" rtl="0">
              <a:spcBef>
                <a:spcPts val="0"/>
              </a:spcBef>
              <a:spcAft>
                <a:spcPts val="0"/>
              </a:spcAft>
              <a:buNone/>
            </a:pPr>
            <a:endParaRPr sz="3400" b="1"/>
          </a:p>
          <a:p>
            <a:pPr marL="457200" lvl="0" indent="0" algn="l" rtl="0">
              <a:spcBef>
                <a:spcPts val="0"/>
              </a:spcBef>
              <a:spcAft>
                <a:spcPts val="0"/>
              </a:spcAft>
              <a:buNone/>
            </a:pPr>
            <a:endParaRPr sz="3400"/>
          </a:p>
          <a:p>
            <a:pPr marL="0" lvl="0" indent="0" algn="l" rtl="0">
              <a:spcBef>
                <a:spcPts val="0"/>
              </a:spcBef>
              <a:spcAft>
                <a:spcPts val="0"/>
              </a:spcAft>
              <a:buNone/>
            </a:pPr>
            <a:endParaRPr sz="3400"/>
          </a:p>
          <a:p>
            <a:pPr marL="0" lvl="0" indent="0" algn="l" rtl="0">
              <a:spcBef>
                <a:spcPts val="0"/>
              </a:spcBef>
              <a:spcAft>
                <a:spcPts val="0"/>
              </a:spcAft>
              <a:buNone/>
            </a:pPr>
            <a:endParaRPr sz="3400"/>
          </a:p>
          <a:p>
            <a:pPr marL="457200" lvl="0" indent="0" algn="l" rtl="0">
              <a:spcBef>
                <a:spcPts val="0"/>
              </a:spcBef>
              <a:spcAft>
                <a:spcPts val="0"/>
              </a:spcAft>
              <a:buNone/>
            </a:pPr>
            <a:r>
              <a:rPr lang="en" sz="3400"/>
              <a:t>What </a:t>
            </a:r>
            <a:r>
              <a:rPr lang="en" sz="3400" b="1"/>
              <a:t>economic dynamics and concerns</a:t>
            </a:r>
            <a:r>
              <a:rPr lang="en" sz="3400"/>
              <a:t> are important to your business or community that you think the Council should understand in decision making?</a:t>
            </a:r>
            <a:endParaRPr sz="3400"/>
          </a:p>
          <a:p>
            <a:pPr marL="0" lvl="0" indent="0" algn="l" rtl="0">
              <a:spcBef>
                <a:spcPts val="0"/>
              </a:spcBef>
              <a:spcAft>
                <a:spcPts val="0"/>
              </a:spcAft>
              <a:buNone/>
            </a:pPr>
            <a:endParaRPr sz="2600" i="1"/>
          </a:p>
        </p:txBody>
      </p:sp>
      <p:sp>
        <p:nvSpPr>
          <p:cNvPr id="143" name="Google Shape;143;p2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11</a:t>
            </a:fld>
            <a:endParaRPr/>
          </a:p>
        </p:txBody>
      </p:sp>
      <p:sp>
        <p:nvSpPr>
          <p:cNvPr id="144" name="Google Shape;144;p23"/>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145" name="Google Shape;145;p23"/>
          <p:cNvPicPr preferRelativeResize="0"/>
          <p:nvPr/>
        </p:nvPicPr>
        <p:blipFill>
          <a:blip r:embed="rId3">
            <a:alphaModFix/>
          </a:blip>
          <a:stretch>
            <a:fillRect/>
          </a:stretch>
        </p:blipFill>
        <p:spPr>
          <a:xfrm>
            <a:off x="104225" y="5710550"/>
            <a:ext cx="884923" cy="103177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FFFFFF"/>
            </a:gs>
          </a:gsLst>
          <a:lin ang="5400012" scaled="0"/>
        </a:gradFill>
        <a:effectLst/>
      </p:bgPr>
    </p:bg>
    <p:spTree>
      <p:nvGrpSpPr>
        <p:cNvPr id="1" name="Shape 149"/>
        <p:cNvGrpSpPr/>
        <p:nvPr/>
      </p:nvGrpSpPr>
      <p:grpSpPr>
        <a:xfrm>
          <a:off x="0" y="0"/>
          <a:ext cx="0" cy="0"/>
          <a:chOff x="0" y="0"/>
          <a:chExt cx="0" cy="0"/>
        </a:xfrm>
      </p:grpSpPr>
      <p:sp>
        <p:nvSpPr>
          <p:cNvPr id="150" name="Google Shape;150;p24"/>
          <p:cNvSpPr txBox="1">
            <a:spLocks noGrp="1"/>
          </p:cNvSpPr>
          <p:nvPr>
            <p:ph type="ctrTitle"/>
          </p:nvPr>
        </p:nvSpPr>
        <p:spPr>
          <a:xfrm>
            <a:off x="34350" y="3071625"/>
            <a:ext cx="9075300" cy="27369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sz="3400"/>
          </a:p>
          <a:p>
            <a:pPr marL="457200" lvl="0" indent="0" algn="l" rtl="0">
              <a:spcBef>
                <a:spcPts val="0"/>
              </a:spcBef>
              <a:spcAft>
                <a:spcPts val="0"/>
              </a:spcAft>
              <a:buNone/>
            </a:pPr>
            <a:endParaRPr sz="3400"/>
          </a:p>
          <a:p>
            <a:pPr marL="457200" lvl="0" indent="0" algn="l" rtl="0">
              <a:spcBef>
                <a:spcPts val="0"/>
              </a:spcBef>
              <a:spcAft>
                <a:spcPts val="0"/>
              </a:spcAft>
              <a:buNone/>
            </a:pPr>
            <a:endParaRPr sz="3200"/>
          </a:p>
          <a:p>
            <a:pPr marL="457200" lvl="0" indent="0" algn="l" rtl="0">
              <a:spcBef>
                <a:spcPts val="0"/>
              </a:spcBef>
              <a:spcAft>
                <a:spcPts val="0"/>
              </a:spcAft>
              <a:buNone/>
            </a:pPr>
            <a:endParaRPr sz="3200"/>
          </a:p>
          <a:p>
            <a:pPr marL="457200" lvl="0" indent="0" algn="l" rtl="0">
              <a:spcBef>
                <a:spcPts val="0"/>
              </a:spcBef>
              <a:spcAft>
                <a:spcPts val="0"/>
              </a:spcAft>
              <a:buNone/>
            </a:pPr>
            <a:endParaRPr sz="3200"/>
          </a:p>
          <a:p>
            <a:pPr marL="457200" lvl="0" indent="0" algn="l" rtl="0">
              <a:spcBef>
                <a:spcPts val="0"/>
              </a:spcBef>
              <a:spcAft>
                <a:spcPts val="0"/>
              </a:spcAft>
              <a:buNone/>
            </a:pPr>
            <a:endParaRPr sz="3200"/>
          </a:p>
          <a:p>
            <a:pPr marL="457200" lvl="0" indent="0" algn="l" rtl="0">
              <a:spcBef>
                <a:spcPts val="0"/>
              </a:spcBef>
              <a:spcAft>
                <a:spcPts val="0"/>
              </a:spcAft>
              <a:buNone/>
            </a:pPr>
            <a:endParaRPr sz="3200"/>
          </a:p>
          <a:p>
            <a:pPr marL="457200" lvl="0" indent="0" algn="l" rtl="0">
              <a:spcBef>
                <a:spcPts val="0"/>
              </a:spcBef>
              <a:spcAft>
                <a:spcPts val="0"/>
              </a:spcAft>
              <a:buNone/>
            </a:pPr>
            <a:endParaRPr sz="3200"/>
          </a:p>
          <a:p>
            <a:pPr marL="457200" lvl="0" indent="0" algn="l" rtl="0">
              <a:spcBef>
                <a:spcPts val="0"/>
              </a:spcBef>
              <a:spcAft>
                <a:spcPts val="0"/>
              </a:spcAft>
              <a:buNone/>
            </a:pPr>
            <a:endParaRPr sz="3200"/>
          </a:p>
          <a:p>
            <a:pPr marL="0" lvl="0" indent="0" algn="l" rtl="0">
              <a:spcBef>
                <a:spcPts val="0"/>
              </a:spcBef>
              <a:spcAft>
                <a:spcPts val="0"/>
              </a:spcAft>
              <a:buClr>
                <a:schemeClr val="dk1"/>
              </a:buClr>
              <a:buSzPts val="1100"/>
              <a:buFont typeface="Arial"/>
              <a:buNone/>
            </a:pPr>
            <a:endParaRPr sz="3400"/>
          </a:p>
          <a:p>
            <a:pPr marL="457200" lvl="0" indent="0" algn="l" rtl="0">
              <a:spcBef>
                <a:spcPts val="0"/>
              </a:spcBef>
              <a:spcAft>
                <a:spcPts val="0"/>
              </a:spcAft>
              <a:buNone/>
            </a:pPr>
            <a:endParaRPr sz="3200"/>
          </a:p>
          <a:p>
            <a:pPr marL="457200" lvl="0" indent="0" algn="l" rtl="0">
              <a:spcBef>
                <a:spcPts val="0"/>
              </a:spcBef>
              <a:spcAft>
                <a:spcPts val="0"/>
              </a:spcAft>
              <a:buNone/>
            </a:pPr>
            <a:r>
              <a:rPr lang="en" sz="3200"/>
              <a:t>What do you feel are the biggest factors contributing to the </a:t>
            </a:r>
            <a:r>
              <a:rPr lang="en" sz="3200" b="1"/>
              <a:t>time and burden</a:t>
            </a:r>
            <a:r>
              <a:rPr lang="en" sz="3200"/>
              <a:t> of EDR data collection?</a:t>
            </a:r>
            <a:endParaRPr sz="3200"/>
          </a:p>
          <a:p>
            <a:pPr marL="457200" lvl="0" indent="0" algn="l" rtl="0">
              <a:spcBef>
                <a:spcPts val="0"/>
              </a:spcBef>
              <a:spcAft>
                <a:spcPts val="0"/>
              </a:spcAft>
              <a:buNone/>
            </a:pPr>
            <a:endParaRPr sz="3200"/>
          </a:p>
          <a:p>
            <a:pPr marL="457200" lvl="0" indent="0" algn="l" rtl="0">
              <a:spcBef>
                <a:spcPts val="0"/>
              </a:spcBef>
              <a:spcAft>
                <a:spcPts val="0"/>
              </a:spcAft>
              <a:buNone/>
            </a:pPr>
            <a:r>
              <a:rPr lang="en" sz="3200"/>
              <a:t>What do you think it means to </a:t>
            </a:r>
            <a:r>
              <a:rPr lang="en" sz="3200" b="1"/>
              <a:t>use</a:t>
            </a:r>
            <a:r>
              <a:rPr lang="en" sz="3200"/>
              <a:t> EDR data effectively?</a:t>
            </a:r>
            <a:endParaRPr sz="3200"/>
          </a:p>
          <a:p>
            <a:pPr marL="457200" lvl="0" indent="0" algn="l" rtl="0">
              <a:spcBef>
                <a:spcPts val="0"/>
              </a:spcBef>
              <a:spcAft>
                <a:spcPts val="0"/>
              </a:spcAft>
              <a:buNone/>
            </a:pPr>
            <a:endParaRPr sz="3200"/>
          </a:p>
          <a:p>
            <a:pPr marL="457200" lvl="0" indent="0" algn="l" rtl="0">
              <a:spcBef>
                <a:spcPts val="0"/>
              </a:spcBef>
              <a:spcAft>
                <a:spcPts val="0"/>
              </a:spcAft>
              <a:buClr>
                <a:schemeClr val="dk1"/>
              </a:buClr>
              <a:buSzPts val="1100"/>
              <a:buFont typeface="Arial"/>
              <a:buNone/>
            </a:pPr>
            <a:r>
              <a:rPr lang="en" sz="3200"/>
              <a:t>What else? What </a:t>
            </a:r>
            <a:r>
              <a:rPr lang="en" sz="3200" b="1"/>
              <a:t>other questions</a:t>
            </a:r>
            <a:r>
              <a:rPr lang="en" sz="3200"/>
              <a:t> should we ask about the EDR program?</a:t>
            </a:r>
            <a:endParaRPr sz="3200"/>
          </a:p>
          <a:p>
            <a:pPr marL="0" lvl="0" indent="0" algn="ctr" rtl="0">
              <a:spcBef>
                <a:spcPts val="0"/>
              </a:spcBef>
              <a:spcAft>
                <a:spcPts val="0"/>
              </a:spcAft>
              <a:buNone/>
            </a:pPr>
            <a:endParaRPr sz="2600" i="1"/>
          </a:p>
        </p:txBody>
      </p:sp>
      <p:sp>
        <p:nvSpPr>
          <p:cNvPr id="151" name="Google Shape;151;p2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12</a:t>
            </a:fld>
            <a:endParaRPr/>
          </a:p>
        </p:txBody>
      </p:sp>
      <p:sp>
        <p:nvSpPr>
          <p:cNvPr id="152" name="Google Shape;152;p24"/>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153" name="Google Shape;153;p24"/>
          <p:cNvPicPr preferRelativeResize="0"/>
          <p:nvPr/>
        </p:nvPicPr>
        <p:blipFill>
          <a:blip r:embed="rId3">
            <a:alphaModFix/>
          </a:blip>
          <a:stretch>
            <a:fillRect/>
          </a:stretch>
        </p:blipFill>
        <p:spPr>
          <a:xfrm>
            <a:off x="104225" y="5710550"/>
            <a:ext cx="884923" cy="1031773"/>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FFFFFF"/>
            </a:gs>
          </a:gsLst>
          <a:lin ang="5400012" scaled="0"/>
        </a:gradFill>
        <a:effectLst/>
      </p:bgPr>
    </p:bg>
    <p:spTree>
      <p:nvGrpSpPr>
        <p:cNvPr id="1" name="Shape 157"/>
        <p:cNvGrpSpPr/>
        <p:nvPr/>
      </p:nvGrpSpPr>
      <p:grpSpPr>
        <a:xfrm>
          <a:off x="0" y="0"/>
          <a:ext cx="0" cy="0"/>
          <a:chOff x="0" y="0"/>
          <a:chExt cx="0" cy="0"/>
        </a:xfrm>
      </p:grpSpPr>
      <p:sp>
        <p:nvSpPr>
          <p:cNvPr id="158" name="Google Shape;158;p25"/>
          <p:cNvSpPr txBox="1">
            <a:spLocks noGrp="1"/>
          </p:cNvSpPr>
          <p:nvPr>
            <p:ph type="ctrTitle"/>
          </p:nvPr>
        </p:nvSpPr>
        <p:spPr>
          <a:xfrm>
            <a:off x="830550" y="3841075"/>
            <a:ext cx="7641900" cy="2077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sz="3400"/>
          </a:p>
          <a:p>
            <a:pPr marL="0" lvl="0" indent="0" algn="l" rtl="0">
              <a:spcBef>
                <a:spcPts val="0"/>
              </a:spcBef>
              <a:spcAft>
                <a:spcPts val="0"/>
              </a:spcAft>
              <a:buNone/>
            </a:pPr>
            <a:endParaRPr sz="3400"/>
          </a:p>
          <a:p>
            <a:pPr marL="0" lvl="0" indent="0" algn="l" rtl="0">
              <a:spcBef>
                <a:spcPts val="0"/>
              </a:spcBef>
              <a:spcAft>
                <a:spcPts val="0"/>
              </a:spcAft>
              <a:buNone/>
            </a:pPr>
            <a:r>
              <a:rPr lang="en" sz="3400" b="1"/>
              <a:t>Time and burden</a:t>
            </a:r>
            <a:endParaRPr sz="3400" b="1"/>
          </a:p>
          <a:p>
            <a:pPr marL="0" lvl="0" indent="0" algn="l" rtl="0">
              <a:spcBef>
                <a:spcPts val="0"/>
              </a:spcBef>
              <a:spcAft>
                <a:spcPts val="0"/>
              </a:spcAft>
              <a:buNone/>
            </a:pPr>
            <a:r>
              <a:rPr lang="en" sz="2300" i="1"/>
              <a:t>What do you feel are the biggest factors contributing to the time and burden of EDR data collection?</a:t>
            </a:r>
            <a:endParaRPr sz="2300" i="1"/>
          </a:p>
          <a:p>
            <a:pPr marL="0" lvl="0" indent="0" algn="l" rtl="0">
              <a:spcBef>
                <a:spcPts val="0"/>
              </a:spcBef>
              <a:spcAft>
                <a:spcPts val="0"/>
              </a:spcAft>
              <a:buNone/>
            </a:pPr>
            <a:endParaRPr sz="2300" i="1"/>
          </a:p>
          <a:p>
            <a:pPr marL="457200" lvl="0" indent="-393700" algn="l" rtl="0">
              <a:spcBef>
                <a:spcPts val="0"/>
              </a:spcBef>
              <a:spcAft>
                <a:spcPts val="0"/>
              </a:spcAft>
              <a:buSzPts val="2600"/>
              <a:buChar char="●"/>
            </a:pPr>
            <a:r>
              <a:rPr lang="en" sz="2600"/>
              <a:t>Duplication</a:t>
            </a:r>
            <a:endParaRPr sz="2600"/>
          </a:p>
          <a:p>
            <a:pPr marL="457200" lvl="0" indent="-393700" algn="l" rtl="0">
              <a:spcBef>
                <a:spcPts val="0"/>
              </a:spcBef>
              <a:spcAft>
                <a:spcPts val="0"/>
              </a:spcAft>
              <a:buSzPts val="2600"/>
              <a:buChar char="●"/>
            </a:pPr>
            <a:r>
              <a:rPr lang="en" sz="2600"/>
              <a:t>Frequency/time frame</a:t>
            </a:r>
            <a:endParaRPr sz="2600"/>
          </a:p>
          <a:p>
            <a:pPr marL="457200" lvl="0" indent="-393700" algn="l" rtl="0">
              <a:spcBef>
                <a:spcPts val="0"/>
              </a:spcBef>
              <a:spcAft>
                <a:spcPts val="0"/>
              </a:spcAft>
              <a:buSzPts val="2600"/>
              <a:buChar char="●"/>
            </a:pPr>
            <a:r>
              <a:rPr lang="en" sz="2600"/>
              <a:t>Recordkeeping</a:t>
            </a:r>
            <a:endParaRPr sz="2600"/>
          </a:p>
          <a:p>
            <a:pPr marL="457200" lvl="0" indent="-393700" algn="l" rtl="0">
              <a:spcBef>
                <a:spcPts val="0"/>
              </a:spcBef>
              <a:spcAft>
                <a:spcPts val="0"/>
              </a:spcAft>
              <a:buSzPts val="2600"/>
              <a:buChar char="●"/>
            </a:pPr>
            <a:r>
              <a:rPr lang="en" sz="2600"/>
              <a:t>Accuracy and representativeness</a:t>
            </a:r>
            <a:endParaRPr sz="2600"/>
          </a:p>
          <a:p>
            <a:pPr marL="457200" lvl="0" indent="-393700" algn="l" rtl="0">
              <a:spcBef>
                <a:spcPts val="0"/>
              </a:spcBef>
              <a:spcAft>
                <a:spcPts val="0"/>
              </a:spcAft>
              <a:buSzPts val="2600"/>
              <a:buChar char="●"/>
            </a:pPr>
            <a:r>
              <a:rPr lang="en" sz="2600"/>
              <a:t>Other concerns</a:t>
            </a:r>
            <a:endParaRPr sz="2600"/>
          </a:p>
          <a:p>
            <a:pPr marL="914400" lvl="1" indent="-393700" algn="l" rtl="0">
              <a:spcBef>
                <a:spcPts val="0"/>
              </a:spcBef>
              <a:spcAft>
                <a:spcPts val="0"/>
              </a:spcAft>
              <a:buSzPts val="2600"/>
              <a:buChar char="○"/>
            </a:pPr>
            <a:r>
              <a:rPr lang="en" sz="2600"/>
              <a:t>Costs</a:t>
            </a:r>
            <a:endParaRPr sz="2600"/>
          </a:p>
          <a:p>
            <a:pPr marL="914400" lvl="1" indent="-393700" algn="l" rtl="0">
              <a:spcBef>
                <a:spcPts val="0"/>
              </a:spcBef>
              <a:spcAft>
                <a:spcPts val="0"/>
              </a:spcAft>
              <a:buSzPts val="2600"/>
              <a:buChar char="○"/>
            </a:pPr>
            <a:r>
              <a:rPr lang="en" sz="2600"/>
              <a:t>Audits</a:t>
            </a:r>
            <a:endParaRPr sz="2600"/>
          </a:p>
          <a:p>
            <a:pPr marL="914400" lvl="1" indent="-393700" algn="l" rtl="0">
              <a:spcBef>
                <a:spcPts val="0"/>
              </a:spcBef>
              <a:spcAft>
                <a:spcPts val="0"/>
              </a:spcAft>
              <a:buSzPts val="2600"/>
              <a:buChar char="○"/>
            </a:pPr>
            <a:r>
              <a:rPr lang="en" sz="2600"/>
              <a:t>Privacy/invasiveness</a:t>
            </a:r>
            <a:endParaRPr sz="2600"/>
          </a:p>
          <a:p>
            <a:pPr marL="914400" lvl="1" indent="-393700" algn="l" rtl="0">
              <a:spcBef>
                <a:spcPts val="0"/>
              </a:spcBef>
              <a:spcAft>
                <a:spcPts val="0"/>
              </a:spcAft>
              <a:buSzPts val="2600"/>
              <a:buChar char="○"/>
            </a:pPr>
            <a:r>
              <a:rPr lang="en" sz="2600"/>
              <a:t>Equity</a:t>
            </a:r>
            <a:endParaRPr sz="2600"/>
          </a:p>
        </p:txBody>
      </p:sp>
      <p:sp>
        <p:nvSpPr>
          <p:cNvPr id="159" name="Google Shape;159;p2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13</a:t>
            </a:fld>
            <a:endParaRPr/>
          </a:p>
        </p:txBody>
      </p:sp>
      <p:sp>
        <p:nvSpPr>
          <p:cNvPr id="160" name="Google Shape;160;p25"/>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161" name="Google Shape;161;p25"/>
          <p:cNvPicPr preferRelativeResize="0"/>
          <p:nvPr/>
        </p:nvPicPr>
        <p:blipFill>
          <a:blip r:embed="rId3">
            <a:alphaModFix/>
          </a:blip>
          <a:stretch>
            <a:fillRect/>
          </a:stretch>
        </p:blipFill>
        <p:spPr>
          <a:xfrm>
            <a:off x="104225" y="5710550"/>
            <a:ext cx="884923" cy="103177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FFFFFF"/>
            </a:gs>
          </a:gsLst>
          <a:lin ang="5400012" scaled="0"/>
        </a:gradFill>
        <a:effectLst/>
      </p:bgPr>
    </p:bg>
    <p:spTree>
      <p:nvGrpSpPr>
        <p:cNvPr id="1" name="Shape 165"/>
        <p:cNvGrpSpPr/>
        <p:nvPr/>
      </p:nvGrpSpPr>
      <p:grpSpPr>
        <a:xfrm>
          <a:off x="0" y="0"/>
          <a:ext cx="0" cy="0"/>
          <a:chOff x="0" y="0"/>
          <a:chExt cx="0" cy="0"/>
        </a:xfrm>
      </p:grpSpPr>
      <p:sp>
        <p:nvSpPr>
          <p:cNvPr id="166" name="Google Shape;166;p26"/>
          <p:cNvSpPr txBox="1">
            <a:spLocks noGrp="1"/>
          </p:cNvSpPr>
          <p:nvPr>
            <p:ph type="ctrTitle"/>
          </p:nvPr>
        </p:nvSpPr>
        <p:spPr>
          <a:xfrm>
            <a:off x="751050" y="1824900"/>
            <a:ext cx="7641900" cy="2077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sz="3400"/>
          </a:p>
          <a:p>
            <a:pPr marL="0" lvl="0" indent="0" algn="l" rtl="0">
              <a:spcBef>
                <a:spcPts val="0"/>
              </a:spcBef>
              <a:spcAft>
                <a:spcPts val="0"/>
              </a:spcAft>
              <a:buNone/>
            </a:pPr>
            <a:endParaRPr sz="3400"/>
          </a:p>
          <a:p>
            <a:pPr marL="0" lvl="0" indent="0" algn="l" rtl="0">
              <a:spcBef>
                <a:spcPts val="0"/>
              </a:spcBef>
              <a:spcAft>
                <a:spcPts val="0"/>
              </a:spcAft>
              <a:buNone/>
            </a:pPr>
            <a:r>
              <a:rPr lang="en" sz="3400" b="1"/>
              <a:t>Utility</a:t>
            </a:r>
            <a:endParaRPr sz="3400" b="1"/>
          </a:p>
          <a:p>
            <a:pPr marL="0" lvl="0" indent="0" algn="l" rtl="0">
              <a:spcBef>
                <a:spcPts val="0"/>
              </a:spcBef>
              <a:spcAft>
                <a:spcPts val="0"/>
              </a:spcAft>
              <a:buNone/>
            </a:pPr>
            <a:r>
              <a:rPr lang="en" sz="2300" i="1"/>
              <a:t>What do you think it means to use EDR data effectively?</a:t>
            </a:r>
            <a:endParaRPr sz="2300" i="1"/>
          </a:p>
          <a:p>
            <a:pPr marL="0" lvl="0" indent="0" algn="l" rtl="0">
              <a:spcBef>
                <a:spcPts val="0"/>
              </a:spcBef>
              <a:spcAft>
                <a:spcPts val="0"/>
              </a:spcAft>
              <a:buNone/>
            </a:pPr>
            <a:endParaRPr sz="2300" i="1"/>
          </a:p>
          <a:p>
            <a:pPr marL="0" lvl="0" indent="0" algn="l" rtl="0">
              <a:spcBef>
                <a:spcPts val="0"/>
              </a:spcBef>
              <a:spcAft>
                <a:spcPts val="0"/>
              </a:spcAft>
              <a:buNone/>
            </a:pPr>
            <a:r>
              <a:rPr lang="en" sz="2600"/>
              <a:t>3 bins...</a:t>
            </a:r>
            <a:endParaRPr sz="2600"/>
          </a:p>
          <a:p>
            <a:pPr marL="0" lvl="0" indent="0" algn="l" rtl="0">
              <a:spcBef>
                <a:spcPts val="0"/>
              </a:spcBef>
              <a:spcAft>
                <a:spcPts val="0"/>
              </a:spcAft>
              <a:buNone/>
            </a:pPr>
            <a:endParaRPr sz="2300"/>
          </a:p>
          <a:p>
            <a:pPr marL="457200" lvl="0" indent="-393700" algn="l" rtl="0">
              <a:spcBef>
                <a:spcPts val="0"/>
              </a:spcBef>
              <a:spcAft>
                <a:spcPts val="0"/>
              </a:spcAft>
              <a:buSzPts val="2600"/>
              <a:buChar char="●"/>
            </a:pPr>
            <a:r>
              <a:rPr lang="en" sz="2600"/>
              <a:t>Attributes of EDR data and collections</a:t>
            </a:r>
            <a:endParaRPr sz="2600"/>
          </a:p>
          <a:p>
            <a:pPr marL="457200" lvl="0" indent="-393700" algn="l" rtl="0">
              <a:spcBef>
                <a:spcPts val="0"/>
              </a:spcBef>
              <a:spcAft>
                <a:spcPts val="0"/>
              </a:spcAft>
              <a:buSzPts val="2600"/>
              <a:buChar char="●"/>
            </a:pPr>
            <a:r>
              <a:rPr lang="en" sz="2600"/>
              <a:t>Metrics EDR data help inform</a:t>
            </a:r>
            <a:endParaRPr sz="2600"/>
          </a:p>
          <a:p>
            <a:pPr marL="457200" lvl="0" indent="-393700" algn="l" rtl="0">
              <a:spcBef>
                <a:spcPts val="0"/>
              </a:spcBef>
              <a:spcAft>
                <a:spcPts val="0"/>
              </a:spcAft>
              <a:buSzPts val="2600"/>
              <a:buChar char="●"/>
            </a:pPr>
            <a:r>
              <a:rPr lang="en" sz="2600"/>
              <a:t>Management applications of EDR data</a:t>
            </a:r>
            <a:endParaRPr sz="2600"/>
          </a:p>
        </p:txBody>
      </p:sp>
      <p:sp>
        <p:nvSpPr>
          <p:cNvPr id="167" name="Google Shape;167;p2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14</a:t>
            </a:fld>
            <a:endParaRPr/>
          </a:p>
        </p:txBody>
      </p:sp>
      <p:sp>
        <p:nvSpPr>
          <p:cNvPr id="168" name="Google Shape;168;p26"/>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169" name="Google Shape;169;p26"/>
          <p:cNvPicPr preferRelativeResize="0"/>
          <p:nvPr/>
        </p:nvPicPr>
        <p:blipFill>
          <a:blip r:embed="rId3">
            <a:alphaModFix/>
          </a:blip>
          <a:stretch>
            <a:fillRect/>
          </a:stretch>
        </p:blipFill>
        <p:spPr>
          <a:xfrm>
            <a:off x="104225" y="5710550"/>
            <a:ext cx="884923" cy="1031773"/>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FFFFFF"/>
            </a:gs>
          </a:gsLst>
          <a:lin ang="5400012" scaled="0"/>
        </a:gradFill>
        <a:effectLst/>
      </p:bgPr>
    </p:bg>
    <p:spTree>
      <p:nvGrpSpPr>
        <p:cNvPr id="1" name="Shape 173"/>
        <p:cNvGrpSpPr/>
        <p:nvPr/>
      </p:nvGrpSpPr>
      <p:grpSpPr>
        <a:xfrm>
          <a:off x="0" y="0"/>
          <a:ext cx="0" cy="0"/>
          <a:chOff x="0" y="0"/>
          <a:chExt cx="0" cy="0"/>
        </a:xfrm>
      </p:grpSpPr>
      <p:sp>
        <p:nvSpPr>
          <p:cNvPr id="174" name="Google Shape;174;p27"/>
          <p:cNvSpPr txBox="1">
            <a:spLocks noGrp="1"/>
          </p:cNvSpPr>
          <p:nvPr>
            <p:ph type="ctrTitle"/>
          </p:nvPr>
        </p:nvSpPr>
        <p:spPr>
          <a:xfrm>
            <a:off x="751050" y="3429000"/>
            <a:ext cx="7641900" cy="2077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sz="3400"/>
          </a:p>
          <a:p>
            <a:pPr marL="0" lvl="0" indent="0" algn="l" rtl="0">
              <a:spcBef>
                <a:spcPts val="0"/>
              </a:spcBef>
              <a:spcAft>
                <a:spcPts val="0"/>
              </a:spcAft>
              <a:buNone/>
            </a:pPr>
            <a:endParaRPr sz="3400"/>
          </a:p>
          <a:p>
            <a:pPr marL="0" lvl="0" indent="0" algn="l" rtl="0">
              <a:spcBef>
                <a:spcPts val="0"/>
              </a:spcBef>
              <a:spcAft>
                <a:spcPts val="0"/>
              </a:spcAft>
              <a:buNone/>
            </a:pPr>
            <a:r>
              <a:rPr lang="en" sz="3000" b="1"/>
              <a:t>Questions and discussion opportunities</a:t>
            </a:r>
            <a:endParaRPr sz="3000" b="1"/>
          </a:p>
          <a:p>
            <a:pPr marL="0" lvl="0" indent="0" algn="l" rtl="0">
              <a:spcBef>
                <a:spcPts val="0"/>
              </a:spcBef>
              <a:spcAft>
                <a:spcPts val="0"/>
              </a:spcAft>
              <a:buNone/>
            </a:pPr>
            <a:r>
              <a:rPr lang="en" sz="2300" i="1"/>
              <a:t>What else? What other questions should we ask?</a:t>
            </a:r>
            <a:endParaRPr sz="2300" i="1"/>
          </a:p>
          <a:p>
            <a:pPr marL="0" lvl="0" indent="0" algn="l" rtl="0">
              <a:spcBef>
                <a:spcPts val="0"/>
              </a:spcBef>
              <a:spcAft>
                <a:spcPts val="0"/>
              </a:spcAft>
              <a:buNone/>
            </a:pPr>
            <a:endParaRPr sz="2300" i="1"/>
          </a:p>
          <a:p>
            <a:pPr marL="0" lvl="0" indent="0" algn="l" rtl="0">
              <a:spcBef>
                <a:spcPts val="0"/>
              </a:spcBef>
              <a:spcAft>
                <a:spcPts val="0"/>
              </a:spcAft>
              <a:buNone/>
            </a:pPr>
            <a:r>
              <a:rPr lang="en" sz="2600"/>
              <a:t>Topics</a:t>
            </a:r>
            <a:endParaRPr sz="2600"/>
          </a:p>
          <a:p>
            <a:pPr marL="457200" lvl="0" indent="0" algn="l" rtl="0">
              <a:spcBef>
                <a:spcPts val="0"/>
              </a:spcBef>
              <a:spcAft>
                <a:spcPts val="0"/>
              </a:spcAft>
              <a:buNone/>
            </a:pPr>
            <a:endParaRPr sz="2600"/>
          </a:p>
          <a:p>
            <a:pPr marL="457200" lvl="0" indent="-393700" algn="l" rtl="0">
              <a:spcBef>
                <a:spcPts val="0"/>
              </a:spcBef>
              <a:spcAft>
                <a:spcPts val="0"/>
              </a:spcAft>
              <a:buSzPts val="2600"/>
              <a:buChar char="●"/>
            </a:pPr>
            <a:r>
              <a:rPr lang="en" sz="2600"/>
              <a:t>Timing</a:t>
            </a:r>
            <a:endParaRPr sz="2600"/>
          </a:p>
          <a:p>
            <a:pPr marL="457200" lvl="0" indent="-393700" algn="l" rtl="0">
              <a:spcBef>
                <a:spcPts val="0"/>
              </a:spcBef>
              <a:spcAft>
                <a:spcPts val="0"/>
              </a:spcAft>
              <a:buSzPts val="2600"/>
              <a:buChar char="●"/>
            </a:pPr>
            <a:r>
              <a:rPr lang="en" sz="2600"/>
              <a:t>Relevance</a:t>
            </a:r>
            <a:endParaRPr sz="2600"/>
          </a:p>
          <a:p>
            <a:pPr marL="457200" lvl="0" indent="-393700" algn="l" rtl="0">
              <a:spcBef>
                <a:spcPts val="0"/>
              </a:spcBef>
              <a:spcAft>
                <a:spcPts val="0"/>
              </a:spcAft>
              <a:buSzPts val="2600"/>
              <a:buChar char="●"/>
            </a:pPr>
            <a:r>
              <a:rPr lang="en" sz="2600"/>
              <a:t>Utility/use in Council process</a:t>
            </a:r>
            <a:endParaRPr sz="2600"/>
          </a:p>
          <a:p>
            <a:pPr marL="457200" lvl="0" indent="-393700" algn="l" rtl="0">
              <a:spcBef>
                <a:spcPts val="0"/>
              </a:spcBef>
              <a:spcAft>
                <a:spcPts val="0"/>
              </a:spcAft>
              <a:buSzPts val="2600"/>
              <a:buChar char="●"/>
            </a:pPr>
            <a:r>
              <a:rPr lang="en" sz="2600"/>
              <a:t>Duplication</a:t>
            </a:r>
            <a:endParaRPr sz="2600"/>
          </a:p>
          <a:p>
            <a:pPr marL="457200" lvl="0" indent="-393700" algn="l" rtl="0">
              <a:spcBef>
                <a:spcPts val="0"/>
              </a:spcBef>
              <a:spcAft>
                <a:spcPts val="0"/>
              </a:spcAft>
              <a:buSzPts val="2600"/>
              <a:buChar char="●"/>
            </a:pPr>
            <a:r>
              <a:rPr lang="en" sz="2600"/>
              <a:t>Consistency vs. specificity</a:t>
            </a:r>
            <a:endParaRPr sz="2600"/>
          </a:p>
          <a:p>
            <a:pPr marL="457200" lvl="0" indent="-393700" algn="l" rtl="0">
              <a:spcBef>
                <a:spcPts val="0"/>
              </a:spcBef>
              <a:spcAft>
                <a:spcPts val="0"/>
              </a:spcAft>
              <a:buSzPts val="2600"/>
              <a:buChar char="●"/>
            </a:pPr>
            <a:r>
              <a:rPr lang="en" sz="2600"/>
              <a:t>Burden and equity</a:t>
            </a:r>
            <a:endParaRPr sz="2600"/>
          </a:p>
          <a:p>
            <a:pPr marL="0" lvl="0" indent="0" algn="l" rtl="0">
              <a:spcBef>
                <a:spcPts val="0"/>
              </a:spcBef>
              <a:spcAft>
                <a:spcPts val="0"/>
              </a:spcAft>
              <a:buNone/>
            </a:pPr>
            <a:endParaRPr sz="2600"/>
          </a:p>
        </p:txBody>
      </p:sp>
      <p:sp>
        <p:nvSpPr>
          <p:cNvPr id="175" name="Google Shape;175;p2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15</a:t>
            </a:fld>
            <a:endParaRPr/>
          </a:p>
        </p:txBody>
      </p:sp>
      <p:sp>
        <p:nvSpPr>
          <p:cNvPr id="176" name="Google Shape;176;p27"/>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177" name="Google Shape;177;p27"/>
          <p:cNvPicPr preferRelativeResize="0"/>
          <p:nvPr/>
        </p:nvPicPr>
        <p:blipFill>
          <a:blip r:embed="rId3">
            <a:alphaModFix/>
          </a:blip>
          <a:stretch>
            <a:fillRect/>
          </a:stretch>
        </p:blipFill>
        <p:spPr>
          <a:xfrm>
            <a:off x="104225" y="5710550"/>
            <a:ext cx="884923" cy="1031773"/>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81"/>
        <p:cNvGrpSpPr/>
        <p:nvPr/>
      </p:nvGrpSpPr>
      <p:grpSpPr>
        <a:xfrm>
          <a:off x="0" y="0"/>
          <a:ext cx="0" cy="0"/>
          <a:chOff x="0" y="0"/>
          <a:chExt cx="0" cy="0"/>
        </a:xfrm>
      </p:grpSpPr>
      <p:sp>
        <p:nvSpPr>
          <p:cNvPr id="182" name="Google Shape;182;p28"/>
          <p:cNvSpPr txBox="1">
            <a:spLocks noGrp="1"/>
          </p:cNvSpPr>
          <p:nvPr>
            <p:ph type="ctrTitle"/>
          </p:nvPr>
        </p:nvSpPr>
        <p:spPr>
          <a:xfrm>
            <a:off x="681550" y="1600100"/>
            <a:ext cx="7934700" cy="4091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sz="2800"/>
          </a:p>
          <a:p>
            <a:pPr marL="0" lvl="0" indent="0" algn="l" rtl="0">
              <a:spcBef>
                <a:spcPts val="0"/>
              </a:spcBef>
              <a:spcAft>
                <a:spcPts val="0"/>
              </a:spcAft>
              <a:buNone/>
            </a:pPr>
            <a:endParaRPr sz="2500"/>
          </a:p>
          <a:p>
            <a:pPr marL="0" lvl="0" indent="0" algn="l" rtl="0">
              <a:spcBef>
                <a:spcPts val="0"/>
              </a:spcBef>
              <a:spcAft>
                <a:spcPts val="0"/>
              </a:spcAft>
              <a:buNone/>
            </a:pPr>
            <a:endParaRPr sz="2500"/>
          </a:p>
          <a:p>
            <a:pPr marL="0" lvl="0" indent="0" algn="l" rtl="0">
              <a:spcBef>
                <a:spcPts val="0"/>
              </a:spcBef>
              <a:spcAft>
                <a:spcPts val="0"/>
              </a:spcAft>
              <a:buNone/>
            </a:pPr>
            <a:endParaRPr sz="2600" i="1"/>
          </a:p>
        </p:txBody>
      </p:sp>
      <p:sp>
        <p:nvSpPr>
          <p:cNvPr id="183" name="Google Shape;183;p28"/>
          <p:cNvSpPr txBox="1"/>
          <p:nvPr/>
        </p:nvSpPr>
        <p:spPr>
          <a:xfrm>
            <a:off x="911350" y="2644550"/>
            <a:ext cx="77049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a:t>Questions and Discussion</a:t>
            </a:r>
            <a:endParaRPr sz="3600" b="1"/>
          </a:p>
        </p:txBody>
      </p:sp>
      <p:sp>
        <p:nvSpPr>
          <p:cNvPr id="184" name="Google Shape;184;p2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16</a:t>
            </a:fld>
            <a:endParaRPr/>
          </a:p>
        </p:txBody>
      </p:sp>
      <p:sp>
        <p:nvSpPr>
          <p:cNvPr id="185" name="Google Shape;185;p28"/>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186" name="Google Shape;186;p28"/>
          <p:cNvPicPr preferRelativeResize="0"/>
          <p:nvPr/>
        </p:nvPicPr>
        <p:blipFill>
          <a:blip r:embed="rId3">
            <a:alphaModFix/>
          </a:blip>
          <a:stretch>
            <a:fillRect/>
          </a:stretch>
        </p:blipFill>
        <p:spPr>
          <a:xfrm>
            <a:off x="104225" y="5710550"/>
            <a:ext cx="884923" cy="103177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681550" y="1600100"/>
            <a:ext cx="7934700" cy="4091700"/>
          </a:xfrm>
          <a:prstGeom prst="rect">
            <a:avLst/>
          </a:prstGeom>
        </p:spPr>
        <p:txBody>
          <a:bodyPr spcFirstLastPara="1" wrap="square" lIns="91425" tIns="91425" rIns="91425" bIns="91425" anchor="b" anchorCtr="0">
            <a:noAutofit/>
          </a:bodyPr>
          <a:lstStyle/>
          <a:p>
            <a:pPr marL="914400" lvl="0" indent="-406400" algn="l" rtl="0">
              <a:spcBef>
                <a:spcPts val="0"/>
              </a:spcBef>
              <a:spcAft>
                <a:spcPts val="0"/>
              </a:spcAft>
              <a:buSzPts val="2800"/>
              <a:buAutoNum type="arabicPeriod"/>
            </a:pPr>
            <a:r>
              <a:rPr lang="en" sz="2800" dirty="0"/>
              <a:t>Workshop agenda and objectives</a:t>
            </a:r>
            <a:endParaRPr sz="2800" dirty="0"/>
          </a:p>
          <a:p>
            <a:pPr marL="1885950" lvl="0" indent="-514350" algn="l" rtl="0">
              <a:spcBef>
                <a:spcPts val="0"/>
              </a:spcBef>
              <a:spcAft>
                <a:spcPts val="0"/>
              </a:spcAft>
              <a:buFont typeface="+mj-lt"/>
              <a:buAutoNum type="arabicPeriod"/>
            </a:pPr>
            <a:endParaRPr sz="2800" dirty="0"/>
          </a:p>
          <a:p>
            <a:pPr marL="914400" lvl="0" indent="-406400" algn="l" rtl="0">
              <a:spcBef>
                <a:spcPts val="0"/>
              </a:spcBef>
              <a:spcAft>
                <a:spcPts val="0"/>
              </a:spcAft>
              <a:buSzPts val="2800"/>
              <a:buAutoNum type="arabicPeriod"/>
            </a:pPr>
            <a:r>
              <a:rPr lang="en" sz="2800" dirty="0"/>
              <a:t>Virtual engagement strategies</a:t>
            </a:r>
            <a:endParaRPr sz="2800" dirty="0"/>
          </a:p>
          <a:p>
            <a:pPr marL="1885950" lvl="0" indent="-514350" algn="l" rtl="0">
              <a:spcBef>
                <a:spcPts val="0"/>
              </a:spcBef>
              <a:spcAft>
                <a:spcPts val="0"/>
              </a:spcAft>
              <a:buFont typeface="+mj-lt"/>
              <a:buAutoNum type="arabicPeriod"/>
            </a:pPr>
            <a:endParaRPr sz="2800" dirty="0"/>
          </a:p>
          <a:p>
            <a:pPr marL="914400" lvl="0" indent="-406400" algn="l" rtl="0">
              <a:spcBef>
                <a:spcPts val="0"/>
              </a:spcBef>
              <a:spcAft>
                <a:spcPts val="0"/>
              </a:spcAft>
              <a:buSzPts val="2800"/>
              <a:buAutoNum type="arabicPeriod"/>
            </a:pPr>
            <a:r>
              <a:rPr lang="en" sz="2800" dirty="0"/>
              <a:t>Themes of discussion</a:t>
            </a:r>
            <a:endParaRPr sz="2800" dirty="0"/>
          </a:p>
          <a:p>
            <a:pPr marL="0" lvl="0" indent="0" algn="l" rtl="0">
              <a:spcBef>
                <a:spcPts val="0"/>
              </a:spcBef>
              <a:spcAft>
                <a:spcPts val="0"/>
              </a:spcAft>
              <a:buNone/>
            </a:pPr>
            <a:endParaRPr sz="2500" dirty="0"/>
          </a:p>
          <a:p>
            <a:pPr marL="0" lvl="0" indent="0" algn="l" rtl="0">
              <a:spcBef>
                <a:spcPts val="0"/>
              </a:spcBef>
              <a:spcAft>
                <a:spcPts val="0"/>
              </a:spcAft>
              <a:buNone/>
            </a:pPr>
            <a:endParaRPr sz="2500" dirty="0"/>
          </a:p>
          <a:p>
            <a:pPr marL="0" lvl="0" indent="0" algn="l" rtl="0">
              <a:spcBef>
                <a:spcPts val="0"/>
              </a:spcBef>
              <a:spcAft>
                <a:spcPts val="0"/>
              </a:spcAft>
              <a:buNone/>
            </a:pPr>
            <a:endParaRPr sz="2600" i="1" dirty="0"/>
          </a:p>
        </p:txBody>
      </p:sp>
      <p:sp>
        <p:nvSpPr>
          <p:cNvPr id="61" name="Google Shape;61;p14"/>
          <p:cNvSpPr txBox="1"/>
          <p:nvPr/>
        </p:nvSpPr>
        <p:spPr>
          <a:xfrm>
            <a:off x="2371200" y="937400"/>
            <a:ext cx="41247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a:t>Overview</a:t>
            </a:r>
            <a:endParaRPr sz="3600" b="1"/>
          </a:p>
        </p:txBody>
      </p:sp>
      <p:sp>
        <p:nvSpPr>
          <p:cNvPr id="62" name="Google Shape;62;p1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a:t>
            </a:fld>
            <a:endParaRPr/>
          </a:p>
        </p:txBody>
      </p:sp>
      <p:sp>
        <p:nvSpPr>
          <p:cNvPr id="63" name="Google Shape;63;p14"/>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64" name="Google Shape;64;p14"/>
          <p:cNvPicPr preferRelativeResize="0"/>
          <p:nvPr/>
        </p:nvPicPr>
        <p:blipFill>
          <a:blip r:embed="rId3">
            <a:alphaModFix/>
          </a:blip>
          <a:stretch>
            <a:fillRect/>
          </a:stretch>
        </p:blipFill>
        <p:spPr>
          <a:xfrm>
            <a:off x="104225" y="5710550"/>
            <a:ext cx="884923" cy="103177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68"/>
        <p:cNvGrpSpPr/>
        <p:nvPr/>
      </p:nvGrpSpPr>
      <p:grpSpPr>
        <a:xfrm>
          <a:off x="0" y="0"/>
          <a:ext cx="0" cy="0"/>
          <a:chOff x="0" y="0"/>
          <a:chExt cx="0" cy="0"/>
        </a:xfrm>
      </p:grpSpPr>
      <p:sp>
        <p:nvSpPr>
          <p:cNvPr id="70" name="Google Shape;70;p15"/>
          <p:cNvSpPr txBox="1"/>
          <p:nvPr/>
        </p:nvSpPr>
        <p:spPr>
          <a:xfrm>
            <a:off x="977400" y="687250"/>
            <a:ext cx="71892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dirty="0"/>
              <a:t>EDR Discussion Objectives</a:t>
            </a:r>
            <a:endParaRPr sz="3600" b="1" dirty="0"/>
          </a:p>
        </p:txBody>
      </p:sp>
      <p:sp>
        <p:nvSpPr>
          <p:cNvPr id="71" name="Google Shape;71;p1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3</a:t>
            </a:fld>
            <a:endParaRPr/>
          </a:p>
        </p:txBody>
      </p:sp>
      <p:sp>
        <p:nvSpPr>
          <p:cNvPr id="72" name="Google Shape;72;p15"/>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73" name="Google Shape;73;p15"/>
          <p:cNvPicPr preferRelativeResize="0"/>
          <p:nvPr/>
        </p:nvPicPr>
        <p:blipFill>
          <a:blip r:embed="rId3">
            <a:alphaModFix/>
          </a:blip>
          <a:stretch>
            <a:fillRect/>
          </a:stretch>
        </p:blipFill>
        <p:spPr>
          <a:xfrm>
            <a:off x="104225" y="5710550"/>
            <a:ext cx="884923" cy="1031773"/>
          </a:xfrm>
          <a:prstGeom prst="rect">
            <a:avLst/>
          </a:prstGeom>
          <a:noFill/>
          <a:ln>
            <a:noFill/>
          </a:ln>
        </p:spPr>
      </p:pic>
      <p:sp>
        <p:nvSpPr>
          <p:cNvPr id="12" name="TextBox 11">
            <a:extLst>
              <a:ext uri="{FF2B5EF4-FFF2-40B4-BE49-F238E27FC236}">
                <a16:creationId xmlns:a16="http://schemas.microsoft.com/office/drawing/2014/main" id="{D2CF5142-DC04-4528-AF15-7C7822843993}"/>
              </a:ext>
            </a:extLst>
          </p:cNvPr>
          <p:cNvSpPr txBox="1"/>
          <p:nvPr/>
        </p:nvSpPr>
        <p:spPr>
          <a:xfrm>
            <a:off x="443884" y="1536174"/>
            <a:ext cx="8380520" cy="3785652"/>
          </a:xfrm>
          <a:prstGeom prst="rect">
            <a:avLst/>
          </a:prstGeom>
          <a:noFill/>
        </p:spPr>
        <p:txBody>
          <a:bodyPr wrap="square">
            <a:spAutoFit/>
          </a:bodyPr>
          <a:lstStyle/>
          <a:p>
            <a:r>
              <a:rPr lang="en" sz="2400" dirty="0">
                <a:solidFill>
                  <a:schemeClr val="tx1"/>
                </a:solidFill>
              </a:rPr>
              <a:t>1. Discuss the Council’s existing EDR programs, including their objectives, the use of EDR information to support decision-making, and the relationship between the data elements collected, economic performance metrics, and the management questions they can inform.</a:t>
            </a:r>
            <a:br>
              <a:rPr lang="en" sz="2400" dirty="0">
                <a:solidFill>
                  <a:schemeClr val="tx1"/>
                </a:solidFill>
              </a:rPr>
            </a:br>
            <a:br>
              <a:rPr lang="en" sz="2400" dirty="0">
                <a:solidFill>
                  <a:schemeClr val="tx1"/>
                </a:solidFill>
              </a:rPr>
            </a:br>
            <a:r>
              <a:rPr lang="en" sz="2400" dirty="0">
                <a:solidFill>
                  <a:schemeClr val="tx1"/>
                </a:solidFill>
              </a:rPr>
              <a:t>2. Generate ideas for </a:t>
            </a:r>
            <a:r>
              <a:rPr lang="en" sz="2400" b="1" dirty="0">
                <a:solidFill>
                  <a:schemeClr val="tx1"/>
                </a:solidFill>
              </a:rPr>
              <a:t>improving the usablity, efficiency, and consistency </a:t>
            </a:r>
            <a:r>
              <a:rPr lang="en" sz="2400" dirty="0">
                <a:solidFill>
                  <a:schemeClr val="tx1"/>
                </a:solidFill>
              </a:rPr>
              <a:t>of existing EDR programs while </a:t>
            </a:r>
            <a:r>
              <a:rPr lang="en" sz="2400" b="1" dirty="0">
                <a:solidFill>
                  <a:schemeClr val="tx1"/>
                </a:solidFill>
              </a:rPr>
              <a:t>minimizing their cost and burden </a:t>
            </a:r>
            <a:r>
              <a:rPr lang="en" sz="2400" dirty="0">
                <a:solidFill>
                  <a:schemeClr val="tx1"/>
                </a:solidFill>
              </a:rPr>
              <a:t>to industry and the government.</a:t>
            </a:r>
            <a:endParaRPr lang="en-US" sz="24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77"/>
        <p:cNvGrpSpPr/>
        <p:nvPr/>
      </p:nvGrpSpPr>
      <p:grpSpPr>
        <a:xfrm>
          <a:off x="0" y="0"/>
          <a:ext cx="0" cy="0"/>
          <a:chOff x="0" y="0"/>
          <a:chExt cx="0" cy="0"/>
        </a:xfrm>
      </p:grpSpPr>
      <p:sp>
        <p:nvSpPr>
          <p:cNvPr id="78" name="Google Shape;78;p16"/>
          <p:cNvSpPr txBox="1">
            <a:spLocks noGrp="1"/>
          </p:cNvSpPr>
          <p:nvPr>
            <p:ph type="ctrTitle"/>
          </p:nvPr>
        </p:nvSpPr>
        <p:spPr>
          <a:xfrm>
            <a:off x="604650" y="2032986"/>
            <a:ext cx="7934700" cy="3246415"/>
          </a:xfrm>
          <a:prstGeom prst="rect">
            <a:avLst/>
          </a:prstGeom>
        </p:spPr>
        <p:txBody>
          <a:bodyPr spcFirstLastPara="1" wrap="square" lIns="91425" tIns="91425" rIns="91425" bIns="91425" anchor="b" anchorCtr="0">
            <a:noAutofit/>
          </a:bodyPr>
          <a:lstStyle/>
          <a:p>
            <a:pPr marL="527050" lvl="0" algn="l" rtl="0">
              <a:spcBef>
                <a:spcPts val="0"/>
              </a:spcBef>
              <a:spcAft>
                <a:spcPts val="0"/>
              </a:spcAft>
              <a:buSzPts val="2500"/>
            </a:pPr>
            <a:r>
              <a:rPr lang="en" sz="2500" dirty="0"/>
              <a:t>1.	Introductions and purpose</a:t>
            </a:r>
            <a:br>
              <a:rPr lang="en" sz="2500" dirty="0"/>
            </a:br>
            <a:r>
              <a:rPr lang="en" sz="2500" dirty="0"/>
              <a:t>2.	Quick discussion: Economic data objectives</a:t>
            </a:r>
            <a:br>
              <a:rPr lang="en" sz="2500" dirty="0"/>
            </a:br>
            <a:r>
              <a:rPr lang="en" sz="2500" dirty="0"/>
              <a:t>3.	Presentation: EDR objectives and use</a:t>
            </a:r>
            <a:br>
              <a:rPr lang="en" sz="2500" dirty="0"/>
            </a:br>
            <a:endParaRPr sz="2500" dirty="0"/>
          </a:p>
          <a:p>
            <a:pPr marL="457200" lvl="0" algn="l" rtl="0">
              <a:spcBef>
                <a:spcPts val="0"/>
              </a:spcBef>
              <a:spcAft>
                <a:spcPts val="0"/>
              </a:spcAft>
            </a:pPr>
            <a:r>
              <a:rPr lang="en" sz="2500" dirty="0"/>
              <a:t>BREAK (10 min)</a:t>
            </a:r>
            <a:br>
              <a:rPr lang="en" sz="2500" dirty="0"/>
            </a:br>
            <a:endParaRPr sz="2500" dirty="0"/>
          </a:p>
          <a:p>
            <a:pPr marL="527050" lvl="0" algn="l" rtl="0">
              <a:spcBef>
                <a:spcPts val="0"/>
              </a:spcBef>
              <a:spcAft>
                <a:spcPts val="0"/>
              </a:spcAft>
              <a:buSzPts val="2500"/>
            </a:pPr>
            <a:r>
              <a:rPr lang="en" sz="2500" dirty="0"/>
              <a:t>4.	Discussion: Balancing utility, cost, and burden</a:t>
            </a:r>
            <a:endParaRPr sz="2500" dirty="0"/>
          </a:p>
          <a:p>
            <a:pPr marL="0" lvl="0" indent="0" algn="ctr" rtl="0">
              <a:spcBef>
                <a:spcPts val="0"/>
              </a:spcBef>
              <a:spcAft>
                <a:spcPts val="0"/>
              </a:spcAft>
              <a:buNone/>
            </a:pPr>
            <a:endParaRPr sz="2600" i="1" dirty="0"/>
          </a:p>
        </p:txBody>
      </p:sp>
      <p:sp>
        <p:nvSpPr>
          <p:cNvPr id="79" name="Google Shape;79;p16"/>
          <p:cNvSpPr txBox="1"/>
          <p:nvPr/>
        </p:nvSpPr>
        <p:spPr>
          <a:xfrm>
            <a:off x="2371200" y="937400"/>
            <a:ext cx="41247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a:t>Webinar Agenda</a:t>
            </a:r>
            <a:endParaRPr sz="3600" b="1"/>
          </a:p>
        </p:txBody>
      </p:sp>
      <p:sp>
        <p:nvSpPr>
          <p:cNvPr id="80" name="Google Shape;80;p1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4</a:t>
            </a:fld>
            <a:endParaRPr/>
          </a:p>
        </p:txBody>
      </p:sp>
      <p:sp>
        <p:nvSpPr>
          <p:cNvPr id="81" name="Google Shape;81;p16"/>
          <p:cNvSpPr txBox="1"/>
          <p:nvPr/>
        </p:nvSpPr>
        <p:spPr>
          <a:xfrm>
            <a:off x="989148" y="6217622"/>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82" name="Google Shape;82;p16"/>
          <p:cNvPicPr preferRelativeResize="0"/>
          <p:nvPr/>
        </p:nvPicPr>
        <p:blipFill>
          <a:blip r:embed="rId3">
            <a:alphaModFix/>
          </a:blip>
          <a:stretch>
            <a:fillRect/>
          </a:stretch>
        </p:blipFill>
        <p:spPr>
          <a:xfrm>
            <a:off x="104225" y="5710550"/>
            <a:ext cx="884923" cy="103177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86"/>
        <p:cNvGrpSpPr/>
        <p:nvPr/>
      </p:nvGrpSpPr>
      <p:grpSpPr>
        <a:xfrm>
          <a:off x="0" y="0"/>
          <a:ext cx="0" cy="0"/>
          <a:chOff x="0" y="0"/>
          <a:chExt cx="0" cy="0"/>
        </a:xfrm>
      </p:grpSpPr>
      <p:sp>
        <p:nvSpPr>
          <p:cNvPr id="87" name="Google Shape;87;p17"/>
          <p:cNvSpPr txBox="1"/>
          <p:nvPr/>
        </p:nvSpPr>
        <p:spPr>
          <a:xfrm>
            <a:off x="977400" y="949725"/>
            <a:ext cx="71892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a:t>Virtual engagement</a:t>
            </a:r>
            <a:endParaRPr sz="3600" b="1"/>
          </a:p>
        </p:txBody>
      </p:sp>
      <p:sp>
        <p:nvSpPr>
          <p:cNvPr id="88" name="Google Shape;88;p1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5</a:t>
            </a:fld>
            <a:endParaRPr/>
          </a:p>
        </p:txBody>
      </p:sp>
      <p:sp>
        <p:nvSpPr>
          <p:cNvPr id="89" name="Google Shape;89;p17"/>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90" name="Google Shape;90;p17"/>
          <p:cNvPicPr preferRelativeResize="0"/>
          <p:nvPr/>
        </p:nvPicPr>
        <p:blipFill>
          <a:blip r:embed="rId3">
            <a:alphaModFix/>
          </a:blip>
          <a:stretch>
            <a:fillRect/>
          </a:stretch>
        </p:blipFill>
        <p:spPr>
          <a:xfrm>
            <a:off x="104225" y="5710550"/>
            <a:ext cx="884923" cy="1031773"/>
          </a:xfrm>
          <a:prstGeom prst="rect">
            <a:avLst/>
          </a:prstGeom>
          <a:noFill/>
          <a:ln>
            <a:noFill/>
          </a:ln>
        </p:spPr>
      </p:pic>
      <p:pic>
        <p:nvPicPr>
          <p:cNvPr id="91" name="Google Shape;91;p17"/>
          <p:cNvPicPr preferRelativeResize="0"/>
          <p:nvPr/>
        </p:nvPicPr>
        <p:blipFill>
          <a:blip r:embed="rId4">
            <a:alphaModFix/>
          </a:blip>
          <a:stretch>
            <a:fillRect/>
          </a:stretch>
        </p:blipFill>
        <p:spPr>
          <a:xfrm>
            <a:off x="1555839" y="2453663"/>
            <a:ext cx="6056426" cy="3388851"/>
          </a:xfrm>
          <a:prstGeom prst="rect">
            <a:avLst/>
          </a:prstGeom>
          <a:noFill/>
          <a:ln>
            <a:noFill/>
          </a:ln>
        </p:spPr>
      </p:pic>
      <p:sp>
        <p:nvSpPr>
          <p:cNvPr id="92" name="Google Shape;92;p17"/>
          <p:cNvSpPr txBox="1"/>
          <p:nvPr/>
        </p:nvSpPr>
        <p:spPr>
          <a:xfrm>
            <a:off x="433550" y="1579200"/>
            <a:ext cx="8301000" cy="524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t>Given the large group size (60+) we used voluntary multiple-choice polls for participant introductions and  to provide a quick snapshot of participation. (Caveats: not all participants opted to respond, and respondents varied between questions.)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96"/>
        <p:cNvGrpSpPr/>
        <p:nvPr/>
      </p:nvGrpSpPr>
      <p:grpSpPr>
        <a:xfrm>
          <a:off x="0" y="0"/>
          <a:ext cx="0" cy="0"/>
          <a:chOff x="0" y="0"/>
          <a:chExt cx="0" cy="0"/>
        </a:xfrm>
      </p:grpSpPr>
      <p:sp>
        <p:nvSpPr>
          <p:cNvPr id="97" name="Google Shape;97;p1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6</a:t>
            </a:fld>
            <a:endParaRPr/>
          </a:p>
        </p:txBody>
      </p:sp>
      <p:sp>
        <p:nvSpPr>
          <p:cNvPr id="98" name="Google Shape;98;p18"/>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99" name="Google Shape;99;p18"/>
          <p:cNvPicPr preferRelativeResize="0"/>
          <p:nvPr/>
        </p:nvPicPr>
        <p:blipFill>
          <a:blip r:embed="rId3">
            <a:alphaModFix/>
          </a:blip>
          <a:stretch>
            <a:fillRect/>
          </a:stretch>
        </p:blipFill>
        <p:spPr>
          <a:xfrm>
            <a:off x="104225" y="5710550"/>
            <a:ext cx="884923" cy="1031773"/>
          </a:xfrm>
          <a:prstGeom prst="rect">
            <a:avLst/>
          </a:prstGeom>
          <a:noFill/>
          <a:ln>
            <a:noFill/>
          </a:ln>
        </p:spPr>
      </p:pic>
      <p:pic>
        <p:nvPicPr>
          <p:cNvPr id="100" name="Google Shape;100;p18"/>
          <p:cNvPicPr preferRelativeResize="0"/>
          <p:nvPr/>
        </p:nvPicPr>
        <p:blipFill>
          <a:blip r:embed="rId4">
            <a:alphaModFix/>
          </a:blip>
          <a:stretch>
            <a:fillRect/>
          </a:stretch>
        </p:blipFill>
        <p:spPr>
          <a:xfrm>
            <a:off x="763525" y="682725"/>
            <a:ext cx="7616950" cy="477647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04"/>
        <p:cNvGrpSpPr/>
        <p:nvPr/>
      </p:nvGrpSpPr>
      <p:grpSpPr>
        <a:xfrm>
          <a:off x="0" y="0"/>
          <a:ext cx="0" cy="0"/>
          <a:chOff x="0" y="0"/>
          <a:chExt cx="0" cy="0"/>
        </a:xfrm>
      </p:grpSpPr>
      <p:sp>
        <p:nvSpPr>
          <p:cNvPr id="105" name="Google Shape;105;p1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7</a:t>
            </a:fld>
            <a:endParaRPr/>
          </a:p>
        </p:txBody>
      </p:sp>
      <p:sp>
        <p:nvSpPr>
          <p:cNvPr id="106" name="Google Shape;106;p19"/>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107" name="Google Shape;107;p19"/>
          <p:cNvPicPr preferRelativeResize="0"/>
          <p:nvPr/>
        </p:nvPicPr>
        <p:blipFill>
          <a:blip r:embed="rId3">
            <a:alphaModFix/>
          </a:blip>
          <a:stretch>
            <a:fillRect/>
          </a:stretch>
        </p:blipFill>
        <p:spPr>
          <a:xfrm>
            <a:off x="104225" y="5710550"/>
            <a:ext cx="884923" cy="1031773"/>
          </a:xfrm>
          <a:prstGeom prst="rect">
            <a:avLst/>
          </a:prstGeom>
          <a:noFill/>
          <a:ln>
            <a:noFill/>
          </a:ln>
        </p:spPr>
      </p:pic>
      <p:pic>
        <p:nvPicPr>
          <p:cNvPr id="108" name="Google Shape;108;p19"/>
          <p:cNvPicPr preferRelativeResize="0"/>
          <p:nvPr/>
        </p:nvPicPr>
        <p:blipFill>
          <a:blip r:embed="rId4">
            <a:alphaModFix/>
          </a:blip>
          <a:stretch>
            <a:fillRect/>
          </a:stretch>
        </p:blipFill>
        <p:spPr>
          <a:xfrm>
            <a:off x="206600" y="1502350"/>
            <a:ext cx="8648224" cy="27171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12"/>
        <p:cNvGrpSpPr/>
        <p:nvPr/>
      </p:nvGrpSpPr>
      <p:grpSpPr>
        <a:xfrm>
          <a:off x="0" y="0"/>
          <a:ext cx="0" cy="0"/>
          <a:chOff x="0" y="0"/>
          <a:chExt cx="0" cy="0"/>
        </a:xfrm>
      </p:grpSpPr>
      <p:sp>
        <p:nvSpPr>
          <p:cNvPr id="113" name="Google Shape;113;p20"/>
          <p:cNvSpPr txBox="1"/>
          <p:nvPr/>
        </p:nvSpPr>
        <p:spPr>
          <a:xfrm>
            <a:off x="977400" y="949725"/>
            <a:ext cx="71892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a:t>Test question</a:t>
            </a:r>
            <a:endParaRPr sz="3600" b="1"/>
          </a:p>
        </p:txBody>
      </p:sp>
      <p:sp>
        <p:nvSpPr>
          <p:cNvPr id="114" name="Google Shape;114;p20"/>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115" name="Google Shape;115;p20"/>
          <p:cNvPicPr preferRelativeResize="0"/>
          <p:nvPr/>
        </p:nvPicPr>
        <p:blipFill>
          <a:blip r:embed="rId3">
            <a:alphaModFix/>
          </a:blip>
          <a:stretch>
            <a:fillRect/>
          </a:stretch>
        </p:blipFill>
        <p:spPr>
          <a:xfrm>
            <a:off x="104225" y="5710550"/>
            <a:ext cx="884923" cy="1031773"/>
          </a:xfrm>
          <a:prstGeom prst="rect">
            <a:avLst/>
          </a:prstGeom>
          <a:noFill/>
          <a:ln>
            <a:noFill/>
          </a:ln>
        </p:spPr>
      </p:pic>
      <p:sp>
        <p:nvSpPr>
          <p:cNvPr id="116" name="Google Shape;116;p20"/>
          <p:cNvSpPr txBox="1"/>
          <p:nvPr/>
        </p:nvSpPr>
        <p:spPr>
          <a:xfrm>
            <a:off x="433550" y="1579200"/>
            <a:ext cx="8301000" cy="524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t>We used open-ended, short answer questions used as a virtual flip chart. We began with an example to familiarize participants with this format.</a:t>
            </a:r>
            <a:endParaRPr/>
          </a:p>
        </p:txBody>
      </p:sp>
      <p:pic>
        <p:nvPicPr>
          <p:cNvPr id="117" name="Google Shape;117;p20"/>
          <p:cNvPicPr preferRelativeResize="0"/>
          <p:nvPr/>
        </p:nvPicPr>
        <p:blipFill>
          <a:blip r:embed="rId4">
            <a:alphaModFix/>
          </a:blip>
          <a:stretch>
            <a:fillRect/>
          </a:stretch>
        </p:blipFill>
        <p:spPr>
          <a:xfrm>
            <a:off x="4708825" y="2261393"/>
            <a:ext cx="3457775" cy="4437132"/>
          </a:xfrm>
          <a:prstGeom prst="rect">
            <a:avLst/>
          </a:prstGeom>
          <a:noFill/>
          <a:ln>
            <a:noFill/>
          </a:ln>
        </p:spPr>
      </p:pic>
      <p:pic>
        <p:nvPicPr>
          <p:cNvPr id="118" name="Google Shape;118;p20"/>
          <p:cNvPicPr preferRelativeResize="0"/>
          <p:nvPr/>
        </p:nvPicPr>
        <p:blipFill>
          <a:blip r:embed="rId5">
            <a:alphaModFix/>
          </a:blip>
          <a:stretch>
            <a:fillRect/>
          </a:stretch>
        </p:blipFill>
        <p:spPr>
          <a:xfrm>
            <a:off x="692475" y="2261390"/>
            <a:ext cx="3710100" cy="3316985"/>
          </a:xfrm>
          <a:prstGeom prst="rect">
            <a:avLst/>
          </a:prstGeom>
          <a:noFill/>
          <a:ln>
            <a:noFill/>
          </a:ln>
        </p:spPr>
      </p:pic>
      <p:cxnSp>
        <p:nvCxnSpPr>
          <p:cNvPr id="119" name="Google Shape;119;p20"/>
          <p:cNvCxnSpPr/>
          <p:nvPr/>
        </p:nvCxnSpPr>
        <p:spPr>
          <a:xfrm>
            <a:off x="898025" y="4539750"/>
            <a:ext cx="3710100" cy="0"/>
          </a:xfrm>
          <a:prstGeom prst="straightConnector1">
            <a:avLst/>
          </a:prstGeom>
          <a:noFill/>
          <a:ln w="38100" cap="flat" cmpd="sng">
            <a:solidFill>
              <a:srgbClr val="FF0000"/>
            </a:solidFill>
            <a:prstDash val="solid"/>
            <a:round/>
            <a:headEnd type="none" w="med" len="med"/>
            <a:tailEnd type="triangle" w="med" len="med"/>
          </a:ln>
        </p:spPr>
      </p:cxnSp>
      <p:sp>
        <p:nvSpPr>
          <p:cNvPr id="120" name="Google Shape;120;p20"/>
          <p:cNvSpPr txBox="1"/>
          <p:nvPr/>
        </p:nvSpPr>
        <p:spPr>
          <a:xfrm>
            <a:off x="972150" y="3986075"/>
            <a:ext cx="3177600" cy="377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0000"/>
                </a:solidFill>
              </a:rPr>
              <a:t>“Thinking time,” then display results</a:t>
            </a:r>
            <a:endParaRPr>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76A5AF"/>
            </a:gs>
            <a:gs pos="100000">
              <a:srgbClr val="EFEFEF"/>
            </a:gs>
          </a:gsLst>
          <a:lin ang="5400012" scaled="0"/>
        </a:gradFill>
        <a:effectLst/>
      </p:bgPr>
    </p:bg>
    <p:spTree>
      <p:nvGrpSpPr>
        <p:cNvPr id="1" name="Shape 124"/>
        <p:cNvGrpSpPr/>
        <p:nvPr/>
      </p:nvGrpSpPr>
      <p:grpSpPr>
        <a:xfrm>
          <a:off x="0" y="0"/>
          <a:ext cx="0" cy="0"/>
          <a:chOff x="0" y="0"/>
          <a:chExt cx="0" cy="0"/>
        </a:xfrm>
      </p:grpSpPr>
      <p:sp>
        <p:nvSpPr>
          <p:cNvPr id="125" name="Google Shape;125;p21"/>
          <p:cNvSpPr txBox="1">
            <a:spLocks noGrp="1"/>
          </p:cNvSpPr>
          <p:nvPr>
            <p:ph type="ctrTitle"/>
          </p:nvPr>
        </p:nvSpPr>
        <p:spPr>
          <a:xfrm>
            <a:off x="408372" y="1731497"/>
            <a:ext cx="8485017" cy="3979053"/>
          </a:xfrm>
          <a:prstGeom prst="rect">
            <a:avLst/>
          </a:prstGeom>
        </p:spPr>
        <p:txBody>
          <a:bodyPr spcFirstLastPara="1" wrap="square" lIns="91425" tIns="91425" rIns="91425" bIns="91425" anchor="b" anchorCtr="0">
            <a:noAutofit/>
          </a:bodyPr>
          <a:lstStyle/>
          <a:p>
            <a:pPr marL="304800" lvl="0" algn="l" rtl="0">
              <a:lnSpc>
                <a:spcPct val="100000"/>
              </a:lnSpc>
              <a:spcBef>
                <a:spcPts val="0"/>
              </a:spcBef>
              <a:spcAft>
                <a:spcPts val="0"/>
              </a:spcAft>
              <a:buClr>
                <a:srgbClr val="2F3640"/>
              </a:buClr>
              <a:buSzPts val="2400"/>
            </a:pPr>
            <a:r>
              <a:rPr lang="en" sz="2400" dirty="0">
                <a:solidFill>
                  <a:srgbClr val="2F3640"/>
                </a:solidFill>
              </a:rPr>
              <a:t>1. Discuss the Council’s existing EDR programs, including their objectives, the use of EDR information to support decision-making, and the relationship between the data elements collected, economic performance metrics, and the management questions they can inform.</a:t>
            </a:r>
            <a:br>
              <a:rPr lang="en" sz="2400" dirty="0">
                <a:solidFill>
                  <a:srgbClr val="2F3640"/>
                </a:solidFill>
              </a:rPr>
            </a:br>
            <a:br>
              <a:rPr lang="en" sz="2400" dirty="0">
                <a:solidFill>
                  <a:srgbClr val="2F3640"/>
                </a:solidFill>
              </a:rPr>
            </a:br>
            <a:r>
              <a:rPr lang="en" sz="2400" dirty="0">
                <a:solidFill>
                  <a:srgbClr val="C00000"/>
                </a:solidFill>
              </a:rPr>
              <a:t>2. Generate ideas for </a:t>
            </a:r>
            <a:r>
              <a:rPr lang="en" sz="2400" b="1" dirty="0">
                <a:solidFill>
                  <a:srgbClr val="C00000"/>
                </a:solidFill>
              </a:rPr>
              <a:t>improving the usablity, efficiency, and consistency </a:t>
            </a:r>
            <a:r>
              <a:rPr lang="en" sz="2400" dirty="0">
                <a:solidFill>
                  <a:srgbClr val="C00000"/>
                </a:solidFill>
              </a:rPr>
              <a:t>of existing EDR programs while </a:t>
            </a:r>
            <a:r>
              <a:rPr lang="en" sz="2400" b="1" dirty="0">
                <a:solidFill>
                  <a:srgbClr val="C00000"/>
                </a:solidFill>
              </a:rPr>
              <a:t>minimizing their cost and burden </a:t>
            </a:r>
            <a:r>
              <a:rPr lang="en" sz="2400" dirty="0">
                <a:solidFill>
                  <a:srgbClr val="C00000"/>
                </a:solidFill>
              </a:rPr>
              <a:t>to industry and the government.</a:t>
            </a:r>
            <a:br>
              <a:rPr lang="en" sz="2400" dirty="0">
                <a:solidFill>
                  <a:srgbClr val="2F3640"/>
                </a:solidFill>
              </a:rPr>
            </a:br>
            <a:endParaRPr sz="2900" i="1" dirty="0">
              <a:solidFill>
                <a:srgbClr val="990000"/>
              </a:solidFill>
            </a:endParaRPr>
          </a:p>
        </p:txBody>
      </p:sp>
      <p:sp>
        <p:nvSpPr>
          <p:cNvPr id="126" name="Google Shape;126;p21"/>
          <p:cNvSpPr txBox="1"/>
          <p:nvPr/>
        </p:nvSpPr>
        <p:spPr>
          <a:xfrm>
            <a:off x="977400" y="688825"/>
            <a:ext cx="7189200" cy="66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dirty="0"/>
              <a:t>EDR Discussion Objectives</a:t>
            </a:r>
            <a:endParaRPr sz="3600" b="1" dirty="0"/>
          </a:p>
        </p:txBody>
      </p:sp>
      <p:sp>
        <p:nvSpPr>
          <p:cNvPr id="127" name="Google Shape;127;p2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9</a:t>
            </a:fld>
            <a:endParaRPr/>
          </a:p>
        </p:txBody>
      </p:sp>
      <p:sp>
        <p:nvSpPr>
          <p:cNvPr id="128" name="Google Shape;128;p21"/>
          <p:cNvSpPr txBox="1"/>
          <p:nvPr/>
        </p:nvSpPr>
        <p:spPr>
          <a:xfrm>
            <a:off x="989150" y="6192275"/>
            <a:ext cx="4931700" cy="57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dirty="0">
                <a:solidFill>
                  <a:srgbClr val="999999"/>
                </a:solidFill>
              </a:rPr>
              <a:t>Speaking - Katie Latanich</a:t>
            </a:r>
            <a:endParaRPr i="1" dirty="0">
              <a:solidFill>
                <a:srgbClr val="999999"/>
              </a:solidFill>
            </a:endParaRPr>
          </a:p>
        </p:txBody>
      </p:sp>
      <p:pic>
        <p:nvPicPr>
          <p:cNvPr id="129" name="Google Shape;129;p21"/>
          <p:cNvPicPr preferRelativeResize="0"/>
          <p:nvPr/>
        </p:nvPicPr>
        <p:blipFill>
          <a:blip r:embed="rId3">
            <a:alphaModFix/>
          </a:blip>
          <a:stretch>
            <a:fillRect/>
          </a:stretch>
        </p:blipFill>
        <p:spPr>
          <a:xfrm>
            <a:off x="104225" y="5710550"/>
            <a:ext cx="884923" cy="1031773"/>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624</Words>
  <Application>Microsoft Office PowerPoint</Application>
  <PresentationFormat>On-screen Show (4:3)</PresentationFormat>
  <Paragraphs>139</Paragraphs>
  <Slides>16</Slides>
  <Notes>16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16</vt:i4>
      </vt:variant>
    </vt:vector>
  </HeadingPairs>
  <TitlesOfParts>
    <vt:vector size="18" baseType="lpstr">
      <vt:lpstr>Arial</vt:lpstr>
      <vt:lpstr>Simple Light</vt:lpstr>
      <vt:lpstr>    Economic Data Reporting (EDR) Stakeholder Discussion   Webinar #1 Summary and Discussion       NPFMC Social Science Planning Team Meeting, 9/21/20 Katie Latanich, Facilitator </vt:lpstr>
      <vt:lpstr>Workshop agenda and objectives  Virtual engagement strategies  Themes of discussion   </vt:lpstr>
      <vt:lpstr>PowerPoint Presentation</vt:lpstr>
      <vt:lpstr>1. Introductions and purpose 2. Quick discussion: Economic data objectives 3. Presentation: EDR objectives and use  BREAK (10 min)  4. Discussion: Balancing utility, cost, and burden </vt:lpstr>
      <vt:lpstr>PowerPoint Presentation</vt:lpstr>
      <vt:lpstr>PowerPoint Presentation</vt:lpstr>
      <vt:lpstr>PowerPoint Presentation</vt:lpstr>
      <vt:lpstr>PowerPoint Presentation</vt:lpstr>
      <vt:lpstr>1. Discuss the Council’s existing EDR programs, including their objectives, the use of EDR information to support decision-making, and the relationship between the data elements collected, economic performance metrics, and the management questions they can inform.  2. Generate ideas for improving the usablity, efficiency, and consistency of existing EDR programs while minimizing their cost and burden to industry and the government. </vt:lpstr>
      <vt:lpstr>PowerPoint Presentation</vt:lpstr>
      <vt:lpstr>          What economic dynamics and concerns are important to your business or community that you think the Council should understand in decision making? </vt:lpstr>
      <vt:lpstr>           What do you feel are the biggest factors contributing to the time and burden of EDR data collection?  What do you think it means to use EDR data effectively?  What else? What other questions should we ask about the EDR program? </vt:lpstr>
      <vt:lpstr>  Time and burden What do you feel are the biggest factors contributing to the time and burden of EDR data collection?  Duplication Frequency/time frame Recordkeeping Accuracy and representativeness Other concerns Costs Audits Privacy/invasiveness Equity</vt:lpstr>
      <vt:lpstr>  Utility What do you think it means to use EDR data effectively?  3 bins...  Attributes of EDR data and collections Metrics EDR data help inform Management applications of EDR data</vt:lpstr>
      <vt:lpstr>  Questions and discussion opportunities What else? What other questions should we ask?  Topics  Timing Relevance Utility/use in Council process Duplication Consistency vs. specificity Burden and equity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Economic Data Reporting (EDR) Stakeholder Discussion   Webinar #1 Summary and Discussion       NPFMC Social Science Planning Team Meeting, 9/21/20 Katie Latanich, Facilitator </dc:title>
  <dc:creator>Sarah Marrinan</dc:creator>
  <cp:lastModifiedBy>Sarah Marrinan</cp:lastModifiedBy>
  <cp:revision>4</cp:revision>
  <dcterms:modified xsi:type="dcterms:W3CDTF">2020-09-18T20:10:40Z</dcterms:modified>
</cp:coreProperties>
</file>