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0" r:id="rId2"/>
    <p:sldMasterId id="2147483674" r:id="rId3"/>
  </p:sldMasterIdLst>
  <p:notesMasterIdLst>
    <p:notesMasterId r:id="rId117"/>
  </p:notesMasterIdLst>
  <p:sldIdLst>
    <p:sldId id="256" r:id="rId4"/>
    <p:sldId id="258" r:id="rId5"/>
    <p:sldId id="284" r:id="rId6"/>
    <p:sldId id="574" r:id="rId7"/>
    <p:sldId id="566" r:id="rId8"/>
    <p:sldId id="567" r:id="rId9"/>
    <p:sldId id="568" r:id="rId10"/>
    <p:sldId id="569" r:id="rId11"/>
    <p:sldId id="570" r:id="rId12"/>
    <p:sldId id="571" r:id="rId13"/>
    <p:sldId id="551" r:id="rId14"/>
    <p:sldId id="281" r:id="rId15"/>
    <p:sldId id="260" r:id="rId16"/>
    <p:sldId id="261" r:id="rId17"/>
    <p:sldId id="267" r:id="rId18"/>
    <p:sldId id="262" r:id="rId19"/>
    <p:sldId id="573" r:id="rId20"/>
    <p:sldId id="263" r:id="rId21"/>
    <p:sldId id="264" r:id="rId22"/>
    <p:sldId id="282" r:id="rId23"/>
    <p:sldId id="265" r:id="rId24"/>
    <p:sldId id="285" r:id="rId25"/>
    <p:sldId id="404" r:id="rId26"/>
    <p:sldId id="279" r:id="rId27"/>
    <p:sldId id="406" r:id="rId28"/>
    <p:sldId id="466" r:id="rId29"/>
    <p:sldId id="449" r:id="rId30"/>
    <p:sldId id="450" r:id="rId31"/>
    <p:sldId id="576" r:id="rId32"/>
    <p:sldId id="286" r:id="rId33"/>
    <p:sldId id="266" r:id="rId34"/>
    <p:sldId id="405" r:id="rId35"/>
    <p:sldId id="278" r:id="rId36"/>
    <p:sldId id="542" r:id="rId37"/>
    <p:sldId id="545" r:id="rId38"/>
    <p:sldId id="280" r:id="rId39"/>
    <p:sldId id="546" r:id="rId40"/>
    <p:sldId id="539" r:id="rId41"/>
    <p:sldId id="578" r:id="rId42"/>
    <p:sldId id="508" r:id="rId43"/>
    <p:sldId id="511" r:id="rId44"/>
    <p:sldId id="512" r:id="rId45"/>
    <p:sldId id="534" r:id="rId46"/>
    <p:sldId id="537" r:id="rId47"/>
    <p:sldId id="552" r:id="rId48"/>
    <p:sldId id="553" r:id="rId49"/>
    <p:sldId id="554" r:id="rId50"/>
    <p:sldId id="514" r:id="rId51"/>
    <p:sldId id="518" r:id="rId52"/>
    <p:sldId id="515" r:id="rId53"/>
    <p:sldId id="535" r:id="rId54"/>
    <p:sldId id="555" r:id="rId55"/>
    <p:sldId id="509" r:id="rId56"/>
    <p:sldId id="536" r:id="rId57"/>
    <p:sldId id="520" r:id="rId58"/>
    <p:sldId id="521" r:id="rId59"/>
    <p:sldId id="556" r:id="rId60"/>
    <p:sldId id="557" r:id="rId61"/>
    <p:sldId id="522" r:id="rId62"/>
    <p:sldId id="523" r:id="rId63"/>
    <p:sldId id="558" r:id="rId64"/>
    <p:sldId id="559" r:id="rId65"/>
    <p:sldId id="524" r:id="rId66"/>
    <p:sldId id="560" r:id="rId67"/>
    <p:sldId id="564" r:id="rId68"/>
    <p:sldId id="561" r:id="rId69"/>
    <p:sldId id="565" r:id="rId70"/>
    <p:sldId id="525" r:id="rId71"/>
    <p:sldId id="526" r:id="rId72"/>
    <p:sldId id="562" r:id="rId73"/>
    <p:sldId id="563" r:id="rId74"/>
    <p:sldId id="527" r:id="rId75"/>
    <p:sldId id="510" r:id="rId76"/>
    <p:sldId id="528" r:id="rId77"/>
    <p:sldId id="538" r:id="rId78"/>
    <p:sldId id="540" r:id="rId79"/>
    <p:sldId id="541" r:id="rId80"/>
    <p:sldId id="543" r:id="rId81"/>
    <p:sldId id="544" r:id="rId82"/>
    <p:sldId id="519" r:id="rId83"/>
    <p:sldId id="530" r:id="rId84"/>
    <p:sldId id="531" r:id="rId85"/>
    <p:sldId id="532" r:id="rId86"/>
    <p:sldId id="270" r:id="rId87"/>
    <p:sldId id="529" r:id="rId88"/>
    <p:sldId id="572" r:id="rId89"/>
    <p:sldId id="269" r:id="rId90"/>
    <p:sldId id="271" r:id="rId91"/>
    <p:sldId id="533" r:id="rId92"/>
    <p:sldId id="474" r:id="rId93"/>
    <p:sldId id="469" r:id="rId94"/>
    <p:sldId id="470" r:id="rId95"/>
    <p:sldId id="468" r:id="rId96"/>
    <p:sldId id="473" r:id="rId97"/>
    <p:sldId id="467" r:id="rId98"/>
    <p:sldId id="283" r:id="rId99"/>
    <p:sldId id="274" r:id="rId100"/>
    <p:sldId id="275" r:id="rId101"/>
    <p:sldId id="549" r:id="rId102"/>
    <p:sldId id="547" r:id="rId103"/>
    <p:sldId id="548" r:id="rId104"/>
    <p:sldId id="475" r:id="rId105"/>
    <p:sldId id="471" r:id="rId106"/>
    <p:sldId id="272" r:id="rId107"/>
    <p:sldId id="476" r:id="rId108"/>
    <p:sldId id="268" r:id="rId109"/>
    <p:sldId id="507" r:id="rId110"/>
    <p:sldId id="287" r:id="rId111"/>
    <p:sldId id="506" r:id="rId112"/>
    <p:sldId id="575" r:id="rId113"/>
    <p:sldId id="513" r:id="rId114"/>
    <p:sldId id="516" r:id="rId115"/>
    <p:sldId id="517" r:id="rId1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17"/>
    <p:restoredTop sz="95588"/>
  </p:normalViewPr>
  <p:slideViewPr>
    <p:cSldViewPr snapToGrid="0" snapToObjects="1">
      <p:cViewPr varScale="1">
        <p:scale>
          <a:sx n="116" d="100"/>
          <a:sy n="116" d="100"/>
        </p:scale>
        <p:origin x="444" y="114"/>
      </p:cViewPr>
      <p:guideLst/>
    </p:cSldViewPr>
  </p:slideViewPr>
  <p:notesTextViewPr>
    <p:cViewPr>
      <p:scale>
        <a:sx n="1" d="1"/>
        <a:sy n="1" d="1"/>
      </p:scale>
      <p:origin x="0" y="0"/>
    </p:cViewPr>
  </p:notesTextViewPr>
  <p:sorterViewPr>
    <p:cViewPr>
      <p:scale>
        <a:sx n="1" d="1"/>
        <a:sy n="1" d="1"/>
      </p:scale>
      <p:origin x="0" y="-69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notesMaster" Target="notesMasters/notesMaster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presProps" Target="pres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viewProps" Target="viewProp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A2E994-B0ED-0A4E-A831-9F7B66D696A3}" type="datetimeFigureOut">
              <a:rPr lang="en-US" smtClean="0"/>
              <a:t>9/15/2020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1A4D2B-9145-8640-AE21-E479860AD72F}" type="slidenum">
              <a:rPr lang="en-US" smtClean="0"/>
              <a:t>‹#›</a:t>
            </a:fld>
            <a:endParaRPr lang="en-US"/>
          </a:p>
        </p:txBody>
      </p:sp>
    </p:spTree>
    <p:extLst>
      <p:ext uri="{BB962C8B-B14F-4D97-AF65-F5344CB8AC3E}">
        <p14:creationId xmlns:p14="http://schemas.microsoft.com/office/powerpoint/2010/main" val="22721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updated 2018</a:t>
            </a:r>
          </a:p>
          <a:p>
            <a:endParaRPr lang="en-US" dirty="0"/>
          </a:p>
        </p:txBody>
      </p:sp>
      <p:sp>
        <p:nvSpPr>
          <p:cNvPr id="4" name="Slide Number Placeholder 3"/>
          <p:cNvSpPr>
            <a:spLocks noGrp="1"/>
          </p:cNvSpPr>
          <p:nvPr>
            <p:ph type="sldNum" sz="quarter" idx="5"/>
          </p:nvPr>
        </p:nvSpPr>
        <p:spPr/>
        <p:txBody>
          <a:bodyPr/>
          <a:lstStyle/>
          <a:p>
            <a:fld id="{7C26DC6F-1A6D-4DC7-8CBF-156C445F008E}" type="slidenum">
              <a:rPr lang="en-US" smtClean="0"/>
              <a:t>23</a:t>
            </a:fld>
            <a:endParaRPr lang="en-US"/>
          </a:p>
        </p:txBody>
      </p:sp>
    </p:spTree>
    <p:extLst>
      <p:ext uri="{BB962C8B-B14F-4D97-AF65-F5344CB8AC3E}">
        <p14:creationId xmlns:p14="http://schemas.microsoft.com/office/powerpoint/2010/main" val="1320782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3201988" y="2707459"/>
            <a:ext cx="5484812" cy="1224439"/>
          </a:xfrm>
        </p:spPr>
        <p:txBody>
          <a:bodyPr/>
          <a:lstStyle/>
          <a:p>
            <a:pPr lvl="0"/>
            <a:r>
              <a:rPr lang="en-US"/>
              <a:t>Click to edit Master text styles</a:t>
            </a:r>
          </a:p>
        </p:txBody>
      </p:sp>
      <p:sp>
        <p:nvSpPr>
          <p:cNvPr id="6" name="Text Placeholder 5"/>
          <p:cNvSpPr>
            <a:spLocks noGrp="1"/>
          </p:cNvSpPr>
          <p:nvPr>
            <p:ph type="body" sz="quarter" idx="11" hasCustomPrompt="1"/>
          </p:nvPr>
        </p:nvSpPr>
        <p:spPr>
          <a:xfrm>
            <a:off x="463550" y="3118591"/>
            <a:ext cx="1293813" cy="752475"/>
          </a:xfrm>
        </p:spPr>
        <p:txBody>
          <a:bodyPr lIns="0" tIns="0" rIns="0" bIns="0">
            <a:normAutofit/>
          </a:bodyPr>
          <a:lstStyle>
            <a:lvl1pPr algn="l">
              <a:defRPr sz="1350" b="1">
                <a:solidFill>
                  <a:schemeClr val="accent1"/>
                </a:solidFill>
              </a:defRPr>
            </a:lvl1pPr>
          </a:lstStyle>
          <a:p>
            <a:pPr lvl="0"/>
            <a:r>
              <a:rPr lang="en-US" dirty="0"/>
              <a:t>Regional Unit</a:t>
            </a:r>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350"/>
            </a:lvl1pPr>
          </a:lstStyle>
          <a:p>
            <a:pPr lvl="0"/>
            <a:r>
              <a:rPr lang="en-US" dirty="0"/>
              <a:t>July 19, 2012</a:t>
            </a:r>
          </a:p>
        </p:txBody>
      </p:sp>
    </p:spTree>
    <p:extLst>
      <p:ext uri="{BB962C8B-B14F-4D97-AF65-F5344CB8AC3E}">
        <p14:creationId xmlns:p14="http://schemas.microsoft.com/office/powerpoint/2010/main" val="224709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r>
              <a:rPr lang="en-US"/>
              <a:t>U.S. Department of Commerce | National Oceanic and Atmospheric Administration | NOAA Fisheries | Page </a:t>
            </a:r>
            <a:fld id="{632D3AEB-7CBE-3049-91AC-335C6B4F5BF6}" type="slidenum">
              <a:rPr lang="en-US" smtClean="0"/>
              <a:pPr/>
              <a:t>‹#›</a:t>
            </a:fld>
            <a:endParaRPr lang="en-US" dirty="0"/>
          </a:p>
        </p:txBody>
      </p:sp>
    </p:spTree>
    <p:extLst>
      <p:ext uri="{BB962C8B-B14F-4D97-AF65-F5344CB8AC3E}">
        <p14:creationId xmlns:p14="http://schemas.microsoft.com/office/powerpoint/2010/main" val="93758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C3FFE5A4-DFEE-4EDF-87CD-A33ADA528450}" type="datetimeFigureOut">
              <a:rPr lang="en-US" smtClean="0"/>
              <a:t>9/15/2020</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16C6FAA7-E426-4F7E-8C8A-64E11EFE5471}" type="slidenum">
              <a:rPr lang="en-US" smtClean="0"/>
              <a:t>‹#›</a:t>
            </a:fld>
            <a:endParaRPr lang="en-US"/>
          </a:p>
        </p:txBody>
      </p:sp>
    </p:spTree>
    <p:extLst>
      <p:ext uri="{BB962C8B-B14F-4D97-AF65-F5344CB8AC3E}">
        <p14:creationId xmlns:p14="http://schemas.microsoft.com/office/powerpoint/2010/main" val="2953989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a:lstStyle/>
          <a:p>
            <a:fld id="{C3FFE5A4-DFEE-4EDF-87CD-A33ADA528450}" type="datetimeFigureOut">
              <a:rPr lang="en-US" smtClean="0"/>
              <a:t>9/15/2020</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16C6FAA7-E426-4F7E-8C8A-64E11EFE5471}" type="slidenum">
              <a:rPr lang="en-US" smtClean="0"/>
              <a:t>‹#›</a:t>
            </a:fld>
            <a:endParaRPr lang="en-US"/>
          </a:p>
        </p:txBody>
      </p:sp>
    </p:spTree>
    <p:extLst>
      <p:ext uri="{BB962C8B-B14F-4D97-AF65-F5344CB8AC3E}">
        <p14:creationId xmlns:p14="http://schemas.microsoft.com/office/powerpoint/2010/main" val="1152029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vider">
    <p:bg>
      <p:bgPr>
        <a:solidFill>
          <a:srgbClr val="1E5C90"/>
        </a:solidFill>
        <a:effectLst/>
      </p:bgPr>
    </p:bg>
    <p:spTree>
      <p:nvGrpSpPr>
        <p:cNvPr id="1" name=""/>
        <p:cNvGrpSpPr/>
        <p:nvPr/>
      </p:nvGrpSpPr>
      <p:grpSpPr>
        <a:xfrm>
          <a:off x="0" y="0"/>
          <a:ext cx="0" cy="0"/>
          <a:chOff x="0" y="0"/>
          <a:chExt cx="0" cy="0"/>
        </a:xfrm>
      </p:grpSpPr>
      <p:sp>
        <p:nvSpPr>
          <p:cNvPr id="13" name="Freeform 12"/>
          <p:cNvSpPr/>
          <p:nvPr/>
        </p:nvSpPr>
        <p:spPr>
          <a:xfrm flipH="1" flipV="1">
            <a:off x="-1" y="-24487"/>
            <a:ext cx="9138586" cy="2515079"/>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 name="connsiteX0" fmla="*/ 2887 w 9170673"/>
              <a:gd name="connsiteY0" fmla="*/ 2375696 h 2508024"/>
              <a:gd name="connsiteX1" fmla="*/ 9170673 w 9170673"/>
              <a:gd name="connsiteY1" fmla="*/ 0 h 2508024"/>
              <a:gd name="connsiteX2" fmla="*/ 9169295 w 9170673"/>
              <a:gd name="connsiteY2" fmla="*/ 2508024 h 2508024"/>
              <a:gd name="connsiteX3" fmla="*/ 0 w 9170673"/>
              <a:gd name="connsiteY3" fmla="*/ 2457785 h 2508024"/>
              <a:gd name="connsiteX4" fmla="*/ 2887 w 9170673"/>
              <a:gd name="connsiteY4" fmla="*/ 2375696 h 2508024"/>
              <a:gd name="connsiteX0" fmla="*/ 0 w 9167786"/>
              <a:gd name="connsiteY0" fmla="*/ 2375696 h 2508024"/>
              <a:gd name="connsiteX1" fmla="*/ 9167786 w 9167786"/>
              <a:gd name="connsiteY1" fmla="*/ 0 h 2508024"/>
              <a:gd name="connsiteX2" fmla="*/ 9166408 w 9167786"/>
              <a:gd name="connsiteY2" fmla="*/ 2508024 h 2508024"/>
              <a:gd name="connsiteX3" fmla="*/ 4169 w 9167786"/>
              <a:gd name="connsiteY3" fmla="*/ 2500118 h 2508024"/>
              <a:gd name="connsiteX4" fmla="*/ 0 w 9167786"/>
              <a:gd name="connsiteY4" fmla="*/ 2375696 h 2508024"/>
              <a:gd name="connsiteX0" fmla="*/ 0 w 9166452"/>
              <a:gd name="connsiteY0" fmla="*/ 2375696 h 2508024"/>
              <a:gd name="connsiteX1" fmla="*/ 9061952 w 9166452"/>
              <a:gd name="connsiteY1" fmla="*/ 0 h 2508024"/>
              <a:gd name="connsiteX2" fmla="*/ 9166408 w 9166452"/>
              <a:gd name="connsiteY2" fmla="*/ 2508024 h 2508024"/>
              <a:gd name="connsiteX3" fmla="*/ 4169 w 9166452"/>
              <a:gd name="connsiteY3" fmla="*/ 2500118 h 2508024"/>
              <a:gd name="connsiteX4" fmla="*/ 0 w 9166452"/>
              <a:gd name="connsiteY4" fmla="*/ 2375696 h 2508024"/>
              <a:gd name="connsiteX0" fmla="*/ 0 w 9166808"/>
              <a:gd name="connsiteY0" fmla="*/ 2382751 h 2515079"/>
              <a:gd name="connsiteX1" fmla="*/ 9160729 w 9166808"/>
              <a:gd name="connsiteY1" fmla="*/ 0 h 2515079"/>
              <a:gd name="connsiteX2" fmla="*/ 9166408 w 9166808"/>
              <a:gd name="connsiteY2" fmla="*/ 2515079 h 2515079"/>
              <a:gd name="connsiteX3" fmla="*/ 4169 w 9166808"/>
              <a:gd name="connsiteY3" fmla="*/ 2507173 h 2515079"/>
              <a:gd name="connsiteX4" fmla="*/ 0 w 9166808"/>
              <a:gd name="connsiteY4" fmla="*/ 2382751 h 2515079"/>
              <a:gd name="connsiteX0" fmla="*/ 9943 w 9162640"/>
              <a:gd name="connsiteY0" fmla="*/ 2382751 h 2515079"/>
              <a:gd name="connsiteX1" fmla="*/ 9156561 w 9162640"/>
              <a:gd name="connsiteY1" fmla="*/ 0 h 2515079"/>
              <a:gd name="connsiteX2" fmla="*/ 9162240 w 9162640"/>
              <a:gd name="connsiteY2" fmla="*/ 2515079 h 2515079"/>
              <a:gd name="connsiteX3" fmla="*/ 1 w 9162640"/>
              <a:gd name="connsiteY3" fmla="*/ 2507173 h 2515079"/>
              <a:gd name="connsiteX4" fmla="*/ 9943 w 9162640"/>
              <a:gd name="connsiteY4" fmla="*/ 2382751 h 2515079"/>
              <a:gd name="connsiteX0" fmla="*/ 0 w 9152697"/>
              <a:gd name="connsiteY0" fmla="*/ 2382751 h 2515079"/>
              <a:gd name="connsiteX1" fmla="*/ 9146618 w 9152697"/>
              <a:gd name="connsiteY1" fmla="*/ 0 h 2515079"/>
              <a:gd name="connsiteX2" fmla="*/ 9152297 w 9152697"/>
              <a:gd name="connsiteY2" fmla="*/ 2515079 h 2515079"/>
              <a:gd name="connsiteX3" fmla="*/ 187614 w 9152697"/>
              <a:gd name="connsiteY3" fmla="*/ 2507173 h 2515079"/>
              <a:gd name="connsiteX4" fmla="*/ 0 w 9152697"/>
              <a:gd name="connsiteY4" fmla="*/ 2382751 h 2515079"/>
              <a:gd name="connsiteX0" fmla="*/ 0 w 9068030"/>
              <a:gd name="connsiteY0" fmla="*/ 2382751 h 2515079"/>
              <a:gd name="connsiteX1" fmla="*/ 9061951 w 9068030"/>
              <a:gd name="connsiteY1" fmla="*/ 0 h 2515079"/>
              <a:gd name="connsiteX2" fmla="*/ 9067630 w 9068030"/>
              <a:gd name="connsiteY2" fmla="*/ 2515079 h 2515079"/>
              <a:gd name="connsiteX3" fmla="*/ 102947 w 9068030"/>
              <a:gd name="connsiteY3" fmla="*/ 2507173 h 2515079"/>
              <a:gd name="connsiteX4" fmla="*/ 0 w 9068030"/>
              <a:gd name="connsiteY4" fmla="*/ 2382751 h 2515079"/>
              <a:gd name="connsiteX0" fmla="*/ 0 w 9138586"/>
              <a:gd name="connsiteY0" fmla="*/ 2382751 h 2515079"/>
              <a:gd name="connsiteX1" fmla="*/ 9132507 w 9138586"/>
              <a:gd name="connsiteY1" fmla="*/ 0 h 2515079"/>
              <a:gd name="connsiteX2" fmla="*/ 9138186 w 9138586"/>
              <a:gd name="connsiteY2" fmla="*/ 2515079 h 2515079"/>
              <a:gd name="connsiteX3" fmla="*/ 173503 w 9138586"/>
              <a:gd name="connsiteY3" fmla="*/ 2507173 h 2515079"/>
              <a:gd name="connsiteX4" fmla="*/ 0 w 9138586"/>
              <a:gd name="connsiteY4" fmla="*/ 2382751 h 2515079"/>
              <a:gd name="connsiteX0" fmla="*/ 0 w 9138586"/>
              <a:gd name="connsiteY0" fmla="*/ 2382751 h 2515079"/>
              <a:gd name="connsiteX1" fmla="*/ 9132507 w 9138586"/>
              <a:gd name="connsiteY1" fmla="*/ 0 h 2515079"/>
              <a:gd name="connsiteX2" fmla="*/ 9138186 w 9138586"/>
              <a:gd name="connsiteY2" fmla="*/ 2515079 h 2515079"/>
              <a:gd name="connsiteX3" fmla="*/ 4170 w 9138586"/>
              <a:gd name="connsiteY3" fmla="*/ 2507173 h 2515079"/>
              <a:gd name="connsiteX4" fmla="*/ 0 w 9138586"/>
              <a:gd name="connsiteY4" fmla="*/ 2382751 h 2515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8586" h="2515079">
                <a:moveTo>
                  <a:pt x="0" y="2382751"/>
                </a:moveTo>
                <a:cubicBezTo>
                  <a:pt x="20661" y="2379422"/>
                  <a:pt x="7306149" y="2502055"/>
                  <a:pt x="9132507" y="0"/>
                </a:cubicBezTo>
                <a:cubicBezTo>
                  <a:pt x="9129925" y="819774"/>
                  <a:pt x="9140768" y="1695305"/>
                  <a:pt x="9138186" y="2515079"/>
                </a:cubicBezTo>
                <a:lnTo>
                  <a:pt x="4170" y="2507173"/>
                </a:lnTo>
                <a:cubicBezTo>
                  <a:pt x="4169" y="2465011"/>
                  <a:pt x="1" y="2424913"/>
                  <a:pt x="0" y="2382751"/>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endParaRPr>
          </a:p>
        </p:txBody>
      </p:sp>
      <p:sp>
        <p:nvSpPr>
          <p:cNvPr id="2" name="Title 1"/>
          <p:cNvSpPr>
            <a:spLocks noGrp="1"/>
          </p:cNvSpPr>
          <p:nvPr>
            <p:ph type="title" hasCustomPrompt="1"/>
          </p:nvPr>
        </p:nvSpPr>
        <p:spPr>
          <a:xfrm>
            <a:off x="457199" y="457169"/>
            <a:ext cx="8229600" cy="772250"/>
          </a:xfrm>
        </p:spPr>
        <p:txBody>
          <a:bodyPr anchor="t"/>
          <a:lstStyle>
            <a:lvl1pPr algn="l">
              <a:defRPr sz="3000" b="1" cap="none">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457200" y="1415624"/>
            <a:ext cx="8229600" cy="1500187"/>
          </a:xfrm>
        </p:spPr>
        <p:txBody>
          <a:bodyPr anchor="t" anchorCtr="0"/>
          <a:lstStyle>
            <a:lvl1pPr marL="0" indent="0" algn="r">
              <a:buNone/>
              <a:defRPr sz="150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solidFill>
                  <a:srgbClr val="FFFFFF"/>
                </a:solidFill>
              </a:defRPr>
            </a:lvl1pPr>
          </a:lstStyle>
          <a:p>
            <a:r>
              <a:rPr lang="en-US" dirty="0"/>
              <a:t>U.S. Department of Commerce | National Oceanic and Atmospheric Administration | NOAA Fisheries | Page </a:t>
            </a:r>
            <a:fld id="{632D3AEB-7CBE-3049-91AC-335C6B4F5BF6}" type="slidenum">
              <a:rPr lang="en-US" smtClean="0"/>
              <a:pPr/>
              <a:t>‹#›</a:t>
            </a:fld>
            <a:endParaRPr lang="en-US" dirty="0"/>
          </a:p>
        </p:txBody>
      </p:sp>
    </p:spTree>
    <p:extLst>
      <p:ext uri="{BB962C8B-B14F-4D97-AF65-F5344CB8AC3E}">
        <p14:creationId xmlns:p14="http://schemas.microsoft.com/office/powerpoint/2010/main" val="2973011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hoto Divider">
    <p:spTree>
      <p:nvGrpSpPr>
        <p:cNvPr id="1" name=""/>
        <p:cNvGrpSpPr/>
        <p:nvPr/>
      </p:nvGrpSpPr>
      <p:grpSpPr>
        <a:xfrm>
          <a:off x="0" y="0"/>
          <a:ext cx="0" cy="0"/>
          <a:chOff x="0" y="0"/>
          <a:chExt cx="0" cy="0"/>
        </a:xfrm>
      </p:grpSpPr>
      <p:sp>
        <p:nvSpPr>
          <p:cNvPr id="13" name="Freeform 12"/>
          <p:cNvSpPr/>
          <p:nvPr/>
        </p:nvSpPr>
        <p:spPr>
          <a:xfrm flipH="1" flipV="1">
            <a:off x="-19067" y="-30696"/>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endParaRPr>
          </a:p>
        </p:txBody>
      </p:sp>
      <p:sp>
        <p:nvSpPr>
          <p:cNvPr id="2" name="Title 1"/>
          <p:cNvSpPr>
            <a:spLocks noGrp="1"/>
          </p:cNvSpPr>
          <p:nvPr>
            <p:ph type="title" hasCustomPrompt="1"/>
          </p:nvPr>
        </p:nvSpPr>
        <p:spPr>
          <a:xfrm>
            <a:off x="457199" y="457200"/>
            <a:ext cx="8229600" cy="772250"/>
          </a:xfrm>
          <a:effectLst>
            <a:outerShdw blurRad="50800" dist="38100" dir="2700000" algn="tl" rotWithShape="0">
              <a:prstClr val="black">
                <a:alpha val="40000"/>
              </a:prstClr>
            </a:outerShdw>
          </a:effectLst>
        </p:spPr>
        <p:txBody>
          <a:bodyPr anchor="t"/>
          <a:lstStyle>
            <a:lvl1pPr algn="l">
              <a:defRPr sz="3000" b="1" cap="none">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457200" y="1415655"/>
            <a:ext cx="8229600" cy="1500187"/>
          </a:xfrm>
          <a:effectLst>
            <a:outerShdw blurRad="50800" dist="38100" dir="2700000" algn="tl" rotWithShape="0">
              <a:prstClr val="black">
                <a:alpha val="40000"/>
              </a:prstClr>
            </a:outerShdw>
          </a:effectLst>
        </p:spPr>
        <p:txBody>
          <a:bodyPr anchor="t" anchorCtr="0"/>
          <a:lstStyle>
            <a:lvl1pPr marL="0" indent="0" algn="r">
              <a:buNone/>
              <a:defRPr sz="150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Slide Number Placeholder 3"/>
          <p:cNvSpPr>
            <a:spLocks noGrp="1"/>
          </p:cNvSpPr>
          <p:nvPr>
            <p:ph type="sldNum" sz="quarter" idx="14"/>
          </p:nvPr>
        </p:nvSpPr>
        <p:spPr/>
        <p:txBody>
          <a:bodyPr/>
          <a:lstStyle>
            <a:lvl1pPr>
              <a:defRPr>
                <a:solidFill>
                  <a:schemeClr val="bg1"/>
                </a:solidFill>
              </a:defRPr>
            </a:lvl1pPr>
          </a:lstStyle>
          <a:p>
            <a:r>
              <a:rPr lang="en-US" dirty="0"/>
              <a:t>U.S. Department of Commerce | National Oceanic and Atmospheric Administration | NOAA Fisheries | Page </a:t>
            </a:r>
            <a:fld id="{632D3AEB-7CBE-3049-91AC-335C6B4F5BF6}" type="slidenum">
              <a:rPr lang="en-US" smtClean="0"/>
              <a:pPr/>
              <a:t>‹#›</a:t>
            </a:fld>
            <a:endParaRPr lang="en-US" dirty="0"/>
          </a:p>
        </p:txBody>
      </p:sp>
    </p:spTree>
    <p:extLst>
      <p:ext uri="{BB962C8B-B14F-4D97-AF65-F5344CB8AC3E}">
        <p14:creationId xmlns:p14="http://schemas.microsoft.com/office/powerpoint/2010/main" val="1314466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 Boats">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3201988" y="2707459"/>
            <a:ext cx="5484812" cy="1224439"/>
          </a:xfrm>
        </p:spPr>
        <p:txBody>
          <a:bodyPr/>
          <a:lstStyle/>
          <a:p>
            <a:pPr lvl="0"/>
            <a:r>
              <a:rPr lang="en-US"/>
              <a:t>Click to edit Master text styles</a:t>
            </a:r>
          </a:p>
        </p:txBody>
      </p:sp>
      <p:sp>
        <p:nvSpPr>
          <p:cNvPr id="6" name="Text Placeholder 5"/>
          <p:cNvSpPr>
            <a:spLocks noGrp="1"/>
          </p:cNvSpPr>
          <p:nvPr>
            <p:ph type="body" sz="quarter" idx="11" hasCustomPrompt="1"/>
          </p:nvPr>
        </p:nvSpPr>
        <p:spPr>
          <a:xfrm>
            <a:off x="463550" y="3118591"/>
            <a:ext cx="1293813" cy="752475"/>
          </a:xfrm>
        </p:spPr>
        <p:txBody>
          <a:bodyPr lIns="0" tIns="0" rIns="0" bIns="0">
            <a:normAutofit/>
          </a:bodyPr>
          <a:lstStyle>
            <a:lvl1pPr algn="l">
              <a:defRPr sz="1350" b="1">
                <a:solidFill>
                  <a:schemeClr val="accent1"/>
                </a:solidFill>
              </a:defRPr>
            </a:lvl1pPr>
          </a:lstStyle>
          <a:p>
            <a:pPr lvl="0"/>
            <a:r>
              <a:rPr lang="en-US" dirty="0"/>
              <a:t>Regional Unit</a:t>
            </a:r>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350"/>
            </a:lvl1pPr>
          </a:lstStyle>
          <a:p>
            <a:pPr lvl="0"/>
            <a:r>
              <a:rPr lang="en-US" dirty="0"/>
              <a:t>July 19, 2012</a:t>
            </a:r>
          </a:p>
        </p:txBody>
      </p:sp>
    </p:spTree>
    <p:extLst>
      <p:ext uri="{BB962C8B-B14F-4D97-AF65-F5344CB8AC3E}">
        <p14:creationId xmlns:p14="http://schemas.microsoft.com/office/powerpoint/2010/main" val="626597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Turtl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3201988" y="2707459"/>
            <a:ext cx="5484812" cy="1224439"/>
          </a:xfrm>
        </p:spPr>
        <p:txBody>
          <a:bodyPr/>
          <a:lstStyle/>
          <a:p>
            <a:pPr lvl="0"/>
            <a:r>
              <a:rPr lang="en-US"/>
              <a:t>Click to edit Master text styles</a:t>
            </a:r>
          </a:p>
        </p:txBody>
      </p:sp>
      <p:sp>
        <p:nvSpPr>
          <p:cNvPr id="6" name="Text Placeholder 5"/>
          <p:cNvSpPr>
            <a:spLocks noGrp="1"/>
          </p:cNvSpPr>
          <p:nvPr>
            <p:ph type="body" sz="quarter" idx="11" hasCustomPrompt="1"/>
          </p:nvPr>
        </p:nvSpPr>
        <p:spPr>
          <a:xfrm>
            <a:off x="463550" y="3118591"/>
            <a:ext cx="1293813" cy="752475"/>
          </a:xfrm>
        </p:spPr>
        <p:txBody>
          <a:bodyPr lIns="0" tIns="0" rIns="0" bIns="0">
            <a:normAutofit/>
          </a:bodyPr>
          <a:lstStyle>
            <a:lvl1pPr algn="l">
              <a:defRPr sz="1350" b="1">
                <a:solidFill>
                  <a:schemeClr val="accent1"/>
                </a:solidFill>
              </a:defRPr>
            </a:lvl1pPr>
          </a:lstStyle>
          <a:p>
            <a:pPr lvl="0"/>
            <a:r>
              <a:rPr lang="en-US" dirty="0"/>
              <a:t>Regional Unit</a:t>
            </a:r>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350"/>
            </a:lvl1pPr>
          </a:lstStyle>
          <a:p>
            <a:pPr lvl="0"/>
            <a:r>
              <a:rPr lang="en-US" dirty="0"/>
              <a:t>July 19, 2012</a:t>
            </a:r>
          </a:p>
        </p:txBody>
      </p:sp>
    </p:spTree>
    <p:extLst>
      <p:ext uri="{BB962C8B-B14F-4D97-AF65-F5344CB8AC3E}">
        <p14:creationId xmlns:p14="http://schemas.microsoft.com/office/powerpoint/2010/main" val="913104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 Seafoo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3201988" y="2707459"/>
            <a:ext cx="5484812" cy="1224439"/>
          </a:xfrm>
        </p:spPr>
        <p:txBody>
          <a:bodyPr/>
          <a:lstStyle/>
          <a:p>
            <a:pPr lvl="0"/>
            <a:r>
              <a:rPr lang="en-US"/>
              <a:t>Click to edit Master text styles</a:t>
            </a:r>
          </a:p>
        </p:txBody>
      </p:sp>
      <p:sp>
        <p:nvSpPr>
          <p:cNvPr id="6" name="Text Placeholder 5"/>
          <p:cNvSpPr>
            <a:spLocks noGrp="1"/>
          </p:cNvSpPr>
          <p:nvPr>
            <p:ph type="body" sz="quarter" idx="11" hasCustomPrompt="1"/>
          </p:nvPr>
        </p:nvSpPr>
        <p:spPr>
          <a:xfrm>
            <a:off x="463550" y="3118591"/>
            <a:ext cx="1293813" cy="752475"/>
          </a:xfrm>
        </p:spPr>
        <p:txBody>
          <a:bodyPr lIns="0" tIns="0" rIns="0" bIns="0">
            <a:normAutofit/>
          </a:bodyPr>
          <a:lstStyle>
            <a:lvl1pPr algn="l">
              <a:defRPr sz="1350" b="1">
                <a:solidFill>
                  <a:schemeClr val="accent1"/>
                </a:solidFill>
              </a:defRPr>
            </a:lvl1pPr>
          </a:lstStyle>
          <a:p>
            <a:pPr lvl="0"/>
            <a:r>
              <a:rPr lang="en-US" dirty="0"/>
              <a:t>Regional Unit</a:t>
            </a:r>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350"/>
            </a:lvl1pPr>
          </a:lstStyle>
          <a:p>
            <a:pPr lvl="0"/>
            <a:r>
              <a:rPr lang="en-US" dirty="0"/>
              <a:t>July 19, 2012</a:t>
            </a:r>
          </a:p>
        </p:txBody>
      </p:sp>
    </p:spTree>
    <p:extLst>
      <p:ext uri="{BB962C8B-B14F-4D97-AF65-F5344CB8AC3E}">
        <p14:creationId xmlns:p14="http://schemas.microsoft.com/office/powerpoint/2010/main" val="864681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 Fish">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3201988" y="2707459"/>
            <a:ext cx="5484812" cy="1224439"/>
          </a:xfrm>
        </p:spPr>
        <p:txBody>
          <a:bodyPr/>
          <a:lstStyle/>
          <a:p>
            <a:pPr lvl="0"/>
            <a:r>
              <a:rPr lang="en-US"/>
              <a:t>Click to edit Master text styles</a:t>
            </a:r>
          </a:p>
        </p:txBody>
      </p:sp>
      <p:sp>
        <p:nvSpPr>
          <p:cNvPr id="6" name="Text Placeholder 5"/>
          <p:cNvSpPr>
            <a:spLocks noGrp="1"/>
          </p:cNvSpPr>
          <p:nvPr>
            <p:ph type="body" sz="quarter" idx="11" hasCustomPrompt="1"/>
          </p:nvPr>
        </p:nvSpPr>
        <p:spPr>
          <a:xfrm>
            <a:off x="463550" y="3118591"/>
            <a:ext cx="1293813" cy="752475"/>
          </a:xfrm>
        </p:spPr>
        <p:txBody>
          <a:bodyPr lIns="0" tIns="0" rIns="0" bIns="0">
            <a:normAutofit/>
          </a:bodyPr>
          <a:lstStyle>
            <a:lvl1pPr algn="l">
              <a:defRPr sz="1350" b="1">
                <a:solidFill>
                  <a:schemeClr val="accent1"/>
                </a:solidFill>
              </a:defRPr>
            </a:lvl1pPr>
          </a:lstStyle>
          <a:p>
            <a:pPr lvl="0"/>
            <a:r>
              <a:rPr lang="en-US" dirty="0"/>
              <a:t>Regional Unit</a:t>
            </a:r>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350"/>
            </a:lvl1pPr>
          </a:lstStyle>
          <a:p>
            <a:pPr lvl="0"/>
            <a:r>
              <a:rPr lang="en-US" dirty="0"/>
              <a:t>July 19, 2012</a:t>
            </a:r>
          </a:p>
        </p:txBody>
      </p:sp>
    </p:spTree>
    <p:extLst>
      <p:ext uri="{BB962C8B-B14F-4D97-AF65-F5344CB8AC3E}">
        <p14:creationId xmlns:p14="http://schemas.microsoft.com/office/powerpoint/2010/main" val="2678529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 Dark">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3201988" y="2707459"/>
            <a:ext cx="5484812" cy="1224439"/>
          </a:xfrm>
        </p:spPr>
        <p:txBody>
          <a:bodyPr/>
          <a:lstStyle>
            <a:lvl1pPr>
              <a:defRPr>
                <a:solidFill>
                  <a:srgbClr val="FFFFFF"/>
                </a:solidFill>
              </a:defRPr>
            </a:lvl1pPr>
          </a:lstStyle>
          <a:p>
            <a:pPr lvl="0"/>
            <a:r>
              <a:rPr lang="en-US"/>
              <a:t>Click to edit Master text styles</a:t>
            </a:r>
          </a:p>
        </p:txBody>
      </p:sp>
      <p:sp>
        <p:nvSpPr>
          <p:cNvPr id="6" name="Text Placeholder 5"/>
          <p:cNvSpPr>
            <a:spLocks noGrp="1"/>
          </p:cNvSpPr>
          <p:nvPr>
            <p:ph type="body" sz="quarter" idx="11" hasCustomPrompt="1"/>
          </p:nvPr>
        </p:nvSpPr>
        <p:spPr>
          <a:xfrm>
            <a:off x="463550" y="3118591"/>
            <a:ext cx="1293813" cy="752475"/>
          </a:xfrm>
        </p:spPr>
        <p:txBody>
          <a:bodyPr lIns="0" tIns="0" rIns="0" bIns="0">
            <a:normAutofit/>
          </a:bodyPr>
          <a:lstStyle>
            <a:lvl1pPr algn="l">
              <a:defRPr sz="1350" b="1">
                <a:solidFill>
                  <a:schemeClr val="bg1"/>
                </a:solidFill>
              </a:defRPr>
            </a:lvl1pPr>
          </a:lstStyle>
          <a:p>
            <a:pPr lvl="0"/>
            <a:r>
              <a:rPr lang="en-US" dirty="0"/>
              <a:t>Regional Unit</a:t>
            </a:r>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350">
                <a:solidFill>
                  <a:srgbClr val="FFFFFF"/>
                </a:solidFill>
              </a:defRPr>
            </a:lvl1pPr>
          </a:lstStyle>
          <a:p>
            <a:pPr lvl="0"/>
            <a:r>
              <a:rPr lang="en-US" dirty="0"/>
              <a:t>July 19, 2012</a:t>
            </a:r>
          </a:p>
        </p:txBody>
      </p:sp>
      <p:sp>
        <p:nvSpPr>
          <p:cNvPr id="7" name="Freeform 6"/>
          <p:cNvSpPr/>
          <p:nvPr/>
        </p:nvSpPr>
        <p:spPr>
          <a:xfrm>
            <a:off x="-9190" y="4417162"/>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65149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2DE65052-80B5-D141-90BA-19CA8E22EBCD}" type="datetimeFigureOut">
              <a:rPr lang="en-US" smtClean="0"/>
              <a:t>9/15/2020</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2F4A1433-DF31-E847-87B2-2D278BA6D101}" type="slidenum">
              <a:rPr lang="en-US" smtClean="0"/>
              <a:t>‹#›</a:t>
            </a:fld>
            <a:endParaRPr lang="en-US"/>
          </a:p>
        </p:txBody>
      </p:sp>
    </p:spTree>
    <p:extLst>
      <p:ext uri="{BB962C8B-B14F-4D97-AF65-F5344CB8AC3E}">
        <p14:creationId xmlns:p14="http://schemas.microsoft.com/office/powerpoint/2010/main" val="3656613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a:lstStyle/>
          <a:p>
            <a:fld id="{2DE65052-80B5-D141-90BA-19CA8E22EBCD}" type="datetimeFigureOut">
              <a:rPr lang="en-US" smtClean="0"/>
              <a:t>9/15/2020</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2F4A1433-DF31-E847-87B2-2D278BA6D101}" type="slidenum">
              <a:rPr lang="en-US" smtClean="0"/>
              <a:t>‹#›</a:t>
            </a:fld>
            <a:endParaRPr lang="en-US"/>
          </a:p>
        </p:txBody>
      </p:sp>
    </p:spTree>
    <p:extLst>
      <p:ext uri="{BB962C8B-B14F-4D97-AF65-F5344CB8AC3E}">
        <p14:creationId xmlns:p14="http://schemas.microsoft.com/office/powerpoint/2010/main" val="319523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70BC3-F8B0-AB46-907C-AD258F352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660836-6EFD-9544-9200-5470F99F89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501848-9FC8-AA44-A1AF-40D764705DF1}"/>
              </a:ext>
            </a:extLst>
          </p:cNvPr>
          <p:cNvSpPr>
            <a:spLocks noGrp="1"/>
          </p:cNvSpPr>
          <p:nvPr>
            <p:ph type="dt" sz="half" idx="10"/>
          </p:nvPr>
        </p:nvSpPr>
        <p:spPr/>
        <p:txBody>
          <a:bodyPr/>
          <a:lstStyle/>
          <a:p>
            <a:fld id="{2DE65052-80B5-D141-90BA-19CA8E22EBCD}" type="datetimeFigureOut">
              <a:rPr lang="en-US" smtClean="0"/>
              <a:t>9/15/2020</a:t>
            </a:fld>
            <a:endParaRPr lang="en-US"/>
          </a:p>
        </p:txBody>
      </p:sp>
      <p:sp>
        <p:nvSpPr>
          <p:cNvPr id="5" name="Footer Placeholder 4">
            <a:extLst>
              <a:ext uri="{FF2B5EF4-FFF2-40B4-BE49-F238E27FC236}">
                <a16:creationId xmlns:a16="http://schemas.microsoft.com/office/drawing/2014/main" id="{ED4FB5FD-7D8B-D045-92A0-F7EF5FC97C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22942A-35E5-DC4A-B220-4DA941DFFDDB}"/>
              </a:ext>
            </a:extLst>
          </p:cNvPr>
          <p:cNvSpPr>
            <a:spLocks noGrp="1"/>
          </p:cNvSpPr>
          <p:nvPr>
            <p:ph type="sldNum" sz="quarter" idx="12"/>
          </p:nvPr>
        </p:nvSpPr>
        <p:spPr/>
        <p:txBody>
          <a:bodyPr/>
          <a:lstStyle/>
          <a:p>
            <a:fld id="{2F4A1433-DF31-E847-87B2-2D278BA6D101}" type="slidenum">
              <a:rPr lang="en-US" smtClean="0"/>
              <a:t>‹#›</a:t>
            </a:fld>
            <a:endParaRPr lang="en-US"/>
          </a:p>
        </p:txBody>
      </p:sp>
    </p:spTree>
    <p:extLst>
      <p:ext uri="{BB962C8B-B14F-4D97-AF65-F5344CB8AC3E}">
        <p14:creationId xmlns:p14="http://schemas.microsoft.com/office/powerpoint/2010/main" val="1579667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7.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1682" y="1141666"/>
            <a:ext cx="5485118" cy="1398472"/>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201683" y="2631405"/>
            <a:ext cx="5485117" cy="1277675"/>
          </a:xfrm>
          <a:prstGeom prst="rect">
            <a:avLst/>
          </a:prstGeom>
        </p:spPr>
        <p:txBody>
          <a:bodyPr vert="horz" lIns="91440" tIns="45720" rIns="91440" bIns="45720" rtlCol="0">
            <a:normAutofit/>
          </a:bodyPr>
          <a:lstStyle/>
          <a:p>
            <a:pPr lvl="0"/>
            <a:r>
              <a:rPr lang="en-US" dirty="0"/>
              <a:t>Click to edit Master text styles</a:t>
            </a:r>
          </a:p>
        </p:txBody>
      </p:sp>
      <p:sp>
        <p:nvSpPr>
          <p:cNvPr id="7" name="Freeform 6"/>
          <p:cNvSpPr/>
          <p:nvPr/>
        </p:nvSpPr>
        <p:spPr>
          <a:xfrm>
            <a:off x="-9190" y="4417162"/>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25549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r" defTabSz="342900" rtl="0" eaLnBrk="1" latinLnBrk="0" hangingPunct="1">
        <a:lnSpc>
          <a:spcPct val="80000"/>
        </a:lnSpc>
        <a:spcBef>
          <a:spcPct val="0"/>
        </a:spcBef>
        <a:buNone/>
        <a:defRPr sz="3300" b="1" i="0" kern="1200">
          <a:solidFill>
            <a:schemeClr val="accent1"/>
          </a:solidFill>
          <a:latin typeface="+mj-lt"/>
          <a:ea typeface="+mj-ea"/>
          <a:cs typeface="Arial Narrow Bold"/>
        </a:defRPr>
      </a:lvl1pPr>
    </p:titleStyle>
    <p:bodyStyle>
      <a:lvl1pPr marL="0" indent="0" algn="r" defTabSz="342900" rtl="0" eaLnBrk="1" latinLnBrk="0" hangingPunct="1">
        <a:spcBef>
          <a:spcPct val="20000"/>
        </a:spcBef>
        <a:buFont typeface="Arial"/>
        <a:buNone/>
        <a:defRPr sz="1800" kern="1200">
          <a:solidFill>
            <a:schemeClr val="tx2"/>
          </a:solidFill>
          <a:latin typeface="+mn-lt"/>
          <a:ea typeface="+mn-ea"/>
          <a:cs typeface="+mn-cs"/>
        </a:defRPr>
      </a:lvl1pPr>
      <a:lvl2pPr marL="557213" indent="-214313" algn="l" defTabSz="342900" rtl="0" eaLnBrk="1" latinLnBrk="0" hangingPunct="1">
        <a:spcBef>
          <a:spcPct val="20000"/>
        </a:spcBef>
        <a:buFont typeface="Arial"/>
        <a:buChar char="•"/>
        <a:defRPr sz="2400" kern="1200">
          <a:solidFill>
            <a:schemeClr val="tx2"/>
          </a:solidFill>
          <a:latin typeface="+mn-lt"/>
          <a:ea typeface="+mn-ea"/>
          <a:cs typeface="+mn-cs"/>
        </a:defRPr>
      </a:lvl2pPr>
      <a:lvl3pPr marL="857250" indent="-171450" algn="l" defTabSz="342900" rtl="0" eaLnBrk="1" latinLnBrk="0" hangingPunct="1">
        <a:spcBef>
          <a:spcPct val="20000"/>
        </a:spcBef>
        <a:buFont typeface="Arial"/>
        <a:buChar char="•"/>
        <a:defRPr sz="2100" kern="1200">
          <a:solidFill>
            <a:schemeClr val="tx2"/>
          </a:solidFill>
          <a:latin typeface="+mn-lt"/>
          <a:ea typeface="+mn-ea"/>
          <a:cs typeface="+mn-cs"/>
        </a:defRPr>
      </a:lvl3pPr>
      <a:lvl4pPr marL="1200150" indent="-171450" algn="l" defTabSz="342900" rtl="0" eaLnBrk="1" latinLnBrk="0" hangingPunct="1">
        <a:spcBef>
          <a:spcPct val="20000"/>
        </a:spcBef>
        <a:buFont typeface="Arial"/>
        <a:buChar char="•"/>
        <a:defRPr sz="2100" kern="1200">
          <a:solidFill>
            <a:schemeClr val="tx2"/>
          </a:solidFill>
          <a:latin typeface="+mn-lt"/>
          <a:ea typeface="+mn-ea"/>
          <a:cs typeface="+mn-cs"/>
        </a:defRPr>
      </a:lvl4pPr>
      <a:lvl5pPr marL="1543050" indent="-171450" algn="l" defTabSz="342900" rtl="0" eaLnBrk="1" latinLnBrk="0" hangingPunct="1">
        <a:spcBef>
          <a:spcPct val="20000"/>
        </a:spcBef>
        <a:buFont typeface="Arial"/>
        <a:buChar char="•"/>
        <a:defRPr sz="2100" kern="1200">
          <a:solidFill>
            <a:schemeClr val="tx2"/>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6355080"/>
            <a:ext cx="9144000" cy="5029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457200" y="457200"/>
            <a:ext cx="8229600" cy="676014"/>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7295"/>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2286000" y="6355082"/>
            <a:ext cx="6400801" cy="502919"/>
          </a:xfrm>
          <a:prstGeom prst="rect">
            <a:avLst/>
          </a:prstGeom>
        </p:spPr>
        <p:txBody>
          <a:bodyPr vert="horz" lIns="0" tIns="45720" rIns="0" bIns="45720" rtlCol="0" anchor="ctr"/>
          <a:lstStyle>
            <a:lvl1pPr algn="r">
              <a:defRPr sz="600">
                <a:solidFill>
                  <a:srgbClr val="000000"/>
                </a:solidFill>
              </a:defRPr>
            </a:lvl1pPr>
          </a:lstStyle>
          <a:p>
            <a:r>
              <a:rPr lang="en-US" dirty="0"/>
              <a:t>U.S. Department of Commerce | National Oceanic and Atmospheric Administration | NOAA Fisheries | Page </a:t>
            </a:r>
            <a:fld id="{632D3AEB-7CBE-3049-91AC-335C6B4F5BF6}" type="slidenum">
              <a:rPr lang="en-US" smtClean="0"/>
              <a:pPr/>
              <a:t>‹#›</a:t>
            </a:fld>
            <a:endParaRPr lang="en-US" dirty="0"/>
          </a:p>
        </p:txBody>
      </p:sp>
      <p:sp>
        <p:nvSpPr>
          <p:cNvPr id="7" name="Rectangle 6"/>
          <p:cNvSpPr/>
          <p:nvPr/>
        </p:nvSpPr>
        <p:spPr>
          <a:xfrm>
            <a:off x="0" y="0"/>
            <a:ext cx="9144000" cy="914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7" descr="NOAA-Fisheries-horizontal.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4504" y="6419090"/>
            <a:ext cx="1643940" cy="388747"/>
          </a:xfrm>
          <a:prstGeom prst="rect">
            <a:avLst/>
          </a:prstGeom>
        </p:spPr>
      </p:pic>
    </p:spTree>
    <p:extLst>
      <p:ext uri="{BB962C8B-B14F-4D97-AF65-F5344CB8AC3E}">
        <p14:creationId xmlns:p14="http://schemas.microsoft.com/office/powerpoint/2010/main" val="176905534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Lst>
  <p:hf hdr="0"/>
  <p:txStyles>
    <p:titleStyle>
      <a:lvl1pPr algn="l" defTabSz="342900" rtl="0" eaLnBrk="1" latinLnBrk="0" hangingPunct="1">
        <a:spcBef>
          <a:spcPct val="0"/>
        </a:spcBef>
        <a:buNone/>
        <a:defRPr sz="2700" b="1" i="0" kern="1200">
          <a:solidFill>
            <a:schemeClr val="accent1"/>
          </a:solidFill>
          <a:latin typeface="+mj-lt"/>
          <a:ea typeface="+mj-ea"/>
          <a:cs typeface="Arial Narrow Bold"/>
        </a:defRPr>
      </a:lvl1pPr>
    </p:titleStyle>
    <p:bodyStyle>
      <a:lvl1pPr marL="257175" indent="-257175" algn="l" defTabSz="342900" rtl="0" eaLnBrk="1" latinLnBrk="0" hangingPunct="1">
        <a:spcBef>
          <a:spcPct val="20000"/>
        </a:spcBef>
        <a:buFont typeface="Arial"/>
        <a:buChar char="•"/>
        <a:defRPr sz="2400" kern="1200">
          <a:solidFill>
            <a:schemeClr val="tx2"/>
          </a:solidFill>
          <a:latin typeface="+mn-lt"/>
          <a:ea typeface="+mn-ea"/>
          <a:cs typeface="+mn-cs"/>
        </a:defRPr>
      </a:lvl1pPr>
      <a:lvl2pPr marL="557213" indent="-214313" algn="l" defTabSz="342900" rtl="0" eaLnBrk="1" latinLnBrk="0" hangingPunct="1">
        <a:spcBef>
          <a:spcPct val="20000"/>
        </a:spcBef>
        <a:buFont typeface="Arial"/>
        <a:buChar char="•"/>
        <a:defRPr sz="2400" kern="1200">
          <a:solidFill>
            <a:schemeClr val="tx2"/>
          </a:solidFill>
          <a:latin typeface="+mn-lt"/>
          <a:ea typeface="+mn-ea"/>
          <a:cs typeface="+mn-cs"/>
        </a:defRPr>
      </a:lvl2pPr>
      <a:lvl3pPr marL="857250" indent="-171450" algn="l" defTabSz="342900" rtl="0" eaLnBrk="1" latinLnBrk="0" hangingPunct="1">
        <a:spcBef>
          <a:spcPct val="20000"/>
        </a:spcBef>
        <a:buFont typeface="Arial"/>
        <a:buChar char="•"/>
        <a:defRPr sz="2100" kern="1200">
          <a:solidFill>
            <a:schemeClr val="tx2"/>
          </a:solidFill>
          <a:latin typeface="+mn-lt"/>
          <a:ea typeface="+mn-ea"/>
          <a:cs typeface="+mn-cs"/>
        </a:defRPr>
      </a:lvl3pPr>
      <a:lvl4pPr marL="1200150" indent="-171450" algn="l" defTabSz="342900" rtl="0" eaLnBrk="1" latinLnBrk="0" hangingPunct="1">
        <a:spcBef>
          <a:spcPct val="20000"/>
        </a:spcBef>
        <a:buFont typeface="Arial"/>
        <a:buChar char="•"/>
        <a:defRPr sz="2100" kern="1200">
          <a:solidFill>
            <a:schemeClr val="tx2"/>
          </a:solidFill>
          <a:latin typeface="+mn-lt"/>
          <a:ea typeface="+mn-ea"/>
          <a:cs typeface="+mn-cs"/>
        </a:defRPr>
      </a:lvl4pPr>
      <a:lvl5pPr marL="1543050" indent="-171450" algn="l" defTabSz="342900" rtl="0" eaLnBrk="1" latinLnBrk="0" hangingPunct="1">
        <a:spcBef>
          <a:spcPct val="20000"/>
        </a:spcBef>
        <a:buFont typeface="Arial"/>
        <a:buChar char="•"/>
        <a:defRPr sz="2100" kern="1200">
          <a:solidFill>
            <a:schemeClr val="tx2"/>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355080"/>
            <a:ext cx="9144000" cy="5029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457200" y="457200"/>
            <a:ext cx="8229600" cy="676014"/>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7295"/>
            <a:ext cx="8229600" cy="4525963"/>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2286000" y="6355082"/>
            <a:ext cx="6400801" cy="502919"/>
          </a:xfrm>
          <a:prstGeom prst="rect">
            <a:avLst/>
          </a:prstGeom>
        </p:spPr>
        <p:txBody>
          <a:bodyPr vert="horz" lIns="0" tIns="45720" rIns="0" bIns="45720" rtlCol="0" anchor="ctr"/>
          <a:lstStyle>
            <a:lvl1pPr algn="r">
              <a:defRPr sz="600">
                <a:solidFill>
                  <a:schemeClr val="bg1"/>
                </a:solidFill>
              </a:defRPr>
            </a:lvl1pPr>
          </a:lstStyle>
          <a:p>
            <a:r>
              <a:rPr lang="en-US" dirty="0"/>
              <a:t>U.S. Department of Commerce | National Oceanic and Atmospheric Administration | NOAA Fisheries | Page </a:t>
            </a:r>
            <a:fld id="{632D3AEB-7CBE-3049-91AC-335C6B4F5BF6}" type="slidenum">
              <a:rPr lang="en-US" smtClean="0"/>
              <a:pPr/>
              <a:t>‹#›</a:t>
            </a:fld>
            <a:endParaRPr lang="en-US" dirty="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4506" y="6419090"/>
            <a:ext cx="1643938" cy="388747"/>
          </a:xfrm>
          <a:prstGeom prst="rect">
            <a:avLst/>
          </a:prstGeom>
        </p:spPr>
      </p:pic>
    </p:spTree>
    <p:extLst>
      <p:ext uri="{BB962C8B-B14F-4D97-AF65-F5344CB8AC3E}">
        <p14:creationId xmlns:p14="http://schemas.microsoft.com/office/powerpoint/2010/main" val="3217098850"/>
      </p:ext>
    </p:extLst>
  </p:cSld>
  <p:clrMap bg1="lt1" tx1="dk1" bg2="lt2" tx2="dk2" accent1="accent1" accent2="accent2" accent3="accent3" accent4="accent4" accent5="accent5" accent6="accent6" hlink="hlink" folHlink="folHlink"/>
  <p:sldLayoutIdLst>
    <p:sldLayoutId id="2147483675" r:id="rId1"/>
    <p:sldLayoutId id="2147483676" r:id="rId2"/>
  </p:sldLayoutIdLst>
  <p:hf hdr="0"/>
  <p:txStyles>
    <p:titleStyle>
      <a:lvl1pPr algn="l" defTabSz="342900" rtl="0" eaLnBrk="1" latinLnBrk="0" hangingPunct="1">
        <a:spcBef>
          <a:spcPct val="0"/>
        </a:spcBef>
        <a:buNone/>
        <a:defRPr sz="2700" b="1" i="0" kern="1200">
          <a:solidFill>
            <a:srgbClr val="FFFFFF"/>
          </a:solidFill>
          <a:latin typeface="+mj-lt"/>
          <a:ea typeface="+mj-ea"/>
          <a:cs typeface="Arial Narrow Bold"/>
        </a:defRPr>
      </a:lvl1pPr>
    </p:titleStyle>
    <p:bodyStyle>
      <a:lvl1pPr marL="0" indent="0" algn="r" defTabSz="342900" rtl="0" eaLnBrk="1" latinLnBrk="0" hangingPunct="1">
        <a:spcBef>
          <a:spcPct val="20000"/>
        </a:spcBef>
        <a:buFont typeface="Arial"/>
        <a:buNone/>
        <a:defRPr sz="1500" kern="1200">
          <a:solidFill>
            <a:srgbClr val="FFFFFF"/>
          </a:solidFill>
          <a:latin typeface="+mn-lt"/>
          <a:ea typeface="+mn-ea"/>
          <a:cs typeface="+mn-cs"/>
        </a:defRPr>
      </a:lvl1pPr>
      <a:lvl2pPr marL="557213" indent="-214313" algn="l" defTabSz="342900" rtl="0" eaLnBrk="1" latinLnBrk="0" hangingPunct="1">
        <a:spcBef>
          <a:spcPct val="20000"/>
        </a:spcBef>
        <a:buFont typeface="Arial"/>
        <a:buChar char="•"/>
        <a:defRPr sz="2400" kern="1200">
          <a:solidFill>
            <a:schemeClr val="tx2"/>
          </a:solidFill>
          <a:latin typeface="+mn-lt"/>
          <a:ea typeface="+mn-ea"/>
          <a:cs typeface="+mn-cs"/>
        </a:defRPr>
      </a:lvl2pPr>
      <a:lvl3pPr marL="857250" indent="-171450" algn="l" defTabSz="342900" rtl="0" eaLnBrk="1" latinLnBrk="0" hangingPunct="1">
        <a:spcBef>
          <a:spcPct val="20000"/>
        </a:spcBef>
        <a:buFont typeface="Arial"/>
        <a:buChar char="•"/>
        <a:defRPr sz="2100" kern="1200">
          <a:solidFill>
            <a:schemeClr val="tx2"/>
          </a:solidFill>
          <a:latin typeface="+mn-lt"/>
          <a:ea typeface="+mn-ea"/>
          <a:cs typeface="+mn-cs"/>
        </a:defRPr>
      </a:lvl3pPr>
      <a:lvl4pPr marL="1200150" indent="-171450" algn="l" defTabSz="342900" rtl="0" eaLnBrk="1" latinLnBrk="0" hangingPunct="1">
        <a:spcBef>
          <a:spcPct val="20000"/>
        </a:spcBef>
        <a:buFont typeface="Arial"/>
        <a:buChar char="•"/>
        <a:defRPr sz="2100" kern="1200">
          <a:solidFill>
            <a:schemeClr val="tx2"/>
          </a:solidFill>
          <a:latin typeface="+mn-lt"/>
          <a:ea typeface="+mn-ea"/>
          <a:cs typeface="+mn-cs"/>
        </a:defRPr>
      </a:lvl4pPr>
      <a:lvl5pPr marL="1543050" indent="-171450" algn="l" defTabSz="342900" rtl="0" eaLnBrk="1" latinLnBrk="0" hangingPunct="1">
        <a:spcBef>
          <a:spcPct val="20000"/>
        </a:spcBef>
        <a:buFont typeface="Arial"/>
        <a:buChar char="•"/>
        <a:defRPr sz="2100" kern="1200">
          <a:solidFill>
            <a:schemeClr val="tx2"/>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183.tiff"/><Relationship Id="rId2" Type="http://schemas.openxmlformats.org/officeDocument/2006/relationships/image" Target="../media/image182.tiff"/><Relationship Id="rId1" Type="http://schemas.openxmlformats.org/officeDocument/2006/relationships/slideLayout" Target="../slideLayouts/slideLayout10.xml"/><Relationship Id="rId5" Type="http://schemas.openxmlformats.org/officeDocument/2006/relationships/image" Target="../media/image185.png"/><Relationship Id="rId4" Type="http://schemas.openxmlformats.org/officeDocument/2006/relationships/image" Target="../media/image184.tiff"/></Relationships>
</file>

<file path=ppt/slides/_rels/slide101.xml.rels><?xml version="1.0" encoding="UTF-8" standalone="yes"?>
<Relationships xmlns="http://schemas.openxmlformats.org/package/2006/relationships"><Relationship Id="rId3" Type="http://schemas.openxmlformats.org/officeDocument/2006/relationships/image" Target="../media/image187.tiff"/><Relationship Id="rId2" Type="http://schemas.openxmlformats.org/officeDocument/2006/relationships/image" Target="../media/image186.emf"/><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189.tiff"/><Relationship Id="rId2" Type="http://schemas.openxmlformats.org/officeDocument/2006/relationships/image" Target="../media/image188.tiff"/><Relationship Id="rId1" Type="http://schemas.openxmlformats.org/officeDocument/2006/relationships/slideLayout" Target="../slideLayouts/slideLayout10.xml"/><Relationship Id="rId4" Type="http://schemas.openxmlformats.org/officeDocument/2006/relationships/image" Target="../media/image190.png"/></Relationships>
</file>

<file path=ppt/slides/_rels/slide104.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image" Target="../media/image191.emf"/><Relationship Id="rId1" Type="http://schemas.openxmlformats.org/officeDocument/2006/relationships/slideLayout" Target="../slideLayouts/slideLayout10.xml"/><Relationship Id="rId4" Type="http://schemas.openxmlformats.org/officeDocument/2006/relationships/image" Target="../media/image193.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3" Type="http://schemas.openxmlformats.org/officeDocument/2006/relationships/image" Target="../media/image195.tiff"/><Relationship Id="rId2" Type="http://schemas.openxmlformats.org/officeDocument/2006/relationships/image" Target="../media/image194.tiff"/><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196.tiff"/><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197.tiff"/><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198.tif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10.xml"/><Relationship Id="rId5" Type="http://schemas.openxmlformats.org/officeDocument/2006/relationships/image" Target="../media/image13.tiff"/><Relationship Id="rId4" Type="http://schemas.openxmlformats.org/officeDocument/2006/relationships/image" Target="../media/image12.tiff"/></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0.xml"/><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18" Type="http://schemas.openxmlformats.org/officeDocument/2006/relationships/image" Target="../media/image51.png"/><Relationship Id="rId3" Type="http://schemas.openxmlformats.org/officeDocument/2006/relationships/image" Target="../media/image36.png"/><Relationship Id="rId21" Type="http://schemas.openxmlformats.org/officeDocument/2006/relationships/image" Target="../media/image36.emf"/><Relationship Id="rId7" Type="http://schemas.openxmlformats.org/officeDocument/2006/relationships/image" Target="../media/image40.png"/><Relationship Id="rId17" Type="http://schemas.openxmlformats.org/officeDocument/2006/relationships/image" Target="../media/image50.png"/><Relationship Id="rId2" Type="http://schemas.openxmlformats.org/officeDocument/2006/relationships/image" Target="../media/image35.tiff"/><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15" Type="http://schemas.openxmlformats.org/officeDocument/2006/relationships/image" Target="../media/image48.png"/><Relationship Id="rId19" Type="http://schemas.openxmlformats.org/officeDocument/2006/relationships/image" Target="../media/image52.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9.tiff"/></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0.tiff"/><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41.tiff"/><Relationship Id="rId4" Type="http://schemas.openxmlformats.org/officeDocument/2006/relationships/image" Target="../media/image37.tiff"/></Relationships>
</file>

<file path=ppt/slides/_rels/slide36.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6.emf"/><Relationship Id="rId2" Type="http://schemas.openxmlformats.org/officeDocument/2006/relationships/image" Target="../media/image42.jpeg"/><Relationship Id="rId1" Type="http://schemas.openxmlformats.org/officeDocument/2006/relationships/slideLayout" Target="../slideLayouts/slideLayout10.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48.tiff"/><Relationship Id="rId7" Type="http://schemas.openxmlformats.org/officeDocument/2006/relationships/image" Target="../media/image52.emf"/><Relationship Id="rId2" Type="http://schemas.openxmlformats.org/officeDocument/2006/relationships/image" Target="../media/image47.tiff"/><Relationship Id="rId1" Type="http://schemas.openxmlformats.org/officeDocument/2006/relationships/slideLayout" Target="../slideLayouts/slideLayout10.xml"/><Relationship Id="rId6" Type="http://schemas.openxmlformats.org/officeDocument/2006/relationships/image" Target="../media/image51.emf"/><Relationship Id="rId5" Type="http://schemas.openxmlformats.org/officeDocument/2006/relationships/image" Target="../media/image50.tiff"/><Relationship Id="rId4" Type="http://schemas.openxmlformats.org/officeDocument/2006/relationships/image" Target="../media/image49.tiff"/></Relationships>
</file>

<file path=ppt/slides/_rels/slide3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10.xml"/><Relationship Id="rId4" Type="http://schemas.openxmlformats.org/officeDocument/2006/relationships/image" Target="../media/image59.tiff"/></Relationships>
</file>

<file path=ppt/slides/_rels/slide44.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tiff"/><Relationship Id="rId1" Type="http://schemas.openxmlformats.org/officeDocument/2006/relationships/slideLayout" Target="../slideLayouts/slideLayout10.xml"/><Relationship Id="rId5" Type="http://schemas.openxmlformats.org/officeDocument/2006/relationships/image" Target="../media/image62.tiff"/><Relationship Id="rId4" Type="http://schemas.openxmlformats.org/officeDocument/2006/relationships/image" Target="../media/image61.tiff"/></Relationships>
</file>

<file path=ppt/slides/_rels/slide45.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63.tiff"/><Relationship Id="rId1" Type="http://schemas.openxmlformats.org/officeDocument/2006/relationships/slideLayout" Target="../slideLayouts/slideLayout10.xml"/><Relationship Id="rId5" Type="http://schemas.openxmlformats.org/officeDocument/2006/relationships/image" Target="../media/image65.tiff"/><Relationship Id="rId4" Type="http://schemas.openxmlformats.org/officeDocument/2006/relationships/image" Target="../media/image64.tiff"/></Relationships>
</file>

<file path=ppt/slides/_rels/slide46.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59.tiff"/><Relationship Id="rId1" Type="http://schemas.openxmlformats.org/officeDocument/2006/relationships/slideLayout" Target="../slideLayouts/slideLayout10.xml"/><Relationship Id="rId5" Type="http://schemas.openxmlformats.org/officeDocument/2006/relationships/image" Target="../media/image68.tiff"/><Relationship Id="rId4" Type="http://schemas.openxmlformats.org/officeDocument/2006/relationships/image" Target="../media/image67.tiff"/></Relationships>
</file>

<file path=ppt/slides/_rels/slide47.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59.tiff"/><Relationship Id="rId1" Type="http://schemas.openxmlformats.org/officeDocument/2006/relationships/slideLayout" Target="../slideLayouts/slideLayout10.xml"/><Relationship Id="rId5" Type="http://schemas.openxmlformats.org/officeDocument/2006/relationships/image" Target="../media/image68.tiff"/><Relationship Id="rId4" Type="http://schemas.openxmlformats.org/officeDocument/2006/relationships/image" Target="../media/image70.tiff"/></Relationships>
</file>

<file path=ppt/slides/_rels/slide48.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tiff"/><Relationship Id="rId1" Type="http://schemas.openxmlformats.org/officeDocument/2006/relationships/slideLayout" Target="../slideLayouts/slideLayout10.xml"/><Relationship Id="rId4" Type="http://schemas.openxmlformats.org/officeDocument/2006/relationships/image" Target="../media/image76.tiff"/></Relationships>
</file>

<file path=ppt/slides/_rels/slide52.xml.rels><?xml version="1.0" encoding="UTF-8" standalone="yes"?>
<Relationships xmlns="http://schemas.openxmlformats.org/package/2006/relationships"><Relationship Id="rId8" Type="http://schemas.openxmlformats.org/officeDocument/2006/relationships/image" Target="../media/image82.tiff"/><Relationship Id="rId3" Type="http://schemas.openxmlformats.org/officeDocument/2006/relationships/image" Target="../media/image77.tiff"/><Relationship Id="rId7" Type="http://schemas.openxmlformats.org/officeDocument/2006/relationships/image" Target="../media/image81.tiff"/><Relationship Id="rId2" Type="http://schemas.openxmlformats.org/officeDocument/2006/relationships/image" Target="../media/image76.tiff"/><Relationship Id="rId1" Type="http://schemas.openxmlformats.org/officeDocument/2006/relationships/slideLayout" Target="../slideLayouts/slideLayout10.xml"/><Relationship Id="rId6" Type="http://schemas.openxmlformats.org/officeDocument/2006/relationships/image" Target="../media/image80.tiff"/><Relationship Id="rId5" Type="http://schemas.openxmlformats.org/officeDocument/2006/relationships/image" Target="../media/image79.tiff"/><Relationship Id="rId4" Type="http://schemas.openxmlformats.org/officeDocument/2006/relationships/image" Target="../media/image78.tiff"/></Relationships>
</file>

<file path=ppt/slides/_rels/slide53.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image" Target="../media/image84.tiff"/><Relationship Id="rId1" Type="http://schemas.openxmlformats.org/officeDocument/2006/relationships/slideLayout" Target="../slideLayouts/slideLayout10.xml"/><Relationship Id="rId4" Type="http://schemas.openxmlformats.org/officeDocument/2006/relationships/image" Target="../media/image86.tiff"/></Relationships>
</file>

<file path=ppt/slides/_rels/slide55.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88.tiff"/><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image" Target="../media/image89.tiff"/><Relationship Id="rId1" Type="http://schemas.openxmlformats.org/officeDocument/2006/relationships/slideLayout" Target="../slideLayouts/slideLayout10.xml"/><Relationship Id="rId5" Type="http://schemas.openxmlformats.org/officeDocument/2006/relationships/image" Target="../media/image92.tiff"/><Relationship Id="rId4" Type="http://schemas.openxmlformats.org/officeDocument/2006/relationships/image" Target="../media/image91.tiff"/></Relationships>
</file>

<file path=ppt/slides/_rels/slide58.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image" Target="../media/image93.tiff"/><Relationship Id="rId1" Type="http://schemas.openxmlformats.org/officeDocument/2006/relationships/slideLayout" Target="../slideLayouts/slideLayout10.xml"/><Relationship Id="rId5" Type="http://schemas.openxmlformats.org/officeDocument/2006/relationships/image" Target="../media/image96.tiff"/><Relationship Id="rId4" Type="http://schemas.openxmlformats.org/officeDocument/2006/relationships/image" Target="../media/image95.tiff"/></Relationships>
</file>

<file path=ppt/slides/_rels/slide59.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98.tiff"/><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image" Target="../media/image99.tiff"/><Relationship Id="rId1" Type="http://schemas.openxmlformats.org/officeDocument/2006/relationships/slideLayout" Target="../slideLayouts/slideLayout10.xml"/><Relationship Id="rId5" Type="http://schemas.openxmlformats.org/officeDocument/2006/relationships/image" Target="../media/image102.tiff"/><Relationship Id="rId4" Type="http://schemas.openxmlformats.org/officeDocument/2006/relationships/image" Target="../media/image101.tiff"/></Relationships>
</file>

<file path=ppt/slides/_rels/slide62.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image" Target="../media/image103.tiff"/><Relationship Id="rId1" Type="http://schemas.openxmlformats.org/officeDocument/2006/relationships/slideLayout" Target="../slideLayouts/slideLayout10.xml"/><Relationship Id="rId5" Type="http://schemas.openxmlformats.org/officeDocument/2006/relationships/image" Target="../media/image106.tiff"/><Relationship Id="rId4" Type="http://schemas.openxmlformats.org/officeDocument/2006/relationships/image" Target="../media/image105.tiff"/></Relationships>
</file>

<file path=ppt/slides/_rels/slide63.xml.rels><?xml version="1.0" encoding="UTF-8" standalone="yes"?>
<Relationships xmlns="http://schemas.openxmlformats.org/package/2006/relationships"><Relationship Id="rId2" Type="http://schemas.openxmlformats.org/officeDocument/2006/relationships/image" Target="../media/image107.tiff"/><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image" Target="../media/image108.tiff"/><Relationship Id="rId1" Type="http://schemas.openxmlformats.org/officeDocument/2006/relationships/slideLayout" Target="../slideLayouts/slideLayout10.xml"/><Relationship Id="rId5" Type="http://schemas.openxmlformats.org/officeDocument/2006/relationships/image" Target="../media/image111.tiff"/><Relationship Id="rId4" Type="http://schemas.openxmlformats.org/officeDocument/2006/relationships/image" Target="../media/image110.tiff"/></Relationships>
</file>

<file path=ppt/slides/_rels/slide65.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image" Target="../media/image111.tiff"/><Relationship Id="rId1" Type="http://schemas.openxmlformats.org/officeDocument/2006/relationships/slideLayout" Target="../slideLayouts/slideLayout10.xml"/><Relationship Id="rId4" Type="http://schemas.openxmlformats.org/officeDocument/2006/relationships/image" Target="../media/image113.tiff"/></Relationships>
</file>

<file path=ppt/slides/_rels/slide66.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image" Target="../media/image114.tiff"/><Relationship Id="rId1" Type="http://schemas.openxmlformats.org/officeDocument/2006/relationships/slideLayout" Target="../slideLayouts/slideLayout10.xml"/><Relationship Id="rId5" Type="http://schemas.openxmlformats.org/officeDocument/2006/relationships/image" Target="../media/image117.tiff"/><Relationship Id="rId4" Type="http://schemas.openxmlformats.org/officeDocument/2006/relationships/image" Target="../media/image116.tiff"/></Relationships>
</file>

<file path=ppt/slides/_rels/slide67.xml.rels><?xml version="1.0" encoding="UTF-8" standalone="yes"?>
<Relationships xmlns="http://schemas.openxmlformats.org/package/2006/relationships"><Relationship Id="rId3" Type="http://schemas.openxmlformats.org/officeDocument/2006/relationships/image" Target="../media/image118.tiff"/><Relationship Id="rId2" Type="http://schemas.openxmlformats.org/officeDocument/2006/relationships/image" Target="../media/image114.tiff"/><Relationship Id="rId1" Type="http://schemas.openxmlformats.org/officeDocument/2006/relationships/slideLayout" Target="../slideLayouts/slideLayout10.xml"/><Relationship Id="rId4" Type="http://schemas.openxmlformats.org/officeDocument/2006/relationships/image" Target="../media/image119.tiff"/></Relationships>
</file>

<file path=ppt/slides/_rels/slide68.xml.rels><?xml version="1.0" encoding="UTF-8" standalone="yes"?>
<Relationships xmlns="http://schemas.openxmlformats.org/package/2006/relationships"><Relationship Id="rId2" Type="http://schemas.openxmlformats.org/officeDocument/2006/relationships/image" Target="../media/image120.tiff"/><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121.tiff"/><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123.tiff"/><Relationship Id="rId2" Type="http://schemas.openxmlformats.org/officeDocument/2006/relationships/image" Target="../media/image122.tiff"/><Relationship Id="rId1" Type="http://schemas.openxmlformats.org/officeDocument/2006/relationships/slideLayout" Target="../slideLayouts/slideLayout10.xml"/><Relationship Id="rId5" Type="http://schemas.openxmlformats.org/officeDocument/2006/relationships/image" Target="../media/image125.tiff"/><Relationship Id="rId4" Type="http://schemas.openxmlformats.org/officeDocument/2006/relationships/image" Target="../media/image124.tiff"/></Relationships>
</file>

<file path=ppt/slides/_rels/slide71.xml.rels><?xml version="1.0" encoding="UTF-8" standalone="yes"?>
<Relationships xmlns="http://schemas.openxmlformats.org/package/2006/relationships"><Relationship Id="rId3" Type="http://schemas.openxmlformats.org/officeDocument/2006/relationships/image" Target="../media/image127.tiff"/><Relationship Id="rId2" Type="http://schemas.openxmlformats.org/officeDocument/2006/relationships/image" Target="../media/image126.tiff"/><Relationship Id="rId1" Type="http://schemas.openxmlformats.org/officeDocument/2006/relationships/slideLayout" Target="../slideLayouts/slideLayout10.xml"/><Relationship Id="rId5" Type="http://schemas.openxmlformats.org/officeDocument/2006/relationships/image" Target="../media/image129.tiff"/><Relationship Id="rId4" Type="http://schemas.openxmlformats.org/officeDocument/2006/relationships/image" Target="../media/image128.tiff"/></Relationships>
</file>

<file path=ppt/slides/_rels/slide72.xml.rels><?xml version="1.0" encoding="UTF-8" standalone="yes"?>
<Relationships xmlns="http://schemas.openxmlformats.org/package/2006/relationships"><Relationship Id="rId3" Type="http://schemas.openxmlformats.org/officeDocument/2006/relationships/image" Target="../media/image131.tiff"/><Relationship Id="rId2" Type="http://schemas.openxmlformats.org/officeDocument/2006/relationships/image" Target="../media/image130.tiff"/><Relationship Id="rId1" Type="http://schemas.openxmlformats.org/officeDocument/2006/relationships/slideLayout" Target="../slideLayouts/slideLayout10.xml"/><Relationship Id="rId4" Type="http://schemas.openxmlformats.org/officeDocument/2006/relationships/image" Target="../media/image132.tiff"/></Relationships>
</file>

<file path=ppt/slides/_rels/slide73.xml.rels><?xml version="1.0" encoding="UTF-8" standalone="yes"?>
<Relationships xmlns="http://schemas.openxmlformats.org/package/2006/relationships"><Relationship Id="rId3" Type="http://schemas.openxmlformats.org/officeDocument/2006/relationships/image" Target="../media/image134.tiff"/><Relationship Id="rId2" Type="http://schemas.openxmlformats.org/officeDocument/2006/relationships/image" Target="../media/image133.tiff"/><Relationship Id="rId1" Type="http://schemas.openxmlformats.org/officeDocument/2006/relationships/slideLayout" Target="../slideLayouts/slideLayout10.xml"/><Relationship Id="rId4" Type="http://schemas.openxmlformats.org/officeDocument/2006/relationships/image" Target="../media/image135.tiff"/></Relationships>
</file>

<file path=ppt/slides/_rels/slide74.xml.rels><?xml version="1.0" encoding="UTF-8" standalone="yes"?>
<Relationships xmlns="http://schemas.openxmlformats.org/package/2006/relationships"><Relationship Id="rId3" Type="http://schemas.openxmlformats.org/officeDocument/2006/relationships/image" Target="../media/image137.tiff"/><Relationship Id="rId2" Type="http://schemas.openxmlformats.org/officeDocument/2006/relationships/image" Target="../media/image136.tiff"/><Relationship Id="rId1" Type="http://schemas.openxmlformats.org/officeDocument/2006/relationships/slideLayout" Target="../slideLayouts/slideLayout10.xml"/><Relationship Id="rId4" Type="http://schemas.openxmlformats.org/officeDocument/2006/relationships/image" Target="../media/image138.tiff"/></Relationships>
</file>

<file path=ppt/slides/_rels/slide75.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145.tiff"/><Relationship Id="rId2" Type="http://schemas.openxmlformats.org/officeDocument/2006/relationships/image" Target="../media/image144.tiff"/><Relationship Id="rId1" Type="http://schemas.openxmlformats.org/officeDocument/2006/relationships/slideLayout" Target="../slideLayouts/slideLayout10.xml"/><Relationship Id="rId4" Type="http://schemas.openxmlformats.org/officeDocument/2006/relationships/image" Target="../media/image131.tiff"/></Relationships>
</file>

<file path=ppt/slides/_rels/slide81.xml.rels><?xml version="1.0" encoding="UTF-8" standalone="yes"?>
<Relationships xmlns="http://schemas.openxmlformats.org/package/2006/relationships"><Relationship Id="rId3" Type="http://schemas.openxmlformats.org/officeDocument/2006/relationships/image" Target="../media/image147.tiff"/><Relationship Id="rId2" Type="http://schemas.openxmlformats.org/officeDocument/2006/relationships/image" Target="../media/image146.tiff"/><Relationship Id="rId1" Type="http://schemas.openxmlformats.org/officeDocument/2006/relationships/slideLayout" Target="../slideLayouts/slideLayout10.xml"/><Relationship Id="rId4" Type="http://schemas.openxmlformats.org/officeDocument/2006/relationships/image" Target="../media/image131.tiff"/></Relationships>
</file>

<file path=ppt/slides/_rels/slide82.xml.rels><?xml version="1.0" encoding="UTF-8" standalone="yes"?>
<Relationships xmlns="http://schemas.openxmlformats.org/package/2006/relationships"><Relationship Id="rId3" Type="http://schemas.openxmlformats.org/officeDocument/2006/relationships/image" Target="../media/image149.tiff"/><Relationship Id="rId2" Type="http://schemas.openxmlformats.org/officeDocument/2006/relationships/image" Target="../media/image148.tiff"/><Relationship Id="rId1" Type="http://schemas.openxmlformats.org/officeDocument/2006/relationships/slideLayout" Target="../slideLayouts/slideLayout10.xml"/><Relationship Id="rId4" Type="http://schemas.openxmlformats.org/officeDocument/2006/relationships/image" Target="../media/image150.tiff"/></Relationships>
</file>

<file path=ppt/slides/_rels/slide83.xml.rels><?xml version="1.0" encoding="UTF-8" standalone="yes"?>
<Relationships xmlns="http://schemas.openxmlformats.org/package/2006/relationships"><Relationship Id="rId3" Type="http://schemas.openxmlformats.org/officeDocument/2006/relationships/image" Target="../media/image151.tiff"/><Relationship Id="rId2" Type="http://schemas.openxmlformats.org/officeDocument/2006/relationships/image" Target="../media/image150.tiff"/><Relationship Id="rId1" Type="http://schemas.openxmlformats.org/officeDocument/2006/relationships/slideLayout" Target="../slideLayouts/slideLayout10.xml"/><Relationship Id="rId4" Type="http://schemas.openxmlformats.org/officeDocument/2006/relationships/image" Target="../media/image152.tiff"/></Relationships>
</file>

<file path=ppt/slides/_rels/slide84.xml.rels><?xml version="1.0" encoding="UTF-8" standalone="yes"?>
<Relationships xmlns="http://schemas.openxmlformats.org/package/2006/relationships"><Relationship Id="rId3" Type="http://schemas.openxmlformats.org/officeDocument/2006/relationships/image" Target="../media/image154.tiff"/><Relationship Id="rId2" Type="http://schemas.openxmlformats.org/officeDocument/2006/relationships/image" Target="../media/image153.tiff"/><Relationship Id="rId1" Type="http://schemas.openxmlformats.org/officeDocument/2006/relationships/slideLayout" Target="../slideLayouts/slideLayout10.xml"/><Relationship Id="rId4" Type="http://schemas.openxmlformats.org/officeDocument/2006/relationships/image" Target="../media/image131.tiff"/></Relationships>
</file>

<file path=ppt/slides/_rels/slide85.xml.rels><?xml version="1.0" encoding="UTF-8" standalone="yes"?>
<Relationships xmlns="http://schemas.openxmlformats.org/package/2006/relationships"><Relationship Id="rId3" Type="http://schemas.openxmlformats.org/officeDocument/2006/relationships/image" Target="../media/image156.tiff"/><Relationship Id="rId2" Type="http://schemas.openxmlformats.org/officeDocument/2006/relationships/image" Target="../media/image155.tiff"/><Relationship Id="rId1" Type="http://schemas.openxmlformats.org/officeDocument/2006/relationships/slideLayout" Target="../slideLayouts/slideLayout10.xml"/><Relationship Id="rId5" Type="http://schemas.openxmlformats.org/officeDocument/2006/relationships/image" Target="../media/image158.tiff"/><Relationship Id="rId4" Type="http://schemas.openxmlformats.org/officeDocument/2006/relationships/image" Target="../media/image157.emf"/></Relationships>
</file>

<file path=ppt/slides/_rels/slide86.xml.rels><?xml version="1.0" encoding="UTF-8" standalone="yes"?>
<Relationships xmlns="http://schemas.openxmlformats.org/package/2006/relationships"><Relationship Id="rId3" Type="http://schemas.openxmlformats.org/officeDocument/2006/relationships/image" Target="../media/image156.tiff"/><Relationship Id="rId2" Type="http://schemas.openxmlformats.org/officeDocument/2006/relationships/image" Target="../media/image159.tiff"/><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161.tiff"/><Relationship Id="rId2" Type="http://schemas.openxmlformats.org/officeDocument/2006/relationships/image" Target="../media/image160.tiff"/><Relationship Id="rId1" Type="http://schemas.openxmlformats.org/officeDocument/2006/relationships/slideLayout" Target="../slideLayouts/slideLayout10.xml"/><Relationship Id="rId4" Type="http://schemas.openxmlformats.org/officeDocument/2006/relationships/image" Target="../media/image162.tiff"/></Relationships>
</file>

<file path=ppt/slides/_rels/slide88.xml.rels><?xml version="1.0" encoding="UTF-8" standalone="yes"?>
<Relationships xmlns="http://schemas.openxmlformats.org/package/2006/relationships"><Relationship Id="rId3" Type="http://schemas.openxmlformats.org/officeDocument/2006/relationships/image" Target="../media/image164.tiff"/><Relationship Id="rId2" Type="http://schemas.openxmlformats.org/officeDocument/2006/relationships/image" Target="../media/image163.tiff"/><Relationship Id="rId1" Type="http://schemas.openxmlformats.org/officeDocument/2006/relationships/slideLayout" Target="../slideLayouts/slideLayout10.xml"/><Relationship Id="rId4" Type="http://schemas.openxmlformats.org/officeDocument/2006/relationships/image" Target="../media/image162.tiff"/></Relationships>
</file>

<file path=ppt/slides/_rels/slide89.xml.rels><?xml version="1.0" encoding="UTF-8" standalone="yes"?>
<Relationships xmlns="http://schemas.openxmlformats.org/package/2006/relationships"><Relationship Id="rId3" Type="http://schemas.openxmlformats.org/officeDocument/2006/relationships/image" Target="../media/image166.tiff"/><Relationship Id="rId2" Type="http://schemas.openxmlformats.org/officeDocument/2006/relationships/image" Target="../media/image165.tiff"/><Relationship Id="rId1" Type="http://schemas.openxmlformats.org/officeDocument/2006/relationships/slideLayout" Target="../slideLayouts/slideLayout10.xml"/><Relationship Id="rId4" Type="http://schemas.openxmlformats.org/officeDocument/2006/relationships/image" Target="../media/image150.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168.tiff"/><Relationship Id="rId2" Type="http://schemas.openxmlformats.org/officeDocument/2006/relationships/image" Target="../media/image167.tiff"/><Relationship Id="rId1" Type="http://schemas.openxmlformats.org/officeDocument/2006/relationships/slideLayout" Target="../slideLayouts/slideLayout10.xml"/><Relationship Id="rId5" Type="http://schemas.openxmlformats.org/officeDocument/2006/relationships/image" Target="../media/image170.tiff"/><Relationship Id="rId4" Type="http://schemas.openxmlformats.org/officeDocument/2006/relationships/image" Target="../media/image169.tiff"/></Relationships>
</file>

<file path=ppt/slides/_rels/slide91.xml.rels><?xml version="1.0" encoding="UTF-8" standalone="yes"?>
<Relationships xmlns="http://schemas.openxmlformats.org/package/2006/relationships"><Relationship Id="rId2" Type="http://schemas.openxmlformats.org/officeDocument/2006/relationships/image" Target="../media/image171.tiff"/><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172.tiff"/><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173.tiff"/><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174.tiff"/><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image" Target="../media/image176.tiff"/><Relationship Id="rId2" Type="http://schemas.openxmlformats.org/officeDocument/2006/relationships/image" Target="../media/image175.tiff"/><Relationship Id="rId1" Type="http://schemas.openxmlformats.org/officeDocument/2006/relationships/slideLayout" Target="../slideLayouts/slideLayout10.xml"/><Relationship Id="rId5" Type="http://schemas.openxmlformats.org/officeDocument/2006/relationships/image" Target="../media/image178.tiff"/><Relationship Id="rId4" Type="http://schemas.openxmlformats.org/officeDocument/2006/relationships/image" Target="../media/image177.tiff"/></Relationships>
</file>

<file path=ppt/slides/_rels/slide9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tiff"/><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181.emf"/><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BE1D0-11B8-8345-91DD-DA00A52441F3}"/>
              </a:ext>
            </a:extLst>
          </p:cNvPr>
          <p:cNvSpPr>
            <a:spLocks noGrp="1"/>
          </p:cNvSpPr>
          <p:nvPr>
            <p:ph type="ctrTitle"/>
          </p:nvPr>
        </p:nvSpPr>
        <p:spPr>
          <a:xfrm>
            <a:off x="1143000" y="1699022"/>
            <a:ext cx="6858000" cy="840071"/>
          </a:xfrm>
        </p:spPr>
        <p:txBody>
          <a:bodyPr>
            <a:noAutofit/>
          </a:bodyPr>
          <a:lstStyle/>
          <a:p>
            <a:pPr algn="ctr"/>
            <a:r>
              <a:rPr lang="en-US" sz="3600" dirty="0"/>
              <a:t>2020 Tanner Crab Stock Assessment</a:t>
            </a:r>
          </a:p>
        </p:txBody>
      </p:sp>
      <p:sp>
        <p:nvSpPr>
          <p:cNvPr id="3" name="Subtitle 2">
            <a:extLst>
              <a:ext uri="{FF2B5EF4-FFF2-40B4-BE49-F238E27FC236}">
                <a16:creationId xmlns:a16="http://schemas.microsoft.com/office/drawing/2014/main" id="{3E3B8582-F632-314D-8EF2-647B54A375F6}"/>
              </a:ext>
            </a:extLst>
          </p:cNvPr>
          <p:cNvSpPr>
            <a:spLocks noGrp="1"/>
          </p:cNvSpPr>
          <p:nvPr>
            <p:ph type="subTitle" idx="1"/>
          </p:nvPr>
        </p:nvSpPr>
        <p:spPr/>
        <p:txBody>
          <a:bodyPr/>
          <a:lstStyle/>
          <a:p>
            <a:r>
              <a:rPr lang="en-US" dirty="0"/>
              <a:t>William Stockhausen</a:t>
            </a:r>
          </a:p>
          <a:p>
            <a:r>
              <a:rPr lang="en-US" dirty="0"/>
              <a:t>AFSC/NMFS/NOAA</a:t>
            </a:r>
          </a:p>
          <a:p>
            <a:r>
              <a:rPr lang="en-US" dirty="0"/>
              <a:t>Sept 16, 2020</a:t>
            </a:r>
          </a:p>
        </p:txBody>
      </p:sp>
    </p:spTree>
    <p:extLst>
      <p:ext uri="{BB962C8B-B14F-4D97-AF65-F5344CB8AC3E}">
        <p14:creationId xmlns:p14="http://schemas.microsoft.com/office/powerpoint/2010/main" val="149345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D4FB5D-4CA7-604B-8860-BF966C52A8FE}"/>
              </a:ext>
            </a:extLst>
          </p:cNvPr>
          <p:cNvSpPr/>
          <p:nvPr/>
        </p:nvSpPr>
        <p:spPr>
          <a:xfrm>
            <a:off x="421341" y="315137"/>
            <a:ext cx="8023412" cy="1082348"/>
          </a:xfrm>
          <a:prstGeom prst="rect">
            <a:avLst/>
          </a:prstGeom>
        </p:spPr>
        <p:txBody>
          <a:bodyPr wrap="square">
            <a:spAutoFit/>
          </a:bodyPr>
          <a:lstStyle/>
          <a:p>
            <a:r>
              <a:rPr lang="en-US" sz="1400" b="1" i="1" dirty="0">
                <a:latin typeface="Times New Roman" panose="02020603050405020304" pitchFamily="18" charset="0"/>
                <a:ea typeface="MS Gothic" panose="020B0609070205080204" pitchFamily="49" charset="-128"/>
                <a:cs typeface="Times New Roman" panose="02020603050405020304" pitchFamily="18" charset="0"/>
              </a:rPr>
              <a:t>SSC comment: Provide a retrospective analysis for future assessments.</a:t>
            </a:r>
          </a:p>
          <a:p>
            <a:pPr>
              <a:spcAft>
                <a:spcPts val="1000"/>
              </a:spcAft>
            </a:pPr>
            <a:r>
              <a:rPr lang="en-US" sz="1400" i="1" dirty="0">
                <a:latin typeface="Times New Roman" panose="02020603050405020304" pitchFamily="18" charset="0"/>
                <a:ea typeface="Calibri" panose="020F0502020204030204" pitchFamily="34" charset="0"/>
                <a:cs typeface="Times New Roman" panose="02020603050405020304" pitchFamily="18" charset="0"/>
              </a:rPr>
              <a:t>Response (9/20):</a:t>
            </a:r>
            <a:r>
              <a:rPr lang="en-US" sz="1400" dirty="0">
                <a:latin typeface="Times New Roman" panose="02020603050405020304" pitchFamily="18" charset="0"/>
                <a:ea typeface="Calibri" panose="020F0502020204030204" pitchFamily="34" charset="0"/>
                <a:cs typeface="Times New Roman" panose="02020603050405020304" pitchFamily="18" charset="0"/>
              </a:rPr>
              <a:t> Retrospective analyses are now provided.</a:t>
            </a:r>
          </a:p>
          <a:p>
            <a:r>
              <a:rPr lang="en-US" sz="1400" b="1" i="1" dirty="0">
                <a:latin typeface="Times New Roman" panose="02020603050405020304" pitchFamily="18" charset="0"/>
                <a:ea typeface="MS Gothic" panose="020B0609070205080204" pitchFamily="49" charset="-128"/>
                <a:cs typeface="Times New Roman" panose="02020603050405020304" pitchFamily="18" charset="0"/>
              </a:rPr>
              <a:t>SSC comment: Add the 2018 BSFRF/NMFS side-by-side data for all future analyses of that time-series.</a:t>
            </a:r>
          </a:p>
          <a:p>
            <a:pPr>
              <a:spcAft>
                <a:spcPts val="1000"/>
              </a:spcAft>
            </a:pPr>
            <a:r>
              <a:rPr lang="en-US" sz="1400" i="1" dirty="0">
                <a:latin typeface="Times New Roman" panose="02020603050405020304" pitchFamily="18" charset="0"/>
                <a:ea typeface="Calibri" panose="020F0502020204030204" pitchFamily="34" charset="0"/>
                <a:cs typeface="Times New Roman" panose="02020603050405020304" pitchFamily="18" charset="0"/>
              </a:rPr>
              <a:t>Response (9/20):</a:t>
            </a:r>
            <a:r>
              <a:rPr lang="en-US" sz="1400" dirty="0">
                <a:latin typeface="Times New Roman" panose="02020603050405020304" pitchFamily="18" charset="0"/>
                <a:ea typeface="Calibri" panose="020F0502020204030204" pitchFamily="34" charset="0"/>
                <a:cs typeface="Times New Roman" panose="02020603050405020304" pitchFamily="18" charset="0"/>
              </a:rPr>
              <a:t> BSFRF has not provided this data, although it has been promised.</a:t>
            </a:r>
          </a:p>
        </p:txBody>
      </p:sp>
      <p:sp>
        <p:nvSpPr>
          <p:cNvPr id="4" name="Rectangle 3">
            <a:extLst>
              <a:ext uri="{FF2B5EF4-FFF2-40B4-BE49-F238E27FC236}">
                <a16:creationId xmlns:a16="http://schemas.microsoft.com/office/drawing/2014/main" id="{EBDB1DD0-FF07-9148-9F58-8CB25486AC39}"/>
              </a:ext>
            </a:extLst>
          </p:cNvPr>
          <p:cNvSpPr/>
          <p:nvPr/>
        </p:nvSpPr>
        <p:spPr>
          <a:xfrm>
            <a:off x="421341" y="1520942"/>
            <a:ext cx="8023411" cy="2375009"/>
          </a:xfrm>
          <a:prstGeom prst="rect">
            <a:avLst/>
          </a:prstGeom>
        </p:spPr>
        <p:txBody>
          <a:bodyPr wrap="square">
            <a:spAutoFit/>
          </a:bodyPr>
          <a:lstStyle/>
          <a:p>
            <a:r>
              <a:rPr lang="en-US" sz="1400" b="1" i="1" dirty="0">
                <a:latin typeface="Times New Roman" panose="02020603050405020304" pitchFamily="18" charset="0"/>
                <a:ea typeface="MS Gothic" panose="020B0609070205080204" pitchFamily="49" charset="-128"/>
                <a:cs typeface="Times New Roman" panose="02020603050405020304" pitchFamily="18" charset="0"/>
              </a:rPr>
              <a:t>The CPT suggested exploring the relationship between natural mortality, growth, and overestimates of large crab. For example, estimate growth outside the model to attempt to address the overestimates of large crab. </a:t>
            </a:r>
          </a:p>
          <a:p>
            <a:pPr>
              <a:spcAft>
                <a:spcPts val="1000"/>
              </a:spcAft>
            </a:pPr>
            <a:r>
              <a:rPr lang="en-US" sz="1400" i="1" dirty="0">
                <a:latin typeface="Times New Roman" panose="02020603050405020304" pitchFamily="18" charset="0"/>
                <a:ea typeface="Calibri" panose="020F0502020204030204" pitchFamily="34" charset="0"/>
                <a:cs typeface="Times New Roman" panose="02020603050405020304" pitchFamily="18" charset="0"/>
              </a:rPr>
              <a:t>Response (9/20):</a:t>
            </a:r>
            <a:r>
              <a:rPr lang="en-US" sz="1400" dirty="0">
                <a:latin typeface="Times New Roman" panose="02020603050405020304" pitchFamily="18" charset="0"/>
                <a:ea typeface="Calibri" panose="020F0502020204030204" pitchFamily="34" charset="0"/>
                <a:cs typeface="Times New Roman" panose="02020603050405020304" pitchFamily="18" charset="0"/>
              </a:rPr>
              <a:t> Model scenarios have been run where growth is estimated outside the model. This does not seem to solve this issue. Software to perform a likelihood profile on male growth parameters is under development and the results of the profile will hopefully shed some light on this issue.</a:t>
            </a:r>
          </a:p>
          <a:p>
            <a:r>
              <a:rPr lang="en-US" sz="1400" b="1" i="1" dirty="0">
                <a:latin typeface="Times New Roman" panose="02020603050405020304" pitchFamily="18" charset="0"/>
                <a:ea typeface="MS Gothic" panose="020B0609070205080204" pitchFamily="49" charset="-128"/>
                <a:cs typeface="Times New Roman" panose="02020603050405020304" pitchFamily="18" charset="0"/>
              </a:rPr>
              <a:t>The CPT suggested exploring maturity states for growth increment data and make recommendations for directions for growth model development. </a:t>
            </a:r>
          </a:p>
          <a:p>
            <a:pPr>
              <a:spcAft>
                <a:spcPts val="1000"/>
              </a:spcAft>
            </a:pPr>
            <a:r>
              <a:rPr lang="en-US" sz="1400" i="1" dirty="0">
                <a:latin typeface="Times New Roman" panose="02020603050405020304" pitchFamily="18" charset="0"/>
                <a:ea typeface="Calibri" panose="020F0502020204030204" pitchFamily="34" charset="0"/>
                <a:cs typeface="Times New Roman" panose="02020603050405020304" pitchFamily="18" charset="0"/>
              </a:rPr>
              <a:t>Response (9/20):</a:t>
            </a:r>
            <a:r>
              <a:rPr lang="en-US" sz="1400" dirty="0">
                <a:latin typeface="Times New Roman" panose="02020603050405020304" pitchFamily="18" charset="0"/>
                <a:ea typeface="Calibri" panose="020F0502020204030204" pitchFamily="34" charset="0"/>
                <a:cs typeface="Times New Roman" panose="02020603050405020304" pitchFamily="18" charset="0"/>
              </a:rPr>
              <a:t> Except for 2019 data, there seems to be little information on whether or not a molt was considered terminal.</a:t>
            </a:r>
          </a:p>
        </p:txBody>
      </p:sp>
    </p:spTree>
    <p:extLst>
      <p:ext uri="{BB962C8B-B14F-4D97-AF65-F5344CB8AC3E}">
        <p14:creationId xmlns:p14="http://schemas.microsoft.com/office/powerpoint/2010/main" val="30863173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835" y="334597"/>
            <a:ext cx="7886700" cy="573321"/>
          </a:xfrm>
        </p:spPr>
        <p:txBody>
          <a:bodyPr>
            <a:normAutofit/>
          </a:bodyPr>
          <a:lstStyle/>
          <a:p>
            <a:r>
              <a:rPr lang="en-US" sz="2100" dirty="0"/>
              <a:t>Characterizing missing survey uncertainty: simulated 2020 survey</a:t>
            </a:r>
          </a:p>
        </p:txBody>
      </p:sp>
      <p:pic>
        <p:nvPicPr>
          <p:cNvPr id="3" name="Picture 2">
            <a:extLst>
              <a:ext uri="{FF2B5EF4-FFF2-40B4-BE49-F238E27FC236}">
                <a16:creationId xmlns:a16="http://schemas.microsoft.com/office/drawing/2014/main" id="{3DF18379-B2AF-1247-BD2D-C29273346E8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1604" y="900979"/>
            <a:ext cx="4189342" cy="2514600"/>
          </a:xfrm>
          <a:prstGeom prst="rect">
            <a:avLst/>
          </a:prstGeom>
        </p:spPr>
      </p:pic>
      <p:pic>
        <p:nvPicPr>
          <p:cNvPr id="4" name="Picture 3">
            <a:extLst>
              <a:ext uri="{FF2B5EF4-FFF2-40B4-BE49-F238E27FC236}">
                <a16:creationId xmlns:a16="http://schemas.microsoft.com/office/drawing/2014/main" id="{2FA1B5F3-5844-8E47-A85A-5CA75E72D2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8533" y="3415579"/>
            <a:ext cx="4152413" cy="2514600"/>
          </a:xfrm>
          <a:prstGeom prst="rect">
            <a:avLst/>
          </a:prstGeom>
        </p:spPr>
      </p:pic>
      <p:pic>
        <p:nvPicPr>
          <p:cNvPr id="5" name="Picture 4">
            <a:extLst>
              <a:ext uri="{FF2B5EF4-FFF2-40B4-BE49-F238E27FC236}">
                <a16:creationId xmlns:a16="http://schemas.microsoft.com/office/drawing/2014/main" id="{C7DA9AFF-F8A5-E948-8068-A8DA1EE2A8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83449" y="1069646"/>
            <a:ext cx="1058844" cy="809308"/>
          </a:xfrm>
          <a:prstGeom prst="rect">
            <a:avLst/>
          </a:prstGeom>
        </p:spPr>
      </p:pic>
      <p:pic>
        <p:nvPicPr>
          <p:cNvPr id="11" name="Picture 10">
            <a:extLst>
              <a:ext uri="{FF2B5EF4-FFF2-40B4-BE49-F238E27FC236}">
                <a16:creationId xmlns:a16="http://schemas.microsoft.com/office/drawing/2014/main" id="{63C02C43-324F-474C-9EEF-D9E2A7A46D05}"/>
              </a:ext>
            </a:extLst>
          </p:cNvPr>
          <p:cNvPicPr/>
          <p:nvPr/>
        </p:nvPicPr>
        <p:blipFill>
          <a:blip r:embed="rId5" cstate="email">
            <a:extLst>
              <a:ext uri="{28A0092B-C50C-407E-A947-70E740481C1C}">
                <a14:useLocalDpi xmlns:a14="http://schemas.microsoft.com/office/drawing/2010/main"/>
              </a:ext>
            </a:extLst>
          </a:blip>
          <a:stretch>
            <a:fillRect/>
          </a:stretch>
        </p:blipFill>
        <p:spPr>
          <a:xfrm>
            <a:off x="4460946" y="832930"/>
            <a:ext cx="4532232" cy="3734709"/>
          </a:xfrm>
          <a:prstGeom prst="rect">
            <a:avLst/>
          </a:prstGeom>
        </p:spPr>
      </p:pic>
      <p:sp>
        <p:nvSpPr>
          <p:cNvPr id="12" name="TextBox 11">
            <a:extLst>
              <a:ext uri="{FF2B5EF4-FFF2-40B4-BE49-F238E27FC236}">
                <a16:creationId xmlns:a16="http://schemas.microsoft.com/office/drawing/2014/main" id="{3C971D8A-C38E-E946-8CBA-C4B5026D3F04}"/>
              </a:ext>
            </a:extLst>
          </p:cNvPr>
          <p:cNvSpPr txBox="1"/>
          <p:nvPr/>
        </p:nvSpPr>
        <p:spPr>
          <a:xfrm>
            <a:off x="5323438" y="1620578"/>
            <a:ext cx="738344" cy="307777"/>
          </a:xfrm>
          <a:prstGeom prst="rect">
            <a:avLst/>
          </a:prstGeom>
          <a:noFill/>
        </p:spPr>
        <p:txBody>
          <a:bodyPr wrap="none" rtlCol="0">
            <a:spAutoFit/>
          </a:bodyPr>
          <a:lstStyle/>
          <a:p>
            <a:r>
              <a:rPr lang="en-US" sz="1400" dirty="0"/>
              <a:t>Avg Rec</a:t>
            </a:r>
          </a:p>
        </p:txBody>
      </p:sp>
      <p:sp>
        <p:nvSpPr>
          <p:cNvPr id="13" name="TextBox 12">
            <a:extLst>
              <a:ext uri="{FF2B5EF4-FFF2-40B4-BE49-F238E27FC236}">
                <a16:creationId xmlns:a16="http://schemas.microsoft.com/office/drawing/2014/main" id="{07D99367-D2D5-F24B-A29F-9EA9725EFE09}"/>
              </a:ext>
            </a:extLst>
          </p:cNvPr>
          <p:cNvSpPr txBox="1"/>
          <p:nvPr/>
        </p:nvSpPr>
        <p:spPr>
          <a:xfrm>
            <a:off x="5404915" y="2820224"/>
            <a:ext cx="495649" cy="307777"/>
          </a:xfrm>
          <a:prstGeom prst="rect">
            <a:avLst/>
          </a:prstGeom>
          <a:noFill/>
        </p:spPr>
        <p:txBody>
          <a:bodyPr wrap="none" rtlCol="0">
            <a:spAutoFit/>
          </a:bodyPr>
          <a:lstStyle/>
          <a:p>
            <a:r>
              <a:rPr lang="en-US" sz="1400" dirty="0"/>
              <a:t>B</a:t>
            </a:r>
            <a:r>
              <a:rPr lang="en-US" sz="1400" baseline="-25000" dirty="0"/>
              <a:t>MSY</a:t>
            </a:r>
          </a:p>
        </p:txBody>
      </p:sp>
      <p:sp>
        <p:nvSpPr>
          <p:cNvPr id="14" name="TextBox 13">
            <a:extLst>
              <a:ext uri="{FF2B5EF4-FFF2-40B4-BE49-F238E27FC236}">
                <a16:creationId xmlns:a16="http://schemas.microsoft.com/office/drawing/2014/main" id="{A54C7F25-0C2D-4248-820B-95921B12215C}"/>
              </a:ext>
            </a:extLst>
          </p:cNvPr>
          <p:cNvSpPr txBox="1"/>
          <p:nvPr/>
        </p:nvSpPr>
        <p:spPr>
          <a:xfrm>
            <a:off x="5382768" y="3958331"/>
            <a:ext cx="487634" cy="307777"/>
          </a:xfrm>
          <a:prstGeom prst="rect">
            <a:avLst/>
          </a:prstGeom>
          <a:noFill/>
        </p:spPr>
        <p:txBody>
          <a:bodyPr wrap="none" rtlCol="0">
            <a:spAutoFit/>
          </a:bodyPr>
          <a:lstStyle/>
          <a:p>
            <a:r>
              <a:rPr lang="en-US" sz="1400" dirty="0"/>
              <a:t>F</a:t>
            </a:r>
            <a:r>
              <a:rPr lang="en-US" sz="1400" baseline="-25000" dirty="0"/>
              <a:t>MSY</a:t>
            </a:r>
          </a:p>
        </p:txBody>
      </p:sp>
      <p:sp>
        <p:nvSpPr>
          <p:cNvPr id="15" name="TextBox 14">
            <a:extLst>
              <a:ext uri="{FF2B5EF4-FFF2-40B4-BE49-F238E27FC236}">
                <a16:creationId xmlns:a16="http://schemas.microsoft.com/office/drawing/2014/main" id="{3BE33352-AA72-A44B-906F-E24FAF2BC55B}"/>
              </a:ext>
            </a:extLst>
          </p:cNvPr>
          <p:cNvSpPr txBox="1"/>
          <p:nvPr/>
        </p:nvSpPr>
        <p:spPr>
          <a:xfrm>
            <a:off x="7448060" y="1620578"/>
            <a:ext cx="899349" cy="307777"/>
          </a:xfrm>
          <a:prstGeom prst="rect">
            <a:avLst/>
          </a:prstGeom>
          <a:noFill/>
        </p:spPr>
        <p:txBody>
          <a:bodyPr wrap="none" rtlCol="0">
            <a:spAutoFit/>
          </a:bodyPr>
          <a:lstStyle/>
          <a:p>
            <a:r>
              <a:rPr lang="en-US" sz="1400" dirty="0"/>
              <a:t>Term MMB</a:t>
            </a:r>
          </a:p>
        </p:txBody>
      </p:sp>
      <p:sp>
        <p:nvSpPr>
          <p:cNvPr id="16" name="TextBox 15">
            <a:extLst>
              <a:ext uri="{FF2B5EF4-FFF2-40B4-BE49-F238E27FC236}">
                <a16:creationId xmlns:a16="http://schemas.microsoft.com/office/drawing/2014/main" id="{82DC4E4C-23FE-1B44-9168-1B2D9A35DDDC}"/>
              </a:ext>
            </a:extLst>
          </p:cNvPr>
          <p:cNvSpPr txBox="1"/>
          <p:nvPr/>
        </p:nvSpPr>
        <p:spPr>
          <a:xfrm>
            <a:off x="7481596" y="2820224"/>
            <a:ext cx="832279" cy="307777"/>
          </a:xfrm>
          <a:prstGeom prst="rect">
            <a:avLst/>
          </a:prstGeom>
          <a:noFill/>
        </p:spPr>
        <p:txBody>
          <a:bodyPr wrap="none" rtlCol="0">
            <a:spAutoFit/>
          </a:bodyPr>
          <a:lstStyle/>
          <a:p>
            <a:r>
              <a:rPr lang="en-US" sz="1400" dirty="0" err="1"/>
              <a:t>Proj</a:t>
            </a:r>
            <a:r>
              <a:rPr lang="en-US" sz="1400" dirty="0"/>
              <a:t> MMB</a:t>
            </a:r>
            <a:endParaRPr lang="en-US" sz="1400" baseline="-25000" dirty="0"/>
          </a:p>
        </p:txBody>
      </p:sp>
      <p:sp>
        <p:nvSpPr>
          <p:cNvPr id="17" name="TextBox 16">
            <a:extLst>
              <a:ext uri="{FF2B5EF4-FFF2-40B4-BE49-F238E27FC236}">
                <a16:creationId xmlns:a16="http://schemas.microsoft.com/office/drawing/2014/main" id="{1E95F05C-907A-6847-9A3D-4E1C38806244}"/>
              </a:ext>
            </a:extLst>
          </p:cNvPr>
          <p:cNvSpPr txBox="1"/>
          <p:nvPr/>
        </p:nvSpPr>
        <p:spPr>
          <a:xfrm>
            <a:off x="7662736" y="3958331"/>
            <a:ext cx="470000" cy="307777"/>
          </a:xfrm>
          <a:prstGeom prst="rect">
            <a:avLst/>
          </a:prstGeom>
          <a:noFill/>
        </p:spPr>
        <p:txBody>
          <a:bodyPr wrap="none" rtlCol="0">
            <a:spAutoFit/>
          </a:bodyPr>
          <a:lstStyle/>
          <a:p>
            <a:r>
              <a:rPr lang="en-US" sz="1400" dirty="0"/>
              <a:t>OFL</a:t>
            </a:r>
            <a:endParaRPr lang="en-US" sz="1400" baseline="-25000" dirty="0"/>
          </a:p>
        </p:txBody>
      </p:sp>
    </p:spTree>
    <p:extLst>
      <p:ext uri="{BB962C8B-B14F-4D97-AF65-F5344CB8AC3E}">
        <p14:creationId xmlns:p14="http://schemas.microsoft.com/office/powerpoint/2010/main" val="1258472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835" y="334597"/>
            <a:ext cx="7886700" cy="573321"/>
          </a:xfrm>
        </p:spPr>
        <p:txBody>
          <a:bodyPr>
            <a:normAutofit/>
          </a:bodyPr>
          <a:lstStyle/>
          <a:p>
            <a:r>
              <a:rPr lang="en-US" sz="2100" dirty="0"/>
              <a:t>Characterizing Missing Survey Uncertainty</a:t>
            </a:r>
          </a:p>
        </p:txBody>
      </p:sp>
      <p:pic>
        <p:nvPicPr>
          <p:cNvPr id="18" name="Picture 17">
            <a:extLst>
              <a:ext uri="{FF2B5EF4-FFF2-40B4-BE49-F238E27FC236}">
                <a16:creationId xmlns:a16="http://schemas.microsoft.com/office/drawing/2014/main" id="{BA3FF703-D945-0241-9160-4A74A55AEE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7360" y="3566204"/>
            <a:ext cx="7251700" cy="2501900"/>
          </a:xfrm>
          <a:prstGeom prst="rect">
            <a:avLst/>
          </a:prstGeom>
          <a:solidFill>
            <a:schemeClr val="bg1"/>
          </a:solidFill>
        </p:spPr>
      </p:pic>
      <p:pic>
        <p:nvPicPr>
          <p:cNvPr id="19" name="Picture 18">
            <a:extLst>
              <a:ext uri="{FF2B5EF4-FFF2-40B4-BE49-F238E27FC236}">
                <a16:creationId xmlns:a16="http://schemas.microsoft.com/office/drawing/2014/main" id="{543AFE17-C8E8-C546-9894-F62318307B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0734" y="982978"/>
            <a:ext cx="4424965" cy="2308819"/>
          </a:xfrm>
          <a:prstGeom prst="rect">
            <a:avLst/>
          </a:prstGeom>
        </p:spPr>
      </p:pic>
      <p:sp>
        <p:nvSpPr>
          <p:cNvPr id="6" name="TextBox 5">
            <a:extLst>
              <a:ext uri="{FF2B5EF4-FFF2-40B4-BE49-F238E27FC236}">
                <a16:creationId xmlns:a16="http://schemas.microsoft.com/office/drawing/2014/main" id="{4B6D2572-17EE-2F4F-B354-1F28B4EF62DA}"/>
              </a:ext>
            </a:extLst>
          </p:cNvPr>
          <p:cNvSpPr txBox="1"/>
          <p:nvPr/>
        </p:nvSpPr>
        <p:spPr>
          <a:xfrm>
            <a:off x="180835" y="961439"/>
            <a:ext cx="1343638" cy="646331"/>
          </a:xfrm>
          <a:prstGeom prst="rect">
            <a:avLst/>
          </a:prstGeom>
          <a:noFill/>
        </p:spPr>
        <p:txBody>
          <a:bodyPr wrap="none" rtlCol="0">
            <a:spAutoFit/>
          </a:bodyPr>
          <a:lstStyle/>
          <a:p>
            <a:r>
              <a:rPr lang="en-US" dirty="0"/>
              <a:t>Retrospective</a:t>
            </a:r>
          </a:p>
          <a:p>
            <a:r>
              <a:rPr lang="en-US" dirty="0"/>
              <a:t>Analysis</a:t>
            </a:r>
          </a:p>
        </p:txBody>
      </p:sp>
      <p:sp>
        <p:nvSpPr>
          <p:cNvPr id="7" name="TextBox 6">
            <a:extLst>
              <a:ext uri="{FF2B5EF4-FFF2-40B4-BE49-F238E27FC236}">
                <a16:creationId xmlns:a16="http://schemas.microsoft.com/office/drawing/2014/main" id="{57CD6972-ADB0-7B47-828D-DDD815149A0B}"/>
              </a:ext>
            </a:extLst>
          </p:cNvPr>
          <p:cNvSpPr txBox="1"/>
          <p:nvPr/>
        </p:nvSpPr>
        <p:spPr>
          <a:xfrm>
            <a:off x="117461" y="3566204"/>
            <a:ext cx="1122630" cy="646331"/>
          </a:xfrm>
          <a:prstGeom prst="rect">
            <a:avLst/>
          </a:prstGeom>
          <a:noFill/>
        </p:spPr>
        <p:txBody>
          <a:bodyPr wrap="square" rtlCol="0">
            <a:spAutoFit/>
          </a:bodyPr>
          <a:lstStyle/>
          <a:p>
            <a:r>
              <a:rPr lang="en-US" dirty="0"/>
              <a:t>Simulated Surveys</a:t>
            </a:r>
          </a:p>
        </p:txBody>
      </p:sp>
      <p:sp>
        <p:nvSpPr>
          <p:cNvPr id="8" name="TextBox 7">
            <a:extLst>
              <a:ext uri="{FF2B5EF4-FFF2-40B4-BE49-F238E27FC236}">
                <a16:creationId xmlns:a16="http://schemas.microsoft.com/office/drawing/2014/main" id="{0F35199A-FD76-B141-873E-6CD13D5C2D15}"/>
              </a:ext>
            </a:extLst>
          </p:cNvPr>
          <p:cNvSpPr txBox="1"/>
          <p:nvPr/>
        </p:nvSpPr>
        <p:spPr>
          <a:xfrm>
            <a:off x="5966235" y="1036731"/>
            <a:ext cx="308723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Must use 1982-(term year-1) averaging period</a:t>
            </a:r>
          </a:p>
          <a:p>
            <a:pPr marL="285750" indent="-285750">
              <a:buFont typeface="Arial" panose="020B0604020202020204" pitchFamily="34" charset="0"/>
              <a:buChar char="•"/>
            </a:pPr>
            <a:r>
              <a:rPr lang="en-US" dirty="0"/>
              <a:t>Effect on MLE estimates is small</a:t>
            </a:r>
          </a:p>
          <a:p>
            <a:pPr marL="285750" indent="-285750">
              <a:buFont typeface="Arial" panose="020B0604020202020204" pitchFamily="34" charset="0"/>
              <a:buChar char="•"/>
            </a:pPr>
            <a:r>
              <a:rPr lang="en-US" dirty="0"/>
              <a:t>Effect on MCMC  appears to be large</a:t>
            </a:r>
          </a:p>
          <a:p>
            <a:pPr marL="285750" indent="-285750">
              <a:buFont typeface="Arial" panose="020B0604020202020204" pitchFamily="34" charset="0"/>
              <a:buChar char="•"/>
            </a:pPr>
            <a:r>
              <a:rPr lang="en-US" dirty="0"/>
              <a:t>No need to adjust 20% ABC buffer</a:t>
            </a:r>
          </a:p>
        </p:txBody>
      </p:sp>
    </p:spTree>
    <p:extLst>
      <p:ext uri="{BB962C8B-B14F-4D97-AF65-F5344CB8AC3E}">
        <p14:creationId xmlns:p14="http://schemas.microsoft.com/office/powerpoint/2010/main" val="28525084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628650" y="2099283"/>
            <a:ext cx="7886700" cy="573321"/>
          </a:xfrm>
        </p:spPr>
        <p:txBody>
          <a:bodyPr>
            <a:normAutofit/>
          </a:bodyPr>
          <a:lstStyle/>
          <a:p>
            <a:pPr algn="ctr"/>
            <a:r>
              <a:rPr lang="en-US" sz="2100" dirty="0"/>
              <a:t>Status Determination and OFL Calculation</a:t>
            </a:r>
          </a:p>
        </p:txBody>
      </p:sp>
    </p:spTree>
    <p:extLst>
      <p:ext uri="{BB962C8B-B14F-4D97-AF65-F5344CB8AC3E}">
        <p14:creationId xmlns:p14="http://schemas.microsoft.com/office/powerpoint/2010/main" val="41486873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9379" y="216695"/>
            <a:ext cx="7886700" cy="573321"/>
          </a:xfrm>
        </p:spPr>
        <p:txBody>
          <a:bodyPr>
            <a:normAutofit/>
          </a:bodyPr>
          <a:lstStyle/>
          <a:p>
            <a:r>
              <a:rPr lang="en-US" sz="2100" dirty="0"/>
              <a:t>OFL/ABC MCMC Calculations</a:t>
            </a:r>
          </a:p>
        </p:txBody>
      </p:sp>
      <p:pic>
        <p:nvPicPr>
          <p:cNvPr id="4" name="Picture 3">
            <a:extLst>
              <a:ext uri="{FF2B5EF4-FFF2-40B4-BE49-F238E27FC236}">
                <a16:creationId xmlns:a16="http://schemas.microsoft.com/office/drawing/2014/main" id="{275F0A75-BBD4-8149-86F1-25AED18244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2730" y="3890665"/>
            <a:ext cx="4933948" cy="2682379"/>
          </a:xfrm>
          <a:prstGeom prst="rect">
            <a:avLst/>
          </a:prstGeom>
        </p:spPr>
      </p:pic>
      <p:sp>
        <p:nvSpPr>
          <p:cNvPr id="6" name="TextBox 5">
            <a:extLst>
              <a:ext uri="{FF2B5EF4-FFF2-40B4-BE49-F238E27FC236}">
                <a16:creationId xmlns:a16="http://schemas.microsoft.com/office/drawing/2014/main" id="{D073D002-7BC8-4D44-9831-782090355CCF}"/>
              </a:ext>
            </a:extLst>
          </p:cNvPr>
          <p:cNvSpPr txBox="1"/>
          <p:nvPr/>
        </p:nvSpPr>
        <p:spPr>
          <a:xfrm>
            <a:off x="189379" y="3890665"/>
            <a:ext cx="3530518" cy="923330"/>
          </a:xfrm>
          <a:prstGeom prst="rect">
            <a:avLst/>
          </a:prstGeom>
          <a:noFill/>
        </p:spPr>
        <p:txBody>
          <a:bodyPr wrap="none" rtlCol="0">
            <a:spAutoFit/>
          </a:bodyPr>
          <a:lstStyle/>
          <a:p>
            <a:pPr marL="285750" indent="-285750">
              <a:buFont typeface="Arial" panose="020B0604020202020204" pitchFamily="34" charset="0"/>
              <a:buChar char="•"/>
            </a:pPr>
            <a:r>
              <a:rPr lang="en-US" dirty="0"/>
              <a:t>OFL = median of OFL pdf</a:t>
            </a:r>
          </a:p>
          <a:p>
            <a:pPr marL="285750" indent="-285750">
              <a:buFont typeface="Arial" panose="020B0604020202020204" pitchFamily="34" charset="0"/>
              <a:buChar char="•"/>
            </a:pPr>
            <a:r>
              <a:rPr lang="en-US" dirty="0"/>
              <a:t>p-star ABC = 49</a:t>
            </a:r>
            <a:r>
              <a:rPr lang="en-US" baseline="30000" dirty="0"/>
              <a:t>th</a:t>
            </a:r>
            <a:r>
              <a:rPr lang="en-US" dirty="0"/>
              <a:t> percentile OFL pdf</a:t>
            </a:r>
          </a:p>
          <a:p>
            <a:pPr marL="285750" indent="-285750">
              <a:buFont typeface="Arial" panose="020B0604020202020204" pitchFamily="34" charset="0"/>
              <a:buChar char="•"/>
            </a:pPr>
            <a:r>
              <a:rPr lang="en-US" dirty="0"/>
              <a:t>buffer ABC = 80% OFL</a:t>
            </a:r>
          </a:p>
        </p:txBody>
      </p:sp>
      <p:pic>
        <p:nvPicPr>
          <p:cNvPr id="7" name="Picture 6" descr="A picture containing bird, boat, background, city&#10;&#10;Description automatically generated">
            <a:extLst>
              <a:ext uri="{FF2B5EF4-FFF2-40B4-BE49-F238E27FC236}">
                <a16:creationId xmlns:a16="http://schemas.microsoft.com/office/drawing/2014/main" id="{C11B583E-B33A-B546-A363-7979737F56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80330" y="216695"/>
            <a:ext cx="4781549" cy="3476502"/>
          </a:xfrm>
          <a:prstGeom prst="rect">
            <a:avLst/>
          </a:prstGeom>
        </p:spPr>
      </p:pic>
      <p:sp>
        <p:nvSpPr>
          <p:cNvPr id="8" name="TextBox 7">
            <a:extLst>
              <a:ext uri="{FF2B5EF4-FFF2-40B4-BE49-F238E27FC236}">
                <a16:creationId xmlns:a16="http://schemas.microsoft.com/office/drawing/2014/main" id="{F112E45A-BF09-CC41-8A19-A079ED4445E4}"/>
              </a:ext>
            </a:extLst>
          </p:cNvPr>
          <p:cNvSpPr txBox="1"/>
          <p:nvPr/>
        </p:nvSpPr>
        <p:spPr>
          <a:xfrm>
            <a:off x="189379" y="2492868"/>
            <a:ext cx="3692339" cy="1200329"/>
          </a:xfrm>
          <a:prstGeom prst="rect">
            <a:avLst/>
          </a:prstGeom>
          <a:noFill/>
        </p:spPr>
        <p:txBody>
          <a:bodyPr wrap="square" rtlCol="0">
            <a:spAutoFit/>
          </a:bodyPr>
          <a:lstStyle/>
          <a:p>
            <a:pPr marL="285750" indent="-285750">
              <a:buFont typeface="Arial" panose="020B0604020202020204" pitchFamily="34" charset="0"/>
              <a:buChar char="•"/>
            </a:pPr>
            <a:r>
              <a:rPr lang="en-US" dirty="0"/>
              <a:t>project stock forward using control rule</a:t>
            </a:r>
          </a:p>
          <a:p>
            <a:pPr marL="285750" indent="-285750">
              <a:buFont typeface="Arial" panose="020B0604020202020204" pitchFamily="34" charset="0"/>
              <a:buChar char="•"/>
            </a:pPr>
            <a:r>
              <a:rPr lang="en-US" dirty="0"/>
              <a:t>determine F</a:t>
            </a:r>
            <a:r>
              <a:rPr lang="en-US" baseline="-25000" dirty="0"/>
              <a:t>OFL</a:t>
            </a:r>
          </a:p>
          <a:p>
            <a:pPr marL="285750" indent="-285750">
              <a:buFont typeface="Arial" panose="020B0604020202020204" pitchFamily="34" charset="0"/>
              <a:buChar char="•"/>
            </a:pPr>
            <a:r>
              <a:rPr lang="en-US" dirty="0"/>
              <a:t>determine OFL</a:t>
            </a:r>
          </a:p>
          <a:p>
            <a:pPr marL="285750" indent="-285750">
              <a:buFont typeface="Arial" panose="020B0604020202020204" pitchFamily="34" charset="0"/>
              <a:buChar char="•"/>
            </a:pPr>
            <a:r>
              <a:rPr lang="en-US" dirty="0"/>
              <a:t>use MCMC to obtain distributions</a:t>
            </a:r>
          </a:p>
        </p:txBody>
      </p:sp>
      <p:pic>
        <p:nvPicPr>
          <p:cNvPr id="9" name="Picture 8">
            <a:extLst>
              <a:ext uri="{FF2B5EF4-FFF2-40B4-BE49-F238E27FC236}">
                <a16:creationId xmlns:a16="http://schemas.microsoft.com/office/drawing/2014/main" id="{56927B7C-A809-8B4B-986E-F34F92B27F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8248" y="790016"/>
            <a:ext cx="2976282" cy="1790952"/>
          </a:xfrm>
          <a:prstGeom prst="rect">
            <a:avLst/>
          </a:prstGeom>
        </p:spPr>
      </p:pic>
    </p:spTree>
    <p:extLst>
      <p:ext uri="{BB962C8B-B14F-4D97-AF65-F5344CB8AC3E}">
        <p14:creationId xmlns:p14="http://schemas.microsoft.com/office/powerpoint/2010/main" val="10329786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323850" y="284742"/>
            <a:ext cx="7886700" cy="573321"/>
          </a:xfrm>
        </p:spPr>
        <p:txBody>
          <a:bodyPr>
            <a:normAutofit/>
          </a:bodyPr>
          <a:lstStyle/>
          <a:p>
            <a:r>
              <a:rPr lang="en-US" sz="2100" dirty="0"/>
              <a:t>Options</a:t>
            </a:r>
          </a:p>
        </p:txBody>
      </p:sp>
      <p:sp>
        <p:nvSpPr>
          <p:cNvPr id="6" name="TextBox 5">
            <a:extLst>
              <a:ext uri="{FF2B5EF4-FFF2-40B4-BE49-F238E27FC236}">
                <a16:creationId xmlns:a16="http://schemas.microsoft.com/office/drawing/2014/main" id="{CB6E2D0F-EEE8-C24B-8BD9-ECF86757A1E6}"/>
              </a:ext>
            </a:extLst>
          </p:cNvPr>
          <p:cNvSpPr txBox="1"/>
          <p:nvPr/>
        </p:nvSpPr>
        <p:spPr>
          <a:xfrm>
            <a:off x="6518367" y="1520039"/>
            <a:ext cx="1202317"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units: 1000’s t</a:t>
            </a:r>
          </a:p>
        </p:txBody>
      </p:sp>
      <p:sp>
        <p:nvSpPr>
          <p:cNvPr id="7" name="Content Placeholder 2">
            <a:extLst>
              <a:ext uri="{FF2B5EF4-FFF2-40B4-BE49-F238E27FC236}">
                <a16:creationId xmlns:a16="http://schemas.microsoft.com/office/drawing/2014/main" id="{FC8CE062-4F3D-AA4C-ACA0-85809368D43C}"/>
              </a:ext>
            </a:extLst>
          </p:cNvPr>
          <p:cNvSpPr txBox="1">
            <a:spLocks/>
          </p:cNvSpPr>
          <p:nvPr/>
        </p:nvSpPr>
        <p:spPr>
          <a:xfrm>
            <a:off x="323850" y="744661"/>
            <a:ext cx="4830474" cy="31675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Author preferred scenario: 20.07</a:t>
            </a:r>
          </a:p>
          <a:p>
            <a:r>
              <a:rPr lang="en-US" sz="2000" dirty="0"/>
              <a:t>Period for average recruitment: 1982-</a:t>
            </a:r>
            <a:r>
              <a:rPr lang="en-US" sz="2000" u="sng" dirty="0"/>
              <a:t>2019</a:t>
            </a:r>
          </a:p>
        </p:txBody>
      </p:sp>
      <p:pic>
        <p:nvPicPr>
          <p:cNvPr id="8" name="Picture 7">
            <a:extLst>
              <a:ext uri="{FF2B5EF4-FFF2-40B4-BE49-F238E27FC236}">
                <a16:creationId xmlns:a16="http://schemas.microsoft.com/office/drawing/2014/main" id="{F2E8EF87-73D6-504A-A9BE-7662300F4B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1700" y="3796602"/>
            <a:ext cx="6731000" cy="1104900"/>
          </a:xfrm>
          <a:prstGeom prst="rect">
            <a:avLst/>
          </a:prstGeom>
          <a:solidFill>
            <a:schemeClr val="bg1"/>
          </a:solidFill>
        </p:spPr>
      </p:pic>
      <p:pic>
        <p:nvPicPr>
          <p:cNvPr id="9" name="Picture 8">
            <a:extLst>
              <a:ext uri="{FF2B5EF4-FFF2-40B4-BE49-F238E27FC236}">
                <a16:creationId xmlns:a16="http://schemas.microsoft.com/office/drawing/2014/main" id="{7539F2BC-08D9-0147-B268-F337B4505B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1700" y="1796098"/>
            <a:ext cx="6731000" cy="1701800"/>
          </a:xfrm>
          <a:prstGeom prst="rect">
            <a:avLst/>
          </a:prstGeom>
          <a:solidFill>
            <a:schemeClr val="bg1"/>
          </a:solidFill>
        </p:spPr>
      </p:pic>
      <p:sp>
        <p:nvSpPr>
          <p:cNvPr id="10" name="TextBox 9">
            <a:extLst>
              <a:ext uri="{FF2B5EF4-FFF2-40B4-BE49-F238E27FC236}">
                <a16:creationId xmlns:a16="http://schemas.microsoft.com/office/drawing/2014/main" id="{E4CA4B84-18A5-334B-AF5E-697905F8EDC1}"/>
              </a:ext>
            </a:extLst>
          </p:cNvPr>
          <p:cNvSpPr txBox="1"/>
          <p:nvPr/>
        </p:nvSpPr>
        <p:spPr>
          <a:xfrm>
            <a:off x="323850" y="1489262"/>
            <a:ext cx="1353256" cy="369332"/>
          </a:xfrm>
          <a:prstGeom prst="rect">
            <a:avLst/>
          </a:prstGeom>
          <a:noFill/>
        </p:spPr>
        <p:txBody>
          <a:bodyPr wrap="none" rtlCol="0">
            <a:spAutoFit/>
          </a:bodyPr>
          <a:lstStyle/>
          <a:p>
            <a:r>
              <a:rPr lang="en-US" dirty="0"/>
              <a:t>20.07: MCMC</a:t>
            </a:r>
          </a:p>
        </p:txBody>
      </p:sp>
      <p:sp>
        <p:nvSpPr>
          <p:cNvPr id="11" name="TextBox 10">
            <a:extLst>
              <a:ext uri="{FF2B5EF4-FFF2-40B4-BE49-F238E27FC236}">
                <a16:creationId xmlns:a16="http://schemas.microsoft.com/office/drawing/2014/main" id="{B6161A78-24C3-2140-B42B-3D09AE46BD01}"/>
              </a:ext>
            </a:extLst>
          </p:cNvPr>
          <p:cNvSpPr txBox="1"/>
          <p:nvPr/>
        </p:nvSpPr>
        <p:spPr>
          <a:xfrm>
            <a:off x="323850" y="3462904"/>
            <a:ext cx="1156086" cy="369332"/>
          </a:xfrm>
          <a:prstGeom prst="rect">
            <a:avLst/>
          </a:prstGeom>
          <a:noFill/>
        </p:spPr>
        <p:txBody>
          <a:bodyPr wrap="none" rtlCol="0">
            <a:spAutoFit/>
          </a:bodyPr>
          <a:lstStyle/>
          <a:p>
            <a:r>
              <a:rPr lang="en-US" dirty="0"/>
              <a:t>20.07: MLE</a:t>
            </a:r>
          </a:p>
        </p:txBody>
      </p:sp>
      <p:pic>
        <p:nvPicPr>
          <p:cNvPr id="12" name="Picture 11">
            <a:extLst>
              <a:ext uri="{FF2B5EF4-FFF2-40B4-BE49-F238E27FC236}">
                <a16:creationId xmlns:a16="http://schemas.microsoft.com/office/drawing/2014/main" id="{006DE478-A643-8943-88AB-9263721EB8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1700" y="5309458"/>
            <a:ext cx="6731000" cy="1104900"/>
          </a:xfrm>
          <a:prstGeom prst="rect">
            <a:avLst/>
          </a:prstGeom>
          <a:solidFill>
            <a:schemeClr val="bg1"/>
          </a:solidFill>
        </p:spPr>
      </p:pic>
      <p:sp>
        <p:nvSpPr>
          <p:cNvPr id="13" name="TextBox 12">
            <a:extLst>
              <a:ext uri="{FF2B5EF4-FFF2-40B4-BE49-F238E27FC236}">
                <a16:creationId xmlns:a16="http://schemas.microsoft.com/office/drawing/2014/main" id="{F270F64F-CF2C-9247-8C35-F44E1CD06ADB}"/>
              </a:ext>
            </a:extLst>
          </p:cNvPr>
          <p:cNvSpPr txBox="1"/>
          <p:nvPr/>
        </p:nvSpPr>
        <p:spPr>
          <a:xfrm>
            <a:off x="323657" y="4963190"/>
            <a:ext cx="1704313" cy="369332"/>
          </a:xfrm>
          <a:prstGeom prst="rect">
            <a:avLst/>
          </a:prstGeom>
          <a:noFill/>
        </p:spPr>
        <p:txBody>
          <a:bodyPr wrap="none" rtlCol="0">
            <a:spAutoFit/>
          </a:bodyPr>
          <a:lstStyle/>
          <a:p>
            <a:r>
              <a:rPr lang="en-US" dirty="0"/>
              <a:t>19.03(2020): MLE</a:t>
            </a:r>
          </a:p>
        </p:txBody>
      </p:sp>
    </p:spTree>
    <p:extLst>
      <p:ext uri="{BB962C8B-B14F-4D97-AF65-F5344CB8AC3E}">
        <p14:creationId xmlns:p14="http://schemas.microsoft.com/office/powerpoint/2010/main" val="35412468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628650" y="2099283"/>
            <a:ext cx="7886700" cy="573321"/>
          </a:xfrm>
        </p:spPr>
        <p:txBody>
          <a:bodyPr>
            <a:normAutofit/>
          </a:bodyPr>
          <a:lstStyle/>
          <a:p>
            <a:pPr algn="ctr"/>
            <a:r>
              <a:rPr lang="en-US" sz="2100" dirty="0"/>
              <a:t>Final Remarks</a:t>
            </a:r>
          </a:p>
        </p:txBody>
      </p:sp>
    </p:spTree>
    <p:extLst>
      <p:ext uri="{BB962C8B-B14F-4D97-AF65-F5344CB8AC3E}">
        <p14:creationId xmlns:p14="http://schemas.microsoft.com/office/powerpoint/2010/main" val="38224049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AB9D2D-02CD-584D-9EF3-1F9BC64222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43" y="2271009"/>
            <a:ext cx="4457660" cy="3342130"/>
          </a:xfrm>
          <a:prstGeom prst="rect">
            <a:avLst/>
          </a:prstGeom>
        </p:spPr>
      </p:pic>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14301" y="198766"/>
            <a:ext cx="5012055" cy="573321"/>
          </a:xfrm>
        </p:spPr>
        <p:txBody>
          <a:bodyPr>
            <a:normAutofit/>
          </a:bodyPr>
          <a:lstStyle/>
          <a:p>
            <a:r>
              <a:rPr lang="en-US" sz="2100" dirty="0"/>
              <a:t>State Management: New Harvest Control Rule</a:t>
            </a:r>
          </a:p>
        </p:txBody>
      </p:sp>
      <p:pic>
        <p:nvPicPr>
          <p:cNvPr id="10" name="Picture 9" descr="A close up of a map&#10;&#10;Description automatically generated">
            <a:extLst>
              <a:ext uri="{FF2B5EF4-FFF2-40B4-BE49-F238E27FC236}">
                <a16:creationId xmlns:a16="http://schemas.microsoft.com/office/drawing/2014/main" id="{8FF4366E-7925-3D49-AD93-1514780A38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7703" y="2591943"/>
            <a:ext cx="4572000" cy="3021196"/>
          </a:xfrm>
          <a:prstGeom prst="rect">
            <a:avLst/>
          </a:prstGeom>
        </p:spPr>
      </p:pic>
      <p:sp>
        <p:nvSpPr>
          <p:cNvPr id="3" name="TextBox 2">
            <a:extLst>
              <a:ext uri="{FF2B5EF4-FFF2-40B4-BE49-F238E27FC236}">
                <a16:creationId xmlns:a16="http://schemas.microsoft.com/office/drawing/2014/main" id="{4D91415A-A206-2B46-AAB2-B2D79D44AB9E}"/>
              </a:ext>
            </a:extLst>
          </p:cNvPr>
          <p:cNvSpPr txBox="1"/>
          <p:nvPr/>
        </p:nvSpPr>
        <p:spPr>
          <a:xfrm>
            <a:off x="114301" y="2314943"/>
            <a:ext cx="846707" cy="300082"/>
          </a:xfrm>
          <a:prstGeom prst="rect">
            <a:avLst/>
          </a:prstGeom>
          <a:noFill/>
        </p:spPr>
        <p:txBody>
          <a:bodyPr wrap="none" rtlCol="0">
            <a:spAutoFit/>
          </a:bodyPr>
          <a:lstStyle/>
          <a:p>
            <a:r>
              <a:rPr lang="en-US" sz="1350" dirty="0"/>
              <a:t>2018 HCR</a:t>
            </a:r>
          </a:p>
        </p:txBody>
      </p:sp>
      <p:sp>
        <p:nvSpPr>
          <p:cNvPr id="14" name="TextBox 13">
            <a:extLst>
              <a:ext uri="{FF2B5EF4-FFF2-40B4-BE49-F238E27FC236}">
                <a16:creationId xmlns:a16="http://schemas.microsoft.com/office/drawing/2014/main" id="{127EFD7C-8D25-8E4E-9D3D-11BC80E451CD}"/>
              </a:ext>
            </a:extLst>
          </p:cNvPr>
          <p:cNvSpPr txBox="1"/>
          <p:nvPr/>
        </p:nvSpPr>
        <p:spPr>
          <a:xfrm>
            <a:off x="5117555" y="2314943"/>
            <a:ext cx="846707" cy="300082"/>
          </a:xfrm>
          <a:prstGeom prst="rect">
            <a:avLst/>
          </a:prstGeom>
          <a:noFill/>
        </p:spPr>
        <p:txBody>
          <a:bodyPr wrap="none" rtlCol="0">
            <a:spAutoFit/>
          </a:bodyPr>
          <a:lstStyle/>
          <a:p>
            <a:r>
              <a:rPr lang="en-US" sz="1350" dirty="0"/>
              <a:t>2020 HCR</a:t>
            </a:r>
          </a:p>
        </p:txBody>
      </p:sp>
      <p:sp>
        <p:nvSpPr>
          <p:cNvPr id="4" name="TextBox 3">
            <a:extLst>
              <a:ext uri="{FF2B5EF4-FFF2-40B4-BE49-F238E27FC236}">
                <a16:creationId xmlns:a16="http://schemas.microsoft.com/office/drawing/2014/main" id="{214D9071-78B9-DF41-AAD2-DED4E72C107A}"/>
              </a:ext>
            </a:extLst>
          </p:cNvPr>
          <p:cNvSpPr txBox="1"/>
          <p:nvPr/>
        </p:nvSpPr>
        <p:spPr>
          <a:xfrm>
            <a:off x="228695" y="838972"/>
            <a:ext cx="5066965" cy="1077218"/>
          </a:xfrm>
          <a:prstGeom prst="rect">
            <a:avLst/>
          </a:prstGeom>
          <a:noFill/>
        </p:spPr>
        <p:txBody>
          <a:bodyPr wrap="none" rtlCol="0">
            <a:spAutoFit/>
          </a:bodyPr>
          <a:lstStyle/>
          <a:p>
            <a:pPr marL="214313" indent="-214313">
              <a:buFont typeface="Arial" panose="020B0604020202020204" pitchFamily="34" charset="0"/>
              <a:buChar char="•"/>
            </a:pPr>
            <a:r>
              <a:rPr lang="en-US" sz="1600" dirty="0"/>
              <a:t>Based on </a:t>
            </a:r>
          </a:p>
          <a:p>
            <a:pPr marL="557213" lvl="1" indent="-214313">
              <a:buFont typeface="Arial" panose="020B0604020202020204" pitchFamily="34" charset="0"/>
              <a:buChar char="•"/>
            </a:pPr>
            <a:r>
              <a:rPr lang="en-US" sz="1600" dirty="0"/>
              <a:t>BSFRF, ADFG, UW, AFSC cooperative research</a:t>
            </a:r>
          </a:p>
          <a:p>
            <a:pPr marL="557213" lvl="1" indent="-214313">
              <a:buFont typeface="Arial" panose="020B0604020202020204" pitchFamily="34" charset="0"/>
              <a:buChar char="•"/>
            </a:pPr>
            <a:r>
              <a:rPr lang="en-US" sz="1600" dirty="0"/>
              <a:t>Madi Shipley MS Thesis (successfully defended 9/11/20!!)</a:t>
            </a:r>
          </a:p>
          <a:p>
            <a:pPr marL="557213" lvl="1" indent="-214313">
              <a:buFont typeface="Arial" panose="020B0604020202020204" pitchFamily="34" charset="0"/>
              <a:buChar char="•"/>
            </a:pPr>
            <a:r>
              <a:rPr lang="en-US" sz="1600" dirty="0"/>
              <a:t>Daly et al., 2020</a:t>
            </a:r>
          </a:p>
        </p:txBody>
      </p:sp>
    </p:spTree>
    <p:extLst>
      <p:ext uri="{BB962C8B-B14F-4D97-AF65-F5344CB8AC3E}">
        <p14:creationId xmlns:p14="http://schemas.microsoft.com/office/powerpoint/2010/main" val="26112323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628650" y="318108"/>
            <a:ext cx="7886700" cy="573321"/>
          </a:xfrm>
        </p:spPr>
        <p:txBody>
          <a:bodyPr>
            <a:normAutofit/>
          </a:bodyPr>
          <a:lstStyle/>
          <a:p>
            <a:r>
              <a:rPr lang="en-US" sz="2100" dirty="0"/>
              <a:t>Future work (1)</a:t>
            </a:r>
          </a:p>
        </p:txBody>
      </p:sp>
      <p:sp>
        <p:nvSpPr>
          <p:cNvPr id="3" name="TextBox 2">
            <a:extLst>
              <a:ext uri="{FF2B5EF4-FFF2-40B4-BE49-F238E27FC236}">
                <a16:creationId xmlns:a16="http://schemas.microsoft.com/office/drawing/2014/main" id="{43C65DC2-47BC-3B42-9188-E6D6C2C7D694}"/>
              </a:ext>
            </a:extLst>
          </p:cNvPr>
          <p:cNvSpPr txBox="1"/>
          <p:nvPr/>
        </p:nvSpPr>
        <p:spPr>
          <a:xfrm>
            <a:off x="1144619" y="891429"/>
            <a:ext cx="6505307" cy="5078313"/>
          </a:xfrm>
          <a:prstGeom prst="rect">
            <a:avLst/>
          </a:prstGeom>
          <a:noFill/>
        </p:spPr>
        <p:txBody>
          <a:bodyPr wrap="none" rtlCol="0">
            <a:spAutoFit/>
          </a:bodyPr>
          <a:lstStyle/>
          <a:p>
            <a:pPr marL="285750" indent="-285750">
              <a:buFont typeface="Arial" panose="020B0604020202020204" pitchFamily="34" charset="0"/>
              <a:buChar char="•"/>
            </a:pPr>
            <a:r>
              <a:rPr lang="en-US" dirty="0"/>
              <a:t>Improve MCMC performance</a:t>
            </a:r>
          </a:p>
          <a:p>
            <a:pPr marL="742950" lvl="1" indent="-285750">
              <a:buFont typeface="Arial" panose="020B0604020202020204" pitchFamily="34" charset="0"/>
              <a:buChar char="•"/>
            </a:pPr>
            <a:r>
              <a:rPr lang="en-US" dirty="0"/>
              <a:t>identify source(s) of poor performance</a:t>
            </a:r>
          </a:p>
          <a:p>
            <a:pPr marL="742950" lvl="1" indent="-285750">
              <a:buFont typeface="Arial" panose="020B0604020202020204" pitchFamily="34" charset="0"/>
              <a:buChar char="•"/>
            </a:pPr>
            <a:r>
              <a:rPr lang="en-US" dirty="0"/>
              <a:t>revise to use NUTS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Finish SBS catch comparison analysis</a:t>
            </a:r>
          </a:p>
          <a:p>
            <a:pPr marL="742950" lvl="1" indent="-285750">
              <a:buFont typeface="Arial" panose="020B0604020202020204" pitchFamily="34" charset="0"/>
              <a:buChar char="•"/>
            </a:pPr>
            <a:r>
              <a:rPr lang="en-US" dirty="0"/>
              <a:t>integrate 2018 SBS data</a:t>
            </a:r>
          </a:p>
          <a:p>
            <a:pPr marL="742950" lvl="1" indent="-285750">
              <a:buFont typeface="Arial" panose="020B0604020202020204" pitchFamily="34" charset="0"/>
              <a:buChar char="•"/>
            </a:pPr>
            <a:r>
              <a:rPr lang="en-US" dirty="0"/>
              <a:t>develop estimated catchability curves</a:t>
            </a:r>
          </a:p>
          <a:p>
            <a:pPr marL="1200150" lvl="2" indent="-285750">
              <a:buFont typeface="Arial" panose="020B0604020202020204" pitchFamily="34" charset="0"/>
              <a:buChar char="•"/>
            </a:pPr>
            <a:r>
              <a:rPr lang="en-US" dirty="0"/>
              <a:t>no need to fit BSFRF data in model</a:t>
            </a:r>
          </a:p>
          <a:p>
            <a:pPr marL="742950" lvl="1" indent="-285750">
              <a:buFont typeface="Arial" panose="020B0604020202020204" pitchFamily="34" charset="0"/>
              <a:buChar char="•"/>
            </a:pPr>
            <a:r>
              <a:rPr lang="en-US" dirty="0"/>
              <a:t>develop priors for catchability curves</a:t>
            </a:r>
          </a:p>
          <a:p>
            <a:pPr marL="1200150" lvl="2" indent="-285750">
              <a:buFont typeface="Arial" panose="020B0604020202020204" pitchFamily="34" charset="0"/>
              <a:buChar char="•"/>
            </a:pPr>
            <a:r>
              <a:rPr lang="en-US" dirty="0"/>
              <a:t>need to fit BSFRF data in model</a:t>
            </a:r>
          </a:p>
          <a:p>
            <a:pPr marL="1200150" lvl="2" indent="-285750">
              <a:buFont typeface="Arial" panose="020B0604020202020204" pitchFamily="34" charset="0"/>
              <a:buChar char="•"/>
            </a:pPr>
            <a:r>
              <a:rPr lang="en-US" dirty="0"/>
              <a:t>need availability curves</a:t>
            </a:r>
          </a:p>
          <a:p>
            <a:pPr marL="1200150" lvl="2"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Examine fishery/survey size data for consistency</a:t>
            </a:r>
          </a:p>
          <a:p>
            <a:pPr marL="742950" lvl="1" indent="-285750">
              <a:buFont typeface="Arial" panose="020B0604020202020204" pitchFamily="34" charset="0"/>
              <a:buChar char="•"/>
            </a:pPr>
            <a:r>
              <a:rPr lang="en-US" dirty="0"/>
              <a:t>some very large females in fishery bycatch</a:t>
            </a:r>
          </a:p>
          <a:p>
            <a:pPr marL="742950" lvl="1" indent="-285750">
              <a:buFont typeface="Arial" panose="020B0604020202020204" pitchFamily="34" charset="0"/>
              <a:buChar char="•"/>
            </a:pPr>
            <a:r>
              <a:rPr lang="en-US" dirty="0"/>
              <a:t>add max size bin for females(?)</a:t>
            </a:r>
          </a:p>
          <a:p>
            <a:pPr marL="742950" lvl="1" indent="-285750">
              <a:buFont typeface="Arial" panose="020B0604020202020204" pitchFamily="34" charset="0"/>
              <a:buChar char="•"/>
            </a:pPr>
            <a:r>
              <a:rPr lang="en-US" dirty="0"/>
              <a:t>drop size composition data with very small sample sizes</a:t>
            </a:r>
          </a:p>
          <a:p>
            <a:pPr marL="742950" lvl="1" indent="-285750">
              <a:buFont typeface="Arial" panose="020B0604020202020204" pitchFamily="34" charset="0"/>
              <a:buChar char="•"/>
            </a:pPr>
            <a:r>
              <a:rPr lang="en-US" dirty="0"/>
              <a:t>split aggregated directed fishery into district components</a:t>
            </a:r>
          </a:p>
          <a:p>
            <a:pPr marL="742950" lvl="1" indent="-285750">
              <a:buFont typeface="Arial" panose="020B0604020202020204" pitchFamily="34" charset="0"/>
              <a:buChar char="•"/>
            </a:pPr>
            <a:r>
              <a:rPr lang="en-US" dirty="0"/>
              <a:t>split aggregated groundfish bycatch into gear-specific components</a:t>
            </a:r>
          </a:p>
        </p:txBody>
      </p:sp>
    </p:spTree>
    <p:extLst>
      <p:ext uri="{BB962C8B-B14F-4D97-AF65-F5344CB8AC3E}">
        <p14:creationId xmlns:p14="http://schemas.microsoft.com/office/powerpoint/2010/main" val="4385155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628650" y="318108"/>
            <a:ext cx="7886700" cy="573321"/>
          </a:xfrm>
        </p:spPr>
        <p:txBody>
          <a:bodyPr>
            <a:normAutofit/>
          </a:bodyPr>
          <a:lstStyle/>
          <a:p>
            <a:r>
              <a:rPr lang="en-US" sz="2100" dirty="0"/>
              <a:t>Future work (2)</a:t>
            </a:r>
          </a:p>
        </p:txBody>
      </p:sp>
      <p:sp>
        <p:nvSpPr>
          <p:cNvPr id="3" name="TextBox 2">
            <a:extLst>
              <a:ext uri="{FF2B5EF4-FFF2-40B4-BE49-F238E27FC236}">
                <a16:creationId xmlns:a16="http://schemas.microsoft.com/office/drawing/2014/main" id="{43C65DC2-47BC-3B42-9188-E6D6C2C7D694}"/>
              </a:ext>
            </a:extLst>
          </p:cNvPr>
          <p:cNvSpPr txBox="1"/>
          <p:nvPr/>
        </p:nvSpPr>
        <p:spPr>
          <a:xfrm>
            <a:off x="1144619" y="891429"/>
            <a:ext cx="6854762" cy="3139321"/>
          </a:xfrm>
          <a:prstGeom prst="rect">
            <a:avLst/>
          </a:prstGeom>
          <a:noFill/>
        </p:spPr>
        <p:txBody>
          <a:bodyPr wrap="none" rtlCol="0">
            <a:spAutoFit/>
          </a:bodyPr>
          <a:lstStyle/>
          <a:p>
            <a:pPr marL="285750" indent="-285750">
              <a:buFont typeface="Arial" panose="020B0604020202020204" pitchFamily="34" charset="0"/>
              <a:buChar char="•"/>
            </a:pPr>
            <a:r>
              <a:rPr lang="en-US" dirty="0"/>
              <a:t>improve model stability/</a:t>
            </a:r>
            <a:r>
              <a:rPr lang="en-US" dirty="0" err="1"/>
              <a:t>estimability</a:t>
            </a:r>
            <a:endParaRPr lang="en-US" dirty="0"/>
          </a:p>
          <a:p>
            <a:pPr marL="742950" lvl="1" indent="-285750">
              <a:buFont typeface="Arial" panose="020B0604020202020204" pitchFamily="34" charset="0"/>
              <a:buChar char="•"/>
            </a:pPr>
            <a:r>
              <a:rPr lang="en-US" dirty="0"/>
              <a:t>continue effort to eliminate parameters at bounds or with huge CIs</a:t>
            </a:r>
          </a:p>
          <a:p>
            <a:pPr marL="742950" lvl="1" indent="-285750">
              <a:buFont typeface="Arial" panose="020B0604020202020204" pitchFamily="34" charset="0"/>
              <a:buChar char="•"/>
            </a:pPr>
            <a:r>
              <a:rPr lang="en-US" dirty="0" err="1"/>
              <a:t>reparameterize</a:t>
            </a:r>
            <a:r>
              <a:rPr lang="en-US" dirty="0"/>
              <a:t> logistic selectivity functions as half-normal functions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continue investigation into using lognormal fits to fishery catch biomass data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drop 1975-1981 survey data?</a:t>
            </a:r>
          </a:p>
          <a:p>
            <a:pPr marL="742950" lvl="1" indent="-285750">
              <a:buFont typeface="Arial" panose="020B0604020202020204" pitchFamily="34" charset="0"/>
              <a:buChar char="•"/>
            </a:pPr>
            <a:r>
              <a:rPr lang="en-US" dirty="0"/>
              <a:t>different gear</a:t>
            </a:r>
          </a:p>
          <a:p>
            <a:pPr marL="742950" lvl="1" indent="-285750">
              <a:buFont typeface="Arial" panose="020B0604020202020204" pitchFamily="34" charset="0"/>
              <a:buChar char="•"/>
            </a:pPr>
            <a:r>
              <a:rPr lang="en-US" dirty="0"/>
              <a:t>inconsistent areas covered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transition to </a:t>
            </a:r>
            <a:r>
              <a:rPr lang="en-US" dirty="0" err="1"/>
              <a:t>Gmacs</a:t>
            </a:r>
            <a:endParaRPr lang="en-US" dirty="0"/>
          </a:p>
        </p:txBody>
      </p:sp>
    </p:spTree>
    <p:extLst>
      <p:ext uri="{BB962C8B-B14F-4D97-AF65-F5344CB8AC3E}">
        <p14:creationId xmlns:p14="http://schemas.microsoft.com/office/powerpoint/2010/main" val="14813040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628650" y="318108"/>
            <a:ext cx="7886700" cy="573321"/>
          </a:xfrm>
        </p:spPr>
        <p:txBody>
          <a:bodyPr>
            <a:normAutofit/>
          </a:bodyPr>
          <a:lstStyle/>
          <a:p>
            <a:r>
              <a:rPr lang="en-US" sz="2100" dirty="0"/>
              <a:t>Research needs</a:t>
            </a:r>
          </a:p>
        </p:txBody>
      </p:sp>
      <p:sp>
        <p:nvSpPr>
          <p:cNvPr id="3" name="TextBox 2">
            <a:extLst>
              <a:ext uri="{FF2B5EF4-FFF2-40B4-BE49-F238E27FC236}">
                <a16:creationId xmlns:a16="http://schemas.microsoft.com/office/drawing/2014/main" id="{43C65DC2-47BC-3B42-9188-E6D6C2C7D694}"/>
              </a:ext>
            </a:extLst>
          </p:cNvPr>
          <p:cNvSpPr txBox="1"/>
          <p:nvPr/>
        </p:nvSpPr>
        <p:spPr>
          <a:xfrm>
            <a:off x="628650" y="1133475"/>
            <a:ext cx="4269117" cy="2585323"/>
          </a:xfrm>
          <a:prstGeom prst="rect">
            <a:avLst/>
          </a:prstGeom>
          <a:noFill/>
        </p:spPr>
        <p:txBody>
          <a:bodyPr wrap="none" rtlCol="0">
            <a:spAutoFit/>
          </a:bodyPr>
          <a:lstStyle/>
          <a:p>
            <a:pPr marL="285750" indent="-285750">
              <a:buFont typeface="Arial" panose="020B0604020202020204" pitchFamily="34" charset="0"/>
              <a:buChar char="•"/>
            </a:pPr>
            <a:r>
              <a:rPr lang="en-US" dirty="0"/>
              <a:t>Size-weight relationships for fisheries</a:t>
            </a:r>
          </a:p>
          <a:p>
            <a:pPr marL="742950" lvl="1" indent="-285750">
              <a:buFont typeface="Arial" panose="020B0604020202020204" pitchFamily="34" charset="0"/>
              <a:buChar char="•"/>
            </a:pPr>
            <a:r>
              <a:rPr lang="en-US" dirty="0"/>
              <a:t>are they the same as for survey?</a:t>
            </a:r>
          </a:p>
          <a:p>
            <a:pPr marL="742950" lvl="1" indent="-285750">
              <a:buFont typeface="Arial" panose="020B0604020202020204" pitchFamily="34" charset="0"/>
              <a:buChar char="•"/>
            </a:pPr>
            <a:r>
              <a:rPr lang="en-US" dirty="0"/>
              <a:t>do survey weights need to be revisited?</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More terminal molt growth data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Identify environmental drivers for </a:t>
            </a:r>
          </a:p>
          <a:p>
            <a:pPr marL="742950" lvl="1" indent="-285750">
              <a:buFont typeface="Arial" panose="020B0604020202020204" pitchFamily="34" charset="0"/>
              <a:buChar char="•"/>
            </a:pPr>
            <a:r>
              <a:rPr lang="en-US" dirty="0"/>
              <a:t>recruitment</a:t>
            </a:r>
          </a:p>
          <a:p>
            <a:pPr marL="742950" lvl="1" indent="-285750">
              <a:buFont typeface="Arial" panose="020B0604020202020204" pitchFamily="34" charset="0"/>
              <a:buChar char="•"/>
            </a:pPr>
            <a:r>
              <a:rPr lang="en-US" dirty="0"/>
              <a:t>redistribution</a:t>
            </a:r>
          </a:p>
        </p:txBody>
      </p:sp>
    </p:spTree>
    <p:extLst>
      <p:ext uri="{BB962C8B-B14F-4D97-AF65-F5344CB8AC3E}">
        <p14:creationId xmlns:p14="http://schemas.microsoft.com/office/powerpoint/2010/main" val="2319270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628650" y="2099283"/>
            <a:ext cx="7886700" cy="573321"/>
          </a:xfrm>
        </p:spPr>
        <p:txBody>
          <a:bodyPr>
            <a:normAutofit/>
          </a:bodyPr>
          <a:lstStyle/>
          <a:p>
            <a:pPr algn="ctr"/>
            <a:r>
              <a:rPr lang="en-US" sz="2100" dirty="0"/>
              <a:t>Recent Fishery and Survey Trends</a:t>
            </a:r>
          </a:p>
        </p:txBody>
      </p:sp>
    </p:spTree>
    <p:extLst>
      <p:ext uri="{BB962C8B-B14F-4D97-AF65-F5344CB8AC3E}">
        <p14:creationId xmlns:p14="http://schemas.microsoft.com/office/powerpoint/2010/main" val="2448384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628650" y="2099283"/>
            <a:ext cx="7886700" cy="573321"/>
          </a:xfrm>
        </p:spPr>
        <p:txBody>
          <a:bodyPr>
            <a:normAutofit/>
          </a:bodyPr>
          <a:lstStyle/>
          <a:p>
            <a:pPr algn="ctr"/>
            <a:r>
              <a:rPr lang="en-US" sz="2100" dirty="0"/>
              <a:t>Extras</a:t>
            </a:r>
          </a:p>
        </p:txBody>
      </p:sp>
    </p:spTree>
    <p:extLst>
      <p:ext uri="{BB962C8B-B14F-4D97-AF65-F5344CB8AC3E}">
        <p14:creationId xmlns:p14="http://schemas.microsoft.com/office/powerpoint/2010/main" val="34630439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Diagnostics with Survey Data Not Fit</a:t>
            </a:r>
          </a:p>
        </p:txBody>
      </p:sp>
      <p:pic>
        <p:nvPicPr>
          <p:cNvPr id="4" name="Picture 3">
            <a:extLst>
              <a:ext uri="{FF2B5EF4-FFF2-40B4-BE49-F238E27FC236}">
                <a16:creationId xmlns:a16="http://schemas.microsoft.com/office/drawing/2014/main" id="{E01BB85C-1293-8D4F-B17D-9E5A65A365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 y="785758"/>
            <a:ext cx="7498079" cy="6086915"/>
          </a:xfrm>
          <a:prstGeom prst="rect">
            <a:avLst/>
          </a:prstGeom>
        </p:spPr>
      </p:pic>
    </p:spTree>
    <p:extLst>
      <p:ext uri="{BB962C8B-B14F-4D97-AF65-F5344CB8AC3E}">
        <p14:creationId xmlns:p14="http://schemas.microsoft.com/office/powerpoint/2010/main" val="23508380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Diagnostics with Survey Data Not Fit</a:t>
            </a:r>
          </a:p>
        </p:txBody>
      </p:sp>
      <p:pic>
        <p:nvPicPr>
          <p:cNvPr id="3" name="Picture 2">
            <a:extLst>
              <a:ext uri="{FF2B5EF4-FFF2-40B4-BE49-F238E27FC236}">
                <a16:creationId xmlns:a16="http://schemas.microsoft.com/office/drawing/2014/main" id="{947041A7-632D-8D41-99FA-97868AFE04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 y="771085"/>
            <a:ext cx="7498079" cy="6086915"/>
          </a:xfrm>
          <a:prstGeom prst="rect">
            <a:avLst/>
          </a:prstGeom>
        </p:spPr>
      </p:pic>
    </p:spTree>
    <p:extLst>
      <p:ext uri="{BB962C8B-B14F-4D97-AF65-F5344CB8AC3E}">
        <p14:creationId xmlns:p14="http://schemas.microsoft.com/office/powerpoint/2010/main" val="36609321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Diagnostics with Survey Data Not Fit </a:t>
            </a:r>
          </a:p>
        </p:txBody>
      </p:sp>
      <p:pic>
        <p:nvPicPr>
          <p:cNvPr id="3" name="Picture 2">
            <a:extLst>
              <a:ext uri="{FF2B5EF4-FFF2-40B4-BE49-F238E27FC236}">
                <a16:creationId xmlns:a16="http://schemas.microsoft.com/office/drawing/2014/main" id="{00700897-F279-6C46-97E3-43543BEAC5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 y="771085"/>
            <a:ext cx="7498079" cy="6086915"/>
          </a:xfrm>
          <a:prstGeom prst="rect">
            <a:avLst/>
          </a:prstGeom>
        </p:spPr>
      </p:pic>
    </p:spTree>
    <p:extLst>
      <p:ext uri="{BB962C8B-B14F-4D97-AF65-F5344CB8AC3E}">
        <p14:creationId xmlns:p14="http://schemas.microsoft.com/office/powerpoint/2010/main" val="2133757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227992" y="319889"/>
            <a:ext cx="7886700" cy="573321"/>
          </a:xfrm>
        </p:spPr>
        <p:txBody>
          <a:bodyPr>
            <a:normAutofit/>
          </a:bodyPr>
          <a:lstStyle/>
          <a:p>
            <a:r>
              <a:rPr lang="en-US" sz="2400" dirty="0"/>
              <a:t>Aspects of State Management</a:t>
            </a:r>
          </a:p>
        </p:txBody>
      </p:sp>
      <p:pic>
        <p:nvPicPr>
          <p:cNvPr id="4" name="Picture 3">
            <a:extLst>
              <a:ext uri="{FF2B5EF4-FFF2-40B4-BE49-F238E27FC236}">
                <a16:creationId xmlns:a16="http://schemas.microsoft.com/office/drawing/2014/main" id="{6DA82550-8D48-7F44-90C6-4D77BF30DF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877" y="1856411"/>
            <a:ext cx="4561408" cy="3421627"/>
          </a:xfrm>
          <a:prstGeom prst="rect">
            <a:avLst/>
          </a:prstGeom>
        </p:spPr>
      </p:pic>
      <p:pic>
        <p:nvPicPr>
          <p:cNvPr id="5" name="Picture 4">
            <a:extLst>
              <a:ext uri="{FF2B5EF4-FFF2-40B4-BE49-F238E27FC236}">
                <a16:creationId xmlns:a16="http://schemas.microsoft.com/office/drawing/2014/main" id="{1562087D-B34C-F145-B2E8-5A344E7F04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916293"/>
            <a:ext cx="4444503" cy="3333933"/>
          </a:xfrm>
          <a:prstGeom prst="rect">
            <a:avLst/>
          </a:prstGeom>
        </p:spPr>
      </p:pic>
      <p:sp>
        <p:nvSpPr>
          <p:cNvPr id="6" name="TextBox 5">
            <a:extLst>
              <a:ext uri="{FF2B5EF4-FFF2-40B4-BE49-F238E27FC236}">
                <a16:creationId xmlns:a16="http://schemas.microsoft.com/office/drawing/2014/main" id="{B739DB2C-E5D6-454B-9FAC-00777F1E82C9}"/>
              </a:ext>
            </a:extLst>
          </p:cNvPr>
          <p:cNvSpPr txBox="1"/>
          <p:nvPr/>
        </p:nvSpPr>
        <p:spPr>
          <a:xfrm>
            <a:off x="2139696" y="5664708"/>
            <a:ext cx="2031646" cy="300082"/>
          </a:xfrm>
          <a:prstGeom prst="rect">
            <a:avLst/>
          </a:prstGeom>
          <a:noFill/>
        </p:spPr>
        <p:txBody>
          <a:bodyPr wrap="none" rtlCol="0">
            <a:spAutoFit/>
          </a:bodyPr>
          <a:lstStyle/>
          <a:p>
            <a:pPr marL="214313" indent="-214313">
              <a:buFont typeface="Arial" panose="020B0604020202020204" pitchFamily="34" charset="0"/>
              <a:buChar char="•"/>
            </a:pPr>
            <a:r>
              <a:rPr lang="en-US" sz="1350" dirty="0"/>
              <a:t>Source: Ben Daly (ADFG)</a:t>
            </a:r>
          </a:p>
        </p:txBody>
      </p:sp>
      <p:pic>
        <p:nvPicPr>
          <p:cNvPr id="7" name="Picture 6">
            <a:extLst>
              <a:ext uri="{FF2B5EF4-FFF2-40B4-BE49-F238E27FC236}">
                <a16:creationId xmlns:a16="http://schemas.microsoft.com/office/drawing/2014/main" id="{D7712E9E-A4A5-8B43-BF8F-07EB50C066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89420" y="4256502"/>
            <a:ext cx="2246565" cy="1685205"/>
          </a:xfrm>
          <a:prstGeom prst="rect">
            <a:avLst/>
          </a:prstGeom>
        </p:spPr>
      </p:pic>
      <p:pic>
        <p:nvPicPr>
          <p:cNvPr id="11" name="Picture 10">
            <a:extLst>
              <a:ext uri="{FF2B5EF4-FFF2-40B4-BE49-F238E27FC236}">
                <a16:creationId xmlns:a16="http://schemas.microsoft.com/office/drawing/2014/main" id="{B83A1837-A60C-A346-9027-7964B40F4B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31426" y="4256502"/>
            <a:ext cx="2246565" cy="1685205"/>
          </a:xfrm>
          <a:prstGeom prst="rect">
            <a:avLst/>
          </a:prstGeom>
        </p:spPr>
      </p:pic>
    </p:spTree>
    <p:extLst>
      <p:ext uri="{BB962C8B-B14F-4D97-AF65-F5344CB8AC3E}">
        <p14:creationId xmlns:p14="http://schemas.microsoft.com/office/powerpoint/2010/main" val="2841230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ED0866-FAF4-A141-B6A7-4D552FFFBCE0}"/>
              </a:ext>
            </a:extLst>
          </p:cNvPr>
          <p:cNvPicPr>
            <a:picLocks noChangeAspect="1"/>
          </p:cNvPicPr>
          <p:nvPr/>
        </p:nvPicPr>
        <p:blipFill>
          <a:blip r:embed="rId2"/>
          <a:stretch>
            <a:fillRect/>
          </a:stretch>
        </p:blipFill>
        <p:spPr>
          <a:xfrm>
            <a:off x="1156858" y="680079"/>
            <a:ext cx="6728579" cy="5980959"/>
          </a:xfrm>
          <a:prstGeom prst="rect">
            <a:avLst/>
          </a:prstGeom>
        </p:spPr>
      </p:pic>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00442" y="196962"/>
            <a:ext cx="7886700" cy="573321"/>
          </a:xfrm>
        </p:spPr>
        <p:txBody>
          <a:bodyPr>
            <a:normAutofit/>
          </a:bodyPr>
          <a:lstStyle/>
          <a:p>
            <a:r>
              <a:rPr lang="en-US" sz="2400" dirty="0"/>
              <a:t>Retained catch biomass</a:t>
            </a:r>
          </a:p>
        </p:txBody>
      </p:sp>
    </p:spTree>
    <p:extLst>
      <p:ext uri="{BB962C8B-B14F-4D97-AF65-F5344CB8AC3E}">
        <p14:creationId xmlns:p14="http://schemas.microsoft.com/office/powerpoint/2010/main" val="592281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4F8E75-7D12-E54F-AB23-FEB20A2123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7506" y="616302"/>
            <a:ext cx="4570633" cy="5625396"/>
          </a:xfrm>
          <a:prstGeom prst="rect">
            <a:avLst/>
          </a:prstGeom>
        </p:spPr>
      </p:pic>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62103" y="242315"/>
            <a:ext cx="7886700" cy="573321"/>
          </a:xfrm>
        </p:spPr>
        <p:txBody>
          <a:bodyPr>
            <a:normAutofit/>
          </a:bodyPr>
          <a:lstStyle/>
          <a:p>
            <a:r>
              <a:rPr lang="en-US" sz="2400" dirty="0"/>
              <a:t>Retained catch size compositions</a:t>
            </a:r>
          </a:p>
        </p:txBody>
      </p:sp>
      <p:pic>
        <p:nvPicPr>
          <p:cNvPr id="4" name="Picture 3">
            <a:extLst>
              <a:ext uri="{FF2B5EF4-FFF2-40B4-BE49-F238E27FC236}">
                <a16:creationId xmlns:a16="http://schemas.microsoft.com/office/drawing/2014/main" id="{EAAE0ECA-F8E4-BC46-9B8E-3CF4F0DB66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616410"/>
            <a:ext cx="4572001" cy="5627078"/>
          </a:xfrm>
          <a:prstGeom prst="rect">
            <a:avLst/>
          </a:prstGeom>
        </p:spPr>
      </p:pic>
    </p:spTree>
    <p:extLst>
      <p:ext uri="{BB962C8B-B14F-4D97-AF65-F5344CB8AC3E}">
        <p14:creationId xmlns:p14="http://schemas.microsoft.com/office/powerpoint/2010/main" val="3378053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B3EF46-180B-EE42-860D-ACD731C53F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3647" y="568066"/>
            <a:ext cx="6015318" cy="6285236"/>
          </a:xfrm>
          <a:prstGeom prst="rect">
            <a:avLst/>
          </a:prstGeom>
        </p:spPr>
      </p:pic>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26627" y="182794"/>
            <a:ext cx="7886700" cy="573321"/>
          </a:xfrm>
        </p:spPr>
        <p:txBody>
          <a:bodyPr>
            <a:normAutofit/>
          </a:bodyPr>
          <a:lstStyle/>
          <a:p>
            <a:r>
              <a:rPr lang="en-US" sz="2400" dirty="0"/>
              <a:t>Total catch in all fisheries</a:t>
            </a:r>
          </a:p>
        </p:txBody>
      </p:sp>
    </p:spTree>
    <p:extLst>
      <p:ext uri="{BB962C8B-B14F-4D97-AF65-F5344CB8AC3E}">
        <p14:creationId xmlns:p14="http://schemas.microsoft.com/office/powerpoint/2010/main" val="636196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261097" y="86552"/>
            <a:ext cx="7886700" cy="573321"/>
          </a:xfrm>
        </p:spPr>
        <p:txBody>
          <a:bodyPr>
            <a:normAutofit/>
          </a:bodyPr>
          <a:lstStyle/>
          <a:p>
            <a:r>
              <a:rPr lang="en-US" sz="2100" dirty="0"/>
              <a:t>Total catch size comps: Crab Fisheries</a:t>
            </a:r>
          </a:p>
        </p:txBody>
      </p:sp>
      <p:pic>
        <p:nvPicPr>
          <p:cNvPr id="3" name="Picture 2">
            <a:extLst>
              <a:ext uri="{FF2B5EF4-FFF2-40B4-BE49-F238E27FC236}">
                <a16:creationId xmlns:a16="http://schemas.microsoft.com/office/drawing/2014/main" id="{7E1948B4-76B1-FF43-A060-168BD0209B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9091" y="431438"/>
            <a:ext cx="4765888" cy="6354517"/>
          </a:xfrm>
          <a:prstGeom prst="rect">
            <a:avLst/>
          </a:prstGeom>
        </p:spPr>
      </p:pic>
      <p:pic>
        <p:nvPicPr>
          <p:cNvPr id="4" name="Picture 3">
            <a:extLst>
              <a:ext uri="{FF2B5EF4-FFF2-40B4-BE49-F238E27FC236}">
                <a16:creationId xmlns:a16="http://schemas.microsoft.com/office/drawing/2014/main" id="{2B4CCBDE-5E96-3449-B4B0-2D4B78D1FA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4447" y="431438"/>
            <a:ext cx="4765889" cy="6354518"/>
          </a:xfrm>
          <a:prstGeom prst="rect">
            <a:avLst/>
          </a:prstGeom>
        </p:spPr>
      </p:pic>
      <p:sp>
        <p:nvSpPr>
          <p:cNvPr id="5" name="TextBox 4">
            <a:extLst>
              <a:ext uri="{FF2B5EF4-FFF2-40B4-BE49-F238E27FC236}">
                <a16:creationId xmlns:a16="http://schemas.microsoft.com/office/drawing/2014/main" id="{32348C03-3A05-D544-9EBA-120E61B42C52}"/>
              </a:ext>
            </a:extLst>
          </p:cNvPr>
          <p:cNvSpPr txBox="1"/>
          <p:nvPr/>
        </p:nvSpPr>
        <p:spPr>
          <a:xfrm>
            <a:off x="1293804" y="854718"/>
            <a:ext cx="562975" cy="300082"/>
          </a:xfrm>
          <a:prstGeom prst="rect">
            <a:avLst/>
          </a:prstGeom>
          <a:noFill/>
        </p:spPr>
        <p:txBody>
          <a:bodyPr wrap="none" rtlCol="0">
            <a:spAutoFit/>
          </a:bodyPr>
          <a:lstStyle/>
          <a:p>
            <a:r>
              <a:rPr lang="en-US" sz="1350" dirty="0"/>
              <a:t>Males</a:t>
            </a:r>
          </a:p>
        </p:txBody>
      </p:sp>
      <p:sp>
        <p:nvSpPr>
          <p:cNvPr id="6" name="TextBox 5">
            <a:extLst>
              <a:ext uri="{FF2B5EF4-FFF2-40B4-BE49-F238E27FC236}">
                <a16:creationId xmlns:a16="http://schemas.microsoft.com/office/drawing/2014/main" id="{B640B042-C654-7F47-81CD-6AAF93B840E1}"/>
              </a:ext>
            </a:extLst>
          </p:cNvPr>
          <p:cNvSpPr txBox="1"/>
          <p:nvPr/>
        </p:nvSpPr>
        <p:spPr>
          <a:xfrm>
            <a:off x="4980937" y="854718"/>
            <a:ext cx="728084" cy="300082"/>
          </a:xfrm>
          <a:prstGeom prst="rect">
            <a:avLst/>
          </a:prstGeom>
          <a:noFill/>
        </p:spPr>
        <p:txBody>
          <a:bodyPr wrap="none" rtlCol="0">
            <a:spAutoFit/>
          </a:bodyPr>
          <a:lstStyle/>
          <a:p>
            <a:r>
              <a:rPr lang="en-US" sz="1350" dirty="0"/>
              <a:t>Females</a:t>
            </a:r>
          </a:p>
        </p:txBody>
      </p:sp>
    </p:spTree>
    <p:extLst>
      <p:ext uri="{BB962C8B-B14F-4D97-AF65-F5344CB8AC3E}">
        <p14:creationId xmlns:p14="http://schemas.microsoft.com/office/powerpoint/2010/main" val="82184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261097" y="86552"/>
            <a:ext cx="7886700" cy="573321"/>
          </a:xfrm>
        </p:spPr>
        <p:txBody>
          <a:bodyPr>
            <a:normAutofit/>
          </a:bodyPr>
          <a:lstStyle/>
          <a:p>
            <a:r>
              <a:rPr lang="en-US" sz="2100" dirty="0"/>
              <a:t>Total catch size comps: Groundfish Fisheries</a:t>
            </a:r>
          </a:p>
        </p:txBody>
      </p:sp>
      <p:pic>
        <p:nvPicPr>
          <p:cNvPr id="7" name="Picture 6">
            <a:extLst>
              <a:ext uri="{FF2B5EF4-FFF2-40B4-BE49-F238E27FC236}">
                <a16:creationId xmlns:a16="http://schemas.microsoft.com/office/drawing/2014/main" id="{EDCFEF47-DCC2-0843-8375-298390A1175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921" r="23530"/>
          <a:stretch/>
        </p:blipFill>
        <p:spPr>
          <a:xfrm>
            <a:off x="3178885" y="1539444"/>
            <a:ext cx="2786230" cy="5120640"/>
          </a:xfrm>
          <a:prstGeom prst="rect">
            <a:avLst/>
          </a:prstGeom>
        </p:spPr>
      </p:pic>
      <p:pic>
        <p:nvPicPr>
          <p:cNvPr id="8" name="Picture 7">
            <a:extLst>
              <a:ext uri="{FF2B5EF4-FFF2-40B4-BE49-F238E27FC236}">
                <a16:creationId xmlns:a16="http://schemas.microsoft.com/office/drawing/2014/main" id="{EDCFEF47-DCC2-0843-8375-298390A11759}"/>
              </a:ext>
            </a:extLst>
          </p:cNvPr>
          <p:cNvPicPr/>
          <p:nvPr/>
        </p:nvPicPr>
        <p:blipFill rotWithShape="1">
          <a:blip r:embed="rId2" cstate="email">
            <a:extLst>
              <a:ext uri="{28A0092B-C50C-407E-A947-70E740481C1C}">
                <a14:useLocalDpi xmlns:a14="http://schemas.microsoft.com/office/drawing/2010/main"/>
              </a:ext>
            </a:extLst>
          </a:blip>
          <a:srcRect l="77206" t="47449" b="36345"/>
          <a:stretch/>
        </p:blipFill>
        <p:spPr>
          <a:xfrm>
            <a:off x="4978999" y="556677"/>
            <a:ext cx="986116" cy="869575"/>
          </a:xfrm>
          <a:prstGeom prst="rect">
            <a:avLst/>
          </a:prstGeom>
        </p:spPr>
      </p:pic>
      <p:pic>
        <p:nvPicPr>
          <p:cNvPr id="9" name="Picture 8">
            <a:extLst>
              <a:ext uri="{FF2B5EF4-FFF2-40B4-BE49-F238E27FC236}">
                <a16:creationId xmlns:a16="http://schemas.microsoft.com/office/drawing/2014/main" id="{EA74DA31-86A7-824D-BE23-E81D406EFE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758" r="23693"/>
          <a:stretch/>
        </p:blipFill>
        <p:spPr>
          <a:xfrm>
            <a:off x="6078068" y="1539444"/>
            <a:ext cx="2786230" cy="5120640"/>
          </a:xfrm>
          <a:prstGeom prst="rect">
            <a:avLst/>
          </a:prstGeom>
        </p:spPr>
      </p:pic>
      <p:pic>
        <p:nvPicPr>
          <p:cNvPr id="10" name="Picture 9">
            <a:extLst>
              <a:ext uri="{FF2B5EF4-FFF2-40B4-BE49-F238E27FC236}">
                <a16:creationId xmlns:a16="http://schemas.microsoft.com/office/drawing/2014/main" id="{A3AD4F02-41F2-9040-8E57-F326F268E7C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2386"/>
          <a:stretch/>
        </p:blipFill>
        <p:spPr>
          <a:xfrm>
            <a:off x="141659" y="1539444"/>
            <a:ext cx="2980750" cy="5120640"/>
          </a:xfrm>
          <a:prstGeom prst="rect">
            <a:avLst/>
          </a:prstGeom>
        </p:spPr>
      </p:pic>
      <p:pic>
        <p:nvPicPr>
          <p:cNvPr id="11" name="Picture 10">
            <a:extLst>
              <a:ext uri="{FF2B5EF4-FFF2-40B4-BE49-F238E27FC236}">
                <a16:creationId xmlns:a16="http://schemas.microsoft.com/office/drawing/2014/main" id="{F16826E1-F108-8E4D-AD1C-755D9FA21B14}"/>
              </a:ext>
            </a:extLst>
          </p:cNvPr>
          <p:cNvPicPr/>
          <p:nvPr/>
        </p:nvPicPr>
        <p:blipFill rotWithShape="1">
          <a:blip r:embed="rId2" cstate="email">
            <a:extLst>
              <a:ext uri="{28A0092B-C50C-407E-A947-70E740481C1C}">
                <a14:useLocalDpi xmlns:a14="http://schemas.microsoft.com/office/drawing/2010/main"/>
              </a:ext>
            </a:extLst>
          </a:blip>
          <a:srcRect l="77206" t="35600" b="53715"/>
          <a:stretch/>
        </p:blipFill>
        <p:spPr>
          <a:xfrm>
            <a:off x="3992883" y="704803"/>
            <a:ext cx="986116" cy="573321"/>
          </a:xfrm>
          <a:prstGeom prst="rect">
            <a:avLst/>
          </a:prstGeom>
        </p:spPr>
      </p:pic>
    </p:spTree>
    <p:extLst>
      <p:ext uri="{BB962C8B-B14F-4D97-AF65-F5344CB8AC3E}">
        <p14:creationId xmlns:p14="http://schemas.microsoft.com/office/powerpoint/2010/main" val="2250392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42190" y="190918"/>
            <a:ext cx="7886700" cy="573321"/>
          </a:xfrm>
        </p:spPr>
        <p:txBody>
          <a:bodyPr>
            <a:normAutofit fontScale="90000"/>
          </a:bodyPr>
          <a:lstStyle/>
          <a:p>
            <a:r>
              <a:rPr lang="en-US" sz="2100" dirty="0"/>
              <a:t>Recent NMFS EBS Shelf Survey Trends</a:t>
            </a:r>
            <a:br>
              <a:rPr lang="en-US" sz="2100" dirty="0"/>
            </a:br>
            <a:endParaRPr lang="en-US" sz="2100" dirty="0"/>
          </a:p>
        </p:txBody>
      </p:sp>
      <p:pic>
        <p:nvPicPr>
          <p:cNvPr id="3" name="Picture 2">
            <a:extLst>
              <a:ext uri="{FF2B5EF4-FFF2-40B4-BE49-F238E27FC236}">
                <a16:creationId xmlns:a16="http://schemas.microsoft.com/office/drawing/2014/main" id="{4D94497D-834D-5549-A5A3-1B03F3E39B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0566" y="636415"/>
            <a:ext cx="6651198" cy="6178222"/>
          </a:xfrm>
          <a:prstGeom prst="rect">
            <a:avLst/>
          </a:prstGeom>
        </p:spPr>
      </p:pic>
      <p:sp>
        <p:nvSpPr>
          <p:cNvPr id="6" name="TextBox 5">
            <a:extLst>
              <a:ext uri="{FF2B5EF4-FFF2-40B4-BE49-F238E27FC236}">
                <a16:creationId xmlns:a16="http://schemas.microsoft.com/office/drawing/2014/main" id="{DD901614-F338-404F-BBB9-BCDB4806179C}"/>
              </a:ext>
            </a:extLst>
          </p:cNvPr>
          <p:cNvSpPr txBox="1"/>
          <p:nvPr/>
        </p:nvSpPr>
        <p:spPr>
          <a:xfrm>
            <a:off x="6896146" y="1931818"/>
            <a:ext cx="1876155" cy="400110"/>
          </a:xfrm>
          <a:prstGeom prst="rect">
            <a:avLst/>
          </a:prstGeom>
          <a:noFill/>
        </p:spPr>
        <p:txBody>
          <a:bodyPr wrap="none" rtlCol="0">
            <a:spAutoFit/>
          </a:bodyPr>
          <a:lstStyle/>
          <a:p>
            <a:pPr marL="214313" indent="-214313">
              <a:buFont typeface="Arial" panose="020B0604020202020204" pitchFamily="34" charset="0"/>
              <a:buChar char="•"/>
            </a:pPr>
            <a:r>
              <a:rPr lang="en-US" sz="2000" dirty="0"/>
              <a:t>No 2020 survey</a:t>
            </a:r>
          </a:p>
        </p:txBody>
      </p:sp>
      <p:sp>
        <p:nvSpPr>
          <p:cNvPr id="7" name="Rectangle 6">
            <a:extLst>
              <a:ext uri="{FF2B5EF4-FFF2-40B4-BE49-F238E27FC236}">
                <a16:creationId xmlns:a16="http://schemas.microsoft.com/office/drawing/2014/main" id="{2635889B-6CE0-864E-BA52-5FCDB9EC09C2}"/>
              </a:ext>
            </a:extLst>
          </p:cNvPr>
          <p:cNvSpPr/>
          <p:nvPr/>
        </p:nvSpPr>
        <p:spPr>
          <a:xfrm>
            <a:off x="5403430" y="3622631"/>
            <a:ext cx="1435008" cy="369332"/>
          </a:xfrm>
          <a:prstGeom prst="rect">
            <a:avLst/>
          </a:prstGeom>
        </p:spPr>
        <p:txBody>
          <a:bodyPr wrap="none">
            <a:spAutoFit/>
          </a:bodyPr>
          <a:lstStyle/>
          <a:p>
            <a:r>
              <a:rPr lang="en-US" dirty="0"/>
              <a:t>8,540 t (+16%)</a:t>
            </a:r>
          </a:p>
        </p:txBody>
      </p:sp>
      <p:sp>
        <p:nvSpPr>
          <p:cNvPr id="8" name="Rectangle 7">
            <a:extLst>
              <a:ext uri="{FF2B5EF4-FFF2-40B4-BE49-F238E27FC236}">
                <a16:creationId xmlns:a16="http://schemas.microsoft.com/office/drawing/2014/main" id="{3ED3F020-1659-124B-95F8-87586FB4830A}"/>
              </a:ext>
            </a:extLst>
          </p:cNvPr>
          <p:cNvSpPr/>
          <p:nvPr/>
        </p:nvSpPr>
        <p:spPr>
          <a:xfrm>
            <a:off x="5398620" y="726193"/>
            <a:ext cx="1439818" cy="369332"/>
          </a:xfrm>
          <a:prstGeom prst="rect">
            <a:avLst/>
          </a:prstGeom>
        </p:spPr>
        <p:txBody>
          <a:bodyPr wrap="none">
            <a:spAutoFit/>
          </a:bodyPr>
          <a:lstStyle/>
          <a:p>
            <a:r>
              <a:rPr lang="en-US" dirty="0"/>
              <a:t> 4,900 t (  -2%)</a:t>
            </a:r>
          </a:p>
        </p:txBody>
      </p:sp>
      <p:sp>
        <p:nvSpPr>
          <p:cNvPr id="9" name="Rectangle 8">
            <a:extLst>
              <a:ext uri="{FF2B5EF4-FFF2-40B4-BE49-F238E27FC236}">
                <a16:creationId xmlns:a16="http://schemas.microsoft.com/office/drawing/2014/main" id="{400AA48F-7092-974D-A7E4-A0C5CF7F2A6B}"/>
              </a:ext>
            </a:extLst>
          </p:cNvPr>
          <p:cNvSpPr/>
          <p:nvPr/>
        </p:nvSpPr>
        <p:spPr>
          <a:xfrm>
            <a:off x="5403430" y="5108996"/>
            <a:ext cx="1492716" cy="369332"/>
          </a:xfrm>
          <a:prstGeom prst="rect">
            <a:avLst/>
          </a:prstGeom>
        </p:spPr>
        <p:txBody>
          <a:bodyPr wrap="none">
            <a:spAutoFit/>
          </a:bodyPr>
          <a:lstStyle/>
          <a:p>
            <a:r>
              <a:rPr lang="en-US" dirty="0"/>
              <a:t>20,100 t (-50%)</a:t>
            </a:r>
          </a:p>
        </p:txBody>
      </p:sp>
      <p:sp>
        <p:nvSpPr>
          <p:cNvPr id="10" name="Rectangle 9">
            <a:extLst>
              <a:ext uri="{FF2B5EF4-FFF2-40B4-BE49-F238E27FC236}">
                <a16:creationId xmlns:a16="http://schemas.microsoft.com/office/drawing/2014/main" id="{3AC5AB22-7F9E-2247-98E1-F248CEC265AF}"/>
              </a:ext>
            </a:extLst>
          </p:cNvPr>
          <p:cNvSpPr/>
          <p:nvPr/>
        </p:nvSpPr>
        <p:spPr>
          <a:xfrm>
            <a:off x="5398620" y="2131873"/>
            <a:ext cx="1386918" cy="369332"/>
          </a:xfrm>
          <a:prstGeom prst="rect">
            <a:avLst/>
          </a:prstGeom>
        </p:spPr>
        <p:txBody>
          <a:bodyPr wrap="none">
            <a:spAutoFit/>
          </a:bodyPr>
          <a:lstStyle/>
          <a:p>
            <a:r>
              <a:rPr lang="en-US" dirty="0"/>
              <a:t>4,800 t (  -2%)</a:t>
            </a:r>
          </a:p>
        </p:txBody>
      </p:sp>
    </p:spTree>
    <p:extLst>
      <p:ext uri="{BB962C8B-B14F-4D97-AF65-F5344CB8AC3E}">
        <p14:creationId xmlns:p14="http://schemas.microsoft.com/office/powerpoint/2010/main" val="4090280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292912" y="180235"/>
            <a:ext cx="7886700" cy="573321"/>
          </a:xfrm>
        </p:spPr>
        <p:txBody>
          <a:bodyPr>
            <a:normAutofit/>
          </a:bodyPr>
          <a:lstStyle/>
          <a:p>
            <a:r>
              <a:rPr lang="en-US" sz="2100" dirty="0"/>
              <a:t>Legal male survey trends</a:t>
            </a:r>
          </a:p>
        </p:txBody>
      </p:sp>
      <p:pic>
        <p:nvPicPr>
          <p:cNvPr id="3" name="Picture 2">
            <a:extLst>
              <a:ext uri="{FF2B5EF4-FFF2-40B4-BE49-F238E27FC236}">
                <a16:creationId xmlns:a16="http://schemas.microsoft.com/office/drawing/2014/main" id="{42D764FC-184D-264A-BC11-EB25EB2879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1856" y="921200"/>
            <a:ext cx="8136138" cy="5260879"/>
          </a:xfrm>
          <a:prstGeom prst="rect">
            <a:avLst/>
          </a:prstGeom>
        </p:spPr>
      </p:pic>
    </p:spTree>
    <p:extLst>
      <p:ext uri="{BB962C8B-B14F-4D97-AF65-F5344CB8AC3E}">
        <p14:creationId xmlns:p14="http://schemas.microsoft.com/office/powerpoint/2010/main" val="2558536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628649" y="277674"/>
            <a:ext cx="7886700" cy="573321"/>
          </a:xfrm>
        </p:spPr>
        <p:txBody>
          <a:bodyPr>
            <a:normAutofit/>
          </a:bodyPr>
          <a:lstStyle/>
          <a:p>
            <a:r>
              <a:rPr lang="en-US" sz="2400" dirty="0"/>
              <a:t>2019/20 Summary</a:t>
            </a:r>
          </a:p>
        </p:txBody>
      </p:sp>
      <p:sp>
        <p:nvSpPr>
          <p:cNvPr id="11" name="Content Placeholder 2">
            <a:extLst>
              <a:ext uri="{FF2B5EF4-FFF2-40B4-BE49-F238E27FC236}">
                <a16:creationId xmlns:a16="http://schemas.microsoft.com/office/drawing/2014/main" id="{0B732E7B-3E38-A646-A50D-A6D53133B6F5}"/>
              </a:ext>
            </a:extLst>
          </p:cNvPr>
          <p:cNvSpPr txBox="1">
            <a:spLocks/>
          </p:cNvSpPr>
          <p:nvPr/>
        </p:nvSpPr>
        <p:spPr>
          <a:xfrm>
            <a:off x="628649" y="1082342"/>
            <a:ext cx="5610786" cy="176748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en-US" sz="2000" dirty="0">
                <a:solidFill>
                  <a:sysClr val="windowText" lastClr="000000"/>
                </a:solidFill>
                <a:latin typeface="Calibri" panose="020F0502020204030204"/>
              </a:rPr>
              <a:t>Fisheries</a:t>
            </a:r>
          </a:p>
          <a:p>
            <a:pPr marL="628650" lvl="1" indent="-171450" defTabSz="685800">
              <a:spcBef>
                <a:spcPts val="750"/>
              </a:spcBef>
              <a:defRPr/>
            </a:pPr>
            <a:r>
              <a:rPr lang="en-US" sz="1800" dirty="0">
                <a:solidFill>
                  <a:sysClr val="windowText" lastClr="000000"/>
                </a:solidFill>
                <a:latin typeface="Calibri" panose="020F0502020204030204"/>
              </a:rPr>
              <a:t>Directed fisheries closed</a:t>
            </a:r>
          </a:p>
          <a:p>
            <a:pPr marL="628650" lvl="1" indent="-171450" defTabSz="685800">
              <a:spcBef>
                <a:spcPts val="750"/>
              </a:spcBef>
              <a:defRPr/>
            </a:pPr>
            <a:r>
              <a:rPr lang="en-US" sz="1800" dirty="0">
                <a:solidFill>
                  <a:sysClr val="windowText" lastClr="000000"/>
                </a:solidFill>
                <a:latin typeface="Calibri" panose="020F0502020204030204"/>
              </a:rPr>
              <a:t>TAC: 0 t. Retained catch: 0 t</a:t>
            </a:r>
          </a:p>
          <a:p>
            <a:pPr marL="628650" lvl="1" indent="-171450" defTabSz="685800">
              <a:spcBef>
                <a:spcPts val="750"/>
              </a:spcBef>
              <a:defRPr/>
            </a:pPr>
            <a:r>
              <a:rPr lang="en-US" sz="1800" dirty="0">
                <a:solidFill>
                  <a:sysClr val="windowText" lastClr="000000"/>
                </a:solidFill>
                <a:latin typeface="Calibri" panose="020F0502020204030204"/>
              </a:rPr>
              <a:t>Total catch mortality: 540 t</a:t>
            </a:r>
          </a:p>
          <a:p>
            <a:pPr marL="628650" lvl="1" indent="-171450" defTabSz="685800">
              <a:spcBef>
                <a:spcPts val="750"/>
              </a:spcBef>
              <a:defRPr/>
            </a:pPr>
            <a:r>
              <a:rPr lang="en-US" sz="1800" dirty="0">
                <a:solidFill>
                  <a:sysClr val="windowText" lastClr="000000"/>
                </a:solidFill>
                <a:latin typeface="Calibri" panose="020F0502020204030204"/>
              </a:rPr>
              <a:t>Overfishing did not occur (2019/20 OFL = 28,860 t)</a:t>
            </a:r>
          </a:p>
          <a:p>
            <a:pPr marL="628650" lvl="1" indent="-171450" defTabSz="685800">
              <a:spcBef>
                <a:spcPts val="750"/>
              </a:spcBef>
              <a:defRPr/>
            </a:pPr>
            <a:r>
              <a:rPr lang="en-US" sz="1800" dirty="0">
                <a:solidFill>
                  <a:sysClr val="windowText" lastClr="000000"/>
                </a:solidFill>
                <a:latin typeface="Calibri" panose="020F0502020204030204"/>
              </a:rPr>
              <a:t>Stock not overfished</a:t>
            </a:r>
          </a:p>
          <a:p>
            <a:pPr marL="171450" indent="-171450" defTabSz="685800">
              <a:spcBef>
                <a:spcPts val="750"/>
              </a:spcBef>
              <a:defRPr/>
            </a:pPr>
            <a:r>
              <a:rPr lang="en-US" sz="2000" dirty="0">
                <a:solidFill>
                  <a:sysClr val="windowText" lastClr="000000"/>
                </a:solidFill>
                <a:latin typeface="Calibri" panose="020F0502020204030204"/>
              </a:rPr>
              <a:t>Surveys</a:t>
            </a:r>
          </a:p>
          <a:p>
            <a:pPr marL="628650" lvl="1" indent="-171450" defTabSz="685800">
              <a:spcBef>
                <a:spcPts val="750"/>
              </a:spcBef>
              <a:defRPr/>
            </a:pPr>
            <a:r>
              <a:rPr lang="en-US" sz="1800" dirty="0">
                <a:solidFill>
                  <a:sysClr val="windowText" lastClr="000000"/>
                </a:solidFill>
                <a:latin typeface="Calibri" panose="020F0502020204030204"/>
              </a:rPr>
              <a:t>No 2020 NMFS EBS shelf bottom trawl survey</a:t>
            </a:r>
          </a:p>
          <a:p>
            <a:pPr marL="628650" lvl="1" indent="-171450" defTabSz="685800">
              <a:spcBef>
                <a:spcPts val="750"/>
              </a:spcBef>
              <a:defRPr/>
            </a:pPr>
            <a:r>
              <a:rPr lang="en-US" sz="1800" dirty="0">
                <a:solidFill>
                  <a:sysClr val="windowText" lastClr="000000"/>
                </a:solidFill>
                <a:latin typeface="Calibri" panose="020F0502020204030204"/>
              </a:rPr>
              <a:t>2019 NMFS EBS shelf survey results</a:t>
            </a:r>
          </a:p>
          <a:p>
            <a:pPr marL="971550" lvl="2" indent="-171450" defTabSz="685800">
              <a:spcBef>
                <a:spcPts val="375"/>
              </a:spcBef>
              <a:defRPr/>
            </a:pPr>
            <a:r>
              <a:rPr lang="en-US" sz="1600" dirty="0">
                <a:solidFill>
                  <a:sysClr val="windowText" lastClr="000000"/>
                </a:solidFill>
                <a:latin typeface="Calibri" panose="020F0502020204030204"/>
              </a:rPr>
              <a:t>mature male biomass:      20,100 t (-50%)</a:t>
            </a:r>
          </a:p>
          <a:p>
            <a:pPr marL="971550" lvl="2" indent="-171450" defTabSz="685800">
              <a:spcBef>
                <a:spcPts val="375"/>
              </a:spcBef>
              <a:defRPr/>
            </a:pPr>
            <a:r>
              <a:rPr lang="en-US" sz="1600" dirty="0">
                <a:solidFill>
                  <a:sysClr val="windowText" lastClr="000000"/>
                </a:solidFill>
                <a:latin typeface="Calibri" panose="020F0502020204030204"/>
              </a:rPr>
              <a:t>mature female biomass:     4,800 t (  -2%)</a:t>
            </a:r>
          </a:p>
        </p:txBody>
      </p:sp>
    </p:spTree>
    <p:extLst>
      <p:ext uri="{BB962C8B-B14F-4D97-AF65-F5344CB8AC3E}">
        <p14:creationId xmlns:p14="http://schemas.microsoft.com/office/powerpoint/2010/main" val="1872188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FBB101-C08C-4A43-AC1D-54B6601A8F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8603" y="0"/>
            <a:ext cx="7078726" cy="6850380"/>
          </a:xfrm>
          <a:prstGeom prst="rect">
            <a:avLst/>
          </a:prstGeom>
        </p:spPr>
      </p:pic>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71450" y="134471"/>
            <a:ext cx="7886700" cy="573321"/>
          </a:xfrm>
        </p:spPr>
        <p:txBody>
          <a:bodyPr>
            <a:normAutofit/>
          </a:bodyPr>
          <a:lstStyle/>
          <a:p>
            <a:r>
              <a:rPr lang="en-US" sz="2100" dirty="0"/>
              <a:t>Trends in Survey Abundance</a:t>
            </a:r>
          </a:p>
        </p:txBody>
      </p:sp>
    </p:spTree>
    <p:extLst>
      <p:ext uri="{BB962C8B-B14F-4D97-AF65-F5344CB8AC3E}">
        <p14:creationId xmlns:p14="http://schemas.microsoft.com/office/powerpoint/2010/main" val="2372435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793402-9B76-AA4A-B075-40978B780A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8140" y="0"/>
            <a:ext cx="6934850" cy="6858000"/>
          </a:xfrm>
          <a:prstGeom prst="rect">
            <a:avLst/>
          </a:prstGeom>
        </p:spPr>
      </p:pic>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74903" y="144977"/>
            <a:ext cx="7886700" cy="573321"/>
          </a:xfrm>
        </p:spPr>
        <p:txBody>
          <a:bodyPr>
            <a:normAutofit/>
          </a:bodyPr>
          <a:lstStyle/>
          <a:p>
            <a:r>
              <a:rPr lang="en-US" sz="2100" dirty="0"/>
              <a:t>Trends in Survey Abundance</a:t>
            </a:r>
          </a:p>
        </p:txBody>
      </p:sp>
    </p:spTree>
    <p:extLst>
      <p:ext uri="{BB962C8B-B14F-4D97-AF65-F5344CB8AC3E}">
        <p14:creationId xmlns:p14="http://schemas.microsoft.com/office/powerpoint/2010/main" val="973917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628650" y="2099283"/>
            <a:ext cx="7886700" cy="573321"/>
          </a:xfrm>
        </p:spPr>
        <p:txBody>
          <a:bodyPr>
            <a:normAutofit/>
          </a:bodyPr>
          <a:lstStyle/>
          <a:p>
            <a:pPr algn="ctr"/>
            <a:r>
              <a:rPr lang="en-US" sz="2100" dirty="0"/>
              <a:t>Model Description</a:t>
            </a:r>
          </a:p>
        </p:txBody>
      </p:sp>
    </p:spTree>
    <p:extLst>
      <p:ext uri="{BB962C8B-B14F-4D97-AF65-F5344CB8AC3E}">
        <p14:creationId xmlns:p14="http://schemas.microsoft.com/office/powerpoint/2010/main" val="1376669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064" y="342900"/>
            <a:ext cx="6887136" cy="400050"/>
          </a:xfrm>
        </p:spPr>
        <p:txBody>
          <a:bodyPr>
            <a:noAutofit/>
          </a:bodyPr>
          <a:lstStyle/>
          <a:p>
            <a:pPr marL="83344" indent="-83344"/>
            <a:r>
              <a:rPr lang="en-US" sz="2400" dirty="0"/>
              <a:t>Tier 3 stage/size-based population dynamics model</a:t>
            </a:r>
          </a:p>
        </p:txBody>
      </p:sp>
      <p:sp>
        <p:nvSpPr>
          <p:cNvPr id="3" name="TextBox 2"/>
          <p:cNvSpPr txBox="1"/>
          <p:nvPr/>
        </p:nvSpPr>
        <p:spPr>
          <a:xfrm>
            <a:off x="99331" y="1025186"/>
            <a:ext cx="5001586" cy="4770537"/>
          </a:xfrm>
          <a:prstGeom prst="rect">
            <a:avLst/>
          </a:prstGeom>
          <a:noFill/>
        </p:spPr>
        <p:txBody>
          <a:bodyPr wrap="square" rtlCol="0">
            <a:spAutoFit/>
          </a:bodyPr>
          <a:lstStyle/>
          <a:p>
            <a:pPr marL="426244" lvl="1" indent="-83344">
              <a:buFont typeface="Arial" pitchFamily="34" charset="0"/>
              <a:buChar char="•"/>
            </a:pPr>
            <a:r>
              <a:rPr lang="en-US" sz="1600" dirty="0"/>
              <a:t>model year runs July 1 to June 30</a:t>
            </a:r>
          </a:p>
          <a:p>
            <a:pPr marL="426244" lvl="1" indent="-83344">
              <a:buFont typeface="Arial" pitchFamily="34" charset="0"/>
              <a:buChar char="•"/>
            </a:pPr>
            <a:endParaRPr lang="en-US" sz="1600" dirty="0"/>
          </a:p>
          <a:p>
            <a:pPr marL="426244" lvl="1" indent="-83344">
              <a:buFont typeface="Arial" pitchFamily="34" charset="0"/>
              <a:buChar char="•"/>
            </a:pPr>
            <a:r>
              <a:rPr lang="en-US" sz="1600" dirty="0"/>
              <a:t>sex, shell condition, maturity state, carapace width</a:t>
            </a:r>
          </a:p>
          <a:p>
            <a:pPr marL="426244" lvl="1" indent="-83344">
              <a:buFont typeface="Arial" pitchFamily="34" charset="0"/>
              <a:buChar char="•"/>
            </a:pPr>
            <a:endParaRPr lang="en-US" sz="1600" dirty="0"/>
          </a:p>
          <a:p>
            <a:pPr marL="426244" lvl="1" indent="-83344">
              <a:buFont typeface="Arial" pitchFamily="34" charset="0"/>
              <a:buChar char="•"/>
            </a:pPr>
            <a:r>
              <a:rPr lang="en-US" sz="1600" dirty="0"/>
              <a:t>sex/stage-based natural mortality (2 time stanzas)</a:t>
            </a:r>
          </a:p>
          <a:p>
            <a:pPr marL="426244" lvl="1" indent="-83344">
              <a:buFont typeface="Arial" pitchFamily="34" charset="0"/>
              <a:buChar char="•"/>
            </a:pPr>
            <a:endParaRPr lang="en-US" sz="1600" dirty="0"/>
          </a:p>
          <a:p>
            <a:pPr marL="426244" lvl="1" indent="-83344">
              <a:buFont typeface="Arial" pitchFamily="34" charset="0"/>
              <a:buChar char="•"/>
            </a:pPr>
            <a:r>
              <a:rPr lang="en-US" sz="1600" dirty="0"/>
              <a:t>trawl survey occurs July 1</a:t>
            </a:r>
          </a:p>
          <a:p>
            <a:pPr marL="426244" lvl="1" indent="-83344">
              <a:buFont typeface="Arial" pitchFamily="34" charset="0"/>
              <a:buChar char="•"/>
            </a:pPr>
            <a:endParaRPr lang="en-US" sz="1600" dirty="0"/>
          </a:p>
          <a:p>
            <a:pPr marL="426244" lvl="1" indent="-83344">
              <a:buFont typeface="Arial" pitchFamily="34" charset="0"/>
              <a:buChar char="•"/>
            </a:pPr>
            <a:r>
              <a:rPr lang="en-US" sz="1600" dirty="0"/>
              <a:t>fisheries occur Feb. 15</a:t>
            </a:r>
          </a:p>
          <a:p>
            <a:pPr marL="769144" lvl="2" indent="-83344">
              <a:buFont typeface="Arial" pitchFamily="34" charset="0"/>
              <a:buChar char="•"/>
            </a:pPr>
            <a:r>
              <a:rPr lang="en-US" sz="1600" dirty="0"/>
              <a:t>directed fishery (retained and bycatch)</a:t>
            </a:r>
          </a:p>
          <a:p>
            <a:pPr marL="769144" lvl="2" indent="-83344">
              <a:buFont typeface="Arial" pitchFamily="34" charset="0"/>
              <a:buChar char="•"/>
            </a:pPr>
            <a:r>
              <a:rPr lang="en-US" sz="1600" dirty="0"/>
              <a:t>bycatch in snow crab fishery</a:t>
            </a:r>
          </a:p>
          <a:p>
            <a:pPr marL="769144" lvl="2" indent="-83344">
              <a:buFont typeface="Arial" pitchFamily="34" charset="0"/>
              <a:buChar char="•"/>
            </a:pPr>
            <a:r>
              <a:rPr lang="en-US" sz="1600" dirty="0"/>
              <a:t>bycatch in BBRKC fishery</a:t>
            </a:r>
          </a:p>
          <a:p>
            <a:pPr marL="769144" lvl="2" indent="-83344">
              <a:buFont typeface="Arial" pitchFamily="34" charset="0"/>
              <a:buChar char="•"/>
            </a:pPr>
            <a:r>
              <a:rPr lang="en-US" sz="1600" dirty="0"/>
              <a:t>bycatch in groundfish fisheries</a:t>
            </a:r>
          </a:p>
          <a:p>
            <a:pPr marL="769144" lvl="2" indent="-83344">
              <a:buFont typeface="Arial" pitchFamily="34" charset="0"/>
              <a:buChar char="•"/>
            </a:pPr>
            <a:endParaRPr lang="en-US" sz="1600" dirty="0"/>
          </a:p>
          <a:p>
            <a:pPr marL="426244" lvl="1" indent="-83344">
              <a:buFont typeface="Arial" pitchFamily="34" charset="0"/>
              <a:buChar char="•"/>
            </a:pPr>
            <a:r>
              <a:rPr lang="en-US" sz="1600" dirty="0"/>
              <a:t>sex-specific growth &amp; maturity (after fisheries)</a:t>
            </a:r>
          </a:p>
          <a:p>
            <a:pPr marL="769144" lvl="2" indent="-83344">
              <a:buFont typeface="Arial" pitchFamily="34" charset="0"/>
              <a:buChar char="•"/>
            </a:pPr>
            <a:r>
              <a:rPr lang="en-US" sz="1600" dirty="0"/>
              <a:t>pre-molt/post-molt size transition matrix</a:t>
            </a:r>
          </a:p>
          <a:p>
            <a:pPr marL="769144" lvl="2" indent="-83344">
              <a:buFont typeface="Arial" pitchFamily="34" charset="0"/>
              <a:buChar char="•"/>
            </a:pPr>
            <a:r>
              <a:rPr lang="en-US" sz="1600" dirty="0"/>
              <a:t>size-specific probability of terminal molt to maturity</a:t>
            </a:r>
          </a:p>
          <a:p>
            <a:pPr marL="769144" lvl="2" indent="-83344">
              <a:buFont typeface="Arial" pitchFamily="34" charset="0"/>
              <a:buChar char="•"/>
            </a:pPr>
            <a:endParaRPr lang="en-US" sz="1600" dirty="0"/>
          </a:p>
          <a:p>
            <a:pPr marL="426244" lvl="1" indent="-83344">
              <a:buFont typeface="Arial" pitchFamily="34" charset="0"/>
              <a:buChar char="•"/>
            </a:pPr>
            <a:r>
              <a:rPr lang="en-US" sz="1600" dirty="0"/>
              <a:t>spawning stock (MMB) assessed at mating, before growth</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1025186"/>
            <a:ext cx="4200843" cy="4726450"/>
          </a:xfrm>
          <a:prstGeom prst="rect">
            <a:avLst/>
          </a:prstGeom>
        </p:spPr>
      </p:pic>
    </p:spTree>
    <p:extLst>
      <p:ext uri="{BB962C8B-B14F-4D97-AF65-F5344CB8AC3E}">
        <p14:creationId xmlns:p14="http://schemas.microsoft.com/office/powerpoint/2010/main" val="37371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341833" y="207730"/>
            <a:ext cx="7886700" cy="573321"/>
          </a:xfrm>
        </p:spPr>
        <p:txBody>
          <a:bodyPr>
            <a:normAutofit/>
          </a:bodyPr>
          <a:lstStyle/>
          <a:p>
            <a:r>
              <a:rPr lang="en-US" sz="2400" dirty="0"/>
              <a:t>Base model: population processes</a:t>
            </a:r>
          </a:p>
        </p:txBody>
      </p:sp>
      <p:pic>
        <p:nvPicPr>
          <p:cNvPr id="4" name="Picture 3">
            <a:extLst>
              <a:ext uri="{FF2B5EF4-FFF2-40B4-BE49-F238E27FC236}">
                <a16:creationId xmlns:a16="http://schemas.microsoft.com/office/drawing/2014/main" id="{0D8E27BA-43D7-BA4C-8B2F-BE8A81609728}"/>
              </a:ext>
            </a:extLst>
          </p:cNvPr>
          <p:cNvPicPr>
            <a:picLocks noChangeAspect="1"/>
          </p:cNvPicPr>
          <p:nvPr/>
        </p:nvPicPr>
        <p:blipFill>
          <a:blip r:embed="rId2"/>
          <a:stretch>
            <a:fillRect/>
          </a:stretch>
        </p:blipFill>
        <p:spPr>
          <a:xfrm>
            <a:off x="341833" y="1812472"/>
            <a:ext cx="8647046" cy="3304407"/>
          </a:xfrm>
          <a:prstGeom prst="rect">
            <a:avLst/>
          </a:prstGeom>
        </p:spPr>
      </p:pic>
    </p:spTree>
    <p:extLst>
      <p:ext uri="{BB962C8B-B14F-4D97-AF65-F5344CB8AC3E}">
        <p14:creationId xmlns:p14="http://schemas.microsoft.com/office/powerpoint/2010/main" val="4284419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275505" y="154724"/>
            <a:ext cx="7886700" cy="573321"/>
          </a:xfrm>
        </p:spPr>
        <p:txBody>
          <a:bodyPr>
            <a:noAutofit/>
          </a:bodyPr>
          <a:lstStyle/>
          <a:p>
            <a:r>
              <a:rPr lang="en-US" sz="2400" dirty="0"/>
              <a:t>Base model: fishery characteristics</a:t>
            </a:r>
          </a:p>
        </p:txBody>
      </p:sp>
      <p:pic>
        <p:nvPicPr>
          <p:cNvPr id="5" name="Picture 4">
            <a:extLst>
              <a:ext uri="{FF2B5EF4-FFF2-40B4-BE49-F238E27FC236}">
                <a16:creationId xmlns:a16="http://schemas.microsoft.com/office/drawing/2014/main" id="{656CCD65-5258-3A47-A4FA-0945582A0333}"/>
              </a:ext>
            </a:extLst>
          </p:cNvPr>
          <p:cNvPicPr>
            <a:picLocks noChangeAspect="1"/>
          </p:cNvPicPr>
          <p:nvPr/>
        </p:nvPicPr>
        <p:blipFill>
          <a:blip r:embed="rId2"/>
          <a:stretch>
            <a:fillRect/>
          </a:stretch>
        </p:blipFill>
        <p:spPr>
          <a:xfrm>
            <a:off x="405050" y="904315"/>
            <a:ext cx="8402120" cy="5281332"/>
          </a:xfrm>
          <a:prstGeom prst="rect">
            <a:avLst/>
          </a:prstGeom>
        </p:spPr>
      </p:pic>
    </p:spTree>
    <p:extLst>
      <p:ext uri="{BB962C8B-B14F-4D97-AF65-F5344CB8AC3E}">
        <p14:creationId xmlns:p14="http://schemas.microsoft.com/office/powerpoint/2010/main" val="3672994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257575" y="208512"/>
            <a:ext cx="7886700" cy="768641"/>
          </a:xfrm>
        </p:spPr>
        <p:txBody>
          <a:bodyPr>
            <a:normAutofit/>
          </a:bodyPr>
          <a:lstStyle/>
          <a:p>
            <a:r>
              <a:rPr lang="en-US" sz="2400" dirty="0"/>
              <a:t>Base model: fishery characteristics</a:t>
            </a:r>
          </a:p>
        </p:txBody>
      </p:sp>
      <p:pic>
        <p:nvPicPr>
          <p:cNvPr id="3" name="Picture 2">
            <a:extLst>
              <a:ext uri="{FF2B5EF4-FFF2-40B4-BE49-F238E27FC236}">
                <a16:creationId xmlns:a16="http://schemas.microsoft.com/office/drawing/2014/main" id="{04D5B6C7-D3B4-CE41-9097-4E5DC6E71D3B}"/>
              </a:ext>
            </a:extLst>
          </p:cNvPr>
          <p:cNvPicPr>
            <a:picLocks noChangeAspect="1"/>
          </p:cNvPicPr>
          <p:nvPr/>
        </p:nvPicPr>
        <p:blipFill>
          <a:blip r:embed="rId2"/>
          <a:stretch>
            <a:fillRect/>
          </a:stretch>
        </p:blipFill>
        <p:spPr>
          <a:xfrm>
            <a:off x="704897" y="896071"/>
            <a:ext cx="7876728" cy="4697905"/>
          </a:xfrm>
          <a:prstGeom prst="rect">
            <a:avLst/>
          </a:prstGeom>
        </p:spPr>
      </p:pic>
    </p:spTree>
    <p:extLst>
      <p:ext uri="{BB962C8B-B14F-4D97-AF65-F5344CB8AC3E}">
        <p14:creationId xmlns:p14="http://schemas.microsoft.com/office/powerpoint/2010/main" val="737406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399825" y="360130"/>
            <a:ext cx="7886700" cy="573321"/>
          </a:xfrm>
        </p:spPr>
        <p:txBody>
          <a:bodyPr>
            <a:normAutofit/>
          </a:bodyPr>
          <a:lstStyle/>
          <a:p>
            <a:r>
              <a:rPr lang="en-US" sz="2400" dirty="0"/>
              <a:t>Base model: NMFS survey characteristics</a:t>
            </a:r>
          </a:p>
        </p:txBody>
      </p:sp>
      <p:pic>
        <p:nvPicPr>
          <p:cNvPr id="3" name="Picture 2">
            <a:extLst>
              <a:ext uri="{FF2B5EF4-FFF2-40B4-BE49-F238E27FC236}">
                <a16:creationId xmlns:a16="http://schemas.microsoft.com/office/drawing/2014/main" id="{996F7A2E-3DF8-2F4B-B60C-D0E05E04DC87}"/>
              </a:ext>
            </a:extLst>
          </p:cNvPr>
          <p:cNvPicPr>
            <a:picLocks noChangeAspect="1"/>
          </p:cNvPicPr>
          <p:nvPr/>
        </p:nvPicPr>
        <p:blipFill>
          <a:blip r:embed="rId2"/>
          <a:stretch>
            <a:fillRect/>
          </a:stretch>
        </p:blipFill>
        <p:spPr>
          <a:xfrm>
            <a:off x="399825" y="2169897"/>
            <a:ext cx="8344351" cy="2518206"/>
          </a:xfrm>
          <a:prstGeom prst="rect">
            <a:avLst/>
          </a:prstGeom>
        </p:spPr>
      </p:pic>
    </p:spTree>
    <p:extLst>
      <p:ext uri="{BB962C8B-B14F-4D97-AF65-F5344CB8AC3E}">
        <p14:creationId xmlns:p14="http://schemas.microsoft.com/office/powerpoint/2010/main" val="2062627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206411" y="186341"/>
            <a:ext cx="7886700" cy="728059"/>
          </a:xfrm>
        </p:spPr>
        <p:txBody>
          <a:bodyPr>
            <a:normAutofit/>
          </a:bodyPr>
          <a:lstStyle/>
          <a:p>
            <a:r>
              <a:rPr lang="en-US" sz="2400" dirty="0"/>
              <a:t>Base model: likelihood components</a:t>
            </a:r>
          </a:p>
        </p:txBody>
      </p:sp>
      <p:pic>
        <p:nvPicPr>
          <p:cNvPr id="6" name="Picture 5">
            <a:extLst>
              <a:ext uri="{FF2B5EF4-FFF2-40B4-BE49-F238E27FC236}">
                <a16:creationId xmlns:a16="http://schemas.microsoft.com/office/drawing/2014/main" id="{BE68CB3D-DE61-E545-9DAE-1D6AE80516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7823" y="979912"/>
            <a:ext cx="7683500" cy="4699000"/>
          </a:xfrm>
          <a:prstGeom prst="rect">
            <a:avLst/>
          </a:prstGeom>
        </p:spPr>
      </p:pic>
    </p:spTree>
    <p:extLst>
      <p:ext uri="{BB962C8B-B14F-4D97-AF65-F5344CB8AC3E}">
        <p14:creationId xmlns:p14="http://schemas.microsoft.com/office/powerpoint/2010/main" val="2037091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206411" y="186341"/>
            <a:ext cx="7886700" cy="728059"/>
          </a:xfrm>
        </p:spPr>
        <p:txBody>
          <a:bodyPr>
            <a:normAutofit/>
          </a:bodyPr>
          <a:lstStyle/>
          <a:p>
            <a:r>
              <a:rPr lang="en-US" sz="2400" dirty="0"/>
              <a:t>Base model: Data</a:t>
            </a:r>
          </a:p>
        </p:txBody>
      </p:sp>
      <p:pic>
        <p:nvPicPr>
          <p:cNvPr id="3" name="Picture 2">
            <a:extLst>
              <a:ext uri="{FF2B5EF4-FFF2-40B4-BE49-F238E27FC236}">
                <a16:creationId xmlns:a16="http://schemas.microsoft.com/office/drawing/2014/main" id="{3B29E20D-2E3D-7D44-A32E-B8C773F21E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08160"/>
            <a:ext cx="9144000" cy="4041680"/>
          </a:xfrm>
          <a:prstGeom prst="rect">
            <a:avLst/>
          </a:prstGeom>
        </p:spPr>
      </p:pic>
    </p:spTree>
    <p:extLst>
      <p:ext uri="{BB962C8B-B14F-4D97-AF65-F5344CB8AC3E}">
        <p14:creationId xmlns:p14="http://schemas.microsoft.com/office/powerpoint/2010/main" val="953987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628650" y="2099283"/>
            <a:ext cx="7886700" cy="573321"/>
          </a:xfrm>
        </p:spPr>
        <p:txBody>
          <a:bodyPr>
            <a:normAutofit/>
          </a:bodyPr>
          <a:lstStyle/>
          <a:p>
            <a:pPr algn="ctr"/>
            <a:r>
              <a:rPr lang="en-US" sz="2100" dirty="0"/>
              <a:t>CPT and SSC Comments</a:t>
            </a:r>
          </a:p>
        </p:txBody>
      </p:sp>
    </p:spTree>
    <p:extLst>
      <p:ext uri="{BB962C8B-B14F-4D97-AF65-F5344CB8AC3E}">
        <p14:creationId xmlns:p14="http://schemas.microsoft.com/office/powerpoint/2010/main" val="2606774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628650" y="2099283"/>
            <a:ext cx="7886700" cy="573321"/>
          </a:xfrm>
        </p:spPr>
        <p:txBody>
          <a:bodyPr>
            <a:normAutofit/>
          </a:bodyPr>
          <a:lstStyle/>
          <a:p>
            <a:pPr algn="ctr"/>
            <a:r>
              <a:rPr lang="en-US" sz="2100" dirty="0"/>
              <a:t>Model Scenarios</a:t>
            </a:r>
          </a:p>
        </p:txBody>
      </p:sp>
    </p:spTree>
    <p:extLst>
      <p:ext uri="{BB962C8B-B14F-4D97-AF65-F5344CB8AC3E}">
        <p14:creationId xmlns:p14="http://schemas.microsoft.com/office/powerpoint/2010/main" val="894136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575474" y="234776"/>
            <a:ext cx="7886700" cy="573321"/>
          </a:xfrm>
        </p:spPr>
        <p:txBody>
          <a:bodyPr>
            <a:normAutofit/>
          </a:bodyPr>
          <a:lstStyle/>
          <a:p>
            <a:r>
              <a:rPr lang="en-US" sz="2400" dirty="0"/>
              <a:t>Model Scenarios</a:t>
            </a:r>
          </a:p>
        </p:txBody>
      </p:sp>
      <p:sp>
        <p:nvSpPr>
          <p:cNvPr id="6" name="Content Placeholder 2">
            <a:extLst>
              <a:ext uri="{FF2B5EF4-FFF2-40B4-BE49-F238E27FC236}">
                <a16:creationId xmlns:a16="http://schemas.microsoft.com/office/drawing/2014/main" id="{F6FDFD7B-49EA-8447-B4E9-2D71A34E968B}"/>
              </a:ext>
            </a:extLst>
          </p:cNvPr>
          <p:cNvSpPr>
            <a:spLocks noGrp="1"/>
          </p:cNvSpPr>
          <p:nvPr>
            <p:ph idx="1"/>
          </p:nvPr>
        </p:nvSpPr>
        <p:spPr>
          <a:xfrm>
            <a:off x="219725" y="1153418"/>
            <a:ext cx="4719828" cy="3830957"/>
          </a:xfrm>
        </p:spPr>
        <p:txBody>
          <a:bodyPr>
            <a:noAutofit/>
          </a:bodyPr>
          <a:lstStyle/>
          <a:p>
            <a:r>
              <a:rPr lang="en-US" sz="1800" dirty="0">
                <a:solidFill>
                  <a:schemeClr val="tx1"/>
                </a:solidFill>
              </a:rPr>
              <a:t>3 scenarios evaluated for 2020 assessment</a:t>
            </a:r>
          </a:p>
          <a:p>
            <a:r>
              <a:rPr lang="en-US" sz="1800" dirty="0">
                <a:solidFill>
                  <a:schemeClr val="tx1"/>
                </a:solidFill>
              </a:rPr>
              <a:t>19.03(2020): updated 2019 assessment model</a:t>
            </a:r>
          </a:p>
          <a:p>
            <a:pPr lvl="1"/>
            <a:r>
              <a:rPr lang="en-US" sz="1800" dirty="0">
                <a:solidFill>
                  <a:schemeClr val="tx1"/>
                </a:solidFill>
              </a:rPr>
              <a:t>Bycatch data added for 2019/20</a:t>
            </a:r>
          </a:p>
          <a:p>
            <a:r>
              <a:rPr lang="en-US" sz="1800" dirty="0">
                <a:solidFill>
                  <a:schemeClr val="tx1"/>
                </a:solidFill>
              </a:rPr>
              <a:t>New models use BSFRF-NMFS SBS data</a:t>
            </a:r>
          </a:p>
          <a:p>
            <a:pPr lvl="1"/>
            <a:r>
              <a:rPr lang="en-US" sz="1800" dirty="0">
                <a:solidFill>
                  <a:schemeClr val="tx1"/>
                </a:solidFill>
              </a:rPr>
              <a:t>20.07:</a:t>
            </a:r>
          </a:p>
          <a:p>
            <a:pPr lvl="2"/>
            <a:r>
              <a:rPr lang="en-US" sz="1800" dirty="0">
                <a:solidFill>
                  <a:schemeClr val="tx1"/>
                </a:solidFill>
              </a:rPr>
              <a:t>availability curves for SBS data determined outside model</a:t>
            </a:r>
          </a:p>
          <a:p>
            <a:pPr lvl="2"/>
            <a:r>
              <a:rPr lang="en-US" sz="1800" dirty="0">
                <a:solidFill>
                  <a:schemeClr val="tx1"/>
                </a:solidFill>
              </a:rPr>
              <a:t>fits BSFRF SBS data</a:t>
            </a:r>
          </a:p>
          <a:p>
            <a:pPr lvl="1"/>
            <a:r>
              <a:rPr lang="en-US" sz="1800" dirty="0">
                <a:solidFill>
                  <a:schemeClr val="tx1"/>
                </a:solidFill>
              </a:rPr>
              <a:t>20.10:</a:t>
            </a:r>
            <a:r>
              <a:rPr lang="en-US" sz="2000" dirty="0">
                <a:solidFill>
                  <a:schemeClr val="tx1"/>
                </a:solidFill>
              </a:rPr>
              <a:t> </a:t>
            </a:r>
          </a:p>
          <a:p>
            <a:pPr lvl="2"/>
            <a:r>
              <a:rPr lang="en-US" sz="1800" dirty="0">
                <a:solidFill>
                  <a:schemeClr val="tx1"/>
                </a:solidFill>
              </a:rPr>
              <a:t>NMFS survey catchability determined outside model</a:t>
            </a:r>
          </a:p>
          <a:p>
            <a:pPr lvl="2"/>
            <a:r>
              <a:rPr lang="en-US" sz="1800" dirty="0">
                <a:solidFill>
                  <a:schemeClr val="tx1"/>
                </a:solidFill>
              </a:rPr>
              <a:t>fits to NMFS data only </a:t>
            </a:r>
          </a:p>
        </p:txBody>
      </p:sp>
      <p:sp>
        <p:nvSpPr>
          <p:cNvPr id="3" name="TextBox 2">
            <a:extLst>
              <a:ext uri="{FF2B5EF4-FFF2-40B4-BE49-F238E27FC236}">
                <a16:creationId xmlns:a16="http://schemas.microsoft.com/office/drawing/2014/main" id="{8252533B-BCD6-5046-967F-E81656225D6E}"/>
              </a:ext>
            </a:extLst>
          </p:cNvPr>
          <p:cNvSpPr txBox="1"/>
          <p:nvPr/>
        </p:nvSpPr>
        <p:spPr>
          <a:xfrm>
            <a:off x="219725" y="808097"/>
            <a:ext cx="1269899" cy="369332"/>
          </a:xfrm>
          <a:prstGeom prst="rect">
            <a:avLst/>
          </a:prstGeom>
          <a:noFill/>
        </p:spPr>
        <p:txBody>
          <a:bodyPr wrap="none" rtlCol="0">
            <a:spAutoFit/>
          </a:bodyPr>
          <a:lstStyle/>
          <a:p>
            <a:r>
              <a:rPr lang="en-US" dirty="0"/>
              <a:t>Assessment </a:t>
            </a:r>
          </a:p>
        </p:txBody>
      </p:sp>
      <p:sp>
        <p:nvSpPr>
          <p:cNvPr id="4" name="TextBox 3">
            <a:extLst>
              <a:ext uri="{FF2B5EF4-FFF2-40B4-BE49-F238E27FC236}">
                <a16:creationId xmlns:a16="http://schemas.microsoft.com/office/drawing/2014/main" id="{CEFC1A0D-FDBC-5644-9F3E-C9CF66EE5160}"/>
              </a:ext>
            </a:extLst>
          </p:cNvPr>
          <p:cNvSpPr txBox="1"/>
          <p:nvPr/>
        </p:nvSpPr>
        <p:spPr>
          <a:xfrm>
            <a:off x="5330135" y="796092"/>
            <a:ext cx="2303836" cy="369332"/>
          </a:xfrm>
          <a:prstGeom prst="rect">
            <a:avLst/>
          </a:prstGeom>
          <a:noFill/>
        </p:spPr>
        <p:txBody>
          <a:bodyPr wrap="none" rtlCol="0">
            <a:spAutoFit/>
          </a:bodyPr>
          <a:lstStyle/>
          <a:p>
            <a:r>
              <a:rPr lang="en-US" dirty="0"/>
              <a:t>Other model explorations</a:t>
            </a:r>
          </a:p>
        </p:txBody>
      </p:sp>
      <p:sp>
        <p:nvSpPr>
          <p:cNvPr id="5" name="TextBox 4">
            <a:extLst>
              <a:ext uri="{FF2B5EF4-FFF2-40B4-BE49-F238E27FC236}">
                <a16:creationId xmlns:a16="http://schemas.microsoft.com/office/drawing/2014/main" id="{CADA8F7F-4C5D-3C46-8390-CDF0A57CAF7E}"/>
              </a:ext>
            </a:extLst>
          </p:cNvPr>
          <p:cNvSpPr txBox="1"/>
          <p:nvPr/>
        </p:nvSpPr>
        <p:spPr>
          <a:xfrm>
            <a:off x="5330135" y="1290728"/>
            <a:ext cx="3813865" cy="2862322"/>
          </a:xfrm>
          <a:prstGeom prst="rect">
            <a:avLst/>
          </a:prstGeom>
          <a:noFill/>
        </p:spPr>
        <p:txBody>
          <a:bodyPr wrap="none" rtlCol="0">
            <a:spAutoFit/>
          </a:bodyPr>
          <a:lstStyle/>
          <a:p>
            <a:pPr marL="285750" indent="-285750">
              <a:buFont typeface="Arial" panose="020B0604020202020204" pitchFamily="34" charset="0"/>
              <a:buChar char="•"/>
            </a:pPr>
            <a:r>
              <a:rPr lang="en-US" dirty="0"/>
              <a:t>Reduced complexity scenarios</a:t>
            </a:r>
          </a:p>
          <a:p>
            <a:pPr marL="742950" lvl="1" indent="-285750">
              <a:buFont typeface="Arial" panose="020B0604020202020204" pitchFamily="34" charset="0"/>
              <a:buChar char="•"/>
            </a:pPr>
            <a:r>
              <a:rPr lang="en-US" dirty="0"/>
              <a:t>male only</a:t>
            </a:r>
          </a:p>
          <a:p>
            <a:pPr marL="742950" lvl="1" indent="-285750">
              <a:buFont typeface="Arial" panose="020B0604020202020204" pitchFamily="34" charset="0"/>
              <a:buChar char="•"/>
            </a:pPr>
            <a:r>
              <a:rPr lang="en-US" dirty="0"/>
              <a:t>directed fishery (TCF) only</a:t>
            </a:r>
          </a:p>
          <a:p>
            <a:pPr marL="742950" lvl="1" indent="-285750">
              <a:buFont typeface="Arial" panose="020B0604020202020204" pitchFamily="34" charset="0"/>
              <a:buChar char="•"/>
            </a:pPr>
            <a:r>
              <a:rPr lang="en-US" dirty="0"/>
              <a:t>TCF + snow crab fishery only</a:t>
            </a:r>
          </a:p>
          <a:p>
            <a:pPr marL="285750" indent="-285750">
              <a:buFont typeface="Arial" panose="020B0604020202020204" pitchFamily="34" charset="0"/>
              <a:buChar char="•"/>
            </a:pPr>
            <a:r>
              <a:rPr lang="en-US" dirty="0"/>
              <a:t>Alternative parameterizations</a:t>
            </a:r>
          </a:p>
          <a:p>
            <a:pPr marL="742950" lvl="1" indent="-285750">
              <a:buFont typeface="Arial" panose="020B0604020202020204" pitchFamily="34" charset="0"/>
              <a:buChar char="•"/>
            </a:pPr>
            <a:r>
              <a:rPr lang="en-US" dirty="0"/>
              <a:t>lognormal fits to fishery catch data</a:t>
            </a:r>
          </a:p>
          <a:p>
            <a:pPr marL="742950" lvl="1" indent="-285750">
              <a:buFont typeface="Arial" panose="020B0604020202020204" pitchFamily="34" charset="0"/>
              <a:buChar char="•"/>
            </a:pPr>
            <a:r>
              <a:rPr lang="en-US" dirty="0"/>
              <a:t>half-normal selectivity functions</a:t>
            </a:r>
          </a:p>
          <a:p>
            <a:pPr marL="742950" lvl="1" indent="-285750">
              <a:buFont typeface="Arial" panose="020B0604020202020204" pitchFamily="34" charset="0"/>
              <a:buChar char="•"/>
            </a:pPr>
            <a:r>
              <a:rPr lang="en-US" dirty="0"/>
              <a:t>fixed M</a:t>
            </a:r>
          </a:p>
          <a:p>
            <a:pPr marL="285750" indent="-285750">
              <a:buFont typeface="Arial" panose="020B0604020202020204" pitchFamily="34" charset="0"/>
              <a:buChar char="•"/>
            </a:pPr>
            <a:r>
              <a:rPr lang="en-US" dirty="0"/>
              <a:t>Goal: eliminate parameters at bounds</a:t>
            </a:r>
          </a:p>
          <a:p>
            <a:pPr marL="742950" lvl="1" indent="-285750">
              <a:buFont typeface="Arial" panose="020B0604020202020204" pitchFamily="34" charset="0"/>
              <a:buChar char="•"/>
            </a:pPr>
            <a:r>
              <a:rPr lang="en-US" dirty="0"/>
              <a:t>some success, not complete</a:t>
            </a:r>
          </a:p>
        </p:txBody>
      </p:sp>
    </p:spTree>
    <p:extLst>
      <p:ext uri="{BB962C8B-B14F-4D97-AF65-F5344CB8AC3E}">
        <p14:creationId xmlns:p14="http://schemas.microsoft.com/office/powerpoint/2010/main" val="1357408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420420" y="379658"/>
            <a:ext cx="7886700" cy="573321"/>
          </a:xfrm>
        </p:spPr>
        <p:txBody>
          <a:bodyPr>
            <a:normAutofit/>
          </a:bodyPr>
          <a:lstStyle/>
          <a:p>
            <a:r>
              <a:rPr lang="en-US" sz="2400" dirty="0"/>
              <a:t>Model scenarios</a:t>
            </a:r>
          </a:p>
        </p:txBody>
      </p:sp>
      <p:pic>
        <p:nvPicPr>
          <p:cNvPr id="6" name="Picture 5">
            <a:extLst>
              <a:ext uri="{FF2B5EF4-FFF2-40B4-BE49-F238E27FC236}">
                <a16:creationId xmlns:a16="http://schemas.microsoft.com/office/drawing/2014/main" id="{55B30D19-8C7C-514F-998D-4B25BC9888EF}"/>
              </a:ext>
            </a:extLst>
          </p:cNvPr>
          <p:cNvPicPr>
            <a:picLocks noChangeAspect="1"/>
          </p:cNvPicPr>
          <p:nvPr/>
        </p:nvPicPr>
        <p:blipFill>
          <a:blip r:embed="rId2"/>
          <a:stretch>
            <a:fillRect/>
          </a:stretch>
        </p:blipFill>
        <p:spPr>
          <a:xfrm>
            <a:off x="549552" y="1942911"/>
            <a:ext cx="8044896" cy="2792052"/>
          </a:xfrm>
          <a:prstGeom prst="rect">
            <a:avLst/>
          </a:prstGeom>
        </p:spPr>
      </p:pic>
    </p:spTree>
    <p:extLst>
      <p:ext uri="{BB962C8B-B14F-4D97-AF65-F5344CB8AC3E}">
        <p14:creationId xmlns:p14="http://schemas.microsoft.com/office/powerpoint/2010/main" val="3937959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298380" y="252383"/>
            <a:ext cx="8315129" cy="573321"/>
          </a:xfrm>
        </p:spPr>
        <p:txBody>
          <a:bodyPr>
            <a:normAutofit/>
          </a:bodyPr>
          <a:lstStyle/>
          <a:p>
            <a:r>
              <a:rPr lang="en-US" sz="2400" dirty="0"/>
              <a:t>Using Side-By-Side Studies’ Data</a:t>
            </a:r>
          </a:p>
        </p:txBody>
      </p:sp>
      <p:pic>
        <p:nvPicPr>
          <p:cNvPr id="17" name="Picture 16">
            <a:extLst>
              <a:ext uri="{FF2B5EF4-FFF2-40B4-BE49-F238E27FC236}">
                <a16:creationId xmlns:a16="http://schemas.microsoft.com/office/drawing/2014/main" id="{FF218A71-E4CD-5D46-A4D8-435A75EF28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0447" y="1624417"/>
            <a:ext cx="2237678" cy="1251752"/>
          </a:xfrm>
          <a:prstGeom prst="rect">
            <a:avLst/>
          </a:prstGeom>
        </p:spPr>
      </p:pic>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18B86CD5-4259-9F43-AEFB-0F66C2423107}"/>
                  </a:ext>
                </a:extLst>
              </p:cNvPr>
              <p:cNvSpPr/>
              <p:nvPr/>
            </p:nvSpPr>
            <p:spPr>
              <a:xfrm>
                <a:off x="451286" y="944312"/>
                <a:ext cx="3773277" cy="3844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𝑠𝑢𝑟𝑣𝑒𝑦</m:t>
                          </m:r>
                        </m:sup>
                      </m:sSubSup>
                      <m:r>
                        <a:rPr lang="en-US">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𝐴</m:t>
                          </m:r>
                        </m:e>
                        <m:sub>
                          <m:r>
                            <a:rPr lang="en-US" i="1">
                              <a:latin typeface="Cambria Math" panose="02040503050406030204" pitchFamily="18" charset="0"/>
                            </a:rPr>
                            <m:t>𝑧</m:t>
                          </m:r>
                        </m:sub>
                        <m:sup>
                          <m:r>
                            <a:rPr lang="en-US" i="1">
                              <a:latin typeface="Cambria Math" panose="02040503050406030204" pitchFamily="18" charset="0"/>
                            </a:rPr>
                            <m:t>𝑠𝑢𝑟𝑣𝑒𝑦</m:t>
                          </m:r>
                        </m:sup>
                      </m:sSubSup>
                      <m:r>
                        <a:rPr lang="en-US">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𝐶</m:t>
                          </m:r>
                        </m:e>
                        <m:sub>
                          <m:r>
                            <a:rPr lang="en-US" i="1">
                              <a:latin typeface="Cambria Math" panose="02040503050406030204" pitchFamily="18" charset="0"/>
                            </a:rPr>
                            <m:t>𝑧</m:t>
                          </m:r>
                        </m:sub>
                        <m:sup>
                          <m:r>
                            <a:rPr lang="en-US" i="1">
                              <a:latin typeface="Cambria Math" panose="02040503050406030204" pitchFamily="18" charset="0"/>
                            </a:rPr>
                            <m:t>𝑠𝑢𝑟𝑣𝑒𝑦</m:t>
                          </m:r>
                        </m:sup>
                      </m:sSubSup>
                      <m:r>
                        <a:rPr lang="en-US">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b="0" i="1" smtClean="0">
                              <a:latin typeface="Cambria Math" panose="02040503050406030204" pitchFamily="18" charset="0"/>
                            </a:rPr>
                            <m:t>𝑠𝑡𝑜𝑐𝑘</m:t>
                          </m:r>
                        </m:sup>
                      </m:sSubSup>
                    </m:oMath>
                  </m:oMathPara>
                </a14:m>
                <a:endParaRPr lang="en-US" dirty="0"/>
              </a:p>
            </p:txBody>
          </p:sp>
        </mc:Choice>
        <mc:Fallback xmlns="">
          <p:sp>
            <p:nvSpPr>
              <p:cNvPr id="25" name="Rectangle 24">
                <a:extLst>
                  <a:ext uri="{FF2B5EF4-FFF2-40B4-BE49-F238E27FC236}">
                    <a16:creationId xmlns:a16="http://schemas.microsoft.com/office/drawing/2014/main" id="{18B86CD5-4259-9F43-AEFB-0F66C2423107}"/>
                  </a:ext>
                </a:extLst>
              </p:cNvPr>
              <p:cNvSpPr>
                <a:spLocks noRot="1" noChangeAspect="1" noMove="1" noResize="1" noEditPoints="1" noAdjustHandles="1" noChangeArrowheads="1" noChangeShapeType="1" noTextEdit="1"/>
              </p:cNvSpPr>
              <p:nvPr/>
            </p:nvSpPr>
            <p:spPr>
              <a:xfrm>
                <a:off x="451286" y="944312"/>
                <a:ext cx="3773277" cy="384401"/>
              </a:xfrm>
              <a:prstGeom prst="rect">
                <a:avLst/>
              </a:prstGeom>
              <a:blipFill>
                <a:blip r:embed="rId3"/>
                <a:stretch>
                  <a:fillRect/>
                </a:stretch>
              </a:blipFill>
            </p:spPr>
            <p:txBody>
              <a:bodyPr/>
              <a:lstStyle/>
              <a:p>
                <a:r>
                  <a:rPr lang="en-US">
                    <a:noFill/>
                  </a:rPr>
                  <a:t> </a:t>
                </a:r>
              </a:p>
            </p:txBody>
          </p:sp>
        </mc:Fallback>
      </mc:AlternateContent>
      <p:grpSp>
        <p:nvGrpSpPr>
          <p:cNvPr id="42" name="Group 41">
            <a:extLst>
              <a:ext uri="{FF2B5EF4-FFF2-40B4-BE49-F238E27FC236}">
                <a16:creationId xmlns:a16="http://schemas.microsoft.com/office/drawing/2014/main" id="{7F8B3E89-0F28-FB45-951D-C45D1D5FB75E}"/>
              </a:ext>
            </a:extLst>
          </p:cNvPr>
          <p:cNvGrpSpPr/>
          <p:nvPr/>
        </p:nvGrpSpPr>
        <p:grpSpPr>
          <a:xfrm>
            <a:off x="323011" y="3404322"/>
            <a:ext cx="3799694" cy="2592617"/>
            <a:chOff x="298380" y="2986079"/>
            <a:chExt cx="3799694" cy="2592617"/>
          </a:xfrm>
        </p:grpSpPr>
        <p:grpSp>
          <p:nvGrpSpPr>
            <p:cNvPr id="21" name="Group 20">
              <a:extLst>
                <a:ext uri="{FF2B5EF4-FFF2-40B4-BE49-F238E27FC236}">
                  <a16:creationId xmlns:a16="http://schemas.microsoft.com/office/drawing/2014/main" id="{9FBA9824-DE19-DE47-8683-84ED012D3013}"/>
                </a:ext>
              </a:extLst>
            </p:cNvPr>
            <p:cNvGrpSpPr/>
            <p:nvPr/>
          </p:nvGrpSpPr>
          <p:grpSpPr>
            <a:xfrm>
              <a:off x="298380" y="2986079"/>
              <a:ext cx="3799694" cy="1106365"/>
              <a:chOff x="366699" y="898112"/>
              <a:chExt cx="5066259" cy="1475151"/>
            </a:xfrm>
          </p:grpSpPr>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A3D9510A-ABD5-D74A-9DF2-CBD03DA21CD9}"/>
                      </a:ext>
                    </a:extLst>
                  </p:cNvPr>
                  <p:cNvSpPr/>
                  <p:nvPr/>
                </p:nvSpPr>
                <p:spPr>
                  <a:xfrm>
                    <a:off x="381490" y="898112"/>
                    <a:ext cx="5051468" cy="4936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𝑁𝑀𝐹𝑆</m:t>
                              </m:r>
                              <m:r>
                                <a:rPr lang="en-US" i="1">
                                  <a:latin typeface="Cambria Math" panose="02040503050406030204" pitchFamily="18" charset="0"/>
                                </a:rPr>
                                <m:t> </m:t>
                              </m:r>
                              <m:r>
                                <a:rPr lang="en-US" i="1">
                                  <a:latin typeface="Cambria Math" panose="02040503050406030204" pitchFamily="18" charset="0"/>
                                </a:rPr>
                                <m:t>𝐸𝐵𝑆</m:t>
                              </m:r>
                            </m:sup>
                          </m:sSubSup>
                          <m:r>
                            <a:rPr lang="en-US">
                              <a:latin typeface="Cambria Math" panose="02040503050406030204" pitchFamily="18" charset="0"/>
                            </a:rPr>
                            <m:t>=</m:t>
                          </m:r>
                          <m:r>
                            <a:rPr lang="en-US" i="1">
                              <a:latin typeface="Cambria Math" panose="02040503050406030204" pitchFamily="18" charset="0"/>
                            </a:rPr>
                            <m:t>   1    </m:t>
                          </m:r>
                          <m:r>
                            <a:rPr lang="en-US" b="0" i="1" smtClean="0">
                              <a:latin typeface="Cambria Math" panose="02040503050406030204" pitchFamily="18" charset="0"/>
                            </a:rPr>
                            <m:t> </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sSubSup>
                            <m:sSubSupPr>
                              <m:ctrlPr>
                                <a:rPr lang="en-US" i="1">
                                  <a:latin typeface="Cambria Math" panose="02040503050406030204" pitchFamily="18" charset="0"/>
                                </a:rPr>
                              </m:ctrlPr>
                            </m:sSubSupPr>
                            <m:e>
                              <m:r>
                                <a:rPr lang="en-US" b="0" i="1" smtClean="0">
                                  <a:latin typeface="Cambria Math" panose="02040503050406030204" pitchFamily="18" charset="0"/>
                                </a:rPr>
                                <m:t> </m:t>
                              </m:r>
                              <m:r>
                                <a:rPr lang="en-US" i="1">
                                  <a:latin typeface="Cambria Math" panose="02040503050406030204" pitchFamily="18" charset="0"/>
                                </a:rPr>
                                <m:t>𝐶</m:t>
                              </m:r>
                            </m:e>
                            <m:sub>
                              <m:r>
                                <a:rPr lang="en-US" i="1">
                                  <a:latin typeface="Cambria Math" panose="02040503050406030204" pitchFamily="18" charset="0"/>
                                </a:rPr>
                                <m:t>𝑧</m:t>
                              </m:r>
                            </m:sub>
                            <m:sup>
                              <m:r>
                                <a:rPr lang="en-US" i="1">
                                  <a:latin typeface="Cambria Math" panose="02040503050406030204" pitchFamily="18" charset="0"/>
                                </a:rPr>
                                <m:t>𝑁𝑀𝐹𝑆</m:t>
                              </m:r>
                            </m:sup>
                          </m:sSubSup>
                          <m:r>
                            <a:rPr lang="en-US" b="0" i="1" smtClean="0">
                              <a:latin typeface="Cambria Math" panose="02040503050406030204" pitchFamily="18" charset="0"/>
                            </a:rPr>
                            <m:t>  </m:t>
                          </m:r>
                          <m:r>
                            <a:rPr lang="en-US">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𝐸𝐵𝑆</m:t>
                              </m:r>
                            </m:sup>
                          </m:sSubSup>
                        </m:oMath>
                      </m:oMathPara>
                    </a14:m>
                    <a:endParaRPr lang="en-US" dirty="0"/>
                  </a:p>
                </p:txBody>
              </p:sp>
            </mc:Choice>
            <mc:Fallback xmlns="">
              <p:sp>
                <p:nvSpPr>
                  <p:cNvPr id="18" name="Rectangle 17">
                    <a:extLst>
                      <a:ext uri="{FF2B5EF4-FFF2-40B4-BE49-F238E27FC236}">
                        <a16:creationId xmlns:a16="http://schemas.microsoft.com/office/drawing/2014/main" id="{A3D9510A-ABD5-D74A-9DF2-CBD03DA21CD9}"/>
                      </a:ext>
                    </a:extLst>
                  </p:cNvPr>
                  <p:cNvSpPr>
                    <a:spLocks noRot="1" noChangeAspect="1" noMove="1" noResize="1" noEditPoints="1" noAdjustHandles="1" noChangeArrowheads="1" noChangeShapeType="1" noTextEdit="1"/>
                  </p:cNvSpPr>
                  <p:nvPr/>
                </p:nvSpPr>
                <p:spPr>
                  <a:xfrm>
                    <a:off x="381490" y="898112"/>
                    <a:ext cx="5051468" cy="493639"/>
                  </a:xfrm>
                  <a:prstGeom prst="rect">
                    <a:avLst/>
                  </a:prstGeom>
                  <a:blipFill>
                    <a:blip r:embed="rId4"/>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5C4C03C7-B57D-D14B-9C86-8EF63DE93E96}"/>
                      </a:ext>
                    </a:extLst>
                  </p:cNvPr>
                  <p:cNvSpPr/>
                  <p:nvPr/>
                </p:nvSpPr>
                <p:spPr>
                  <a:xfrm>
                    <a:off x="412040" y="1385983"/>
                    <a:ext cx="4940414" cy="4936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𝐵𝑆𝐹𝑅𝐹</m:t>
                              </m:r>
                              <m:r>
                                <a:rPr lang="en-US" i="1">
                                  <a:latin typeface="Cambria Math" panose="02040503050406030204" pitchFamily="18" charset="0"/>
                                </a:rPr>
                                <m:t> </m:t>
                              </m:r>
                              <m:r>
                                <a:rPr lang="en-US" i="1">
                                  <a:latin typeface="Cambria Math" panose="02040503050406030204" pitchFamily="18" charset="0"/>
                                </a:rPr>
                                <m:t>𝑆𝐵𝑆</m:t>
                              </m:r>
                            </m:sup>
                          </m:sSubSup>
                          <m:r>
                            <a:rPr lang="en-US">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𝐴</m:t>
                              </m:r>
                            </m:e>
                            <m:sub>
                              <m:r>
                                <a:rPr lang="en-US" i="1">
                                  <a:latin typeface="Cambria Math" panose="02040503050406030204" pitchFamily="18" charset="0"/>
                                </a:rPr>
                                <m:t>𝑧</m:t>
                              </m:r>
                            </m:sub>
                            <m:sup>
                              <m:r>
                                <a:rPr lang="en-US" i="1">
                                  <a:latin typeface="Cambria Math" panose="02040503050406030204" pitchFamily="18" charset="0"/>
                                </a:rPr>
                                <m:t>𝑆𝐵𝑆</m:t>
                              </m:r>
                            </m:sup>
                          </m:sSubSup>
                          <m:r>
                            <a:rPr lang="en-US">
                              <a:latin typeface="Cambria Math" panose="02040503050406030204" pitchFamily="18" charset="0"/>
                            </a:rPr>
                            <m:t>∙</m:t>
                          </m:r>
                          <m:r>
                            <a:rPr lang="en-US" i="1">
                              <a:latin typeface="Cambria Math" panose="02040503050406030204" pitchFamily="18" charset="0"/>
                            </a:rPr>
                            <m:t>    1     </m:t>
                          </m:r>
                          <m:r>
                            <a:rPr lang="en-US" b="0" i="1" smtClean="0">
                              <a:latin typeface="Cambria Math" panose="02040503050406030204" pitchFamily="18" charset="0"/>
                            </a:rPr>
                            <m:t>    </m:t>
                          </m:r>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𝐸𝐵𝑆</m:t>
                              </m:r>
                            </m:sup>
                          </m:sSubSup>
                        </m:oMath>
                      </m:oMathPara>
                    </a14:m>
                    <a:endParaRPr lang="en-US" dirty="0"/>
                  </a:p>
                </p:txBody>
              </p:sp>
            </mc:Choice>
            <mc:Fallback xmlns="">
              <p:sp>
                <p:nvSpPr>
                  <p:cNvPr id="19" name="Rectangle 18">
                    <a:extLst>
                      <a:ext uri="{FF2B5EF4-FFF2-40B4-BE49-F238E27FC236}">
                        <a16:creationId xmlns:a16="http://schemas.microsoft.com/office/drawing/2014/main" id="{5C4C03C7-B57D-D14B-9C86-8EF63DE93E96}"/>
                      </a:ext>
                    </a:extLst>
                  </p:cNvPr>
                  <p:cNvSpPr>
                    <a:spLocks noRot="1" noChangeAspect="1" noMove="1" noResize="1" noEditPoints="1" noAdjustHandles="1" noChangeArrowheads="1" noChangeShapeType="1" noTextEdit="1"/>
                  </p:cNvSpPr>
                  <p:nvPr/>
                </p:nvSpPr>
                <p:spPr>
                  <a:xfrm>
                    <a:off x="412040" y="1385983"/>
                    <a:ext cx="4940414" cy="493639"/>
                  </a:xfrm>
                  <a:prstGeom prst="rect">
                    <a:avLst/>
                  </a:prstGeom>
                  <a:blipFill>
                    <a:blip r:embed="rId5"/>
                    <a:stretch>
                      <a:fillRect b="-206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3CA5E419-3BD5-C041-AE8A-D88E126ECF3C}"/>
                      </a:ext>
                    </a:extLst>
                  </p:cNvPr>
                  <p:cNvSpPr/>
                  <p:nvPr/>
                </p:nvSpPr>
                <p:spPr>
                  <a:xfrm>
                    <a:off x="366699" y="1879624"/>
                    <a:ext cx="4997863" cy="4936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𝑁𝑀𝐹𝑆</m:t>
                              </m:r>
                              <m:r>
                                <a:rPr lang="en-US" i="1">
                                  <a:latin typeface="Cambria Math" panose="02040503050406030204" pitchFamily="18" charset="0"/>
                                </a:rPr>
                                <m:t> </m:t>
                              </m:r>
                              <m:r>
                                <a:rPr lang="en-US" i="1">
                                  <a:latin typeface="Cambria Math" panose="02040503050406030204" pitchFamily="18" charset="0"/>
                                </a:rPr>
                                <m:t>𝑆𝐵𝑆</m:t>
                              </m:r>
                            </m:sup>
                          </m:sSubSup>
                          <m:r>
                            <a:rPr lang="en-US">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𝐴</m:t>
                              </m:r>
                            </m:e>
                            <m:sub>
                              <m:r>
                                <a:rPr lang="en-US" i="1">
                                  <a:latin typeface="Cambria Math" panose="02040503050406030204" pitchFamily="18" charset="0"/>
                                </a:rPr>
                                <m:t>𝑧</m:t>
                              </m:r>
                            </m:sub>
                            <m:sup>
                              <m:r>
                                <a:rPr lang="en-US" i="1">
                                  <a:latin typeface="Cambria Math" panose="02040503050406030204" pitchFamily="18" charset="0"/>
                                </a:rPr>
                                <m:t>𝑆𝐵𝑆</m:t>
                              </m:r>
                            </m:sup>
                          </m:sSubSup>
                          <m:r>
                            <a:rPr lang="en-US" b="0" i="1" smtClean="0">
                              <a:latin typeface="Cambria Math" panose="02040503050406030204" pitchFamily="18" charset="0"/>
                            </a:rPr>
                            <m:t> </m:t>
                          </m:r>
                          <m:r>
                            <a:rPr lang="en-US" i="1">
                              <a:latin typeface="Cambria Math" panose="02040503050406030204" pitchFamily="18" charset="0"/>
                            </a:rPr>
                            <m:t> </m:t>
                          </m:r>
                          <m:r>
                            <a:rPr lang="en-US">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𝐶</m:t>
                              </m:r>
                            </m:e>
                            <m:sub>
                              <m:r>
                                <a:rPr lang="en-US" i="1">
                                  <a:latin typeface="Cambria Math" panose="02040503050406030204" pitchFamily="18" charset="0"/>
                                </a:rPr>
                                <m:t>𝑧</m:t>
                              </m:r>
                            </m:sub>
                            <m:sup>
                              <m:r>
                                <a:rPr lang="en-US" i="1">
                                  <a:latin typeface="Cambria Math" panose="02040503050406030204" pitchFamily="18" charset="0"/>
                                </a:rPr>
                                <m:t>𝑁𝑀𝐹𝑆</m:t>
                              </m:r>
                            </m:sup>
                          </m:sSubSup>
                          <m:r>
                            <a:rPr lang="en-US" b="0" i="0" smtClean="0">
                              <a:latin typeface="Cambria Math" panose="02040503050406030204" pitchFamily="18" charset="0"/>
                            </a:rPr>
                            <m:t>   </m:t>
                          </m:r>
                          <m:r>
                            <a:rPr lang="en-US">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𝐸𝐵𝑆</m:t>
                              </m:r>
                            </m:sup>
                          </m:sSubSup>
                        </m:oMath>
                      </m:oMathPara>
                    </a14:m>
                    <a:endParaRPr lang="en-US" dirty="0"/>
                  </a:p>
                </p:txBody>
              </p:sp>
            </mc:Choice>
            <mc:Fallback xmlns="">
              <p:sp>
                <p:nvSpPr>
                  <p:cNvPr id="20" name="Rectangle 19">
                    <a:extLst>
                      <a:ext uri="{FF2B5EF4-FFF2-40B4-BE49-F238E27FC236}">
                        <a16:creationId xmlns:a16="http://schemas.microsoft.com/office/drawing/2014/main" id="{3CA5E419-3BD5-C041-AE8A-D88E126ECF3C}"/>
                      </a:ext>
                    </a:extLst>
                  </p:cNvPr>
                  <p:cNvSpPr>
                    <a:spLocks noRot="1" noChangeAspect="1" noMove="1" noResize="1" noEditPoints="1" noAdjustHandles="1" noChangeArrowheads="1" noChangeShapeType="1" noTextEdit="1"/>
                  </p:cNvSpPr>
                  <p:nvPr/>
                </p:nvSpPr>
                <p:spPr>
                  <a:xfrm>
                    <a:off x="366699" y="1879624"/>
                    <a:ext cx="4997863" cy="493639"/>
                  </a:xfrm>
                  <a:prstGeom prst="rect">
                    <a:avLst/>
                  </a:prstGeom>
                  <a:blipFill>
                    <a:blip r:embed="rId6"/>
                    <a:stretch>
                      <a:fillRect b="-16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0BFA359B-F667-DB48-81C7-D9D08E15A6D4}"/>
                    </a:ext>
                  </a:extLst>
                </p:cNvPr>
                <p:cNvSpPr/>
                <p:nvPr/>
              </p:nvSpPr>
              <p:spPr>
                <a:xfrm>
                  <a:off x="998346" y="4196597"/>
                  <a:ext cx="2497607" cy="7087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𝐴</m:t>
                            </m:r>
                          </m:e>
                          <m:sub>
                            <m:r>
                              <a:rPr lang="en-US" i="1">
                                <a:latin typeface="Cambria Math" panose="02040503050406030204" pitchFamily="18" charset="0"/>
                              </a:rPr>
                              <m:t>𝑧</m:t>
                            </m:r>
                          </m:sub>
                          <m:sup>
                            <m:r>
                              <a:rPr lang="en-US" i="1">
                                <a:latin typeface="Cambria Math" panose="02040503050406030204" pitchFamily="18" charset="0"/>
                              </a:rPr>
                              <m:t>𝑆𝐵𝑆</m:t>
                            </m:r>
                          </m:sup>
                        </m:sSubSup>
                        <m:r>
                          <a:rPr lang="en-US">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𝑁𝑀𝐹𝑆</m:t>
                                </m:r>
                                <m:r>
                                  <a:rPr lang="en-US">
                                    <a:latin typeface="Cambria Math" panose="02040503050406030204" pitchFamily="18" charset="0"/>
                                  </a:rPr>
                                  <m:t> </m:t>
                                </m:r>
                                <m:r>
                                  <a:rPr lang="en-US" i="1">
                                    <a:latin typeface="Cambria Math" panose="02040503050406030204" pitchFamily="18" charset="0"/>
                                  </a:rPr>
                                  <m:t>𝑆𝐵𝑆</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𝑁𝑀𝐹𝑆</m:t>
                                </m:r>
                                <m:r>
                                  <a:rPr lang="en-US">
                                    <a:latin typeface="Cambria Math" panose="02040503050406030204" pitchFamily="18" charset="0"/>
                                  </a:rPr>
                                  <m:t> </m:t>
                                </m:r>
                                <m:r>
                                  <a:rPr lang="en-US" i="1">
                                    <a:latin typeface="Cambria Math" panose="02040503050406030204" pitchFamily="18" charset="0"/>
                                  </a:rPr>
                                  <m:t>𝐸𝐵𝑆</m:t>
                                </m:r>
                              </m:sup>
                            </m:sSubSup>
                          </m:den>
                        </m:f>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US" i="1">
                                    <a:latin typeface="Cambria Math" panose="02040503050406030204" pitchFamily="18" charset="0"/>
                                  </a:rPr>
                                  <m:t>𝑧</m:t>
                                </m:r>
                              </m:sub>
                            </m:sSub>
                          </m:sup>
                        </m:sSup>
                      </m:oMath>
                    </m:oMathPara>
                  </a14:m>
                  <a:endParaRPr lang="en-US" dirty="0"/>
                </a:p>
              </p:txBody>
            </p:sp>
          </mc:Choice>
          <mc:Fallback xmlns="">
            <p:sp>
              <p:nvSpPr>
                <p:cNvPr id="22" name="Rectangle 21">
                  <a:extLst>
                    <a:ext uri="{FF2B5EF4-FFF2-40B4-BE49-F238E27FC236}">
                      <a16:creationId xmlns:a16="http://schemas.microsoft.com/office/drawing/2014/main" id="{0BFA359B-F667-DB48-81C7-D9D08E15A6D4}"/>
                    </a:ext>
                  </a:extLst>
                </p:cNvPr>
                <p:cNvSpPr>
                  <a:spLocks noRot="1" noChangeAspect="1" noMove="1" noResize="1" noEditPoints="1" noAdjustHandles="1" noChangeArrowheads="1" noChangeShapeType="1" noTextEdit="1"/>
                </p:cNvSpPr>
                <p:nvPr/>
              </p:nvSpPr>
              <p:spPr>
                <a:xfrm>
                  <a:off x="998346" y="4196597"/>
                  <a:ext cx="2497607" cy="7087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1F0D8E58-EE46-7D49-A6B9-92251A8A21E5}"/>
                    </a:ext>
                  </a:extLst>
                </p:cNvPr>
                <p:cNvSpPr/>
                <p:nvPr/>
              </p:nvSpPr>
              <p:spPr>
                <a:xfrm>
                  <a:off x="812301" y="4869976"/>
                  <a:ext cx="2720553" cy="7087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𝐶</m:t>
                            </m:r>
                          </m:e>
                          <m:sub>
                            <m:r>
                              <a:rPr lang="en-US" i="1">
                                <a:latin typeface="Cambria Math" panose="02040503050406030204" pitchFamily="18" charset="0"/>
                              </a:rPr>
                              <m:t>𝑧</m:t>
                            </m:r>
                          </m:sub>
                          <m:sup>
                            <m:r>
                              <a:rPr lang="en-US" i="1">
                                <a:latin typeface="Cambria Math" panose="02040503050406030204" pitchFamily="18" charset="0"/>
                              </a:rPr>
                              <m:t>𝑁𝑀𝐹𝑆</m:t>
                            </m:r>
                          </m:sup>
                        </m:sSubSup>
                        <m:r>
                          <a:rPr lang="en-US">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𝑁𝑀𝐹𝑆</m:t>
                                </m:r>
                                <m:r>
                                  <a:rPr lang="en-US">
                                    <a:latin typeface="Cambria Math" panose="02040503050406030204" pitchFamily="18" charset="0"/>
                                  </a:rPr>
                                  <m:t> </m:t>
                                </m:r>
                                <m:r>
                                  <a:rPr lang="en-US" i="1">
                                    <a:latin typeface="Cambria Math" panose="02040503050406030204" pitchFamily="18" charset="0"/>
                                  </a:rPr>
                                  <m:t>𝑆𝐵𝑆</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𝐵𝑆𝐹𝑅𝐹</m:t>
                                </m:r>
                                <m:r>
                                  <a:rPr lang="en-US">
                                    <a:latin typeface="Cambria Math" panose="02040503050406030204" pitchFamily="18" charset="0"/>
                                  </a:rPr>
                                  <m:t> </m:t>
                                </m:r>
                                <m:r>
                                  <a:rPr lang="en-US" i="1">
                                    <a:latin typeface="Cambria Math" panose="02040503050406030204" pitchFamily="18" charset="0"/>
                                  </a:rPr>
                                  <m:t>𝑆𝐵𝑆</m:t>
                                </m:r>
                              </m:sup>
                            </m:sSubSup>
                          </m:den>
                        </m:f>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rPr>
                                  <m:t>𝑧</m:t>
                                </m:r>
                              </m:sub>
                            </m:sSub>
                          </m:sup>
                        </m:sSup>
                      </m:oMath>
                    </m:oMathPara>
                  </a14:m>
                  <a:endParaRPr lang="en-US" dirty="0"/>
                </a:p>
              </p:txBody>
            </p:sp>
          </mc:Choice>
          <mc:Fallback xmlns="">
            <p:sp>
              <p:nvSpPr>
                <p:cNvPr id="15" name="Rectangle 14">
                  <a:extLst>
                    <a:ext uri="{FF2B5EF4-FFF2-40B4-BE49-F238E27FC236}">
                      <a16:creationId xmlns:a16="http://schemas.microsoft.com/office/drawing/2014/main" id="{1F0D8E58-EE46-7D49-A6B9-92251A8A21E5}"/>
                    </a:ext>
                  </a:extLst>
                </p:cNvPr>
                <p:cNvSpPr>
                  <a:spLocks noRot="1" noChangeAspect="1" noMove="1" noResize="1" noEditPoints="1" noAdjustHandles="1" noChangeArrowheads="1" noChangeShapeType="1" noTextEdit="1"/>
                </p:cNvSpPr>
                <p:nvPr/>
              </p:nvSpPr>
              <p:spPr>
                <a:xfrm>
                  <a:off x="812301" y="4869976"/>
                  <a:ext cx="2720553" cy="708720"/>
                </a:xfrm>
                <a:prstGeom prst="rect">
                  <a:avLst/>
                </a:prstGeom>
                <a:blipFill>
                  <a:blip r:embed="rId8"/>
                  <a:stretch>
                    <a:fillRect/>
                  </a:stretch>
                </a:blipFill>
              </p:spPr>
              <p:txBody>
                <a:bodyPr/>
                <a:lstStyle/>
                <a:p>
                  <a:r>
                    <a:rPr lang="en-US">
                      <a:noFill/>
                    </a:rPr>
                    <a:t> </a:t>
                  </a:r>
                </a:p>
              </p:txBody>
            </p:sp>
          </mc:Fallback>
        </mc:AlternateContent>
      </p:grpSp>
      <p:grpSp>
        <p:nvGrpSpPr>
          <p:cNvPr id="39" name="Group 38">
            <a:extLst>
              <a:ext uri="{FF2B5EF4-FFF2-40B4-BE49-F238E27FC236}">
                <a16:creationId xmlns:a16="http://schemas.microsoft.com/office/drawing/2014/main" id="{B29BE422-AE84-C544-A925-524FC29FA20A}"/>
              </a:ext>
            </a:extLst>
          </p:cNvPr>
          <p:cNvGrpSpPr/>
          <p:nvPr/>
        </p:nvGrpSpPr>
        <p:grpSpPr>
          <a:xfrm>
            <a:off x="4694984" y="3510374"/>
            <a:ext cx="4176185" cy="2664705"/>
            <a:chOff x="4773168" y="3811053"/>
            <a:chExt cx="4176185" cy="2664705"/>
          </a:xfrm>
        </p:grpSpPr>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68A0529-5328-9F4F-B2B5-E24380F4C060}"/>
                    </a:ext>
                  </a:extLst>
                </p:cNvPr>
                <p:cNvSpPr txBox="1"/>
                <p:nvPr/>
              </p:nvSpPr>
              <p:spPr>
                <a:xfrm>
                  <a:off x="5140255" y="4951473"/>
                  <a:ext cx="3501921" cy="652166"/>
                </a:xfrm>
                <a:prstGeom prst="rect">
                  <a:avLst/>
                </a:prstGeom>
                <a:noFill/>
              </p:spPr>
              <p:txBody>
                <a:bodyPr wrap="none" rtlCol="0">
                  <a:spAutoFit/>
                </a:bodyPr>
                <a:lstStyle/>
                <a:p>
                  <a:r>
                    <a:rPr lang="en-US" dirty="0"/>
                    <a:t>Fit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𝑁𝑀𝐹𝑆</m:t>
                          </m:r>
                          <m:r>
                            <a:rPr lang="en-US" i="1">
                              <a:latin typeface="Cambria Math" panose="02040503050406030204" pitchFamily="18" charset="0"/>
                            </a:rPr>
                            <m:t> </m:t>
                          </m:r>
                          <m:r>
                            <a:rPr lang="en-US" i="1">
                              <a:latin typeface="Cambria Math" panose="02040503050406030204" pitchFamily="18" charset="0"/>
                            </a:rPr>
                            <m:t>𝑆𝐵𝑆</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𝐵𝑆𝐹𝑅𝐹</m:t>
                          </m:r>
                          <m:r>
                            <a:rPr lang="en-US" i="1">
                              <a:latin typeface="Cambria Math" panose="02040503050406030204" pitchFamily="18" charset="0"/>
                            </a:rPr>
                            <m:t> </m:t>
                          </m:r>
                          <m:r>
                            <a:rPr lang="en-US" i="1">
                              <a:latin typeface="Cambria Math" panose="02040503050406030204" pitchFamily="18" charset="0"/>
                            </a:rPr>
                            <m:t>𝑆𝐵𝑆</m:t>
                          </m:r>
                        </m:sup>
                      </m:sSubSup>
                    </m:oMath>
                  </a14:m>
                  <a:r>
                    <a:rPr lang="en-US" dirty="0"/>
                    <a:t> in model,</a:t>
                  </a:r>
                </a:p>
                <a:p>
                  <a:r>
                    <a:rPr lang="en-US" dirty="0"/>
                    <a:t>estimate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𝐶</m:t>
                          </m:r>
                        </m:e>
                        <m:sub>
                          <m:r>
                            <a:rPr lang="en-US" i="1">
                              <a:latin typeface="Cambria Math" panose="02040503050406030204" pitchFamily="18" charset="0"/>
                            </a:rPr>
                            <m:t>𝑧</m:t>
                          </m:r>
                        </m:sub>
                        <m:sup>
                          <m:r>
                            <a:rPr lang="en-US" i="1">
                              <a:latin typeface="Cambria Math" panose="02040503050406030204" pitchFamily="18" charset="0"/>
                            </a:rPr>
                            <m:t>𝑁𝑀𝐹𝑆</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𝑠𝑡𝑜𝑐𝑘</m:t>
                          </m:r>
                        </m:sup>
                      </m:sSubSup>
                    </m:oMath>
                  </a14:m>
                  <a:endParaRPr lang="en-US" dirty="0"/>
                </a:p>
              </p:txBody>
            </p:sp>
          </mc:Choice>
          <mc:Fallback xmlns="">
            <p:sp>
              <p:nvSpPr>
                <p:cNvPr id="37" name="TextBox 36">
                  <a:extLst>
                    <a:ext uri="{FF2B5EF4-FFF2-40B4-BE49-F238E27FC236}">
                      <a16:creationId xmlns:a16="http://schemas.microsoft.com/office/drawing/2014/main" id="{968A0529-5328-9F4F-B2B5-E24380F4C060}"/>
                    </a:ext>
                  </a:extLst>
                </p:cNvPr>
                <p:cNvSpPr txBox="1">
                  <a:spLocks noRot="1" noChangeAspect="1" noMove="1" noResize="1" noEditPoints="1" noAdjustHandles="1" noChangeArrowheads="1" noChangeShapeType="1" noTextEdit="1"/>
                </p:cNvSpPr>
                <p:nvPr/>
              </p:nvSpPr>
              <p:spPr>
                <a:xfrm>
                  <a:off x="5140255" y="4951473"/>
                  <a:ext cx="3501921" cy="652166"/>
                </a:xfrm>
                <a:prstGeom prst="rect">
                  <a:avLst/>
                </a:prstGeom>
                <a:blipFill>
                  <a:blip r:embed="rId15"/>
                  <a:stretch>
                    <a:fillRect l="-1449" t="-5882" r="-362" b="-156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D61037B-BF58-4946-B20A-1D86CF41F642}"/>
                    </a:ext>
                  </a:extLst>
                </p:cNvPr>
                <p:cNvSpPr txBox="1"/>
                <p:nvPr/>
              </p:nvSpPr>
              <p:spPr>
                <a:xfrm>
                  <a:off x="4773168" y="3811053"/>
                  <a:ext cx="3194208" cy="2109167"/>
                </a:xfrm>
                <a:prstGeom prst="rect">
                  <a:avLst/>
                </a:prstGeom>
                <a:noFill/>
              </p:spPr>
              <p:txBody>
                <a:bodyPr wrap="none" rtlCol="0">
                  <a:spAutoFit/>
                </a:bodyPr>
                <a:lstStyle/>
                <a:p>
                  <a:pPr marL="342900" indent="-342900">
                    <a:buFont typeface="+mj-lt"/>
                    <a:buAutoNum type="arabicPeriod"/>
                  </a:pPr>
                  <a:r>
                    <a:rPr lang="en-US" dirty="0"/>
                    <a:t>Fit</a:t>
                  </a:r>
                </a:p>
                <a:p>
                  <a:pPr marL="342900" indent="-342900">
                    <a:buFont typeface="+mj-lt"/>
                    <a:buAutoNum type="arabicPeriod"/>
                  </a:pPr>
                  <a:endParaRPr lang="en-US" dirty="0"/>
                </a:p>
                <a:p>
                  <a:pPr marL="342900" indent="-342900">
                    <a:buFont typeface="+mj-lt"/>
                    <a:buAutoNum type="arabicPeriod"/>
                  </a:pPr>
                  <a:endParaRPr lang="en-US" dirty="0"/>
                </a:p>
                <a:p>
                  <a:pPr marL="342900" indent="-342900">
                    <a:spcAft>
                      <a:spcPts val="600"/>
                    </a:spcAft>
                    <a:buFont typeface="+mj-lt"/>
                    <a:buAutoNum type="arabicPeriod"/>
                  </a:pPr>
                  <a:r>
                    <a:rPr lang="en-US" dirty="0"/>
                    <a:t>Estimate           outside model </a:t>
                  </a:r>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r>
                    <a:rPr lang="en-US" dirty="0"/>
                    <a:t>Estimate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𝐶</m:t>
                          </m:r>
                        </m:e>
                        <m:sub>
                          <m:r>
                            <a:rPr lang="en-US" i="1">
                              <a:latin typeface="Cambria Math" panose="02040503050406030204" pitchFamily="18" charset="0"/>
                            </a:rPr>
                            <m:t>𝑧</m:t>
                          </m:r>
                        </m:sub>
                        <m:sup>
                          <m:r>
                            <a:rPr lang="en-US" i="1">
                              <a:latin typeface="Cambria Math" panose="02040503050406030204" pitchFamily="18" charset="0"/>
                            </a:rPr>
                            <m:t>𝑁𝑀𝐹𝑆</m:t>
                          </m:r>
                        </m:sup>
                      </m:sSubSup>
                    </m:oMath>
                  </a14:m>
                  <a:r>
                    <a:rPr lang="en-US" dirty="0"/>
                    <a:t> outside model</a:t>
                  </a:r>
                </a:p>
              </p:txBody>
            </p:sp>
          </mc:Choice>
          <mc:Fallback xmlns="">
            <p:sp>
              <p:nvSpPr>
                <p:cNvPr id="30" name="TextBox 29">
                  <a:extLst>
                    <a:ext uri="{FF2B5EF4-FFF2-40B4-BE49-F238E27FC236}">
                      <a16:creationId xmlns:a16="http://schemas.microsoft.com/office/drawing/2014/main" id="{FD61037B-BF58-4946-B20A-1D86CF41F642}"/>
                    </a:ext>
                  </a:extLst>
                </p:cNvPr>
                <p:cNvSpPr txBox="1">
                  <a:spLocks noRot="1" noChangeAspect="1" noMove="1" noResize="1" noEditPoints="1" noAdjustHandles="1" noChangeArrowheads="1" noChangeShapeType="1" noTextEdit="1"/>
                </p:cNvSpPr>
                <p:nvPr/>
              </p:nvSpPr>
              <p:spPr>
                <a:xfrm>
                  <a:off x="4773168" y="3811053"/>
                  <a:ext cx="3194208" cy="2109167"/>
                </a:xfrm>
                <a:prstGeom prst="rect">
                  <a:avLst/>
                </a:prstGeom>
                <a:blipFill>
                  <a:blip r:embed="rId16"/>
                  <a:stretch>
                    <a:fillRect l="-1190" t="-1205" r="-794" b="-36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95BCD012-D7AF-7F48-84EF-D69F01646B12}"/>
                    </a:ext>
                  </a:extLst>
                </p:cNvPr>
                <p:cNvSpPr/>
                <p:nvPr/>
              </p:nvSpPr>
              <p:spPr>
                <a:xfrm>
                  <a:off x="5404280" y="3826367"/>
                  <a:ext cx="3545073" cy="370230"/>
                </a:xfrm>
                <a:prstGeom prst="rect">
                  <a:avLst/>
                </a:prstGeom>
              </p:spPr>
              <p:txBody>
                <a:bodyPr wrap="none">
                  <a:spAutoFit/>
                </a:bodyPr>
                <a:lstStyle/>
                <a:p>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𝑁𝑀𝐹𝑆</m:t>
                          </m:r>
                          <m:r>
                            <a:rPr lang="en-US" i="1">
                              <a:latin typeface="Cambria Math" panose="02040503050406030204" pitchFamily="18" charset="0"/>
                            </a:rPr>
                            <m:t> </m:t>
                          </m:r>
                          <m:r>
                            <a:rPr lang="en-US" i="1">
                              <a:latin typeface="Cambria Math" panose="02040503050406030204" pitchFamily="18" charset="0"/>
                            </a:rPr>
                            <m:t>𝐸𝐵𝑆</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𝑁𝑀𝐹𝑆</m:t>
                          </m:r>
                          <m:r>
                            <a:rPr lang="en-US" i="1">
                              <a:latin typeface="Cambria Math" panose="02040503050406030204" pitchFamily="18" charset="0"/>
                            </a:rPr>
                            <m:t> </m:t>
                          </m:r>
                          <m:r>
                            <a:rPr lang="en-US" i="1">
                              <a:latin typeface="Cambria Math" panose="02040503050406030204" pitchFamily="18" charset="0"/>
                            </a:rPr>
                            <m:t>𝑆𝐵𝑆</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𝐵𝑆𝐹𝑅𝐹</m:t>
                          </m:r>
                          <m:r>
                            <a:rPr lang="en-US" i="1">
                              <a:latin typeface="Cambria Math" panose="02040503050406030204" pitchFamily="18" charset="0"/>
                            </a:rPr>
                            <m:t> </m:t>
                          </m:r>
                          <m:r>
                            <a:rPr lang="en-US" i="1">
                              <a:latin typeface="Cambria Math" panose="02040503050406030204" pitchFamily="18" charset="0"/>
                            </a:rPr>
                            <m:t>𝑆𝐵𝑆</m:t>
                          </m:r>
                        </m:sup>
                      </m:sSubSup>
                    </m:oMath>
                  </a14:m>
                  <a:r>
                    <a:rPr lang="en-US" dirty="0"/>
                    <a:t> </a:t>
                  </a:r>
                </a:p>
              </p:txBody>
            </p:sp>
          </mc:Choice>
          <mc:Fallback xmlns="">
            <p:sp>
              <p:nvSpPr>
                <p:cNvPr id="31" name="Rectangle 30">
                  <a:extLst>
                    <a:ext uri="{FF2B5EF4-FFF2-40B4-BE49-F238E27FC236}">
                      <a16:creationId xmlns:a16="http://schemas.microsoft.com/office/drawing/2014/main" id="{95BCD012-D7AF-7F48-84EF-D69F01646B12}"/>
                    </a:ext>
                  </a:extLst>
                </p:cNvPr>
                <p:cNvSpPr>
                  <a:spLocks noRot="1" noChangeAspect="1" noMove="1" noResize="1" noEditPoints="1" noAdjustHandles="1" noChangeArrowheads="1" noChangeShapeType="1" noTextEdit="1"/>
                </p:cNvSpPr>
                <p:nvPr/>
              </p:nvSpPr>
              <p:spPr>
                <a:xfrm>
                  <a:off x="5404280" y="3826367"/>
                  <a:ext cx="3545073" cy="370230"/>
                </a:xfrm>
                <a:prstGeom prst="rect">
                  <a:avLst/>
                </a:prstGeom>
                <a:blipFill>
                  <a:blip r:embed="rId17"/>
                  <a:stretch>
                    <a:fillRect t="-6897" b="-27586"/>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3A4B50C0-1FF3-2342-B031-91C39DAA6AE1}"/>
                </a:ext>
              </a:extLst>
            </p:cNvPr>
            <p:cNvSpPr txBox="1"/>
            <p:nvPr/>
          </p:nvSpPr>
          <p:spPr>
            <a:xfrm>
              <a:off x="5114768" y="4196597"/>
              <a:ext cx="1776448" cy="369332"/>
            </a:xfrm>
            <a:prstGeom prst="rect">
              <a:avLst/>
            </a:prstGeom>
            <a:noFill/>
          </p:spPr>
          <p:txBody>
            <a:bodyPr wrap="none" rtlCol="0">
              <a:spAutoFit/>
            </a:bodyPr>
            <a:lstStyle/>
            <a:p>
              <a:r>
                <a:rPr lang="en-US" dirty="0"/>
                <a:t>in model, estimate </a:t>
              </a:r>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D1BD0088-B00D-E14D-AA05-15C9E385770A}"/>
                    </a:ext>
                  </a:extLst>
                </p:cNvPr>
                <p:cNvSpPr/>
                <p:nvPr/>
              </p:nvSpPr>
              <p:spPr>
                <a:xfrm>
                  <a:off x="6738743" y="4195699"/>
                  <a:ext cx="2192588" cy="374270"/>
                </a:xfrm>
                <a:prstGeom prst="rect">
                  <a:avLst/>
                </a:prstGeom>
              </p:spPr>
              <p:txBody>
                <a:bodyPr wrap="none">
                  <a:spAutoFit/>
                </a:bodyPr>
                <a:lstStyle/>
                <a:p>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𝐴</m:t>
                          </m:r>
                        </m:e>
                        <m:sub>
                          <m:r>
                            <a:rPr lang="en-US" i="1">
                              <a:latin typeface="Cambria Math" panose="02040503050406030204" pitchFamily="18" charset="0"/>
                            </a:rPr>
                            <m:t>𝑧</m:t>
                          </m:r>
                        </m:sub>
                        <m:sup>
                          <m:r>
                            <a:rPr lang="en-US" i="1">
                              <a:latin typeface="Cambria Math" panose="02040503050406030204" pitchFamily="18" charset="0"/>
                            </a:rPr>
                            <m:t>𝑆𝐵𝑆</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𝐶</m:t>
                          </m:r>
                        </m:e>
                        <m:sub>
                          <m:r>
                            <a:rPr lang="en-US" i="1">
                              <a:latin typeface="Cambria Math" panose="02040503050406030204" pitchFamily="18" charset="0"/>
                            </a:rPr>
                            <m:t>𝑧</m:t>
                          </m:r>
                        </m:sub>
                        <m:sup>
                          <m:r>
                            <a:rPr lang="en-US" i="1">
                              <a:latin typeface="Cambria Math" panose="02040503050406030204" pitchFamily="18" charset="0"/>
                            </a:rPr>
                            <m:t>𝑁𝑀𝐹𝑆</m:t>
                          </m:r>
                        </m:sup>
                      </m:sSubSup>
                    </m:oMath>
                  </a14:m>
                  <a:r>
                    <a:rPr lang="en-US" dirty="0"/>
                    <a: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𝑠𝑡𝑜𝑐𝑘</m:t>
                          </m:r>
                        </m:sup>
                      </m:sSubSup>
                    </m:oMath>
                  </a14:m>
                  <a:r>
                    <a:rPr lang="en-US" dirty="0"/>
                    <a:t> </a:t>
                  </a:r>
                </a:p>
              </p:txBody>
            </p:sp>
          </mc:Choice>
          <mc:Fallback xmlns="">
            <p:sp>
              <p:nvSpPr>
                <p:cNvPr id="34" name="Rectangle 33">
                  <a:extLst>
                    <a:ext uri="{FF2B5EF4-FFF2-40B4-BE49-F238E27FC236}">
                      <a16:creationId xmlns:a16="http://schemas.microsoft.com/office/drawing/2014/main" id="{D1BD0088-B00D-E14D-AA05-15C9E385770A}"/>
                    </a:ext>
                  </a:extLst>
                </p:cNvPr>
                <p:cNvSpPr>
                  <a:spLocks noRot="1" noChangeAspect="1" noMove="1" noResize="1" noEditPoints="1" noAdjustHandles="1" noChangeArrowheads="1" noChangeShapeType="1" noTextEdit="1"/>
                </p:cNvSpPr>
                <p:nvPr/>
              </p:nvSpPr>
              <p:spPr>
                <a:xfrm>
                  <a:off x="6738743" y="4195699"/>
                  <a:ext cx="2192588" cy="374270"/>
                </a:xfrm>
                <a:prstGeom prst="rect">
                  <a:avLst/>
                </a:prstGeom>
                <a:blipFill>
                  <a:blip r:embed="rId18"/>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4CCA2FB4-7F90-2642-BD4B-46F96BB1F03A}"/>
                    </a:ext>
                  </a:extLst>
                </p:cNvPr>
                <p:cNvSpPr/>
                <p:nvPr/>
              </p:nvSpPr>
              <p:spPr>
                <a:xfrm>
                  <a:off x="5917726" y="4631080"/>
                  <a:ext cx="699101" cy="3702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𝐴</m:t>
                            </m:r>
                          </m:e>
                          <m:sub>
                            <m:r>
                              <a:rPr lang="en-US" i="1">
                                <a:latin typeface="Cambria Math" panose="02040503050406030204" pitchFamily="18" charset="0"/>
                              </a:rPr>
                              <m:t>𝑧</m:t>
                            </m:r>
                          </m:sub>
                          <m:sup>
                            <m:r>
                              <a:rPr lang="en-US" i="1">
                                <a:latin typeface="Cambria Math" panose="02040503050406030204" pitchFamily="18" charset="0"/>
                              </a:rPr>
                              <m:t>𝑆𝐵𝑆</m:t>
                            </m:r>
                          </m:sup>
                        </m:sSubSup>
                      </m:oMath>
                    </m:oMathPara>
                  </a14:m>
                  <a:endParaRPr lang="en-US" dirty="0"/>
                </a:p>
              </p:txBody>
            </p:sp>
          </mc:Choice>
          <mc:Fallback xmlns="">
            <p:sp>
              <p:nvSpPr>
                <p:cNvPr id="35" name="Rectangle 34">
                  <a:extLst>
                    <a:ext uri="{FF2B5EF4-FFF2-40B4-BE49-F238E27FC236}">
                      <a16:creationId xmlns:a16="http://schemas.microsoft.com/office/drawing/2014/main" id="{4CCA2FB4-7F90-2642-BD4B-46F96BB1F03A}"/>
                    </a:ext>
                  </a:extLst>
                </p:cNvPr>
                <p:cNvSpPr>
                  <a:spLocks noRot="1" noChangeAspect="1" noMove="1" noResize="1" noEditPoints="1" noAdjustHandles="1" noChangeArrowheads="1" noChangeShapeType="1" noTextEdit="1"/>
                </p:cNvSpPr>
                <p:nvPr/>
              </p:nvSpPr>
              <p:spPr>
                <a:xfrm>
                  <a:off x="5917726" y="4631080"/>
                  <a:ext cx="699101" cy="370230"/>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4C49371-3BA6-7942-A22A-B959F5CE2B12}"/>
                    </a:ext>
                  </a:extLst>
                </p:cNvPr>
                <p:cNvSpPr txBox="1"/>
                <p:nvPr/>
              </p:nvSpPr>
              <p:spPr>
                <a:xfrm>
                  <a:off x="5145801" y="5823592"/>
                  <a:ext cx="2398285" cy="652166"/>
                </a:xfrm>
                <a:prstGeom prst="rect">
                  <a:avLst/>
                </a:prstGeom>
                <a:noFill/>
              </p:spPr>
              <p:txBody>
                <a:bodyPr wrap="none" rtlCol="0">
                  <a:spAutoFit/>
                </a:bodyPr>
                <a:lstStyle/>
                <a:p>
                  <a:r>
                    <a:rPr lang="en-US" dirty="0"/>
                    <a:t>Fit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𝑁𝑀𝐹𝑆</m:t>
                          </m:r>
                          <m:r>
                            <a:rPr lang="en-US" i="1">
                              <a:latin typeface="Cambria Math" panose="02040503050406030204" pitchFamily="18" charset="0"/>
                            </a:rPr>
                            <m:t> </m:t>
                          </m:r>
                          <m:r>
                            <a:rPr lang="en-US" i="1">
                              <a:latin typeface="Cambria Math" panose="02040503050406030204" pitchFamily="18" charset="0"/>
                            </a:rPr>
                            <m:t>𝐸𝐵𝑆</m:t>
                          </m:r>
                        </m:sup>
                      </m:sSubSup>
                    </m:oMath>
                  </a14:m>
                  <a:r>
                    <a:rPr lang="en-US" dirty="0"/>
                    <a:t> in model,</a:t>
                  </a:r>
                </a:p>
                <a:p>
                  <a:r>
                    <a:rPr lang="en-US" dirty="0"/>
                    <a:t>estimate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𝑠𝑡𝑜𝑐𝑘</m:t>
                          </m:r>
                        </m:sup>
                      </m:sSubSup>
                    </m:oMath>
                  </a14:m>
                  <a:endParaRPr lang="en-US" dirty="0"/>
                </a:p>
              </p:txBody>
            </p:sp>
          </mc:Choice>
          <mc:Fallback xmlns="">
            <p:sp>
              <p:nvSpPr>
                <p:cNvPr id="38" name="TextBox 37">
                  <a:extLst>
                    <a:ext uri="{FF2B5EF4-FFF2-40B4-BE49-F238E27FC236}">
                      <a16:creationId xmlns:a16="http://schemas.microsoft.com/office/drawing/2014/main" id="{54C49371-3BA6-7942-A22A-B959F5CE2B12}"/>
                    </a:ext>
                  </a:extLst>
                </p:cNvPr>
                <p:cNvSpPr txBox="1">
                  <a:spLocks noRot="1" noChangeAspect="1" noMove="1" noResize="1" noEditPoints="1" noAdjustHandles="1" noChangeArrowheads="1" noChangeShapeType="1" noTextEdit="1"/>
                </p:cNvSpPr>
                <p:nvPr/>
              </p:nvSpPr>
              <p:spPr>
                <a:xfrm>
                  <a:off x="5145801" y="5823592"/>
                  <a:ext cx="2398285" cy="652166"/>
                </a:xfrm>
                <a:prstGeom prst="rect">
                  <a:avLst/>
                </a:prstGeom>
                <a:blipFill>
                  <a:blip r:embed="rId20"/>
                  <a:stretch>
                    <a:fillRect l="-1579" t="-3846" r="-526" b="-13462"/>
                  </a:stretch>
                </a:blipFill>
              </p:spPr>
              <p:txBody>
                <a:bodyPr/>
                <a:lstStyle/>
                <a:p>
                  <a:r>
                    <a:rPr lang="en-US">
                      <a:noFill/>
                    </a:rPr>
                    <a:t> </a:t>
                  </a:r>
                </a:p>
              </p:txBody>
            </p:sp>
          </mc:Fallback>
        </mc:AlternateContent>
      </p:grpSp>
      <p:sp>
        <p:nvSpPr>
          <p:cNvPr id="41" name="TextBox 40">
            <a:extLst>
              <a:ext uri="{FF2B5EF4-FFF2-40B4-BE49-F238E27FC236}">
                <a16:creationId xmlns:a16="http://schemas.microsoft.com/office/drawing/2014/main" id="{B924D4B4-64C4-9A4D-95CD-8D7A94682F05}"/>
              </a:ext>
            </a:extLst>
          </p:cNvPr>
          <p:cNvSpPr txBox="1"/>
          <p:nvPr/>
        </p:nvSpPr>
        <p:spPr>
          <a:xfrm>
            <a:off x="6351624" y="3071851"/>
            <a:ext cx="838691" cy="369332"/>
          </a:xfrm>
          <a:prstGeom prst="rect">
            <a:avLst/>
          </a:prstGeom>
          <a:noFill/>
        </p:spPr>
        <p:txBody>
          <a:bodyPr wrap="none" rtlCol="0">
            <a:spAutoFit/>
          </a:bodyPr>
          <a:lstStyle/>
          <a:p>
            <a:r>
              <a:rPr lang="en-US" dirty="0"/>
              <a:t>Options</a:t>
            </a:r>
          </a:p>
        </p:txBody>
      </p:sp>
      <p:pic>
        <p:nvPicPr>
          <p:cNvPr id="4" name="Picture 3">
            <a:extLst>
              <a:ext uri="{FF2B5EF4-FFF2-40B4-BE49-F238E27FC236}">
                <a16:creationId xmlns:a16="http://schemas.microsoft.com/office/drawing/2014/main" id="{66D5ED6E-9ADC-F644-B240-B92100BF65A2}"/>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147619" y="172688"/>
            <a:ext cx="2782048" cy="2924961"/>
          </a:xfrm>
          <a:prstGeom prst="rect">
            <a:avLst/>
          </a:prstGeom>
        </p:spPr>
      </p:pic>
    </p:spTree>
    <p:extLst>
      <p:ext uri="{BB962C8B-B14F-4D97-AF65-F5344CB8AC3E}">
        <p14:creationId xmlns:p14="http://schemas.microsoft.com/office/powerpoint/2010/main" val="900105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298380" y="252383"/>
            <a:ext cx="8315129" cy="573321"/>
          </a:xfrm>
        </p:spPr>
        <p:txBody>
          <a:bodyPr>
            <a:normAutofit/>
          </a:bodyPr>
          <a:lstStyle/>
          <a:p>
            <a:r>
              <a:rPr lang="en-US" sz="2400" dirty="0"/>
              <a:t>Empirical Availability: Females</a:t>
            </a:r>
          </a:p>
        </p:txBody>
      </p:sp>
      <p:pic>
        <p:nvPicPr>
          <p:cNvPr id="13" name="Picture 12" descr="A close up of a map&#10;&#10;Description automatically generated">
            <a:extLst>
              <a:ext uri="{FF2B5EF4-FFF2-40B4-BE49-F238E27FC236}">
                <a16:creationId xmlns:a16="http://schemas.microsoft.com/office/drawing/2014/main" id="{3AE8E1D9-A5DB-764A-BC58-2B1F0B3BD5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8559" y="701582"/>
            <a:ext cx="3084615" cy="2587452"/>
          </a:xfrm>
          <a:prstGeom prst="rect">
            <a:avLst/>
          </a:prstGeom>
        </p:spPr>
      </p:pic>
      <p:pic>
        <p:nvPicPr>
          <p:cNvPr id="14" name="Picture 13" descr="A close up of a map&#10;&#10;Description automatically generated">
            <a:extLst>
              <a:ext uri="{FF2B5EF4-FFF2-40B4-BE49-F238E27FC236}">
                <a16:creationId xmlns:a16="http://schemas.microsoft.com/office/drawing/2014/main" id="{43E3D005-56EF-5E4D-8549-2F9B90BDBE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8380" y="3438137"/>
            <a:ext cx="4572000" cy="3282315"/>
          </a:xfrm>
          <a:prstGeom prst="rect">
            <a:avLst/>
          </a:prstGeom>
        </p:spPr>
      </p:pic>
      <p:pic>
        <p:nvPicPr>
          <p:cNvPr id="15" name="Picture 14" descr="A close up of a map&#10;&#10;Description automatically generated">
            <a:extLst>
              <a:ext uri="{FF2B5EF4-FFF2-40B4-BE49-F238E27FC236}">
                <a16:creationId xmlns:a16="http://schemas.microsoft.com/office/drawing/2014/main" id="{7A505A4A-2FEE-9D43-9393-090F05E8EE2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4541837" y="3429000"/>
            <a:ext cx="4572000" cy="3291452"/>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C466E171-DDFA-794D-AED0-2B50B0C4D93C}"/>
                  </a:ext>
                </a:extLst>
              </p:cNvPr>
              <p:cNvSpPr/>
              <p:nvPr/>
            </p:nvSpPr>
            <p:spPr>
              <a:xfrm>
                <a:off x="5420606" y="718716"/>
                <a:ext cx="2497607" cy="7087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𝐴</m:t>
                          </m:r>
                        </m:e>
                        <m:sub>
                          <m:r>
                            <a:rPr lang="en-US" i="1">
                              <a:latin typeface="Cambria Math" panose="02040503050406030204" pitchFamily="18" charset="0"/>
                            </a:rPr>
                            <m:t>𝑧</m:t>
                          </m:r>
                        </m:sub>
                        <m:sup>
                          <m:r>
                            <a:rPr lang="en-US" i="1">
                              <a:latin typeface="Cambria Math" panose="02040503050406030204" pitchFamily="18" charset="0"/>
                            </a:rPr>
                            <m:t>𝑆𝐵𝑆</m:t>
                          </m:r>
                        </m:sup>
                      </m:sSubSup>
                      <m:r>
                        <a:rPr lang="en-US">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𝑁𝑀𝐹𝑆</m:t>
                              </m:r>
                              <m:r>
                                <a:rPr lang="en-US">
                                  <a:latin typeface="Cambria Math" panose="02040503050406030204" pitchFamily="18" charset="0"/>
                                </a:rPr>
                                <m:t> </m:t>
                              </m:r>
                              <m:r>
                                <a:rPr lang="en-US" i="1">
                                  <a:latin typeface="Cambria Math" panose="02040503050406030204" pitchFamily="18" charset="0"/>
                                </a:rPr>
                                <m:t>𝑆𝐵𝑆</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𝑁𝑀𝐹𝑆</m:t>
                              </m:r>
                              <m:r>
                                <a:rPr lang="en-US">
                                  <a:latin typeface="Cambria Math" panose="02040503050406030204" pitchFamily="18" charset="0"/>
                                </a:rPr>
                                <m:t> </m:t>
                              </m:r>
                              <m:r>
                                <a:rPr lang="en-US" i="1">
                                  <a:latin typeface="Cambria Math" panose="02040503050406030204" pitchFamily="18" charset="0"/>
                                </a:rPr>
                                <m:t>𝐸𝐵𝑆</m:t>
                              </m:r>
                            </m:sup>
                          </m:sSubSup>
                        </m:den>
                      </m:f>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US" i="1">
                                  <a:latin typeface="Cambria Math" panose="02040503050406030204" pitchFamily="18" charset="0"/>
                                </a:rPr>
                                <m:t>𝑧</m:t>
                              </m:r>
                            </m:sub>
                          </m:sSub>
                        </m:sup>
                      </m:sSup>
                    </m:oMath>
                  </m:oMathPara>
                </a14:m>
                <a:endParaRPr lang="en-US" dirty="0"/>
              </a:p>
            </p:txBody>
          </p:sp>
        </mc:Choice>
        <mc:Fallback xmlns="">
          <p:sp>
            <p:nvSpPr>
              <p:cNvPr id="16" name="Rectangle 15">
                <a:extLst>
                  <a:ext uri="{FF2B5EF4-FFF2-40B4-BE49-F238E27FC236}">
                    <a16:creationId xmlns:a16="http://schemas.microsoft.com/office/drawing/2014/main" id="{C466E171-DDFA-794D-AED0-2B50B0C4D93C}"/>
                  </a:ext>
                </a:extLst>
              </p:cNvPr>
              <p:cNvSpPr>
                <a:spLocks noRot="1" noChangeAspect="1" noMove="1" noResize="1" noEditPoints="1" noAdjustHandles="1" noChangeArrowheads="1" noChangeShapeType="1" noTextEdit="1"/>
              </p:cNvSpPr>
              <p:nvPr/>
            </p:nvSpPr>
            <p:spPr>
              <a:xfrm>
                <a:off x="5420606" y="718716"/>
                <a:ext cx="2497607" cy="708720"/>
              </a:xfrm>
              <a:prstGeom prst="rect">
                <a:avLst/>
              </a:prstGeom>
              <a:blipFill>
                <a:blip r:embed="rId5"/>
                <a:stretch>
                  <a:fillRect/>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1FBE2D9-B4AD-AF4D-A028-DA38F8E35A01}"/>
              </a:ext>
            </a:extLst>
          </p:cNvPr>
          <p:cNvSpPr txBox="1"/>
          <p:nvPr/>
        </p:nvSpPr>
        <p:spPr>
          <a:xfrm>
            <a:off x="4572000" y="1718812"/>
            <a:ext cx="4397358" cy="369332"/>
          </a:xfrm>
          <a:prstGeom prst="rect">
            <a:avLst/>
          </a:prstGeom>
          <a:noFill/>
        </p:spPr>
        <p:txBody>
          <a:bodyPr wrap="none" rtlCol="0">
            <a:spAutoFit/>
          </a:bodyPr>
          <a:lstStyle/>
          <a:p>
            <a:pPr marL="285750" indent="-285750">
              <a:buFont typeface="Arial" panose="020B0604020202020204" pitchFamily="34" charset="0"/>
              <a:buChar char="•"/>
            </a:pPr>
            <a:r>
              <a:rPr lang="en-US" dirty="0"/>
              <a:t>Found best fitting cubic spline GAM by year to </a:t>
            </a:r>
          </a:p>
        </p:txBody>
      </p:sp>
      <p:sp>
        <p:nvSpPr>
          <p:cNvPr id="26" name="TextBox 25">
            <a:extLst>
              <a:ext uri="{FF2B5EF4-FFF2-40B4-BE49-F238E27FC236}">
                <a16:creationId xmlns:a16="http://schemas.microsoft.com/office/drawing/2014/main" id="{7448E864-6DC0-2946-8F31-FA05A78B5D5A}"/>
              </a:ext>
            </a:extLst>
          </p:cNvPr>
          <p:cNvSpPr txBox="1"/>
          <p:nvPr/>
        </p:nvSpPr>
        <p:spPr>
          <a:xfrm>
            <a:off x="4791090" y="2470698"/>
            <a:ext cx="3211135" cy="369332"/>
          </a:xfrm>
          <a:prstGeom prst="rect">
            <a:avLst/>
          </a:prstGeom>
          <a:noFill/>
        </p:spPr>
        <p:txBody>
          <a:bodyPr wrap="none" rtlCol="0">
            <a:spAutoFit/>
          </a:bodyPr>
          <a:lstStyle/>
          <a:p>
            <a:r>
              <a:rPr lang="en-US" dirty="0"/>
              <a:t>using </a:t>
            </a:r>
            <a:r>
              <a:rPr lang="en-US" dirty="0" err="1"/>
              <a:t>gcv</a:t>
            </a:r>
            <a:r>
              <a:rPr lang="en-US" dirty="0"/>
              <a:t> to determine optimal </a:t>
            </a:r>
            <a:r>
              <a:rPr lang="en-US" dirty="0" err="1"/>
              <a:t>dof’s</a:t>
            </a:r>
            <a:endParaRPr lang="en-US" dirty="0"/>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29037417-538A-E04A-8AD7-743AA8CEF32D}"/>
                  </a:ext>
                </a:extLst>
              </p:cNvPr>
              <p:cNvSpPr/>
              <p:nvPr/>
            </p:nvSpPr>
            <p:spPr>
              <a:xfrm>
                <a:off x="5245491" y="2091863"/>
                <a:ext cx="2499082" cy="3702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𝑙𝑛</m:t>
                      </m:r>
                      <m:d>
                        <m:dPr>
                          <m:ctrlPr>
                            <a:rPr lang="en-US" b="0" i="1" smtClean="0">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𝐴</m:t>
                              </m:r>
                            </m:e>
                            <m:sub>
                              <m:r>
                                <a:rPr lang="en-US" i="1">
                                  <a:latin typeface="Cambria Math" panose="02040503050406030204" pitchFamily="18" charset="0"/>
                                </a:rPr>
                                <m:t>𝑧</m:t>
                              </m:r>
                            </m:sub>
                            <m:sup>
                              <m:r>
                                <a:rPr lang="en-US" i="1">
                                  <a:latin typeface="Cambria Math" panose="02040503050406030204" pitchFamily="18" charset="0"/>
                                </a:rPr>
                                <m:t>𝑆𝐵𝑆</m:t>
                              </m:r>
                            </m:sup>
                          </m:sSubSup>
                        </m:e>
                      </m:d>
                      <m:r>
                        <a:rPr lang="en-US" b="0" i="1" smtClean="0">
                          <a:latin typeface="Cambria Math" panose="02040503050406030204" pitchFamily="18" charset="0"/>
                        </a:rPr>
                        <m:t>~</m:t>
                      </m:r>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𝑐𝑠</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𝑧</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oMath>
                  </m:oMathPara>
                </a14:m>
                <a:endParaRPr lang="en-US" dirty="0"/>
              </a:p>
            </p:txBody>
          </p:sp>
        </mc:Choice>
        <mc:Fallback xmlns="">
          <p:sp>
            <p:nvSpPr>
              <p:cNvPr id="27" name="Rectangle 26">
                <a:extLst>
                  <a:ext uri="{FF2B5EF4-FFF2-40B4-BE49-F238E27FC236}">
                    <a16:creationId xmlns:a16="http://schemas.microsoft.com/office/drawing/2014/main" id="{29037417-538A-E04A-8AD7-743AA8CEF32D}"/>
                  </a:ext>
                </a:extLst>
              </p:cNvPr>
              <p:cNvSpPr>
                <a:spLocks noRot="1" noChangeAspect="1" noMove="1" noResize="1" noEditPoints="1" noAdjustHandles="1" noChangeArrowheads="1" noChangeShapeType="1" noTextEdit="1"/>
              </p:cNvSpPr>
              <p:nvPr/>
            </p:nvSpPr>
            <p:spPr>
              <a:xfrm>
                <a:off x="5245491" y="2091863"/>
                <a:ext cx="2499082" cy="370230"/>
              </a:xfrm>
              <a:prstGeom prst="rect">
                <a:avLst/>
              </a:prstGeom>
              <a:blipFill>
                <a:blip r:embed="rId6"/>
                <a:stretch>
                  <a:fillRect b="-20690"/>
                </a:stretch>
              </a:blipFill>
            </p:spPr>
            <p:txBody>
              <a:bodyPr/>
              <a:lstStyle/>
              <a:p>
                <a:r>
                  <a:rPr lang="en-US">
                    <a:noFill/>
                  </a:rPr>
                  <a:t> </a:t>
                </a:r>
              </a:p>
            </p:txBody>
          </p:sp>
        </mc:Fallback>
      </mc:AlternateContent>
    </p:spTree>
    <p:extLst>
      <p:ext uri="{BB962C8B-B14F-4D97-AF65-F5344CB8AC3E}">
        <p14:creationId xmlns:p14="http://schemas.microsoft.com/office/powerpoint/2010/main" val="3066536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MFS bottom trawl survey size compositions for male Tanner crab from the EBS (orange) and SBS (green) survey areas for 2013-2017. Solid lines and dots are “raw” estimates, dashed lines are smoothed fits using cubic splines.">
            <a:extLst>
              <a:ext uri="{FF2B5EF4-FFF2-40B4-BE49-F238E27FC236}">
                <a16:creationId xmlns:a16="http://schemas.microsoft.com/office/drawing/2014/main" id="{24C4CDA3-5A29-AE48-AB27-D983F29684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5763" y="3448096"/>
            <a:ext cx="4192524" cy="3054604"/>
          </a:xfrm>
          <a:prstGeom prst="rect">
            <a:avLst/>
          </a:prstGeom>
        </p:spPr>
      </p:pic>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298380" y="252383"/>
            <a:ext cx="8315129" cy="573321"/>
          </a:xfrm>
        </p:spPr>
        <p:txBody>
          <a:bodyPr>
            <a:normAutofit/>
          </a:bodyPr>
          <a:lstStyle/>
          <a:p>
            <a:r>
              <a:rPr lang="en-US" sz="2400" dirty="0"/>
              <a:t>Empirical Availability: Males</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0BFA359B-F667-DB48-81C7-D9D08E15A6D4}"/>
                  </a:ext>
                </a:extLst>
              </p:cNvPr>
              <p:cNvSpPr/>
              <p:nvPr/>
            </p:nvSpPr>
            <p:spPr>
              <a:xfrm>
                <a:off x="5420606" y="718716"/>
                <a:ext cx="2497607" cy="7087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𝐴</m:t>
                          </m:r>
                        </m:e>
                        <m:sub>
                          <m:r>
                            <a:rPr lang="en-US" i="1">
                              <a:latin typeface="Cambria Math" panose="02040503050406030204" pitchFamily="18" charset="0"/>
                            </a:rPr>
                            <m:t>𝑧</m:t>
                          </m:r>
                        </m:sub>
                        <m:sup>
                          <m:r>
                            <a:rPr lang="en-US" i="1">
                              <a:latin typeface="Cambria Math" panose="02040503050406030204" pitchFamily="18" charset="0"/>
                            </a:rPr>
                            <m:t>𝑆𝐵𝑆</m:t>
                          </m:r>
                        </m:sup>
                      </m:sSubSup>
                      <m:r>
                        <a:rPr lang="en-US">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𝑁𝑀𝐹𝑆</m:t>
                              </m:r>
                              <m:r>
                                <a:rPr lang="en-US">
                                  <a:latin typeface="Cambria Math" panose="02040503050406030204" pitchFamily="18" charset="0"/>
                                </a:rPr>
                                <m:t> </m:t>
                              </m:r>
                              <m:r>
                                <a:rPr lang="en-US" i="1">
                                  <a:latin typeface="Cambria Math" panose="02040503050406030204" pitchFamily="18" charset="0"/>
                                </a:rPr>
                                <m:t>𝑆𝐵𝑆</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𝑧</m:t>
                              </m:r>
                            </m:sub>
                            <m:sup>
                              <m:r>
                                <a:rPr lang="en-US" i="1">
                                  <a:latin typeface="Cambria Math" panose="02040503050406030204" pitchFamily="18" charset="0"/>
                                </a:rPr>
                                <m:t>𝑁𝑀𝐹𝑆</m:t>
                              </m:r>
                              <m:r>
                                <a:rPr lang="en-US">
                                  <a:latin typeface="Cambria Math" panose="02040503050406030204" pitchFamily="18" charset="0"/>
                                </a:rPr>
                                <m:t> </m:t>
                              </m:r>
                              <m:r>
                                <a:rPr lang="en-US" i="1">
                                  <a:latin typeface="Cambria Math" panose="02040503050406030204" pitchFamily="18" charset="0"/>
                                </a:rPr>
                                <m:t>𝐸𝐵𝑆</m:t>
                              </m:r>
                            </m:sup>
                          </m:sSubSup>
                        </m:den>
                      </m:f>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US" i="1">
                                  <a:latin typeface="Cambria Math" panose="02040503050406030204" pitchFamily="18" charset="0"/>
                                </a:rPr>
                                <m:t>𝑧</m:t>
                              </m:r>
                            </m:sub>
                          </m:sSub>
                        </m:sup>
                      </m:sSup>
                    </m:oMath>
                  </m:oMathPara>
                </a14:m>
                <a:endParaRPr lang="en-US" dirty="0"/>
              </a:p>
            </p:txBody>
          </p:sp>
        </mc:Choice>
        <mc:Fallback xmlns="">
          <p:sp>
            <p:nvSpPr>
              <p:cNvPr id="22" name="Rectangle 21">
                <a:extLst>
                  <a:ext uri="{FF2B5EF4-FFF2-40B4-BE49-F238E27FC236}">
                    <a16:creationId xmlns:a16="http://schemas.microsoft.com/office/drawing/2014/main" id="{0BFA359B-F667-DB48-81C7-D9D08E15A6D4}"/>
                  </a:ext>
                </a:extLst>
              </p:cNvPr>
              <p:cNvSpPr>
                <a:spLocks noRot="1" noChangeAspect="1" noMove="1" noResize="1" noEditPoints="1" noAdjustHandles="1" noChangeArrowheads="1" noChangeShapeType="1" noTextEdit="1"/>
              </p:cNvSpPr>
              <p:nvPr/>
            </p:nvSpPr>
            <p:spPr>
              <a:xfrm>
                <a:off x="5420606" y="718716"/>
                <a:ext cx="2497607" cy="708720"/>
              </a:xfrm>
              <a:prstGeom prst="rect">
                <a:avLst/>
              </a:prstGeom>
              <a:blipFill>
                <a:blip r:embed="rId3"/>
                <a:stretch>
                  <a:fillRect/>
                </a:stretch>
              </a:blipFill>
            </p:spPr>
            <p:txBody>
              <a:bodyPr/>
              <a:lstStyle/>
              <a:p>
                <a:r>
                  <a:rPr lang="en-US">
                    <a:noFill/>
                  </a:rPr>
                  <a:t> </a:t>
                </a:r>
              </a:p>
            </p:txBody>
          </p:sp>
        </mc:Fallback>
      </mc:AlternateContent>
      <p:pic>
        <p:nvPicPr>
          <p:cNvPr id="13" name="Picture 12" descr="A close up of a map&#10;&#10;Description automatically generated">
            <a:extLst>
              <a:ext uri="{FF2B5EF4-FFF2-40B4-BE49-F238E27FC236}">
                <a16:creationId xmlns:a16="http://schemas.microsoft.com/office/drawing/2014/main" id="{3AE8E1D9-A5DB-764A-BC58-2B1F0B3BD5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8559" y="718716"/>
            <a:ext cx="3084615" cy="2587452"/>
          </a:xfrm>
          <a:prstGeom prst="rect">
            <a:avLst/>
          </a:prstGeom>
        </p:spPr>
      </p:pic>
      <p:pic>
        <p:nvPicPr>
          <p:cNvPr id="10" name="Picture 9" descr="A picture containing map, photo, different, various&#10;&#10;Description automatically generated">
            <a:extLst>
              <a:ext uri="{FF2B5EF4-FFF2-40B4-BE49-F238E27FC236}">
                <a16:creationId xmlns:a16="http://schemas.microsoft.com/office/drawing/2014/main" id="{B708D3BF-A7BF-A141-84CD-7892712A0D0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4705714" y="3438548"/>
            <a:ext cx="4263644" cy="3064152"/>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A0D2E298-4418-CE4C-9EF4-D3FB7E887D36}"/>
              </a:ext>
            </a:extLst>
          </p:cNvPr>
          <p:cNvSpPr txBox="1"/>
          <p:nvPr/>
        </p:nvSpPr>
        <p:spPr>
          <a:xfrm>
            <a:off x="4572000" y="1718812"/>
            <a:ext cx="4397358" cy="369332"/>
          </a:xfrm>
          <a:prstGeom prst="rect">
            <a:avLst/>
          </a:prstGeom>
          <a:noFill/>
        </p:spPr>
        <p:txBody>
          <a:bodyPr wrap="none" rtlCol="0">
            <a:spAutoFit/>
          </a:bodyPr>
          <a:lstStyle/>
          <a:p>
            <a:pPr marL="285750" indent="-285750">
              <a:buFont typeface="Arial" panose="020B0604020202020204" pitchFamily="34" charset="0"/>
              <a:buChar char="•"/>
            </a:pPr>
            <a:r>
              <a:rPr lang="en-US" dirty="0"/>
              <a:t>Found best fitting cubic spline GAM by year to </a:t>
            </a:r>
          </a:p>
        </p:txBody>
      </p:sp>
      <p:sp>
        <p:nvSpPr>
          <p:cNvPr id="4" name="TextBox 3">
            <a:extLst>
              <a:ext uri="{FF2B5EF4-FFF2-40B4-BE49-F238E27FC236}">
                <a16:creationId xmlns:a16="http://schemas.microsoft.com/office/drawing/2014/main" id="{5F43F2E9-C7E5-BC4B-B5BC-9F8B12D6E826}"/>
              </a:ext>
            </a:extLst>
          </p:cNvPr>
          <p:cNvSpPr txBox="1"/>
          <p:nvPr/>
        </p:nvSpPr>
        <p:spPr>
          <a:xfrm>
            <a:off x="4791090" y="2470698"/>
            <a:ext cx="3211135" cy="369332"/>
          </a:xfrm>
          <a:prstGeom prst="rect">
            <a:avLst/>
          </a:prstGeom>
          <a:noFill/>
        </p:spPr>
        <p:txBody>
          <a:bodyPr wrap="none" rtlCol="0">
            <a:spAutoFit/>
          </a:bodyPr>
          <a:lstStyle/>
          <a:p>
            <a:r>
              <a:rPr lang="en-US" dirty="0"/>
              <a:t>using </a:t>
            </a:r>
            <a:r>
              <a:rPr lang="en-US" dirty="0" err="1"/>
              <a:t>gcv</a:t>
            </a:r>
            <a:r>
              <a:rPr lang="en-US" dirty="0"/>
              <a:t> to determine optimal </a:t>
            </a:r>
            <a:r>
              <a:rPr lang="en-US" dirty="0" err="1"/>
              <a:t>dof’s</a:t>
            </a:r>
            <a:endParaRPr lang="en-US" dirty="0"/>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B055AF6-A57F-3344-94E7-78A00E919252}"/>
                  </a:ext>
                </a:extLst>
              </p:cNvPr>
              <p:cNvSpPr/>
              <p:nvPr/>
            </p:nvSpPr>
            <p:spPr>
              <a:xfrm>
                <a:off x="5245491" y="2091863"/>
                <a:ext cx="2499082" cy="3702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𝑙𝑛</m:t>
                      </m:r>
                      <m:d>
                        <m:dPr>
                          <m:ctrlPr>
                            <a:rPr lang="en-US" b="0" i="1" smtClean="0">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𝐴</m:t>
                              </m:r>
                            </m:e>
                            <m:sub>
                              <m:r>
                                <a:rPr lang="en-US" i="1">
                                  <a:latin typeface="Cambria Math" panose="02040503050406030204" pitchFamily="18" charset="0"/>
                                </a:rPr>
                                <m:t>𝑧</m:t>
                              </m:r>
                            </m:sub>
                            <m:sup>
                              <m:r>
                                <a:rPr lang="en-US" i="1">
                                  <a:latin typeface="Cambria Math" panose="02040503050406030204" pitchFamily="18" charset="0"/>
                                </a:rPr>
                                <m:t>𝑆𝐵𝑆</m:t>
                              </m:r>
                            </m:sup>
                          </m:sSubSup>
                        </m:e>
                      </m:d>
                      <m:r>
                        <a:rPr lang="en-US" b="0" i="1" smtClean="0">
                          <a:latin typeface="Cambria Math" panose="02040503050406030204" pitchFamily="18" charset="0"/>
                        </a:rPr>
                        <m:t>~</m:t>
                      </m:r>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𝑐𝑠</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𝑧</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oMath>
                  </m:oMathPara>
                </a14:m>
                <a:endParaRPr lang="en-US" dirty="0"/>
              </a:p>
            </p:txBody>
          </p:sp>
        </mc:Choice>
        <mc:Fallback xmlns="">
          <p:sp>
            <p:nvSpPr>
              <p:cNvPr id="5" name="Rectangle 4">
                <a:extLst>
                  <a:ext uri="{FF2B5EF4-FFF2-40B4-BE49-F238E27FC236}">
                    <a16:creationId xmlns:a16="http://schemas.microsoft.com/office/drawing/2014/main" id="{AB055AF6-A57F-3344-94E7-78A00E919252}"/>
                  </a:ext>
                </a:extLst>
              </p:cNvPr>
              <p:cNvSpPr>
                <a:spLocks noRot="1" noChangeAspect="1" noMove="1" noResize="1" noEditPoints="1" noAdjustHandles="1" noChangeArrowheads="1" noChangeShapeType="1" noTextEdit="1"/>
              </p:cNvSpPr>
              <p:nvPr/>
            </p:nvSpPr>
            <p:spPr>
              <a:xfrm>
                <a:off x="5245491" y="2091863"/>
                <a:ext cx="2499082" cy="370230"/>
              </a:xfrm>
              <a:prstGeom prst="rect">
                <a:avLst/>
              </a:prstGeom>
              <a:blipFill>
                <a:blip r:embed="rId6"/>
                <a:stretch>
                  <a:fillRect b="-20690"/>
                </a:stretch>
              </a:blipFill>
            </p:spPr>
            <p:txBody>
              <a:bodyPr/>
              <a:lstStyle/>
              <a:p>
                <a:r>
                  <a:rPr lang="en-US">
                    <a:noFill/>
                  </a:rPr>
                  <a:t> </a:t>
                </a:r>
              </a:p>
            </p:txBody>
          </p:sp>
        </mc:Fallback>
      </mc:AlternateContent>
    </p:spTree>
    <p:extLst>
      <p:ext uri="{BB962C8B-B14F-4D97-AF65-F5344CB8AC3E}">
        <p14:creationId xmlns:p14="http://schemas.microsoft.com/office/powerpoint/2010/main" val="12021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3850" y="212983"/>
            <a:ext cx="8315129" cy="573321"/>
          </a:xfrm>
        </p:spPr>
        <p:txBody>
          <a:bodyPr>
            <a:normAutofit/>
          </a:bodyPr>
          <a:lstStyle/>
          <a:p>
            <a:r>
              <a:rPr lang="en-US" sz="2400" dirty="0"/>
              <a:t>Empirical Catchability</a:t>
            </a:r>
          </a:p>
        </p:txBody>
      </p:sp>
      <p:pic>
        <p:nvPicPr>
          <p:cNvPr id="15" name="Picture 14" descr="A close up of a map&#10;&#10;Description automatically generated">
            <a:extLst>
              <a:ext uri="{FF2B5EF4-FFF2-40B4-BE49-F238E27FC236}">
                <a16:creationId xmlns:a16="http://schemas.microsoft.com/office/drawing/2014/main" id="{A0AD634D-94DB-1B48-B7CF-28B7D8948F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765" y="1773009"/>
            <a:ext cx="2737636" cy="2296397"/>
          </a:xfrm>
          <a:prstGeom prst="rect">
            <a:avLst/>
          </a:prstGeom>
        </p:spPr>
      </p:pic>
      <p:pic>
        <p:nvPicPr>
          <p:cNvPr id="5" name="Picture 4">
            <a:extLst>
              <a:ext uri="{FF2B5EF4-FFF2-40B4-BE49-F238E27FC236}">
                <a16:creationId xmlns:a16="http://schemas.microsoft.com/office/drawing/2014/main" id="{8FA22318-1C13-D249-A21E-29D5EE17E3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7381" y="910470"/>
            <a:ext cx="4948976" cy="979037"/>
          </a:xfrm>
          <a:prstGeom prst="rect">
            <a:avLst/>
          </a:prstGeom>
        </p:spPr>
      </p:pic>
      <p:sp>
        <p:nvSpPr>
          <p:cNvPr id="6" name="TextBox 5">
            <a:extLst>
              <a:ext uri="{FF2B5EF4-FFF2-40B4-BE49-F238E27FC236}">
                <a16:creationId xmlns:a16="http://schemas.microsoft.com/office/drawing/2014/main" id="{40AE0198-4A54-794D-8A60-ACA706D840B7}"/>
              </a:ext>
            </a:extLst>
          </p:cNvPr>
          <p:cNvSpPr txBox="1"/>
          <p:nvPr/>
        </p:nvSpPr>
        <p:spPr>
          <a:xfrm>
            <a:off x="3081231" y="725804"/>
            <a:ext cx="1840568" cy="369332"/>
          </a:xfrm>
          <a:prstGeom prst="rect">
            <a:avLst/>
          </a:prstGeom>
          <a:noFill/>
        </p:spPr>
        <p:txBody>
          <a:bodyPr wrap="none" rtlCol="0">
            <a:spAutoFit/>
          </a:bodyPr>
          <a:lstStyle/>
          <a:p>
            <a:r>
              <a:rPr lang="en-US" dirty="0"/>
              <a:t>On a per-haul basis</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FCA294D-7CC0-724B-96B8-2231A45E1B45}"/>
                  </a:ext>
                </a:extLst>
              </p:cNvPr>
              <p:cNvSpPr/>
              <p:nvPr/>
            </p:nvSpPr>
            <p:spPr>
              <a:xfrm>
                <a:off x="3081231" y="1850538"/>
                <a:ext cx="3051220" cy="7087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𝜙</m:t>
                          </m:r>
                        </m:e>
                        <m:sub>
                          <m:r>
                            <a:rPr lang="en-US" b="0" i="1" smtClean="0">
                              <a:latin typeface="Cambria Math" panose="02040503050406030204" pitchFamily="18" charset="0"/>
                            </a:rPr>
                            <m:t>𝑧</m:t>
                          </m:r>
                        </m:sub>
                      </m:sSub>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𝑛</m:t>
                              </m:r>
                            </m:e>
                            <m:sub>
                              <m:r>
                                <a:rPr lang="en-US" i="1">
                                  <a:latin typeface="Cambria Math" panose="02040503050406030204" pitchFamily="18" charset="0"/>
                                </a:rPr>
                                <m:t>𝑧</m:t>
                              </m:r>
                            </m:sub>
                            <m:sup>
                              <m:r>
                                <a:rPr lang="en-US" i="1">
                                  <a:latin typeface="Cambria Math" panose="02040503050406030204" pitchFamily="18" charset="0"/>
                                </a:rPr>
                                <m:t>𝑁𝑀𝐹𝑆</m:t>
                              </m:r>
                              <m:r>
                                <a:rPr lang="en-US" i="0">
                                  <a:latin typeface="Cambria Math" panose="02040503050406030204" pitchFamily="18" charset="0"/>
                                </a:rPr>
                                <m:t> </m:t>
                              </m:r>
                              <m:r>
                                <a:rPr lang="en-US" i="1">
                                  <a:latin typeface="Cambria Math" panose="02040503050406030204" pitchFamily="18" charset="0"/>
                                </a:rPr>
                                <m:t>𝑆𝐵𝑆</m:t>
                              </m:r>
                            </m:sup>
                          </m:sSubSup>
                        </m:num>
                        <m:den>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𝑛</m:t>
                              </m:r>
                            </m:e>
                            <m:sub>
                              <m:r>
                                <a:rPr lang="en-US" i="1">
                                  <a:latin typeface="Cambria Math" panose="02040503050406030204" pitchFamily="18" charset="0"/>
                                </a:rPr>
                                <m:t>𝑧</m:t>
                              </m:r>
                            </m:sub>
                            <m:sup>
                              <m:r>
                                <a:rPr lang="en-US" i="1">
                                  <a:latin typeface="Cambria Math" panose="02040503050406030204" pitchFamily="18" charset="0"/>
                                </a:rPr>
                                <m:t>𝑁𝑀𝐹𝑆</m:t>
                              </m:r>
                              <m:r>
                                <a:rPr lang="en-US" i="0">
                                  <a:latin typeface="Cambria Math" panose="02040503050406030204" pitchFamily="18" charset="0"/>
                                </a:rPr>
                                <m:t> </m:t>
                              </m:r>
                              <m:r>
                                <a:rPr lang="en-US" i="1">
                                  <a:latin typeface="Cambria Math" panose="02040503050406030204" pitchFamily="18" charset="0"/>
                                </a:rPr>
                                <m:t>𝑆𝐵𝑆</m:t>
                              </m:r>
                            </m:sup>
                          </m:sSubSup>
                          <m:r>
                            <a:rPr lang="en-US" i="0">
                              <a:latin typeface="Cambria Math" panose="02040503050406030204" pitchFamily="18" charset="0"/>
                            </a:rPr>
                            <m:t>+</m:t>
                          </m:r>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𝑛</m:t>
                              </m:r>
                            </m:e>
                            <m:sub>
                              <m:r>
                                <a:rPr lang="en-US" i="1">
                                  <a:latin typeface="Cambria Math" panose="02040503050406030204" pitchFamily="18" charset="0"/>
                                </a:rPr>
                                <m:t>𝑧</m:t>
                              </m:r>
                            </m:sub>
                            <m:sup>
                              <m:r>
                                <a:rPr lang="en-US" i="1">
                                  <a:latin typeface="Cambria Math" panose="02040503050406030204" pitchFamily="18" charset="0"/>
                                </a:rPr>
                                <m:t>𝐵𝑆𝐹𝑅𝐹</m:t>
                              </m:r>
                              <m:r>
                                <a:rPr lang="en-US" i="0">
                                  <a:latin typeface="Cambria Math" panose="02040503050406030204" pitchFamily="18" charset="0"/>
                                </a:rPr>
                                <m:t> </m:t>
                              </m:r>
                              <m:r>
                                <a:rPr lang="en-US" i="1">
                                  <a:latin typeface="Cambria Math" panose="02040503050406030204" pitchFamily="18" charset="0"/>
                                </a:rPr>
                                <m:t>𝑆𝐵𝑆</m:t>
                              </m:r>
                            </m:sup>
                          </m:sSubSup>
                        </m:den>
                      </m:f>
                    </m:oMath>
                  </m:oMathPara>
                </a14:m>
                <a:endParaRPr lang="en-US" dirty="0"/>
              </a:p>
            </p:txBody>
          </p:sp>
        </mc:Choice>
        <mc:Fallback xmlns="">
          <p:sp>
            <p:nvSpPr>
              <p:cNvPr id="8" name="Rectangle 7">
                <a:extLst>
                  <a:ext uri="{FF2B5EF4-FFF2-40B4-BE49-F238E27FC236}">
                    <a16:creationId xmlns:a16="http://schemas.microsoft.com/office/drawing/2014/main" id="{6FCA294D-7CC0-724B-96B8-2231A45E1B45}"/>
                  </a:ext>
                </a:extLst>
              </p:cNvPr>
              <p:cNvSpPr>
                <a:spLocks noRot="1" noChangeAspect="1" noMove="1" noResize="1" noEditPoints="1" noAdjustHandles="1" noChangeArrowheads="1" noChangeShapeType="1" noTextEdit="1"/>
              </p:cNvSpPr>
              <p:nvPr/>
            </p:nvSpPr>
            <p:spPr>
              <a:xfrm>
                <a:off x="3081231" y="1850538"/>
                <a:ext cx="3051220" cy="708720"/>
              </a:xfrm>
              <a:prstGeom prst="rect">
                <a:avLst/>
              </a:prstGeom>
              <a:blipFill>
                <a:blip r:embed="rId4"/>
                <a:stretch>
                  <a:fillRect/>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1120796A-217B-1F40-8285-D82E124296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60700" y="2559258"/>
            <a:ext cx="5321300" cy="723900"/>
          </a:xfrm>
          <a:prstGeom prst="rect">
            <a:avLst/>
          </a:prstGeom>
        </p:spPr>
      </p:pic>
      <p:pic>
        <p:nvPicPr>
          <p:cNvPr id="22" name="Picture 21">
            <a:extLst>
              <a:ext uri="{FF2B5EF4-FFF2-40B4-BE49-F238E27FC236}">
                <a16:creationId xmlns:a16="http://schemas.microsoft.com/office/drawing/2014/main" id="{01BF6387-27A6-8248-A79F-6B93C1EC421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97326" y="3229009"/>
            <a:ext cx="6083300" cy="431800"/>
          </a:xfrm>
          <a:prstGeom prst="rect">
            <a:avLst/>
          </a:prstGeom>
        </p:spPr>
      </p:pic>
      <p:sp>
        <p:nvSpPr>
          <p:cNvPr id="27" name="TextBox 26">
            <a:extLst>
              <a:ext uri="{FF2B5EF4-FFF2-40B4-BE49-F238E27FC236}">
                <a16:creationId xmlns:a16="http://schemas.microsoft.com/office/drawing/2014/main" id="{4B580DCE-9898-B743-A5C3-7F6B880F5D07}"/>
              </a:ext>
            </a:extLst>
          </p:cNvPr>
          <p:cNvSpPr txBox="1"/>
          <p:nvPr/>
        </p:nvSpPr>
        <p:spPr>
          <a:xfrm>
            <a:off x="3107760" y="4159502"/>
            <a:ext cx="4839786" cy="646331"/>
          </a:xfrm>
          <a:prstGeom prst="rect">
            <a:avLst/>
          </a:prstGeom>
          <a:noFill/>
        </p:spPr>
        <p:txBody>
          <a:bodyPr wrap="none" rtlCol="0">
            <a:spAutoFit/>
          </a:bodyPr>
          <a:lstStyle/>
          <a:p>
            <a:pPr marL="285750" indent="-285750">
              <a:buFont typeface="Arial" panose="020B0604020202020204" pitchFamily="34" charset="0"/>
              <a:buChar char="•"/>
            </a:pPr>
            <a:r>
              <a:rPr lang="en-US" dirty="0"/>
              <a:t>s(z) is a smooth function of size</a:t>
            </a:r>
          </a:p>
          <a:p>
            <a:pPr marL="285750" indent="-285750">
              <a:buFont typeface="Arial" panose="020B0604020202020204" pitchFamily="34" charset="0"/>
              <a:buChar char="•"/>
            </a:pPr>
            <a:r>
              <a:rPr lang="en-US" dirty="0"/>
              <a:t>eventually, include covariates (depth, sediment type)</a:t>
            </a:r>
          </a:p>
        </p:txBody>
      </p:sp>
      <p:pic>
        <p:nvPicPr>
          <p:cNvPr id="29" name="Picture 28">
            <a:extLst>
              <a:ext uri="{FF2B5EF4-FFF2-40B4-BE49-F238E27FC236}">
                <a16:creationId xmlns:a16="http://schemas.microsoft.com/office/drawing/2014/main" id="{9E204C0F-0597-9246-A2E5-2F148D89FC8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15220" y="3698920"/>
            <a:ext cx="4572000" cy="444500"/>
          </a:xfrm>
          <a:prstGeom prst="rect">
            <a:avLst/>
          </a:prstGeom>
        </p:spPr>
      </p:pic>
    </p:spTree>
    <p:extLst>
      <p:ext uri="{BB962C8B-B14F-4D97-AF65-F5344CB8AC3E}">
        <p14:creationId xmlns:p14="http://schemas.microsoft.com/office/powerpoint/2010/main" val="3392144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3850" y="212983"/>
            <a:ext cx="8315129" cy="573321"/>
          </a:xfrm>
        </p:spPr>
        <p:txBody>
          <a:bodyPr>
            <a:normAutofit/>
          </a:bodyPr>
          <a:lstStyle/>
          <a:p>
            <a:r>
              <a:rPr lang="en-US" sz="2400" dirty="0"/>
              <a:t>Empirical Catchability</a:t>
            </a:r>
          </a:p>
        </p:txBody>
      </p:sp>
      <p:pic>
        <p:nvPicPr>
          <p:cNvPr id="24" name="Picture 23">
            <a:extLst>
              <a:ext uri="{FF2B5EF4-FFF2-40B4-BE49-F238E27FC236}">
                <a16:creationId xmlns:a16="http://schemas.microsoft.com/office/drawing/2014/main" id="{F05F2323-D44A-AE43-A9B0-0E9DFE73D7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3850" y="891381"/>
            <a:ext cx="4039459" cy="2918593"/>
          </a:xfrm>
          <a:prstGeom prst="rect">
            <a:avLst/>
          </a:prstGeom>
        </p:spPr>
      </p:pic>
      <p:pic>
        <p:nvPicPr>
          <p:cNvPr id="10" name="Picture 9">
            <a:extLst>
              <a:ext uri="{FF2B5EF4-FFF2-40B4-BE49-F238E27FC236}">
                <a16:creationId xmlns:a16="http://schemas.microsoft.com/office/drawing/2014/main" id="{F2DC7389-BAD9-DD42-AAF8-3C170B582B9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83850" y="3915051"/>
            <a:ext cx="3646516" cy="2276370"/>
          </a:xfrm>
          <a:prstGeom prst="rect">
            <a:avLst/>
          </a:prstGeom>
          <a:ln>
            <a:noFill/>
          </a:ln>
          <a:extLst>
            <a:ext uri="{53640926-AAD7-44D8-BBD7-CCE9431645EC}">
              <a14:shadowObscured xmlns:a14="http://schemas.microsoft.com/office/drawing/2010/main"/>
            </a:ext>
          </a:extLst>
        </p:spPr>
      </p:pic>
      <p:pic>
        <p:nvPicPr>
          <p:cNvPr id="11" name="Picture 10" descr="A close up of a map&#10;&#10;Description automatically generated">
            <a:extLst>
              <a:ext uri="{FF2B5EF4-FFF2-40B4-BE49-F238E27FC236}">
                <a16:creationId xmlns:a16="http://schemas.microsoft.com/office/drawing/2014/main" id="{12956E99-D710-764C-BFE1-2CAEE3EE41F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4277627" y="3915050"/>
            <a:ext cx="3655078" cy="2276856"/>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FB8A38EC-B4FC-EE44-8663-59A5AE0D1E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41414" y="891381"/>
            <a:ext cx="4039458" cy="2918592"/>
          </a:xfrm>
          <a:prstGeom prst="rect">
            <a:avLst/>
          </a:prstGeom>
        </p:spPr>
      </p:pic>
      <p:sp>
        <p:nvSpPr>
          <p:cNvPr id="4" name="TextBox 3">
            <a:extLst>
              <a:ext uri="{FF2B5EF4-FFF2-40B4-BE49-F238E27FC236}">
                <a16:creationId xmlns:a16="http://schemas.microsoft.com/office/drawing/2014/main" id="{10545953-865E-B244-8253-E5B4799BD0DF}"/>
              </a:ext>
            </a:extLst>
          </p:cNvPr>
          <p:cNvSpPr txBox="1"/>
          <p:nvPr/>
        </p:nvSpPr>
        <p:spPr>
          <a:xfrm>
            <a:off x="1910281" y="601638"/>
            <a:ext cx="848309" cy="369332"/>
          </a:xfrm>
          <a:prstGeom prst="rect">
            <a:avLst/>
          </a:prstGeom>
          <a:noFill/>
        </p:spPr>
        <p:txBody>
          <a:bodyPr wrap="none" rtlCol="0">
            <a:spAutoFit/>
          </a:bodyPr>
          <a:lstStyle/>
          <a:p>
            <a:r>
              <a:rPr lang="en-US" dirty="0"/>
              <a:t>females</a:t>
            </a:r>
          </a:p>
        </p:txBody>
      </p:sp>
      <p:sp>
        <p:nvSpPr>
          <p:cNvPr id="7" name="TextBox 6">
            <a:extLst>
              <a:ext uri="{FF2B5EF4-FFF2-40B4-BE49-F238E27FC236}">
                <a16:creationId xmlns:a16="http://schemas.microsoft.com/office/drawing/2014/main" id="{39DD1E83-B6A8-FC4C-85BE-50A105B2923B}"/>
              </a:ext>
            </a:extLst>
          </p:cNvPr>
          <p:cNvSpPr txBox="1"/>
          <p:nvPr/>
        </p:nvSpPr>
        <p:spPr>
          <a:xfrm>
            <a:off x="5998873" y="601638"/>
            <a:ext cx="689612" cy="369332"/>
          </a:xfrm>
          <a:prstGeom prst="rect">
            <a:avLst/>
          </a:prstGeom>
          <a:noFill/>
        </p:spPr>
        <p:txBody>
          <a:bodyPr wrap="none" rtlCol="0">
            <a:spAutoFit/>
          </a:bodyPr>
          <a:lstStyle/>
          <a:p>
            <a:r>
              <a:rPr lang="en-US" dirty="0"/>
              <a:t>males</a:t>
            </a:r>
          </a:p>
        </p:txBody>
      </p:sp>
      <p:pic>
        <p:nvPicPr>
          <p:cNvPr id="9" name="Picture 8">
            <a:extLst>
              <a:ext uri="{FF2B5EF4-FFF2-40B4-BE49-F238E27FC236}">
                <a16:creationId xmlns:a16="http://schemas.microsoft.com/office/drawing/2014/main" id="{7AD96E48-0E09-F54F-AF2B-A502498D32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7118" y="4061450"/>
            <a:ext cx="1329912" cy="1234918"/>
          </a:xfrm>
          <a:prstGeom prst="rect">
            <a:avLst/>
          </a:prstGeom>
          <a:solidFill>
            <a:schemeClr val="bg1"/>
          </a:solidFill>
        </p:spPr>
      </p:pic>
      <p:pic>
        <p:nvPicPr>
          <p:cNvPr id="13" name="Picture 12">
            <a:extLst>
              <a:ext uri="{FF2B5EF4-FFF2-40B4-BE49-F238E27FC236}">
                <a16:creationId xmlns:a16="http://schemas.microsoft.com/office/drawing/2014/main" id="{E4A9D5C8-8047-0744-9433-1A1EC61F795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09778" y="4061450"/>
            <a:ext cx="1248489" cy="1234918"/>
          </a:xfrm>
          <a:prstGeom prst="rect">
            <a:avLst/>
          </a:prstGeom>
          <a:solidFill>
            <a:schemeClr val="bg1"/>
          </a:solidFill>
        </p:spPr>
      </p:pic>
      <p:sp>
        <p:nvSpPr>
          <p:cNvPr id="14" name="TextBox 13">
            <a:extLst>
              <a:ext uri="{FF2B5EF4-FFF2-40B4-BE49-F238E27FC236}">
                <a16:creationId xmlns:a16="http://schemas.microsoft.com/office/drawing/2014/main" id="{A8446CC7-2A54-F243-8764-D5BCC8C8DB15}"/>
              </a:ext>
            </a:extLst>
          </p:cNvPr>
          <p:cNvSpPr txBox="1"/>
          <p:nvPr/>
        </p:nvSpPr>
        <p:spPr>
          <a:xfrm>
            <a:off x="7288039" y="1889011"/>
            <a:ext cx="511679" cy="307777"/>
          </a:xfrm>
          <a:prstGeom prst="rect">
            <a:avLst/>
          </a:prstGeom>
          <a:noFill/>
        </p:spPr>
        <p:txBody>
          <a:bodyPr wrap="none" rtlCol="0">
            <a:spAutoFit/>
          </a:bodyPr>
          <a:lstStyle/>
          <a:p>
            <a:r>
              <a:rPr lang="en-US" sz="1400" dirty="0"/>
              <a:t>2016</a:t>
            </a:r>
          </a:p>
        </p:txBody>
      </p:sp>
      <p:sp>
        <p:nvSpPr>
          <p:cNvPr id="18" name="TextBox 17">
            <a:extLst>
              <a:ext uri="{FF2B5EF4-FFF2-40B4-BE49-F238E27FC236}">
                <a16:creationId xmlns:a16="http://schemas.microsoft.com/office/drawing/2014/main" id="{FD9870AC-67C8-DB4D-B7E9-C9F7243BC917}"/>
              </a:ext>
            </a:extLst>
          </p:cNvPr>
          <p:cNvSpPr txBox="1"/>
          <p:nvPr/>
        </p:nvSpPr>
        <p:spPr>
          <a:xfrm>
            <a:off x="7292723" y="3194418"/>
            <a:ext cx="511679" cy="307777"/>
          </a:xfrm>
          <a:prstGeom prst="rect">
            <a:avLst/>
          </a:prstGeom>
          <a:noFill/>
        </p:spPr>
        <p:txBody>
          <a:bodyPr wrap="none" rtlCol="0">
            <a:spAutoFit/>
          </a:bodyPr>
          <a:lstStyle/>
          <a:p>
            <a:r>
              <a:rPr lang="en-US" sz="1400" dirty="0"/>
              <a:t>2017</a:t>
            </a:r>
          </a:p>
        </p:txBody>
      </p:sp>
    </p:spTree>
    <p:extLst>
      <p:ext uri="{BB962C8B-B14F-4D97-AF65-F5344CB8AC3E}">
        <p14:creationId xmlns:p14="http://schemas.microsoft.com/office/powerpoint/2010/main" val="3723541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575474" y="234776"/>
            <a:ext cx="7886700" cy="573321"/>
          </a:xfrm>
        </p:spPr>
        <p:txBody>
          <a:bodyPr>
            <a:normAutofit/>
          </a:bodyPr>
          <a:lstStyle/>
          <a:p>
            <a:r>
              <a:rPr lang="en-US" sz="2400" dirty="0"/>
              <a:t>Model Results</a:t>
            </a:r>
          </a:p>
        </p:txBody>
      </p:sp>
      <p:pic>
        <p:nvPicPr>
          <p:cNvPr id="5" name="Picture 4">
            <a:extLst>
              <a:ext uri="{FF2B5EF4-FFF2-40B4-BE49-F238E27FC236}">
                <a16:creationId xmlns:a16="http://schemas.microsoft.com/office/drawing/2014/main" id="{4A67F7BF-7948-A845-8702-4DACE828A6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031" y="1317736"/>
            <a:ext cx="8455937" cy="2111264"/>
          </a:xfrm>
          <a:prstGeom prst="rect">
            <a:avLst/>
          </a:prstGeom>
        </p:spPr>
      </p:pic>
    </p:spTree>
    <p:extLst>
      <p:ext uri="{BB962C8B-B14F-4D97-AF65-F5344CB8AC3E}">
        <p14:creationId xmlns:p14="http://schemas.microsoft.com/office/powerpoint/2010/main" val="2361159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575474" y="234776"/>
            <a:ext cx="7886700" cy="573321"/>
          </a:xfrm>
        </p:spPr>
        <p:txBody>
          <a:bodyPr>
            <a:normAutofit/>
          </a:bodyPr>
          <a:lstStyle/>
          <a:p>
            <a:r>
              <a:rPr lang="en-US" sz="2400" dirty="0"/>
              <a:t>Model Comparisons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C84932A-A1EE-FF4C-A48D-F6E73AA9989B}"/>
                  </a:ext>
                </a:extLst>
              </p:cNvPr>
              <p:cNvSpPr txBox="1"/>
              <p:nvPr/>
            </p:nvSpPr>
            <p:spPr>
              <a:xfrm>
                <a:off x="575474" y="1041467"/>
                <a:ext cx="3187796" cy="9106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𝑠𝑑𝑛𝑟</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𝑛</m:t>
                              </m:r>
                            </m:den>
                          </m:f>
                          <m:nary>
                            <m:naryPr>
                              <m:chr m:val="∑"/>
                              <m:subHide m:val="on"/>
                              <m:supHide m:val="on"/>
                              <m:ctrlPr>
                                <a:rPr lang="en-US" i="1">
                                  <a:latin typeface="Cambria Math" panose="02040503050406030204" pitchFamily="18" charset="0"/>
                                </a:rPr>
                              </m:ctrlPr>
                            </m:naryPr>
                            <m:sub/>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𝑝𝑟𝑒𝑑</m:t>
                                          </m:r>
                                          <m:r>
                                            <a:rPr lang="en-US" i="1">
                                              <a:latin typeface="Cambria Math" panose="02040503050406030204" pitchFamily="18" charset="0"/>
                                            </a:rPr>
                                            <m:t>−</m:t>
                                          </m:r>
                                          <m:r>
                                            <a:rPr lang="en-US" i="1">
                                              <a:latin typeface="Cambria Math" panose="02040503050406030204" pitchFamily="18" charset="0"/>
                                            </a:rPr>
                                            <m:t>𝑜𝑏𝑠</m:t>
                                          </m:r>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𝑜𝑏𝑠</m:t>
                                              </m:r>
                                            </m:sub>
                                          </m:sSub>
                                        </m:den>
                                      </m:f>
                                    </m:e>
                                  </m:d>
                                </m:e>
                                <m:sup>
                                  <m:r>
                                    <a:rPr lang="en-US" i="1">
                                      <a:latin typeface="Cambria Math" panose="02040503050406030204" pitchFamily="18" charset="0"/>
                                    </a:rPr>
                                    <m:t>2</m:t>
                                  </m:r>
                                </m:sup>
                              </m:sSup>
                            </m:e>
                          </m:nary>
                        </m:e>
                      </m:rad>
                    </m:oMath>
                  </m:oMathPara>
                </a14:m>
                <a:endParaRPr lang="en-US" dirty="0"/>
              </a:p>
            </p:txBody>
          </p:sp>
        </mc:Choice>
        <mc:Fallback xmlns="">
          <p:sp>
            <p:nvSpPr>
              <p:cNvPr id="4" name="TextBox 3">
                <a:extLst>
                  <a:ext uri="{FF2B5EF4-FFF2-40B4-BE49-F238E27FC236}">
                    <a16:creationId xmlns:a16="http://schemas.microsoft.com/office/drawing/2014/main" id="{5C84932A-A1EE-FF4C-A48D-F6E73AA9989B}"/>
                  </a:ext>
                </a:extLst>
              </p:cNvPr>
              <p:cNvSpPr txBox="1">
                <a:spLocks noRot="1" noChangeAspect="1" noMove="1" noResize="1" noEditPoints="1" noAdjustHandles="1" noChangeArrowheads="1" noChangeShapeType="1" noTextEdit="1"/>
              </p:cNvSpPr>
              <p:nvPr/>
            </p:nvSpPr>
            <p:spPr>
              <a:xfrm>
                <a:off x="575474" y="1041467"/>
                <a:ext cx="3187796" cy="910699"/>
              </a:xfrm>
              <a:prstGeom prst="rect">
                <a:avLst/>
              </a:prstGeom>
              <a:blipFill>
                <a:blip r:embed="rId2"/>
                <a:stretch>
                  <a:fillRect t="-91549" b="-1436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380CB03-4B53-C045-8DF7-A6EAF8954D12}"/>
                  </a:ext>
                </a:extLst>
              </p:cNvPr>
              <p:cNvSpPr txBox="1"/>
              <p:nvPr/>
            </p:nvSpPr>
            <p:spPr>
              <a:xfrm>
                <a:off x="566509" y="2428509"/>
                <a:ext cx="3154453" cy="9106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𝑟𝑚𝑠𝑒</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𝑛</m:t>
                              </m:r>
                            </m:den>
                          </m:f>
                          <m:nary>
                            <m:naryPr>
                              <m:chr m:val="∑"/>
                              <m:subHide m:val="on"/>
                              <m:supHide m:val="on"/>
                              <m:ctrlPr>
                                <a:rPr lang="en-US" i="1">
                                  <a:latin typeface="Cambria Math" panose="02040503050406030204" pitchFamily="18" charset="0"/>
                                </a:rPr>
                              </m:ctrlPr>
                            </m:naryPr>
                            <m:sub/>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𝑝𝑟𝑒𝑑</m:t>
                                      </m:r>
                                      <m:r>
                                        <a:rPr lang="en-US" i="1">
                                          <a:latin typeface="Cambria Math" panose="02040503050406030204" pitchFamily="18" charset="0"/>
                                        </a:rPr>
                                        <m:t>−</m:t>
                                      </m:r>
                                      <m:r>
                                        <a:rPr lang="en-US" i="1">
                                          <a:latin typeface="Cambria Math" panose="02040503050406030204" pitchFamily="18" charset="0"/>
                                        </a:rPr>
                                        <m:t>𝑜𝑏𝑠</m:t>
                                      </m:r>
                                    </m:e>
                                  </m:d>
                                </m:e>
                                <m:sup>
                                  <m:r>
                                    <a:rPr lang="en-US" i="1">
                                      <a:latin typeface="Cambria Math" panose="02040503050406030204" pitchFamily="18" charset="0"/>
                                    </a:rPr>
                                    <m:t>2</m:t>
                                  </m:r>
                                </m:sup>
                              </m:sSup>
                            </m:e>
                          </m:nary>
                        </m:e>
                      </m:rad>
                    </m:oMath>
                  </m:oMathPara>
                </a14:m>
                <a:endParaRPr lang="en-US" dirty="0"/>
              </a:p>
            </p:txBody>
          </p:sp>
        </mc:Choice>
        <mc:Fallback xmlns="">
          <p:sp>
            <p:nvSpPr>
              <p:cNvPr id="6" name="TextBox 5">
                <a:extLst>
                  <a:ext uri="{FF2B5EF4-FFF2-40B4-BE49-F238E27FC236}">
                    <a16:creationId xmlns:a16="http://schemas.microsoft.com/office/drawing/2014/main" id="{6380CB03-4B53-C045-8DF7-A6EAF8954D12}"/>
                  </a:ext>
                </a:extLst>
              </p:cNvPr>
              <p:cNvSpPr txBox="1">
                <a:spLocks noRot="1" noChangeAspect="1" noMove="1" noResize="1" noEditPoints="1" noAdjustHandles="1" noChangeArrowheads="1" noChangeShapeType="1" noTextEdit="1"/>
              </p:cNvSpPr>
              <p:nvPr/>
            </p:nvSpPr>
            <p:spPr>
              <a:xfrm>
                <a:off x="566509" y="2428509"/>
                <a:ext cx="3154453" cy="910699"/>
              </a:xfrm>
              <a:prstGeom prst="rect">
                <a:avLst/>
              </a:prstGeom>
              <a:blipFill>
                <a:blip r:embed="rId3"/>
                <a:stretch>
                  <a:fillRect t="-93056" b="-13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161C3EB-4C8D-824D-AC06-2C6C517539B5}"/>
                  </a:ext>
                </a:extLst>
              </p:cNvPr>
              <p:cNvSpPr txBox="1"/>
              <p:nvPr/>
            </p:nvSpPr>
            <p:spPr>
              <a:xfrm>
                <a:off x="575474" y="3847996"/>
                <a:ext cx="3338478" cy="9106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𝑟𝑟𝑚𝑠𝑒</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𝑛</m:t>
                              </m:r>
                            </m:den>
                          </m:f>
                          <m:nary>
                            <m:naryPr>
                              <m:chr m:val="∑"/>
                              <m:subHide m:val="on"/>
                              <m:supHide m:val="on"/>
                              <m:ctrlPr>
                                <a:rPr lang="en-US" i="1">
                                  <a:latin typeface="Cambria Math" panose="02040503050406030204" pitchFamily="18" charset="0"/>
                                </a:rPr>
                              </m:ctrlPr>
                            </m:naryPr>
                            <m:sub/>
                            <m:sup/>
                            <m:e>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𝑝𝑟𝑒𝑑</m:t>
                                          </m:r>
                                          <m:r>
                                            <a:rPr lang="en-US" i="1">
                                              <a:latin typeface="Cambria Math" panose="02040503050406030204" pitchFamily="18" charset="0"/>
                                            </a:rPr>
                                            <m:t>−</m:t>
                                          </m:r>
                                          <m:r>
                                            <a:rPr lang="en-US" i="1">
                                              <a:latin typeface="Cambria Math" panose="02040503050406030204" pitchFamily="18" charset="0"/>
                                            </a:rPr>
                                            <m:t>𝑜𝑏𝑠</m:t>
                                          </m:r>
                                        </m:num>
                                        <m:den>
                                          <m:r>
                                            <a:rPr lang="en-US" b="0" i="1" smtClean="0">
                                              <a:latin typeface="Cambria Math" panose="02040503050406030204" pitchFamily="18" charset="0"/>
                                            </a:rPr>
                                            <m:t>𝑜𝑏𝑠</m:t>
                                          </m:r>
                                        </m:den>
                                      </m:f>
                                    </m:e>
                                  </m:d>
                                </m:e>
                                <m:sup>
                                  <m:r>
                                    <a:rPr lang="en-US" i="1">
                                      <a:latin typeface="Cambria Math" panose="02040503050406030204" pitchFamily="18" charset="0"/>
                                    </a:rPr>
                                    <m:t>2</m:t>
                                  </m:r>
                                </m:sup>
                              </m:sSup>
                            </m:e>
                          </m:nary>
                        </m:e>
                      </m:rad>
                    </m:oMath>
                  </m:oMathPara>
                </a14:m>
                <a:endParaRPr lang="en-US" dirty="0"/>
              </a:p>
            </p:txBody>
          </p:sp>
        </mc:Choice>
        <mc:Fallback xmlns="">
          <p:sp>
            <p:nvSpPr>
              <p:cNvPr id="7" name="TextBox 6">
                <a:extLst>
                  <a:ext uri="{FF2B5EF4-FFF2-40B4-BE49-F238E27FC236}">
                    <a16:creationId xmlns:a16="http://schemas.microsoft.com/office/drawing/2014/main" id="{1161C3EB-4C8D-824D-AC06-2C6C517539B5}"/>
                  </a:ext>
                </a:extLst>
              </p:cNvPr>
              <p:cNvSpPr txBox="1">
                <a:spLocks noRot="1" noChangeAspect="1" noMove="1" noResize="1" noEditPoints="1" noAdjustHandles="1" noChangeArrowheads="1" noChangeShapeType="1" noTextEdit="1"/>
              </p:cNvSpPr>
              <p:nvPr/>
            </p:nvSpPr>
            <p:spPr>
              <a:xfrm>
                <a:off x="575474" y="3847996"/>
                <a:ext cx="3338478" cy="910699"/>
              </a:xfrm>
              <a:prstGeom prst="rect">
                <a:avLst/>
              </a:prstGeom>
              <a:blipFill>
                <a:blip r:embed="rId4"/>
                <a:stretch>
                  <a:fillRect t="-88889" b="-141667"/>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9788395A-35C1-644E-95EC-52EB67EBE092}"/>
              </a:ext>
            </a:extLst>
          </p:cNvPr>
          <p:cNvSpPr txBox="1"/>
          <p:nvPr/>
        </p:nvSpPr>
        <p:spPr>
          <a:xfrm>
            <a:off x="4518824" y="4118679"/>
            <a:ext cx="2787943" cy="369332"/>
          </a:xfrm>
          <a:prstGeom prst="rect">
            <a:avLst/>
          </a:prstGeom>
          <a:noFill/>
        </p:spPr>
        <p:txBody>
          <a:bodyPr wrap="none" rtlCol="0">
            <a:spAutoFit/>
          </a:bodyPr>
          <a:lstStyle/>
          <a:p>
            <a:r>
              <a:rPr lang="en-US" dirty="0"/>
              <a:t>root relative mean square error</a:t>
            </a:r>
          </a:p>
        </p:txBody>
      </p:sp>
      <p:sp>
        <p:nvSpPr>
          <p:cNvPr id="10" name="TextBox 9">
            <a:extLst>
              <a:ext uri="{FF2B5EF4-FFF2-40B4-BE49-F238E27FC236}">
                <a16:creationId xmlns:a16="http://schemas.microsoft.com/office/drawing/2014/main" id="{2E40C880-A397-AC47-A34E-6E2B215A564D}"/>
              </a:ext>
            </a:extLst>
          </p:cNvPr>
          <p:cNvSpPr txBox="1"/>
          <p:nvPr/>
        </p:nvSpPr>
        <p:spPr>
          <a:xfrm>
            <a:off x="4455458" y="2699192"/>
            <a:ext cx="2124299" cy="369332"/>
          </a:xfrm>
          <a:prstGeom prst="rect">
            <a:avLst/>
          </a:prstGeom>
          <a:noFill/>
        </p:spPr>
        <p:txBody>
          <a:bodyPr wrap="none" rtlCol="0">
            <a:spAutoFit/>
          </a:bodyPr>
          <a:lstStyle/>
          <a:p>
            <a:r>
              <a:rPr lang="en-US" dirty="0"/>
              <a:t>root mean square error</a:t>
            </a:r>
          </a:p>
        </p:txBody>
      </p:sp>
      <p:sp>
        <p:nvSpPr>
          <p:cNvPr id="11" name="TextBox 10">
            <a:extLst>
              <a:ext uri="{FF2B5EF4-FFF2-40B4-BE49-F238E27FC236}">
                <a16:creationId xmlns:a16="http://schemas.microsoft.com/office/drawing/2014/main" id="{41D4C69A-B180-9042-9041-E38C4E695C9C}"/>
              </a:ext>
            </a:extLst>
          </p:cNvPr>
          <p:cNvSpPr txBox="1"/>
          <p:nvPr/>
        </p:nvSpPr>
        <p:spPr>
          <a:xfrm>
            <a:off x="4455458" y="1312150"/>
            <a:ext cx="3738524" cy="369332"/>
          </a:xfrm>
          <a:prstGeom prst="rect">
            <a:avLst/>
          </a:prstGeom>
          <a:noFill/>
        </p:spPr>
        <p:txBody>
          <a:bodyPr wrap="none" rtlCol="0">
            <a:spAutoFit/>
          </a:bodyPr>
          <a:lstStyle/>
          <a:p>
            <a:r>
              <a:rPr lang="en-US" dirty="0"/>
              <a:t>standard deviation of normalized residuals</a:t>
            </a:r>
          </a:p>
        </p:txBody>
      </p:sp>
      <p:sp>
        <p:nvSpPr>
          <p:cNvPr id="12" name="TextBox 11">
            <a:extLst>
              <a:ext uri="{FF2B5EF4-FFF2-40B4-BE49-F238E27FC236}">
                <a16:creationId xmlns:a16="http://schemas.microsoft.com/office/drawing/2014/main" id="{BEBF4577-EB8D-5E4B-BB24-3B1765DF5CE0}"/>
              </a:ext>
            </a:extLst>
          </p:cNvPr>
          <p:cNvSpPr txBox="1"/>
          <p:nvPr/>
        </p:nvSpPr>
        <p:spPr>
          <a:xfrm>
            <a:off x="566509" y="5360894"/>
            <a:ext cx="1863011" cy="369332"/>
          </a:xfrm>
          <a:prstGeom prst="rect">
            <a:avLst/>
          </a:prstGeom>
          <a:noFill/>
        </p:spPr>
        <p:txBody>
          <a:bodyPr wrap="none" rtlCol="0">
            <a:spAutoFit/>
          </a:bodyPr>
          <a:lstStyle/>
          <a:p>
            <a:pPr marL="285750" indent="-285750">
              <a:buFont typeface="Arial" panose="020B0604020202020204" pitchFamily="34" charset="0"/>
              <a:buChar char="•"/>
            </a:pPr>
            <a:r>
              <a:rPr lang="en-US" dirty="0"/>
              <a:t>smaller is better!</a:t>
            </a:r>
          </a:p>
        </p:txBody>
      </p:sp>
    </p:spTree>
    <p:extLst>
      <p:ext uri="{BB962C8B-B14F-4D97-AF65-F5344CB8AC3E}">
        <p14:creationId xmlns:p14="http://schemas.microsoft.com/office/powerpoint/2010/main" val="1811560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628650" y="351166"/>
            <a:ext cx="7886700" cy="573321"/>
          </a:xfrm>
        </p:spPr>
        <p:txBody>
          <a:bodyPr>
            <a:normAutofit/>
          </a:bodyPr>
          <a:lstStyle/>
          <a:p>
            <a:r>
              <a:rPr lang="en-US" sz="2400" dirty="0"/>
              <a:t>Outline</a:t>
            </a:r>
          </a:p>
        </p:txBody>
      </p:sp>
      <p:sp>
        <p:nvSpPr>
          <p:cNvPr id="3" name="TextBox 2">
            <a:extLst>
              <a:ext uri="{FF2B5EF4-FFF2-40B4-BE49-F238E27FC236}">
                <a16:creationId xmlns:a16="http://schemas.microsoft.com/office/drawing/2014/main" id="{8D7C0AA4-3A3C-DB45-946A-B87EF4CE44E7}"/>
              </a:ext>
            </a:extLst>
          </p:cNvPr>
          <p:cNvSpPr txBox="1"/>
          <p:nvPr/>
        </p:nvSpPr>
        <p:spPr>
          <a:xfrm>
            <a:off x="2476522" y="1506070"/>
            <a:ext cx="4190955" cy="2554545"/>
          </a:xfrm>
          <a:prstGeom prst="rect">
            <a:avLst/>
          </a:prstGeom>
          <a:noFill/>
        </p:spPr>
        <p:txBody>
          <a:bodyPr wrap="none" rtlCol="0">
            <a:spAutoFit/>
          </a:bodyPr>
          <a:lstStyle/>
          <a:p>
            <a:pPr marL="285750" indent="-285750">
              <a:buFont typeface="Arial" panose="020B0604020202020204" pitchFamily="34" charset="0"/>
              <a:buChar char="•"/>
            </a:pPr>
            <a:r>
              <a:rPr lang="en-US" sz="2000" dirty="0"/>
              <a:t>SSC &amp; CPT Comments</a:t>
            </a:r>
          </a:p>
          <a:p>
            <a:pPr marL="285750" indent="-285750">
              <a:buFont typeface="Arial" panose="020B0604020202020204" pitchFamily="34" charset="0"/>
              <a:buChar char="•"/>
            </a:pPr>
            <a:r>
              <a:rPr lang="en-US" sz="2000" dirty="0"/>
              <a:t>Recent Fishery and Survey Trends</a:t>
            </a:r>
          </a:p>
          <a:p>
            <a:pPr marL="285750" indent="-285750">
              <a:buFont typeface="Arial" panose="020B0604020202020204" pitchFamily="34" charset="0"/>
              <a:buChar char="•"/>
            </a:pPr>
            <a:r>
              <a:rPr lang="en-US" sz="2000" dirty="0"/>
              <a:t>Model Description</a:t>
            </a:r>
          </a:p>
          <a:p>
            <a:pPr marL="285750" indent="-285750">
              <a:buFont typeface="Arial" panose="020B0604020202020204" pitchFamily="34" charset="0"/>
              <a:buChar char="•"/>
            </a:pPr>
            <a:r>
              <a:rPr lang="en-US" sz="2000" dirty="0"/>
              <a:t>Model Scenarios</a:t>
            </a:r>
          </a:p>
          <a:p>
            <a:pPr marL="285750" indent="-285750">
              <a:buFont typeface="Arial" panose="020B0604020202020204" pitchFamily="34" charset="0"/>
              <a:buChar char="•"/>
            </a:pPr>
            <a:r>
              <a:rPr lang="en-US" sz="2000" dirty="0"/>
              <a:t>Model Evaluation</a:t>
            </a:r>
          </a:p>
          <a:p>
            <a:pPr marL="285750" indent="-285750">
              <a:buFont typeface="Arial" panose="020B0604020202020204" pitchFamily="34" charset="0"/>
              <a:buChar char="•"/>
            </a:pPr>
            <a:r>
              <a:rPr lang="en-US" sz="2000" dirty="0"/>
              <a:t>Missing Survey Uncertainty</a:t>
            </a:r>
          </a:p>
          <a:p>
            <a:pPr marL="285750" indent="-285750">
              <a:buFont typeface="Arial" panose="020B0604020202020204" pitchFamily="34" charset="0"/>
              <a:buChar char="•"/>
            </a:pPr>
            <a:r>
              <a:rPr lang="en-US" sz="2000" dirty="0"/>
              <a:t>Status Determination &amp; OFL Calculation</a:t>
            </a:r>
          </a:p>
          <a:p>
            <a:pPr marL="285750" indent="-285750">
              <a:buFont typeface="Arial" panose="020B0604020202020204" pitchFamily="34" charset="0"/>
              <a:buChar char="•"/>
            </a:pPr>
            <a:r>
              <a:rPr lang="en-US" sz="2000" dirty="0"/>
              <a:t>Final Remarks</a:t>
            </a:r>
          </a:p>
        </p:txBody>
      </p:sp>
    </p:spTree>
    <p:extLst>
      <p:ext uri="{BB962C8B-B14F-4D97-AF65-F5344CB8AC3E}">
        <p14:creationId xmlns:p14="http://schemas.microsoft.com/office/powerpoint/2010/main" val="3632950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NMFS Survey Biomass </a:t>
            </a:r>
          </a:p>
        </p:txBody>
      </p:sp>
      <p:pic>
        <p:nvPicPr>
          <p:cNvPr id="3" name="Picture 2">
            <a:extLst>
              <a:ext uri="{FF2B5EF4-FFF2-40B4-BE49-F238E27FC236}">
                <a16:creationId xmlns:a16="http://schemas.microsoft.com/office/drawing/2014/main" id="{750F6C7C-8E05-AE4C-974A-B9F65FE9A5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9264" y="747658"/>
            <a:ext cx="7498079" cy="6086915"/>
          </a:xfrm>
          <a:prstGeom prst="rect">
            <a:avLst/>
          </a:prstGeom>
        </p:spPr>
      </p:pic>
    </p:spTree>
    <p:extLst>
      <p:ext uri="{BB962C8B-B14F-4D97-AF65-F5344CB8AC3E}">
        <p14:creationId xmlns:p14="http://schemas.microsoft.com/office/powerpoint/2010/main" val="2083288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NMFS Survey Biomass </a:t>
            </a:r>
          </a:p>
        </p:txBody>
      </p:sp>
      <p:pic>
        <p:nvPicPr>
          <p:cNvPr id="4" name="Picture 3">
            <a:extLst>
              <a:ext uri="{FF2B5EF4-FFF2-40B4-BE49-F238E27FC236}">
                <a16:creationId xmlns:a16="http://schemas.microsoft.com/office/drawing/2014/main" id="{0B139512-79DE-3F42-B1DA-CECD22E52B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 y="771085"/>
            <a:ext cx="7498079" cy="6086915"/>
          </a:xfrm>
          <a:prstGeom prst="rect">
            <a:avLst/>
          </a:prstGeom>
        </p:spPr>
      </p:pic>
    </p:spTree>
    <p:extLst>
      <p:ext uri="{BB962C8B-B14F-4D97-AF65-F5344CB8AC3E}">
        <p14:creationId xmlns:p14="http://schemas.microsoft.com/office/powerpoint/2010/main" val="95234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NMFS Survey Biomass </a:t>
            </a:r>
          </a:p>
        </p:txBody>
      </p:sp>
      <p:pic>
        <p:nvPicPr>
          <p:cNvPr id="3" name="Picture 2">
            <a:extLst>
              <a:ext uri="{FF2B5EF4-FFF2-40B4-BE49-F238E27FC236}">
                <a16:creationId xmlns:a16="http://schemas.microsoft.com/office/drawing/2014/main" id="{CDB516DF-72BE-6043-8EA7-5E619F3337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 y="771085"/>
            <a:ext cx="7498079" cy="6086915"/>
          </a:xfrm>
          <a:prstGeom prst="rect">
            <a:avLst/>
          </a:prstGeom>
        </p:spPr>
      </p:pic>
    </p:spTree>
    <p:extLst>
      <p:ext uri="{BB962C8B-B14F-4D97-AF65-F5344CB8AC3E}">
        <p14:creationId xmlns:p14="http://schemas.microsoft.com/office/powerpoint/2010/main" val="2038893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NMFS Survey Size Comps </a:t>
            </a:r>
          </a:p>
        </p:txBody>
      </p:sp>
      <p:pic>
        <p:nvPicPr>
          <p:cNvPr id="4" name="Picture 3">
            <a:extLst>
              <a:ext uri="{FF2B5EF4-FFF2-40B4-BE49-F238E27FC236}">
                <a16:creationId xmlns:a16="http://schemas.microsoft.com/office/drawing/2014/main" id="{1443F8FB-67C0-4E43-B36A-607B380FEC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6988" y="774391"/>
            <a:ext cx="4046713" cy="5871172"/>
          </a:xfrm>
          <a:prstGeom prst="rect">
            <a:avLst/>
          </a:prstGeom>
        </p:spPr>
      </p:pic>
      <p:pic>
        <p:nvPicPr>
          <p:cNvPr id="5" name="Picture 4">
            <a:extLst>
              <a:ext uri="{FF2B5EF4-FFF2-40B4-BE49-F238E27FC236}">
                <a16:creationId xmlns:a16="http://schemas.microsoft.com/office/drawing/2014/main" id="{479E2C80-7629-7B48-9CC2-80BAF50574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162" y="785759"/>
            <a:ext cx="4232799" cy="5871172"/>
          </a:xfrm>
          <a:prstGeom prst="rect">
            <a:avLst/>
          </a:prstGeom>
        </p:spPr>
      </p:pic>
      <p:pic>
        <p:nvPicPr>
          <p:cNvPr id="6" name="Picture 5">
            <a:extLst>
              <a:ext uri="{FF2B5EF4-FFF2-40B4-BE49-F238E27FC236}">
                <a16:creationId xmlns:a16="http://schemas.microsoft.com/office/drawing/2014/main" id="{8F8944C5-24C5-384A-9B0E-0F5E4E9EA2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69949" y="887240"/>
            <a:ext cx="953113" cy="1032180"/>
          </a:xfrm>
          <a:prstGeom prst="rect">
            <a:avLst/>
          </a:prstGeom>
        </p:spPr>
      </p:pic>
    </p:spTree>
    <p:extLst>
      <p:ext uri="{BB962C8B-B14F-4D97-AF65-F5344CB8AC3E}">
        <p14:creationId xmlns:p14="http://schemas.microsoft.com/office/powerpoint/2010/main" val="3231905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NMFS Survey Size Comps </a:t>
            </a:r>
          </a:p>
        </p:txBody>
      </p:sp>
      <p:pic>
        <p:nvPicPr>
          <p:cNvPr id="6" name="Picture 5">
            <a:extLst>
              <a:ext uri="{FF2B5EF4-FFF2-40B4-BE49-F238E27FC236}">
                <a16:creationId xmlns:a16="http://schemas.microsoft.com/office/drawing/2014/main" id="{8F8944C5-24C5-384A-9B0E-0F5E4E9EA2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66999" y="174924"/>
            <a:ext cx="953113" cy="1032180"/>
          </a:xfrm>
          <a:prstGeom prst="rect">
            <a:avLst/>
          </a:prstGeom>
        </p:spPr>
      </p:pic>
      <p:sp>
        <p:nvSpPr>
          <p:cNvPr id="9" name="TextBox 8">
            <a:extLst>
              <a:ext uri="{FF2B5EF4-FFF2-40B4-BE49-F238E27FC236}">
                <a16:creationId xmlns:a16="http://schemas.microsoft.com/office/drawing/2014/main" id="{6A5E3D63-EC99-394F-9A89-66767423D5A6}"/>
              </a:ext>
            </a:extLst>
          </p:cNvPr>
          <p:cNvSpPr txBox="1"/>
          <p:nvPr/>
        </p:nvSpPr>
        <p:spPr>
          <a:xfrm>
            <a:off x="412376" y="914400"/>
            <a:ext cx="689612" cy="369332"/>
          </a:xfrm>
          <a:prstGeom prst="rect">
            <a:avLst/>
          </a:prstGeom>
          <a:noFill/>
        </p:spPr>
        <p:txBody>
          <a:bodyPr wrap="none" rtlCol="0">
            <a:spAutoFit/>
          </a:bodyPr>
          <a:lstStyle/>
          <a:p>
            <a:r>
              <a:rPr lang="en-US" dirty="0"/>
              <a:t>males</a:t>
            </a:r>
          </a:p>
        </p:txBody>
      </p:sp>
      <p:pic>
        <p:nvPicPr>
          <p:cNvPr id="10" name="Picture 9">
            <a:extLst>
              <a:ext uri="{FF2B5EF4-FFF2-40B4-BE49-F238E27FC236}">
                <a16:creationId xmlns:a16="http://schemas.microsoft.com/office/drawing/2014/main" id="{3BD3E9AC-7B7B-764A-9754-7493427494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412374"/>
            <a:ext cx="3127042" cy="4023360"/>
          </a:xfrm>
          <a:prstGeom prst="rect">
            <a:avLst/>
          </a:prstGeom>
        </p:spPr>
      </p:pic>
      <p:pic>
        <p:nvPicPr>
          <p:cNvPr id="11" name="Picture 10">
            <a:extLst>
              <a:ext uri="{FF2B5EF4-FFF2-40B4-BE49-F238E27FC236}">
                <a16:creationId xmlns:a16="http://schemas.microsoft.com/office/drawing/2014/main" id="{3FF4CC6C-CCD9-6348-A5DB-4D99A17FEEE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27043" y="1422266"/>
            <a:ext cx="2983880" cy="4023360"/>
          </a:xfrm>
          <a:prstGeom prst="rect">
            <a:avLst/>
          </a:prstGeom>
        </p:spPr>
      </p:pic>
      <p:pic>
        <p:nvPicPr>
          <p:cNvPr id="12" name="Picture 11">
            <a:extLst>
              <a:ext uri="{FF2B5EF4-FFF2-40B4-BE49-F238E27FC236}">
                <a16:creationId xmlns:a16="http://schemas.microsoft.com/office/drawing/2014/main" id="{3EB68D8B-EBF7-4F4C-A6B2-32272A9055F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10923" y="1422266"/>
            <a:ext cx="2986037" cy="4023360"/>
          </a:xfrm>
          <a:prstGeom prst="rect">
            <a:avLst/>
          </a:prstGeom>
        </p:spPr>
      </p:pic>
    </p:spTree>
    <p:extLst>
      <p:ext uri="{BB962C8B-B14F-4D97-AF65-F5344CB8AC3E}">
        <p14:creationId xmlns:p14="http://schemas.microsoft.com/office/powerpoint/2010/main" val="1192121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57CEEB-AACF-7543-BE3A-3CC3E84D24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07528" y="1380653"/>
            <a:ext cx="3082039" cy="4096693"/>
          </a:xfrm>
          <a:prstGeom prst="rect">
            <a:avLst/>
          </a:prstGeom>
        </p:spPr>
      </p:pic>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NMFS Survey Size Comps </a:t>
            </a:r>
          </a:p>
        </p:txBody>
      </p:sp>
      <p:pic>
        <p:nvPicPr>
          <p:cNvPr id="6" name="Picture 5">
            <a:extLst>
              <a:ext uri="{FF2B5EF4-FFF2-40B4-BE49-F238E27FC236}">
                <a16:creationId xmlns:a16="http://schemas.microsoft.com/office/drawing/2014/main" id="{8F8944C5-24C5-384A-9B0E-0F5E4E9EA2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66999" y="174924"/>
            <a:ext cx="953113" cy="1032180"/>
          </a:xfrm>
          <a:prstGeom prst="rect">
            <a:avLst/>
          </a:prstGeom>
        </p:spPr>
      </p:pic>
      <p:pic>
        <p:nvPicPr>
          <p:cNvPr id="7" name="Picture 6">
            <a:extLst>
              <a:ext uri="{FF2B5EF4-FFF2-40B4-BE49-F238E27FC236}">
                <a16:creationId xmlns:a16="http://schemas.microsoft.com/office/drawing/2014/main" id="{B5EF85D8-A0F9-054D-B59F-E06AD0086B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4145" y="1380653"/>
            <a:ext cx="3182436" cy="4096693"/>
          </a:xfrm>
          <a:prstGeom prst="rect">
            <a:avLst/>
          </a:prstGeom>
        </p:spPr>
      </p:pic>
      <p:pic>
        <p:nvPicPr>
          <p:cNvPr id="8" name="Picture 7">
            <a:extLst>
              <a:ext uri="{FF2B5EF4-FFF2-40B4-BE49-F238E27FC236}">
                <a16:creationId xmlns:a16="http://schemas.microsoft.com/office/drawing/2014/main" id="{4EEC66ED-1960-BB40-8410-6C0C3CB975D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28710" y="1380653"/>
            <a:ext cx="1621390" cy="3997105"/>
          </a:xfrm>
          <a:prstGeom prst="rect">
            <a:avLst/>
          </a:prstGeom>
        </p:spPr>
      </p:pic>
      <p:sp>
        <p:nvSpPr>
          <p:cNvPr id="9" name="TextBox 8">
            <a:extLst>
              <a:ext uri="{FF2B5EF4-FFF2-40B4-BE49-F238E27FC236}">
                <a16:creationId xmlns:a16="http://schemas.microsoft.com/office/drawing/2014/main" id="{6A5E3D63-EC99-394F-9A89-66767423D5A6}"/>
              </a:ext>
            </a:extLst>
          </p:cNvPr>
          <p:cNvSpPr txBox="1"/>
          <p:nvPr/>
        </p:nvSpPr>
        <p:spPr>
          <a:xfrm>
            <a:off x="412376" y="914400"/>
            <a:ext cx="689612" cy="369332"/>
          </a:xfrm>
          <a:prstGeom prst="rect">
            <a:avLst/>
          </a:prstGeom>
          <a:noFill/>
        </p:spPr>
        <p:txBody>
          <a:bodyPr wrap="none" rtlCol="0">
            <a:spAutoFit/>
          </a:bodyPr>
          <a:lstStyle/>
          <a:p>
            <a:r>
              <a:rPr lang="en-US" dirty="0"/>
              <a:t>males</a:t>
            </a:r>
          </a:p>
        </p:txBody>
      </p:sp>
    </p:spTree>
    <p:extLst>
      <p:ext uri="{BB962C8B-B14F-4D97-AF65-F5344CB8AC3E}">
        <p14:creationId xmlns:p14="http://schemas.microsoft.com/office/powerpoint/2010/main" val="1662332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NMFS Survey Size Comps </a:t>
            </a:r>
          </a:p>
        </p:txBody>
      </p:sp>
      <p:pic>
        <p:nvPicPr>
          <p:cNvPr id="6" name="Picture 5">
            <a:extLst>
              <a:ext uri="{FF2B5EF4-FFF2-40B4-BE49-F238E27FC236}">
                <a16:creationId xmlns:a16="http://schemas.microsoft.com/office/drawing/2014/main" id="{8F8944C5-24C5-384A-9B0E-0F5E4E9EA2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66999" y="174924"/>
            <a:ext cx="953113" cy="1032180"/>
          </a:xfrm>
          <a:prstGeom prst="rect">
            <a:avLst/>
          </a:prstGeom>
        </p:spPr>
      </p:pic>
      <p:sp>
        <p:nvSpPr>
          <p:cNvPr id="9" name="TextBox 8">
            <a:extLst>
              <a:ext uri="{FF2B5EF4-FFF2-40B4-BE49-F238E27FC236}">
                <a16:creationId xmlns:a16="http://schemas.microsoft.com/office/drawing/2014/main" id="{6A5E3D63-EC99-394F-9A89-66767423D5A6}"/>
              </a:ext>
            </a:extLst>
          </p:cNvPr>
          <p:cNvSpPr txBox="1"/>
          <p:nvPr/>
        </p:nvSpPr>
        <p:spPr>
          <a:xfrm>
            <a:off x="412376" y="914400"/>
            <a:ext cx="1689886" cy="369332"/>
          </a:xfrm>
          <a:prstGeom prst="rect">
            <a:avLst/>
          </a:prstGeom>
          <a:noFill/>
        </p:spPr>
        <p:txBody>
          <a:bodyPr wrap="none" rtlCol="0">
            <a:spAutoFit/>
          </a:bodyPr>
          <a:lstStyle/>
          <a:p>
            <a:r>
              <a:rPr lang="en-US" dirty="0"/>
              <a:t>immature females</a:t>
            </a:r>
          </a:p>
        </p:txBody>
      </p:sp>
      <p:pic>
        <p:nvPicPr>
          <p:cNvPr id="4" name="Picture 3">
            <a:extLst>
              <a:ext uri="{FF2B5EF4-FFF2-40B4-BE49-F238E27FC236}">
                <a16:creationId xmlns:a16="http://schemas.microsoft.com/office/drawing/2014/main" id="{EE4C7C9F-BE7E-D442-A25A-61907610B9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17320"/>
            <a:ext cx="3129615" cy="4023360"/>
          </a:xfrm>
          <a:prstGeom prst="rect">
            <a:avLst/>
          </a:prstGeom>
        </p:spPr>
      </p:pic>
      <p:pic>
        <p:nvPicPr>
          <p:cNvPr id="5" name="Picture 4">
            <a:extLst>
              <a:ext uri="{FF2B5EF4-FFF2-40B4-BE49-F238E27FC236}">
                <a16:creationId xmlns:a16="http://schemas.microsoft.com/office/drawing/2014/main" id="{FF4EC0B5-0C5B-EA41-8394-9B1D5F5E74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19720" y="1444215"/>
            <a:ext cx="3032963" cy="4023360"/>
          </a:xfrm>
          <a:prstGeom prst="rect">
            <a:avLst/>
          </a:prstGeom>
        </p:spPr>
      </p:pic>
      <p:pic>
        <p:nvPicPr>
          <p:cNvPr id="10" name="Picture 9">
            <a:extLst>
              <a:ext uri="{FF2B5EF4-FFF2-40B4-BE49-F238E27FC236}">
                <a16:creationId xmlns:a16="http://schemas.microsoft.com/office/drawing/2014/main" id="{88740AC2-750D-C643-A40A-B48BFF1DC52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52683" y="1444215"/>
            <a:ext cx="2958425" cy="4023360"/>
          </a:xfrm>
          <a:prstGeom prst="rect">
            <a:avLst/>
          </a:prstGeom>
        </p:spPr>
      </p:pic>
    </p:spTree>
    <p:extLst>
      <p:ext uri="{BB962C8B-B14F-4D97-AF65-F5344CB8AC3E}">
        <p14:creationId xmlns:p14="http://schemas.microsoft.com/office/powerpoint/2010/main" val="36150910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NMFS Survey Size Comps </a:t>
            </a:r>
          </a:p>
        </p:txBody>
      </p:sp>
      <p:pic>
        <p:nvPicPr>
          <p:cNvPr id="6" name="Picture 5">
            <a:extLst>
              <a:ext uri="{FF2B5EF4-FFF2-40B4-BE49-F238E27FC236}">
                <a16:creationId xmlns:a16="http://schemas.microsoft.com/office/drawing/2014/main" id="{8F8944C5-24C5-384A-9B0E-0F5E4E9EA2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66999" y="174924"/>
            <a:ext cx="953113" cy="1032180"/>
          </a:xfrm>
          <a:prstGeom prst="rect">
            <a:avLst/>
          </a:prstGeom>
        </p:spPr>
      </p:pic>
      <p:sp>
        <p:nvSpPr>
          <p:cNvPr id="9" name="TextBox 8">
            <a:extLst>
              <a:ext uri="{FF2B5EF4-FFF2-40B4-BE49-F238E27FC236}">
                <a16:creationId xmlns:a16="http://schemas.microsoft.com/office/drawing/2014/main" id="{6A5E3D63-EC99-394F-9A89-66767423D5A6}"/>
              </a:ext>
            </a:extLst>
          </p:cNvPr>
          <p:cNvSpPr txBox="1"/>
          <p:nvPr/>
        </p:nvSpPr>
        <p:spPr>
          <a:xfrm>
            <a:off x="412376" y="914400"/>
            <a:ext cx="1689886" cy="369332"/>
          </a:xfrm>
          <a:prstGeom prst="rect">
            <a:avLst/>
          </a:prstGeom>
          <a:noFill/>
        </p:spPr>
        <p:txBody>
          <a:bodyPr wrap="none" rtlCol="0">
            <a:spAutoFit/>
          </a:bodyPr>
          <a:lstStyle/>
          <a:p>
            <a:r>
              <a:rPr lang="en-US" dirty="0"/>
              <a:t>immature females</a:t>
            </a:r>
          </a:p>
        </p:txBody>
      </p:sp>
      <p:pic>
        <p:nvPicPr>
          <p:cNvPr id="3" name="Picture 2">
            <a:extLst>
              <a:ext uri="{FF2B5EF4-FFF2-40B4-BE49-F238E27FC236}">
                <a16:creationId xmlns:a16="http://schemas.microsoft.com/office/drawing/2014/main" id="{63EC4A3C-3947-1D4A-A5C4-0B18E133A5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9318" y="1604682"/>
            <a:ext cx="3101424" cy="4023360"/>
          </a:xfrm>
          <a:prstGeom prst="rect">
            <a:avLst/>
          </a:prstGeom>
        </p:spPr>
      </p:pic>
      <p:pic>
        <p:nvPicPr>
          <p:cNvPr id="7" name="Picture 6">
            <a:extLst>
              <a:ext uri="{FF2B5EF4-FFF2-40B4-BE49-F238E27FC236}">
                <a16:creationId xmlns:a16="http://schemas.microsoft.com/office/drawing/2014/main" id="{EB0D9AC7-E9B8-4A41-9625-4EB4EB0C2F9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11681" y="1604682"/>
            <a:ext cx="1570319" cy="4023360"/>
          </a:xfrm>
          <a:prstGeom prst="rect">
            <a:avLst/>
          </a:prstGeom>
        </p:spPr>
      </p:pic>
      <p:pic>
        <p:nvPicPr>
          <p:cNvPr id="11" name="Picture 10">
            <a:extLst>
              <a:ext uri="{FF2B5EF4-FFF2-40B4-BE49-F238E27FC236}">
                <a16:creationId xmlns:a16="http://schemas.microsoft.com/office/drawing/2014/main" id="{716AAA13-FE22-5342-8BD4-8452D617369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53107" y="1604682"/>
            <a:ext cx="2958425" cy="4023360"/>
          </a:xfrm>
          <a:prstGeom prst="rect">
            <a:avLst/>
          </a:prstGeom>
        </p:spPr>
      </p:pic>
    </p:spTree>
    <p:extLst>
      <p:ext uri="{BB962C8B-B14F-4D97-AF65-F5344CB8AC3E}">
        <p14:creationId xmlns:p14="http://schemas.microsoft.com/office/powerpoint/2010/main" val="38805551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BSFRF SBS Survey Biomass </a:t>
            </a:r>
          </a:p>
        </p:txBody>
      </p:sp>
      <p:pic>
        <p:nvPicPr>
          <p:cNvPr id="3" name="Picture 2">
            <a:extLst>
              <a:ext uri="{FF2B5EF4-FFF2-40B4-BE49-F238E27FC236}">
                <a16:creationId xmlns:a16="http://schemas.microsoft.com/office/drawing/2014/main" id="{AFB51D84-0171-B14A-9F60-658A42B0C9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 y="771085"/>
            <a:ext cx="7498079" cy="6086915"/>
          </a:xfrm>
          <a:prstGeom prst="rect">
            <a:avLst/>
          </a:prstGeom>
        </p:spPr>
      </p:pic>
    </p:spTree>
    <p:extLst>
      <p:ext uri="{BB962C8B-B14F-4D97-AF65-F5344CB8AC3E}">
        <p14:creationId xmlns:p14="http://schemas.microsoft.com/office/powerpoint/2010/main" val="4065611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BSFRF SBS Survey Biomass </a:t>
            </a:r>
          </a:p>
        </p:txBody>
      </p:sp>
      <p:pic>
        <p:nvPicPr>
          <p:cNvPr id="3" name="Picture 2">
            <a:extLst>
              <a:ext uri="{FF2B5EF4-FFF2-40B4-BE49-F238E27FC236}">
                <a16:creationId xmlns:a16="http://schemas.microsoft.com/office/drawing/2014/main" id="{52A1C046-3B31-B248-8449-D36FA88DA0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 y="771085"/>
            <a:ext cx="7498079" cy="6086915"/>
          </a:xfrm>
          <a:prstGeom prst="rect">
            <a:avLst/>
          </a:prstGeom>
        </p:spPr>
      </p:pic>
    </p:spTree>
    <p:extLst>
      <p:ext uri="{BB962C8B-B14F-4D97-AF65-F5344CB8AC3E}">
        <p14:creationId xmlns:p14="http://schemas.microsoft.com/office/powerpoint/2010/main" val="1505058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787B3D-6E44-614F-AE2F-245CCDA5496F}"/>
              </a:ext>
            </a:extLst>
          </p:cNvPr>
          <p:cNvSpPr/>
          <p:nvPr/>
        </p:nvSpPr>
        <p:spPr>
          <a:xfrm>
            <a:off x="528918" y="482803"/>
            <a:ext cx="8157882" cy="954107"/>
          </a:xfrm>
          <a:prstGeom prst="rect">
            <a:avLst/>
          </a:prstGeom>
        </p:spPr>
        <p:txBody>
          <a:bodyPr wrap="square">
            <a:spAutoFit/>
          </a:bodyPr>
          <a:lstStyle/>
          <a:p>
            <a:r>
              <a:rPr lang="en-US" sz="1400" b="1" i="1" dirty="0">
                <a:latin typeface="Times New Roman" panose="02020603050405020304" pitchFamily="18" charset="0"/>
                <a:ea typeface="MS Gothic" panose="020B0609070205080204" pitchFamily="49" charset="-128"/>
                <a:cs typeface="Times New Roman" panose="02020603050405020304" pitchFamily="18" charset="0"/>
              </a:rPr>
              <a:t>SSC Comment: The SSC reminds all stock assessment authors to implement the guidelines for model numbering for consistency and easier version tracking over time and emphasizes how important this is for SSC review.</a:t>
            </a:r>
          </a:p>
          <a:p>
            <a:pPr>
              <a:spcAft>
                <a:spcPts val="1000"/>
              </a:spcAft>
            </a:pPr>
            <a:r>
              <a:rPr lang="en-US" sz="1400" i="1" dirty="0">
                <a:latin typeface="Times New Roman" panose="02020603050405020304" pitchFamily="18" charset="0"/>
                <a:ea typeface="Calibri" panose="020F0502020204030204" pitchFamily="34" charset="0"/>
                <a:cs typeface="Times New Roman" panose="02020603050405020304" pitchFamily="18" charset="0"/>
              </a:rPr>
              <a:t>Response (9/20)</a:t>
            </a:r>
            <a:r>
              <a:rPr lang="en-US" sz="1400" dirty="0">
                <a:latin typeface="Times New Roman" panose="02020603050405020304" pitchFamily="18" charset="0"/>
                <a:ea typeface="Calibri" panose="020F0502020204030204" pitchFamily="34" charset="0"/>
                <a:cs typeface="Times New Roman" panose="02020603050405020304" pitchFamily="18" charset="0"/>
              </a:rPr>
              <a:t>: The SSC numbering convention is followed in this chapter.</a:t>
            </a:r>
          </a:p>
        </p:txBody>
      </p:sp>
      <p:sp>
        <p:nvSpPr>
          <p:cNvPr id="6" name="Rectangle 5">
            <a:extLst>
              <a:ext uri="{FF2B5EF4-FFF2-40B4-BE49-F238E27FC236}">
                <a16:creationId xmlns:a16="http://schemas.microsoft.com/office/drawing/2014/main" id="{BB35B860-1647-0E49-A526-420F8D6921E0}"/>
              </a:ext>
            </a:extLst>
          </p:cNvPr>
          <p:cNvSpPr/>
          <p:nvPr/>
        </p:nvSpPr>
        <p:spPr>
          <a:xfrm>
            <a:off x="457200" y="1859339"/>
            <a:ext cx="8157882" cy="1600438"/>
          </a:xfrm>
          <a:prstGeom prst="rect">
            <a:avLst/>
          </a:prstGeom>
        </p:spPr>
        <p:txBody>
          <a:bodyPr wrap="square">
            <a:spAutoFit/>
          </a:bodyPr>
          <a:lstStyle/>
          <a:p>
            <a:r>
              <a:rPr lang="en-US" sz="1400" b="1" i="1" dirty="0">
                <a:latin typeface="Times New Roman" panose="02020603050405020304" pitchFamily="18" charset="0"/>
                <a:ea typeface="MS Gothic" panose="020B0609070205080204" pitchFamily="49" charset="-128"/>
                <a:cs typeface="Times New Roman" panose="02020603050405020304" pitchFamily="18" charset="0"/>
              </a:rPr>
              <a:t>CPT Comment: Should no survey occur, the CPT recommends that stock assessment authors roll over last year’s accepted model, incorporating updated fishery data when possible, and projecting OFL/ABCs based on our understanding of stock trends from surveys to 2019.</a:t>
            </a:r>
          </a:p>
          <a:p>
            <a:pPr>
              <a:spcAft>
                <a:spcPts val="1000"/>
              </a:spcAft>
            </a:pPr>
            <a:r>
              <a:rPr lang="en-US" sz="1400" i="1" dirty="0">
                <a:latin typeface="Times New Roman" panose="02020603050405020304" pitchFamily="18" charset="0"/>
                <a:ea typeface="Calibri" panose="020F0502020204030204" pitchFamily="34" charset="0"/>
                <a:cs typeface="Times New Roman" panose="02020603050405020304" pitchFamily="18" charset="0"/>
              </a:rPr>
              <a:t>Response (9/20)</a:t>
            </a:r>
            <a:r>
              <a:rPr lang="en-US" sz="1400" dirty="0">
                <a:latin typeface="Times New Roman" panose="02020603050405020304" pitchFamily="18" charset="0"/>
                <a:ea typeface="Calibri" panose="020F0502020204030204" pitchFamily="34" charset="0"/>
                <a:cs typeface="Times New Roman" panose="02020603050405020304" pitchFamily="18" charset="0"/>
              </a:rPr>
              <a:t>: The 2020 NMFS EBS Shelf bottom trawl survey was indeed cancelled. Model runs were conducted with last year’s accepted model, updated with fishery data for 2019/20 (Scenario 19.03(2020)). Additional runs were made that included simulated 2020 survey data which bracketed the survey biomass for 2020 predicted by 19.03(2020) by 25% of expected variation.</a:t>
            </a:r>
          </a:p>
        </p:txBody>
      </p:sp>
    </p:spTree>
    <p:extLst>
      <p:ext uri="{BB962C8B-B14F-4D97-AF65-F5344CB8AC3E}">
        <p14:creationId xmlns:p14="http://schemas.microsoft.com/office/powerpoint/2010/main" val="20745365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BSFRF SBS Survey Biomass </a:t>
            </a:r>
          </a:p>
        </p:txBody>
      </p:sp>
      <p:pic>
        <p:nvPicPr>
          <p:cNvPr id="3" name="Picture 2">
            <a:extLst>
              <a:ext uri="{FF2B5EF4-FFF2-40B4-BE49-F238E27FC236}">
                <a16:creationId xmlns:a16="http://schemas.microsoft.com/office/drawing/2014/main" id="{FDA98CEF-6F12-E748-B428-B32475EFD6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 y="771085"/>
            <a:ext cx="7498079" cy="6086915"/>
          </a:xfrm>
          <a:prstGeom prst="rect">
            <a:avLst/>
          </a:prstGeom>
        </p:spPr>
      </p:pic>
    </p:spTree>
    <p:extLst>
      <p:ext uri="{BB962C8B-B14F-4D97-AF65-F5344CB8AC3E}">
        <p14:creationId xmlns:p14="http://schemas.microsoft.com/office/powerpoint/2010/main" val="34986556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BSFRF SBS Survey Size Comps </a:t>
            </a:r>
          </a:p>
        </p:txBody>
      </p:sp>
      <p:pic>
        <p:nvPicPr>
          <p:cNvPr id="4" name="Picture 3">
            <a:extLst>
              <a:ext uri="{FF2B5EF4-FFF2-40B4-BE49-F238E27FC236}">
                <a16:creationId xmlns:a16="http://schemas.microsoft.com/office/drawing/2014/main" id="{3B35EADC-9264-BE41-B947-DEF512F5B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8625" y="864605"/>
            <a:ext cx="4074964" cy="5486553"/>
          </a:xfrm>
          <a:prstGeom prst="rect">
            <a:avLst/>
          </a:prstGeom>
        </p:spPr>
      </p:pic>
      <p:pic>
        <p:nvPicPr>
          <p:cNvPr id="5" name="Picture 4">
            <a:extLst>
              <a:ext uri="{FF2B5EF4-FFF2-40B4-BE49-F238E27FC236}">
                <a16:creationId xmlns:a16="http://schemas.microsoft.com/office/drawing/2014/main" id="{8BD8DDF5-1CB3-1F45-8CDB-992AE5ABC1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2139" y="819339"/>
            <a:ext cx="4340114" cy="5531819"/>
          </a:xfrm>
          <a:prstGeom prst="rect">
            <a:avLst/>
          </a:prstGeom>
        </p:spPr>
      </p:pic>
      <p:pic>
        <p:nvPicPr>
          <p:cNvPr id="6" name="Picture 5">
            <a:extLst>
              <a:ext uri="{FF2B5EF4-FFF2-40B4-BE49-F238E27FC236}">
                <a16:creationId xmlns:a16="http://schemas.microsoft.com/office/drawing/2014/main" id="{3EE2DC97-6011-6541-8664-D3683E0929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65403" y="1004934"/>
            <a:ext cx="609335" cy="352834"/>
          </a:xfrm>
          <a:prstGeom prst="rect">
            <a:avLst/>
          </a:prstGeom>
        </p:spPr>
      </p:pic>
    </p:spTree>
    <p:extLst>
      <p:ext uri="{BB962C8B-B14F-4D97-AF65-F5344CB8AC3E}">
        <p14:creationId xmlns:p14="http://schemas.microsoft.com/office/powerpoint/2010/main" val="732250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BSFRF SBS Survey Size Comps </a:t>
            </a:r>
          </a:p>
        </p:txBody>
      </p:sp>
      <p:pic>
        <p:nvPicPr>
          <p:cNvPr id="6" name="Picture 5">
            <a:extLst>
              <a:ext uri="{FF2B5EF4-FFF2-40B4-BE49-F238E27FC236}">
                <a16:creationId xmlns:a16="http://schemas.microsoft.com/office/drawing/2014/main" id="{3EE2DC97-6011-6541-8664-D3683E0929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4366" y="673240"/>
            <a:ext cx="609335" cy="352834"/>
          </a:xfrm>
          <a:prstGeom prst="rect">
            <a:avLst/>
          </a:prstGeom>
        </p:spPr>
      </p:pic>
      <p:sp>
        <p:nvSpPr>
          <p:cNvPr id="9" name="TextBox 8">
            <a:extLst>
              <a:ext uri="{FF2B5EF4-FFF2-40B4-BE49-F238E27FC236}">
                <a16:creationId xmlns:a16="http://schemas.microsoft.com/office/drawing/2014/main" id="{4ED13D97-587A-D34C-9223-522356CA1692}"/>
              </a:ext>
            </a:extLst>
          </p:cNvPr>
          <p:cNvSpPr txBox="1"/>
          <p:nvPr/>
        </p:nvSpPr>
        <p:spPr>
          <a:xfrm>
            <a:off x="1595718" y="849657"/>
            <a:ext cx="689612" cy="369332"/>
          </a:xfrm>
          <a:prstGeom prst="rect">
            <a:avLst/>
          </a:prstGeom>
          <a:noFill/>
        </p:spPr>
        <p:txBody>
          <a:bodyPr wrap="none" rtlCol="0">
            <a:spAutoFit/>
          </a:bodyPr>
          <a:lstStyle/>
          <a:p>
            <a:r>
              <a:rPr lang="en-US" dirty="0"/>
              <a:t>males</a:t>
            </a:r>
          </a:p>
        </p:txBody>
      </p:sp>
      <p:sp>
        <p:nvSpPr>
          <p:cNvPr id="10" name="TextBox 9">
            <a:extLst>
              <a:ext uri="{FF2B5EF4-FFF2-40B4-BE49-F238E27FC236}">
                <a16:creationId xmlns:a16="http://schemas.microsoft.com/office/drawing/2014/main" id="{8FEDE56C-3C82-5E40-B00C-F078B00DA792}"/>
              </a:ext>
            </a:extLst>
          </p:cNvPr>
          <p:cNvSpPr txBox="1"/>
          <p:nvPr/>
        </p:nvSpPr>
        <p:spPr>
          <a:xfrm>
            <a:off x="3908611" y="912258"/>
            <a:ext cx="1689886" cy="369332"/>
          </a:xfrm>
          <a:prstGeom prst="rect">
            <a:avLst/>
          </a:prstGeom>
          <a:noFill/>
        </p:spPr>
        <p:txBody>
          <a:bodyPr wrap="none" rtlCol="0">
            <a:spAutoFit/>
          </a:bodyPr>
          <a:lstStyle/>
          <a:p>
            <a:r>
              <a:rPr lang="en-US" dirty="0"/>
              <a:t>immature females</a:t>
            </a:r>
          </a:p>
        </p:txBody>
      </p:sp>
      <p:sp>
        <p:nvSpPr>
          <p:cNvPr id="11" name="TextBox 10">
            <a:extLst>
              <a:ext uri="{FF2B5EF4-FFF2-40B4-BE49-F238E27FC236}">
                <a16:creationId xmlns:a16="http://schemas.microsoft.com/office/drawing/2014/main" id="{3A19CC88-0DE0-EB4A-A356-3CEEF73F0695}"/>
              </a:ext>
            </a:extLst>
          </p:cNvPr>
          <p:cNvSpPr txBox="1"/>
          <p:nvPr/>
        </p:nvSpPr>
        <p:spPr>
          <a:xfrm>
            <a:off x="6863252" y="945774"/>
            <a:ext cx="1491114" cy="369332"/>
          </a:xfrm>
          <a:prstGeom prst="rect">
            <a:avLst/>
          </a:prstGeom>
          <a:noFill/>
        </p:spPr>
        <p:txBody>
          <a:bodyPr wrap="none" rtlCol="0">
            <a:spAutoFit/>
          </a:bodyPr>
          <a:lstStyle/>
          <a:p>
            <a:r>
              <a:rPr lang="en-US" dirty="0"/>
              <a:t>mature females</a:t>
            </a:r>
          </a:p>
        </p:txBody>
      </p:sp>
      <p:pic>
        <p:nvPicPr>
          <p:cNvPr id="12" name="Picture 11">
            <a:extLst>
              <a:ext uri="{FF2B5EF4-FFF2-40B4-BE49-F238E27FC236}">
                <a16:creationId xmlns:a16="http://schemas.microsoft.com/office/drawing/2014/main" id="{B9717503-80F6-9F43-AFBB-3449835F33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1267" y="1218990"/>
            <a:ext cx="1973264" cy="1909268"/>
          </a:xfrm>
          <a:prstGeom prst="rect">
            <a:avLst/>
          </a:prstGeom>
        </p:spPr>
      </p:pic>
      <p:pic>
        <p:nvPicPr>
          <p:cNvPr id="13" name="Picture 12">
            <a:extLst>
              <a:ext uri="{FF2B5EF4-FFF2-40B4-BE49-F238E27FC236}">
                <a16:creationId xmlns:a16="http://schemas.microsoft.com/office/drawing/2014/main" id="{0D782911-839B-D04E-91D2-BC5E1E8539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1267" y="3085849"/>
            <a:ext cx="1973264" cy="2922494"/>
          </a:xfrm>
          <a:prstGeom prst="rect">
            <a:avLst/>
          </a:prstGeom>
        </p:spPr>
      </p:pic>
      <p:pic>
        <p:nvPicPr>
          <p:cNvPr id="14" name="Picture 13">
            <a:extLst>
              <a:ext uri="{FF2B5EF4-FFF2-40B4-BE49-F238E27FC236}">
                <a16:creationId xmlns:a16="http://schemas.microsoft.com/office/drawing/2014/main" id="{BA3ECF29-D056-FB42-8CC5-6F8318FAE0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89279" y="1218989"/>
            <a:ext cx="1988112" cy="1911095"/>
          </a:xfrm>
          <a:prstGeom prst="rect">
            <a:avLst/>
          </a:prstGeom>
        </p:spPr>
      </p:pic>
      <p:pic>
        <p:nvPicPr>
          <p:cNvPr id="15" name="Picture 14">
            <a:extLst>
              <a:ext uri="{FF2B5EF4-FFF2-40B4-BE49-F238E27FC236}">
                <a16:creationId xmlns:a16="http://schemas.microsoft.com/office/drawing/2014/main" id="{6C1D908F-5F09-9A4F-B03A-8431F6257FA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89279" y="3157142"/>
            <a:ext cx="1989700" cy="2922494"/>
          </a:xfrm>
          <a:prstGeom prst="rect">
            <a:avLst/>
          </a:prstGeom>
        </p:spPr>
      </p:pic>
      <p:pic>
        <p:nvPicPr>
          <p:cNvPr id="16" name="Picture 15">
            <a:extLst>
              <a:ext uri="{FF2B5EF4-FFF2-40B4-BE49-F238E27FC236}">
                <a16:creationId xmlns:a16="http://schemas.microsoft.com/office/drawing/2014/main" id="{044B37A5-4415-6E4D-AFBB-0FC5F70B7F7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29226" y="1281590"/>
            <a:ext cx="1959165" cy="1911095"/>
          </a:xfrm>
          <a:prstGeom prst="rect">
            <a:avLst/>
          </a:prstGeom>
        </p:spPr>
      </p:pic>
      <p:pic>
        <p:nvPicPr>
          <p:cNvPr id="17" name="Picture 16">
            <a:extLst>
              <a:ext uri="{FF2B5EF4-FFF2-40B4-BE49-F238E27FC236}">
                <a16:creationId xmlns:a16="http://schemas.microsoft.com/office/drawing/2014/main" id="{54B10411-21C3-014A-8448-7C2CEEF8E87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26971" y="3192685"/>
            <a:ext cx="1963673" cy="2926080"/>
          </a:xfrm>
          <a:prstGeom prst="rect">
            <a:avLst/>
          </a:prstGeom>
        </p:spPr>
      </p:pic>
    </p:spTree>
    <p:extLst>
      <p:ext uri="{BB962C8B-B14F-4D97-AF65-F5344CB8AC3E}">
        <p14:creationId xmlns:p14="http://schemas.microsoft.com/office/powerpoint/2010/main" val="21631417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Retained Catch Biomass </a:t>
            </a:r>
          </a:p>
        </p:txBody>
      </p:sp>
      <p:pic>
        <p:nvPicPr>
          <p:cNvPr id="4" name="Picture 3">
            <a:extLst>
              <a:ext uri="{FF2B5EF4-FFF2-40B4-BE49-F238E27FC236}">
                <a16:creationId xmlns:a16="http://schemas.microsoft.com/office/drawing/2014/main" id="{7F55037F-661F-7146-A451-3E11594C3C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 y="785758"/>
            <a:ext cx="7498079" cy="6086915"/>
          </a:xfrm>
          <a:prstGeom prst="rect">
            <a:avLst/>
          </a:prstGeom>
        </p:spPr>
      </p:pic>
    </p:spTree>
    <p:extLst>
      <p:ext uri="{BB962C8B-B14F-4D97-AF65-F5344CB8AC3E}">
        <p14:creationId xmlns:p14="http://schemas.microsoft.com/office/powerpoint/2010/main" val="24380926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Retained Catch Size Comps </a:t>
            </a:r>
          </a:p>
        </p:txBody>
      </p:sp>
      <p:pic>
        <p:nvPicPr>
          <p:cNvPr id="6" name="Picture 5">
            <a:extLst>
              <a:ext uri="{FF2B5EF4-FFF2-40B4-BE49-F238E27FC236}">
                <a16:creationId xmlns:a16="http://schemas.microsoft.com/office/drawing/2014/main" id="{9B5B95AF-90D1-8A4A-8905-905B8A3C4B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90575" y="1398074"/>
            <a:ext cx="1457196" cy="3750383"/>
          </a:xfrm>
          <a:prstGeom prst="rect">
            <a:avLst/>
          </a:prstGeom>
        </p:spPr>
      </p:pic>
      <p:pic>
        <p:nvPicPr>
          <p:cNvPr id="7" name="Picture 6">
            <a:extLst>
              <a:ext uri="{FF2B5EF4-FFF2-40B4-BE49-F238E27FC236}">
                <a16:creationId xmlns:a16="http://schemas.microsoft.com/office/drawing/2014/main" id="{144BB05E-5106-7A47-A701-FF34644D69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9866" y="1391289"/>
            <a:ext cx="2950398" cy="3885813"/>
          </a:xfrm>
          <a:prstGeom prst="rect">
            <a:avLst/>
          </a:prstGeom>
        </p:spPr>
      </p:pic>
      <p:pic>
        <p:nvPicPr>
          <p:cNvPr id="8" name="Picture 7">
            <a:extLst>
              <a:ext uri="{FF2B5EF4-FFF2-40B4-BE49-F238E27FC236}">
                <a16:creationId xmlns:a16="http://schemas.microsoft.com/office/drawing/2014/main" id="{3EB33EF4-7764-8740-A62A-E53E177990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3452" y="1398074"/>
            <a:ext cx="2946076" cy="3886200"/>
          </a:xfrm>
          <a:prstGeom prst="rect">
            <a:avLst/>
          </a:prstGeom>
        </p:spPr>
      </p:pic>
    </p:spTree>
    <p:extLst>
      <p:ext uri="{BB962C8B-B14F-4D97-AF65-F5344CB8AC3E}">
        <p14:creationId xmlns:p14="http://schemas.microsoft.com/office/powerpoint/2010/main" val="32534293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TCF Total Catch Biomass </a:t>
            </a:r>
          </a:p>
        </p:txBody>
      </p:sp>
      <p:pic>
        <p:nvPicPr>
          <p:cNvPr id="3" name="Picture 2">
            <a:extLst>
              <a:ext uri="{FF2B5EF4-FFF2-40B4-BE49-F238E27FC236}">
                <a16:creationId xmlns:a16="http://schemas.microsoft.com/office/drawing/2014/main" id="{1D35CB86-B451-A043-9143-8F2B7318E1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 y="771085"/>
            <a:ext cx="7498079" cy="6086915"/>
          </a:xfrm>
          <a:prstGeom prst="rect">
            <a:avLst/>
          </a:prstGeom>
        </p:spPr>
      </p:pic>
    </p:spTree>
    <p:extLst>
      <p:ext uri="{BB962C8B-B14F-4D97-AF65-F5344CB8AC3E}">
        <p14:creationId xmlns:p14="http://schemas.microsoft.com/office/powerpoint/2010/main" val="25870654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TCF Total Catch Biomass </a:t>
            </a:r>
          </a:p>
        </p:txBody>
      </p:sp>
      <p:pic>
        <p:nvPicPr>
          <p:cNvPr id="3" name="Picture 2">
            <a:extLst>
              <a:ext uri="{FF2B5EF4-FFF2-40B4-BE49-F238E27FC236}">
                <a16:creationId xmlns:a16="http://schemas.microsoft.com/office/drawing/2014/main" id="{E1791D52-6130-9F4A-97AD-01910EE636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 y="771085"/>
            <a:ext cx="7498079" cy="6086915"/>
          </a:xfrm>
          <a:prstGeom prst="rect">
            <a:avLst/>
          </a:prstGeom>
        </p:spPr>
      </p:pic>
    </p:spTree>
    <p:extLst>
      <p:ext uri="{BB962C8B-B14F-4D97-AF65-F5344CB8AC3E}">
        <p14:creationId xmlns:p14="http://schemas.microsoft.com/office/powerpoint/2010/main" val="3244695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TCF Male Total Catch Size Comps </a:t>
            </a:r>
          </a:p>
        </p:txBody>
      </p:sp>
      <p:pic>
        <p:nvPicPr>
          <p:cNvPr id="3" name="Picture 2">
            <a:extLst>
              <a:ext uri="{FF2B5EF4-FFF2-40B4-BE49-F238E27FC236}">
                <a16:creationId xmlns:a16="http://schemas.microsoft.com/office/drawing/2014/main" id="{BE4D8B15-9559-C240-83B0-91360C197B1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7555" y="2680452"/>
            <a:ext cx="2941435" cy="3657600"/>
          </a:xfrm>
          <a:prstGeom prst="rect">
            <a:avLst/>
          </a:prstGeom>
        </p:spPr>
      </p:pic>
      <p:pic>
        <p:nvPicPr>
          <p:cNvPr id="4" name="Picture 3">
            <a:extLst>
              <a:ext uri="{FF2B5EF4-FFF2-40B4-BE49-F238E27FC236}">
                <a16:creationId xmlns:a16="http://schemas.microsoft.com/office/drawing/2014/main" id="{98390FBB-77A8-E748-8FEC-303287DA8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5734" y="2680452"/>
            <a:ext cx="2742951" cy="3657600"/>
          </a:xfrm>
          <a:prstGeom prst="rect">
            <a:avLst/>
          </a:prstGeom>
        </p:spPr>
      </p:pic>
      <p:pic>
        <p:nvPicPr>
          <p:cNvPr id="5" name="Picture 4">
            <a:extLst>
              <a:ext uri="{FF2B5EF4-FFF2-40B4-BE49-F238E27FC236}">
                <a16:creationId xmlns:a16="http://schemas.microsoft.com/office/drawing/2014/main" id="{DD52FAAA-011B-904C-A1A0-2CAC3B184E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08685" y="2680452"/>
            <a:ext cx="2741208" cy="3657600"/>
          </a:xfrm>
          <a:prstGeom prst="rect">
            <a:avLst/>
          </a:prstGeom>
        </p:spPr>
      </p:pic>
      <p:pic>
        <p:nvPicPr>
          <p:cNvPr id="9" name="Picture 8">
            <a:extLst>
              <a:ext uri="{FF2B5EF4-FFF2-40B4-BE49-F238E27FC236}">
                <a16:creationId xmlns:a16="http://schemas.microsoft.com/office/drawing/2014/main" id="{16F1BE41-F573-F341-A7DF-A9B6BDD900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8685" y="676309"/>
            <a:ext cx="2741208" cy="2004143"/>
          </a:xfrm>
          <a:prstGeom prst="rect">
            <a:avLst/>
          </a:prstGeom>
        </p:spPr>
      </p:pic>
    </p:spTree>
    <p:extLst>
      <p:ext uri="{BB962C8B-B14F-4D97-AF65-F5344CB8AC3E}">
        <p14:creationId xmlns:p14="http://schemas.microsoft.com/office/powerpoint/2010/main" val="12581614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TCF Female Total Catch Size Comps </a:t>
            </a:r>
          </a:p>
        </p:txBody>
      </p:sp>
      <p:pic>
        <p:nvPicPr>
          <p:cNvPr id="6" name="Picture 5">
            <a:extLst>
              <a:ext uri="{FF2B5EF4-FFF2-40B4-BE49-F238E27FC236}">
                <a16:creationId xmlns:a16="http://schemas.microsoft.com/office/drawing/2014/main" id="{4BC9BEEC-E2D0-3645-93A9-FC055E4F04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0501" y="571264"/>
            <a:ext cx="2743200" cy="1992647"/>
          </a:xfrm>
          <a:prstGeom prst="rect">
            <a:avLst/>
          </a:prstGeom>
        </p:spPr>
      </p:pic>
      <p:pic>
        <p:nvPicPr>
          <p:cNvPr id="7" name="Picture 6">
            <a:extLst>
              <a:ext uri="{FF2B5EF4-FFF2-40B4-BE49-F238E27FC236}">
                <a16:creationId xmlns:a16="http://schemas.microsoft.com/office/drawing/2014/main" id="{5D43E2A1-4EF6-2546-AEDD-64D84CBDF9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6873" y="2680452"/>
            <a:ext cx="2937486" cy="3657600"/>
          </a:xfrm>
          <a:prstGeom prst="rect">
            <a:avLst/>
          </a:prstGeom>
        </p:spPr>
      </p:pic>
      <p:pic>
        <p:nvPicPr>
          <p:cNvPr id="8" name="Picture 7">
            <a:extLst>
              <a:ext uri="{FF2B5EF4-FFF2-40B4-BE49-F238E27FC236}">
                <a16:creationId xmlns:a16="http://schemas.microsoft.com/office/drawing/2014/main" id="{D51AFEE6-2AE3-5B44-BDA5-332563F778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4359" y="2680452"/>
            <a:ext cx="2793765" cy="3657600"/>
          </a:xfrm>
          <a:prstGeom prst="rect">
            <a:avLst/>
          </a:prstGeom>
        </p:spPr>
      </p:pic>
      <p:pic>
        <p:nvPicPr>
          <p:cNvPr id="10" name="Picture 9">
            <a:extLst>
              <a:ext uri="{FF2B5EF4-FFF2-40B4-BE49-F238E27FC236}">
                <a16:creationId xmlns:a16="http://schemas.microsoft.com/office/drawing/2014/main" id="{D824E5C5-901A-B247-AD90-643B5832D9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18124" y="2680452"/>
            <a:ext cx="2771119" cy="3657600"/>
          </a:xfrm>
          <a:prstGeom prst="rect">
            <a:avLst/>
          </a:prstGeom>
        </p:spPr>
      </p:pic>
    </p:spTree>
    <p:extLst>
      <p:ext uri="{BB962C8B-B14F-4D97-AF65-F5344CB8AC3E}">
        <p14:creationId xmlns:p14="http://schemas.microsoft.com/office/powerpoint/2010/main" val="35989665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SCF Total Catch Biomass </a:t>
            </a:r>
          </a:p>
        </p:txBody>
      </p:sp>
      <p:pic>
        <p:nvPicPr>
          <p:cNvPr id="3" name="Picture 2">
            <a:extLst>
              <a:ext uri="{FF2B5EF4-FFF2-40B4-BE49-F238E27FC236}">
                <a16:creationId xmlns:a16="http://schemas.microsoft.com/office/drawing/2014/main" id="{36926D37-BAD6-1343-8D18-06F7075101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 y="771085"/>
            <a:ext cx="7498079" cy="6086915"/>
          </a:xfrm>
          <a:prstGeom prst="rect">
            <a:avLst/>
          </a:prstGeom>
        </p:spPr>
      </p:pic>
    </p:spTree>
    <p:extLst>
      <p:ext uri="{BB962C8B-B14F-4D97-AF65-F5344CB8AC3E}">
        <p14:creationId xmlns:p14="http://schemas.microsoft.com/office/powerpoint/2010/main" val="3376956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2A835F-ECF9-134D-BD15-8396316D54FA}"/>
              </a:ext>
            </a:extLst>
          </p:cNvPr>
          <p:cNvSpPr/>
          <p:nvPr/>
        </p:nvSpPr>
        <p:spPr>
          <a:xfrm>
            <a:off x="246530" y="464926"/>
            <a:ext cx="8650940" cy="2893100"/>
          </a:xfrm>
          <a:prstGeom prst="rect">
            <a:avLst/>
          </a:prstGeom>
        </p:spPr>
        <p:txBody>
          <a:bodyPr wrap="square">
            <a:spAutoFit/>
          </a:bodyPr>
          <a:lstStyle/>
          <a:p>
            <a:r>
              <a:rPr lang="en-US" sz="1400" b="1" i="1" dirty="0">
                <a:latin typeface="Times New Roman" panose="02020603050405020304" pitchFamily="18" charset="0"/>
                <a:ea typeface="MS Gothic" panose="020B0609070205080204" pitchFamily="49" charset="-128"/>
                <a:cs typeface="Times New Roman" panose="02020603050405020304" pitchFamily="18" charset="0"/>
              </a:rPr>
              <a:t>SSC Comment: the SSC encouraged authors to work together to create a standard approach for creating priors on selectivity and catchability from these (BSFRF/NMFS side-by-side trawl) data for use in the respective assessments. A hierarchical comparison of all species pooled, separated species, and separated sexes may be helpful for understanding where statistically supported differences exist. Where sample sizes are modest (e.g., snow crab), bootstrapping, or a sample size-weighted estimate rather than a raw average may be useful for aggregating across years. </a:t>
            </a:r>
          </a:p>
          <a:p>
            <a:r>
              <a:rPr lang="en-US" sz="1400" i="1" dirty="0">
                <a:latin typeface="Times New Roman" panose="02020603050405020304" pitchFamily="18" charset="0"/>
                <a:ea typeface="Calibri" panose="020F0502020204030204" pitchFamily="34" charset="0"/>
              </a:rPr>
              <a:t>Response (updated 9/20): </a:t>
            </a:r>
            <a:r>
              <a:rPr lang="en-US" sz="1400" dirty="0">
                <a:latin typeface="Times New Roman" panose="02020603050405020304" pitchFamily="18" charset="0"/>
                <a:ea typeface="Calibri" panose="020F0502020204030204" pitchFamily="34" charset="0"/>
              </a:rPr>
              <a:t>An option to use such priors has been added to the Tanner crab assessment model code, but it has not yet been utilized. Results from a preliminary attempt to develop priors on sex/size-specific catchability (q </a:t>
            </a:r>
            <a:r>
              <a:rPr lang="en-US" sz="1400" i="1" dirty="0">
                <a:latin typeface="Times New Roman" panose="02020603050405020304" pitchFamily="18" charset="0"/>
                <a:ea typeface="Calibri" panose="020F0502020204030204" pitchFamily="34" charset="0"/>
              </a:rPr>
              <a:t>x</a:t>
            </a:r>
            <a:r>
              <a:rPr lang="en-US" sz="1400" dirty="0">
                <a:latin typeface="Times New Roman" panose="02020603050405020304" pitchFamily="18" charset="0"/>
                <a:ea typeface="Calibri" panose="020F0502020204030204" pitchFamily="34" charset="0"/>
              </a:rPr>
              <a:t> selectivity) and availability were presented for Tanner crab in the May 2020 CPT Report. Further work estimating catchability outside the assessment model using catch ratio analysis of the BSFRF/NMFS side-by-side trawl data using GAMMs is underway but incomplete (see Appendix 4 for an interim report). A model scenario (20.10) using the “best” estimates (from a limited, preliminary set of candidate models) of sex-specific catchability from this analysis is presented in this chapter, however, the estimated catchability curves are used as “known” in the assessment model.</a:t>
            </a:r>
            <a:r>
              <a:rPr lang="en-US" sz="1400" dirty="0"/>
              <a:t> </a:t>
            </a:r>
          </a:p>
        </p:txBody>
      </p:sp>
      <p:sp>
        <p:nvSpPr>
          <p:cNvPr id="2" name="Rectangle 1">
            <a:extLst>
              <a:ext uri="{FF2B5EF4-FFF2-40B4-BE49-F238E27FC236}">
                <a16:creationId xmlns:a16="http://schemas.microsoft.com/office/drawing/2014/main" id="{1F2D4BA0-1417-304A-85E5-E332510E30DE}"/>
              </a:ext>
            </a:extLst>
          </p:cNvPr>
          <p:cNvSpPr/>
          <p:nvPr/>
        </p:nvSpPr>
        <p:spPr>
          <a:xfrm>
            <a:off x="246530" y="3499975"/>
            <a:ext cx="8440270" cy="1815882"/>
          </a:xfrm>
          <a:prstGeom prst="rect">
            <a:avLst/>
          </a:prstGeom>
        </p:spPr>
        <p:txBody>
          <a:bodyPr wrap="square">
            <a:spAutoFit/>
          </a:bodyPr>
          <a:lstStyle/>
          <a:p>
            <a:r>
              <a:rPr lang="en-US" sz="1400" b="1" i="1" dirty="0">
                <a:latin typeface="Times New Roman" panose="02020603050405020304" pitchFamily="18" charset="0"/>
                <a:ea typeface="MS Gothic" panose="020B0609070205080204" pitchFamily="49" charset="-128"/>
                <a:cs typeface="Times New Roman" panose="02020603050405020304" pitchFamily="18" charset="0"/>
              </a:rPr>
              <a:t>SSC Comment: The SSC requested that, for the next assessment, models be reparametrized, simplified, or have parameter bounds adjusted such that no parameters remain at the bounds after estimation.</a:t>
            </a:r>
          </a:p>
          <a:p>
            <a:pPr>
              <a:spcAft>
                <a:spcPts val="10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Response (9/20): Model scenario 20.10 considered here reduced the number of parameters at bounds from 12 to 5 but was unsatisfactory for other reasons. It appears that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reparameterizing</a:t>
            </a:r>
            <a:r>
              <a:rPr lang="en-US" sz="1400" dirty="0">
                <a:latin typeface="Times New Roman" panose="02020603050405020304" pitchFamily="18" charset="0"/>
                <a:ea typeface="Calibri" panose="020F0502020204030204" pitchFamily="34" charset="0"/>
                <a:cs typeface="Times New Roman" panose="02020603050405020304" pitchFamily="18" charset="0"/>
              </a:rPr>
              <a:t> selectivity functions from using logistic functions to using half-normal functions may eliminate several such parameters. A simplified male-only model including only the directed and snow crab fisheries as source of fishing mortality is being investigated, as well as whether bycatch in the BBRKC fishery is small enough to be dropped post-2004 (at least for females). As such, a number of avenues are being explored but work continues on this topic.</a:t>
            </a:r>
          </a:p>
        </p:txBody>
      </p:sp>
    </p:spTree>
    <p:extLst>
      <p:ext uri="{BB962C8B-B14F-4D97-AF65-F5344CB8AC3E}">
        <p14:creationId xmlns:p14="http://schemas.microsoft.com/office/powerpoint/2010/main" val="10678504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SCF Total Catch Biomass </a:t>
            </a:r>
          </a:p>
        </p:txBody>
      </p:sp>
      <p:pic>
        <p:nvPicPr>
          <p:cNvPr id="4" name="Picture 3">
            <a:extLst>
              <a:ext uri="{FF2B5EF4-FFF2-40B4-BE49-F238E27FC236}">
                <a16:creationId xmlns:a16="http://schemas.microsoft.com/office/drawing/2014/main" id="{7DBB18E9-643A-EC47-9ECF-D5BFE43DF9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 y="771085"/>
            <a:ext cx="7498079" cy="6086915"/>
          </a:xfrm>
          <a:prstGeom prst="rect">
            <a:avLst/>
          </a:prstGeom>
        </p:spPr>
      </p:pic>
    </p:spTree>
    <p:extLst>
      <p:ext uri="{BB962C8B-B14F-4D97-AF65-F5344CB8AC3E}">
        <p14:creationId xmlns:p14="http://schemas.microsoft.com/office/powerpoint/2010/main" val="41872134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SCF Male Total Catch Size Comps </a:t>
            </a:r>
          </a:p>
        </p:txBody>
      </p:sp>
      <p:pic>
        <p:nvPicPr>
          <p:cNvPr id="6" name="Picture 5">
            <a:extLst>
              <a:ext uri="{FF2B5EF4-FFF2-40B4-BE49-F238E27FC236}">
                <a16:creationId xmlns:a16="http://schemas.microsoft.com/office/drawing/2014/main" id="{94FFFE77-460D-6A41-BE6A-9013E4667D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06693" y="665822"/>
            <a:ext cx="2743200" cy="2014630"/>
          </a:xfrm>
          <a:prstGeom prst="rect">
            <a:avLst/>
          </a:prstGeom>
        </p:spPr>
      </p:pic>
      <p:pic>
        <p:nvPicPr>
          <p:cNvPr id="7" name="Picture 6">
            <a:extLst>
              <a:ext uri="{FF2B5EF4-FFF2-40B4-BE49-F238E27FC236}">
                <a16:creationId xmlns:a16="http://schemas.microsoft.com/office/drawing/2014/main" id="{7E959576-487E-2449-8500-BD53A36B00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9888" y="2680452"/>
            <a:ext cx="2936578" cy="3657600"/>
          </a:xfrm>
          <a:prstGeom prst="rect">
            <a:avLst/>
          </a:prstGeom>
        </p:spPr>
      </p:pic>
      <p:pic>
        <p:nvPicPr>
          <p:cNvPr id="8" name="Picture 7">
            <a:extLst>
              <a:ext uri="{FF2B5EF4-FFF2-40B4-BE49-F238E27FC236}">
                <a16:creationId xmlns:a16="http://schemas.microsoft.com/office/drawing/2014/main" id="{8C7F2894-846F-6443-BD6E-4B3AC70ACC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66466" y="2680452"/>
            <a:ext cx="2740476" cy="3657600"/>
          </a:xfrm>
          <a:prstGeom prst="rect">
            <a:avLst/>
          </a:prstGeom>
        </p:spPr>
      </p:pic>
      <p:pic>
        <p:nvPicPr>
          <p:cNvPr id="10" name="Picture 9">
            <a:extLst>
              <a:ext uri="{FF2B5EF4-FFF2-40B4-BE49-F238E27FC236}">
                <a16:creationId xmlns:a16="http://schemas.microsoft.com/office/drawing/2014/main" id="{18EF3071-C2EE-4A42-835E-6FF34DFEB0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6942" y="2680452"/>
            <a:ext cx="2742951" cy="3657600"/>
          </a:xfrm>
          <a:prstGeom prst="rect">
            <a:avLst/>
          </a:prstGeom>
        </p:spPr>
      </p:pic>
    </p:spTree>
    <p:extLst>
      <p:ext uri="{BB962C8B-B14F-4D97-AF65-F5344CB8AC3E}">
        <p14:creationId xmlns:p14="http://schemas.microsoft.com/office/powerpoint/2010/main" val="15627128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A82529-3A8E-2144-A59A-9B34BD3A953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45647" y="2680452"/>
            <a:ext cx="2864930" cy="3657600"/>
          </a:xfrm>
          <a:prstGeom prst="rect">
            <a:avLst/>
          </a:prstGeom>
        </p:spPr>
      </p:pic>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SCF Female Total Catch Size Comps </a:t>
            </a:r>
          </a:p>
        </p:txBody>
      </p:sp>
      <p:pic>
        <p:nvPicPr>
          <p:cNvPr id="3" name="Picture 2">
            <a:extLst>
              <a:ext uri="{FF2B5EF4-FFF2-40B4-BE49-F238E27FC236}">
                <a16:creationId xmlns:a16="http://schemas.microsoft.com/office/drawing/2014/main" id="{950112C5-6240-6A4F-AD48-2DFABA0B46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8689" y="704021"/>
            <a:ext cx="2743200" cy="1976431"/>
          </a:xfrm>
          <a:prstGeom prst="rect">
            <a:avLst/>
          </a:prstGeom>
        </p:spPr>
      </p:pic>
      <p:pic>
        <p:nvPicPr>
          <p:cNvPr id="4" name="Picture 3">
            <a:extLst>
              <a:ext uri="{FF2B5EF4-FFF2-40B4-BE49-F238E27FC236}">
                <a16:creationId xmlns:a16="http://schemas.microsoft.com/office/drawing/2014/main" id="{DCF1D85D-2C99-2B4A-BED2-E3A01E6660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718" y="2680452"/>
            <a:ext cx="2942155" cy="3657600"/>
          </a:xfrm>
          <a:prstGeom prst="rect">
            <a:avLst/>
          </a:prstGeom>
        </p:spPr>
      </p:pic>
      <p:pic>
        <p:nvPicPr>
          <p:cNvPr id="9" name="Picture 8">
            <a:extLst>
              <a:ext uri="{FF2B5EF4-FFF2-40B4-BE49-F238E27FC236}">
                <a16:creationId xmlns:a16="http://schemas.microsoft.com/office/drawing/2014/main" id="{4C549C60-4250-C449-A02E-204D1C1F62D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10577" y="2680452"/>
            <a:ext cx="2734553" cy="3657600"/>
          </a:xfrm>
          <a:prstGeom prst="rect">
            <a:avLst/>
          </a:prstGeom>
        </p:spPr>
      </p:pic>
    </p:spTree>
    <p:extLst>
      <p:ext uri="{BB962C8B-B14F-4D97-AF65-F5344CB8AC3E}">
        <p14:creationId xmlns:p14="http://schemas.microsoft.com/office/powerpoint/2010/main" val="32018636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GF Total Catch Biomass </a:t>
            </a:r>
          </a:p>
        </p:txBody>
      </p:sp>
      <p:pic>
        <p:nvPicPr>
          <p:cNvPr id="3" name="Picture 2">
            <a:extLst>
              <a:ext uri="{FF2B5EF4-FFF2-40B4-BE49-F238E27FC236}">
                <a16:creationId xmlns:a16="http://schemas.microsoft.com/office/drawing/2014/main" id="{494DA130-23CF-2C45-A25C-2C5BFAF23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 y="771085"/>
            <a:ext cx="7498079" cy="6086915"/>
          </a:xfrm>
          <a:prstGeom prst="rect">
            <a:avLst/>
          </a:prstGeom>
        </p:spPr>
      </p:pic>
    </p:spTree>
    <p:extLst>
      <p:ext uri="{BB962C8B-B14F-4D97-AF65-F5344CB8AC3E}">
        <p14:creationId xmlns:p14="http://schemas.microsoft.com/office/powerpoint/2010/main" val="20572630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GF Male Total Catch Size Comps </a:t>
            </a:r>
          </a:p>
        </p:txBody>
      </p:sp>
      <p:pic>
        <p:nvPicPr>
          <p:cNvPr id="3" name="Picture 2">
            <a:extLst>
              <a:ext uri="{FF2B5EF4-FFF2-40B4-BE49-F238E27FC236}">
                <a16:creationId xmlns:a16="http://schemas.microsoft.com/office/drawing/2014/main" id="{FE6B1046-9757-DF4F-B05F-F296C773A7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942" y="2716309"/>
            <a:ext cx="2949101" cy="3657600"/>
          </a:xfrm>
          <a:prstGeom prst="rect">
            <a:avLst/>
          </a:prstGeom>
        </p:spPr>
      </p:pic>
      <p:pic>
        <p:nvPicPr>
          <p:cNvPr id="4" name="Picture 3">
            <a:extLst>
              <a:ext uri="{FF2B5EF4-FFF2-40B4-BE49-F238E27FC236}">
                <a16:creationId xmlns:a16="http://schemas.microsoft.com/office/drawing/2014/main" id="{BB962F4C-13CB-3140-AC02-6CD114F27A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8043" y="2743204"/>
            <a:ext cx="2770094" cy="3657600"/>
          </a:xfrm>
          <a:prstGeom prst="rect">
            <a:avLst/>
          </a:prstGeom>
        </p:spPr>
      </p:pic>
      <p:pic>
        <p:nvPicPr>
          <p:cNvPr id="5" name="Picture 4">
            <a:extLst>
              <a:ext uri="{FF2B5EF4-FFF2-40B4-BE49-F238E27FC236}">
                <a16:creationId xmlns:a16="http://schemas.microsoft.com/office/drawing/2014/main" id="{38AABC5C-B8CC-9642-BEFD-5FFCF98450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8137" y="2743204"/>
            <a:ext cx="2736295" cy="3657600"/>
          </a:xfrm>
          <a:prstGeom prst="rect">
            <a:avLst/>
          </a:prstGeom>
        </p:spPr>
      </p:pic>
      <p:pic>
        <p:nvPicPr>
          <p:cNvPr id="9" name="Picture 8">
            <a:extLst>
              <a:ext uri="{FF2B5EF4-FFF2-40B4-BE49-F238E27FC236}">
                <a16:creationId xmlns:a16="http://schemas.microsoft.com/office/drawing/2014/main" id="{3FEA67D8-1A4E-EB4A-A106-B75D6963FA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84684" y="696872"/>
            <a:ext cx="2743200" cy="2019437"/>
          </a:xfrm>
          <a:prstGeom prst="rect">
            <a:avLst/>
          </a:prstGeom>
        </p:spPr>
      </p:pic>
    </p:spTree>
    <p:extLst>
      <p:ext uri="{BB962C8B-B14F-4D97-AF65-F5344CB8AC3E}">
        <p14:creationId xmlns:p14="http://schemas.microsoft.com/office/powerpoint/2010/main" val="15509203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GF Male Total Catch Size Comps </a:t>
            </a:r>
          </a:p>
        </p:txBody>
      </p:sp>
      <p:pic>
        <p:nvPicPr>
          <p:cNvPr id="9" name="Picture 8">
            <a:extLst>
              <a:ext uri="{FF2B5EF4-FFF2-40B4-BE49-F238E27FC236}">
                <a16:creationId xmlns:a16="http://schemas.microsoft.com/office/drawing/2014/main" id="{3FEA67D8-1A4E-EB4A-A106-B75D6963FA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0501" y="696872"/>
            <a:ext cx="2743200" cy="2019437"/>
          </a:xfrm>
          <a:prstGeom prst="rect">
            <a:avLst/>
          </a:prstGeom>
        </p:spPr>
      </p:pic>
      <p:pic>
        <p:nvPicPr>
          <p:cNvPr id="7" name="Picture 6">
            <a:extLst>
              <a:ext uri="{FF2B5EF4-FFF2-40B4-BE49-F238E27FC236}">
                <a16:creationId xmlns:a16="http://schemas.microsoft.com/office/drawing/2014/main" id="{C418FF04-47DD-7E40-9B06-A0D503C50D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565" y="2716309"/>
            <a:ext cx="2743945" cy="3657600"/>
          </a:xfrm>
          <a:prstGeom prst="rect">
            <a:avLst/>
          </a:prstGeom>
        </p:spPr>
      </p:pic>
      <p:pic>
        <p:nvPicPr>
          <p:cNvPr id="6" name="Picture 5">
            <a:extLst>
              <a:ext uri="{FF2B5EF4-FFF2-40B4-BE49-F238E27FC236}">
                <a16:creationId xmlns:a16="http://schemas.microsoft.com/office/drawing/2014/main" id="{079D00DB-BE0C-6442-96D5-3DDC2DAC48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78510" y="2716309"/>
            <a:ext cx="2739734" cy="3657600"/>
          </a:xfrm>
          <a:prstGeom prst="rect">
            <a:avLst/>
          </a:prstGeom>
        </p:spPr>
      </p:pic>
    </p:spTree>
    <p:extLst>
      <p:ext uri="{BB962C8B-B14F-4D97-AF65-F5344CB8AC3E}">
        <p14:creationId xmlns:p14="http://schemas.microsoft.com/office/powerpoint/2010/main" val="10406588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GF Female Total Catch Size Comps </a:t>
            </a:r>
          </a:p>
        </p:txBody>
      </p:sp>
      <p:pic>
        <p:nvPicPr>
          <p:cNvPr id="6" name="Picture 5">
            <a:extLst>
              <a:ext uri="{FF2B5EF4-FFF2-40B4-BE49-F238E27FC236}">
                <a16:creationId xmlns:a16="http://schemas.microsoft.com/office/drawing/2014/main" id="{13A9358A-C31B-734F-85E1-9394A38791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3570" y="686611"/>
            <a:ext cx="2740131" cy="1965960"/>
          </a:xfrm>
          <a:prstGeom prst="rect">
            <a:avLst/>
          </a:prstGeom>
        </p:spPr>
      </p:pic>
      <p:pic>
        <p:nvPicPr>
          <p:cNvPr id="8" name="Picture 7">
            <a:extLst>
              <a:ext uri="{FF2B5EF4-FFF2-40B4-BE49-F238E27FC236}">
                <a16:creationId xmlns:a16="http://schemas.microsoft.com/office/drawing/2014/main" id="{9045C66F-BF8C-4D4D-8100-0C4994DAF6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648" y="2716306"/>
            <a:ext cx="2944368" cy="3658665"/>
          </a:xfrm>
          <a:prstGeom prst="rect">
            <a:avLst/>
          </a:prstGeom>
        </p:spPr>
      </p:pic>
      <p:pic>
        <p:nvPicPr>
          <p:cNvPr id="10" name="Picture 9">
            <a:extLst>
              <a:ext uri="{FF2B5EF4-FFF2-40B4-BE49-F238E27FC236}">
                <a16:creationId xmlns:a16="http://schemas.microsoft.com/office/drawing/2014/main" id="{29BE9B27-44CB-9D46-8C2A-3ACA2C006E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39016" y="2717371"/>
            <a:ext cx="2735992" cy="3657600"/>
          </a:xfrm>
          <a:prstGeom prst="rect">
            <a:avLst/>
          </a:prstGeom>
        </p:spPr>
      </p:pic>
      <p:pic>
        <p:nvPicPr>
          <p:cNvPr id="11" name="Picture 10">
            <a:extLst>
              <a:ext uri="{FF2B5EF4-FFF2-40B4-BE49-F238E27FC236}">
                <a16:creationId xmlns:a16="http://schemas.microsoft.com/office/drawing/2014/main" id="{83C24C88-C3C1-7845-A5F5-DF815706E8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75008" y="2717371"/>
            <a:ext cx="2749911" cy="3657600"/>
          </a:xfrm>
          <a:prstGeom prst="rect">
            <a:avLst/>
          </a:prstGeom>
        </p:spPr>
      </p:pic>
    </p:spTree>
    <p:extLst>
      <p:ext uri="{BB962C8B-B14F-4D97-AF65-F5344CB8AC3E}">
        <p14:creationId xmlns:p14="http://schemas.microsoft.com/office/powerpoint/2010/main" val="35495339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GF Female Total Catch Size Comps </a:t>
            </a:r>
          </a:p>
        </p:txBody>
      </p:sp>
      <p:pic>
        <p:nvPicPr>
          <p:cNvPr id="6" name="Picture 5">
            <a:extLst>
              <a:ext uri="{FF2B5EF4-FFF2-40B4-BE49-F238E27FC236}">
                <a16:creationId xmlns:a16="http://schemas.microsoft.com/office/drawing/2014/main" id="{13A9358A-C31B-734F-85E1-9394A38791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3570" y="686611"/>
            <a:ext cx="2740131" cy="1965960"/>
          </a:xfrm>
          <a:prstGeom prst="rect">
            <a:avLst/>
          </a:prstGeom>
        </p:spPr>
      </p:pic>
      <p:pic>
        <p:nvPicPr>
          <p:cNvPr id="3" name="Picture 2">
            <a:extLst>
              <a:ext uri="{FF2B5EF4-FFF2-40B4-BE49-F238E27FC236}">
                <a16:creationId xmlns:a16="http://schemas.microsoft.com/office/drawing/2014/main" id="{88617D6B-54F6-9C40-8A04-7BFBD273F5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7321" y="2652571"/>
            <a:ext cx="2958557" cy="3657600"/>
          </a:xfrm>
          <a:prstGeom prst="rect">
            <a:avLst/>
          </a:prstGeom>
        </p:spPr>
      </p:pic>
      <p:pic>
        <p:nvPicPr>
          <p:cNvPr id="4" name="Picture 3">
            <a:extLst>
              <a:ext uri="{FF2B5EF4-FFF2-40B4-BE49-F238E27FC236}">
                <a16:creationId xmlns:a16="http://schemas.microsoft.com/office/drawing/2014/main" id="{AF1CD77F-C9C2-7449-932E-DC6F6D47E4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65878" y="2652571"/>
            <a:ext cx="2737742" cy="3657600"/>
          </a:xfrm>
          <a:prstGeom prst="rect">
            <a:avLst/>
          </a:prstGeom>
        </p:spPr>
      </p:pic>
    </p:spTree>
    <p:extLst>
      <p:ext uri="{BB962C8B-B14F-4D97-AF65-F5344CB8AC3E}">
        <p14:creationId xmlns:p14="http://schemas.microsoft.com/office/powerpoint/2010/main" val="41529554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RKF Total Catch Biomass </a:t>
            </a:r>
          </a:p>
        </p:txBody>
      </p:sp>
      <p:pic>
        <p:nvPicPr>
          <p:cNvPr id="3" name="Picture 2">
            <a:extLst>
              <a:ext uri="{FF2B5EF4-FFF2-40B4-BE49-F238E27FC236}">
                <a16:creationId xmlns:a16="http://schemas.microsoft.com/office/drawing/2014/main" id="{8C227DF6-3E3E-1C42-8F35-2ACF4798B4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 y="771085"/>
            <a:ext cx="7498079" cy="6086915"/>
          </a:xfrm>
          <a:prstGeom prst="rect">
            <a:avLst/>
          </a:prstGeom>
        </p:spPr>
      </p:pic>
    </p:spTree>
    <p:extLst>
      <p:ext uri="{BB962C8B-B14F-4D97-AF65-F5344CB8AC3E}">
        <p14:creationId xmlns:p14="http://schemas.microsoft.com/office/powerpoint/2010/main" val="19654948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RKF Total Catch Biomass </a:t>
            </a:r>
          </a:p>
        </p:txBody>
      </p:sp>
      <p:pic>
        <p:nvPicPr>
          <p:cNvPr id="3" name="Picture 2">
            <a:extLst>
              <a:ext uri="{FF2B5EF4-FFF2-40B4-BE49-F238E27FC236}">
                <a16:creationId xmlns:a16="http://schemas.microsoft.com/office/drawing/2014/main" id="{799E62B9-571E-9F46-AACF-66210AA2DD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 y="771085"/>
            <a:ext cx="7498079" cy="6086915"/>
          </a:xfrm>
          <a:prstGeom prst="rect">
            <a:avLst/>
          </a:prstGeom>
        </p:spPr>
      </p:pic>
    </p:spTree>
    <p:extLst>
      <p:ext uri="{BB962C8B-B14F-4D97-AF65-F5344CB8AC3E}">
        <p14:creationId xmlns:p14="http://schemas.microsoft.com/office/powerpoint/2010/main" val="626191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6FD461-D739-4D46-ACFA-9A5CF819EC26}"/>
              </a:ext>
            </a:extLst>
          </p:cNvPr>
          <p:cNvSpPr/>
          <p:nvPr/>
        </p:nvSpPr>
        <p:spPr>
          <a:xfrm>
            <a:off x="502024" y="382012"/>
            <a:ext cx="8328211" cy="2246769"/>
          </a:xfrm>
          <a:prstGeom prst="rect">
            <a:avLst/>
          </a:prstGeom>
        </p:spPr>
        <p:txBody>
          <a:bodyPr wrap="square">
            <a:spAutoFit/>
          </a:bodyPr>
          <a:lstStyle/>
          <a:p>
            <a:r>
              <a:rPr lang="en-US" sz="1400" b="1" i="1" dirty="0">
                <a:latin typeface="Times New Roman" panose="02020603050405020304" pitchFamily="18" charset="0"/>
                <a:ea typeface="MS Gothic" panose="020B0609070205080204" pitchFamily="49" charset="-128"/>
                <a:cs typeface="Times New Roman" panose="02020603050405020304" pitchFamily="18" charset="0"/>
              </a:rPr>
              <a:t>SSC Comment: Provide additional information on data weighting. Specifically, identify standardized residuals appreciably greater than would be expected by chance (e.g., values of four and larger), report mean input and harmonic mean effective sample sizes by source for evaluation of model fit, and consider basing input sample sizes on the number of trips/hauls sampled rather than the number of individual crab measured.</a:t>
            </a:r>
          </a:p>
          <a:p>
            <a:pPr>
              <a:spcAft>
                <a:spcPts val="10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Response (9/20): Information is not currently provided to base input sample sizes on the number of trips/hauls sampled for fishery-related size compositions, and the sample sizes in the survey are limited to 200 in order to avoid numerical issues (the number of hauls would typically be 375 in any survey year post-1987, and would never be as low as 200 in any case). Geometric mean, not harmonic mean, effective sample sizes based on the McAllister-Ianelli method are provided for all size composition data. Large standardized residuals are not specifically flagged as part of the assessment model output. This capability will be added in the future.</a:t>
            </a:r>
          </a:p>
        </p:txBody>
      </p:sp>
    </p:spTree>
    <p:extLst>
      <p:ext uri="{BB962C8B-B14F-4D97-AF65-F5344CB8AC3E}">
        <p14:creationId xmlns:p14="http://schemas.microsoft.com/office/powerpoint/2010/main" val="34152790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RKF Male Total Catch Size Comps </a:t>
            </a:r>
          </a:p>
        </p:txBody>
      </p:sp>
      <p:pic>
        <p:nvPicPr>
          <p:cNvPr id="3" name="Picture 2">
            <a:extLst>
              <a:ext uri="{FF2B5EF4-FFF2-40B4-BE49-F238E27FC236}">
                <a16:creationId xmlns:a16="http://schemas.microsoft.com/office/drawing/2014/main" id="{C2D0795B-75CC-A84B-B013-C9C2E80BBD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0501" y="648516"/>
            <a:ext cx="2743200" cy="2012535"/>
          </a:xfrm>
          <a:prstGeom prst="rect">
            <a:avLst/>
          </a:prstGeom>
        </p:spPr>
      </p:pic>
      <p:pic>
        <p:nvPicPr>
          <p:cNvPr id="4" name="Picture 3">
            <a:extLst>
              <a:ext uri="{FF2B5EF4-FFF2-40B4-BE49-F238E27FC236}">
                <a16:creationId xmlns:a16="http://schemas.microsoft.com/office/drawing/2014/main" id="{AC445F04-E0DB-BA4F-94FB-3B48487662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299" y="2661051"/>
            <a:ext cx="2957039" cy="3657600"/>
          </a:xfrm>
          <a:prstGeom prst="rect">
            <a:avLst/>
          </a:prstGeom>
        </p:spPr>
      </p:pic>
      <p:pic>
        <p:nvPicPr>
          <p:cNvPr id="5" name="Picture 4">
            <a:extLst>
              <a:ext uri="{FF2B5EF4-FFF2-40B4-BE49-F238E27FC236}">
                <a16:creationId xmlns:a16="http://schemas.microsoft.com/office/drawing/2014/main" id="{193D2107-8D01-6C45-BCA3-D9496B52A9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37338" y="2661051"/>
            <a:ext cx="2756294" cy="3657600"/>
          </a:xfrm>
          <a:prstGeom prst="rect">
            <a:avLst/>
          </a:prstGeom>
        </p:spPr>
      </p:pic>
      <p:pic>
        <p:nvPicPr>
          <p:cNvPr id="9" name="Picture 8">
            <a:extLst>
              <a:ext uri="{FF2B5EF4-FFF2-40B4-BE49-F238E27FC236}">
                <a16:creationId xmlns:a16="http://schemas.microsoft.com/office/drawing/2014/main" id="{388F4499-1809-0447-8B72-76B4063B42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93632" y="2696911"/>
            <a:ext cx="2716961" cy="3657600"/>
          </a:xfrm>
          <a:prstGeom prst="rect">
            <a:avLst/>
          </a:prstGeom>
        </p:spPr>
      </p:pic>
    </p:spTree>
    <p:extLst>
      <p:ext uri="{BB962C8B-B14F-4D97-AF65-F5344CB8AC3E}">
        <p14:creationId xmlns:p14="http://schemas.microsoft.com/office/powerpoint/2010/main" val="32759701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RKF Female Total Catch Size Comps </a:t>
            </a:r>
          </a:p>
        </p:txBody>
      </p:sp>
      <p:pic>
        <p:nvPicPr>
          <p:cNvPr id="6" name="Picture 5">
            <a:extLst>
              <a:ext uri="{FF2B5EF4-FFF2-40B4-BE49-F238E27FC236}">
                <a16:creationId xmlns:a16="http://schemas.microsoft.com/office/drawing/2014/main" id="{8048C22F-B3B6-BC43-9DDA-788F81C95A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299" y="2680447"/>
            <a:ext cx="2987490" cy="3657600"/>
          </a:xfrm>
          <a:prstGeom prst="rect">
            <a:avLst/>
          </a:prstGeom>
        </p:spPr>
      </p:pic>
      <p:pic>
        <p:nvPicPr>
          <p:cNvPr id="7" name="Picture 6">
            <a:extLst>
              <a:ext uri="{FF2B5EF4-FFF2-40B4-BE49-F238E27FC236}">
                <a16:creationId xmlns:a16="http://schemas.microsoft.com/office/drawing/2014/main" id="{A2B19374-920E-3048-A263-6BEA1AC29F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67789" y="2680447"/>
            <a:ext cx="2772777" cy="3657600"/>
          </a:xfrm>
          <a:prstGeom prst="rect">
            <a:avLst/>
          </a:prstGeom>
        </p:spPr>
      </p:pic>
      <p:pic>
        <p:nvPicPr>
          <p:cNvPr id="8" name="Picture 7">
            <a:extLst>
              <a:ext uri="{FF2B5EF4-FFF2-40B4-BE49-F238E27FC236}">
                <a16:creationId xmlns:a16="http://schemas.microsoft.com/office/drawing/2014/main" id="{845B0BB5-F85A-DE4D-AB64-A9EA88D091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0566" y="2698377"/>
            <a:ext cx="2773705" cy="3657600"/>
          </a:xfrm>
          <a:prstGeom prst="rect">
            <a:avLst/>
          </a:prstGeom>
        </p:spPr>
      </p:pic>
      <p:pic>
        <p:nvPicPr>
          <p:cNvPr id="10" name="Picture 9">
            <a:extLst>
              <a:ext uri="{FF2B5EF4-FFF2-40B4-BE49-F238E27FC236}">
                <a16:creationId xmlns:a16="http://schemas.microsoft.com/office/drawing/2014/main" id="{3CDD559F-9FC8-3F49-BFE0-A21B9DB58D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55818" y="673009"/>
            <a:ext cx="2743200" cy="2007438"/>
          </a:xfrm>
          <a:prstGeom prst="rect">
            <a:avLst/>
          </a:prstGeom>
        </p:spPr>
      </p:pic>
    </p:spTree>
    <p:extLst>
      <p:ext uri="{BB962C8B-B14F-4D97-AF65-F5344CB8AC3E}">
        <p14:creationId xmlns:p14="http://schemas.microsoft.com/office/powerpoint/2010/main" val="30308573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Growth Data </a:t>
            </a:r>
          </a:p>
        </p:txBody>
      </p:sp>
      <p:pic>
        <p:nvPicPr>
          <p:cNvPr id="4" name="Picture 3" descr="A close up of a map&#10;&#10;Description automatically generated">
            <a:extLst>
              <a:ext uri="{FF2B5EF4-FFF2-40B4-BE49-F238E27FC236}">
                <a16:creationId xmlns:a16="http://schemas.microsoft.com/office/drawing/2014/main" id="{3441E0F7-4F8E-5748-9F55-4895CC1338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5748" y="1018969"/>
            <a:ext cx="4186131" cy="5830344"/>
          </a:xfrm>
          <a:prstGeom prst="rect">
            <a:avLst/>
          </a:prstGeom>
        </p:spPr>
      </p:pic>
      <p:pic>
        <p:nvPicPr>
          <p:cNvPr id="7" name="Picture 6">
            <a:extLst>
              <a:ext uri="{FF2B5EF4-FFF2-40B4-BE49-F238E27FC236}">
                <a16:creationId xmlns:a16="http://schemas.microsoft.com/office/drawing/2014/main" id="{53447BD2-AE05-0B45-899D-43E0932085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6387" y="1115468"/>
            <a:ext cx="1056194" cy="1223702"/>
          </a:xfrm>
          <a:prstGeom prst="rect">
            <a:avLst/>
          </a:prstGeom>
        </p:spPr>
      </p:pic>
      <p:pic>
        <p:nvPicPr>
          <p:cNvPr id="3" name="Picture 2">
            <a:extLst>
              <a:ext uri="{FF2B5EF4-FFF2-40B4-BE49-F238E27FC236}">
                <a16:creationId xmlns:a16="http://schemas.microsoft.com/office/drawing/2014/main" id="{3A566C6F-2B88-6E4F-915C-D77267906A5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62518" y="1031397"/>
            <a:ext cx="4195217" cy="5763431"/>
          </a:xfrm>
          <a:prstGeom prst="rect">
            <a:avLst/>
          </a:prstGeom>
        </p:spPr>
      </p:pic>
    </p:spTree>
    <p:extLst>
      <p:ext uri="{BB962C8B-B14F-4D97-AF65-F5344CB8AC3E}">
        <p14:creationId xmlns:p14="http://schemas.microsoft.com/office/powerpoint/2010/main" val="23156023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53138" y="198222"/>
            <a:ext cx="7886700" cy="573321"/>
          </a:xfrm>
        </p:spPr>
        <p:txBody>
          <a:bodyPr>
            <a:normAutofit/>
          </a:bodyPr>
          <a:lstStyle/>
          <a:p>
            <a:r>
              <a:rPr lang="en-US" sz="2400" dirty="0"/>
              <a:t>Model Evaluation: Fits to Maturity Ogives</a:t>
            </a:r>
          </a:p>
        </p:txBody>
      </p:sp>
      <p:pic>
        <p:nvPicPr>
          <p:cNvPr id="5" name="Picture 4" descr="A close up of a map&#10;&#10;Description automatically generated">
            <a:extLst>
              <a:ext uri="{FF2B5EF4-FFF2-40B4-BE49-F238E27FC236}">
                <a16:creationId xmlns:a16="http://schemas.microsoft.com/office/drawing/2014/main" id="{967E15D9-06C1-824A-A0C3-7AB890A6176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71189" y="771544"/>
            <a:ext cx="4164594" cy="6026947"/>
          </a:xfrm>
          <a:prstGeom prst="rect">
            <a:avLst/>
          </a:prstGeom>
        </p:spPr>
      </p:pic>
      <p:pic>
        <p:nvPicPr>
          <p:cNvPr id="7" name="Picture 6">
            <a:extLst>
              <a:ext uri="{FF2B5EF4-FFF2-40B4-BE49-F238E27FC236}">
                <a16:creationId xmlns:a16="http://schemas.microsoft.com/office/drawing/2014/main" id="{53447BD2-AE05-0B45-899D-43E0932085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0950" y="660903"/>
            <a:ext cx="893090" cy="1034730"/>
          </a:xfrm>
          <a:prstGeom prst="rect">
            <a:avLst/>
          </a:prstGeom>
        </p:spPr>
      </p:pic>
      <p:pic>
        <p:nvPicPr>
          <p:cNvPr id="3" name="Picture 2">
            <a:extLst>
              <a:ext uri="{FF2B5EF4-FFF2-40B4-BE49-F238E27FC236}">
                <a16:creationId xmlns:a16="http://schemas.microsoft.com/office/drawing/2014/main" id="{47F7697D-5145-074B-988E-55738217B96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35783" y="849130"/>
            <a:ext cx="4094268" cy="5949362"/>
          </a:xfrm>
          <a:prstGeom prst="rect">
            <a:avLst/>
          </a:prstGeom>
        </p:spPr>
      </p:pic>
    </p:spTree>
    <p:extLst>
      <p:ext uri="{BB962C8B-B14F-4D97-AF65-F5344CB8AC3E}">
        <p14:creationId xmlns:p14="http://schemas.microsoft.com/office/powerpoint/2010/main" val="4275371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Fits to Maturity Ogives</a:t>
            </a:r>
          </a:p>
        </p:txBody>
      </p:sp>
      <p:pic>
        <p:nvPicPr>
          <p:cNvPr id="6" name="Picture 5" descr="A close up of a map&#10;&#10;Description automatically generated">
            <a:extLst>
              <a:ext uri="{FF2B5EF4-FFF2-40B4-BE49-F238E27FC236}">
                <a16:creationId xmlns:a16="http://schemas.microsoft.com/office/drawing/2014/main" id="{2FD42AE0-5A88-9841-89B6-74915ADDC6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7523" y="785758"/>
            <a:ext cx="4160520" cy="6043984"/>
          </a:xfrm>
          <a:prstGeom prst="rect">
            <a:avLst/>
          </a:prstGeom>
        </p:spPr>
      </p:pic>
      <p:pic>
        <p:nvPicPr>
          <p:cNvPr id="7" name="Picture 6">
            <a:extLst>
              <a:ext uri="{FF2B5EF4-FFF2-40B4-BE49-F238E27FC236}">
                <a16:creationId xmlns:a16="http://schemas.microsoft.com/office/drawing/2014/main" id="{53447BD2-AE05-0B45-899D-43E0932085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8438" y="688064"/>
            <a:ext cx="940315" cy="961506"/>
          </a:xfrm>
          <a:prstGeom prst="rect">
            <a:avLst/>
          </a:prstGeom>
        </p:spPr>
      </p:pic>
      <p:pic>
        <p:nvPicPr>
          <p:cNvPr id="3" name="Picture 2">
            <a:extLst>
              <a:ext uri="{FF2B5EF4-FFF2-40B4-BE49-F238E27FC236}">
                <a16:creationId xmlns:a16="http://schemas.microsoft.com/office/drawing/2014/main" id="{D1459691-C70A-7B4C-A80E-629594F3ED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91472" y="750286"/>
            <a:ext cx="4172229" cy="6079456"/>
          </a:xfrm>
          <a:prstGeom prst="rect">
            <a:avLst/>
          </a:prstGeom>
        </p:spPr>
      </p:pic>
    </p:spTree>
    <p:extLst>
      <p:ext uri="{BB962C8B-B14F-4D97-AF65-F5344CB8AC3E}">
        <p14:creationId xmlns:p14="http://schemas.microsoft.com/office/powerpoint/2010/main" val="5673103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Non-Selectivity Parameter Estimates</a:t>
            </a:r>
          </a:p>
        </p:txBody>
      </p:sp>
      <p:pic>
        <p:nvPicPr>
          <p:cNvPr id="8" name="Picture 7">
            <a:extLst>
              <a:ext uri="{FF2B5EF4-FFF2-40B4-BE49-F238E27FC236}">
                <a16:creationId xmlns:a16="http://schemas.microsoft.com/office/drawing/2014/main" id="{C42A09B5-1BB9-BD49-BFEE-81884C2AFD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5449" y="715334"/>
            <a:ext cx="8289969" cy="5993603"/>
          </a:xfrm>
          <a:prstGeom prst="rect">
            <a:avLst/>
          </a:prstGeom>
          <a:solidFill>
            <a:schemeClr val="bg1"/>
          </a:solidFill>
        </p:spPr>
      </p:pic>
    </p:spTree>
    <p:extLst>
      <p:ext uri="{BB962C8B-B14F-4D97-AF65-F5344CB8AC3E}">
        <p14:creationId xmlns:p14="http://schemas.microsoft.com/office/powerpoint/2010/main" val="31840123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Selectivity Parameter Estimates</a:t>
            </a:r>
          </a:p>
        </p:txBody>
      </p:sp>
      <p:pic>
        <p:nvPicPr>
          <p:cNvPr id="4" name="Picture 3">
            <a:extLst>
              <a:ext uri="{FF2B5EF4-FFF2-40B4-BE49-F238E27FC236}">
                <a16:creationId xmlns:a16="http://schemas.microsoft.com/office/drawing/2014/main" id="{C171D8B2-BCAD-F549-821A-3274AD3A437F}"/>
              </a:ext>
            </a:extLst>
          </p:cNvPr>
          <p:cNvPicPr/>
          <p:nvPr/>
        </p:nvPicPr>
        <p:blipFill>
          <a:blip r:embed="rId2" cstate="email">
            <a:extLst>
              <a:ext uri="{28A0092B-C50C-407E-A947-70E740481C1C}">
                <a14:useLocalDpi xmlns:a14="http://schemas.microsoft.com/office/drawing/2010/main"/>
              </a:ext>
            </a:extLst>
          </a:blip>
          <a:stretch>
            <a:fillRect/>
          </a:stretch>
        </p:blipFill>
        <p:spPr>
          <a:xfrm>
            <a:off x="457200" y="1583372"/>
            <a:ext cx="8229600" cy="3691255"/>
          </a:xfrm>
          <a:prstGeom prst="rect">
            <a:avLst/>
          </a:prstGeom>
        </p:spPr>
      </p:pic>
    </p:spTree>
    <p:extLst>
      <p:ext uri="{BB962C8B-B14F-4D97-AF65-F5344CB8AC3E}">
        <p14:creationId xmlns:p14="http://schemas.microsoft.com/office/powerpoint/2010/main" val="5308519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More Selectivity Parameter Estimates</a:t>
            </a:r>
          </a:p>
        </p:txBody>
      </p:sp>
      <p:pic>
        <p:nvPicPr>
          <p:cNvPr id="3" name="Picture 2">
            <a:extLst>
              <a:ext uri="{FF2B5EF4-FFF2-40B4-BE49-F238E27FC236}">
                <a16:creationId xmlns:a16="http://schemas.microsoft.com/office/drawing/2014/main" id="{B4C5EBDD-DE0D-D946-8FBF-D479F47B5A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03595"/>
            <a:ext cx="9144000" cy="5050810"/>
          </a:xfrm>
          <a:prstGeom prst="rect">
            <a:avLst/>
          </a:prstGeom>
        </p:spPr>
      </p:pic>
    </p:spTree>
    <p:extLst>
      <p:ext uri="{BB962C8B-B14F-4D97-AF65-F5344CB8AC3E}">
        <p14:creationId xmlns:p14="http://schemas.microsoft.com/office/powerpoint/2010/main" val="41420155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Likelihood Components</a:t>
            </a:r>
          </a:p>
        </p:txBody>
      </p:sp>
      <p:pic>
        <p:nvPicPr>
          <p:cNvPr id="4" name="Picture 3">
            <a:extLst>
              <a:ext uri="{FF2B5EF4-FFF2-40B4-BE49-F238E27FC236}">
                <a16:creationId xmlns:a16="http://schemas.microsoft.com/office/drawing/2014/main" id="{AEC1B914-AC20-A948-BCA9-89A5520820E8}"/>
              </a:ext>
            </a:extLst>
          </p:cNvPr>
          <p:cNvPicPr/>
          <p:nvPr/>
        </p:nvPicPr>
        <p:blipFill>
          <a:blip r:embed="rId2" cstate="email">
            <a:extLst>
              <a:ext uri="{28A0092B-C50C-407E-A947-70E740481C1C}">
                <a14:useLocalDpi xmlns:a14="http://schemas.microsoft.com/office/drawing/2010/main"/>
              </a:ext>
            </a:extLst>
          </a:blip>
          <a:stretch>
            <a:fillRect/>
          </a:stretch>
        </p:blipFill>
        <p:spPr>
          <a:xfrm>
            <a:off x="1828800" y="800100"/>
            <a:ext cx="5486400" cy="5257800"/>
          </a:xfrm>
          <a:prstGeom prst="rect">
            <a:avLst/>
          </a:prstGeom>
        </p:spPr>
      </p:pic>
    </p:spTree>
    <p:extLst>
      <p:ext uri="{BB962C8B-B14F-4D97-AF65-F5344CB8AC3E}">
        <p14:creationId xmlns:p14="http://schemas.microsoft.com/office/powerpoint/2010/main" val="1666315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Likelihood Components</a:t>
            </a:r>
          </a:p>
        </p:txBody>
      </p:sp>
      <p:pic>
        <p:nvPicPr>
          <p:cNvPr id="5" name="Picture 4">
            <a:extLst>
              <a:ext uri="{FF2B5EF4-FFF2-40B4-BE49-F238E27FC236}">
                <a16:creationId xmlns:a16="http://schemas.microsoft.com/office/drawing/2014/main" id="{8D56EE82-4373-8344-BA8F-9E0B60AD63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67" y="1385184"/>
            <a:ext cx="8982837" cy="2530221"/>
          </a:xfrm>
          <a:prstGeom prst="rect">
            <a:avLst/>
          </a:prstGeom>
        </p:spPr>
      </p:pic>
    </p:spTree>
    <p:extLst>
      <p:ext uri="{BB962C8B-B14F-4D97-AF65-F5344CB8AC3E}">
        <p14:creationId xmlns:p14="http://schemas.microsoft.com/office/powerpoint/2010/main" val="3620189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5036DD-25E6-F74F-8200-69CCA25EF303}"/>
              </a:ext>
            </a:extLst>
          </p:cNvPr>
          <p:cNvSpPr/>
          <p:nvPr/>
        </p:nvSpPr>
        <p:spPr>
          <a:xfrm>
            <a:off x="439270" y="278830"/>
            <a:ext cx="8417859" cy="2893100"/>
          </a:xfrm>
          <a:prstGeom prst="rect">
            <a:avLst/>
          </a:prstGeom>
        </p:spPr>
        <p:txBody>
          <a:bodyPr wrap="square">
            <a:spAutoFit/>
          </a:bodyPr>
          <a:lstStyle/>
          <a:p>
            <a:r>
              <a:rPr lang="en-US" sz="1400" b="1" i="1" dirty="0">
                <a:latin typeface="Times New Roman" panose="02020603050405020304" pitchFamily="18" charset="0"/>
                <a:ea typeface="MS Gothic" panose="020B0609070205080204" pitchFamily="49" charset="-128"/>
                <a:cs typeface="Times New Roman" panose="02020603050405020304" pitchFamily="18" charset="0"/>
              </a:rPr>
              <a:t>SSC Comment: The SSC reiterated its previous recommendation on analysis of the BSFRF data. The SSC encouraged authors to work together to create a standard approach for creating priors on selectivity and catchability from these data for use in the respective assessments. A hierarchical comparison of all species pooled, separated species, and separated sexes may be helpful for understanding where statistically supported differences exist. Where sample sizes are modest (e.g., snow crab), bootstrapping, or a sample size-weighted estimate rather than a raw average may be useful for aggregating across years.</a:t>
            </a:r>
          </a:p>
          <a:p>
            <a:r>
              <a:rPr lang="en-US" sz="1400" dirty="0">
                <a:latin typeface="Times New Roman" panose="02020603050405020304" pitchFamily="18" charset="0"/>
                <a:ea typeface="Calibri" panose="020F0502020204030204" pitchFamily="34" charset="0"/>
              </a:rPr>
              <a:t>Response: This needs to be highlighted as a request to the CPT to add this topic as an agenda item to its January 2021 meeting, if possible. It seems like the best avenue forward at the moment is for individual authors to continue to develop the best analysis for their own stock. These can be compared in January and perhaps the best of these can be used as the basis for an hierarchical model, as the SSC recommends. Off hand, it seems likely that the differing morphological characteristics of </a:t>
            </a:r>
            <a:r>
              <a:rPr lang="en-US" sz="1400" i="1" dirty="0">
                <a:latin typeface="Times New Roman" panose="02020603050405020304" pitchFamily="18" charset="0"/>
                <a:ea typeface="Calibri" panose="020F0502020204030204" pitchFamily="34" charset="0"/>
              </a:rPr>
              <a:t>Chionoecetes</a:t>
            </a:r>
            <a:r>
              <a:rPr lang="en-US" sz="1400" dirty="0">
                <a:latin typeface="Times New Roman" panose="02020603050405020304" pitchFamily="18" charset="0"/>
                <a:ea typeface="Calibri" panose="020F0502020204030204" pitchFamily="34" charset="0"/>
              </a:rPr>
              <a:t> and </a:t>
            </a:r>
            <a:r>
              <a:rPr lang="en-US" sz="1400" i="1" dirty="0">
                <a:latin typeface="Times New Roman" panose="02020603050405020304" pitchFamily="18" charset="0"/>
                <a:ea typeface="Calibri" panose="020F0502020204030204" pitchFamily="34" charset="0"/>
              </a:rPr>
              <a:t>Paralithodes</a:t>
            </a:r>
            <a:r>
              <a:rPr lang="en-US" sz="1400" dirty="0">
                <a:latin typeface="Times New Roman" panose="02020603050405020304" pitchFamily="18" charset="0"/>
                <a:ea typeface="Calibri" panose="020F0502020204030204" pitchFamily="34" charset="0"/>
              </a:rPr>
              <a:t> crab, as well as the different environmental conditions they experience across the EBS shelf, will affect catchability differently and produce statistically-supported differences among the stocks.</a:t>
            </a:r>
            <a:r>
              <a:rPr lang="en-US" sz="1400" dirty="0"/>
              <a:t> </a:t>
            </a:r>
          </a:p>
        </p:txBody>
      </p:sp>
      <p:sp>
        <p:nvSpPr>
          <p:cNvPr id="2" name="Rectangle 1">
            <a:extLst>
              <a:ext uri="{FF2B5EF4-FFF2-40B4-BE49-F238E27FC236}">
                <a16:creationId xmlns:a16="http://schemas.microsoft.com/office/drawing/2014/main" id="{42027048-28A4-5A43-909B-08D929E0054D}"/>
              </a:ext>
            </a:extLst>
          </p:cNvPr>
          <p:cNvSpPr/>
          <p:nvPr/>
        </p:nvSpPr>
        <p:spPr>
          <a:xfrm>
            <a:off x="439270" y="3293331"/>
            <a:ext cx="8417859" cy="3108543"/>
          </a:xfrm>
          <a:prstGeom prst="rect">
            <a:avLst/>
          </a:prstGeom>
        </p:spPr>
        <p:txBody>
          <a:bodyPr wrap="square">
            <a:spAutoFit/>
          </a:bodyPr>
          <a:lstStyle/>
          <a:p>
            <a:r>
              <a:rPr lang="en-US" sz="1400" b="1" i="1" dirty="0">
                <a:latin typeface="Times New Roman" panose="02020603050405020304" pitchFamily="18" charset="0"/>
                <a:ea typeface="MS Gothic" panose="020B0609070205080204" pitchFamily="49" charset="-128"/>
                <a:cs typeface="Times New Roman" panose="02020603050405020304" pitchFamily="18" charset="0"/>
              </a:rPr>
              <a:t>CPT Comment: Therefore, the CPT recommends that model 20.07 be identified as a preliminary base model for September. The CPT discussed a refinement to model 20.07 (here denoted model 20.07b), in which the empirical availability curves are input as data vectors with specified uncertainty, rather than assumed known. If Model 20.07b turns out to be straightforward to implement, as we expect, then Model 20.07b could be regarded as the preliminary base model rather than Model 20.07.</a:t>
            </a:r>
          </a:p>
          <a:p>
            <a:pPr>
              <a:spcAft>
                <a:spcPts val="10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Response:  Given the current model code, Model 20.07b would be possible to implement, once the empirical curves and associated uncertainty were developed. Empirical curves (smooth functions of size) were developed by fitting the ratio of observed survey abundance in the side-by-side study area to that from the entire survey area on an annual basis for 2013-2017 using the same size bins as in the assessment model (Appendix 3). However, it is unclear what the appropriate measure of uncertainty should be. Estimates of uncertainty from fitting the empirical curves seem to be too small, while ones developed previously from bootstrapping (May 2020 CPT Tanner Crab Report) seem to be too large. With more pressing issues (characterizing the uncertainty associated with the missing 2020 NMFS EBS shelf bottom trawl survey), it was not possible to further resolve this one. The author looks forward to recommendations to move forward.</a:t>
            </a:r>
          </a:p>
        </p:txBody>
      </p:sp>
    </p:spTree>
    <p:extLst>
      <p:ext uri="{BB962C8B-B14F-4D97-AF65-F5344CB8AC3E}">
        <p14:creationId xmlns:p14="http://schemas.microsoft.com/office/powerpoint/2010/main" val="27978377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a:t>
            </a:r>
          </a:p>
        </p:txBody>
      </p:sp>
      <p:pic>
        <p:nvPicPr>
          <p:cNvPr id="4" name="Picture 3" descr="A close up of a map&#10;&#10;Description automatically generated">
            <a:extLst>
              <a:ext uri="{FF2B5EF4-FFF2-40B4-BE49-F238E27FC236}">
                <a16:creationId xmlns:a16="http://schemas.microsoft.com/office/drawing/2014/main" id="{A3E87F17-9EA9-7448-A2AE-1E577A76148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968721"/>
            <a:ext cx="4541906" cy="5676842"/>
          </a:xfrm>
          <a:prstGeom prst="rect">
            <a:avLst/>
          </a:prstGeom>
        </p:spPr>
      </p:pic>
      <p:pic>
        <p:nvPicPr>
          <p:cNvPr id="5" name="Picture 4" descr="A close up of a map&#10;&#10;Description automatically generated">
            <a:extLst>
              <a:ext uri="{FF2B5EF4-FFF2-40B4-BE49-F238E27FC236}">
                <a16:creationId xmlns:a16="http://schemas.microsoft.com/office/drawing/2014/main" id="{B370DBE4-6EB9-9A4E-81F4-996F1FEBAC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41907" y="968721"/>
            <a:ext cx="4541907" cy="5676843"/>
          </a:xfrm>
          <a:prstGeom prst="rect">
            <a:avLst/>
          </a:prstGeom>
        </p:spPr>
      </p:pic>
      <p:pic>
        <p:nvPicPr>
          <p:cNvPr id="7" name="Picture 6">
            <a:extLst>
              <a:ext uri="{FF2B5EF4-FFF2-40B4-BE49-F238E27FC236}">
                <a16:creationId xmlns:a16="http://schemas.microsoft.com/office/drawing/2014/main" id="{53447BD2-AE05-0B45-899D-43E09320850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67455" y="1357247"/>
            <a:ext cx="1056194" cy="1223702"/>
          </a:xfrm>
          <a:prstGeom prst="rect">
            <a:avLst/>
          </a:prstGeom>
        </p:spPr>
      </p:pic>
    </p:spTree>
    <p:extLst>
      <p:ext uri="{BB962C8B-B14F-4D97-AF65-F5344CB8AC3E}">
        <p14:creationId xmlns:p14="http://schemas.microsoft.com/office/powerpoint/2010/main" val="17704596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a:t>
            </a:r>
          </a:p>
        </p:txBody>
      </p:sp>
      <p:pic>
        <p:nvPicPr>
          <p:cNvPr id="5" name="Picture 4" descr="A close up of a map&#10;&#10;Description automatically generated">
            <a:extLst>
              <a:ext uri="{FF2B5EF4-FFF2-40B4-BE49-F238E27FC236}">
                <a16:creationId xmlns:a16="http://schemas.microsoft.com/office/drawing/2014/main" id="{C2C9D160-F39E-4E49-A22B-2D2A2286BB8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920496"/>
            <a:ext cx="4340236" cy="5442712"/>
          </a:xfrm>
          <a:prstGeom prst="rect">
            <a:avLst/>
          </a:prstGeom>
        </p:spPr>
      </p:pic>
      <p:pic>
        <p:nvPicPr>
          <p:cNvPr id="6" name="Picture 5" descr="A close up of a map&#10;&#10;Description automatically generated">
            <a:extLst>
              <a:ext uri="{FF2B5EF4-FFF2-40B4-BE49-F238E27FC236}">
                <a16:creationId xmlns:a16="http://schemas.microsoft.com/office/drawing/2014/main" id="{02CBCDC6-3DA2-2244-A804-2F2E00DDEC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0" y="920496"/>
            <a:ext cx="4346822" cy="5442712"/>
          </a:xfrm>
          <a:prstGeom prst="rect">
            <a:avLst/>
          </a:prstGeom>
        </p:spPr>
      </p:pic>
      <p:pic>
        <p:nvPicPr>
          <p:cNvPr id="7" name="Picture 6">
            <a:extLst>
              <a:ext uri="{FF2B5EF4-FFF2-40B4-BE49-F238E27FC236}">
                <a16:creationId xmlns:a16="http://schemas.microsoft.com/office/drawing/2014/main" id="{53447BD2-AE05-0B45-899D-43E09320850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7992" y="1414231"/>
            <a:ext cx="1056194" cy="1223702"/>
          </a:xfrm>
          <a:prstGeom prst="rect">
            <a:avLst/>
          </a:prstGeom>
        </p:spPr>
      </p:pic>
    </p:spTree>
    <p:extLst>
      <p:ext uri="{BB962C8B-B14F-4D97-AF65-F5344CB8AC3E}">
        <p14:creationId xmlns:p14="http://schemas.microsoft.com/office/powerpoint/2010/main" val="14143991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a:t>
            </a:r>
          </a:p>
        </p:txBody>
      </p:sp>
      <p:pic>
        <p:nvPicPr>
          <p:cNvPr id="8" name="Picture 7" descr="A close up of a map&#10;&#10;Description automatically generated">
            <a:extLst>
              <a:ext uri="{FF2B5EF4-FFF2-40B4-BE49-F238E27FC236}">
                <a16:creationId xmlns:a16="http://schemas.microsoft.com/office/drawing/2014/main" id="{0F803947-8517-834B-9E77-0D343274AD4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096" y="785758"/>
            <a:ext cx="4354605" cy="5442712"/>
          </a:xfrm>
          <a:prstGeom prst="rect">
            <a:avLst/>
          </a:prstGeom>
        </p:spPr>
      </p:pic>
      <p:pic>
        <p:nvPicPr>
          <p:cNvPr id="9" name="Picture 8" descr="A close up of a map&#10;&#10;Description automatically generated">
            <a:extLst>
              <a:ext uri="{FF2B5EF4-FFF2-40B4-BE49-F238E27FC236}">
                <a16:creationId xmlns:a16="http://schemas.microsoft.com/office/drawing/2014/main" id="{C5219980-40E5-1243-B90C-C5418FDF5A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60701" y="824288"/>
            <a:ext cx="4354605" cy="5442712"/>
          </a:xfrm>
          <a:prstGeom prst="rect">
            <a:avLst/>
          </a:prstGeom>
        </p:spPr>
      </p:pic>
      <p:pic>
        <p:nvPicPr>
          <p:cNvPr id="7" name="Picture 6">
            <a:extLst>
              <a:ext uri="{FF2B5EF4-FFF2-40B4-BE49-F238E27FC236}">
                <a16:creationId xmlns:a16="http://schemas.microsoft.com/office/drawing/2014/main" id="{53447BD2-AE05-0B45-899D-43E09320850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6099" y="1213164"/>
            <a:ext cx="1056194" cy="1092107"/>
          </a:xfrm>
          <a:prstGeom prst="rect">
            <a:avLst/>
          </a:prstGeom>
        </p:spPr>
      </p:pic>
    </p:spTree>
    <p:extLst>
      <p:ext uri="{BB962C8B-B14F-4D97-AF65-F5344CB8AC3E}">
        <p14:creationId xmlns:p14="http://schemas.microsoft.com/office/powerpoint/2010/main" val="37090676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a:t>
            </a:r>
          </a:p>
        </p:txBody>
      </p:sp>
      <p:pic>
        <p:nvPicPr>
          <p:cNvPr id="4" name="Picture 3">
            <a:extLst>
              <a:ext uri="{FF2B5EF4-FFF2-40B4-BE49-F238E27FC236}">
                <a16:creationId xmlns:a16="http://schemas.microsoft.com/office/drawing/2014/main" id="{8A2B7B7D-F818-7941-9220-FC71D9956A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066999" y="212437"/>
            <a:ext cx="1056194" cy="1092107"/>
          </a:xfrm>
          <a:prstGeom prst="rect">
            <a:avLst/>
          </a:prstGeom>
        </p:spPr>
      </p:pic>
      <p:pic>
        <p:nvPicPr>
          <p:cNvPr id="5" name="Picture 4">
            <a:extLst>
              <a:ext uri="{FF2B5EF4-FFF2-40B4-BE49-F238E27FC236}">
                <a16:creationId xmlns:a16="http://schemas.microsoft.com/office/drawing/2014/main" id="{AF3F02AD-A349-3E47-BB2F-515201A7AD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914" y="784546"/>
            <a:ext cx="4572000" cy="5747282"/>
          </a:xfrm>
          <a:prstGeom prst="rect">
            <a:avLst/>
          </a:prstGeom>
        </p:spPr>
      </p:pic>
      <p:pic>
        <p:nvPicPr>
          <p:cNvPr id="6" name="Picture 5" descr="A close up of a map&#10;&#10;Description automatically generated">
            <a:extLst>
              <a:ext uri="{FF2B5EF4-FFF2-40B4-BE49-F238E27FC236}">
                <a16:creationId xmlns:a16="http://schemas.microsoft.com/office/drawing/2014/main" id="{47E32DE0-A212-FE46-818E-E9CC93D339C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0" y="833464"/>
            <a:ext cx="4533086" cy="5698364"/>
          </a:xfrm>
          <a:prstGeom prst="rect">
            <a:avLst/>
          </a:prstGeom>
        </p:spPr>
      </p:pic>
    </p:spTree>
    <p:extLst>
      <p:ext uri="{BB962C8B-B14F-4D97-AF65-F5344CB8AC3E}">
        <p14:creationId xmlns:p14="http://schemas.microsoft.com/office/powerpoint/2010/main" val="3480466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206E5C-0DDA-E347-A707-8F14CF09AB3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40250" y="785758"/>
            <a:ext cx="4603750" cy="5486400"/>
          </a:xfrm>
          <a:prstGeom prst="rect">
            <a:avLst/>
          </a:prstGeom>
        </p:spPr>
      </p:pic>
      <p:pic>
        <p:nvPicPr>
          <p:cNvPr id="6" name="Picture 5">
            <a:extLst>
              <a:ext uri="{FF2B5EF4-FFF2-40B4-BE49-F238E27FC236}">
                <a16:creationId xmlns:a16="http://schemas.microsoft.com/office/drawing/2014/main" id="{FEE50732-9754-C241-BF8A-B51B7E53130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749" y="785758"/>
            <a:ext cx="4603749" cy="5486400"/>
          </a:xfrm>
          <a:prstGeom prst="rect">
            <a:avLst/>
          </a:prstGeom>
        </p:spPr>
      </p:pic>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100" dirty="0"/>
              <a:t>Model Evaluation: NMFS Survey Catchability</a:t>
            </a:r>
          </a:p>
        </p:txBody>
      </p:sp>
      <p:pic>
        <p:nvPicPr>
          <p:cNvPr id="7" name="Picture 6">
            <a:extLst>
              <a:ext uri="{FF2B5EF4-FFF2-40B4-BE49-F238E27FC236}">
                <a16:creationId xmlns:a16="http://schemas.microsoft.com/office/drawing/2014/main" id="{53447BD2-AE05-0B45-899D-43E09320850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49331" y="1082825"/>
            <a:ext cx="1056194" cy="1223702"/>
          </a:xfrm>
          <a:prstGeom prst="rect">
            <a:avLst/>
          </a:prstGeom>
        </p:spPr>
      </p:pic>
    </p:spTree>
    <p:extLst>
      <p:ext uri="{BB962C8B-B14F-4D97-AF65-F5344CB8AC3E}">
        <p14:creationId xmlns:p14="http://schemas.microsoft.com/office/powerpoint/2010/main" val="7674892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8465760" cy="573321"/>
          </a:xfrm>
        </p:spPr>
        <p:txBody>
          <a:bodyPr>
            <a:normAutofit/>
          </a:bodyPr>
          <a:lstStyle/>
          <a:p>
            <a:r>
              <a:rPr lang="en-US" sz="2400" dirty="0"/>
              <a:t>Model Evaluation: Estimated Natural Mortality</a:t>
            </a:r>
          </a:p>
        </p:txBody>
      </p:sp>
      <p:pic>
        <p:nvPicPr>
          <p:cNvPr id="3" name="Picture 2">
            <a:extLst>
              <a:ext uri="{FF2B5EF4-FFF2-40B4-BE49-F238E27FC236}">
                <a16:creationId xmlns:a16="http://schemas.microsoft.com/office/drawing/2014/main" id="{79789BEE-1D8F-D24F-92B0-E4011A97339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7107" y="2645401"/>
            <a:ext cx="4213430" cy="1768532"/>
          </a:xfrm>
          <a:prstGeom prst="rect">
            <a:avLst/>
          </a:prstGeom>
        </p:spPr>
      </p:pic>
      <p:pic>
        <p:nvPicPr>
          <p:cNvPr id="8" name="Picture 7">
            <a:extLst>
              <a:ext uri="{FF2B5EF4-FFF2-40B4-BE49-F238E27FC236}">
                <a16:creationId xmlns:a16="http://schemas.microsoft.com/office/drawing/2014/main" id="{D6DB8E42-14BA-5441-BCCD-509122DB2E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31827" y="1094813"/>
            <a:ext cx="1043990" cy="1122630"/>
          </a:xfrm>
          <a:prstGeom prst="rect">
            <a:avLst/>
          </a:prstGeom>
        </p:spPr>
      </p:pic>
      <p:pic>
        <p:nvPicPr>
          <p:cNvPr id="9" name="Picture 8">
            <a:extLst>
              <a:ext uri="{FF2B5EF4-FFF2-40B4-BE49-F238E27FC236}">
                <a16:creationId xmlns:a16="http://schemas.microsoft.com/office/drawing/2014/main" id="{298B8A47-F43D-2C41-8A13-74B19B9D53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61425" y="4814100"/>
            <a:ext cx="5747497" cy="1255574"/>
          </a:xfrm>
          <a:prstGeom prst="rect">
            <a:avLst/>
          </a:prstGeom>
          <a:solidFill>
            <a:schemeClr val="bg1"/>
          </a:solidFill>
        </p:spPr>
      </p:pic>
      <p:pic>
        <p:nvPicPr>
          <p:cNvPr id="10" name="Picture 9">
            <a:extLst>
              <a:ext uri="{FF2B5EF4-FFF2-40B4-BE49-F238E27FC236}">
                <a16:creationId xmlns:a16="http://schemas.microsoft.com/office/drawing/2014/main" id="{E43999E6-EE71-1749-AAE6-DCE5B7A60B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30821" y="785758"/>
            <a:ext cx="4213430" cy="3719287"/>
          </a:xfrm>
          <a:prstGeom prst="rect">
            <a:avLst/>
          </a:prstGeom>
        </p:spPr>
      </p:pic>
    </p:spTree>
    <p:extLst>
      <p:ext uri="{BB962C8B-B14F-4D97-AF65-F5344CB8AC3E}">
        <p14:creationId xmlns:p14="http://schemas.microsoft.com/office/powerpoint/2010/main" val="34458071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8465760" cy="573321"/>
          </a:xfrm>
        </p:spPr>
        <p:txBody>
          <a:bodyPr>
            <a:normAutofit/>
          </a:bodyPr>
          <a:lstStyle/>
          <a:p>
            <a:r>
              <a:rPr lang="en-US" sz="2400" dirty="0"/>
              <a:t>Model Evaluation: Estimated </a:t>
            </a:r>
            <a:r>
              <a:rPr lang="en-US" sz="2400" dirty="0" err="1"/>
              <a:t>Pr</a:t>
            </a:r>
            <a:r>
              <a:rPr lang="en-US" sz="2400" dirty="0"/>
              <a:t>(molt-to-</a:t>
            </a:r>
            <a:r>
              <a:rPr lang="en-US" sz="2400" dirty="0" err="1"/>
              <a:t>matuity</a:t>
            </a:r>
            <a:r>
              <a:rPr lang="en-US" sz="2400" dirty="0"/>
              <a:t>) </a:t>
            </a:r>
          </a:p>
        </p:txBody>
      </p:sp>
      <p:pic>
        <p:nvPicPr>
          <p:cNvPr id="6" name="Picture 5">
            <a:extLst>
              <a:ext uri="{FF2B5EF4-FFF2-40B4-BE49-F238E27FC236}">
                <a16:creationId xmlns:a16="http://schemas.microsoft.com/office/drawing/2014/main" id="{2A72FB76-1DF2-DF4E-9233-E7BFE14101A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34710" y="823699"/>
            <a:ext cx="5474580" cy="5821864"/>
          </a:xfrm>
          <a:prstGeom prst="rect">
            <a:avLst/>
          </a:prstGeom>
        </p:spPr>
      </p:pic>
      <p:pic>
        <p:nvPicPr>
          <p:cNvPr id="8" name="Picture 7">
            <a:extLst>
              <a:ext uri="{FF2B5EF4-FFF2-40B4-BE49-F238E27FC236}">
                <a16:creationId xmlns:a16="http://schemas.microsoft.com/office/drawing/2014/main" id="{D6DB8E42-14BA-5441-BCCD-509122DB2E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60056" y="1783533"/>
            <a:ext cx="1043990" cy="1122630"/>
          </a:xfrm>
          <a:prstGeom prst="rect">
            <a:avLst/>
          </a:prstGeom>
        </p:spPr>
      </p:pic>
    </p:spTree>
    <p:extLst>
      <p:ext uri="{BB962C8B-B14F-4D97-AF65-F5344CB8AC3E}">
        <p14:creationId xmlns:p14="http://schemas.microsoft.com/office/powerpoint/2010/main" val="7601189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229545" y="198765"/>
            <a:ext cx="7886700" cy="573321"/>
          </a:xfrm>
        </p:spPr>
        <p:txBody>
          <a:bodyPr>
            <a:normAutofit/>
          </a:bodyPr>
          <a:lstStyle/>
          <a:p>
            <a:r>
              <a:rPr lang="en-US" sz="2400" dirty="0"/>
              <a:t>Model Evaluation: Trends in Recruitment and Mature Biomass</a:t>
            </a:r>
          </a:p>
        </p:txBody>
      </p:sp>
      <p:pic>
        <p:nvPicPr>
          <p:cNvPr id="18" name="Picture 17">
            <a:extLst>
              <a:ext uri="{FF2B5EF4-FFF2-40B4-BE49-F238E27FC236}">
                <a16:creationId xmlns:a16="http://schemas.microsoft.com/office/drawing/2014/main" id="{CF6C0496-18E0-B74F-8CEE-70E7617873A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296197"/>
            <a:ext cx="5332743" cy="4818888"/>
          </a:xfrm>
          <a:prstGeom prst="rect">
            <a:avLst/>
          </a:prstGeom>
        </p:spPr>
      </p:pic>
      <p:pic>
        <p:nvPicPr>
          <p:cNvPr id="19" name="Picture 18">
            <a:extLst>
              <a:ext uri="{FF2B5EF4-FFF2-40B4-BE49-F238E27FC236}">
                <a16:creationId xmlns:a16="http://schemas.microsoft.com/office/drawing/2014/main" id="{203FAB9A-489F-7641-86E9-AE4ACF0FCA0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38750" y="1296197"/>
            <a:ext cx="3924063" cy="4818888"/>
          </a:xfrm>
          <a:prstGeom prst="rect">
            <a:avLst/>
          </a:prstGeom>
        </p:spPr>
      </p:pic>
      <p:pic>
        <p:nvPicPr>
          <p:cNvPr id="5" name="Picture 4">
            <a:extLst>
              <a:ext uri="{FF2B5EF4-FFF2-40B4-BE49-F238E27FC236}">
                <a16:creationId xmlns:a16="http://schemas.microsoft.com/office/drawing/2014/main" id="{EBC829FC-F394-D142-8FFC-1F9A8997853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05250" y="1721000"/>
            <a:ext cx="846779" cy="981075"/>
          </a:xfrm>
          <a:prstGeom prst="rect">
            <a:avLst/>
          </a:prstGeom>
        </p:spPr>
      </p:pic>
    </p:spTree>
    <p:extLst>
      <p:ext uri="{BB962C8B-B14F-4D97-AF65-F5344CB8AC3E}">
        <p14:creationId xmlns:p14="http://schemas.microsoft.com/office/powerpoint/2010/main" val="28548237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00B9D6-103A-4E48-9535-B7AA6A37593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021142"/>
            <a:ext cx="5353050" cy="4815715"/>
          </a:xfrm>
          <a:prstGeom prst="rect">
            <a:avLst/>
          </a:prstGeom>
        </p:spPr>
      </p:pic>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314886" y="280636"/>
            <a:ext cx="7886700" cy="573321"/>
          </a:xfrm>
        </p:spPr>
        <p:txBody>
          <a:bodyPr>
            <a:normAutofit/>
          </a:bodyPr>
          <a:lstStyle/>
          <a:p>
            <a:r>
              <a:rPr lang="en-US" sz="2400" dirty="0"/>
              <a:t>Model Evaluation: Trends in Recruitment and Mature Biomass</a:t>
            </a:r>
          </a:p>
        </p:txBody>
      </p:sp>
      <p:pic>
        <p:nvPicPr>
          <p:cNvPr id="3" name="Picture 2">
            <a:extLst>
              <a:ext uri="{FF2B5EF4-FFF2-40B4-BE49-F238E27FC236}">
                <a16:creationId xmlns:a16="http://schemas.microsoft.com/office/drawing/2014/main" id="{2E8392B1-D660-A541-9E02-EC8016A5B7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73645" y="1021142"/>
            <a:ext cx="3870355" cy="4820845"/>
          </a:xfrm>
          <a:prstGeom prst="rect">
            <a:avLst/>
          </a:prstGeom>
        </p:spPr>
      </p:pic>
      <p:pic>
        <p:nvPicPr>
          <p:cNvPr id="5" name="Picture 4">
            <a:extLst>
              <a:ext uri="{FF2B5EF4-FFF2-40B4-BE49-F238E27FC236}">
                <a16:creationId xmlns:a16="http://schemas.microsoft.com/office/drawing/2014/main" id="{F2925F3E-C7BA-7D47-903E-27CE672CE37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76525" y="1292107"/>
            <a:ext cx="846779" cy="981075"/>
          </a:xfrm>
          <a:prstGeom prst="rect">
            <a:avLst/>
          </a:prstGeom>
        </p:spPr>
      </p:pic>
    </p:spTree>
    <p:extLst>
      <p:ext uri="{BB962C8B-B14F-4D97-AF65-F5344CB8AC3E}">
        <p14:creationId xmlns:p14="http://schemas.microsoft.com/office/powerpoint/2010/main" val="38069575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0299" y="212437"/>
            <a:ext cx="7886700" cy="573321"/>
          </a:xfrm>
        </p:spPr>
        <p:txBody>
          <a:bodyPr>
            <a:normAutofit/>
          </a:bodyPr>
          <a:lstStyle/>
          <a:p>
            <a:r>
              <a:rPr lang="en-US" sz="2400" dirty="0"/>
              <a:t>Model Evaluation: </a:t>
            </a:r>
          </a:p>
        </p:txBody>
      </p:sp>
      <p:pic>
        <p:nvPicPr>
          <p:cNvPr id="5" name="Picture 4" descr="A close up of a map&#10;&#10;Description automatically generated">
            <a:extLst>
              <a:ext uri="{FF2B5EF4-FFF2-40B4-BE49-F238E27FC236}">
                <a16:creationId xmlns:a16="http://schemas.microsoft.com/office/drawing/2014/main" id="{ECA2BED7-2346-8749-A24A-1EC5A92694E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1964" y="651849"/>
            <a:ext cx="4056697" cy="6059771"/>
          </a:xfrm>
          <a:prstGeom prst="rect">
            <a:avLst/>
          </a:prstGeom>
        </p:spPr>
      </p:pic>
      <p:pic>
        <p:nvPicPr>
          <p:cNvPr id="6" name="Picture 5" descr="A close up of a map&#10;&#10;Description automatically generated">
            <a:extLst>
              <a:ext uri="{FF2B5EF4-FFF2-40B4-BE49-F238E27FC236}">
                <a16:creationId xmlns:a16="http://schemas.microsoft.com/office/drawing/2014/main" id="{F8546358-0838-1B43-BD95-E0FD187BF2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38662" y="651849"/>
            <a:ext cx="4050270" cy="6059771"/>
          </a:xfrm>
          <a:prstGeom prst="rect">
            <a:avLst/>
          </a:prstGeom>
        </p:spPr>
      </p:pic>
      <p:pic>
        <p:nvPicPr>
          <p:cNvPr id="4" name="Picture 3">
            <a:extLst>
              <a:ext uri="{FF2B5EF4-FFF2-40B4-BE49-F238E27FC236}">
                <a16:creationId xmlns:a16="http://schemas.microsoft.com/office/drawing/2014/main" id="{E26200F1-8699-C64D-AD06-8AF087ABC6C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84189" y="212437"/>
            <a:ext cx="1056194" cy="1092107"/>
          </a:xfrm>
          <a:prstGeom prst="rect">
            <a:avLst/>
          </a:prstGeom>
        </p:spPr>
      </p:pic>
    </p:spTree>
    <p:extLst>
      <p:ext uri="{BB962C8B-B14F-4D97-AF65-F5344CB8AC3E}">
        <p14:creationId xmlns:p14="http://schemas.microsoft.com/office/powerpoint/2010/main" val="2312580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FC00A6-30E0-6C4B-86F7-33ACE39FF2AC}"/>
              </a:ext>
            </a:extLst>
          </p:cNvPr>
          <p:cNvSpPr/>
          <p:nvPr/>
        </p:nvSpPr>
        <p:spPr>
          <a:xfrm>
            <a:off x="510988" y="301295"/>
            <a:ext cx="8122024" cy="1600438"/>
          </a:xfrm>
          <a:prstGeom prst="rect">
            <a:avLst/>
          </a:prstGeom>
        </p:spPr>
        <p:txBody>
          <a:bodyPr wrap="square">
            <a:spAutoFit/>
          </a:bodyPr>
          <a:lstStyle/>
          <a:p>
            <a:r>
              <a:rPr lang="en-US" sz="1400" b="1" i="1" dirty="0">
                <a:latin typeface="Times New Roman" panose="02020603050405020304" pitchFamily="18" charset="0"/>
                <a:ea typeface="MS Gothic" panose="020B0609070205080204" pitchFamily="49" charset="-128"/>
                <a:cs typeface="Times New Roman" panose="02020603050405020304" pitchFamily="18" charset="0"/>
              </a:rPr>
              <a:t>CPT Comment: Consider ways to remove any additional complexity in the Tanner crab assessment that does not add to our understanding of stock dynamics.</a:t>
            </a:r>
          </a:p>
          <a:p>
            <a:pPr>
              <a:spcAft>
                <a:spcPts val="10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Response (9/20): A male-only model including only the directed and snow crab fisheries is in development as a simplified baseline for adding further complexity (e.g., bycatch in the groundfish and BBRKC fisheries). A model that starts in 1982, after the survey gear change, is under consideration for development. Its implementation would require new code to parameterize the initial size compositions; this approach would be substantially different from the way the model is initialized at present.</a:t>
            </a:r>
          </a:p>
        </p:txBody>
      </p:sp>
      <p:sp>
        <p:nvSpPr>
          <p:cNvPr id="5" name="Rectangle 4">
            <a:extLst>
              <a:ext uri="{FF2B5EF4-FFF2-40B4-BE49-F238E27FC236}">
                <a16:creationId xmlns:a16="http://schemas.microsoft.com/office/drawing/2014/main" id="{1550D727-E4C0-D448-9047-6A7E317D88E5}"/>
              </a:ext>
            </a:extLst>
          </p:cNvPr>
          <p:cNvSpPr/>
          <p:nvPr/>
        </p:nvSpPr>
        <p:spPr>
          <a:xfrm>
            <a:off x="510987" y="2136339"/>
            <a:ext cx="8122023" cy="1169551"/>
          </a:xfrm>
          <a:prstGeom prst="rect">
            <a:avLst/>
          </a:prstGeom>
        </p:spPr>
        <p:txBody>
          <a:bodyPr wrap="square">
            <a:spAutoFit/>
          </a:bodyPr>
          <a:lstStyle/>
          <a:p>
            <a:r>
              <a:rPr lang="en-US" sz="1400" b="1" i="1" dirty="0">
                <a:latin typeface="Times New Roman" panose="02020603050405020304" pitchFamily="18" charset="0"/>
                <a:ea typeface="MS Gothic" panose="020B0609070205080204" pitchFamily="49" charset="-128"/>
                <a:cs typeface="Times New Roman" panose="02020603050405020304" pitchFamily="18" charset="0"/>
              </a:rPr>
              <a:t>CPT Comment: Evaluate potential conflicts between data sets in the assessment using likelihood profiles and other approaches.</a:t>
            </a:r>
          </a:p>
          <a:p>
            <a:pPr>
              <a:spcAft>
                <a:spcPts val="1000"/>
              </a:spcAft>
            </a:pPr>
            <a:r>
              <a:rPr lang="en-US" sz="1400" i="1" dirty="0">
                <a:latin typeface="Times New Roman" panose="02020603050405020304" pitchFamily="18" charset="0"/>
                <a:ea typeface="Calibri" panose="020F0502020204030204" pitchFamily="34" charset="0"/>
                <a:cs typeface="Times New Roman" panose="02020603050405020304" pitchFamily="18" charset="0"/>
              </a:rPr>
              <a:t>Response (9/20): </a:t>
            </a:r>
            <a:r>
              <a:rPr lang="en-US" sz="1400" dirty="0">
                <a:latin typeface="Times New Roman" panose="02020603050405020304" pitchFamily="18" charset="0"/>
                <a:ea typeface="Calibri" panose="020F0502020204030204" pitchFamily="34" charset="0"/>
                <a:cs typeface="Times New Roman" panose="02020603050405020304" pitchFamily="18" charset="0"/>
              </a:rPr>
              <a:t>This is a good suggestion, but ADMB’s likelihood profiling does not appear to be adequate to address this request because it does not report individual components to the likelihood. Thus, some specialized software needs to be developed in order to proceed.</a:t>
            </a:r>
          </a:p>
        </p:txBody>
      </p:sp>
      <p:sp>
        <p:nvSpPr>
          <p:cNvPr id="6" name="Rectangle 5">
            <a:extLst>
              <a:ext uri="{FF2B5EF4-FFF2-40B4-BE49-F238E27FC236}">
                <a16:creationId xmlns:a16="http://schemas.microsoft.com/office/drawing/2014/main" id="{542A6FC5-2698-CB48-B792-1ED2E0741E8A}"/>
              </a:ext>
            </a:extLst>
          </p:cNvPr>
          <p:cNvSpPr/>
          <p:nvPr/>
        </p:nvSpPr>
        <p:spPr>
          <a:xfrm>
            <a:off x="510987" y="3429000"/>
            <a:ext cx="8122022" cy="2246769"/>
          </a:xfrm>
          <a:prstGeom prst="rect">
            <a:avLst/>
          </a:prstGeom>
        </p:spPr>
        <p:txBody>
          <a:bodyPr wrap="square">
            <a:spAutoFit/>
          </a:bodyPr>
          <a:lstStyle/>
          <a:p>
            <a:r>
              <a:rPr lang="en-US" sz="1400" b="1" i="1" dirty="0">
                <a:latin typeface="Times New Roman" panose="02020603050405020304" pitchFamily="18" charset="0"/>
                <a:ea typeface="MS Gothic" panose="020B0609070205080204" pitchFamily="49" charset="-128"/>
                <a:cs typeface="Times New Roman" panose="02020603050405020304" pitchFamily="18" charset="0"/>
              </a:rPr>
              <a:t>CPT Comment: Further work is needed to incorporate empirical estimates of catchability in the assessment. Quantifying uncertainty in catchability is critical. Uncertainty estimates should consider year-to-year variation catchability either as a random effect or as a level of a hierarchical model.</a:t>
            </a:r>
          </a:p>
          <a:p>
            <a:pPr>
              <a:spcAft>
                <a:spcPts val="1000"/>
              </a:spcAft>
            </a:pPr>
            <a:r>
              <a:rPr lang="en-US" sz="1400" i="1" dirty="0">
                <a:latin typeface="Times New Roman" panose="02020603050405020304" pitchFamily="18" charset="0"/>
                <a:ea typeface="Calibri" panose="020F0502020204030204" pitchFamily="34" charset="0"/>
                <a:cs typeface="Times New Roman" panose="02020603050405020304" pitchFamily="18" charset="0"/>
              </a:rPr>
              <a:t>Response:  </a:t>
            </a:r>
            <a:r>
              <a:rPr lang="en-US" sz="1400" dirty="0">
                <a:latin typeface="Times New Roman" panose="02020603050405020304" pitchFamily="18" charset="0"/>
                <a:ea typeface="Calibri" panose="020F0502020204030204" pitchFamily="34" charset="0"/>
                <a:cs typeface="Times New Roman" panose="02020603050405020304" pitchFamily="18" charset="0"/>
              </a:rPr>
              <a:t>Survey catchability for the NMFS EBS shelf bottom trawl survey was estimated outside the assessment model using BSFRF-NMFS side-by-side (paired tows) data in a catch-comparison analysis (Appendix 4). The catchability curves were estimated using GAMs with haul as a random effect. The analysis of models with year as a random effect, as well as the addition of potential environmental covariates, is pending. The curves were used in Scenario 20.10 as “known” values without any uncertainty. The author welcomes more-specific recommendations on how best to quantify the uncertainty, as well as how to include it in the assessment model.</a:t>
            </a:r>
          </a:p>
        </p:txBody>
      </p:sp>
    </p:spTree>
    <p:extLst>
      <p:ext uri="{BB962C8B-B14F-4D97-AF65-F5344CB8AC3E}">
        <p14:creationId xmlns:p14="http://schemas.microsoft.com/office/powerpoint/2010/main" val="18221275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9379" y="216695"/>
            <a:ext cx="7886700" cy="573321"/>
          </a:xfrm>
        </p:spPr>
        <p:txBody>
          <a:bodyPr>
            <a:normAutofit/>
          </a:bodyPr>
          <a:lstStyle/>
          <a:p>
            <a:r>
              <a:rPr lang="en-US" sz="2400" dirty="0"/>
              <a:t>Retrospective analysis</a:t>
            </a:r>
          </a:p>
        </p:txBody>
      </p:sp>
      <p:grpSp>
        <p:nvGrpSpPr>
          <p:cNvPr id="11" name="Group 10">
            <a:extLst>
              <a:ext uri="{FF2B5EF4-FFF2-40B4-BE49-F238E27FC236}">
                <a16:creationId xmlns:a16="http://schemas.microsoft.com/office/drawing/2014/main" id="{2DDD661B-FF42-944D-B6A4-DE92FAC5AADA}"/>
              </a:ext>
            </a:extLst>
          </p:cNvPr>
          <p:cNvGrpSpPr/>
          <p:nvPr/>
        </p:nvGrpSpPr>
        <p:grpSpPr>
          <a:xfrm>
            <a:off x="48107" y="1049313"/>
            <a:ext cx="9047785" cy="5591992"/>
            <a:chOff x="45898" y="648452"/>
            <a:chExt cx="9047785" cy="5591992"/>
          </a:xfrm>
        </p:grpSpPr>
        <p:pic>
          <p:nvPicPr>
            <p:cNvPr id="3" name="Picture 2" descr="A close up of a map&#10;&#10;Description automatically generated">
              <a:extLst>
                <a:ext uri="{FF2B5EF4-FFF2-40B4-BE49-F238E27FC236}">
                  <a16:creationId xmlns:a16="http://schemas.microsoft.com/office/drawing/2014/main" id="{16FEDF39-F15A-7347-8729-490CE0D8E6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898" y="648452"/>
              <a:ext cx="4949190" cy="3044190"/>
            </a:xfrm>
            <a:prstGeom prst="rect">
              <a:avLst/>
            </a:prstGeom>
          </p:spPr>
        </p:pic>
        <p:pic>
          <p:nvPicPr>
            <p:cNvPr id="4" name="Picture 3" descr="A close up of a map&#10;&#10;Description automatically generated">
              <a:extLst>
                <a:ext uri="{FF2B5EF4-FFF2-40B4-BE49-F238E27FC236}">
                  <a16:creationId xmlns:a16="http://schemas.microsoft.com/office/drawing/2014/main" id="{B82BA486-AFB9-D84D-9970-511520F8AE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98" y="3352115"/>
              <a:ext cx="4949190" cy="2873927"/>
            </a:xfrm>
            <a:prstGeom prst="rect">
              <a:avLst/>
            </a:prstGeom>
          </p:spPr>
        </p:pic>
        <p:sp>
          <p:nvSpPr>
            <p:cNvPr id="5" name="TextBox 4">
              <a:extLst>
                <a:ext uri="{FF2B5EF4-FFF2-40B4-BE49-F238E27FC236}">
                  <a16:creationId xmlns:a16="http://schemas.microsoft.com/office/drawing/2014/main" id="{1457C94F-B461-4443-A8E8-8BE3376E0FDC}"/>
                </a:ext>
              </a:extLst>
            </p:cNvPr>
            <p:cNvSpPr txBox="1"/>
            <p:nvPr/>
          </p:nvSpPr>
          <p:spPr>
            <a:xfrm>
              <a:off x="590714" y="4874210"/>
              <a:ext cx="1869358" cy="369332"/>
            </a:xfrm>
            <a:prstGeom prst="rect">
              <a:avLst/>
            </a:prstGeom>
            <a:noFill/>
          </p:spPr>
          <p:txBody>
            <a:bodyPr wrap="none" rtlCol="0">
              <a:spAutoFit/>
            </a:bodyPr>
            <a:lstStyle/>
            <a:p>
              <a:r>
                <a:rPr lang="en-US" dirty="0" err="1"/>
                <a:t>Mohn’s</a:t>
              </a:r>
              <a:r>
                <a:rPr lang="en-US" dirty="0"/>
                <a:t> rho: -0.0471</a:t>
              </a:r>
            </a:p>
          </p:txBody>
        </p:sp>
        <p:sp>
          <p:nvSpPr>
            <p:cNvPr id="6" name="TextBox 5">
              <a:extLst>
                <a:ext uri="{FF2B5EF4-FFF2-40B4-BE49-F238E27FC236}">
                  <a16:creationId xmlns:a16="http://schemas.microsoft.com/office/drawing/2014/main" id="{10B3618B-EADB-8644-9AF8-1CFC20D4D6CA}"/>
                </a:ext>
              </a:extLst>
            </p:cNvPr>
            <p:cNvSpPr txBox="1"/>
            <p:nvPr/>
          </p:nvSpPr>
          <p:spPr>
            <a:xfrm>
              <a:off x="590714" y="873439"/>
              <a:ext cx="1753942" cy="369332"/>
            </a:xfrm>
            <a:prstGeom prst="rect">
              <a:avLst/>
            </a:prstGeom>
            <a:noFill/>
          </p:spPr>
          <p:txBody>
            <a:bodyPr wrap="none" rtlCol="0">
              <a:spAutoFit/>
            </a:bodyPr>
            <a:lstStyle/>
            <a:p>
              <a:r>
                <a:rPr lang="en-US" dirty="0" err="1"/>
                <a:t>Mohn’s</a:t>
              </a:r>
              <a:r>
                <a:rPr lang="en-US" dirty="0"/>
                <a:t> rho:  0.986</a:t>
              </a:r>
            </a:p>
          </p:txBody>
        </p:sp>
        <p:pic>
          <p:nvPicPr>
            <p:cNvPr id="9" name="Picture 8">
              <a:extLst>
                <a:ext uri="{FF2B5EF4-FFF2-40B4-BE49-F238E27FC236}">
                  <a16:creationId xmlns:a16="http://schemas.microsoft.com/office/drawing/2014/main" id="{F28223B9-C53B-A343-BCEA-7313E0806E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34991" y="655653"/>
              <a:ext cx="4758691" cy="3044190"/>
            </a:xfrm>
            <a:prstGeom prst="rect">
              <a:avLst/>
            </a:prstGeom>
          </p:spPr>
        </p:pic>
        <p:pic>
          <p:nvPicPr>
            <p:cNvPr id="10" name="Picture 9" descr="A close up of a map&#10;&#10;Description automatically generated">
              <a:extLst>
                <a:ext uri="{FF2B5EF4-FFF2-40B4-BE49-F238E27FC236}">
                  <a16:creationId xmlns:a16="http://schemas.microsoft.com/office/drawing/2014/main" id="{A3E683F0-4F5A-3F4D-8EA4-B4EA0E747D6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34992" y="3366517"/>
              <a:ext cx="4758691" cy="2873927"/>
            </a:xfrm>
            <a:prstGeom prst="rect">
              <a:avLst/>
            </a:prstGeom>
          </p:spPr>
        </p:pic>
        <p:sp>
          <p:nvSpPr>
            <p:cNvPr id="7" name="TextBox 6">
              <a:extLst>
                <a:ext uri="{FF2B5EF4-FFF2-40B4-BE49-F238E27FC236}">
                  <a16:creationId xmlns:a16="http://schemas.microsoft.com/office/drawing/2014/main" id="{4AB163C7-AF49-A94E-B219-8A47C9B182BB}"/>
                </a:ext>
              </a:extLst>
            </p:cNvPr>
            <p:cNvSpPr txBox="1"/>
            <p:nvPr/>
          </p:nvSpPr>
          <p:spPr>
            <a:xfrm>
              <a:off x="4636483" y="4874210"/>
              <a:ext cx="1806841" cy="369332"/>
            </a:xfrm>
            <a:prstGeom prst="rect">
              <a:avLst/>
            </a:prstGeom>
            <a:noFill/>
          </p:spPr>
          <p:txBody>
            <a:bodyPr wrap="none" rtlCol="0">
              <a:spAutoFit/>
            </a:bodyPr>
            <a:lstStyle/>
            <a:p>
              <a:r>
                <a:rPr lang="en-US" dirty="0" err="1"/>
                <a:t>Mohn’s</a:t>
              </a:r>
              <a:r>
                <a:rPr lang="en-US" dirty="0"/>
                <a:t> rho: 0.0187</a:t>
              </a:r>
            </a:p>
          </p:txBody>
        </p:sp>
        <p:sp>
          <p:nvSpPr>
            <p:cNvPr id="8" name="TextBox 7">
              <a:extLst>
                <a:ext uri="{FF2B5EF4-FFF2-40B4-BE49-F238E27FC236}">
                  <a16:creationId xmlns:a16="http://schemas.microsoft.com/office/drawing/2014/main" id="{439A49D6-6DEA-984A-8A7F-32116DB613C8}"/>
                </a:ext>
              </a:extLst>
            </p:cNvPr>
            <p:cNvSpPr txBox="1"/>
            <p:nvPr/>
          </p:nvSpPr>
          <p:spPr>
            <a:xfrm>
              <a:off x="4689381" y="873439"/>
              <a:ext cx="1701043" cy="369332"/>
            </a:xfrm>
            <a:prstGeom prst="rect">
              <a:avLst/>
            </a:prstGeom>
            <a:noFill/>
          </p:spPr>
          <p:txBody>
            <a:bodyPr wrap="none" rtlCol="0">
              <a:spAutoFit/>
            </a:bodyPr>
            <a:lstStyle/>
            <a:p>
              <a:r>
                <a:rPr lang="en-US" dirty="0" err="1"/>
                <a:t>Mohn’s</a:t>
              </a:r>
              <a:r>
                <a:rPr lang="en-US" dirty="0"/>
                <a:t> rho: 0.737</a:t>
              </a:r>
            </a:p>
          </p:txBody>
        </p:sp>
      </p:grpSp>
      <p:sp>
        <p:nvSpPr>
          <p:cNvPr id="12" name="TextBox 11">
            <a:extLst>
              <a:ext uri="{FF2B5EF4-FFF2-40B4-BE49-F238E27FC236}">
                <a16:creationId xmlns:a16="http://schemas.microsoft.com/office/drawing/2014/main" id="{E9FECCD1-C01D-754E-AD74-2BBF44947FDE}"/>
              </a:ext>
            </a:extLst>
          </p:cNvPr>
          <p:cNvSpPr txBox="1"/>
          <p:nvPr/>
        </p:nvSpPr>
        <p:spPr>
          <a:xfrm>
            <a:off x="1606508" y="734514"/>
            <a:ext cx="1208985" cy="369332"/>
          </a:xfrm>
          <a:prstGeom prst="rect">
            <a:avLst/>
          </a:prstGeom>
          <a:noFill/>
        </p:spPr>
        <p:txBody>
          <a:bodyPr wrap="none" rtlCol="0">
            <a:spAutoFit/>
          </a:bodyPr>
          <a:lstStyle/>
          <a:p>
            <a:r>
              <a:rPr lang="en-US" dirty="0"/>
              <a:t>19.03(2020)</a:t>
            </a:r>
          </a:p>
        </p:txBody>
      </p:sp>
      <p:sp>
        <p:nvSpPr>
          <p:cNvPr id="13" name="TextBox 12">
            <a:extLst>
              <a:ext uri="{FF2B5EF4-FFF2-40B4-BE49-F238E27FC236}">
                <a16:creationId xmlns:a16="http://schemas.microsoft.com/office/drawing/2014/main" id="{1725942C-554F-1440-909E-3EC8758785BC}"/>
              </a:ext>
            </a:extLst>
          </p:cNvPr>
          <p:cNvSpPr txBox="1"/>
          <p:nvPr/>
        </p:nvSpPr>
        <p:spPr>
          <a:xfrm>
            <a:off x="6383627" y="734514"/>
            <a:ext cx="660758" cy="369332"/>
          </a:xfrm>
          <a:prstGeom prst="rect">
            <a:avLst/>
          </a:prstGeom>
          <a:noFill/>
        </p:spPr>
        <p:txBody>
          <a:bodyPr wrap="none" rtlCol="0">
            <a:spAutoFit/>
          </a:bodyPr>
          <a:lstStyle/>
          <a:p>
            <a:r>
              <a:rPr lang="en-US" dirty="0"/>
              <a:t>20.07</a:t>
            </a:r>
          </a:p>
        </p:txBody>
      </p:sp>
    </p:spTree>
    <p:extLst>
      <p:ext uri="{BB962C8B-B14F-4D97-AF65-F5344CB8AC3E}">
        <p14:creationId xmlns:p14="http://schemas.microsoft.com/office/powerpoint/2010/main" val="40751494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9379" y="216695"/>
            <a:ext cx="7886700" cy="573321"/>
          </a:xfrm>
        </p:spPr>
        <p:txBody>
          <a:bodyPr>
            <a:normAutofit/>
          </a:bodyPr>
          <a:lstStyle/>
          <a:p>
            <a:r>
              <a:rPr lang="en-US" sz="2100" dirty="0"/>
              <a:t>MCMC Considerations: 19.03(2020)</a:t>
            </a:r>
          </a:p>
        </p:txBody>
      </p:sp>
      <p:pic>
        <p:nvPicPr>
          <p:cNvPr id="3" name="Picture 2" descr="A drawing of a person&#10;&#10;Description automatically generated">
            <a:extLst>
              <a:ext uri="{FF2B5EF4-FFF2-40B4-BE49-F238E27FC236}">
                <a16:creationId xmlns:a16="http://schemas.microsoft.com/office/drawing/2014/main" id="{02ABCB0F-AB75-8248-BB8F-F7AF7F2D79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7921" y="706433"/>
            <a:ext cx="7381875" cy="5867134"/>
          </a:xfrm>
          <a:prstGeom prst="rect">
            <a:avLst/>
          </a:prstGeom>
        </p:spPr>
      </p:pic>
    </p:spTree>
    <p:extLst>
      <p:ext uri="{BB962C8B-B14F-4D97-AF65-F5344CB8AC3E}">
        <p14:creationId xmlns:p14="http://schemas.microsoft.com/office/powerpoint/2010/main" val="7040287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9379" y="216695"/>
            <a:ext cx="7886700" cy="573321"/>
          </a:xfrm>
        </p:spPr>
        <p:txBody>
          <a:bodyPr>
            <a:normAutofit/>
          </a:bodyPr>
          <a:lstStyle/>
          <a:p>
            <a:r>
              <a:rPr lang="en-US" sz="2100" dirty="0"/>
              <a:t>MCMC Considerations: 20.07</a:t>
            </a:r>
          </a:p>
        </p:txBody>
      </p:sp>
      <p:pic>
        <p:nvPicPr>
          <p:cNvPr id="4" name="Picture 3" descr="A close up of a map&#10;&#10;Description automatically generated">
            <a:extLst>
              <a:ext uri="{FF2B5EF4-FFF2-40B4-BE49-F238E27FC236}">
                <a16:creationId xmlns:a16="http://schemas.microsoft.com/office/drawing/2014/main" id="{E642C9EF-4D0C-AD4B-82FD-CDACD2AED019}"/>
              </a:ext>
            </a:extLst>
          </p:cNvPr>
          <p:cNvPicPr/>
          <p:nvPr/>
        </p:nvPicPr>
        <p:blipFill>
          <a:blip r:embed="rId2" cstate="email">
            <a:extLst>
              <a:ext uri="{28A0092B-C50C-407E-A947-70E740481C1C}">
                <a14:useLocalDpi xmlns:a14="http://schemas.microsoft.com/office/drawing/2010/main"/>
              </a:ext>
            </a:extLst>
          </a:blip>
          <a:stretch>
            <a:fillRect/>
          </a:stretch>
        </p:blipFill>
        <p:spPr>
          <a:xfrm>
            <a:off x="981075" y="685800"/>
            <a:ext cx="7543800" cy="5486400"/>
          </a:xfrm>
          <a:prstGeom prst="rect">
            <a:avLst/>
          </a:prstGeom>
        </p:spPr>
      </p:pic>
    </p:spTree>
    <p:extLst>
      <p:ext uri="{BB962C8B-B14F-4D97-AF65-F5344CB8AC3E}">
        <p14:creationId xmlns:p14="http://schemas.microsoft.com/office/powerpoint/2010/main" val="34080661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9379" y="216695"/>
            <a:ext cx="7886700" cy="573321"/>
          </a:xfrm>
        </p:spPr>
        <p:txBody>
          <a:bodyPr>
            <a:normAutofit/>
          </a:bodyPr>
          <a:lstStyle/>
          <a:p>
            <a:r>
              <a:rPr lang="en-US" sz="2100" dirty="0"/>
              <a:t>MCMC Results: 19.03(2020)</a:t>
            </a:r>
          </a:p>
        </p:txBody>
      </p:sp>
      <p:pic>
        <p:nvPicPr>
          <p:cNvPr id="3" name="Picture 2" descr="A close up of a map&#10;&#10;Description automatically generated">
            <a:extLst>
              <a:ext uri="{FF2B5EF4-FFF2-40B4-BE49-F238E27FC236}">
                <a16:creationId xmlns:a16="http://schemas.microsoft.com/office/drawing/2014/main" id="{61A34326-118C-D749-A47B-F0A167A39D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9900" y="675715"/>
            <a:ext cx="8375650" cy="6089650"/>
          </a:xfrm>
          <a:prstGeom prst="rect">
            <a:avLst/>
          </a:prstGeom>
        </p:spPr>
      </p:pic>
    </p:spTree>
    <p:extLst>
      <p:ext uri="{BB962C8B-B14F-4D97-AF65-F5344CB8AC3E}">
        <p14:creationId xmlns:p14="http://schemas.microsoft.com/office/powerpoint/2010/main" val="10811277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189379" y="216695"/>
            <a:ext cx="7886700" cy="573321"/>
          </a:xfrm>
        </p:spPr>
        <p:txBody>
          <a:bodyPr>
            <a:normAutofit/>
          </a:bodyPr>
          <a:lstStyle/>
          <a:p>
            <a:r>
              <a:rPr lang="en-US" sz="2100" dirty="0"/>
              <a:t>MCMC Results: 20.07</a:t>
            </a:r>
          </a:p>
        </p:txBody>
      </p:sp>
      <p:pic>
        <p:nvPicPr>
          <p:cNvPr id="4" name="Picture 3" descr="A picture containing bird, boat, background, city&#10;&#10;Description automatically generated">
            <a:extLst>
              <a:ext uri="{FF2B5EF4-FFF2-40B4-BE49-F238E27FC236}">
                <a16:creationId xmlns:a16="http://schemas.microsoft.com/office/drawing/2014/main" id="{0C3A62C7-57C9-2142-8BAD-8D3B0EE96C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4175" y="685798"/>
            <a:ext cx="8375650" cy="6089650"/>
          </a:xfrm>
          <a:prstGeom prst="rect">
            <a:avLst/>
          </a:prstGeom>
        </p:spPr>
      </p:pic>
    </p:spTree>
    <p:extLst>
      <p:ext uri="{BB962C8B-B14F-4D97-AF65-F5344CB8AC3E}">
        <p14:creationId xmlns:p14="http://schemas.microsoft.com/office/powerpoint/2010/main" val="25873705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304800" y="356208"/>
            <a:ext cx="7886700" cy="573321"/>
          </a:xfrm>
        </p:spPr>
        <p:txBody>
          <a:bodyPr>
            <a:normAutofit/>
          </a:bodyPr>
          <a:lstStyle/>
          <a:p>
            <a:r>
              <a:rPr lang="en-US" sz="2400" dirty="0"/>
              <a:t>Model Evaluation: Author’s Preferred Scenario</a:t>
            </a:r>
          </a:p>
        </p:txBody>
      </p:sp>
      <p:sp>
        <p:nvSpPr>
          <p:cNvPr id="3" name="TextBox 2">
            <a:extLst>
              <a:ext uri="{FF2B5EF4-FFF2-40B4-BE49-F238E27FC236}">
                <a16:creationId xmlns:a16="http://schemas.microsoft.com/office/drawing/2014/main" id="{13F00BB6-3484-C741-BFCA-9FCB65E4C3A6}"/>
              </a:ext>
            </a:extLst>
          </p:cNvPr>
          <p:cNvSpPr txBox="1"/>
          <p:nvPr/>
        </p:nvSpPr>
        <p:spPr>
          <a:xfrm>
            <a:off x="1039658" y="1257300"/>
            <a:ext cx="7151842" cy="4524315"/>
          </a:xfrm>
          <a:prstGeom prst="rect">
            <a:avLst/>
          </a:prstGeom>
          <a:noFill/>
        </p:spPr>
        <p:txBody>
          <a:bodyPr wrap="square" rtlCol="0">
            <a:spAutoFit/>
          </a:bodyPr>
          <a:lstStyle/>
          <a:p>
            <a:r>
              <a:rPr lang="en-US" sz="2400" dirty="0"/>
              <a:t>Author’s preferred scenario: 20.07</a:t>
            </a:r>
          </a:p>
          <a:p>
            <a:endParaRPr lang="en-US" sz="2400" dirty="0"/>
          </a:p>
          <a:p>
            <a:pPr marL="285750" indent="-285750">
              <a:buFont typeface="Arial" panose="020B0604020202020204" pitchFamily="34" charset="0"/>
              <a:buChar char="•"/>
            </a:pPr>
            <a:r>
              <a:rPr lang="en-US" sz="2400" dirty="0"/>
              <a:t>Pro’s:</a:t>
            </a:r>
          </a:p>
          <a:p>
            <a:pPr marL="742950" lvl="1" indent="-285750">
              <a:buFont typeface="Arial" panose="020B0604020202020204" pitchFamily="34" charset="0"/>
              <a:buChar char="•"/>
            </a:pPr>
            <a:r>
              <a:rPr lang="en-US" sz="2400" dirty="0"/>
              <a:t>Includes BSFRF SBS data to set scale</a:t>
            </a:r>
          </a:p>
          <a:p>
            <a:pPr marL="742950" lvl="1" indent="-285750">
              <a:buFont typeface="Arial" panose="020B0604020202020204" pitchFamily="34" charset="0"/>
              <a:buChar char="•"/>
            </a:pPr>
            <a:r>
              <a:rPr lang="en-US" sz="2400" dirty="0"/>
              <a:t>Fits to data similar to base model</a:t>
            </a:r>
          </a:p>
          <a:p>
            <a:pPr marL="742950" lvl="1" indent="-285750">
              <a:buFont typeface="Arial" panose="020B0604020202020204" pitchFamily="34" charset="0"/>
              <a:buChar char="•"/>
            </a:pPr>
            <a:r>
              <a:rPr lang="en-US" sz="2400" dirty="0"/>
              <a:t>Slightly better retrospective patterns</a:t>
            </a:r>
          </a:p>
          <a:p>
            <a:pPr marL="742950" lvl="1" indent="-285750">
              <a:buFont typeface="Arial" panose="020B0604020202020204" pitchFamily="34" charset="0"/>
              <a:buChar char="•"/>
            </a:pPr>
            <a:r>
              <a:rPr lang="en-US" sz="2400" dirty="0"/>
              <a:t>MCMC results better (but still inadequate mixing)</a:t>
            </a:r>
          </a:p>
          <a:p>
            <a:pPr marL="742950" lvl="1" indent="-285750">
              <a:buFont typeface="Arial" panose="020B0604020202020204" pitchFamily="34" charset="0"/>
              <a:buChar char="•"/>
            </a:pPr>
            <a:r>
              <a:rPr lang="en-US" sz="2400" dirty="0"/>
              <a:t>Fewer problematic parameter estimates</a:t>
            </a:r>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Con’s:</a:t>
            </a:r>
          </a:p>
          <a:p>
            <a:pPr marL="742950" lvl="1" indent="-285750">
              <a:buFont typeface="Arial" panose="020B0604020202020204" pitchFamily="34" charset="0"/>
              <a:buChar char="•"/>
            </a:pPr>
            <a:r>
              <a:rPr lang="en-US" sz="2400" dirty="0"/>
              <a:t>Doesn’t fit most datasets quite as well as base model (not surprising given extra fits to BSFRF data)</a:t>
            </a:r>
          </a:p>
        </p:txBody>
      </p:sp>
    </p:spTree>
    <p:extLst>
      <p:ext uri="{BB962C8B-B14F-4D97-AF65-F5344CB8AC3E}">
        <p14:creationId xmlns:p14="http://schemas.microsoft.com/office/powerpoint/2010/main" val="32301354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628650" y="2099283"/>
            <a:ext cx="7886700" cy="573321"/>
          </a:xfrm>
        </p:spPr>
        <p:txBody>
          <a:bodyPr>
            <a:normAutofit/>
          </a:bodyPr>
          <a:lstStyle/>
          <a:p>
            <a:pPr algn="ctr"/>
            <a:r>
              <a:rPr lang="en-US" sz="2100" dirty="0"/>
              <a:t>Missing Survey Uncertainty</a:t>
            </a:r>
          </a:p>
        </p:txBody>
      </p:sp>
    </p:spTree>
    <p:extLst>
      <p:ext uri="{BB962C8B-B14F-4D97-AF65-F5344CB8AC3E}">
        <p14:creationId xmlns:p14="http://schemas.microsoft.com/office/powerpoint/2010/main" val="41703919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58CF22-29ED-8241-96E8-42C36257F57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153086"/>
            <a:ext cx="4337685" cy="2473647"/>
          </a:xfrm>
          <a:prstGeom prst="rect">
            <a:avLst/>
          </a:prstGeom>
        </p:spPr>
      </p:pic>
      <p:pic>
        <p:nvPicPr>
          <p:cNvPr id="4" name="Picture 3">
            <a:extLst>
              <a:ext uri="{FF2B5EF4-FFF2-40B4-BE49-F238E27FC236}">
                <a16:creationId xmlns:a16="http://schemas.microsoft.com/office/drawing/2014/main" id="{37969E49-30C7-7D46-9D52-952D31DAE6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3626733"/>
            <a:ext cx="4337685" cy="2609846"/>
          </a:xfrm>
          <a:prstGeom prst="rect">
            <a:avLst/>
          </a:prstGeom>
        </p:spPr>
      </p:pic>
      <p:pic>
        <p:nvPicPr>
          <p:cNvPr id="6" name="Picture 5">
            <a:extLst>
              <a:ext uri="{FF2B5EF4-FFF2-40B4-BE49-F238E27FC236}">
                <a16:creationId xmlns:a16="http://schemas.microsoft.com/office/drawing/2014/main" id="{FD650CD4-4F1F-314B-BA3D-A6C44BD3D1E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37685" y="1153086"/>
            <a:ext cx="4734565" cy="2445490"/>
          </a:xfrm>
          <a:prstGeom prst="rect">
            <a:avLst/>
          </a:prstGeom>
        </p:spPr>
      </p:pic>
      <p:pic>
        <p:nvPicPr>
          <p:cNvPr id="7" name="Picture 6">
            <a:extLst>
              <a:ext uri="{FF2B5EF4-FFF2-40B4-BE49-F238E27FC236}">
                <a16:creationId xmlns:a16="http://schemas.microsoft.com/office/drawing/2014/main" id="{71A121E8-3E02-954C-A39C-B5E68BCF08C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37686" y="3626733"/>
            <a:ext cx="4734566" cy="2609846"/>
          </a:xfrm>
          <a:prstGeom prst="rect">
            <a:avLst/>
          </a:prstGeom>
        </p:spPr>
      </p:pic>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314157" y="138809"/>
            <a:ext cx="8405333" cy="573321"/>
          </a:xfrm>
        </p:spPr>
        <p:txBody>
          <a:bodyPr>
            <a:normAutofit/>
          </a:bodyPr>
          <a:lstStyle/>
          <a:p>
            <a:r>
              <a:rPr lang="en-US" sz="2100" dirty="0"/>
              <a:t>Missing Survey Uncertainty: 19.03 Retrospective Analysis</a:t>
            </a:r>
          </a:p>
        </p:txBody>
      </p:sp>
      <p:sp>
        <p:nvSpPr>
          <p:cNvPr id="5" name="TextBox 4">
            <a:extLst>
              <a:ext uri="{FF2B5EF4-FFF2-40B4-BE49-F238E27FC236}">
                <a16:creationId xmlns:a16="http://schemas.microsoft.com/office/drawing/2014/main" id="{8B375EBD-0850-B847-B4F7-B995C5E2674F}"/>
              </a:ext>
            </a:extLst>
          </p:cNvPr>
          <p:cNvSpPr txBox="1"/>
          <p:nvPr/>
        </p:nvSpPr>
        <p:spPr>
          <a:xfrm>
            <a:off x="1276611" y="861079"/>
            <a:ext cx="2403222" cy="369332"/>
          </a:xfrm>
          <a:prstGeom prst="rect">
            <a:avLst/>
          </a:prstGeom>
          <a:noFill/>
        </p:spPr>
        <p:txBody>
          <a:bodyPr wrap="none" rtlCol="0">
            <a:spAutoFit/>
          </a:bodyPr>
          <a:lstStyle/>
          <a:p>
            <a:r>
              <a:rPr lang="en-US" dirty="0"/>
              <a:t>With Terminal Year Survey</a:t>
            </a:r>
          </a:p>
        </p:txBody>
      </p:sp>
      <p:sp>
        <p:nvSpPr>
          <p:cNvPr id="8" name="TextBox 7">
            <a:extLst>
              <a:ext uri="{FF2B5EF4-FFF2-40B4-BE49-F238E27FC236}">
                <a16:creationId xmlns:a16="http://schemas.microsoft.com/office/drawing/2014/main" id="{7D7448C6-8EF5-084E-8540-3131D5849748}"/>
              </a:ext>
            </a:extLst>
          </p:cNvPr>
          <p:cNvSpPr txBox="1"/>
          <p:nvPr/>
        </p:nvSpPr>
        <p:spPr>
          <a:xfrm>
            <a:off x="5371109" y="870510"/>
            <a:ext cx="2667718" cy="369332"/>
          </a:xfrm>
          <a:prstGeom prst="rect">
            <a:avLst/>
          </a:prstGeom>
          <a:noFill/>
        </p:spPr>
        <p:txBody>
          <a:bodyPr wrap="none" rtlCol="0">
            <a:spAutoFit/>
          </a:bodyPr>
          <a:lstStyle/>
          <a:p>
            <a:r>
              <a:rPr lang="en-US" dirty="0"/>
              <a:t>Without Terminal Year Survey</a:t>
            </a:r>
          </a:p>
        </p:txBody>
      </p:sp>
    </p:spTree>
    <p:extLst>
      <p:ext uri="{BB962C8B-B14F-4D97-AF65-F5344CB8AC3E}">
        <p14:creationId xmlns:p14="http://schemas.microsoft.com/office/powerpoint/2010/main" val="2324076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63874" y="109118"/>
            <a:ext cx="8345020" cy="573321"/>
          </a:xfrm>
        </p:spPr>
        <p:txBody>
          <a:bodyPr>
            <a:normAutofit/>
          </a:bodyPr>
          <a:lstStyle/>
          <a:p>
            <a:r>
              <a:rPr lang="en-US" sz="2100" dirty="0"/>
              <a:t>Missing Survey Uncertainty: Retrospective Without Terminal Year Survey</a:t>
            </a:r>
          </a:p>
        </p:txBody>
      </p:sp>
      <p:pic>
        <p:nvPicPr>
          <p:cNvPr id="3" name="Picture 2">
            <a:extLst>
              <a:ext uri="{FF2B5EF4-FFF2-40B4-BE49-F238E27FC236}">
                <a16:creationId xmlns:a16="http://schemas.microsoft.com/office/drawing/2014/main" id="{C4D49472-66F9-0F43-BBF3-4FAD8CCB29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9765" y="853206"/>
            <a:ext cx="4608576" cy="2742175"/>
          </a:xfrm>
          <a:prstGeom prst="rect">
            <a:avLst/>
          </a:prstGeom>
        </p:spPr>
      </p:pic>
      <p:sp>
        <p:nvSpPr>
          <p:cNvPr id="5" name="TextBox 4">
            <a:extLst>
              <a:ext uri="{FF2B5EF4-FFF2-40B4-BE49-F238E27FC236}">
                <a16:creationId xmlns:a16="http://schemas.microsoft.com/office/drawing/2014/main" id="{6CCF404E-7DC5-6144-AF00-B8C5142129D5}"/>
              </a:ext>
            </a:extLst>
          </p:cNvPr>
          <p:cNvSpPr txBox="1"/>
          <p:nvPr/>
        </p:nvSpPr>
        <p:spPr>
          <a:xfrm>
            <a:off x="150966" y="1276461"/>
            <a:ext cx="2448799" cy="646331"/>
          </a:xfrm>
          <a:prstGeom prst="rect">
            <a:avLst/>
          </a:prstGeom>
          <a:noFill/>
        </p:spPr>
        <p:txBody>
          <a:bodyPr wrap="square" rtlCol="0">
            <a:spAutoFit/>
          </a:bodyPr>
          <a:lstStyle/>
          <a:p>
            <a:r>
              <a:rPr lang="en-US" dirty="0"/>
              <a:t>Recruitment averaging: 1982 - terminal year</a:t>
            </a:r>
          </a:p>
        </p:txBody>
      </p:sp>
      <p:pic>
        <p:nvPicPr>
          <p:cNvPr id="8" name="Picture 7">
            <a:extLst>
              <a:ext uri="{FF2B5EF4-FFF2-40B4-BE49-F238E27FC236}">
                <a16:creationId xmlns:a16="http://schemas.microsoft.com/office/drawing/2014/main" id="{07CCD670-0F59-AC43-8B26-C0799C1150F7}"/>
              </a:ext>
            </a:extLst>
          </p:cNvPr>
          <p:cNvPicPr>
            <a:picLocks noChangeAspect="1"/>
          </p:cNvPicPr>
          <p:nvPr/>
        </p:nvPicPr>
        <p:blipFill>
          <a:blip r:embed="rId3"/>
          <a:stretch>
            <a:fillRect/>
          </a:stretch>
        </p:blipFill>
        <p:spPr>
          <a:xfrm>
            <a:off x="2599765" y="3942182"/>
            <a:ext cx="4572000" cy="2806700"/>
          </a:xfrm>
          <a:prstGeom prst="rect">
            <a:avLst/>
          </a:prstGeom>
        </p:spPr>
      </p:pic>
    </p:spTree>
    <p:extLst>
      <p:ext uri="{BB962C8B-B14F-4D97-AF65-F5344CB8AC3E}">
        <p14:creationId xmlns:p14="http://schemas.microsoft.com/office/powerpoint/2010/main" val="42805815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1E0E-44FE-6345-BF30-F1B5BF8322AA}"/>
              </a:ext>
            </a:extLst>
          </p:cNvPr>
          <p:cNvSpPr>
            <a:spLocks noGrp="1"/>
          </p:cNvSpPr>
          <p:nvPr>
            <p:ph type="title"/>
          </p:nvPr>
        </p:nvSpPr>
        <p:spPr>
          <a:xfrm>
            <a:off x="63874" y="109118"/>
            <a:ext cx="8999444" cy="573321"/>
          </a:xfrm>
        </p:spPr>
        <p:txBody>
          <a:bodyPr>
            <a:normAutofit/>
          </a:bodyPr>
          <a:lstStyle/>
          <a:p>
            <a:r>
              <a:rPr lang="en-US" sz="2100" dirty="0"/>
              <a:t>Missing Survey Uncertainty: Retrospective Without Terminal Year Survey</a:t>
            </a:r>
          </a:p>
        </p:txBody>
      </p:sp>
      <p:sp>
        <p:nvSpPr>
          <p:cNvPr id="7" name="TextBox 6">
            <a:extLst>
              <a:ext uri="{FF2B5EF4-FFF2-40B4-BE49-F238E27FC236}">
                <a16:creationId xmlns:a16="http://schemas.microsoft.com/office/drawing/2014/main" id="{45FF6B5E-D7B6-B74D-AEFC-A8CDB9FF4735}"/>
              </a:ext>
            </a:extLst>
          </p:cNvPr>
          <p:cNvSpPr txBox="1"/>
          <p:nvPr/>
        </p:nvSpPr>
        <p:spPr>
          <a:xfrm>
            <a:off x="80682" y="565898"/>
            <a:ext cx="4564469" cy="369332"/>
          </a:xfrm>
          <a:prstGeom prst="rect">
            <a:avLst/>
          </a:prstGeom>
          <a:noFill/>
        </p:spPr>
        <p:txBody>
          <a:bodyPr wrap="square" rtlCol="0">
            <a:spAutoFit/>
          </a:bodyPr>
          <a:lstStyle/>
          <a:p>
            <a:r>
              <a:rPr lang="en-US" dirty="0"/>
              <a:t>Recruitment averaging: 1982 – (terminal year-1)</a:t>
            </a:r>
          </a:p>
        </p:txBody>
      </p:sp>
      <p:pic>
        <p:nvPicPr>
          <p:cNvPr id="8" name="Picture 7">
            <a:extLst>
              <a:ext uri="{FF2B5EF4-FFF2-40B4-BE49-F238E27FC236}">
                <a16:creationId xmlns:a16="http://schemas.microsoft.com/office/drawing/2014/main" id="{AA26C62E-AF52-B34F-B737-928650AD0B2D}"/>
              </a:ext>
            </a:extLst>
          </p:cNvPr>
          <p:cNvPicPr>
            <a:picLocks noChangeAspect="1"/>
          </p:cNvPicPr>
          <p:nvPr/>
        </p:nvPicPr>
        <p:blipFill>
          <a:blip r:embed="rId2"/>
          <a:stretch>
            <a:fillRect/>
          </a:stretch>
        </p:blipFill>
        <p:spPr>
          <a:xfrm>
            <a:off x="365759" y="1033841"/>
            <a:ext cx="8558783" cy="5593976"/>
          </a:xfrm>
          <a:prstGeom prst="rect">
            <a:avLst/>
          </a:prstGeom>
        </p:spPr>
      </p:pic>
    </p:spTree>
    <p:extLst>
      <p:ext uri="{BB962C8B-B14F-4D97-AF65-F5344CB8AC3E}">
        <p14:creationId xmlns:p14="http://schemas.microsoft.com/office/powerpoint/2010/main" val="670678615"/>
      </p:ext>
    </p:extLst>
  </p:cSld>
  <p:clrMapOvr>
    <a:masterClrMapping/>
  </p:clrMapOvr>
</p:sld>
</file>

<file path=ppt/theme/theme1.xml><?xml version="1.0" encoding="utf-8"?>
<a:theme xmlns:a="http://schemas.openxmlformats.org/drawingml/2006/main" name="NOAA_Fisherie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annerCrab.2019SAFE.CPTMeeting.Presentation.pptx" id="{C07FF72A-A7FA-5944-985E-CB62F0F337AD}" vid="{470F256F-5A14-804C-905B-CD7FB444AA38}"/>
    </a:ext>
  </a:extLst>
</a:theme>
</file>

<file path=ppt/theme/theme2.xml><?xml version="1.0" encoding="utf-8"?>
<a:theme xmlns:a="http://schemas.openxmlformats.org/drawingml/2006/main" name="NOAA Fisheries Content Slide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l">
          <a:defRPr sz="1400" b="1" i="1" dirty="0">
            <a:latin typeface="Times New Roman" panose="02020603050405020304" pitchFamily="18" charset="0"/>
            <a:ea typeface="MS Gothic" panose="020B0609070205080204" pitchFamily="49" charset="-128"/>
            <a:cs typeface="Times New Roman" panose="02020603050405020304" pitchFamily="18" charset="0"/>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annerCrab.2019SAFE.CPTMeeting.Presentation.pptx" id="{C07FF72A-A7FA-5944-985E-CB62F0F337AD}" vid="{3CE7A497-1B99-8F40-8A5A-0E3D0E28E34C}"/>
    </a:ext>
  </a:extLst>
</a:theme>
</file>

<file path=ppt/theme/theme3.xml><?xml version="1.0" encoding="utf-8"?>
<a:theme xmlns:a="http://schemas.openxmlformats.org/drawingml/2006/main" name="NOAA Divider Slide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annerCrab.2019SAFE.CPTMeeting.Presentation.pptx" id="{C07FF72A-A7FA-5944-985E-CB62F0F337AD}" vid="{1D527E59-2320-884A-9981-A0E29823F6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NOAA_Fisheries</Template>
  <TotalTime>5356</TotalTime>
  <Words>3362</Words>
  <Application>Microsoft Office PowerPoint</Application>
  <PresentationFormat>On-screen Show (4:3)</PresentationFormat>
  <Paragraphs>351</Paragraphs>
  <Slides>113</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113</vt:i4>
      </vt:variant>
    </vt:vector>
  </HeadingPairs>
  <TitlesOfParts>
    <vt:vector size="121" baseType="lpstr">
      <vt:lpstr>Arial</vt:lpstr>
      <vt:lpstr>Arial Narrow</vt:lpstr>
      <vt:lpstr>Calibri</vt:lpstr>
      <vt:lpstr>Cambria Math</vt:lpstr>
      <vt:lpstr>Times New Roman</vt:lpstr>
      <vt:lpstr>NOAA_Fisheries</vt:lpstr>
      <vt:lpstr>NOAA Fisheries Content Slides</vt:lpstr>
      <vt:lpstr>NOAA Divider Slides</vt:lpstr>
      <vt:lpstr>2020 Tanner Crab Stock Assessment</vt:lpstr>
      <vt:lpstr>2019/20 Summary</vt:lpstr>
      <vt:lpstr>CPT and SSC Comments</vt:lpstr>
      <vt:lpstr>Outline</vt:lpstr>
      <vt:lpstr>PowerPoint Presentation</vt:lpstr>
      <vt:lpstr>PowerPoint Presentation</vt:lpstr>
      <vt:lpstr>PowerPoint Presentation</vt:lpstr>
      <vt:lpstr>PowerPoint Presentation</vt:lpstr>
      <vt:lpstr>PowerPoint Presentation</vt:lpstr>
      <vt:lpstr>PowerPoint Presentation</vt:lpstr>
      <vt:lpstr>Recent Fishery and Survey Trends</vt:lpstr>
      <vt:lpstr>Aspects of State Management</vt:lpstr>
      <vt:lpstr>Retained catch biomass</vt:lpstr>
      <vt:lpstr>Retained catch size compositions</vt:lpstr>
      <vt:lpstr>Total catch in all fisheries</vt:lpstr>
      <vt:lpstr>Total catch size comps: Crab Fisheries</vt:lpstr>
      <vt:lpstr>Total catch size comps: Groundfish Fisheries</vt:lpstr>
      <vt:lpstr>Recent NMFS EBS Shelf Survey Trends </vt:lpstr>
      <vt:lpstr>Legal male survey trends</vt:lpstr>
      <vt:lpstr>Trends in Survey Abundance</vt:lpstr>
      <vt:lpstr>Trends in Survey Abundance</vt:lpstr>
      <vt:lpstr>Model Description</vt:lpstr>
      <vt:lpstr>Tier 3 stage/size-based population dynamics model</vt:lpstr>
      <vt:lpstr>Base model: population processes</vt:lpstr>
      <vt:lpstr>Base model: fishery characteristics</vt:lpstr>
      <vt:lpstr>Base model: fishery characteristics</vt:lpstr>
      <vt:lpstr>Base model: NMFS survey characteristics</vt:lpstr>
      <vt:lpstr>Base model: likelihood components</vt:lpstr>
      <vt:lpstr>Base model: Data</vt:lpstr>
      <vt:lpstr>Model Scenarios</vt:lpstr>
      <vt:lpstr>Model Scenarios</vt:lpstr>
      <vt:lpstr>Model scenarios</vt:lpstr>
      <vt:lpstr>Using Side-By-Side Studies’ Data</vt:lpstr>
      <vt:lpstr>Empirical Availability: Females</vt:lpstr>
      <vt:lpstr>Empirical Availability: Males</vt:lpstr>
      <vt:lpstr>Empirical Catchability</vt:lpstr>
      <vt:lpstr>Empirical Catchability</vt:lpstr>
      <vt:lpstr>Model Results</vt:lpstr>
      <vt:lpstr>Model Comparisons</vt:lpstr>
      <vt:lpstr>Model Evaluation: Fits to NMFS Survey Biomass </vt:lpstr>
      <vt:lpstr>Model Evaluation: Fits to NMFS Survey Biomass </vt:lpstr>
      <vt:lpstr>Model Evaluation: Fits to NMFS Survey Biomass </vt:lpstr>
      <vt:lpstr>Model Evaluation: Fits to NMFS Survey Size Comps </vt:lpstr>
      <vt:lpstr>Model Evaluation: Fits to NMFS Survey Size Comps </vt:lpstr>
      <vt:lpstr>Model Evaluation: Fits to NMFS Survey Size Comps </vt:lpstr>
      <vt:lpstr>Model Evaluation: Fits to NMFS Survey Size Comps </vt:lpstr>
      <vt:lpstr>Model Evaluation: Fits to NMFS Survey Size Comps </vt:lpstr>
      <vt:lpstr>Model Evaluation: Fits to BSFRF SBS Survey Biomass </vt:lpstr>
      <vt:lpstr>Model Evaluation: Fits to BSFRF SBS Survey Biomass </vt:lpstr>
      <vt:lpstr>Model Evaluation: Fits to BSFRF SBS Survey Biomass </vt:lpstr>
      <vt:lpstr>Model Evaluation: Fits to BSFRF SBS Survey Size Comps </vt:lpstr>
      <vt:lpstr>Model Evaluation: Fits to BSFRF SBS Survey Size Comps </vt:lpstr>
      <vt:lpstr>Model Evaluation: Fits to Retained Catch Biomass </vt:lpstr>
      <vt:lpstr>Model Evaluation: Fits to Retained Catch Size Comps </vt:lpstr>
      <vt:lpstr>Model Evaluation: Fits to TCF Total Catch Biomass </vt:lpstr>
      <vt:lpstr>Model Evaluation: Fits to TCF Total Catch Biomass </vt:lpstr>
      <vt:lpstr>Model Evaluation: Fits to TCF Male Total Catch Size Comps </vt:lpstr>
      <vt:lpstr>Model Evaluation: Fits to TCF Female Total Catch Size Comps </vt:lpstr>
      <vt:lpstr>Model Evaluation: Fits to SCF Total Catch Biomass </vt:lpstr>
      <vt:lpstr>Model Evaluation: Fits to SCF Total Catch Biomass </vt:lpstr>
      <vt:lpstr>Model Evaluation: Fits to SCF Male Total Catch Size Comps </vt:lpstr>
      <vt:lpstr>Model Evaluation: Fits to SCF Female Total Catch Size Comps </vt:lpstr>
      <vt:lpstr>Model Evaluation: Fits to GF Total Catch Biomass </vt:lpstr>
      <vt:lpstr>Model Evaluation: Fits to GF Male Total Catch Size Comps </vt:lpstr>
      <vt:lpstr>Model Evaluation: Fits to GF Male Total Catch Size Comps </vt:lpstr>
      <vt:lpstr>Model Evaluation: Fits to GF Female Total Catch Size Comps </vt:lpstr>
      <vt:lpstr>Model Evaluation: Fits to GF Female Total Catch Size Comps </vt:lpstr>
      <vt:lpstr>Model Evaluation: Fits to RKF Total Catch Biomass </vt:lpstr>
      <vt:lpstr>Model Evaluation: Fits to RKF Total Catch Biomass </vt:lpstr>
      <vt:lpstr>Model Evaluation: Fits to RKF Male Total Catch Size Comps </vt:lpstr>
      <vt:lpstr>Model Evaluation: Fits to RKF Female Total Catch Size Comps </vt:lpstr>
      <vt:lpstr>Model Evaluation: Fits to Growth Data </vt:lpstr>
      <vt:lpstr>Model Evaluation: Fits to Maturity Ogives</vt:lpstr>
      <vt:lpstr>Model Evaluation: Fits to Maturity Ogives</vt:lpstr>
      <vt:lpstr>Model Evaluation: Non-Selectivity Parameter Estimates</vt:lpstr>
      <vt:lpstr>Model Evaluation: Selectivity Parameter Estimates</vt:lpstr>
      <vt:lpstr>Model Evaluation: More Selectivity Parameter Estimates</vt:lpstr>
      <vt:lpstr>Model Evaluation: Likelihood Components</vt:lpstr>
      <vt:lpstr>Model Evaluation: Likelihood Components</vt:lpstr>
      <vt:lpstr>Model Evaluation: </vt:lpstr>
      <vt:lpstr>Model Evaluation: </vt:lpstr>
      <vt:lpstr>Model Evaluation: </vt:lpstr>
      <vt:lpstr>Model Evaluation: </vt:lpstr>
      <vt:lpstr>Model Evaluation: NMFS Survey Catchability</vt:lpstr>
      <vt:lpstr>Model Evaluation: Estimated Natural Mortality</vt:lpstr>
      <vt:lpstr>Model Evaluation: Estimated Pr(molt-to-matuity) </vt:lpstr>
      <vt:lpstr>Model Evaluation: Trends in Recruitment and Mature Biomass</vt:lpstr>
      <vt:lpstr>Model Evaluation: Trends in Recruitment and Mature Biomass</vt:lpstr>
      <vt:lpstr>Model Evaluation: </vt:lpstr>
      <vt:lpstr>Retrospective analysis</vt:lpstr>
      <vt:lpstr>MCMC Considerations: 19.03(2020)</vt:lpstr>
      <vt:lpstr>MCMC Considerations: 20.07</vt:lpstr>
      <vt:lpstr>MCMC Results: 19.03(2020)</vt:lpstr>
      <vt:lpstr>MCMC Results: 20.07</vt:lpstr>
      <vt:lpstr>Model Evaluation: Author’s Preferred Scenario</vt:lpstr>
      <vt:lpstr>Missing Survey Uncertainty</vt:lpstr>
      <vt:lpstr>Missing Survey Uncertainty: 19.03 Retrospective Analysis</vt:lpstr>
      <vt:lpstr>Missing Survey Uncertainty: Retrospective Without Terminal Year Survey</vt:lpstr>
      <vt:lpstr>Missing Survey Uncertainty: Retrospective Without Terminal Year Survey</vt:lpstr>
      <vt:lpstr>Characterizing missing survey uncertainty: simulated 2020 survey</vt:lpstr>
      <vt:lpstr>Characterizing Missing Survey Uncertainty</vt:lpstr>
      <vt:lpstr>Status Determination and OFL Calculation</vt:lpstr>
      <vt:lpstr>OFL/ABC MCMC Calculations</vt:lpstr>
      <vt:lpstr>Options</vt:lpstr>
      <vt:lpstr>Final Remarks</vt:lpstr>
      <vt:lpstr>State Management: New Harvest Control Rule</vt:lpstr>
      <vt:lpstr>Future work (1)</vt:lpstr>
      <vt:lpstr>Future work (2)</vt:lpstr>
      <vt:lpstr>Research needs</vt:lpstr>
      <vt:lpstr>Extras</vt:lpstr>
      <vt:lpstr>Model Evaluation: Diagnostics with Survey Data Not Fit</vt:lpstr>
      <vt:lpstr>Model Evaluation: Diagnostics with Survey Data Not Fit</vt:lpstr>
      <vt:lpstr>Model Evaluation: Diagnostics with Survey Data Not Fit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AFSC Director’s Briefing: Tanner Crab Stock Assessment</dc:title>
  <dc:creator>William Stockhausen</dc:creator>
  <cp:lastModifiedBy>Jim Armstrong</cp:lastModifiedBy>
  <cp:revision>137</cp:revision>
  <cp:lastPrinted>2019-09-09T15:27:44Z</cp:lastPrinted>
  <dcterms:created xsi:type="dcterms:W3CDTF">2020-09-04T16:43:26Z</dcterms:created>
  <dcterms:modified xsi:type="dcterms:W3CDTF">2020-09-15T22:12:40Z</dcterms:modified>
</cp:coreProperties>
</file>