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79" r:id="rId1"/>
    <p:sldMasterId id="2147483785" r:id="rId2"/>
    <p:sldMasterId id="2147483786" r:id="rId3"/>
    <p:sldMasterId id="2147483788" r:id="rId4"/>
  </p:sldMasterIdLst>
  <p:notesMasterIdLst>
    <p:notesMasterId r:id="rId18"/>
  </p:notesMasterIdLst>
  <p:sldIdLst>
    <p:sldId id="291" r:id="rId5"/>
    <p:sldId id="303" r:id="rId6"/>
    <p:sldId id="279" r:id="rId7"/>
    <p:sldId id="326" r:id="rId8"/>
    <p:sldId id="292" r:id="rId9"/>
    <p:sldId id="323" r:id="rId10"/>
    <p:sldId id="327" r:id="rId11"/>
    <p:sldId id="328" r:id="rId12"/>
    <p:sldId id="302" r:id="rId13"/>
    <p:sldId id="300" r:id="rId14"/>
    <p:sldId id="296" r:id="rId15"/>
    <p:sldId id="304" r:id="rId16"/>
    <p:sldId id="295" r:id="rId17"/>
  </p:sldIdLst>
  <p:sldSz cx="9144000" cy="6858000" type="screen4x3"/>
  <p:notesSz cx="6900863" cy="9291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954"/>
    <a:srgbClr val="7B615F"/>
    <a:srgbClr val="1702F6"/>
    <a:srgbClr val="008EC3"/>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87E35C-E371-46B5-AB24-601BB27219ED}">
  <a:tblStyle styleId="{2387E35C-E371-46B5-AB24-601BB27219ED}" styleName="Table_0">
    <a:wholeTbl>
      <a:tcTxStyle b="off" i="off">
        <a:font>
          <a:latin typeface="Corbel"/>
          <a:ea typeface="Corbel"/>
          <a:cs typeface="Corbe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89E8031-3D36-4D1C-93DA-39F027268A4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58" autoAdjust="0"/>
  </p:normalViewPr>
  <p:slideViewPr>
    <p:cSldViewPr snapToGrid="0">
      <p:cViewPr varScale="1">
        <p:scale>
          <a:sx n="100" d="100"/>
          <a:sy n="100" d="100"/>
        </p:scale>
        <p:origin x="1920" y="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90374" cy="466195"/>
          </a:xfrm>
          <a:prstGeom prst="rect">
            <a:avLst/>
          </a:prstGeom>
          <a:noFill/>
          <a:ln>
            <a:noFill/>
          </a:ln>
        </p:spPr>
        <p:txBody>
          <a:bodyPr spcFirstLastPara="1" wrap="square" lIns="92500" tIns="46250" rIns="92500" bIns="462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8892" y="1"/>
            <a:ext cx="2990374" cy="466195"/>
          </a:xfrm>
          <a:prstGeom prst="rect">
            <a:avLst/>
          </a:prstGeom>
          <a:noFill/>
          <a:ln>
            <a:noFill/>
          </a:ln>
        </p:spPr>
        <p:txBody>
          <a:bodyPr spcFirstLastPara="1" wrap="square" lIns="92500" tIns="46250" rIns="92500" bIns="462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0087" y="4471601"/>
            <a:ext cx="5520690" cy="3658583"/>
          </a:xfrm>
          <a:prstGeom prst="rect">
            <a:avLst/>
          </a:prstGeom>
          <a:noFill/>
          <a:ln>
            <a:noFill/>
          </a:ln>
        </p:spPr>
        <p:txBody>
          <a:bodyPr spcFirstLastPara="1" wrap="square" lIns="92500" tIns="46250" rIns="92500" bIns="462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5445"/>
            <a:ext cx="2990374" cy="466194"/>
          </a:xfrm>
          <a:prstGeom prst="rect">
            <a:avLst/>
          </a:prstGeom>
          <a:noFill/>
          <a:ln>
            <a:noFill/>
          </a:ln>
        </p:spPr>
        <p:txBody>
          <a:bodyPr spcFirstLastPara="1" wrap="square" lIns="92500" tIns="46250" rIns="92500" bIns="462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8892" y="8825445"/>
            <a:ext cx="2990374" cy="466194"/>
          </a:xfrm>
          <a:prstGeom prst="rect">
            <a:avLst/>
          </a:prstGeom>
          <a:noFill/>
          <a:ln>
            <a:noFill/>
          </a:ln>
        </p:spPr>
        <p:txBody>
          <a:bodyPr spcFirstLastPara="1" wrap="square" lIns="92500" tIns="46250" rIns="92500" bIns="462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c33a04e46c_0_1039: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8" name="Google Shape;1678;gc33a04e46c_0_1039: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solidFill>
                  <a:schemeClr val="lt1"/>
                </a:solidFill>
                <a:latin typeface="Gill Sans"/>
                <a:sym typeface="Gill Sans"/>
              </a:rPr>
              <a:t>RFI: Standardized template for initializing an ESP and formalizes indicator requests and contributions for a</a:t>
            </a:r>
            <a:r>
              <a:rPr lang="en-US" sz="1200" baseline="0" dirty="0" smtClean="0">
                <a:solidFill>
                  <a:schemeClr val="lt1"/>
                </a:solidFill>
                <a:latin typeface="Gill Sans"/>
                <a:sym typeface="Gill Sans"/>
              </a:rPr>
              <a:t> full snow crab </a:t>
            </a:r>
            <a:r>
              <a:rPr lang="en-US" sz="1200" dirty="0" smtClean="0">
                <a:solidFill>
                  <a:schemeClr val="lt1"/>
                </a:solidFill>
                <a:latin typeface="Gill Sans"/>
                <a:sym typeface="Gill Sans"/>
              </a:rPr>
              <a:t>ESP next</a:t>
            </a:r>
            <a:r>
              <a:rPr lang="en-US" sz="1200" baseline="0" dirty="0" smtClean="0">
                <a:solidFill>
                  <a:schemeClr val="lt1"/>
                </a:solidFill>
                <a:latin typeface="Gill Sans"/>
                <a:sym typeface="Gill Sans"/>
              </a:rPr>
              <a:t> year </a:t>
            </a:r>
            <a:endParaRPr lang="en-US" sz="1200" dirty="0" smtClean="0">
              <a:solidFill>
                <a:schemeClr val="lt1"/>
              </a:solidFill>
              <a:latin typeface="Gill Sans"/>
              <a:sym typeface="Gill Sans"/>
            </a:endParaRPr>
          </a:p>
          <a:p>
            <a:pPr marL="457200" marR="0" lvl="0" indent="-228600" algn="l" rtl="0">
              <a:lnSpc>
                <a:spcPct val="100000"/>
              </a:lnSpc>
              <a:spcBef>
                <a:spcPts val="0"/>
              </a:spcBef>
              <a:spcAft>
                <a:spcPts val="0"/>
              </a:spcAft>
              <a:buSzPts val="1400"/>
              <a:buNone/>
            </a:pPr>
            <a:endParaRPr dirty="0"/>
          </a:p>
        </p:txBody>
      </p:sp>
      <p:sp>
        <p:nvSpPr>
          <p:cNvPr id="1679" name="Google Shape;1679;gc33a04e46c_0_1039: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2931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smtClean="0"/>
              <a:t>Brian talked about</a:t>
            </a:r>
            <a:r>
              <a:rPr lang="en-US" baseline="0" dirty="0" smtClean="0"/>
              <a:t> the economic indicators on Monday and mentioned efforts to integrate economic SAFE and ESP products. No community indicators proposed </a:t>
            </a:r>
            <a:r>
              <a:rPr lang="en-US" sz="1200" b="0" i="0" u="none" strike="noStrike" cap="none" dirty="0" smtClean="0">
                <a:solidFill>
                  <a:schemeClr val="dk1"/>
                </a:solidFill>
                <a:effectLst/>
                <a:latin typeface="Calibri"/>
                <a:ea typeface="Calibri"/>
                <a:cs typeface="Calibri"/>
                <a:sym typeface="Calibri"/>
              </a:rPr>
              <a:t>in an effort to emphasize those indicators that are most closely associated with the health and condition of the stock</a:t>
            </a:r>
            <a:endParaRPr dirty="0"/>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360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d7c5990d8d_0_1158: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Google Shape;1406;gd7c5990d8d_0_1158: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07" name="Google Shape;1407;gd7c5990d8d_0_1158: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7964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smtClean="0"/>
              <a:t>Proposed</a:t>
            </a:r>
            <a:r>
              <a:rPr lang="en-US" baseline="0" dirty="0" smtClean="0"/>
              <a:t> i</a:t>
            </a:r>
            <a:r>
              <a:rPr lang="en-US" dirty="0" smtClean="0"/>
              <a:t>ndictors to be included in 2022 ESP </a:t>
            </a:r>
            <a:endParaRPr dirty="0"/>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318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d7c5990d8d_0_3609: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9" name="Google Shape;1449;gd7c5990d8d_0_3609: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50" name="Google Shape;1450;gd7c5990d8d_0_3609: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13</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081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e1395cb5ec_0_675: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9" name="Google Shape;1169;ge1395cb5ec_0_675: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Emphasis-</a:t>
            </a:r>
            <a:r>
              <a:rPr lang="en-US" baseline="0" dirty="0" smtClean="0"/>
              <a:t> feedback on methodology/proposed indicators/any missing indicators </a:t>
            </a:r>
            <a:r>
              <a:rPr lang="en-US" baseline="0" dirty="0" err="1" smtClean="0"/>
              <a:t>vrs</a:t>
            </a:r>
            <a:r>
              <a:rPr lang="en-US" baseline="0" dirty="0" smtClean="0"/>
              <a:t> showing trends in indicators  </a:t>
            </a:r>
            <a:endParaRPr dirty="0"/>
          </a:p>
        </p:txBody>
      </p:sp>
      <p:sp>
        <p:nvSpPr>
          <p:cNvPr id="1170" name="Google Shape;1170;ge1395cb5ec_0_675: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5730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d7c5990d8d_0_564: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gd7c5990d8d_0_564: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smtClean="0">
                <a:solidFill>
                  <a:schemeClr val="lt1"/>
                </a:solidFill>
                <a:latin typeface="Gill Sans"/>
                <a:sym typeface="Gill Sans"/>
              </a:rPr>
              <a:t>RFI: Standardized template for initializing an ESP and formalizes indicator requests and contributions for a</a:t>
            </a:r>
            <a:r>
              <a:rPr lang="en-US" sz="1200" baseline="0" dirty="0" smtClean="0">
                <a:solidFill>
                  <a:schemeClr val="lt1"/>
                </a:solidFill>
                <a:latin typeface="Gill Sans"/>
                <a:sym typeface="Gill Sans"/>
              </a:rPr>
              <a:t> full snow crab </a:t>
            </a:r>
            <a:r>
              <a:rPr lang="en-US" sz="1200" dirty="0" smtClean="0">
                <a:solidFill>
                  <a:schemeClr val="lt1"/>
                </a:solidFill>
                <a:latin typeface="Gill Sans"/>
                <a:sym typeface="Gill Sans"/>
              </a:rPr>
              <a:t>ESP next</a:t>
            </a:r>
            <a:r>
              <a:rPr lang="en-US" sz="1200" baseline="0" dirty="0" smtClean="0">
                <a:solidFill>
                  <a:schemeClr val="lt1"/>
                </a:solidFill>
                <a:latin typeface="Gill Sans"/>
                <a:sym typeface="Gill Sans"/>
              </a:rPr>
              <a:t> year </a:t>
            </a:r>
            <a:endParaRPr lang="en-US" sz="1200" dirty="0" smtClean="0">
              <a:solidFill>
                <a:schemeClr val="lt1"/>
              </a:solidFill>
              <a:latin typeface="Gill Sans"/>
              <a:sym typeface="Gill Sans"/>
            </a:endParaRP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r>
              <a:rPr lang="en-US" dirty="0" smtClean="0"/>
              <a:t>The </a:t>
            </a:r>
            <a:r>
              <a:rPr lang="en-US" dirty="0"/>
              <a:t>RFI starts with a description of the request process and the timing of the cycle. The next section is the main request for the specific ESP being developed that year and this will be developed by the ESP team. It first summarizes the ecosystem and socioeconomic processes that identify the dominant pressures on the stock, by life history stage where possible, then lists the needed indicators based on those dominant pressures. This is basically the bulk of the metrics assessment and gives the ESP teams a jump on creating the ESP document. Also, if a conceptual model can be built, then this would also be included in the RFI. The next section is the directions for how and what to provide if you contribute an indicator. This links to the AKFIN submission tool and goes through the required data fields and instructions for submission. The RFI ends with guideline criteria on how the indicators will be reviewed, and what the roles are for the ESP teams and the contributor. There is also information on how the contributed indicator will be used and acknowledged. The RFI also establishes the line of sight required between the ESP teams and the contributors as the ESP is developed</a:t>
            </a:r>
            <a:r>
              <a:rPr lang="en-US" dirty="0" smtClean="0"/>
              <a:t>.</a:t>
            </a:r>
          </a:p>
          <a:p>
            <a:pPr marL="0" marR="0" lvl="0" indent="0" algn="l" rtl="0">
              <a:lnSpc>
                <a:spcPct val="100000"/>
              </a:lnSpc>
              <a:spcBef>
                <a:spcPts val="0"/>
              </a:spcBef>
              <a:spcAft>
                <a:spcPts val="0"/>
              </a:spcAft>
              <a:buClr>
                <a:schemeClr val="dk1"/>
              </a:buClr>
              <a:buSzPts val="1200"/>
              <a:buFont typeface="Calibri"/>
              <a:buNone/>
            </a:pPr>
            <a:endParaRPr lang="en-US" dirty="0" smtClean="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369" name="Google Shape;1369;gd7c5990d8d_0_564: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da7ec3f1df_0_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2" name="Google Shape;1332;gda7ec3f1df_0_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smtClean="0"/>
              <a:t>The </a:t>
            </a:r>
            <a:r>
              <a:rPr lang="en-US" dirty="0"/>
              <a:t>ESP process and product fit within an annual schedule that is aligned with the annual harvest specification process for the crab and </a:t>
            </a:r>
            <a:r>
              <a:rPr lang="en-US" dirty="0" err="1"/>
              <a:t>groundfish</a:t>
            </a:r>
            <a:r>
              <a:rPr lang="en-US" dirty="0"/>
              <a:t> fisheries in Alaska. In this 12 month timeline graphic we have mapped out the general annual process for conducting ESPs, ESR, Surveys, Models, primary related Reports, and the standard Council Meetings. </a:t>
            </a:r>
            <a:r>
              <a:rPr lang="en-US" dirty="0" smtClean="0"/>
              <a:t>Note </a:t>
            </a:r>
            <a:r>
              <a:rPr lang="en-US" dirty="0"/>
              <a:t>that since crab and </a:t>
            </a:r>
            <a:r>
              <a:rPr lang="en-US" dirty="0" err="1"/>
              <a:t>groundfish</a:t>
            </a:r>
            <a:r>
              <a:rPr lang="en-US" dirty="0"/>
              <a:t> are on separate cycles, we have denoted a crab item with a C and a </a:t>
            </a:r>
            <a:r>
              <a:rPr lang="en-US" dirty="0" err="1"/>
              <a:t>groundfish</a:t>
            </a:r>
            <a:r>
              <a:rPr lang="en-US" dirty="0"/>
              <a:t> item with a G.</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smtClean="0"/>
              <a:t>ESP Schedule begins with request for indicators (RFI) in January and</a:t>
            </a:r>
            <a:r>
              <a:rPr lang="en-US" baseline="0" dirty="0" smtClean="0"/>
              <a:t> is s</a:t>
            </a:r>
            <a:r>
              <a:rPr lang="en-US" dirty="0" smtClean="0"/>
              <a:t>eparated from fall stock assessments and coordinated with ESR indicator requests</a:t>
            </a:r>
          </a:p>
          <a:p>
            <a:pPr marL="0" lvl="0" indent="0" algn="l" rtl="0">
              <a:spcBef>
                <a:spcPts val="0"/>
              </a:spcBef>
              <a:spcAft>
                <a:spcPts val="0"/>
              </a:spcAft>
              <a:buNone/>
            </a:pPr>
            <a:r>
              <a:rPr lang="en-US" dirty="0" smtClean="0"/>
              <a:t>Three ESP Report</a:t>
            </a:r>
            <a:r>
              <a:rPr lang="en-US" baseline="0" dirty="0" smtClean="0"/>
              <a:t> templates: 1.) </a:t>
            </a:r>
            <a:r>
              <a:rPr lang="en-US" dirty="0" smtClean="0"/>
              <a:t>Full template completed when ESP initiated, ~5 years, 2.) Partial template is reduced and based on SAFE format, potentially initiated for a “red flag” response,</a:t>
            </a:r>
            <a:r>
              <a:rPr lang="en-US" baseline="0" dirty="0" smtClean="0"/>
              <a:t> and 3) </a:t>
            </a:r>
            <a:r>
              <a:rPr lang="en-US" dirty="0" smtClean="0"/>
              <a:t>Report card template is simple and for annual update. So to summarize: RFI’s will be released for snow</a:t>
            </a:r>
            <a:r>
              <a:rPr lang="en-US" baseline="0" dirty="0" smtClean="0"/>
              <a:t> crab, BBRKC and SMBKC this winter. Full ESP presented for snow crab in May, and report card updates in September with current year indicators for all three stocks </a:t>
            </a:r>
            <a:endParaRPr lang="en-US" dirty="0" smtClean="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333" name="Google Shape;1333;gda7ec3f1df_0_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1198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aseline="0" dirty="0" smtClean="0"/>
              <a:t>Suite </a:t>
            </a:r>
            <a:r>
              <a:rPr lang="en-US" baseline="0" dirty="0" smtClean="0"/>
              <a:t>of proposed </a:t>
            </a:r>
            <a:r>
              <a:rPr lang="en-US" baseline="0" dirty="0" smtClean="0"/>
              <a:t>snow crab ecosystem </a:t>
            </a:r>
            <a:r>
              <a:rPr lang="en-US" baseline="0" dirty="0" smtClean="0"/>
              <a:t>indicators </a:t>
            </a:r>
            <a:r>
              <a:rPr lang="en-US" baseline="0" dirty="0" smtClean="0"/>
              <a:t>with data sources for each indicator in parentheses. I’ll go through most of these indicators in the following slides, </a:t>
            </a:r>
            <a:r>
              <a:rPr lang="en-US" baseline="0" dirty="0" smtClean="0"/>
              <a:t>but they are </a:t>
            </a:r>
            <a:r>
              <a:rPr lang="en-US" baseline="0" dirty="0" smtClean="0"/>
              <a:t>also outlined in </a:t>
            </a:r>
            <a:r>
              <a:rPr lang="en-US" baseline="0" dirty="0" smtClean="0"/>
              <a:t>the RFI document. </a:t>
            </a:r>
            <a:r>
              <a:rPr lang="en-US" baseline="0" dirty="0" smtClean="0"/>
              <a:t>Indicators grouped into 3 categories and the +/- signs indicate the proposed directional relationship between the indicator and snow crab</a:t>
            </a:r>
          </a:p>
          <a:p>
            <a:pPr marL="0" lvl="0" indent="0" algn="l" rtl="0">
              <a:lnSpc>
                <a:spcPct val="100000"/>
              </a:lnSpc>
              <a:spcBef>
                <a:spcPts val="0"/>
              </a:spcBef>
              <a:spcAft>
                <a:spcPts val="0"/>
              </a:spcAft>
              <a:buClr>
                <a:schemeClr val="dk1"/>
              </a:buClr>
              <a:buSzPts val="1200"/>
              <a:buFont typeface="Calibri"/>
              <a:buNone/>
            </a:pPr>
            <a:endParaRPr lang="en-US" baseline="0" dirty="0" smtClean="0"/>
          </a:p>
          <a:p>
            <a:pPr marL="0" lvl="0" indent="0" algn="l" rtl="0">
              <a:lnSpc>
                <a:spcPct val="100000"/>
              </a:lnSpc>
              <a:spcBef>
                <a:spcPts val="0"/>
              </a:spcBef>
              <a:spcAft>
                <a:spcPts val="0"/>
              </a:spcAft>
              <a:buClr>
                <a:schemeClr val="dk1"/>
              </a:buClr>
              <a:buSzPts val="1200"/>
              <a:buFont typeface="Calibri"/>
              <a:buNone/>
            </a:pPr>
            <a:r>
              <a:rPr lang="en-US" baseline="0" dirty="0" smtClean="0"/>
              <a:t>AO </a:t>
            </a:r>
            <a:r>
              <a:rPr lang="en-US" baseline="0" dirty="0" smtClean="0"/>
              <a:t>example: </a:t>
            </a:r>
            <a:r>
              <a:rPr lang="en-US" sz="1200" b="0" i="0" u="none" strike="noStrike" cap="none" dirty="0" smtClean="0">
                <a:solidFill>
                  <a:schemeClr val="dk1"/>
                </a:solidFill>
                <a:effectLst/>
                <a:latin typeface="Calibri"/>
                <a:ea typeface="Calibri"/>
                <a:cs typeface="Calibri"/>
                <a:sym typeface="Calibri"/>
              </a:rPr>
              <a:t>Poor snow crab recruitment is associated with positive values of the Arctic Oscillation. </a:t>
            </a:r>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1895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acc81bcf_0_5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aacc81bcf_0_5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Table</a:t>
            </a:r>
            <a:r>
              <a:rPr lang="en-US" baseline="0" dirty="0" smtClean="0"/>
              <a:t> shows m</a:t>
            </a:r>
            <a:r>
              <a:rPr lang="en-US" dirty="0" smtClean="0"/>
              <a:t>echanistic </a:t>
            </a:r>
            <a:r>
              <a:rPr lang="en-US" dirty="0" smtClean="0"/>
              <a:t>understanding for why we may have selected a given </a:t>
            </a:r>
            <a:r>
              <a:rPr lang="en-US" dirty="0" smtClean="0"/>
              <a:t>indicator</a:t>
            </a:r>
            <a:r>
              <a:rPr lang="en-US" baseline="0" dirty="0" smtClean="0"/>
              <a:t> given a hypothesized or published link with snow crab recruitment or productivity </a:t>
            </a:r>
          </a:p>
          <a:p>
            <a:pPr marL="0" lvl="0" indent="0" algn="l" rtl="0">
              <a:spcBef>
                <a:spcPts val="0"/>
              </a:spcBef>
              <a:spcAft>
                <a:spcPts val="0"/>
              </a:spcAft>
              <a:buNone/>
            </a:pPr>
            <a:r>
              <a:rPr lang="en-US" dirty="0" smtClean="0"/>
              <a:t> </a:t>
            </a:r>
          </a:p>
          <a:p>
            <a:pPr marL="0" lvl="0" indent="0" algn="l" rtl="0">
              <a:spcBef>
                <a:spcPts val="0"/>
              </a:spcBef>
              <a:spcAft>
                <a:spcPts val="0"/>
              </a:spcAft>
              <a:buNone/>
            </a:pPr>
            <a:r>
              <a:rPr lang="en-US" sz="1200" b="1" i="0" u="none" strike="noStrike" cap="none" baseline="0" dirty="0" smtClean="0">
                <a:solidFill>
                  <a:schemeClr val="dk1"/>
                </a:solidFill>
                <a:latin typeface="Calibri"/>
                <a:ea typeface="Calibri"/>
                <a:cs typeface="Calibri"/>
                <a:sym typeface="Calibri"/>
              </a:rPr>
              <a:t>Spring chlorophyll-</a:t>
            </a:r>
            <a:r>
              <a:rPr lang="en-US" sz="1200" b="1" i="1" u="none" strike="noStrike" cap="none" baseline="0" dirty="0" smtClean="0">
                <a:solidFill>
                  <a:schemeClr val="dk1"/>
                </a:solidFill>
                <a:latin typeface="Calibri"/>
                <a:ea typeface="Calibri"/>
                <a:cs typeface="Calibri"/>
                <a:sym typeface="Calibri"/>
              </a:rPr>
              <a:t>a </a:t>
            </a:r>
            <a:r>
              <a:rPr lang="en-US" sz="1200" b="1" i="0" u="none" strike="noStrike" cap="none" baseline="0" dirty="0" smtClean="0">
                <a:solidFill>
                  <a:schemeClr val="dk1"/>
                </a:solidFill>
                <a:latin typeface="Calibri"/>
                <a:ea typeface="Calibri"/>
                <a:cs typeface="Calibri"/>
                <a:sym typeface="Calibri"/>
              </a:rPr>
              <a:t>biomass: </a:t>
            </a:r>
            <a:r>
              <a:rPr lang="en-US" sz="1200" b="0" i="0" u="none" strike="noStrike" cap="none" baseline="0" dirty="0" smtClean="0">
                <a:solidFill>
                  <a:schemeClr val="dk1"/>
                </a:solidFill>
                <a:latin typeface="Calibri"/>
                <a:ea typeface="Calibri"/>
                <a:cs typeface="Calibri"/>
                <a:sym typeface="Calibri"/>
              </a:rPr>
              <a:t>April-June average chlorophyll-a biomass within the north middle shelf of the EBS; calculated with 8-day composite data from MODIS satellites aggregated by BSIERP region </a:t>
            </a:r>
          </a:p>
          <a:p>
            <a:pPr marL="0" lvl="0" indent="0" algn="l" rtl="0">
              <a:spcBef>
                <a:spcPts val="0"/>
              </a:spcBef>
              <a:spcAft>
                <a:spcPts val="0"/>
              </a:spcAft>
              <a:buNone/>
            </a:pPr>
            <a:endParaRPr lang="en-US" dirty="0" smtClean="0"/>
          </a:p>
        </p:txBody>
      </p:sp>
      <p:sp>
        <p:nvSpPr>
          <p:cNvPr id="394" name="Google Shape;394;g5aacc81bcf_0_5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282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acc81bcf_0_5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aacc81bcf_0_5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Mature male COD shown (CPUE-weighted average latitude),</a:t>
            </a:r>
            <a:r>
              <a:rPr lang="en-US" baseline="0" dirty="0" smtClean="0"/>
              <a:t> a</a:t>
            </a:r>
            <a:r>
              <a:rPr lang="en-US" dirty="0" smtClean="0"/>
              <a:t>lso mention area</a:t>
            </a:r>
            <a:r>
              <a:rPr lang="en-US" baseline="0" dirty="0" smtClean="0"/>
              <a:t> occupied here as a potential spatial indicator </a:t>
            </a:r>
          </a:p>
          <a:p>
            <a:pPr marL="0" lvl="0" indent="0" algn="l" rtl="0">
              <a:spcBef>
                <a:spcPts val="0"/>
              </a:spcBef>
              <a:spcAft>
                <a:spcPts val="0"/>
              </a:spcAft>
              <a:buNone/>
            </a:pPr>
            <a:r>
              <a:rPr lang="en-US" sz="1200" b="1" i="0" u="none" strike="noStrike" cap="none" baseline="0" dirty="0" smtClean="0">
                <a:solidFill>
                  <a:schemeClr val="dk1"/>
                </a:solidFill>
                <a:latin typeface="Calibri"/>
                <a:ea typeface="Calibri"/>
                <a:cs typeface="Calibri"/>
                <a:sym typeface="Calibri"/>
              </a:rPr>
              <a:t>Snow crab temperature of occupancy: </a:t>
            </a:r>
            <a:r>
              <a:rPr lang="en-US" sz="1200" b="0" i="0" u="none" strike="noStrike" cap="none" baseline="0" dirty="0" smtClean="0">
                <a:solidFill>
                  <a:schemeClr val="dk1"/>
                </a:solidFill>
                <a:latin typeface="Calibri"/>
                <a:ea typeface="Calibri"/>
                <a:cs typeface="Calibri"/>
                <a:sym typeface="Calibri"/>
              </a:rPr>
              <a:t>Mean bottom temperature weighted by immature snow crab CPUE at each station of the EBS summer bottom trawl survey </a:t>
            </a:r>
          </a:p>
          <a:p>
            <a:pPr marL="0" lvl="0" indent="0" algn="l" rtl="0">
              <a:spcBef>
                <a:spcPts val="0"/>
              </a:spcBef>
              <a:spcAft>
                <a:spcPts val="0"/>
              </a:spcAft>
              <a:buNone/>
            </a:pPr>
            <a:r>
              <a:rPr lang="en-US" sz="1200" b="1" i="0" u="none" strike="noStrike" cap="none" baseline="0" dirty="0" smtClean="0">
                <a:solidFill>
                  <a:schemeClr val="dk1"/>
                </a:solidFill>
                <a:latin typeface="Calibri"/>
                <a:ea typeface="Calibri"/>
                <a:cs typeface="Calibri"/>
                <a:sym typeface="Calibri"/>
              </a:rPr>
              <a:t>Population-level estimates of snow crab predation: </a:t>
            </a:r>
            <a:r>
              <a:rPr lang="en-US" sz="1200" b="0" i="0" u="none" strike="noStrike" cap="none" baseline="0" dirty="0" smtClean="0">
                <a:solidFill>
                  <a:schemeClr val="dk1"/>
                </a:solidFill>
                <a:latin typeface="Calibri"/>
                <a:ea typeface="Calibri"/>
                <a:cs typeface="Calibri"/>
                <a:sym typeface="Calibri"/>
              </a:rPr>
              <a:t>The daily summer consumption of snow crab by Pacific cod in the EBS, estimated from Pacific cod diet compositions, EBS trawl survey CPUE, and temperature adjusted length-specific maximum consumption rates </a:t>
            </a:r>
          </a:p>
          <a:p>
            <a:pPr marL="0" lvl="0" indent="0" algn="l" rtl="0">
              <a:spcBef>
                <a:spcPts val="0"/>
              </a:spcBef>
              <a:spcAft>
                <a:spcPts val="0"/>
              </a:spcAft>
              <a:buNone/>
            </a:pPr>
            <a:endParaRPr dirty="0"/>
          </a:p>
        </p:txBody>
      </p:sp>
      <p:sp>
        <p:nvSpPr>
          <p:cNvPr id="394" name="Google Shape;394;g5aacc81bcf_0_5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4318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acc81bcf_0_5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aacc81bcf_0_5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r>
              <a:rPr lang="en-US" sz="1200" b="1" i="0" u="none" strike="noStrike" cap="none" baseline="0" dirty="0" smtClean="0">
                <a:solidFill>
                  <a:schemeClr val="dk1"/>
                </a:solidFill>
                <a:latin typeface="Calibri"/>
                <a:ea typeface="Calibri"/>
                <a:cs typeface="Calibri"/>
                <a:sym typeface="Calibri"/>
              </a:rPr>
              <a:t>Female snow crab size at maturity: </a:t>
            </a:r>
            <a:r>
              <a:rPr lang="en-US" sz="1200" b="0" i="0" u="none" strike="noStrike" cap="none" baseline="0" dirty="0" smtClean="0">
                <a:solidFill>
                  <a:schemeClr val="dk1"/>
                </a:solidFill>
                <a:latin typeface="Calibri"/>
                <a:ea typeface="Calibri"/>
                <a:cs typeface="Calibri"/>
                <a:sym typeface="Calibri"/>
              </a:rPr>
              <a:t>Mean carapace width of female snow crab at 50% probability of maturation, as determined from maturity curves developed from EBS bottom trawl survey data </a:t>
            </a:r>
          </a:p>
          <a:p>
            <a:pPr marL="0" lvl="0" indent="0" algn="l" rtl="0">
              <a:spcBef>
                <a:spcPts val="0"/>
              </a:spcBef>
              <a:spcAft>
                <a:spcPts val="0"/>
              </a:spcAft>
              <a:buNone/>
            </a:pPr>
            <a:endParaRPr dirty="0"/>
          </a:p>
        </p:txBody>
      </p:sp>
      <p:sp>
        <p:nvSpPr>
          <p:cNvPr id="394" name="Google Shape;394;g5aacc81bcf_0_5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5288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18314b85d_0_334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a18314b85d_0_334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r>
              <a:rPr lang="en-US" sz="1200" b="1" i="0" u="none" strike="noStrike" cap="none" baseline="0" dirty="0" smtClean="0">
                <a:solidFill>
                  <a:schemeClr val="dk1"/>
                </a:solidFill>
                <a:latin typeface="Calibri"/>
                <a:ea typeface="Calibri"/>
                <a:cs typeface="Calibri"/>
                <a:sym typeface="Calibri"/>
              </a:rPr>
              <a:t>Snow crab hatch-spring bloom index: </a:t>
            </a:r>
            <a:r>
              <a:rPr lang="en-US" sz="1200" b="0" i="0" u="none" strike="noStrike" cap="none" baseline="0" dirty="0" smtClean="0">
                <a:solidFill>
                  <a:schemeClr val="dk1"/>
                </a:solidFill>
                <a:latin typeface="Calibri"/>
                <a:ea typeface="Calibri"/>
                <a:cs typeface="Calibri"/>
                <a:sym typeface="Calibri"/>
              </a:rPr>
              <a:t>Temporal overlap between spring bloom timing and hatch dates estimated from temperature-dependent embryo development rates. In warm years, the spring bloom occurs in April-June and overlaps with peak snow crab hatching, likely increasing larval survival </a:t>
            </a:r>
          </a:p>
          <a:p>
            <a:r>
              <a:rPr lang="en-US" sz="1200" b="1" i="0" u="none" strike="noStrike" cap="none" baseline="0" dirty="0" smtClean="0">
                <a:solidFill>
                  <a:schemeClr val="dk1"/>
                </a:solidFill>
                <a:latin typeface="Calibri"/>
                <a:ea typeface="Calibri"/>
                <a:cs typeface="Calibri"/>
                <a:sym typeface="Calibri"/>
              </a:rPr>
              <a:t>Settlement success index: </a:t>
            </a:r>
            <a:r>
              <a:rPr lang="en-US" sz="1200" b="0" i="0" u="none" strike="noStrike" cap="none" baseline="0" dirty="0" smtClean="0">
                <a:solidFill>
                  <a:schemeClr val="dk1"/>
                </a:solidFill>
                <a:latin typeface="Calibri"/>
                <a:ea typeface="Calibri"/>
                <a:cs typeface="Calibri"/>
                <a:sym typeface="Calibri"/>
              </a:rPr>
              <a:t>Measure of “successful” individuals settled in benthic nursery habitat (25-150 m depth) from individual based model simulations </a:t>
            </a:r>
          </a:p>
          <a:p>
            <a:r>
              <a:rPr lang="en-US" sz="1200" b="1" i="0" u="none" strike="noStrike" cap="none" baseline="0" dirty="0" err="1" smtClean="0">
                <a:solidFill>
                  <a:schemeClr val="dk1"/>
                </a:solidFill>
                <a:latin typeface="Calibri"/>
                <a:ea typeface="Calibri"/>
                <a:cs typeface="Calibri"/>
                <a:sym typeface="Calibri"/>
              </a:rPr>
              <a:t>Intermolt</a:t>
            </a:r>
            <a:r>
              <a:rPr lang="en-US" sz="1200" b="1" i="0" u="none" strike="noStrike" cap="none" baseline="0" dirty="0" smtClean="0">
                <a:solidFill>
                  <a:schemeClr val="dk1"/>
                </a:solidFill>
                <a:latin typeface="Calibri"/>
                <a:ea typeface="Calibri"/>
                <a:cs typeface="Calibri"/>
                <a:sym typeface="Calibri"/>
              </a:rPr>
              <a:t> duration index: </a:t>
            </a:r>
            <a:r>
              <a:rPr lang="en-US" sz="1200" b="0" i="0" u="none" strike="noStrike" cap="none" baseline="0" dirty="0" smtClean="0">
                <a:solidFill>
                  <a:schemeClr val="dk1"/>
                </a:solidFill>
                <a:latin typeface="Calibri"/>
                <a:ea typeface="Calibri"/>
                <a:cs typeface="Calibri"/>
                <a:sym typeface="Calibri"/>
              </a:rPr>
              <a:t>Predicted time spent in early benthic instars using laboratory derived temperature-dependent development rates and simulations from a spatially explicit biophysical individual based model. Stage duration is inversely related to temperature so warm years result in more rapid growth rates, shorter </a:t>
            </a:r>
            <a:r>
              <a:rPr lang="en-US" sz="1200" b="0" i="0" u="none" strike="noStrike" cap="none" baseline="0" dirty="0" err="1" smtClean="0">
                <a:solidFill>
                  <a:schemeClr val="dk1"/>
                </a:solidFill>
                <a:latin typeface="Calibri"/>
                <a:ea typeface="Calibri"/>
                <a:cs typeface="Calibri"/>
                <a:sym typeface="Calibri"/>
              </a:rPr>
              <a:t>intermolt</a:t>
            </a:r>
            <a:r>
              <a:rPr lang="en-US" sz="1200" b="0" i="0" u="none" strike="noStrike" cap="none" baseline="0" dirty="0" smtClean="0">
                <a:solidFill>
                  <a:schemeClr val="dk1"/>
                </a:solidFill>
                <a:latin typeface="Calibri"/>
                <a:ea typeface="Calibri"/>
                <a:cs typeface="Calibri"/>
                <a:sym typeface="Calibri"/>
              </a:rPr>
              <a:t> duration and less time spent in vulnerable early life stages </a:t>
            </a:r>
          </a:p>
          <a:p>
            <a:endParaRPr lang="en-US" sz="1200" b="0" i="0" u="none" strike="noStrike" cap="none" baseline="0" dirty="0" smtClean="0">
              <a:solidFill>
                <a:schemeClr val="dk1"/>
              </a:solidFill>
              <a:latin typeface="Calibri"/>
              <a:ea typeface="Calibri"/>
              <a:cs typeface="Calibri"/>
              <a:sym typeface="Calibri"/>
            </a:endParaRPr>
          </a:p>
          <a:p>
            <a:endParaRPr lang="en-US" sz="1200" b="0" i="0" u="none" strike="noStrike" cap="none" baseline="0" dirty="0" smtClean="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381" name="Google Shape;1381;ga18314b85d_0_334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0436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sp>
        <p:nvSpPr>
          <p:cNvPr id="144" name="Google Shape;144;p20"/>
          <p:cNvSpPr txBox="1">
            <a:spLocks noGrp="1"/>
          </p:cNvSpPr>
          <p:nvPr>
            <p:ph type="ctrTitle"/>
          </p:nvPr>
        </p:nvSpPr>
        <p:spPr>
          <a:xfrm>
            <a:off x="1657350" y="4464028"/>
            <a:ext cx="6858000" cy="11946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p20"/>
          <p:cNvSpPr txBox="1">
            <a:spLocks noGrp="1"/>
          </p:cNvSpPr>
          <p:nvPr>
            <p:ph type="subTitle" idx="1"/>
          </p:nvPr>
        </p:nvSpPr>
        <p:spPr>
          <a:xfrm>
            <a:off x="1657349" y="3829878"/>
            <a:ext cx="6858000" cy="6186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146" name="Google Shape;146;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629841" y="4367161"/>
            <a:ext cx="7886700" cy="819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29"/>
          <p:cNvSpPr>
            <a:spLocks noGrp="1"/>
          </p:cNvSpPr>
          <p:nvPr>
            <p:ph type="pic" idx="2"/>
          </p:nvPr>
        </p:nvSpPr>
        <p:spPr>
          <a:xfrm>
            <a:off x="629841" y="987426"/>
            <a:ext cx="7886700" cy="337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203" name="Google Shape;203;p29"/>
          <p:cNvSpPr txBox="1">
            <a:spLocks noGrp="1"/>
          </p:cNvSpPr>
          <p:nvPr>
            <p:ph type="body" idx="1"/>
          </p:nvPr>
        </p:nvSpPr>
        <p:spPr>
          <a:xfrm>
            <a:off x="629841" y="5186516"/>
            <a:ext cx="7885500" cy="68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200"/>
              <a:buNone/>
              <a:defRPr sz="12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04" name="Google Shape;204;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5" name="Google Shape;205;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629841" y="365125"/>
            <a:ext cx="7886700" cy="3534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9" name="Google Shape;209;p30"/>
          <p:cNvSpPr txBox="1">
            <a:spLocks noGrp="1"/>
          </p:cNvSpPr>
          <p:nvPr>
            <p:ph type="body" idx="1"/>
          </p:nvPr>
        </p:nvSpPr>
        <p:spPr>
          <a:xfrm>
            <a:off x="629841" y="4489399"/>
            <a:ext cx="7885500" cy="15018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10" name="Google Shape;210;p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p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2" name="Google Shape;212;p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1084659" y="365125"/>
            <a:ext cx="6977100" cy="2992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3300"/>
              <a:buFont typeface="Corbel"/>
              <a:buNone/>
              <a:defRPr sz="3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 name="Google Shape;215;p31"/>
          <p:cNvSpPr txBox="1">
            <a:spLocks noGrp="1"/>
          </p:cNvSpPr>
          <p:nvPr>
            <p:ph type="body" idx="1"/>
          </p:nvPr>
        </p:nvSpPr>
        <p:spPr>
          <a:xfrm>
            <a:off x="1290484" y="3365557"/>
            <a:ext cx="6564300" cy="54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16" name="Google Shape;216;p31"/>
          <p:cNvSpPr txBox="1">
            <a:spLocks noGrp="1"/>
          </p:cNvSpPr>
          <p:nvPr>
            <p:ph type="body" idx="2"/>
          </p:nvPr>
        </p:nvSpPr>
        <p:spPr>
          <a:xfrm>
            <a:off x="628650" y="4501729"/>
            <a:ext cx="7884300" cy="1489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17" name="Google Shape;217;p3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 name="Google Shape;218;p3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3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p31"/>
          <p:cNvSpPr txBox="1"/>
          <p:nvPr/>
        </p:nvSpPr>
        <p:spPr>
          <a:xfrm>
            <a:off x="833283" y="786824"/>
            <a:ext cx="457200" cy="584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221" name="Google Shape;221;p31"/>
          <p:cNvSpPr txBox="1"/>
          <p:nvPr/>
        </p:nvSpPr>
        <p:spPr>
          <a:xfrm>
            <a:off x="7828359" y="2743200"/>
            <a:ext cx="457200" cy="5847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629841" y="2326968"/>
            <a:ext cx="7886700" cy="2511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4050"/>
              <a:buFont typeface="Corbel"/>
              <a:buNone/>
              <a:defRPr sz="405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32"/>
          <p:cNvSpPr txBox="1">
            <a:spLocks noGrp="1"/>
          </p:cNvSpPr>
          <p:nvPr>
            <p:ph type="body" idx="1"/>
          </p:nvPr>
        </p:nvSpPr>
        <p:spPr>
          <a:xfrm>
            <a:off x="629841" y="4850581"/>
            <a:ext cx="7885500" cy="1140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25" name="Google Shape;225;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6" name="Google Shape;226;p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7" name="Google Shape;227;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0" name="Google Shape;230;p33"/>
          <p:cNvSpPr txBox="1">
            <a:spLocks noGrp="1"/>
          </p:cNvSpPr>
          <p:nvPr>
            <p:ph type="body" idx="1"/>
          </p:nvPr>
        </p:nvSpPr>
        <p:spPr>
          <a:xfrm>
            <a:off x="1002961" y="1885950"/>
            <a:ext cx="22101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231" name="Google Shape;231;p33"/>
          <p:cNvSpPr txBox="1">
            <a:spLocks noGrp="1"/>
          </p:cNvSpPr>
          <p:nvPr>
            <p:ph type="body" idx="2"/>
          </p:nvPr>
        </p:nvSpPr>
        <p:spPr>
          <a:xfrm>
            <a:off x="1017598" y="2571750"/>
            <a:ext cx="21954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32" name="Google Shape;232;p33"/>
          <p:cNvSpPr txBox="1">
            <a:spLocks noGrp="1"/>
          </p:cNvSpPr>
          <p:nvPr>
            <p:ph type="body" idx="3"/>
          </p:nvPr>
        </p:nvSpPr>
        <p:spPr>
          <a:xfrm>
            <a:off x="3440996" y="1885950"/>
            <a:ext cx="22023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233" name="Google Shape;233;p33"/>
          <p:cNvSpPr txBox="1">
            <a:spLocks noGrp="1"/>
          </p:cNvSpPr>
          <p:nvPr>
            <p:ph type="body" idx="4"/>
          </p:nvPr>
        </p:nvSpPr>
        <p:spPr>
          <a:xfrm>
            <a:off x="3433081" y="2571750"/>
            <a:ext cx="22101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34" name="Google Shape;234;p33"/>
          <p:cNvSpPr txBox="1">
            <a:spLocks noGrp="1"/>
          </p:cNvSpPr>
          <p:nvPr>
            <p:ph type="body" idx="5"/>
          </p:nvPr>
        </p:nvSpPr>
        <p:spPr>
          <a:xfrm>
            <a:off x="5871777" y="1885950"/>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235" name="Google Shape;235;p33"/>
          <p:cNvSpPr txBox="1">
            <a:spLocks noGrp="1"/>
          </p:cNvSpPr>
          <p:nvPr>
            <p:ph type="body" idx="6"/>
          </p:nvPr>
        </p:nvSpPr>
        <p:spPr>
          <a:xfrm>
            <a:off x="5871777" y="2571750"/>
            <a:ext cx="21990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36" name="Google Shape;236;p3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p3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8" name="Google Shape;238;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34"/>
          <p:cNvSpPr txBox="1">
            <a:spLocks noGrp="1"/>
          </p:cNvSpPr>
          <p:nvPr>
            <p:ph type="body" idx="1"/>
          </p:nvPr>
        </p:nvSpPr>
        <p:spPr>
          <a:xfrm>
            <a:off x="999064" y="4297503"/>
            <a:ext cx="2205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242" name="Google Shape;242;p34"/>
          <p:cNvSpPr>
            <a:spLocks noGrp="1"/>
          </p:cNvSpPr>
          <p:nvPr>
            <p:ph type="pic" idx="2"/>
          </p:nvPr>
        </p:nvSpPr>
        <p:spPr>
          <a:xfrm>
            <a:off x="999064" y="2256354"/>
            <a:ext cx="2205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243" name="Google Shape;243;p34"/>
          <p:cNvSpPr txBox="1">
            <a:spLocks noGrp="1"/>
          </p:cNvSpPr>
          <p:nvPr>
            <p:ph type="body" idx="3"/>
          </p:nvPr>
        </p:nvSpPr>
        <p:spPr>
          <a:xfrm>
            <a:off x="999064" y="4873766"/>
            <a:ext cx="2205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44" name="Google Shape;244;p34"/>
          <p:cNvSpPr txBox="1">
            <a:spLocks noGrp="1"/>
          </p:cNvSpPr>
          <p:nvPr>
            <p:ph type="body" idx="4"/>
          </p:nvPr>
        </p:nvSpPr>
        <p:spPr>
          <a:xfrm>
            <a:off x="3426748" y="4297503"/>
            <a:ext cx="21978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245" name="Google Shape;245;p34"/>
          <p:cNvSpPr>
            <a:spLocks noGrp="1"/>
          </p:cNvSpPr>
          <p:nvPr>
            <p:ph type="pic" idx="5"/>
          </p:nvPr>
        </p:nvSpPr>
        <p:spPr>
          <a:xfrm>
            <a:off x="3426747" y="2256354"/>
            <a:ext cx="21978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246" name="Google Shape;246;p34"/>
          <p:cNvSpPr txBox="1">
            <a:spLocks noGrp="1"/>
          </p:cNvSpPr>
          <p:nvPr>
            <p:ph type="body" idx="6"/>
          </p:nvPr>
        </p:nvSpPr>
        <p:spPr>
          <a:xfrm>
            <a:off x="3425733" y="4873765"/>
            <a:ext cx="22008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47" name="Google Shape;247;p34"/>
          <p:cNvSpPr txBox="1">
            <a:spLocks noGrp="1"/>
          </p:cNvSpPr>
          <p:nvPr>
            <p:ph type="body" idx="7"/>
          </p:nvPr>
        </p:nvSpPr>
        <p:spPr>
          <a:xfrm>
            <a:off x="5853242" y="4297503"/>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248" name="Google Shape;248;p34"/>
          <p:cNvSpPr>
            <a:spLocks noGrp="1"/>
          </p:cNvSpPr>
          <p:nvPr>
            <p:ph type="pic" idx="8"/>
          </p:nvPr>
        </p:nvSpPr>
        <p:spPr>
          <a:xfrm>
            <a:off x="5853241" y="2256354"/>
            <a:ext cx="2199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249" name="Google Shape;249;p34"/>
          <p:cNvSpPr txBox="1">
            <a:spLocks noGrp="1"/>
          </p:cNvSpPr>
          <p:nvPr>
            <p:ph type="body" idx="9"/>
          </p:nvPr>
        </p:nvSpPr>
        <p:spPr>
          <a:xfrm>
            <a:off x="5853148" y="4873763"/>
            <a:ext cx="2202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50" name="Google Shape;250;p3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 name="Google Shape;251;p3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2" name="Google Shape;252;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 name="Google Shape;255;p35"/>
          <p:cNvSpPr txBox="1">
            <a:spLocks noGrp="1"/>
          </p:cNvSpPr>
          <p:nvPr>
            <p:ph type="body" idx="1"/>
          </p:nvPr>
        </p:nvSpPr>
        <p:spPr>
          <a:xfrm rot="5400000">
            <a:off x="2502150" y="163625"/>
            <a:ext cx="4351200" cy="767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256" name="Google Shape;256;p3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7" name="Google Shape;257;p3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8" name="Google Shape;258;p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rot="5400000">
            <a:off x="4623599"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1" name="Google Shape;261;p36"/>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262" name="Google Shape;262;p3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3" name="Google Shape;263;p3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4" name="Google Shape;264;p3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3"/>
        <p:cNvGrpSpPr/>
        <p:nvPr/>
      </p:nvGrpSpPr>
      <p:grpSpPr>
        <a:xfrm>
          <a:off x="0" y="0"/>
          <a:ext cx="0" cy="0"/>
          <a:chOff x="0" y="0"/>
          <a:chExt cx="0" cy="0"/>
        </a:xfrm>
      </p:grpSpPr>
      <p:sp>
        <p:nvSpPr>
          <p:cNvPr id="874" name="Google Shape;874;p122"/>
          <p:cNvSpPr txBox="1">
            <a:spLocks noGrp="1"/>
          </p:cNvSpPr>
          <p:nvPr>
            <p:ph type="ctrTitle"/>
          </p:nvPr>
        </p:nvSpPr>
        <p:spPr>
          <a:xfrm>
            <a:off x="1657350" y="4464028"/>
            <a:ext cx="6858000" cy="11946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5" name="Google Shape;875;p122"/>
          <p:cNvSpPr txBox="1">
            <a:spLocks noGrp="1"/>
          </p:cNvSpPr>
          <p:nvPr>
            <p:ph type="subTitle" idx="1"/>
          </p:nvPr>
        </p:nvSpPr>
        <p:spPr>
          <a:xfrm>
            <a:off x="1657349" y="3829878"/>
            <a:ext cx="6858000" cy="6186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876" name="Google Shape;876;p1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7" name="Google Shape;877;p1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8" name="Google Shape;878;p1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9"/>
        <p:cNvGrpSpPr/>
        <p:nvPr/>
      </p:nvGrpSpPr>
      <p:grpSpPr>
        <a:xfrm>
          <a:off x="0" y="0"/>
          <a:ext cx="0" cy="0"/>
          <a:chOff x="0" y="0"/>
          <a:chExt cx="0" cy="0"/>
        </a:xfrm>
      </p:grpSpPr>
      <p:sp>
        <p:nvSpPr>
          <p:cNvPr id="880" name="Google Shape;880;p12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1" name="Google Shape;881;p123"/>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882" name="Google Shape;882;p1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3" name="Google Shape;883;p1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4" name="Google Shape;884;p1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1"/>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52" name="Google Shape;152;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5"/>
        <p:cNvGrpSpPr/>
        <p:nvPr/>
      </p:nvGrpSpPr>
      <p:grpSpPr>
        <a:xfrm>
          <a:off x="0" y="0"/>
          <a:ext cx="0" cy="0"/>
          <a:chOff x="0" y="0"/>
          <a:chExt cx="0" cy="0"/>
        </a:xfrm>
      </p:grpSpPr>
      <p:sp>
        <p:nvSpPr>
          <p:cNvPr id="886" name="Google Shape;886;p124"/>
          <p:cNvSpPr txBox="1">
            <a:spLocks noGrp="1"/>
          </p:cNvSpPr>
          <p:nvPr>
            <p:ph type="ctrTitle"/>
          </p:nvPr>
        </p:nvSpPr>
        <p:spPr>
          <a:xfrm>
            <a:off x="640899" y="4464028"/>
            <a:ext cx="6858000" cy="11946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7" name="Google Shape;887;p124"/>
          <p:cNvSpPr txBox="1">
            <a:spLocks noGrp="1"/>
          </p:cNvSpPr>
          <p:nvPr>
            <p:ph type="subTitle" idx="1"/>
          </p:nvPr>
        </p:nvSpPr>
        <p:spPr>
          <a:xfrm>
            <a:off x="640899" y="3829878"/>
            <a:ext cx="6858000" cy="61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888" name="Google Shape;888;p1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9" name="Google Shape;889;p1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0" name="Google Shape;890;p1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1"/>
        <p:cNvGrpSpPr/>
        <p:nvPr/>
      </p:nvGrpSpPr>
      <p:grpSpPr>
        <a:xfrm>
          <a:off x="0" y="0"/>
          <a:ext cx="0" cy="0"/>
          <a:chOff x="0" y="0"/>
          <a:chExt cx="0" cy="0"/>
        </a:xfrm>
      </p:grpSpPr>
      <p:sp>
        <p:nvSpPr>
          <p:cNvPr id="892" name="Google Shape;892;p12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3" name="Google Shape;893;p125"/>
          <p:cNvSpPr txBox="1">
            <a:spLocks noGrp="1"/>
          </p:cNvSpPr>
          <p:nvPr>
            <p:ph type="body" idx="1"/>
          </p:nvPr>
        </p:nvSpPr>
        <p:spPr>
          <a:xfrm>
            <a:off x="840000" y="1825625"/>
            <a:ext cx="37689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894" name="Google Shape;894;p125"/>
          <p:cNvSpPr txBox="1">
            <a:spLocks noGrp="1"/>
          </p:cNvSpPr>
          <p:nvPr>
            <p:ph type="body" idx="2"/>
          </p:nvPr>
        </p:nvSpPr>
        <p:spPr>
          <a:xfrm>
            <a:off x="4739880" y="1825625"/>
            <a:ext cx="37755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895" name="Google Shape;895;p1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6" name="Google Shape;896;p1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7" name="Google Shape;897;p1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8"/>
        <p:cNvGrpSpPr/>
        <p:nvPr/>
      </p:nvGrpSpPr>
      <p:grpSpPr>
        <a:xfrm>
          <a:off x="0" y="0"/>
          <a:ext cx="0" cy="0"/>
          <a:chOff x="0" y="0"/>
          <a:chExt cx="0" cy="0"/>
        </a:xfrm>
      </p:grpSpPr>
      <p:sp>
        <p:nvSpPr>
          <p:cNvPr id="899" name="Google Shape;899;p126"/>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0" name="Google Shape;900;p126"/>
          <p:cNvSpPr txBox="1">
            <a:spLocks noGrp="1"/>
          </p:cNvSpPr>
          <p:nvPr>
            <p:ph type="body" idx="1"/>
          </p:nvPr>
        </p:nvSpPr>
        <p:spPr>
          <a:xfrm>
            <a:off x="840000" y="1681163"/>
            <a:ext cx="3768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901" name="Google Shape;901;p126"/>
          <p:cNvSpPr txBox="1">
            <a:spLocks noGrp="1"/>
          </p:cNvSpPr>
          <p:nvPr>
            <p:ph type="body" idx="2"/>
          </p:nvPr>
        </p:nvSpPr>
        <p:spPr>
          <a:xfrm>
            <a:off x="840000" y="2505075"/>
            <a:ext cx="3768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902" name="Google Shape;902;p126"/>
          <p:cNvSpPr txBox="1">
            <a:spLocks noGrp="1"/>
          </p:cNvSpPr>
          <p:nvPr>
            <p:ph type="body" idx="3"/>
          </p:nvPr>
        </p:nvSpPr>
        <p:spPr>
          <a:xfrm>
            <a:off x="4739880" y="1681163"/>
            <a:ext cx="37767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903" name="Google Shape;903;p126"/>
          <p:cNvSpPr txBox="1">
            <a:spLocks noGrp="1"/>
          </p:cNvSpPr>
          <p:nvPr>
            <p:ph type="body" idx="4"/>
          </p:nvPr>
        </p:nvSpPr>
        <p:spPr>
          <a:xfrm>
            <a:off x="4739880" y="2505075"/>
            <a:ext cx="37767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904" name="Google Shape;904;p1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5" name="Google Shape;905;p1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6" name="Google Shape;906;p1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7"/>
        <p:cNvGrpSpPr/>
        <p:nvPr/>
      </p:nvGrpSpPr>
      <p:grpSpPr>
        <a:xfrm>
          <a:off x="0" y="0"/>
          <a:ext cx="0" cy="0"/>
          <a:chOff x="0" y="0"/>
          <a:chExt cx="0" cy="0"/>
        </a:xfrm>
      </p:grpSpPr>
      <p:sp>
        <p:nvSpPr>
          <p:cNvPr id="908" name="Google Shape;908;p12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9" name="Google Shape;909;p1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0" name="Google Shape;910;p12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1" name="Google Shape;911;p1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2"/>
        <p:cNvGrpSpPr/>
        <p:nvPr/>
      </p:nvGrpSpPr>
      <p:grpSpPr>
        <a:xfrm>
          <a:off x="0" y="0"/>
          <a:ext cx="0" cy="0"/>
          <a:chOff x="0" y="0"/>
          <a:chExt cx="0" cy="0"/>
        </a:xfrm>
      </p:grpSpPr>
      <p:sp>
        <p:nvSpPr>
          <p:cNvPr id="913" name="Google Shape;913;p1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4" name="Google Shape;914;p12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5" name="Google Shape;915;p1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6"/>
        <p:cNvGrpSpPr/>
        <p:nvPr/>
      </p:nvGrpSpPr>
      <p:grpSpPr>
        <a:xfrm>
          <a:off x="0" y="0"/>
          <a:ext cx="0" cy="0"/>
          <a:chOff x="0" y="0"/>
          <a:chExt cx="0" cy="0"/>
        </a:xfrm>
      </p:grpSpPr>
      <p:sp>
        <p:nvSpPr>
          <p:cNvPr id="917" name="Google Shape;917;p12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8" name="Google Shape;918;p129"/>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919" name="Google Shape;919;p129"/>
          <p:cNvSpPr txBox="1">
            <a:spLocks noGrp="1"/>
          </p:cNvSpPr>
          <p:nvPr>
            <p:ph type="body" idx="2"/>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920" name="Google Shape;920;p1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1" name="Google Shape;921;p1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2" name="Google Shape;922;p1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3"/>
        <p:cNvGrpSpPr/>
        <p:nvPr/>
      </p:nvGrpSpPr>
      <p:grpSpPr>
        <a:xfrm>
          <a:off x="0" y="0"/>
          <a:ext cx="0" cy="0"/>
          <a:chOff x="0" y="0"/>
          <a:chExt cx="0" cy="0"/>
        </a:xfrm>
      </p:grpSpPr>
      <p:sp>
        <p:nvSpPr>
          <p:cNvPr id="924" name="Google Shape;924;p13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5" name="Google Shape;925;p130"/>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926" name="Google Shape;926;p130"/>
          <p:cNvSpPr txBox="1">
            <a:spLocks noGrp="1"/>
          </p:cNvSpPr>
          <p:nvPr>
            <p:ph type="body" idx="1"/>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927" name="Google Shape;927;p1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8" name="Google Shape;928;p1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9" name="Google Shape;929;p1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30"/>
        <p:cNvGrpSpPr/>
        <p:nvPr/>
      </p:nvGrpSpPr>
      <p:grpSpPr>
        <a:xfrm>
          <a:off x="0" y="0"/>
          <a:ext cx="0" cy="0"/>
          <a:chOff x="0" y="0"/>
          <a:chExt cx="0" cy="0"/>
        </a:xfrm>
      </p:grpSpPr>
      <p:sp>
        <p:nvSpPr>
          <p:cNvPr id="931" name="Google Shape;931;p131"/>
          <p:cNvSpPr txBox="1">
            <a:spLocks noGrp="1"/>
          </p:cNvSpPr>
          <p:nvPr>
            <p:ph type="title"/>
          </p:nvPr>
        </p:nvSpPr>
        <p:spPr>
          <a:xfrm>
            <a:off x="629841" y="4367161"/>
            <a:ext cx="7886700" cy="819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2" name="Google Shape;932;p131"/>
          <p:cNvSpPr>
            <a:spLocks noGrp="1"/>
          </p:cNvSpPr>
          <p:nvPr>
            <p:ph type="pic" idx="2"/>
          </p:nvPr>
        </p:nvSpPr>
        <p:spPr>
          <a:xfrm>
            <a:off x="629841" y="987426"/>
            <a:ext cx="7886700" cy="337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933" name="Google Shape;933;p131"/>
          <p:cNvSpPr txBox="1">
            <a:spLocks noGrp="1"/>
          </p:cNvSpPr>
          <p:nvPr>
            <p:ph type="body" idx="1"/>
          </p:nvPr>
        </p:nvSpPr>
        <p:spPr>
          <a:xfrm>
            <a:off x="629841" y="5186516"/>
            <a:ext cx="7885500" cy="68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200"/>
              <a:buNone/>
              <a:defRPr sz="12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934" name="Google Shape;934;p13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5" name="Google Shape;935;p13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6" name="Google Shape;936;p13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7"/>
        <p:cNvGrpSpPr/>
        <p:nvPr/>
      </p:nvGrpSpPr>
      <p:grpSpPr>
        <a:xfrm>
          <a:off x="0" y="0"/>
          <a:ext cx="0" cy="0"/>
          <a:chOff x="0" y="0"/>
          <a:chExt cx="0" cy="0"/>
        </a:xfrm>
      </p:grpSpPr>
      <p:sp>
        <p:nvSpPr>
          <p:cNvPr id="938" name="Google Shape;938;p132"/>
          <p:cNvSpPr txBox="1">
            <a:spLocks noGrp="1"/>
          </p:cNvSpPr>
          <p:nvPr>
            <p:ph type="title"/>
          </p:nvPr>
        </p:nvSpPr>
        <p:spPr>
          <a:xfrm>
            <a:off x="629841" y="365125"/>
            <a:ext cx="7886700" cy="3534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2400"/>
              <a:buFont typeface="Corbe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9" name="Google Shape;939;p132"/>
          <p:cNvSpPr txBox="1">
            <a:spLocks noGrp="1"/>
          </p:cNvSpPr>
          <p:nvPr>
            <p:ph type="body" idx="1"/>
          </p:nvPr>
        </p:nvSpPr>
        <p:spPr>
          <a:xfrm>
            <a:off x="629841" y="4489399"/>
            <a:ext cx="7885500" cy="15018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940" name="Google Shape;940;p1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1" name="Google Shape;941;p1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2" name="Google Shape;942;p1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43"/>
        <p:cNvGrpSpPr/>
        <p:nvPr/>
      </p:nvGrpSpPr>
      <p:grpSpPr>
        <a:xfrm>
          <a:off x="0" y="0"/>
          <a:ext cx="0" cy="0"/>
          <a:chOff x="0" y="0"/>
          <a:chExt cx="0" cy="0"/>
        </a:xfrm>
      </p:grpSpPr>
      <p:sp>
        <p:nvSpPr>
          <p:cNvPr id="944" name="Google Shape;944;p133"/>
          <p:cNvSpPr txBox="1">
            <a:spLocks noGrp="1"/>
          </p:cNvSpPr>
          <p:nvPr>
            <p:ph type="title"/>
          </p:nvPr>
        </p:nvSpPr>
        <p:spPr>
          <a:xfrm>
            <a:off x="1084659" y="365125"/>
            <a:ext cx="6977100" cy="2992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3300"/>
              <a:buFont typeface="Corbel"/>
              <a:buNone/>
              <a:defRPr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5" name="Google Shape;945;p133"/>
          <p:cNvSpPr txBox="1">
            <a:spLocks noGrp="1"/>
          </p:cNvSpPr>
          <p:nvPr>
            <p:ph type="body" idx="1"/>
          </p:nvPr>
        </p:nvSpPr>
        <p:spPr>
          <a:xfrm>
            <a:off x="1290484" y="3365557"/>
            <a:ext cx="6564300" cy="54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946" name="Google Shape;946;p133"/>
          <p:cNvSpPr txBox="1">
            <a:spLocks noGrp="1"/>
          </p:cNvSpPr>
          <p:nvPr>
            <p:ph type="body" idx="2"/>
          </p:nvPr>
        </p:nvSpPr>
        <p:spPr>
          <a:xfrm>
            <a:off x="628650" y="4501729"/>
            <a:ext cx="7884300" cy="1489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947" name="Google Shape;947;p13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8" name="Google Shape;948;p13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9" name="Google Shape;949;p1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0" name="Google Shape;950;p133"/>
          <p:cNvSpPr txBox="1"/>
          <p:nvPr/>
        </p:nvSpPr>
        <p:spPr>
          <a:xfrm>
            <a:off x="833283" y="786824"/>
            <a:ext cx="457200" cy="584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a:p>
        </p:txBody>
      </p:sp>
      <p:sp>
        <p:nvSpPr>
          <p:cNvPr id="951" name="Google Shape;951;p133"/>
          <p:cNvSpPr txBox="1"/>
          <p:nvPr/>
        </p:nvSpPr>
        <p:spPr>
          <a:xfrm>
            <a:off x="7828359" y="2743200"/>
            <a:ext cx="457200" cy="5847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5"/>
        <p:cNvGrpSpPr/>
        <p:nvPr/>
      </p:nvGrpSpPr>
      <p:grpSpPr>
        <a:xfrm>
          <a:off x="0" y="0"/>
          <a:ext cx="0" cy="0"/>
          <a:chOff x="0" y="0"/>
          <a:chExt cx="0" cy="0"/>
        </a:xfrm>
      </p:grpSpPr>
      <p:sp>
        <p:nvSpPr>
          <p:cNvPr id="156" name="Google Shape;156;p22"/>
          <p:cNvSpPr txBox="1">
            <a:spLocks noGrp="1"/>
          </p:cNvSpPr>
          <p:nvPr>
            <p:ph type="ctrTitle"/>
          </p:nvPr>
        </p:nvSpPr>
        <p:spPr>
          <a:xfrm>
            <a:off x="640899" y="4464028"/>
            <a:ext cx="6858000" cy="11946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22"/>
          <p:cNvSpPr txBox="1">
            <a:spLocks noGrp="1"/>
          </p:cNvSpPr>
          <p:nvPr>
            <p:ph type="subTitle" idx="1"/>
          </p:nvPr>
        </p:nvSpPr>
        <p:spPr>
          <a:xfrm>
            <a:off x="640899" y="3829878"/>
            <a:ext cx="6858000" cy="61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158" name="Google Shape;158;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52"/>
        <p:cNvGrpSpPr/>
        <p:nvPr/>
      </p:nvGrpSpPr>
      <p:grpSpPr>
        <a:xfrm>
          <a:off x="0" y="0"/>
          <a:ext cx="0" cy="0"/>
          <a:chOff x="0" y="0"/>
          <a:chExt cx="0" cy="0"/>
        </a:xfrm>
      </p:grpSpPr>
      <p:sp>
        <p:nvSpPr>
          <p:cNvPr id="953" name="Google Shape;953;p134"/>
          <p:cNvSpPr txBox="1">
            <a:spLocks noGrp="1"/>
          </p:cNvSpPr>
          <p:nvPr>
            <p:ph type="title"/>
          </p:nvPr>
        </p:nvSpPr>
        <p:spPr>
          <a:xfrm>
            <a:off x="629841" y="2326968"/>
            <a:ext cx="7886700" cy="2511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4050"/>
              <a:buFont typeface="Corbel"/>
              <a:buNone/>
              <a:defRPr sz="40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4" name="Google Shape;954;p134"/>
          <p:cNvSpPr txBox="1">
            <a:spLocks noGrp="1"/>
          </p:cNvSpPr>
          <p:nvPr>
            <p:ph type="body" idx="1"/>
          </p:nvPr>
        </p:nvSpPr>
        <p:spPr>
          <a:xfrm>
            <a:off x="629841" y="4850581"/>
            <a:ext cx="7885500" cy="1140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955" name="Google Shape;955;p13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6" name="Google Shape;956;p13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7" name="Google Shape;957;p1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58"/>
        <p:cNvGrpSpPr/>
        <p:nvPr/>
      </p:nvGrpSpPr>
      <p:grpSpPr>
        <a:xfrm>
          <a:off x="0" y="0"/>
          <a:ext cx="0" cy="0"/>
          <a:chOff x="0" y="0"/>
          <a:chExt cx="0" cy="0"/>
        </a:xfrm>
      </p:grpSpPr>
      <p:sp>
        <p:nvSpPr>
          <p:cNvPr id="959" name="Google Shape;959;p13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0" name="Google Shape;960;p135"/>
          <p:cNvSpPr txBox="1">
            <a:spLocks noGrp="1"/>
          </p:cNvSpPr>
          <p:nvPr>
            <p:ph type="body" idx="1"/>
          </p:nvPr>
        </p:nvSpPr>
        <p:spPr>
          <a:xfrm>
            <a:off x="1002961" y="1885950"/>
            <a:ext cx="22101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961" name="Google Shape;961;p135"/>
          <p:cNvSpPr txBox="1">
            <a:spLocks noGrp="1"/>
          </p:cNvSpPr>
          <p:nvPr>
            <p:ph type="body" idx="2"/>
          </p:nvPr>
        </p:nvSpPr>
        <p:spPr>
          <a:xfrm>
            <a:off x="1017598" y="2571750"/>
            <a:ext cx="21954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962" name="Google Shape;962;p135"/>
          <p:cNvSpPr txBox="1">
            <a:spLocks noGrp="1"/>
          </p:cNvSpPr>
          <p:nvPr>
            <p:ph type="body" idx="3"/>
          </p:nvPr>
        </p:nvSpPr>
        <p:spPr>
          <a:xfrm>
            <a:off x="3440996" y="1885950"/>
            <a:ext cx="22023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963" name="Google Shape;963;p135"/>
          <p:cNvSpPr txBox="1">
            <a:spLocks noGrp="1"/>
          </p:cNvSpPr>
          <p:nvPr>
            <p:ph type="body" idx="4"/>
          </p:nvPr>
        </p:nvSpPr>
        <p:spPr>
          <a:xfrm>
            <a:off x="3433081" y="2571750"/>
            <a:ext cx="22101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964" name="Google Shape;964;p135"/>
          <p:cNvSpPr txBox="1">
            <a:spLocks noGrp="1"/>
          </p:cNvSpPr>
          <p:nvPr>
            <p:ph type="body" idx="5"/>
          </p:nvPr>
        </p:nvSpPr>
        <p:spPr>
          <a:xfrm>
            <a:off x="5871777" y="1885950"/>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965" name="Google Shape;965;p135"/>
          <p:cNvSpPr txBox="1">
            <a:spLocks noGrp="1"/>
          </p:cNvSpPr>
          <p:nvPr>
            <p:ph type="body" idx="6"/>
          </p:nvPr>
        </p:nvSpPr>
        <p:spPr>
          <a:xfrm>
            <a:off x="5871777" y="2571750"/>
            <a:ext cx="21990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966" name="Google Shape;966;p13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7" name="Google Shape;967;p13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8" name="Google Shape;968;p1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969"/>
        <p:cNvGrpSpPr/>
        <p:nvPr/>
      </p:nvGrpSpPr>
      <p:grpSpPr>
        <a:xfrm>
          <a:off x="0" y="0"/>
          <a:ext cx="0" cy="0"/>
          <a:chOff x="0" y="0"/>
          <a:chExt cx="0" cy="0"/>
        </a:xfrm>
      </p:grpSpPr>
      <p:sp>
        <p:nvSpPr>
          <p:cNvPr id="970" name="Google Shape;970;p13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1" name="Google Shape;971;p136"/>
          <p:cNvSpPr txBox="1">
            <a:spLocks noGrp="1"/>
          </p:cNvSpPr>
          <p:nvPr>
            <p:ph type="body" idx="1"/>
          </p:nvPr>
        </p:nvSpPr>
        <p:spPr>
          <a:xfrm>
            <a:off x="999064" y="4297503"/>
            <a:ext cx="2205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972" name="Google Shape;972;p136"/>
          <p:cNvSpPr>
            <a:spLocks noGrp="1"/>
          </p:cNvSpPr>
          <p:nvPr>
            <p:ph type="pic" idx="2"/>
          </p:nvPr>
        </p:nvSpPr>
        <p:spPr>
          <a:xfrm>
            <a:off x="999064" y="2256354"/>
            <a:ext cx="22050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973" name="Google Shape;973;p136"/>
          <p:cNvSpPr txBox="1">
            <a:spLocks noGrp="1"/>
          </p:cNvSpPr>
          <p:nvPr>
            <p:ph type="body" idx="3"/>
          </p:nvPr>
        </p:nvSpPr>
        <p:spPr>
          <a:xfrm>
            <a:off x="999064" y="4873766"/>
            <a:ext cx="2205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974" name="Google Shape;974;p136"/>
          <p:cNvSpPr txBox="1">
            <a:spLocks noGrp="1"/>
          </p:cNvSpPr>
          <p:nvPr>
            <p:ph type="body" idx="4"/>
          </p:nvPr>
        </p:nvSpPr>
        <p:spPr>
          <a:xfrm>
            <a:off x="3426748" y="4297503"/>
            <a:ext cx="21978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975" name="Google Shape;975;p136"/>
          <p:cNvSpPr>
            <a:spLocks noGrp="1"/>
          </p:cNvSpPr>
          <p:nvPr>
            <p:ph type="pic" idx="5"/>
          </p:nvPr>
        </p:nvSpPr>
        <p:spPr>
          <a:xfrm>
            <a:off x="3426747" y="2256354"/>
            <a:ext cx="21978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976" name="Google Shape;976;p136"/>
          <p:cNvSpPr txBox="1">
            <a:spLocks noGrp="1"/>
          </p:cNvSpPr>
          <p:nvPr>
            <p:ph type="body" idx="6"/>
          </p:nvPr>
        </p:nvSpPr>
        <p:spPr>
          <a:xfrm>
            <a:off x="3425733" y="4873765"/>
            <a:ext cx="22008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977" name="Google Shape;977;p136"/>
          <p:cNvSpPr txBox="1">
            <a:spLocks noGrp="1"/>
          </p:cNvSpPr>
          <p:nvPr>
            <p:ph type="body" idx="7"/>
          </p:nvPr>
        </p:nvSpPr>
        <p:spPr>
          <a:xfrm>
            <a:off x="5853242" y="4297503"/>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978" name="Google Shape;978;p136"/>
          <p:cNvSpPr>
            <a:spLocks noGrp="1"/>
          </p:cNvSpPr>
          <p:nvPr>
            <p:ph type="pic" idx="8"/>
          </p:nvPr>
        </p:nvSpPr>
        <p:spPr>
          <a:xfrm>
            <a:off x="5853241" y="2256354"/>
            <a:ext cx="21990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979" name="Google Shape;979;p136"/>
          <p:cNvSpPr txBox="1">
            <a:spLocks noGrp="1"/>
          </p:cNvSpPr>
          <p:nvPr>
            <p:ph type="body" idx="9"/>
          </p:nvPr>
        </p:nvSpPr>
        <p:spPr>
          <a:xfrm>
            <a:off x="5853148" y="4873763"/>
            <a:ext cx="2202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980" name="Google Shape;980;p13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1" name="Google Shape;981;p13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2" name="Google Shape;982;p13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3"/>
        <p:cNvGrpSpPr/>
        <p:nvPr/>
      </p:nvGrpSpPr>
      <p:grpSpPr>
        <a:xfrm>
          <a:off x="0" y="0"/>
          <a:ext cx="0" cy="0"/>
          <a:chOff x="0" y="0"/>
          <a:chExt cx="0" cy="0"/>
        </a:xfrm>
      </p:grpSpPr>
      <p:sp>
        <p:nvSpPr>
          <p:cNvPr id="984" name="Google Shape;984;p13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37"/>
          <p:cNvSpPr txBox="1">
            <a:spLocks noGrp="1"/>
          </p:cNvSpPr>
          <p:nvPr>
            <p:ph type="body" idx="1"/>
          </p:nvPr>
        </p:nvSpPr>
        <p:spPr>
          <a:xfrm rot="5400000">
            <a:off x="2502150" y="163625"/>
            <a:ext cx="4351200" cy="767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986" name="Google Shape;986;p13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7" name="Google Shape;987;p13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8" name="Google Shape;988;p13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9"/>
        <p:cNvGrpSpPr/>
        <p:nvPr/>
      </p:nvGrpSpPr>
      <p:grpSpPr>
        <a:xfrm>
          <a:off x="0" y="0"/>
          <a:ext cx="0" cy="0"/>
          <a:chOff x="0" y="0"/>
          <a:chExt cx="0" cy="0"/>
        </a:xfrm>
      </p:grpSpPr>
      <p:sp>
        <p:nvSpPr>
          <p:cNvPr id="990" name="Google Shape;990;p138"/>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1" name="Google Shape;991;p138"/>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992" name="Google Shape;992;p13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3" name="Google Shape;993;p13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4" name="Google Shape;994;p13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EDEDED"/>
                </a:solidFill>
                <a:effectLst/>
                <a:uLnTx/>
                <a:uFillTx/>
                <a:latin typeface="Corbel"/>
                <a:sym typeface="Corbe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900" b="0" i="0" u="none" strike="noStrike" kern="0" cap="none" spc="0" normalizeH="0" baseline="0" noProof="0">
              <a:ln>
                <a:noFill/>
              </a:ln>
              <a:solidFill>
                <a:srgbClr val="EDEDED"/>
              </a:solidFill>
              <a:effectLst/>
              <a:uLnTx/>
              <a:uFillTx/>
              <a:latin typeface="Corbel"/>
              <a:sym typeface="Corbel"/>
            </a:endParaRPr>
          </a:p>
        </p:txBody>
      </p:sp>
    </p:spTree>
    <p:extLst>
      <p:ext uri="{BB962C8B-B14F-4D97-AF65-F5344CB8AC3E}">
        <p14:creationId xmlns:p14="http://schemas.microsoft.com/office/powerpoint/2010/main" val="1757215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15"/>
        <p:cNvGrpSpPr/>
        <p:nvPr/>
      </p:nvGrpSpPr>
      <p:grpSpPr>
        <a:xfrm>
          <a:off x="0" y="0"/>
          <a:ext cx="0" cy="0"/>
          <a:chOff x="0" y="0"/>
          <a:chExt cx="0" cy="0"/>
        </a:xfrm>
      </p:grpSpPr>
      <p:sp>
        <p:nvSpPr>
          <p:cNvPr id="516" name="Google Shape;516;p7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7" name="Google Shape;517;p72"/>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18" name="Google Shape;518;p7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pPr marL="0" marR="0" lvl="0" indent="0" algn="l" defTabSz="914400" rtl="0" eaLnBrk="1" fontAlgn="auto" latinLnBrk="0" hangingPunct="1">
              <a:lnSpc>
                <a:spcPct val="100000"/>
              </a:lnSpc>
              <a:spcBef>
                <a:spcPts val="0"/>
              </a:spcBef>
              <a:spcAft>
                <a:spcPts val="0"/>
              </a:spcAft>
              <a:buClr>
                <a:srgbClr val="EDEDED"/>
              </a:buClr>
              <a:buSzPts val="1400"/>
              <a:buFont typeface="Corbe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519" name="Google Shape;519;p7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pPr marL="0" marR="0" lvl="0" indent="0" algn="ctr" defTabSz="914400" rtl="0" eaLnBrk="1" fontAlgn="auto" latinLnBrk="0" hangingPunct="1">
              <a:lnSpc>
                <a:spcPct val="100000"/>
              </a:lnSpc>
              <a:spcBef>
                <a:spcPts val="0"/>
              </a:spcBef>
              <a:spcAft>
                <a:spcPts val="0"/>
              </a:spcAft>
              <a:buClr>
                <a:srgbClr val="EDEDED"/>
              </a:buClr>
              <a:buSzPts val="1400"/>
              <a:buFont typeface="Corbel"/>
              <a:buNone/>
              <a:tabLst/>
              <a:defRPr/>
            </a:pPr>
            <a:endParaRPr kumimoji="0" sz="900" b="0" i="0" u="none" strike="noStrike" kern="0" cap="none" spc="0" normalizeH="0" baseline="0" noProof="0">
              <a:ln>
                <a:noFill/>
              </a:ln>
              <a:solidFill>
                <a:srgbClr val="EDEDED"/>
              </a:solidFill>
              <a:effectLst/>
              <a:uLnTx/>
              <a:uFillTx/>
              <a:latin typeface="Corbel"/>
              <a:sym typeface="Corbel"/>
            </a:endParaRPr>
          </a:p>
        </p:txBody>
      </p:sp>
      <p:sp>
        <p:nvSpPr>
          <p:cNvPr id="520" name="Google Shape;520;p7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marR="0" lvl="0" indent="0" algn="r" defTabSz="914400" rtl="0" eaLnBrk="1" fontAlgn="auto" latinLnBrk="0" hangingPunct="1">
              <a:lnSpc>
                <a:spcPct val="100000"/>
              </a:lnSpc>
              <a:spcBef>
                <a:spcPts val="0"/>
              </a:spcBef>
              <a:spcAft>
                <a:spcPts val="0"/>
              </a:spcAft>
              <a:buClr>
                <a:srgbClr val="EDEDED"/>
              </a:buClr>
              <a:buSzPts val="900"/>
              <a:buFont typeface="Corbel"/>
              <a:buNone/>
              <a:tabLst/>
              <a:defRPr/>
            </a:pPr>
            <a:fld id="{00000000-1234-1234-1234-123412341234}" type="slidenum">
              <a:rPr kumimoji="0" lang="en-US" sz="900" b="0" i="0" u="none" strike="noStrike" kern="0" cap="none" spc="0" normalizeH="0" baseline="0" noProof="0">
                <a:ln>
                  <a:noFill/>
                </a:ln>
                <a:solidFill>
                  <a:srgbClr val="EDEDED"/>
                </a:solidFill>
                <a:effectLst/>
                <a:uLnTx/>
                <a:uFillTx/>
                <a:latin typeface="Corbel"/>
                <a:sym typeface="Corbel"/>
              </a:rPr>
              <a:pPr marL="0" marR="0" lvl="0" indent="0" algn="r" defTabSz="914400" rtl="0" eaLnBrk="1" fontAlgn="auto" latinLnBrk="0" hangingPunct="1">
                <a:lnSpc>
                  <a:spcPct val="100000"/>
                </a:lnSpc>
                <a:spcBef>
                  <a:spcPts val="0"/>
                </a:spcBef>
                <a:spcAft>
                  <a:spcPts val="0"/>
                </a:spcAft>
                <a:buClr>
                  <a:srgbClr val="EDEDED"/>
                </a:buClr>
                <a:buSzPts val="900"/>
                <a:buFont typeface="Corbel"/>
                <a:buNone/>
                <a:tabLst/>
                <a:defRPr/>
              </a:pPr>
              <a:t>‹#›</a:t>
            </a:fld>
            <a:endParaRPr kumimoji="0" sz="900" b="0" i="0" u="none" strike="noStrike" kern="0" cap="none" spc="0" normalizeH="0" baseline="0" noProof="0">
              <a:ln>
                <a:noFill/>
              </a:ln>
              <a:solidFill>
                <a:srgbClr val="EDEDED"/>
              </a:solidFill>
              <a:effectLst/>
              <a:uLnTx/>
              <a:uFillTx/>
              <a:latin typeface="Corbel"/>
              <a:sym typeface="Corbel"/>
            </a:endParaRPr>
          </a:p>
        </p:txBody>
      </p:sp>
    </p:spTree>
    <p:extLst>
      <p:ext uri="{BB962C8B-B14F-4D97-AF65-F5344CB8AC3E}">
        <p14:creationId xmlns:p14="http://schemas.microsoft.com/office/powerpoint/2010/main" val="138213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3"/>
          <p:cNvSpPr txBox="1">
            <a:spLocks noGrp="1"/>
          </p:cNvSpPr>
          <p:nvPr>
            <p:ph type="body" idx="1"/>
          </p:nvPr>
        </p:nvSpPr>
        <p:spPr>
          <a:xfrm>
            <a:off x="840000" y="1825625"/>
            <a:ext cx="37689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64" name="Google Shape;164;p23"/>
          <p:cNvSpPr txBox="1">
            <a:spLocks noGrp="1"/>
          </p:cNvSpPr>
          <p:nvPr>
            <p:ph type="body" idx="2"/>
          </p:nvPr>
        </p:nvSpPr>
        <p:spPr>
          <a:xfrm>
            <a:off x="4739880" y="1825625"/>
            <a:ext cx="37755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65" name="Google Shape;165;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p24"/>
          <p:cNvSpPr txBox="1">
            <a:spLocks noGrp="1"/>
          </p:cNvSpPr>
          <p:nvPr>
            <p:ph type="body" idx="1"/>
          </p:nvPr>
        </p:nvSpPr>
        <p:spPr>
          <a:xfrm>
            <a:off x="840000" y="1681163"/>
            <a:ext cx="3768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171" name="Google Shape;171;p24"/>
          <p:cNvSpPr txBox="1">
            <a:spLocks noGrp="1"/>
          </p:cNvSpPr>
          <p:nvPr>
            <p:ph type="body" idx="2"/>
          </p:nvPr>
        </p:nvSpPr>
        <p:spPr>
          <a:xfrm>
            <a:off x="840000" y="2505075"/>
            <a:ext cx="3768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72" name="Google Shape;172;p24"/>
          <p:cNvSpPr txBox="1">
            <a:spLocks noGrp="1"/>
          </p:cNvSpPr>
          <p:nvPr>
            <p:ph type="body" idx="3"/>
          </p:nvPr>
        </p:nvSpPr>
        <p:spPr>
          <a:xfrm>
            <a:off x="4739880" y="1681163"/>
            <a:ext cx="37767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73" name="Google Shape;173;p24"/>
          <p:cNvSpPr txBox="1">
            <a:spLocks noGrp="1"/>
          </p:cNvSpPr>
          <p:nvPr>
            <p:ph type="body" idx="4"/>
          </p:nvPr>
        </p:nvSpPr>
        <p:spPr>
          <a:xfrm>
            <a:off x="4739880" y="2505075"/>
            <a:ext cx="37767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74" name="Google Shape;174;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6" name="Google Shape;176;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4" name="Google Shape;184;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p27"/>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89" name="Google Shape;189;p27"/>
          <p:cNvSpPr txBox="1">
            <a:spLocks noGrp="1"/>
          </p:cNvSpPr>
          <p:nvPr>
            <p:ph type="body" idx="2"/>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190" name="Google Shape;190;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1" name="Google Shape;191;p2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5" name="Google Shape;195;p28"/>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196" name="Google Shape;196;p28"/>
          <p:cNvSpPr txBox="1">
            <a:spLocks noGrp="1"/>
          </p:cNvSpPr>
          <p:nvPr>
            <p:ph type="body" idx="1"/>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197" name="Google Shape;197;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p2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19"/>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40" name="Google Shape;140;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41" name="Google Shape;141;p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42" name="Google Shape;142;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867"/>
        <p:cNvGrpSpPr/>
        <p:nvPr/>
      </p:nvGrpSpPr>
      <p:grpSpPr>
        <a:xfrm>
          <a:off x="0" y="0"/>
          <a:ext cx="0" cy="0"/>
          <a:chOff x="0" y="0"/>
          <a:chExt cx="0" cy="0"/>
        </a:xfrm>
      </p:grpSpPr>
      <p:sp>
        <p:nvSpPr>
          <p:cNvPr id="868" name="Google Shape;868;p1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9" name="Google Shape;869;p121"/>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870" name="Google Shape;870;p1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71" name="Google Shape;871;p1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72" name="Google Shape;872;p1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EDEDED"/>
                </a:solidFill>
                <a:latin typeface="Corbel"/>
                <a:ea typeface="Corbel"/>
                <a:cs typeface="Corbel"/>
                <a:sym typeface="Corbel"/>
              </a:defRPr>
            </a:lvl1pPr>
            <a:lvl2pPr marL="0" marR="0" lvl="1" indent="0" algn="r" rtl="0">
              <a:spcBef>
                <a:spcPts val="0"/>
              </a:spcBef>
              <a:buNone/>
              <a:defRPr sz="900" b="0" i="0" u="none" strike="noStrike" cap="none">
                <a:solidFill>
                  <a:srgbClr val="EDEDED"/>
                </a:solidFill>
                <a:latin typeface="Corbel"/>
                <a:ea typeface="Corbel"/>
                <a:cs typeface="Corbel"/>
                <a:sym typeface="Corbel"/>
              </a:defRPr>
            </a:lvl2pPr>
            <a:lvl3pPr marL="0" marR="0" lvl="2" indent="0" algn="r" rtl="0">
              <a:spcBef>
                <a:spcPts val="0"/>
              </a:spcBef>
              <a:buNone/>
              <a:defRPr sz="900" b="0" i="0" u="none" strike="noStrike" cap="none">
                <a:solidFill>
                  <a:srgbClr val="EDEDED"/>
                </a:solidFill>
                <a:latin typeface="Corbel"/>
                <a:ea typeface="Corbel"/>
                <a:cs typeface="Corbel"/>
                <a:sym typeface="Corbel"/>
              </a:defRPr>
            </a:lvl3pPr>
            <a:lvl4pPr marL="0" marR="0" lvl="3" indent="0" algn="r" rtl="0">
              <a:spcBef>
                <a:spcPts val="0"/>
              </a:spcBef>
              <a:buNone/>
              <a:defRPr sz="900" b="0" i="0" u="none" strike="noStrike" cap="none">
                <a:solidFill>
                  <a:srgbClr val="EDEDED"/>
                </a:solidFill>
                <a:latin typeface="Corbel"/>
                <a:ea typeface="Corbel"/>
                <a:cs typeface="Corbel"/>
                <a:sym typeface="Corbel"/>
              </a:defRPr>
            </a:lvl4pPr>
            <a:lvl5pPr marL="0" marR="0" lvl="4" indent="0" algn="r" rtl="0">
              <a:spcBef>
                <a:spcPts val="0"/>
              </a:spcBef>
              <a:buNone/>
              <a:defRPr sz="900" b="0" i="0" u="none" strike="noStrike" cap="none">
                <a:solidFill>
                  <a:srgbClr val="EDEDED"/>
                </a:solidFill>
                <a:latin typeface="Corbel"/>
                <a:ea typeface="Corbel"/>
                <a:cs typeface="Corbel"/>
                <a:sym typeface="Corbel"/>
              </a:defRPr>
            </a:lvl5pPr>
            <a:lvl6pPr marL="0" marR="0" lvl="5" indent="0" algn="r" rtl="0">
              <a:spcBef>
                <a:spcPts val="0"/>
              </a:spcBef>
              <a:buNone/>
              <a:defRPr sz="900" b="0" i="0" u="none" strike="noStrike" cap="none">
                <a:solidFill>
                  <a:srgbClr val="EDEDED"/>
                </a:solidFill>
                <a:latin typeface="Corbel"/>
                <a:ea typeface="Corbel"/>
                <a:cs typeface="Corbel"/>
                <a:sym typeface="Corbel"/>
              </a:defRPr>
            </a:lvl6pPr>
            <a:lvl7pPr marL="0" marR="0" lvl="6" indent="0" algn="r" rtl="0">
              <a:spcBef>
                <a:spcPts val="0"/>
              </a:spcBef>
              <a:buNone/>
              <a:defRPr sz="900" b="0" i="0" u="none" strike="noStrike" cap="none">
                <a:solidFill>
                  <a:srgbClr val="EDEDED"/>
                </a:solidFill>
                <a:latin typeface="Corbel"/>
                <a:ea typeface="Corbel"/>
                <a:cs typeface="Corbel"/>
                <a:sym typeface="Corbel"/>
              </a:defRPr>
            </a:lvl7pPr>
            <a:lvl8pPr marL="0" marR="0" lvl="7" indent="0" algn="r" rtl="0">
              <a:spcBef>
                <a:spcPts val="0"/>
              </a:spcBef>
              <a:buNone/>
              <a:defRPr sz="900" b="0" i="0" u="none" strike="noStrike" cap="none">
                <a:solidFill>
                  <a:srgbClr val="EDEDED"/>
                </a:solidFill>
                <a:latin typeface="Corbel"/>
                <a:ea typeface="Corbel"/>
                <a:cs typeface="Corbel"/>
                <a:sym typeface="Corbel"/>
              </a:defRPr>
            </a:lvl8pPr>
            <a:lvl9pPr marL="0" marR="0" lvl="8" indent="0" algn="r" rtl="0">
              <a:spcBef>
                <a:spcPts val="0"/>
              </a:spcBef>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EDEDED"/>
                </a:solidFill>
                <a:latin typeface="Corbel"/>
                <a:ea typeface="Corbel"/>
                <a:cs typeface="Corbel"/>
                <a:sym typeface="Corbel"/>
              </a:defRPr>
            </a:lvl1pPr>
            <a:lvl2pPr marL="0" marR="0" lvl="1" indent="0" algn="r" rtl="0">
              <a:spcBef>
                <a:spcPts val="0"/>
              </a:spcBef>
              <a:buNone/>
              <a:defRPr sz="900" b="0" i="0" u="none" strike="noStrike" cap="none">
                <a:solidFill>
                  <a:srgbClr val="EDEDED"/>
                </a:solidFill>
                <a:latin typeface="Corbel"/>
                <a:ea typeface="Corbel"/>
                <a:cs typeface="Corbel"/>
                <a:sym typeface="Corbel"/>
              </a:defRPr>
            </a:lvl2pPr>
            <a:lvl3pPr marL="0" marR="0" lvl="2" indent="0" algn="r" rtl="0">
              <a:spcBef>
                <a:spcPts val="0"/>
              </a:spcBef>
              <a:buNone/>
              <a:defRPr sz="900" b="0" i="0" u="none" strike="noStrike" cap="none">
                <a:solidFill>
                  <a:srgbClr val="EDEDED"/>
                </a:solidFill>
                <a:latin typeface="Corbel"/>
                <a:ea typeface="Corbel"/>
                <a:cs typeface="Corbel"/>
                <a:sym typeface="Corbel"/>
              </a:defRPr>
            </a:lvl3pPr>
            <a:lvl4pPr marL="0" marR="0" lvl="3" indent="0" algn="r" rtl="0">
              <a:spcBef>
                <a:spcPts val="0"/>
              </a:spcBef>
              <a:buNone/>
              <a:defRPr sz="900" b="0" i="0" u="none" strike="noStrike" cap="none">
                <a:solidFill>
                  <a:srgbClr val="EDEDED"/>
                </a:solidFill>
                <a:latin typeface="Corbel"/>
                <a:ea typeface="Corbel"/>
                <a:cs typeface="Corbel"/>
                <a:sym typeface="Corbel"/>
              </a:defRPr>
            </a:lvl4pPr>
            <a:lvl5pPr marL="0" marR="0" lvl="4" indent="0" algn="r" rtl="0">
              <a:spcBef>
                <a:spcPts val="0"/>
              </a:spcBef>
              <a:buNone/>
              <a:defRPr sz="900" b="0" i="0" u="none" strike="noStrike" cap="none">
                <a:solidFill>
                  <a:srgbClr val="EDEDED"/>
                </a:solidFill>
                <a:latin typeface="Corbel"/>
                <a:ea typeface="Corbel"/>
                <a:cs typeface="Corbel"/>
                <a:sym typeface="Corbel"/>
              </a:defRPr>
            </a:lvl5pPr>
            <a:lvl6pPr marL="0" marR="0" lvl="5" indent="0" algn="r" rtl="0">
              <a:spcBef>
                <a:spcPts val="0"/>
              </a:spcBef>
              <a:buNone/>
              <a:defRPr sz="900" b="0" i="0" u="none" strike="noStrike" cap="none">
                <a:solidFill>
                  <a:srgbClr val="EDEDED"/>
                </a:solidFill>
                <a:latin typeface="Corbel"/>
                <a:ea typeface="Corbel"/>
                <a:cs typeface="Corbel"/>
                <a:sym typeface="Corbel"/>
              </a:defRPr>
            </a:lvl6pPr>
            <a:lvl7pPr marL="0" marR="0" lvl="6" indent="0" algn="r" rtl="0">
              <a:spcBef>
                <a:spcPts val="0"/>
              </a:spcBef>
              <a:buNone/>
              <a:defRPr sz="900" b="0" i="0" u="none" strike="noStrike" cap="none">
                <a:solidFill>
                  <a:srgbClr val="EDEDED"/>
                </a:solidFill>
                <a:latin typeface="Corbel"/>
                <a:ea typeface="Corbel"/>
                <a:cs typeface="Corbel"/>
                <a:sym typeface="Corbel"/>
              </a:defRPr>
            </a:lvl7pPr>
            <a:lvl8pPr marL="0" marR="0" lvl="7" indent="0" algn="r" rtl="0">
              <a:spcBef>
                <a:spcPts val="0"/>
              </a:spcBef>
              <a:buNone/>
              <a:defRPr sz="900" b="0" i="0" u="none" strike="noStrike" cap="none">
                <a:solidFill>
                  <a:srgbClr val="EDEDED"/>
                </a:solidFill>
                <a:latin typeface="Corbel"/>
                <a:ea typeface="Corbel"/>
                <a:cs typeface="Corbel"/>
                <a:sym typeface="Corbel"/>
              </a:defRPr>
            </a:lvl8pPr>
            <a:lvl9pPr marL="0" marR="0" lvl="8" indent="0" algn="r" rtl="0">
              <a:spcBef>
                <a:spcPts val="0"/>
              </a:spcBef>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57598551"/>
      </p:ext>
    </p:extLst>
  </p:cSld>
  <p:clrMap bg1="lt1" tx1="dk1" bg2="dk2" tx2="lt2" accent1="accent1" accent2="accent2" accent3="accent3" accent4="accent4" accent5="accent5" accent6="accent6" hlink="hlink" folHlink="folHlink"/>
  <p:sldLayoutIdLst>
    <p:sldLayoutId id="2147483787"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9"/>
        <p:cNvGrpSpPr/>
        <p:nvPr/>
      </p:nvGrpSpPr>
      <p:grpSpPr>
        <a:xfrm>
          <a:off x="0" y="0"/>
          <a:ext cx="0" cy="0"/>
          <a:chOff x="0" y="0"/>
          <a:chExt cx="0" cy="0"/>
        </a:xfrm>
      </p:grpSpPr>
      <p:sp>
        <p:nvSpPr>
          <p:cNvPr id="510" name="Google Shape;510;p7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1" name="Google Shape;511;p71"/>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512" name="Google Shape;512;p7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13" name="Google Shape;513;p7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514" name="Google Shape;514;p7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5845532"/>
      </p:ext>
    </p:extLst>
  </p:cSld>
  <p:clrMap bg1="lt1" tx1="dk1" bg2="dk2" tx2="lt2" accent1="accent1" accent2="accent2" accent3="accent3" accent4="accent4" accent5="accent5" accent6="accent6" hlink="hlink" folHlink="folHlink"/>
  <p:sldLayoutIdLst>
    <p:sldLayoutId id="2147483789"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pic>
        <p:nvPicPr>
          <p:cNvPr id="1681" name="Google Shape;1681;p189"/>
          <p:cNvPicPr preferRelativeResize="0"/>
          <p:nvPr/>
        </p:nvPicPr>
        <p:blipFill rotWithShape="1">
          <a:blip r:embed="rId3">
            <a:alphaModFix/>
          </a:blip>
          <a:srcRect r="9584"/>
          <a:stretch/>
        </p:blipFill>
        <p:spPr>
          <a:xfrm>
            <a:off x="0" y="594"/>
            <a:ext cx="9162106" cy="6857406"/>
          </a:xfrm>
          <a:prstGeom prst="rect">
            <a:avLst/>
          </a:prstGeom>
          <a:noFill/>
          <a:ln>
            <a:noFill/>
          </a:ln>
        </p:spPr>
      </p:pic>
      <p:sp>
        <p:nvSpPr>
          <p:cNvPr id="1682" name="Google Shape;1682;p189"/>
          <p:cNvSpPr/>
          <p:nvPr/>
        </p:nvSpPr>
        <p:spPr>
          <a:xfrm>
            <a:off x="4572000" y="0"/>
            <a:ext cx="4572000" cy="6858000"/>
          </a:xfrm>
          <a:prstGeom prst="rect">
            <a:avLst/>
          </a:prstGeom>
          <a:solidFill>
            <a:srgbClr val="313E4F">
              <a:alpha val="647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latin typeface="Corbel"/>
              <a:ea typeface="Corbel"/>
              <a:cs typeface="Corbel"/>
              <a:sym typeface="Corbel"/>
            </a:endParaRPr>
          </a:p>
        </p:txBody>
      </p:sp>
      <p:grpSp>
        <p:nvGrpSpPr>
          <p:cNvPr id="1684" name="Google Shape;1684;p189"/>
          <p:cNvGrpSpPr/>
          <p:nvPr/>
        </p:nvGrpSpPr>
        <p:grpSpPr>
          <a:xfrm>
            <a:off x="-8790" y="4074804"/>
            <a:ext cx="9152790" cy="1409705"/>
            <a:chOff x="-8792" y="3877406"/>
            <a:chExt cx="9152790" cy="1409705"/>
          </a:xfrm>
        </p:grpSpPr>
        <p:sp>
          <p:nvSpPr>
            <p:cNvPr id="1685" name="Google Shape;1685;p189"/>
            <p:cNvSpPr/>
            <p:nvPr/>
          </p:nvSpPr>
          <p:spPr>
            <a:xfrm>
              <a:off x="-2" y="3920150"/>
              <a:ext cx="9144000" cy="1330800"/>
            </a:xfrm>
            <a:prstGeom prst="rect">
              <a:avLst/>
            </a:prstGeom>
            <a:solidFill>
              <a:srgbClr val="313E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latin typeface="Corbel"/>
                <a:ea typeface="Corbel"/>
                <a:cs typeface="Corbel"/>
                <a:sym typeface="Corbel"/>
              </a:endParaRPr>
            </a:p>
          </p:txBody>
        </p:sp>
        <p:cxnSp>
          <p:nvCxnSpPr>
            <p:cNvPr id="1686" name="Google Shape;1686;p189"/>
            <p:cNvCxnSpPr/>
            <p:nvPr/>
          </p:nvCxnSpPr>
          <p:spPr>
            <a:xfrm>
              <a:off x="-8792" y="3877406"/>
              <a:ext cx="9144000" cy="0"/>
            </a:xfrm>
            <a:prstGeom prst="straightConnector1">
              <a:avLst/>
            </a:prstGeom>
            <a:noFill/>
            <a:ln w="22225" cap="flat" cmpd="sng">
              <a:solidFill>
                <a:srgbClr val="313E4F"/>
              </a:solidFill>
              <a:prstDash val="solid"/>
              <a:miter lim="800000"/>
              <a:headEnd type="none" w="sm" len="sm"/>
              <a:tailEnd type="none" w="sm" len="sm"/>
            </a:ln>
          </p:spPr>
        </p:cxnSp>
        <p:cxnSp>
          <p:nvCxnSpPr>
            <p:cNvPr id="1687" name="Google Shape;1687;p189"/>
            <p:cNvCxnSpPr/>
            <p:nvPr/>
          </p:nvCxnSpPr>
          <p:spPr>
            <a:xfrm>
              <a:off x="-5858" y="5287111"/>
              <a:ext cx="9144000" cy="0"/>
            </a:xfrm>
            <a:prstGeom prst="straightConnector1">
              <a:avLst/>
            </a:prstGeom>
            <a:noFill/>
            <a:ln w="22225" cap="flat" cmpd="sng">
              <a:solidFill>
                <a:srgbClr val="313E4F"/>
              </a:solidFill>
              <a:prstDash val="solid"/>
              <a:miter lim="800000"/>
              <a:headEnd type="none" w="sm" len="sm"/>
              <a:tailEnd type="none" w="sm" len="sm"/>
            </a:ln>
          </p:spPr>
        </p:cxnSp>
      </p:grpSp>
      <p:pic>
        <p:nvPicPr>
          <p:cNvPr id="1689" name="Google Shape;1689;p189"/>
          <p:cNvPicPr preferRelativeResize="0"/>
          <p:nvPr/>
        </p:nvPicPr>
        <p:blipFill rotWithShape="1">
          <a:blip r:embed="rId4">
            <a:alphaModFix/>
          </a:blip>
          <a:srcRect/>
          <a:stretch/>
        </p:blipFill>
        <p:spPr>
          <a:xfrm>
            <a:off x="6229186" y="5751924"/>
            <a:ext cx="2688880" cy="938419"/>
          </a:xfrm>
          <a:prstGeom prst="rect">
            <a:avLst/>
          </a:prstGeom>
          <a:noFill/>
          <a:ln>
            <a:noFill/>
          </a:ln>
        </p:spPr>
      </p:pic>
      <p:sp>
        <p:nvSpPr>
          <p:cNvPr id="12" name="Title 1"/>
          <p:cNvSpPr>
            <a:spLocks noGrp="1"/>
          </p:cNvSpPr>
          <p:nvPr>
            <p:ph type="ctrTitle"/>
          </p:nvPr>
        </p:nvSpPr>
        <p:spPr>
          <a:xfrm>
            <a:off x="4740784" y="695051"/>
            <a:ext cx="4337276" cy="3089028"/>
          </a:xfrm>
        </p:spPr>
        <p:txBody>
          <a:bodyPr wrap="square">
            <a:noAutofit/>
          </a:bodyPr>
          <a:lstStyle/>
          <a:p>
            <a:pPr algn="l"/>
            <a:r>
              <a:rPr lang="en-US" sz="4000" dirty="0">
                <a:solidFill>
                  <a:srgbClr val="80E7FC"/>
                </a:solidFill>
                <a:latin typeface="Gill Sans"/>
                <a:cs typeface="Arial" panose="020B0604020202020204" pitchFamily="34" charset="0"/>
              </a:rPr>
              <a:t>E</a:t>
            </a:r>
            <a:r>
              <a:rPr lang="en-US" sz="4000" dirty="0">
                <a:latin typeface="Gill Sans"/>
                <a:cs typeface="Arial" panose="020B0604020202020204" pitchFamily="34" charset="0"/>
              </a:rPr>
              <a:t>cosystem &amp;</a:t>
            </a:r>
            <a:br>
              <a:rPr lang="en-US" sz="4000" dirty="0">
                <a:latin typeface="Gill Sans"/>
                <a:cs typeface="Arial" panose="020B0604020202020204" pitchFamily="34" charset="0"/>
              </a:rPr>
            </a:br>
            <a:r>
              <a:rPr lang="en-US" sz="4000" dirty="0">
                <a:solidFill>
                  <a:srgbClr val="80E7FC"/>
                </a:solidFill>
                <a:latin typeface="Gill Sans"/>
                <a:cs typeface="Arial" panose="020B0604020202020204" pitchFamily="34" charset="0"/>
              </a:rPr>
              <a:t>S</a:t>
            </a:r>
            <a:r>
              <a:rPr lang="en-US" sz="4000" dirty="0">
                <a:latin typeface="Gill Sans"/>
                <a:cs typeface="Arial" panose="020B0604020202020204" pitchFamily="34" charset="0"/>
              </a:rPr>
              <a:t>ocioeconomic </a:t>
            </a:r>
            <a:br>
              <a:rPr lang="en-US" sz="4000" dirty="0">
                <a:latin typeface="Gill Sans"/>
                <a:cs typeface="Arial" panose="020B0604020202020204" pitchFamily="34" charset="0"/>
              </a:rPr>
            </a:br>
            <a:r>
              <a:rPr lang="en-US" sz="4000" dirty="0">
                <a:solidFill>
                  <a:srgbClr val="80E7FC"/>
                </a:solidFill>
                <a:latin typeface="Gill Sans"/>
                <a:cs typeface="Arial" panose="020B0604020202020204" pitchFamily="34" charset="0"/>
              </a:rPr>
              <a:t>P</a:t>
            </a:r>
            <a:r>
              <a:rPr lang="en-US" sz="4000" dirty="0">
                <a:latin typeface="Gill Sans"/>
                <a:cs typeface="Arial" panose="020B0604020202020204" pitchFamily="34" charset="0"/>
              </a:rPr>
              <a:t>rofile</a:t>
            </a:r>
            <a:br>
              <a:rPr lang="en-US" sz="4000" dirty="0">
                <a:latin typeface="Gill Sans"/>
                <a:cs typeface="Arial" panose="020B0604020202020204" pitchFamily="34" charset="0"/>
              </a:rPr>
            </a:br>
            <a:r>
              <a:rPr lang="en-US" sz="1200" dirty="0">
                <a:latin typeface="Gill Sans"/>
                <a:cs typeface="Arial" panose="020B0604020202020204" pitchFamily="34" charset="0"/>
              </a:rPr>
              <a:t> </a:t>
            </a:r>
            <a:br>
              <a:rPr lang="en-US" sz="1200" dirty="0">
                <a:latin typeface="Gill Sans"/>
                <a:cs typeface="Arial" panose="020B0604020202020204" pitchFamily="34" charset="0"/>
              </a:rPr>
            </a:br>
            <a:r>
              <a:rPr lang="en-US" sz="3200" dirty="0" smtClean="0">
                <a:latin typeface="Gill Sans"/>
                <a:cs typeface="Arial" panose="020B0604020202020204" pitchFamily="34" charset="0"/>
              </a:rPr>
              <a:t>Snow Crab Request for Indicators (RFI) </a:t>
            </a:r>
            <a:endParaRPr lang="en-US" sz="4800" dirty="0">
              <a:latin typeface="Gill Sans"/>
              <a:cs typeface="Arial" panose="020B0604020202020204" pitchFamily="34" charset="0"/>
            </a:endParaRPr>
          </a:p>
        </p:txBody>
      </p:sp>
      <p:sp>
        <p:nvSpPr>
          <p:cNvPr id="13" name="Subtitle 2"/>
          <p:cNvSpPr txBox="1">
            <a:spLocks/>
          </p:cNvSpPr>
          <p:nvPr/>
        </p:nvSpPr>
        <p:spPr>
          <a:xfrm>
            <a:off x="266147" y="3951736"/>
            <a:ext cx="8602916" cy="1662423"/>
          </a:xfrm>
          <a:prstGeom prst="rect">
            <a:avLst/>
          </a:prstGeom>
        </p:spPr>
        <p:txBody>
          <a:bodyPr vert="horz" lIns="91440" tIns="45720" rIns="91440" bIns="45720" rtlCol="0" anchor="ctr">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ctr">
              <a:lnSpc>
                <a:spcPct val="100000"/>
              </a:lnSpc>
              <a:buClrTx/>
              <a:defRPr/>
            </a:pPr>
            <a:r>
              <a:rPr lang="en-US" dirty="0" smtClean="0">
                <a:solidFill>
                  <a:srgbClr val="94D7E4"/>
                </a:solidFill>
                <a:latin typeface="+mn-lt"/>
                <a:ea typeface="Gill Sans"/>
                <a:cs typeface="Gill Sans"/>
                <a:sym typeface="Gill Sans"/>
              </a:rPr>
              <a:t>January 2022 Crab Plan Team Update</a:t>
            </a:r>
            <a:endParaRPr lang="en-US" dirty="0" smtClean="0">
              <a:solidFill>
                <a:srgbClr val="94D7E4"/>
              </a:solidFill>
              <a:latin typeface="+mn-lt"/>
              <a:ea typeface="Gill Sans"/>
              <a:cs typeface="Gill Sans"/>
              <a:sym typeface="Gill Sans"/>
            </a:endParaRPr>
          </a:p>
          <a:p>
            <a:pPr algn="ctr">
              <a:lnSpc>
                <a:spcPct val="100000"/>
              </a:lnSpc>
              <a:buClrTx/>
              <a:defRPr/>
            </a:pPr>
            <a:r>
              <a:rPr lang="en-US" sz="1700" i="1"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n-lt"/>
              </a:rPr>
              <a:t>ESP </a:t>
            </a:r>
            <a:r>
              <a:rPr lang="en-US" sz="1700" i="1" dirty="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n-lt"/>
              </a:rPr>
              <a:t>Contributors: </a:t>
            </a:r>
            <a:r>
              <a:rPr lang="en-US" sz="1700" i="1" dirty="0" err="1"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n-lt"/>
              </a:rPr>
              <a:t>Kerim</a:t>
            </a:r>
            <a:r>
              <a:rPr lang="en-US" sz="1700" i="1"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n-lt"/>
              </a:rPr>
              <a:t> Aydin, Buck Stockhausen, </a:t>
            </a:r>
            <a:r>
              <a:rPr lang="en-US" sz="1700" i="1" dirty="0" err="1"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n-lt"/>
              </a:rPr>
              <a:t>Kalei</a:t>
            </a:r>
            <a:r>
              <a:rPr lang="en-US" sz="1700" i="1"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n-lt"/>
              </a:rPr>
              <a:t> </a:t>
            </a:r>
            <a:r>
              <a:rPr lang="en-US" sz="1700" i="1" dirty="0" err="1">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n-lt"/>
              </a:rPr>
              <a:t>Shotwell</a:t>
            </a:r>
            <a:r>
              <a:rPr lang="en-US" sz="1700" i="1"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mn-lt"/>
              </a:rPr>
              <a:t>,</a:t>
            </a:r>
            <a:r>
              <a:rPr lang="en-US" sz="1700" i="1" dirty="0" smtClean="0">
                <a:latin typeface="+mn-lt"/>
              </a:rPr>
              <a:t>, </a:t>
            </a:r>
            <a:r>
              <a:rPr lang="en-US" sz="1700" i="1" dirty="0">
                <a:latin typeface="+mn-lt"/>
              </a:rPr>
              <a:t>Kelly Kearny, Mike </a:t>
            </a:r>
            <a:r>
              <a:rPr lang="en-US" sz="1700" i="1" dirty="0" err="1">
                <a:latin typeface="+mn-lt"/>
              </a:rPr>
              <a:t>Litzow</a:t>
            </a:r>
            <a:r>
              <a:rPr lang="en-US" sz="1700" i="1" dirty="0" smtClean="0">
                <a:latin typeface="+mn-lt"/>
              </a:rPr>
              <a:t>, Jens </a:t>
            </a:r>
            <a:r>
              <a:rPr lang="en-US" sz="1700" i="1" dirty="0">
                <a:latin typeface="+mn-lt"/>
              </a:rPr>
              <a:t>Nielsen, Darren Pilcher, Jon </a:t>
            </a:r>
            <a:r>
              <a:rPr lang="en-US" sz="1700" i="1" dirty="0" err="1" smtClean="0">
                <a:latin typeface="+mn-lt"/>
              </a:rPr>
              <a:t>Richar</a:t>
            </a:r>
            <a:r>
              <a:rPr lang="en-US" sz="1700" i="1" dirty="0" smtClean="0">
                <a:latin typeface="+mn-lt"/>
              </a:rPr>
              <a:t>, Pam Jensen and </a:t>
            </a:r>
            <a:r>
              <a:rPr lang="en-US" sz="1700" i="1" dirty="0">
                <a:latin typeface="+mn-lt"/>
              </a:rPr>
              <a:t>Jordan </a:t>
            </a:r>
            <a:r>
              <a:rPr lang="en-US" sz="1700" i="1" dirty="0" smtClean="0">
                <a:latin typeface="+mn-lt"/>
              </a:rPr>
              <a:t>Watson </a:t>
            </a:r>
            <a:endParaRPr kumimoji="0" lang="en-US" sz="2000"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mn-lt"/>
              <a:sym typeface="Arial"/>
            </a:endParaRPr>
          </a:p>
        </p:txBody>
      </p:sp>
    </p:spTree>
    <p:extLst>
      <p:ext uri="{BB962C8B-B14F-4D97-AF65-F5344CB8AC3E}">
        <p14:creationId xmlns:p14="http://schemas.microsoft.com/office/powerpoint/2010/main" val="265737855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792"/>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1387" name="Google Shape;1387;p162"/>
          <p:cNvSpPr txBox="1">
            <a:spLocks noGrp="1"/>
          </p:cNvSpPr>
          <p:nvPr>
            <p:ph type="title"/>
          </p:nvPr>
        </p:nvSpPr>
        <p:spPr>
          <a:xfrm>
            <a:off x="557998" y="269878"/>
            <a:ext cx="8028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4000" dirty="0" smtClean="0">
                <a:latin typeface="Gill Sans"/>
                <a:ea typeface="Gill Sans"/>
                <a:cs typeface="Gill Sans"/>
                <a:sym typeface="Gill Sans"/>
              </a:rPr>
              <a:t>Draft Socioeconomic </a:t>
            </a:r>
            <a:r>
              <a:rPr lang="en-US" sz="4000" dirty="0">
                <a:latin typeface="Gill Sans"/>
                <a:ea typeface="Gill Sans"/>
                <a:cs typeface="Gill Sans"/>
                <a:sym typeface="Gill Sans"/>
              </a:rPr>
              <a:t>Indicators</a:t>
            </a:r>
            <a:endParaRPr sz="4000" dirty="0">
              <a:latin typeface="Gill Sans"/>
              <a:ea typeface="Gill Sans"/>
              <a:cs typeface="Gill Sans"/>
              <a:sym typeface="Gill Sans"/>
            </a:endParaRPr>
          </a:p>
        </p:txBody>
      </p:sp>
      <p:pic>
        <p:nvPicPr>
          <p:cNvPr id="26" name="Google Shape;1401;p163"/>
          <p:cNvPicPr preferRelativeResize="0">
            <a:picLocks noChangeAspect="1"/>
          </p:cNvPicPr>
          <p:nvPr/>
        </p:nvPicPr>
        <p:blipFill rotWithShape="1">
          <a:blip r:embed="rId4">
            <a:alphaModFix/>
          </a:blip>
          <a:srcRect l="18866" r="6734"/>
          <a:stretch/>
        </p:blipFill>
        <p:spPr>
          <a:xfrm>
            <a:off x="7200" y="1941111"/>
            <a:ext cx="4670623" cy="4064503"/>
          </a:xfrm>
          <a:prstGeom prst="rect">
            <a:avLst/>
          </a:prstGeom>
          <a:noFill/>
          <a:ln>
            <a:noFill/>
          </a:ln>
        </p:spPr>
      </p:pic>
      <p:sp>
        <p:nvSpPr>
          <p:cNvPr id="1389" name="Google Shape;1389;p162"/>
          <p:cNvSpPr txBox="1"/>
          <p:nvPr/>
        </p:nvSpPr>
        <p:spPr>
          <a:xfrm>
            <a:off x="4982400" y="1843200"/>
            <a:ext cx="4345750" cy="4843730"/>
          </a:xfrm>
          <a:prstGeom prst="rect">
            <a:avLst/>
          </a:prstGeom>
          <a:noFill/>
          <a:ln>
            <a:noFill/>
          </a:ln>
        </p:spPr>
        <p:txBody>
          <a:bodyPr spcFirstLastPara="1" wrap="square" lIns="91425" tIns="91425" rIns="91425" bIns="91425" anchor="t" anchorCtr="0">
            <a:noAutofit/>
          </a:bodyPr>
          <a:lstStyle/>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Center of gravity (snow crab fishery)</a:t>
            </a:r>
            <a:endParaRPr sz="1600" dirty="0">
              <a:latin typeface="Corbel"/>
              <a:ea typeface="Corbel"/>
              <a:cs typeface="Corbel"/>
              <a:sym typeface="Corbel"/>
            </a:endParaRPr>
          </a:p>
          <a:p>
            <a:pPr marL="320040" lvl="0" indent="-193040">
              <a:lnSpc>
                <a:spcPct val="115000"/>
              </a:lnSpc>
              <a:buSzPts val="1600"/>
              <a:buFont typeface="Corbel"/>
              <a:buAutoNum type="arabicPeriod"/>
            </a:pPr>
            <a:r>
              <a:rPr lang="en-US" sz="1600" dirty="0">
                <a:latin typeface="Corbel"/>
                <a:ea typeface="Corbel"/>
                <a:cs typeface="Corbel"/>
                <a:sym typeface="Corbel"/>
              </a:rPr>
              <a:t>Catch-per-unit-effort (snow crab fishery)</a:t>
            </a:r>
            <a:endParaRPr sz="1600" dirty="0">
              <a:latin typeface="Corbel"/>
              <a:ea typeface="Corbel"/>
              <a:cs typeface="Corbel"/>
              <a:sym typeface="Corbel"/>
            </a:endParaRPr>
          </a:p>
          <a:p>
            <a:pPr marL="320040" lvl="0" indent="-193040">
              <a:lnSpc>
                <a:spcPct val="115000"/>
              </a:lnSpc>
              <a:buSzPts val="1600"/>
              <a:buFont typeface="Corbel"/>
              <a:buAutoNum type="arabicPeriod"/>
            </a:pPr>
            <a:r>
              <a:rPr lang="en-US" sz="1600" dirty="0">
                <a:latin typeface="Corbel"/>
                <a:ea typeface="Corbel"/>
                <a:cs typeface="Corbel"/>
                <a:sym typeface="Corbel"/>
              </a:rPr>
              <a:t>Total </a:t>
            </a:r>
            <a:r>
              <a:rPr lang="en-US" sz="1600" dirty="0" err="1">
                <a:latin typeface="Corbel"/>
                <a:ea typeface="Corbel"/>
                <a:cs typeface="Corbel"/>
                <a:sym typeface="Corbel"/>
              </a:rPr>
              <a:t>potlifts</a:t>
            </a:r>
            <a:r>
              <a:rPr lang="en-US" sz="1600" dirty="0">
                <a:latin typeface="Corbel"/>
                <a:ea typeface="Corbel"/>
                <a:cs typeface="Corbel"/>
                <a:sym typeface="Corbel"/>
              </a:rPr>
              <a:t> (snow crab fishery)</a:t>
            </a:r>
            <a:endParaRPr sz="1600" dirty="0">
              <a:latin typeface="Corbel"/>
              <a:ea typeface="Corbel"/>
              <a:cs typeface="Corbel"/>
              <a:sym typeface="Corbel"/>
            </a:endParaRPr>
          </a:p>
          <a:p>
            <a:pPr marL="320040" lvl="0" indent="-193040">
              <a:lnSpc>
                <a:spcPct val="115000"/>
              </a:lnSpc>
              <a:buSzPts val="1600"/>
              <a:buFont typeface="Corbel"/>
              <a:buAutoNum type="arabicPeriod"/>
            </a:pPr>
            <a:r>
              <a:rPr lang="en-US" sz="1600" dirty="0" smtClean="0">
                <a:latin typeface="Corbel"/>
                <a:ea typeface="Corbel"/>
                <a:cs typeface="Corbel"/>
                <a:sym typeface="Corbel"/>
              </a:rPr>
              <a:t>Number active </a:t>
            </a:r>
            <a:r>
              <a:rPr lang="en-US" sz="1600" dirty="0">
                <a:latin typeface="Corbel"/>
                <a:ea typeface="Corbel"/>
                <a:cs typeface="Corbel"/>
                <a:sym typeface="Corbel"/>
              </a:rPr>
              <a:t>vessels (snow crab fishery)</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Incidental catch of snow crab</a:t>
            </a:r>
          </a:p>
          <a:p>
            <a:pPr marL="320040" lvl="0" indent="-193040" algn="l" rtl="0">
              <a:lnSpc>
                <a:spcPct val="115000"/>
              </a:lnSpc>
              <a:spcBef>
                <a:spcPts val="0"/>
              </a:spcBef>
              <a:spcAft>
                <a:spcPts val="0"/>
              </a:spcAft>
              <a:buSzPts val="1600"/>
              <a:buFont typeface="Corbel"/>
              <a:buAutoNum type="arabicPeriod"/>
            </a:pPr>
            <a:endParaRPr lang="en-US" sz="1600" dirty="0" smtClean="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Ex-vessel </a:t>
            </a:r>
            <a:r>
              <a:rPr lang="en-US" sz="1600" dirty="0">
                <a:latin typeface="Corbel"/>
                <a:ea typeface="Corbel"/>
                <a:cs typeface="Corbel"/>
                <a:sym typeface="Corbel"/>
              </a:rPr>
              <a:t>value (snow crab fishery)</a:t>
            </a:r>
            <a:endParaRPr lang="en-US" sz="1600" dirty="0" smtClean="0">
              <a:latin typeface="Corbel"/>
              <a:ea typeface="Corbel"/>
              <a:cs typeface="Corbel"/>
              <a:sym typeface="Corbel"/>
            </a:endParaRPr>
          </a:p>
          <a:p>
            <a:pPr marL="320040" lvl="0" indent="-193040">
              <a:lnSpc>
                <a:spcPct val="115000"/>
              </a:lnSpc>
              <a:buSzPts val="1600"/>
              <a:buFont typeface="Corbel"/>
              <a:buAutoNum type="arabicPeriod"/>
            </a:pPr>
            <a:r>
              <a:rPr lang="en-US" sz="1600" dirty="0">
                <a:latin typeface="Corbel"/>
                <a:ea typeface="Corbel"/>
                <a:cs typeface="Corbel"/>
                <a:sym typeface="Corbel"/>
              </a:rPr>
              <a:t>Ex-vessel </a:t>
            </a:r>
            <a:r>
              <a:rPr lang="en-US" sz="1600" dirty="0" smtClean="0">
                <a:latin typeface="Corbel"/>
                <a:ea typeface="Corbel"/>
                <a:cs typeface="Corbel"/>
                <a:sym typeface="Corbel"/>
              </a:rPr>
              <a:t>price/</a:t>
            </a:r>
            <a:r>
              <a:rPr lang="en-US" sz="1600" dirty="0" err="1" smtClean="0">
                <a:latin typeface="Corbel"/>
                <a:ea typeface="Corbel"/>
                <a:cs typeface="Corbel"/>
                <a:sym typeface="Corbel"/>
              </a:rPr>
              <a:t>lb</a:t>
            </a:r>
            <a:r>
              <a:rPr lang="en-US" sz="1600" dirty="0" smtClean="0">
                <a:latin typeface="Corbel"/>
                <a:ea typeface="Corbel"/>
                <a:cs typeface="Corbel"/>
                <a:sym typeface="Corbel"/>
              </a:rPr>
              <a:t> </a:t>
            </a:r>
            <a:r>
              <a:rPr lang="en-US" sz="1600" dirty="0">
                <a:latin typeface="Corbel"/>
                <a:ea typeface="Corbel"/>
                <a:cs typeface="Corbel"/>
                <a:sym typeface="Corbel"/>
              </a:rPr>
              <a:t>(snow crab fishery) </a:t>
            </a:r>
            <a:endParaRPr lang="en-US" sz="1600" dirty="0" smtClean="0">
              <a:latin typeface="Corbel"/>
              <a:ea typeface="Corbel"/>
              <a:cs typeface="Corbel"/>
              <a:sym typeface="Corbel"/>
            </a:endParaRPr>
          </a:p>
          <a:p>
            <a:pPr marL="320040" lvl="0" indent="-193040">
              <a:lnSpc>
                <a:spcPct val="115000"/>
              </a:lnSpc>
              <a:buSzPts val="1600"/>
              <a:buFont typeface="Corbel"/>
              <a:buAutoNum type="arabicPeriod"/>
            </a:pPr>
            <a:r>
              <a:rPr lang="en-US" sz="1600" dirty="0">
                <a:latin typeface="Corbel"/>
                <a:ea typeface="Corbel"/>
                <a:cs typeface="Corbel"/>
                <a:sym typeface="Corbel"/>
              </a:rPr>
              <a:t>Ex-vessel </a:t>
            </a:r>
            <a:r>
              <a:rPr lang="en-US" sz="1600" dirty="0" smtClean="0">
                <a:latin typeface="Corbel"/>
                <a:ea typeface="Corbel"/>
                <a:cs typeface="Corbel"/>
                <a:sym typeface="Corbel"/>
              </a:rPr>
              <a:t>revenue share </a:t>
            </a:r>
            <a:r>
              <a:rPr lang="en-US" sz="1600" dirty="0">
                <a:latin typeface="Corbel"/>
                <a:ea typeface="Corbel"/>
                <a:cs typeface="Corbel"/>
                <a:sym typeface="Corbel"/>
              </a:rPr>
              <a:t>(snow crab fishery</a:t>
            </a:r>
            <a:r>
              <a:rPr lang="en-US" sz="1600" dirty="0" smtClean="0">
                <a:latin typeface="Corbel"/>
                <a:ea typeface="Corbel"/>
                <a:cs typeface="Corbel"/>
                <a:sym typeface="Corbel"/>
              </a:rPr>
              <a:t>)</a:t>
            </a:r>
          </a:p>
          <a:p>
            <a:pPr marL="320040" lvl="0" indent="-193040">
              <a:lnSpc>
                <a:spcPct val="115000"/>
              </a:lnSpc>
              <a:buSzPts val="1600"/>
              <a:buFont typeface="Corbel"/>
              <a:buAutoNum type="arabicPeriod"/>
            </a:pPr>
            <a:endParaRPr lang="en-US" sz="1600" dirty="0">
              <a:latin typeface="Corbel"/>
              <a:ea typeface="Corbel"/>
              <a:cs typeface="Corbel"/>
              <a:sym typeface="Corbel"/>
            </a:endParaRPr>
          </a:p>
          <a:p>
            <a:pPr marL="127000" lvl="0">
              <a:lnSpc>
                <a:spcPct val="115000"/>
              </a:lnSpc>
              <a:buSzPts val="1600"/>
            </a:pPr>
            <a:endParaRPr lang="en-US" sz="2000" dirty="0" smtClean="0">
              <a:latin typeface="Corbel"/>
              <a:ea typeface="Corbel"/>
              <a:cs typeface="Corbel"/>
              <a:sym typeface="Corbel"/>
            </a:endParaRPr>
          </a:p>
          <a:p>
            <a:pPr marL="127000" lvl="0">
              <a:lnSpc>
                <a:spcPct val="115000"/>
              </a:lnSpc>
              <a:buSzPts val="1600"/>
            </a:pPr>
            <a:r>
              <a:rPr lang="en-US" sz="1600" dirty="0" smtClean="0">
                <a:latin typeface="Corbel"/>
                <a:ea typeface="Corbel"/>
                <a:cs typeface="Corbel"/>
                <a:sym typeface="Corbel"/>
              </a:rPr>
              <a:t>No community indicators proposed</a:t>
            </a:r>
          </a:p>
          <a:p>
            <a:pPr marL="320040" lvl="0" indent="-193040" algn="l" rtl="0">
              <a:lnSpc>
                <a:spcPct val="115000"/>
              </a:lnSpc>
              <a:spcBef>
                <a:spcPts val="0"/>
              </a:spcBef>
              <a:spcAft>
                <a:spcPts val="0"/>
              </a:spcAft>
              <a:buSzPts val="1600"/>
              <a:buFont typeface="Corbel"/>
              <a:buAutoNum type="arabicPeriod"/>
            </a:pPr>
            <a:endParaRPr sz="1600" dirty="0">
              <a:latin typeface="Corbel"/>
              <a:ea typeface="Corbel"/>
              <a:cs typeface="Corbel"/>
              <a:sym typeface="Corbel"/>
            </a:endParaRPr>
          </a:p>
        </p:txBody>
      </p:sp>
      <p:sp>
        <p:nvSpPr>
          <p:cNvPr id="8" name="Left Brace 7"/>
          <p:cNvSpPr/>
          <p:nvPr/>
        </p:nvSpPr>
        <p:spPr>
          <a:xfrm>
            <a:off x="4687197" y="1974885"/>
            <a:ext cx="388801" cy="1358555"/>
          </a:xfrm>
          <a:prstGeom prst="leftBrace">
            <a:avLst>
              <a:gd name="adj1" fmla="val 25934"/>
              <a:gd name="adj2" fmla="val 51619"/>
            </a:avLst>
          </a:prstGeom>
          <a:noFill/>
          <a:ln w="38100">
            <a:solidFill>
              <a:srgbClr val="1702F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Left Brace 30"/>
          <p:cNvSpPr/>
          <p:nvPr/>
        </p:nvSpPr>
        <p:spPr>
          <a:xfrm>
            <a:off x="4701525" y="3578400"/>
            <a:ext cx="388801" cy="961541"/>
          </a:xfrm>
          <a:prstGeom prst="leftBrace">
            <a:avLst>
              <a:gd name="adj1" fmla="val 25934"/>
              <a:gd name="adj2" fmla="val 45524"/>
            </a:avLst>
          </a:prstGeom>
          <a:ln w="38100">
            <a:solidFill>
              <a:srgbClr val="7B61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p:cNvSpPr/>
          <p:nvPr/>
        </p:nvSpPr>
        <p:spPr>
          <a:xfrm>
            <a:off x="4701525" y="4824000"/>
            <a:ext cx="388801" cy="709813"/>
          </a:xfrm>
          <a:prstGeom prst="leftBrace">
            <a:avLst>
              <a:gd name="adj1" fmla="val 25934"/>
              <a:gd name="adj2" fmla="val 503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12372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408"/>
        <p:cNvGrpSpPr/>
        <p:nvPr/>
      </p:nvGrpSpPr>
      <p:grpSpPr>
        <a:xfrm>
          <a:off x="0" y="0"/>
          <a:ext cx="0" cy="0"/>
          <a:chOff x="0" y="0"/>
          <a:chExt cx="0" cy="0"/>
        </a:xfrm>
      </p:grpSpPr>
      <p:sp>
        <p:nvSpPr>
          <p:cNvPr id="1409" name="Google Shape;1409;p165"/>
          <p:cNvSpPr txBox="1">
            <a:spLocks noGrp="1"/>
          </p:cNvSpPr>
          <p:nvPr>
            <p:ph type="body" idx="1"/>
          </p:nvPr>
        </p:nvSpPr>
        <p:spPr>
          <a:xfrm>
            <a:off x="446596" y="2282825"/>
            <a:ext cx="7879200" cy="4351200"/>
          </a:xfrm>
          <a:prstGeom prst="rect">
            <a:avLst/>
          </a:prstGeom>
          <a:noFill/>
          <a:ln>
            <a:noFill/>
          </a:ln>
        </p:spPr>
        <p:txBody>
          <a:bodyPr spcFirstLastPara="1" wrap="square" lIns="91425" tIns="45700" rIns="91425" bIns="45700" anchor="t" anchorCtr="0">
            <a:noAutofit/>
          </a:bodyPr>
          <a:lstStyle/>
          <a:p>
            <a:pPr marL="514350" lvl="0" indent="-514350" algn="l" rtl="0">
              <a:lnSpc>
                <a:spcPct val="120000"/>
              </a:lnSpc>
              <a:spcBef>
                <a:spcPts val="750"/>
              </a:spcBef>
              <a:spcAft>
                <a:spcPts val="0"/>
              </a:spcAft>
              <a:buClr>
                <a:srgbClr val="FFFFFF"/>
              </a:buClr>
              <a:buSzPts val="2800"/>
              <a:buFont typeface="Gill Sans"/>
              <a:buAutoNum type="arabicPeriod"/>
            </a:pPr>
            <a:r>
              <a:rPr lang="en-US" dirty="0" smtClean="0">
                <a:solidFill>
                  <a:srgbClr val="FFFFFF"/>
                </a:solidFill>
                <a:latin typeface="Gill Sans"/>
                <a:ea typeface="Gill Sans"/>
                <a:cs typeface="Gill Sans"/>
                <a:sym typeface="Gill Sans"/>
              </a:rPr>
              <a:t>Are </a:t>
            </a:r>
            <a:r>
              <a:rPr lang="en-US" dirty="0" smtClean="0">
                <a:solidFill>
                  <a:srgbClr val="FFFFFF"/>
                </a:solidFill>
                <a:latin typeface="Gill Sans"/>
                <a:ea typeface="Gill Sans"/>
                <a:cs typeface="Gill Sans"/>
                <a:sym typeface="Gill Sans"/>
              </a:rPr>
              <a:t>the suggested ecosystem and socioeconomic indicators appropriate for snow crab? </a:t>
            </a:r>
            <a:endParaRPr dirty="0">
              <a:solidFill>
                <a:schemeClr val="lt1"/>
              </a:solidFill>
              <a:latin typeface="Gill Sans"/>
              <a:ea typeface="Gill Sans"/>
              <a:cs typeface="Gill Sans"/>
              <a:sym typeface="Gill Sans"/>
            </a:endParaRPr>
          </a:p>
          <a:p>
            <a:pPr marL="514350" lvl="0" indent="-514350" algn="l" rtl="0">
              <a:lnSpc>
                <a:spcPct val="120000"/>
              </a:lnSpc>
              <a:spcBef>
                <a:spcPts val="750"/>
              </a:spcBef>
              <a:spcAft>
                <a:spcPts val="0"/>
              </a:spcAft>
              <a:buClr>
                <a:schemeClr val="lt1"/>
              </a:buClr>
              <a:buSzPts val="2800"/>
              <a:buFont typeface="Gill Sans"/>
              <a:buAutoNum type="arabicPeriod"/>
            </a:pPr>
            <a:r>
              <a:rPr lang="en-US" dirty="0" smtClean="0">
                <a:solidFill>
                  <a:schemeClr val="lt1"/>
                </a:solidFill>
                <a:latin typeface="Gill Sans"/>
                <a:ea typeface="Gill Sans"/>
                <a:cs typeface="Gill Sans"/>
                <a:sym typeface="Gill Sans"/>
              </a:rPr>
              <a:t>Are there any other indicators we should include in the snow crab </a:t>
            </a:r>
            <a:r>
              <a:rPr lang="en-US" dirty="0" smtClean="0">
                <a:solidFill>
                  <a:schemeClr val="lt1"/>
                </a:solidFill>
                <a:latin typeface="Gill Sans"/>
                <a:ea typeface="Gill Sans"/>
                <a:cs typeface="Gill Sans"/>
                <a:sym typeface="Gill Sans"/>
              </a:rPr>
              <a:t>RFI and May 2022 ESP? </a:t>
            </a:r>
          </a:p>
          <a:p>
            <a:pPr marL="514350" indent="-514350">
              <a:lnSpc>
                <a:spcPct val="120000"/>
              </a:lnSpc>
              <a:buClr>
                <a:schemeClr val="lt1"/>
              </a:buClr>
              <a:buSzPts val="2800"/>
              <a:buFont typeface="Gill Sans"/>
              <a:buAutoNum type="arabicPeriod"/>
            </a:pPr>
            <a:r>
              <a:rPr lang="en-US" dirty="0">
                <a:solidFill>
                  <a:srgbClr val="FFFFFF"/>
                </a:solidFill>
                <a:latin typeface="Gill Sans"/>
                <a:ea typeface="Gill Sans"/>
                <a:cs typeface="Gill Sans"/>
                <a:sym typeface="Gill Sans"/>
              </a:rPr>
              <a:t>Is there any feedback on the Request for Indicators (RFI) approach and/or ESP schedule for crab?</a:t>
            </a:r>
          </a:p>
          <a:p>
            <a:pPr marL="514350" lvl="0" indent="-514350" algn="l" rtl="0">
              <a:lnSpc>
                <a:spcPct val="120000"/>
              </a:lnSpc>
              <a:spcBef>
                <a:spcPts val="750"/>
              </a:spcBef>
              <a:spcAft>
                <a:spcPts val="0"/>
              </a:spcAft>
              <a:buClr>
                <a:schemeClr val="lt1"/>
              </a:buClr>
              <a:buSzPts val="2800"/>
              <a:buFont typeface="Gill Sans"/>
              <a:buAutoNum type="arabicPeriod"/>
            </a:pPr>
            <a:endParaRPr dirty="0">
              <a:solidFill>
                <a:schemeClr val="lt1"/>
              </a:solidFill>
              <a:latin typeface="Gill Sans"/>
              <a:ea typeface="Gill Sans"/>
              <a:cs typeface="Gill Sans"/>
              <a:sym typeface="Gill Sans"/>
            </a:endParaRPr>
          </a:p>
        </p:txBody>
      </p:sp>
      <p:pic>
        <p:nvPicPr>
          <p:cNvPr id="1410" name="Google Shape;1410;p165"/>
          <p:cNvPicPr preferRelativeResize="0"/>
          <p:nvPr/>
        </p:nvPicPr>
        <p:blipFill rotWithShape="1">
          <a:blip r:embed="rId3">
            <a:alphaModFix/>
          </a:blip>
          <a:srcRect t="29224" b="50255"/>
          <a:stretch/>
        </p:blipFill>
        <p:spPr>
          <a:xfrm>
            <a:off x="0" y="0"/>
            <a:ext cx="9144002" cy="1406768"/>
          </a:xfrm>
          <a:prstGeom prst="rect">
            <a:avLst/>
          </a:prstGeom>
          <a:noFill/>
          <a:ln>
            <a:noFill/>
          </a:ln>
        </p:spPr>
      </p:pic>
      <p:sp>
        <p:nvSpPr>
          <p:cNvPr id="1411" name="Google Shape;1411;p165"/>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412" name="Google Shape;1412;p16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Gill Sans"/>
                <a:ea typeface="Gill Sans"/>
                <a:cs typeface="Gill Sans"/>
                <a:sym typeface="Gill Sans"/>
              </a:rPr>
              <a:t>Discussion</a:t>
            </a:r>
            <a:endParaRPr dirty="0">
              <a:latin typeface="Gill Sans"/>
              <a:ea typeface="Gill Sans"/>
              <a:cs typeface="Gill Sans"/>
              <a:sym typeface="Gill Sans"/>
            </a:endParaRPr>
          </a:p>
        </p:txBody>
      </p:sp>
      <p:cxnSp>
        <p:nvCxnSpPr>
          <p:cNvPr id="1413" name="Google Shape;1413;p16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Tree>
    <p:extLst>
      <p:ext uri="{BB962C8B-B14F-4D97-AF65-F5344CB8AC3E}">
        <p14:creationId xmlns:p14="http://schemas.microsoft.com/office/powerpoint/2010/main" val="8259949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792"/>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171450" indent="-177800">
              <a:lnSpc>
                <a:spcPct val="120000"/>
              </a:lnSpc>
              <a:buClr>
                <a:schemeClr val="lt1"/>
              </a:buClr>
              <a:buSzPts val="2800"/>
            </a:pPr>
            <a:r>
              <a:rPr lang="en-US" sz="1800">
                <a:solidFill>
                  <a:schemeClr val="lt1"/>
                </a:solidFill>
                <a:latin typeface="Gill Sans"/>
                <a:ea typeface="Gill Sans"/>
                <a:cs typeface="Gill Sans"/>
                <a:sym typeface="Gill Sans"/>
              </a:rPr>
              <a:t>Snow crab conceptual model </a:t>
            </a:r>
            <a:endParaRPr lang="en-US" sz="1800" dirty="0">
              <a:solidFill>
                <a:schemeClr val="lt1"/>
              </a:solidFill>
              <a:latin typeface="Gill Sans"/>
              <a:ea typeface="Gill Sans"/>
              <a:cs typeface="Gill Sans"/>
              <a:sym typeface="Gill Sans"/>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1387" name="Google Shape;1387;p162"/>
          <p:cNvSpPr txBox="1">
            <a:spLocks noGrp="1"/>
          </p:cNvSpPr>
          <p:nvPr>
            <p:ph type="title"/>
          </p:nvPr>
        </p:nvSpPr>
        <p:spPr>
          <a:xfrm>
            <a:off x="365858" y="97895"/>
            <a:ext cx="8412279"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4000" dirty="0" smtClean="0">
                <a:latin typeface="Gill Sans"/>
                <a:ea typeface="Gill Sans"/>
                <a:cs typeface="Gill Sans"/>
                <a:sym typeface="Gill Sans"/>
              </a:rPr>
              <a:t>Proposed Snow Crab Indicators</a:t>
            </a:r>
            <a:endParaRPr sz="4000" dirty="0">
              <a:latin typeface="Gill Sans"/>
              <a:ea typeface="Gill Sans"/>
              <a:cs typeface="Gill Sans"/>
              <a:sym typeface="Gill Sans"/>
            </a:endParaRPr>
          </a:p>
        </p:txBody>
      </p:sp>
      <p:sp>
        <p:nvSpPr>
          <p:cNvPr id="1389" name="Google Shape;1389;p162"/>
          <p:cNvSpPr txBox="1"/>
          <p:nvPr/>
        </p:nvSpPr>
        <p:spPr>
          <a:xfrm>
            <a:off x="4698662" y="1903985"/>
            <a:ext cx="4185300" cy="4843730"/>
          </a:xfrm>
          <a:prstGeom prst="rect">
            <a:avLst/>
          </a:prstGeom>
          <a:noFill/>
          <a:ln>
            <a:noFill/>
          </a:ln>
        </p:spPr>
        <p:txBody>
          <a:bodyPr spcFirstLastPara="1" wrap="square" lIns="91425" tIns="91425" rIns="91425" bIns="91425" anchor="t" anchorCtr="0">
            <a:noAutofit/>
          </a:bodyPr>
          <a:lstStyle/>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Center of Gravity (snow crab fishery)</a:t>
            </a:r>
            <a:endParaRPr sz="1500" dirty="0">
              <a:latin typeface="+mn-lt"/>
              <a:ea typeface="Corbel"/>
              <a:cs typeface="Corbel"/>
              <a:sym typeface="Corbel"/>
            </a:endParaRPr>
          </a:p>
          <a:p>
            <a:pPr marL="320040" lvl="0" indent="-193040">
              <a:lnSpc>
                <a:spcPct val="115000"/>
              </a:lnSpc>
              <a:buSzPts val="1600"/>
              <a:buFont typeface="Corbel"/>
              <a:buAutoNum type="arabicPeriod"/>
            </a:pPr>
            <a:r>
              <a:rPr lang="en-US" sz="1500" dirty="0">
                <a:latin typeface="+mn-lt"/>
                <a:ea typeface="Corbel"/>
                <a:cs typeface="Corbel"/>
                <a:sym typeface="Corbel"/>
              </a:rPr>
              <a:t>Catch-per-unit-effort (snow crab fishery)</a:t>
            </a:r>
            <a:endParaRPr sz="1500" dirty="0">
              <a:latin typeface="+mn-lt"/>
              <a:ea typeface="Corbel"/>
              <a:cs typeface="Corbel"/>
              <a:sym typeface="Corbel"/>
            </a:endParaRPr>
          </a:p>
          <a:p>
            <a:pPr marL="320040" lvl="0" indent="-193040">
              <a:lnSpc>
                <a:spcPct val="115000"/>
              </a:lnSpc>
              <a:buSzPts val="1600"/>
              <a:buFont typeface="Corbel"/>
              <a:buAutoNum type="arabicPeriod"/>
            </a:pPr>
            <a:r>
              <a:rPr lang="en-US" sz="1500" dirty="0">
                <a:latin typeface="+mn-lt"/>
                <a:ea typeface="Corbel"/>
                <a:cs typeface="Corbel"/>
                <a:sym typeface="Corbel"/>
              </a:rPr>
              <a:t>Total </a:t>
            </a:r>
            <a:r>
              <a:rPr lang="en-US" sz="1500" dirty="0" err="1">
                <a:latin typeface="+mn-lt"/>
                <a:ea typeface="Corbel"/>
                <a:cs typeface="Corbel"/>
                <a:sym typeface="Corbel"/>
              </a:rPr>
              <a:t>potlifts</a:t>
            </a:r>
            <a:r>
              <a:rPr lang="en-US" sz="1500" dirty="0">
                <a:latin typeface="+mn-lt"/>
                <a:ea typeface="Corbel"/>
                <a:cs typeface="Corbel"/>
                <a:sym typeface="Corbel"/>
              </a:rPr>
              <a:t> (snow crab fishery)</a:t>
            </a:r>
            <a:endParaRPr sz="1500" dirty="0">
              <a:latin typeface="+mn-lt"/>
              <a:ea typeface="Corbel"/>
              <a:cs typeface="Corbel"/>
              <a:sym typeface="Corbel"/>
            </a:endParaRPr>
          </a:p>
          <a:p>
            <a:pPr marL="320040" lvl="0" indent="-193040">
              <a:lnSpc>
                <a:spcPct val="115000"/>
              </a:lnSpc>
              <a:buSzPts val="1600"/>
              <a:buFont typeface="Corbel"/>
              <a:buAutoNum type="arabicPeriod"/>
            </a:pPr>
            <a:r>
              <a:rPr lang="en-US" sz="1500" dirty="0" smtClean="0">
                <a:latin typeface="+mn-lt"/>
                <a:ea typeface="Corbel"/>
                <a:cs typeface="Corbel"/>
                <a:sym typeface="Corbel"/>
              </a:rPr>
              <a:t>Number active </a:t>
            </a:r>
            <a:r>
              <a:rPr lang="en-US" sz="1500" dirty="0">
                <a:latin typeface="+mn-lt"/>
                <a:ea typeface="Corbel"/>
                <a:cs typeface="Corbel"/>
                <a:sym typeface="Corbel"/>
              </a:rPr>
              <a:t>vessels (snow crab fishery)</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Incidental catch of snow crab</a:t>
            </a: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Ex-vessel </a:t>
            </a:r>
            <a:r>
              <a:rPr lang="en-US" sz="1500" dirty="0">
                <a:latin typeface="+mn-lt"/>
                <a:ea typeface="Corbel"/>
                <a:cs typeface="Corbel"/>
                <a:sym typeface="Corbel"/>
              </a:rPr>
              <a:t>value (snow crab fishery)</a:t>
            </a:r>
            <a:endParaRPr lang="en-US" sz="1500" dirty="0" smtClean="0">
              <a:latin typeface="+mn-lt"/>
              <a:ea typeface="Corbel"/>
              <a:cs typeface="Corbel"/>
              <a:sym typeface="Corbel"/>
            </a:endParaRPr>
          </a:p>
          <a:p>
            <a:pPr marL="320040" lvl="0" indent="-193040">
              <a:lnSpc>
                <a:spcPct val="115000"/>
              </a:lnSpc>
              <a:buSzPts val="1600"/>
              <a:buFont typeface="Corbel"/>
              <a:buAutoNum type="arabicPeriod"/>
            </a:pPr>
            <a:r>
              <a:rPr lang="en-US" sz="1500" dirty="0">
                <a:latin typeface="+mn-lt"/>
                <a:ea typeface="Corbel"/>
                <a:cs typeface="Corbel"/>
                <a:sym typeface="Corbel"/>
              </a:rPr>
              <a:t>Ex-vessel </a:t>
            </a:r>
            <a:r>
              <a:rPr lang="en-US" sz="1500" dirty="0" smtClean="0">
                <a:latin typeface="+mn-lt"/>
                <a:ea typeface="Corbel"/>
                <a:cs typeface="Corbel"/>
                <a:sym typeface="Corbel"/>
              </a:rPr>
              <a:t>price/</a:t>
            </a:r>
            <a:r>
              <a:rPr lang="en-US" sz="1500" dirty="0" err="1" smtClean="0">
                <a:latin typeface="+mn-lt"/>
                <a:ea typeface="Corbel"/>
                <a:cs typeface="Corbel"/>
                <a:sym typeface="Corbel"/>
              </a:rPr>
              <a:t>lb</a:t>
            </a:r>
            <a:r>
              <a:rPr lang="en-US" sz="1500" dirty="0" smtClean="0">
                <a:latin typeface="+mn-lt"/>
                <a:ea typeface="Corbel"/>
                <a:cs typeface="Corbel"/>
                <a:sym typeface="Corbel"/>
              </a:rPr>
              <a:t> </a:t>
            </a:r>
            <a:r>
              <a:rPr lang="en-US" sz="1500" dirty="0">
                <a:latin typeface="+mn-lt"/>
                <a:ea typeface="Corbel"/>
                <a:cs typeface="Corbel"/>
                <a:sym typeface="Corbel"/>
              </a:rPr>
              <a:t>(snow crab fishery) </a:t>
            </a:r>
            <a:endParaRPr lang="en-US" sz="1500" dirty="0" smtClean="0">
              <a:latin typeface="+mn-lt"/>
              <a:ea typeface="Corbel"/>
              <a:cs typeface="Corbel"/>
              <a:sym typeface="Corbel"/>
            </a:endParaRPr>
          </a:p>
          <a:p>
            <a:pPr marL="320040" lvl="0" indent="-193040">
              <a:lnSpc>
                <a:spcPct val="115000"/>
              </a:lnSpc>
              <a:buSzPts val="1600"/>
              <a:buFont typeface="Corbel"/>
              <a:buAutoNum type="arabicPeriod"/>
            </a:pPr>
            <a:r>
              <a:rPr lang="en-US" sz="1500" dirty="0">
                <a:latin typeface="+mn-lt"/>
                <a:ea typeface="Corbel"/>
                <a:cs typeface="Corbel"/>
                <a:sym typeface="Corbel"/>
              </a:rPr>
              <a:t>Ex-vessel </a:t>
            </a:r>
            <a:r>
              <a:rPr lang="en-US" sz="1500" dirty="0" smtClean="0">
                <a:latin typeface="+mn-lt"/>
                <a:ea typeface="Corbel"/>
                <a:cs typeface="Corbel"/>
                <a:sym typeface="Corbel"/>
              </a:rPr>
              <a:t>revenue share </a:t>
            </a:r>
            <a:r>
              <a:rPr lang="en-US" sz="1500" dirty="0">
                <a:latin typeface="+mn-lt"/>
                <a:ea typeface="Corbel"/>
                <a:cs typeface="Corbel"/>
                <a:sym typeface="Corbel"/>
              </a:rPr>
              <a:t>(snow crab fishery</a:t>
            </a:r>
            <a:r>
              <a:rPr lang="en-US" sz="1500" dirty="0" smtClean="0">
                <a:latin typeface="+mn-lt"/>
                <a:ea typeface="Corbel"/>
                <a:cs typeface="Corbel"/>
                <a:sym typeface="Corbel"/>
              </a:rPr>
              <a:t>)</a:t>
            </a:r>
          </a:p>
          <a:p>
            <a:pPr marL="320040" lvl="0" indent="-193040">
              <a:lnSpc>
                <a:spcPct val="115000"/>
              </a:lnSpc>
              <a:buSzPts val="1600"/>
              <a:buFont typeface="Corbel"/>
              <a:buAutoNum type="arabicPeriod"/>
            </a:pPr>
            <a:endParaRPr lang="en-US" sz="1600" dirty="0">
              <a:latin typeface="Corbel"/>
              <a:ea typeface="Corbel"/>
              <a:cs typeface="Corbel"/>
              <a:sym typeface="Corbel"/>
            </a:endParaRPr>
          </a:p>
          <a:p>
            <a:pPr marL="127000" lvl="0">
              <a:lnSpc>
                <a:spcPct val="115000"/>
              </a:lnSpc>
              <a:buSzPts val="1600"/>
            </a:pPr>
            <a:endParaRPr lang="en-US" sz="2000" dirty="0" smtClean="0">
              <a:latin typeface="Corbel"/>
              <a:ea typeface="Corbel"/>
              <a:cs typeface="Corbel"/>
              <a:sym typeface="Corbel"/>
            </a:endParaRPr>
          </a:p>
        </p:txBody>
      </p:sp>
      <p:sp>
        <p:nvSpPr>
          <p:cNvPr id="16" name="Google Shape;1389;p162"/>
          <p:cNvSpPr txBox="1"/>
          <p:nvPr/>
        </p:nvSpPr>
        <p:spPr>
          <a:xfrm>
            <a:off x="119299" y="1903985"/>
            <a:ext cx="4249499" cy="5170929"/>
          </a:xfrm>
          <a:prstGeom prst="rect">
            <a:avLst/>
          </a:prstGeom>
          <a:noFill/>
          <a:ln>
            <a:noFill/>
          </a:ln>
        </p:spPr>
        <p:txBody>
          <a:bodyPr spcFirstLastPara="1" wrap="square" lIns="91425" tIns="91425" rIns="91425" bIns="91425" anchor="t" anchorCtr="0">
            <a:noAutofit/>
          </a:bodyPr>
          <a:lstStyle/>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Arctic Oscillation (climate model)</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Cold pool extent (BTS)</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Sea-ice extent/retreat (satellite</a:t>
            </a:r>
            <a:r>
              <a:rPr lang="en-US" sz="1500" dirty="0">
                <a:latin typeface="+mn-lt"/>
                <a:ea typeface="Corbel"/>
                <a:cs typeface="Corbel"/>
                <a:sym typeface="Corbel"/>
              </a:rPr>
              <a:t>)</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Production </a:t>
            </a:r>
            <a:r>
              <a:rPr lang="en-US" sz="1500" dirty="0">
                <a:latin typeface="+mn-lt"/>
                <a:ea typeface="Corbel"/>
                <a:cs typeface="Corbel"/>
                <a:sym typeface="Corbel"/>
              </a:rPr>
              <a:t>(chlorophyll </a:t>
            </a:r>
            <a:r>
              <a:rPr lang="en-US" sz="1500" i="1" dirty="0">
                <a:latin typeface="+mn-lt"/>
                <a:ea typeface="Corbel"/>
                <a:cs typeface="Corbel"/>
                <a:sym typeface="Corbel"/>
              </a:rPr>
              <a:t>a</a:t>
            </a:r>
            <a:r>
              <a:rPr lang="en-US" sz="1500" dirty="0">
                <a:latin typeface="+mn-lt"/>
                <a:ea typeface="Corbel"/>
                <a:cs typeface="Corbel"/>
                <a:sym typeface="Corbel"/>
              </a:rPr>
              <a:t>, satellite</a:t>
            </a:r>
            <a:r>
              <a:rPr lang="en-US" sz="1500" dirty="0" smtClean="0">
                <a:latin typeface="+mn-lt"/>
                <a:ea typeface="Corbel"/>
                <a:cs typeface="Corbel"/>
                <a:sym typeface="Corbel"/>
              </a:rPr>
              <a:t>)</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err="1" smtClean="0">
                <a:latin typeface="+mn-lt"/>
                <a:ea typeface="Corbel"/>
                <a:cs typeface="Corbel"/>
                <a:sym typeface="Corbel"/>
              </a:rPr>
              <a:t>Intermolt</a:t>
            </a:r>
            <a:r>
              <a:rPr lang="en-US" sz="1500" dirty="0" smtClean="0">
                <a:latin typeface="+mn-lt"/>
                <a:ea typeface="Corbel"/>
                <a:cs typeface="Corbel"/>
                <a:sym typeface="Corbel"/>
              </a:rPr>
              <a:t> duration (BTS)</a:t>
            </a: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Settlement success (IBM)</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Hatch-spring </a:t>
            </a:r>
            <a:r>
              <a:rPr lang="en-US" sz="1500" dirty="0" smtClean="0">
                <a:latin typeface="+mn-lt"/>
                <a:ea typeface="Corbel"/>
                <a:cs typeface="Corbel"/>
                <a:sym typeface="Corbel"/>
              </a:rPr>
              <a:t>bloom overlap (BTS, sat)</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Benthic prey biomass (BTS)</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 Snow crab recruit condition (BTS)</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a:latin typeface="+mn-lt"/>
                <a:ea typeface="Corbel"/>
                <a:cs typeface="Corbel"/>
                <a:sym typeface="Corbel"/>
              </a:rPr>
              <a:t> </a:t>
            </a:r>
            <a:r>
              <a:rPr lang="en-US" sz="1500" dirty="0" smtClean="0">
                <a:latin typeface="+mn-lt"/>
                <a:ea typeface="Corbel"/>
                <a:cs typeface="Corbel"/>
                <a:sym typeface="Corbel"/>
              </a:rPr>
              <a:t>Snow crab area occupied (BTS)</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 Temperature of occupancy (BTS)</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a:latin typeface="+mn-lt"/>
                <a:ea typeface="Corbel"/>
                <a:cs typeface="Corbel"/>
                <a:sym typeface="Corbel"/>
              </a:rPr>
              <a:t> </a:t>
            </a:r>
            <a:r>
              <a:rPr lang="en-US" sz="1500" dirty="0" smtClean="0">
                <a:latin typeface="+mn-lt"/>
                <a:ea typeface="Corbel"/>
                <a:cs typeface="Corbel"/>
                <a:sym typeface="Corbel"/>
              </a:rPr>
              <a:t>Snow crab center of distribution (BTS)</a:t>
            </a:r>
          </a:p>
          <a:p>
            <a:pPr marL="320040" lvl="0" indent="-193040" algn="l" rtl="0">
              <a:lnSpc>
                <a:spcPct val="115000"/>
              </a:lnSpc>
              <a:spcBef>
                <a:spcPts val="0"/>
              </a:spcBef>
              <a:spcAft>
                <a:spcPts val="0"/>
              </a:spcAft>
              <a:buSzPts val="1600"/>
              <a:buFont typeface="Corbel"/>
              <a:buAutoNum type="arabicPeriod"/>
            </a:pPr>
            <a:r>
              <a:rPr lang="en-US" sz="1500" dirty="0">
                <a:latin typeface="+mn-lt"/>
                <a:ea typeface="Corbel"/>
                <a:cs typeface="Corbel"/>
                <a:sym typeface="Corbel"/>
              </a:rPr>
              <a:t> </a:t>
            </a:r>
            <a:r>
              <a:rPr lang="en-US" sz="1500" dirty="0" err="1" smtClean="0">
                <a:latin typeface="+mn-lt"/>
                <a:ea typeface="Corbel"/>
                <a:cs typeface="Corbel"/>
                <a:sym typeface="Corbel"/>
              </a:rPr>
              <a:t>Pcod</a:t>
            </a:r>
            <a:r>
              <a:rPr lang="en-US" sz="1500" dirty="0" smtClean="0">
                <a:latin typeface="+mn-lt"/>
                <a:ea typeface="Corbel"/>
                <a:cs typeface="Corbel"/>
                <a:sym typeface="Corbel"/>
              </a:rPr>
              <a:t> consumption of snow crab</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 </a:t>
            </a:r>
            <a:r>
              <a:rPr lang="en-US" sz="1500" dirty="0" err="1" smtClean="0">
                <a:latin typeface="+mn-lt"/>
                <a:ea typeface="Corbel"/>
                <a:cs typeface="Corbel"/>
                <a:sym typeface="Corbel"/>
              </a:rPr>
              <a:t>Pcod</a:t>
            </a:r>
            <a:r>
              <a:rPr lang="en-US" sz="1500" dirty="0">
                <a:latin typeface="+mn-lt"/>
                <a:ea typeface="Corbel"/>
                <a:cs typeface="Corbel"/>
                <a:sym typeface="Corbel"/>
              </a:rPr>
              <a:t>-</a:t>
            </a:r>
            <a:r>
              <a:rPr lang="en-US" sz="1500" dirty="0" smtClean="0">
                <a:latin typeface="+mn-lt"/>
                <a:ea typeface="Corbel"/>
                <a:cs typeface="Corbel"/>
                <a:sym typeface="Corbel"/>
              </a:rPr>
              <a:t>snow </a:t>
            </a:r>
            <a:r>
              <a:rPr lang="en-US" sz="1500" dirty="0" smtClean="0">
                <a:latin typeface="+mn-lt"/>
                <a:ea typeface="Corbel"/>
                <a:cs typeface="Corbel"/>
                <a:sym typeface="Corbel"/>
              </a:rPr>
              <a:t>crab </a:t>
            </a:r>
            <a:r>
              <a:rPr lang="en-US" sz="1500" dirty="0" smtClean="0">
                <a:latin typeface="+mn-lt"/>
                <a:ea typeface="Corbel"/>
                <a:cs typeface="Corbel"/>
                <a:sym typeface="Corbel"/>
              </a:rPr>
              <a:t>spatial overlap </a:t>
            </a:r>
            <a:r>
              <a:rPr lang="en-US" sz="1500" dirty="0" smtClean="0">
                <a:latin typeface="+mn-lt"/>
                <a:ea typeface="Corbel"/>
                <a:cs typeface="Corbel"/>
                <a:sym typeface="Corbel"/>
              </a:rPr>
              <a:t>(BTS)</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a:latin typeface="+mn-lt"/>
                <a:ea typeface="Corbel"/>
                <a:cs typeface="Corbel"/>
                <a:sym typeface="Corbel"/>
              </a:rPr>
              <a:t> </a:t>
            </a:r>
            <a:r>
              <a:rPr lang="en-US" sz="1500" dirty="0" smtClean="0">
                <a:latin typeface="+mn-lt"/>
                <a:ea typeface="Corbel"/>
                <a:cs typeface="Corbel"/>
                <a:sym typeface="Corbel"/>
              </a:rPr>
              <a:t>Female snow crab size at maturity (BTS)</a:t>
            </a:r>
            <a:endParaRPr sz="1500" dirty="0">
              <a:latin typeface="+mn-lt"/>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 Male snow crab recruit biomass (BTS)</a:t>
            </a:r>
          </a:p>
          <a:p>
            <a:pPr marL="320040" lvl="0" indent="-193040" algn="l" rtl="0">
              <a:lnSpc>
                <a:spcPct val="115000"/>
              </a:lnSpc>
              <a:spcBef>
                <a:spcPts val="0"/>
              </a:spcBef>
              <a:spcAft>
                <a:spcPts val="0"/>
              </a:spcAft>
              <a:buSzPts val="1600"/>
              <a:buFont typeface="Corbel"/>
              <a:buAutoNum type="arabicPeriod"/>
            </a:pPr>
            <a:r>
              <a:rPr lang="en-US" sz="1500" dirty="0" smtClean="0">
                <a:latin typeface="+mn-lt"/>
                <a:ea typeface="Corbel"/>
                <a:cs typeface="Corbel"/>
                <a:sym typeface="Corbel"/>
              </a:rPr>
              <a:t> Snow crab disease prevalence (BTS)</a:t>
            </a:r>
          </a:p>
          <a:p>
            <a:pPr marL="320040" lvl="0" indent="-193040" algn="l" rtl="0">
              <a:lnSpc>
                <a:spcPct val="115000"/>
              </a:lnSpc>
              <a:spcBef>
                <a:spcPts val="0"/>
              </a:spcBef>
              <a:spcAft>
                <a:spcPts val="0"/>
              </a:spcAft>
              <a:buSzPts val="1600"/>
              <a:buFont typeface="Corbel"/>
              <a:buAutoNum type="arabicPeriod"/>
            </a:pPr>
            <a:endParaRPr sz="1600" dirty="0">
              <a:latin typeface="Corbel"/>
              <a:ea typeface="Corbel"/>
              <a:cs typeface="Corbel"/>
              <a:sym typeface="Corbel"/>
            </a:endParaRPr>
          </a:p>
        </p:txBody>
      </p:sp>
      <p:sp>
        <p:nvSpPr>
          <p:cNvPr id="2" name="TextBox 1"/>
          <p:cNvSpPr txBox="1"/>
          <p:nvPr/>
        </p:nvSpPr>
        <p:spPr>
          <a:xfrm>
            <a:off x="436350" y="1490259"/>
            <a:ext cx="3257550" cy="369332"/>
          </a:xfrm>
          <a:prstGeom prst="rect">
            <a:avLst/>
          </a:prstGeom>
          <a:noFill/>
        </p:spPr>
        <p:txBody>
          <a:bodyPr wrap="square" rtlCol="0">
            <a:spAutoFit/>
          </a:bodyPr>
          <a:lstStyle/>
          <a:p>
            <a:r>
              <a:rPr lang="en-US" sz="1800" b="1" u="sng" dirty="0" smtClean="0"/>
              <a:t>Ecosystem Indicators</a:t>
            </a:r>
            <a:endParaRPr lang="en-US" sz="1800" b="1" u="sng" dirty="0"/>
          </a:p>
        </p:txBody>
      </p:sp>
      <p:sp>
        <p:nvSpPr>
          <p:cNvPr id="10" name="TextBox 9"/>
          <p:cNvSpPr txBox="1"/>
          <p:nvPr/>
        </p:nvSpPr>
        <p:spPr>
          <a:xfrm>
            <a:off x="5162537" y="1490259"/>
            <a:ext cx="3257550" cy="369332"/>
          </a:xfrm>
          <a:prstGeom prst="rect">
            <a:avLst/>
          </a:prstGeom>
          <a:noFill/>
        </p:spPr>
        <p:txBody>
          <a:bodyPr wrap="square" rtlCol="0">
            <a:spAutoFit/>
          </a:bodyPr>
          <a:lstStyle/>
          <a:p>
            <a:r>
              <a:rPr lang="en-US" sz="1800" b="1" u="sng" dirty="0" smtClean="0"/>
              <a:t>Socioeconomic Indicators</a:t>
            </a:r>
            <a:endParaRPr lang="en-US" sz="1800" b="1" u="sng" dirty="0"/>
          </a:p>
        </p:txBody>
      </p:sp>
    </p:spTree>
    <p:extLst>
      <p:ext uri="{BB962C8B-B14F-4D97-AF65-F5344CB8AC3E}">
        <p14:creationId xmlns:p14="http://schemas.microsoft.com/office/powerpoint/2010/main" val="11920824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pic>
        <p:nvPicPr>
          <p:cNvPr id="1452" name="Google Shape;1452;p169"/>
          <p:cNvPicPr preferRelativeResize="0"/>
          <p:nvPr/>
        </p:nvPicPr>
        <p:blipFill>
          <a:blip r:embed="rId3">
            <a:alphaModFix/>
          </a:blip>
          <a:stretch>
            <a:fillRect/>
          </a:stretch>
        </p:blipFill>
        <p:spPr>
          <a:xfrm>
            <a:off x="0" y="0"/>
            <a:ext cx="9143997" cy="6857998"/>
          </a:xfrm>
          <a:prstGeom prst="rect">
            <a:avLst/>
          </a:prstGeom>
          <a:noFill/>
          <a:ln>
            <a:noFill/>
          </a:ln>
        </p:spPr>
      </p:pic>
      <p:sp>
        <p:nvSpPr>
          <p:cNvPr id="1453" name="Google Shape;1453;p169"/>
          <p:cNvSpPr/>
          <p:nvPr/>
        </p:nvSpPr>
        <p:spPr>
          <a:xfrm rot="5400000">
            <a:off x="3796501" y="1503538"/>
            <a:ext cx="6867600" cy="3827400"/>
          </a:xfrm>
          <a:prstGeom prst="rect">
            <a:avLst/>
          </a:prstGeom>
          <a:solidFill>
            <a:srgbClr val="313E4F">
              <a:alpha val="647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1454" name="Google Shape;1454;p16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EDEDED"/>
              </a:buClr>
              <a:buSzPts val="4400"/>
              <a:buFont typeface="Gill Sans"/>
              <a:buNone/>
            </a:pPr>
            <a:r>
              <a:rPr lang="en-US">
                <a:latin typeface="Gill Sans"/>
                <a:ea typeface="Gill Sans"/>
                <a:cs typeface="Gill Sans"/>
                <a:sym typeface="Gill Sans"/>
              </a:rPr>
              <a:t>Questions?</a:t>
            </a:r>
            <a:endParaRPr>
              <a:latin typeface="Gill Sans"/>
              <a:ea typeface="Gill Sans"/>
              <a:cs typeface="Gill Sans"/>
              <a:sym typeface="Gill Sans"/>
            </a:endParaRPr>
          </a:p>
        </p:txBody>
      </p:sp>
      <p:cxnSp>
        <p:nvCxnSpPr>
          <p:cNvPr id="1455" name="Google Shape;1455;p169"/>
          <p:cNvCxnSpPr/>
          <p:nvPr/>
        </p:nvCxnSpPr>
        <p:spPr>
          <a:xfrm>
            <a:off x="5282403" y="0"/>
            <a:ext cx="0" cy="6858000"/>
          </a:xfrm>
          <a:prstGeom prst="straightConnector1">
            <a:avLst/>
          </a:prstGeom>
          <a:noFill/>
          <a:ln w="22225" cap="flat" cmpd="sng">
            <a:solidFill>
              <a:srgbClr val="313E4F"/>
            </a:solidFill>
            <a:prstDash val="solid"/>
            <a:miter lim="800000"/>
            <a:headEnd type="none" w="sm" len="sm"/>
            <a:tailEnd type="none" w="sm" len="sm"/>
          </a:ln>
        </p:spPr>
      </p:cxnSp>
    </p:spTree>
    <p:extLst>
      <p:ext uri="{BB962C8B-B14F-4D97-AF65-F5344CB8AC3E}">
        <p14:creationId xmlns:p14="http://schemas.microsoft.com/office/powerpoint/2010/main" val="26750475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171"/>
        <p:cNvGrpSpPr/>
        <p:nvPr/>
      </p:nvGrpSpPr>
      <p:grpSpPr>
        <a:xfrm>
          <a:off x="0" y="0"/>
          <a:ext cx="0" cy="0"/>
          <a:chOff x="0" y="0"/>
          <a:chExt cx="0" cy="0"/>
        </a:xfrm>
      </p:grpSpPr>
      <p:sp>
        <p:nvSpPr>
          <p:cNvPr id="1172" name="Google Shape;1172;p151"/>
          <p:cNvSpPr txBox="1">
            <a:spLocks noGrp="1"/>
          </p:cNvSpPr>
          <p:nvPr>
            <p:ph type="body" idx="1"/>
          </p:nvPr>
        </p:nvSpPr>
        <p:spPr>
          <a:xfrm>
            <a:off x="484400" y="1838325"/>
            <a:ext cx="7982700" cy="4351200"/>
          </a:xfrm>
          <a:prstGeom prst="rect">
            <a:avLst/>
          </a:prstGeom>
          <a:noFill/>
          <a:ln>
            <a:noFill/>
          </a:ln>
        </p:spPr>
        <p:txBody>
          <a:bodyPr spcFirstLastPara="1" wrap="square" lIns="91425" tIns="45700" rIns="91425" bIns="45700" anchor="t" anchorCtr="0">
            <a:noAutofit/>
          </a:bodyPr>
          <a:lstStyle/>
          <a:p>
            <a:pPr marL="171450" lvl="0" indent="-177800" algn="l" rtl="0">
              <a:lnSpc>
                <a:spcPct val="120000"/>
              </a:lnSpc>
              <a:spcBef>
                <a:spcPts val="0"/>
              </a:spcBef>
              <a:spcAft>
                <a:spcPts val="0"/>
              </a:spcAft>
              <a:buClr>
                <a:schemeClr val="lt1"/>
              </a:buClr>
              <a:buSzPts val="2800"/>
              <a:buChar char="•"/>
            </a:pPr>
            <a:r>
              <a:rPr lang="en-US" sz="2800" dirty="0" smtClean="0">
                <a:solidFill>
                  <a:schemeClr val="lt1"/>
                </a:solidFill>
                <a:latin typeface="Gill Sans"/>
                <a:ea typeface="Gill Sans"/>
                <a:cs typeface="Gill Sans"/>
                <a:sym typeface="Gill Sans"/>
              </a:rPr>
              <a:t>Request for Indicators (RFI) Overview</a:t>
            </a:r>
          </a:p>
          <a:p>
            <a:pPr marL="171450" lvl="0" indent="-177800" algn="l" rtl="0">
              <a:lnSpc>
                <a:spcPct val="120000"/>
              </a:lnSpc>
              <a:spcBef>
                <a:spcPts val="0"/>
              </a:spcBef>
              <a:spcAft>
                <a:spcPts val="0"/>
              </a:spcAft>
              <a:buClr>
                <a:schemeClr val="lt1"/>
              </a:buClr>
              <a:buSzPts val="2800"/>
              <a:buChar char="•"/>
            </a:pPr>
            <a:endParaRPr lang="en-US" sz="2800" dirty="0" smtClean="0">
              <a:solidFill>
                <a:schemeClr val="lt1"/>
              </a:solidFill>
              <a:latin typeface="Gill Sans"/>
              <a:ea typeface="Gill Sans"/>
              <a:cs typeface="Gill Sans"/>
              <a:sym typeface="Gill Sans"/>
            </a:endParaRPr>
          </a:p>
          <a:p>
            <a:pPr marL="171450" lvl="0" indent="-177800" algn="l" rtl="0">
              <a:lnSpc>
                <a:spcPct val="120000"/>
              </a:lnSpc>
              <a:spcBef>
                <a:spcPts val="0"/>
              </a:spcBef>
              <a:spcAft>
                <a:spcPts val="0"/>
              </a:spcAft>
              <a:buClr>
                <a:schemeClr val="lt1"/>
              </a:buClr>
              <a:buSzPts val="2800"/>
              <a:buChar char="•"/>
            </a:pPr>
            <a:r>
              <a:rPr lang="en-US" sz="2800" dirty="0" smtClean="0">
                <a:solidFill>
                  <a:schemeClr val="lt1"/>
                </a:solidFill>
                <a:latin typeface="Gill Sans"/>
                <a:ea typeface="Gill Sans"/>
                <a:cs typeface="Gill Sans"/>
                <a:sym typeface="Gill Sans"/>
              </a:rPr>
              <a:t>Review </a:t>
            </a:r>
            <a:r>
              <a:rPr lang="en-US" sz="2800" dirty="0" smtClean="0">
                <a:solidFill>
                  <a:schemeClr val="lt1"/>
                </a:solidFill>
                <a:latin typeface="Gill Sans"/>
                <a:ea typeface="Gill Sans"/>
                <a:cs typeface="Gill Sans"/>
                <a:sym typeface="Gill Sans"/>
              </a:rPr>
              <a:t>draft </a:t>
            </a:r>
            <a:r>
              <a:rPr lang="en-US" sz="2800" dirty="0" smtClean="0">
                <a:solidFill>
                  <a:schemeClr val="lt1"/>
                </a:solidFill>
                <a:latin typeface="Gill Sans"/>
                <a:ea typeface="Gill Sans"/>
                <a:cs typeface="Gill Sans"/>
                <a:sym typeface="Gill Sans"/>
              </a:rPr>
              <a:t>indicators for </a:t>
            </a:r>
            <a:r>
              <a:rPr lang="en-US" sz="2800" dirty="0" smtClean="0">
                <a:solidFill>
                  <a:schemeClr val="lt1"/>
                </a:solidFill>
                <a:latin typeface="Gill Sans"/>
                <a:ea typeface="Gill Sans"/>
                <a:cs typeface="Gill Sans"/>
                <a:sym typeface="Gill Sans"/>
              </a:rPr>
              <a:t>snow crab</a:t>
            </a:r>
          </a:p>
          <a:p>
            <a:pPr marL="628650" lvl="1" indent="-177800">
              <a:lnSpc>
                <a:spcPct val="120000"/>
              </a:lnSpc>
              <a:spcBef>
                <a:spcPts val="0"/>
              </a:spcBef>
              <a:buClr>
                <a:schemeClr val="lt1"/>
              </a:buClr>
              <a:buSzPts val="2800"/>
            </a:pPr>
            <a:r>
              <a:rPr lang="en-US" sz="2400" dirty="0" smtClean="0">
                <a:solidFill>
                  <a:schemeClr val="lt1"/>
                </a:solidFill>
                <a:latin typeface="Gill Sans"/>
                <a:ea typeface="Gill Sans"/>
                <a:cs typeface="Gill Sans"/>
                <a:sym typeface="Gill Sans"/>
              </a:rPr>
              <a:t>Proposed </a:t>
            </a:r>
            <a:r>
              <a:rPr lang="en-US" sz="2400" dirty="0" smtClean="0">
                <a:solidFill>
                  <a:schemeClr val="lt1"/>
                </a:solidFill>
                <a:latin typeface="Gill Sans"/>
                <a:ea typeface="Gill Sans"/>
                <a:cs typeface="Gill Sans"/>
                <a:sym typeface="Gill Sans"/>
              </a:rPr>
              <a:t>ecosystem indicators </a:t>
            </a:r>
          </a:p>
          <a:p>
            <a:pPr marL="628650" lvl="1" indent="-177800">
              <a:lnSpc>
                <a:spcPct val="120000"/>
              </a:lnSpc>
              <a:spcBef>
                <a:spcPts val="0"/>
              </a:spcBef>
              <a:buClr>
                <a:schemeClr val="lt1"/>
              </a:buClr>
              <a:buSzPts val="2800"/>
            </a:pPr>
            <a:r>
              <a:rPr lang="en-US" sz="2400" dirty="0" smtClean="0">
                <a:solidFill>
                  <a:schemeClr val="lt1"/>
                </a:solidFill>
                <a:latin typeface="Gill Sans"/>
                <a:ea typeface="Gill Sans"/>
                <a:cs typeface="Gill Sans"/>
                <a:sym typeface="Gill Sans"/>
              </a:rPr>
              <a:t>Proposed </a:t>
            </a:r>
            <a:r>
              <a:rPr lang="en-US" sz="2400" dirty="0" smtClean="0">
                <a:solidFill>
                  <a:schemeClr val="lt1"/>
                </a:solidFill>
                <a:latin typeface="Gill Sans"/>
                <a:ea typeface="Gill Sans"/>
                <a:cs typeface="Gill Sans"/>
                <a:sym typeface="Gill Sans"/>
              </a:rPr>
              <a:t>socioeconomic indicators</a:t>
            </a:r>
          </a:p>
          <a:p>
            <a:pPr marL="450850" lvl="1" indent="0">
              <a:lnSpc>
                <a:spcPct val="120000"/>
              </a:lnSpc>
              <a:spcBef>
                <a:spcPts val="0"/>
              </a:spcBef>
              <a:buClr>
                <a:schemeClr val="lt1"/>
              </a:buClr>
              <a:buSzPts val="2800"/>
              <a:buNone/>
            </a:pPr>
            <a:endParaRPr lang="en-US" sz="2400" dirty="0" smtClean="0">
              <a:solidFill>
                <a:schemeClr val="lt1"/>
              </a:solidFill>
              <a:latin typeface="Gill Sans"/>
              <a:ea typeface="Gill Sans"/>
              <a:cs typeface="Gill Sans"/>
              <a:sym typeface="Gill Sans"/>
            </a:endParaRPr>
          </a:p>
          <a:p>
            <a:pPr marL="171450" lvl="0" indent="-177800" algn="l" rtl="0">
              <a:lnSpc>
                <a:spcPct val="120000"/>
              </a:lnSpc>
              <a:spcBef>
                <a:spcPts val="0"/>
              </a:spcBef>
              <a:spcAft>
                <a:spcPts val="0"/>
              </a:spcAft>
              <a:buClr>
                <a:schemeClr val="lt1"/>
              </a:buClr>
              <a:buSzPts val="2800"/>
              <a:buChar char="•"/>
            </a:pPr>
            <a:r>
              <a:rPr lang="en-US" sz="2800" dirty="0" smtClean="0">
                <a:solidFill>
                  <a:schemeClr val="lt1"/>
                </a:solidFill>
                <a:latin typeface="Gill Sans"/>
                <a:ea typeface="Gill Sans"/>
                <a:cs typeface="Gill Sans"/>
                <a:sym typeface="Gill Sans"/>
              </a:rPr>
              <a:t>CPT </a:t>
            </a:r>
            <a:r>
              <a:rPr lang="en-US" sz="2800" dirty="0" smtClean="0">
                <a:solidFill>
                  <a:schemeClr val="lt1"/>
                </a:solidFill>
                <a:latin typeface="Gill Sans"/>
                <a:ea typeface="Gill Sans"/>
                <a:cs typeface="Gill Sans"/>
                <a:sym typeface="Gill Sans"/>
              </a:rPr>
              <a:t>input </a:t>
            </a:r>
            <a:r>
              <a:rPr lang="en-US" sz="2800" dirty="0" smtClean="0">
                <a:solidFill>
                  <a:schemeClr val="lt1"/>
                </a:solidFill>
                <a:latin typeface="Gill Sans"/>
                <a:ea typeface="Gill Sans"/>
                <a:cs typeface="Gill Sans"/>
                <a:sym typeface="Gill Sans"/>
              </a:rPr>
              <a:t>on </a:t>
            </a:r>
            <a:r>
              <a:rPr lang="en-US" sz="2800" dirty="0" smtClean="0">
                <a:solidFill>
                  <a:schemeClr val="lt1"/>
                </a:solidFill>
                <a:latin typeface="Gill Sans"/>
                <a:ea typeface="Gill Sans"/>
                <a:cs typeface="Gill Sans"/>
                <a:sym typeface="Gill Sans"/>
              </a:rPr>
              <a:t>proposed </a:t>
            </a:r>
            <a:r>
              <a:rPr lang="en-US" sz="2800" dirty="0" smtClean="0">
                <a:solidFill>
                  <a:schemeClr val="lt1"/>
                </a:solidFill>
                <a:latin typeface="Gill Sans"/>
                <a:ea typeface="Gill Sans"/>
                <a:cs typeface="Gill Sans"/>
                <a:sym typeface="Gill Sans"/>
              </a:rPr>
              <a:t>indicators</a:t>
            </a:r>
          </a:p>
          <a:p>
            <a:pPr marL="342900" lvl="1" indent="0" algn="l" rtl="0">
              <a:lnSpc>
                <a:spcPct val="120000"/>
              </a:lnSpc>
              <a:spcBef>
                <a:spcPts val="375"/>
              </a:spcBef>
              <a:spcAft>
                <a:spcPts val="0"/>
              </a:spcAft>
              <a:buClr>
                <a:schemeClr val="lt1"/>
              </a:buClr>
              <a:buSzPts val="2400"/>
              <a:buNone/>
            </a:pPr>
            <a:endParaRPr dirty="0"/>
          </a:p>
        </p:txBody>
      </p:sp>
      <p:pic>
        <p:nvPicPr>
          <p:cNvPr id="1173" name="Google Shape;1173;p151"/>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1174" name="Google Shape;1174;p151"/>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175" name="Google Shape;1175;p151"/>
          <p:cNvSpPr txBox="1">
            <a:spLocks noGrp="1"/>
          </p:cNvSpPr>
          <p:nvPr>
            <p:ph type="title"/>
          </p:nvPr>
        </p:nvSpPr>
        <p:spPr>
          <a:xfrm>
            <a:off x="386043" y="365126"/>
            <a:ext cx="8371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Gill Sans"/>
                <a:ea typeface="Gill Sans"/>
                <a:cs typeface="Gill Sans"/>
                <a:sym typeface="Gill Sans"/>
              </a:rPr>
              <a:t>Overview</a:t>
            </a:r>
            <a:endParaRPr dirty="0"/>
          </a:p>
        </p:txBody>
      </p:sp>
      <p:cxnSp>
        <p:nvCxnSpPr>
          <p:cNvPr id="1176" name="Google Shape;1176;p151"/>
          <p:cNvCxnSpPr/>
          <p:nvPr/>
        </p:nvCxnSpPr>
        <p:spPr>
          <a:xfrm>
            <a:off x="0" y="1444752"/>
            <a:ext cx="9144000" cy="0"/>
          </a:xfrm>
          <a:prstGeom prst="straightConnector1">
            <a:avLst/>
          </a:prstGeom>
          <a:noFill/>
          <a:ln w="22225" cap="flat" cmpd="sng">
            <a:solidFill>
              <a:srgbClr val="313E4F"/>
            </a:solidFill>
            <a:prstDash val="solid"/>
            <a:miter lim="800000"/>
            <a:headEnd type="none" w="sm" len="sm"/>
            <a:tailEnd type="none" w="sm" len="sm"/>
          </a:ln>
        </p:spPr>
      </p:cxnSp>
    </p:spTree>
    <p:extLst>
      <p:ext uri="{BB962C8B-B14F-4D97-AF65-F5344CB8AC3E}">
        <p14:creationId xmlns:p14="http://schemas.microsoft.com/office/powerpoint/2010/main" val="10425741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370"/>
        <p:cNvGrpSpPr/>
        <p:nvPr/>
      </p:nvGrpSpPr>
      <p:grpSpPr>
        <a:xfrm>
          <a:off x="0" y="0"/>
          <a:ext cx="0" cy="0"/>
          <a:chOff x="0" y="0"/>
          <a:chExt cx="0" cy="0"/>
        </a:xfrm>
      </p:grpSpPr>
      <p:pic>
        <p:nvPicPr>
          <p:cNvPr id="1371" name="Google Shape;1371;p162"/>
          <p:cNvPicPr preferRelativeResize="0"/>
          <p:nvPr/>
        </p:nvPicPr>
        <p:blipFill rotWithShape="1">
          <a:blip r:embed="rId3">
            <a:alphaModFix/>
          </a:blip>
          <a:srcRect t="29224" b="50255"/>
          <a:stretch/>
        </p:blipFill>
        <p:spPr>
          <a:xfrm>
            <a:off x="0" y="0"/>
            <a:ext cx="9144002" cy="1406768"/>
          </a:xfrm>
          <a:prstGeom prst="rect">
            <a:avLst/>
          </a:prstGeom>
          <a:noFill/>
          <a:ln>
            <a:noFill/>
          </a:ln>
        </p:spPr>
      </p:pic>
      <p:sp>
        <p:nvSpPr>
          <p:cNvPr id="1372" name="Google Shape;1372;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1373" name="Google Shape;1373;p16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EDEDED"/>
              </a:buClr>
              <a:buSzPts val="4400"/>
              <a:buFont typeface="Gill Sans"/>
              <a:buNone/>
            </a:pPr>
            <a:r>
              <a:rPr lang="en-US">
                <a:latin typeface="Gill Sans"/>
                <a:ea typeface="Gill Sans"/>
                <a:cs typeface="Gill Sans"/>
                <a:sym typeface="Gill Sans"/>
              </a:rPr>
              <a:t>Request for Indicators (RFI)</a:t>
            </a:r>
            <a:endParaRPr/>
          </a:p>
        </p:txBody>
      </p:sp>
      <p:cxnSp>
        <p:nvCxnSpPr>
          <p:cNvPr id="1374" name="Google Shape;1374;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75" name="Google Shape;1375;p162"/>
          <p:cNvSpPr txBox="1">
            <a:spLocks noGrp="1"/>
          </p:cNvSpPr>
          <p:nvPr>
            <p:ph type="body" idx="1"/>
          </p:nvPr>
        </p:nvSpPr>
        <p:spPr>
          <a:xfrm>
            <a:off x="70885" y="2350164"/>
            <a:ext cx="5560744" cy="4351200"/>
          </a:xfrm>
          <a:prstGeom prst="rect">
            <a:avLst/>
          </a:prstGeom>
          <a:noFill/>
          <a:ln>
            <a:noFill/>
          </a:ln>
        </p:spPr>
        <p:txBody>
          <a:bodyPr spcFirstLastPara="1" wrap="square" lIns="91425" tIns="45700" rIns="91425" bIns="45700" anchor="t" anchorCtr="0">
            <a:noAutofit/>
          </a:bodyPr>
          <a:lstStyle/>
          <a:p>
            <a:pPr lvl="0" indent="-457200" algn="l" rtl="0">
              <a:lnSpc>
                <a:spcPct val="120000"/>
              </a:lnSpc>
              <a:spcBef>
                <a:spcPts val="750"/>
              </a:spcBef>
              <a:spcAft>
                <a:spcPts val="0"/>
              </a:spcAft>
              <a:buClr>
                <a:schemeClr val="lt1"/>
              </a:buClr>
              <a:buSzPct val="100000"/>
              <a:buFont typeface="+mj-lt"/>
              <a:buAutoNum type="arabicPeriod"/>
            </a:pPr>
            <a:r>
              <a:rPr lang="en-US" sz="2000" dirty="0" smtClean="0">
                <a:solidFill>
                  <a:schemeClr val="lt1"/>
                </a:solidFill>
                <a:latin typeface="Gill Sans"/>
                <a:ea typeface="Gill Sans"/>
                <a:cs typeface="Gill Sans"/>
                <a:sym typeface="Gill Sans"/>
              </a:rPr>
              <a:t>Description of the request process</a:t>
            </a:r>
          </a:p>
          <a:p>
            <a:pPr lvl="0" indent="-457200" algn="l" rtl="0">
              <a:lnSpc>
                <a:spcPct val="120000"/>
              </a:lnSpc>
              <a:spcBef>
                <a:spcPts val="750"/>
              </a:spcBef>
              <a:spcAft>
                <a:spcPts val="0"/>
              </a:spcAft>
              <a:buClr>
                <a:schemeClr val="lt1"/>
              </a:buClr>
              <a:buSzPct val="100000"/>
              <a:buFont typeface="+mj-lt"/>
              <a:buAutoNum type="arabicPeriod"/>
            </a:pPr>
            <a:r>
              <a:rPr lang="en-US" sz="2000" dirty="0" smtClean="0">
                <a:solidFill>
                  <a:schemeClr val="lt1"/>
                </a:solidFill>
                <a:latin typeface="Gill Sans"/>
                <a:ea typeface="Gill Sans"/>
                <a:cs typeface="Gill Sans"/>
                <a:sym typeface="Gill Sans"/>
              </a:rPr>
              <a:t>Request</a:t>
            </a:r>
            <a:r>
              <a:rPr lang="en-US" sz="2000" dirty="0">
                <a:solidFill>
                  <a:schemeClr val="lt1"/>
                </a:solidFill>
                <a:latin typeface="Gill Sans"/>
                <a:ea typeface="Gill Sans"/>
                <a:cs typeface="Gill Sans"/>
                <a:sym typeface="Gill Sans"/>
              </a:rPr>
              <a:t>: stock ecosystem and socioeconomic </a:t>
            </a:r>
            <a:r>
              <a:rPr lang="en-US" sz="2000" dirty="0" smtClean="0">
                <a:solidFill>
                  <a:schemeClr val="lt1"/>
                </a:solidFill>
                <a:latin typeface="Gill Sans"/>
                <a:ea typeface="Gill Sans"/>
                <a:cs typeface="Gill Sans"/>
                <a:sym typeface="Gill Sans"/>
              </a:rPr>
              <a:t>needs</a:t>
            </a:r>
            <a:endParaRPr lang="en-US" sz="2000" dirty="0">
              <a:ea typeface="Gill Sans"/>
              <a:cs typeface="Gill Sans"/>
            </a:endParaRPr>
          </a:p>
          <a:p>
            <a:pPr lvl="0" indent="-457200" algn="l" rtl="0">
              <a:lnSpc>
                <a:spcPct val="120000"/>
              </a:lnSpc>
              <a:spcBef>
                <a:spcPts val="750"/>
              </a:spcBef>
              <a:spcAft>
                <a:spcPts val="0"/>
              </a:spcAft>
              <a:buClr>
                <a:schemeClr val="lt1"/>
              </a:buClr>
              <a:buSzPct val="100000"/>
              <a:buFont typeface="+mj-lt"/>
              <a:buAutoNum type="arabicPeriod"/>
            </a:pPr>
            <a:r>
              <a:rPr lang="en-US" sz="2000" dirty="0" smtClean="0">
                <a:solidFill>
                  <a:schemeClr val="lt1"/>
                </a:solidFill>
                <a:latin typeface="Gill Sans"/>
                <a:ea typeface="Gill Sans"/>
                <a:cs typeface="Gill Sans"/>
                <a:sym typeface="Gill Sans"/>
              </a:rPr>
              <a:t>Contributions</a:t>
            </a:r>
            <a:r>
              <a:rPr lang="en-US" sz="2000" dirty="0">
                <a:solidFill>
                  <a:schemeClr val="lt1"/>
                </a:solidFill>
                <a:latin typeface="Gill Sans"/>
                <a:ea typeface="Gill Sans"/>
                <a:cs typeface="Gill Sans"/>
                <a:sym typeface="Gill Sans"/>
              </a:rPr>
              <a:t>: data fields and submission </a:t>
            </a:r>
            <a:r>
              <a:rPr lang="en-US" sz="2000" dirty="0" smtClean="0">
                <a:solidFill>
                  <a:schemeClr val="lt1"/>
                </a:solidFill>
                <a:latin typeface="Gill Sans"/>
                <a:ea typeface="Gill Sans"/>
                <a:cs typeface="Gill Sans"/>
                <a:sym typeface="Gill Sans"/>
              </a:rPr>
              <a:t>instructions</a:t>
            </a:r>
            <a:endParaRPr lang="en-US" sz="2000" dirty="0">
              <a:ea typeface="Gill Sans"/>
              <a:cs typeface="Gill Sans"/>
            </a:endParaRPr>
          </a:p>
          <a:p>
            <a:pPr lvl="0" indent="-457200" algn="l" rtl="0">
              <a:lnSpc>
                <a:spcPct val="120000"/>
              </a:lnSpc>
              <a:spcBef>
                <a:spcPts val="750"/>
              </a:spcBef>
              <a:spcAft>
                <a:spcPts val="0"/>
              </a:spcAft>
              <a:buClr>
                <a:schemeClr val="lt1"/>
              </a:buClr>
              <a:buSzPct val="100000"/>
              <a:buFont typeface="+mj-lt"/>
              <a:buAutoNum type="arabicPeriod"/>
            </a:pPr>
            <a:r>
              <a:rPr lang="en-US" sz="2000" dirty="0" smtClean="0">
                <a:solidFill>
                  <a:schemeClr val="lt1"/>
                </a:solidFill>
                <a:latin typeface="Gill Sans"/>
                <a:ea typeface="Gill Sans"/>
                <a:cs typeface="Gill Sans"/>
                <a:sym typeface="Gill Sans"/>
              </a:rPr>
              <a:t>Review and Responsibilities: teams &amp; contributor roles, use and credit</a:t>
            </a:r>
            <a:endParaRPr sz="2000" dirty="0"/>
          </a:p>
        </p:txBody>
      </p:sp>
      <p:pic>
        <p:nvPicPr>
          <p:cNvPr id="1376" name="Google Shape;1376;p162"/>
          <p:cNvPicPr preferRelativeResize="0"/>
          <p:nvPr/>
        </p:nvPicPr>
        <p:blipFill rotWithShape="1">
          <a:blip r:embed="rId4">
            <a:alphaModFix/>
          </a:blip>
          <a:srcRect l="6902" t="8378" r="7104" b="14504"/>
          <a:stretch/>
        </p:blipFill>
        <p:spPr>
          <a:xfrm>
            <a:off x="5532391" y="2523299"/>
            <a:ext cx="3225600" cy="3749750"/>
          </a:xfrm>
          <a:prstGeom prst="rect">
            <a:avLst/>
          </a:prstGeom>
          <a:noFill/>
          <a:ln>
            <a:noFill/>
          </a:ln>
        </p:spPr>
      </p:pic>
      <p:sp>
        <p:nvSpPr>
          <p:cNvPr id="2" name="TextBox 1"/>
          <p:cNvSpPr txBox="1"/>
          <p:nvPr/>
        </p:nvSpPr>
        <p:spPr>
          <a:xfrm>
            <a:off x="318977" y="1690826"/>
            <a:ext cx="8196373" cy="677108"/>
          </a:xfrm>
          <a:prstGeom prst="rect">
            <a:avLst/>
          </a:prstGeom>
          <a:noFill/>
        </p:spPr>
        <p:txBody>
          <a:bodyPr wrap="square" rtlCol="0">
            <a:spAutoFit/>
          </a:bodyPr>
          <a:lstStyle/>
          <a:p>
            <a:r>
              <a:rPr lang="en-US" sz="2400" dirty="0">
                <a:solidFill>
                  <a:schemeClr val="lt1"/>
                </a:solidFill>
                <a:latin typeface="Gill Sans"/>
                <a:ea typeface="Gill Sans"/>
                <a:cs typeface="Gill Sans"/>
                <a:sym typeface="Gill Sans"/>
              </a:rPr>
              <a:t>RFI: Initializes an ESP </a:t>
            </a:r>
            <a:r>
              <a:rPr lang="en-US" sz="2400" dirty="0" smtClean="0">
                <a:solidFill>
                  <a:schemeClr val="lt1"/>
                </a:solidFill>
                <a:latin typeface="Gill Sans"/>
                <a:ea typeface="Gill Sans"/>
                <a:cs typeface="Gill Sans"/>
                <a:sym typeface="Gill Sans"/>
              </a:rPr>
              <a:t>and </a:t>
            </a:r>
            <a:r>
              <a:rPr lang="en-US" sz="2400" dirty="0">
                <a:solidFill>
                  <a:schemeClr val="lt1"/>
                </a:solidFill>
                <a:latin typeface="Gill Sans"/>
                <a:ea typeface="Gill Sans"/>
                <a:cs typeface="Gill Sans"/>
                <a:sym typeface="Gill Sans"/>
              </a:rPr>
              <a:t>formalizes indicator requests </a:t>
            </a:r>
            <a:endParaRPr lang="en-US" sz="2400" baseline="30000" dirty="0">
              <a:latin typeface="Gill Sans"/>
            </a:endParaRPr>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334"/>
        <p:cNvGrpSpPr/>
        <p:nvPr/>
      </p:nvGrpSpPr>
      <p:grpSpPr>
        <a:xfrm>
          <a:off x="0" y="0"/>
          <a:ext cx="0" cy="0"/>
          <a:chOff x="0" y="0"/>
          <a:chExt cx="0" cy="0"/>
        </a:xfrm>
      </p:grpSpPr>
      <p:cxnSp>
        <p:nvCxnSpPr>
          <p:cNvPr id="1335" name="Google Shape;1335;p160"/>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36" name="Google Shape;1336;p160"/>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337" name="Google Shape;1337;p160"/>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38" name="Google Shape;1338;p160"/>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339" name="Google Shape;1339;p16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a:latin typeface="Gill Sans"/>
                <a:ea typeface="Gill Sans"/>
                <a:cs typeface="Gill Sans"/>
                <a:sym typeface="Gill Sans"/>
              </a:rPr>
              <a:t>ESP Timeline</a:t>
            </a:r>
            <a:endParaRPr>
              <a:latin typeface="Gill Sans"/>
              <a:ea typeface="Gill Sans"/>
              <a:cs typeface="Gill Sans"/>
              <a:sym typeface="Gill Sans"/>
            </a:endParaRPr>
          </a:p>
        </p:txBody>
      </p:sp>
      <p:sp>
        <p:nvSpPr>
          <p:cNvPr id="1340" name="Google Shape;1340;p160"/>
          <p:cNvSpPr txBox="1"/>
          <p:nvPr/>
        </p:nvSpPr>
        <p:spPr>
          <a:xfrm>
            <a:off x="77750" y="57925"/>
            <a:ext cx="2673600" cy="446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srgbClr val="D8D8D8"/>
                </a:solidFill>
                <a:effectLst/>
                <a:uLnTx/>
                <a:uFillTx/>
                <a:latin typeface="Arial"/>
                <a:cs typeface="Arial"/>
                <a:sym typeface="Arial"/>
              </a:rPr>
              <a:t>C = Crab, G = Groundfish</a:t>
            </a:r>
            <a:endParaRPr kumimoji="0" sz="1700" b="0" i="0" u="none" strike="noStrike" kern="0" cap="none" spc="0" normalizeH="0" baseline="0" noProof="0">
              <a:ln>
                <a:noFill/>
              </a:ln>
              <a:solidFill>
                <a:srgbClr val="D8D8D8"/>
              </a:solidFill>
              <a:effectLst/>
              <a:uLnTx/>
              <a:uFillTx/>
              <a:latin typeface="Arial"/>
              <a:cs typeface="Arial"/>
              <a:sym typeface="Aria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5013" b="6351"/>
          <a:stretch/>
        </p:blipFill>
        <p:spPr>
          <a:xfrm>
            <a:off x="-4" y="1455465"/>
            <a:ext cx="9144000" cy="5392800"/>
          </a:xfrm>
          <a:prstGeom prst="rect">
            <a:avLst/>
          </a:prstGeom>
        </p:spPr>
      </p:pic>
    </p:spTree>
    <p:extLst>
      <p:ext uri="{BB962C8B-B14F-4D97-AF65-F5344CB8AC3E}">
        <p14:creationId xmlns:p14="http://schemas.microsoft.com/office/powerpoint/2010/main" val="182990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792"/>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1387" name="Google Shape;1387;p16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Gill Sans"/>
                <a:ea typeface="Gill Sans"/>
                <a:cs typeface="Gill Sans"/>
                <a:sym typeface="Gill Sans"/>
              </a:rPr>
              <a:t>Draft Ecosystem </a:t>
            </a:r>
            <a:r>
              <a:rPr lang="en-US" dirty="0">
                <a:latin typeface="Gill Sans"/>
                <a:ea typeface="Gill Sans"/>
                <a:cs typeface="Gill Sans"/>
                <a:sym typeface="Gill Sans"/>
              </a:rPr>
              <a:t>Indicators</a:t>
            </a:r>
            <a:endParaRPr dirty="0">
              <a:latin typeface="Gill Sans"/>
              <a:ea typeface="Gill Sans"/>
              <a:cs typeface="Gill Sans"/>
              <a:sym typeface="Gill Sans"/>
            </a:endParaRPr>
          </a:p>
        </p:txBody>
      </p:sp>
      <p:pic>
        <p:nvPicPr>
          <p:cNvPr id="2" name="Picture 1"/>
          <p:cNvPicPr>
            <a:picLocks noChangeAspect="1"/>
          </p:cNvPicPr>
          <p:nvPr/>
        </p:nvPicPr>
        <p:blipFill rotWithShape="1">
          <a:blip r:embed="rId4"/>
          <a:srcRect l="17972" r="8381"/>
          <a:stretch/>
        </p:blipFill>
        <p:spPr>
          <a:xfrm>
            <a:off x="0" y="1944695"/>
            <a:ext cx="4514400" cy="4088593"/>
          </a:xfrm>
          <a:prstGeom prst="rect">
            <a:avLst/>
          </a:prstGeom>
        </p:spPr>
      </p:pic>
      <p:grpSp>
        <p:nvGrpSpPr>
          <p:cNvPr id="6" name="Group 5"/>
          <p:cNvGrpSpPr/>
          <p:nvPr/>
        </p:nvGrpSpPr>
        <p:grpSpPr>
          <a:xfrm>
            <a:off x="4753799" y="1427977"/>
            <a:ext cx="4398746" cy="5258953"/>
            <a:chOff x="4854599" y="1427977"/>
            <a:chExt cx="4398746" cy="5258953"/>
          </a:xfrm>
        </p:grpSpPr>
        <p:sp>
          <p:nvSpPr>
            <p:cNvPr id="19" name="TextBox 18"/>
            <p:cNvSpPr txBox="1"/>
            <p:nvPr/>
          </p:nvSpPr>
          <p:spPr>
            <a:xfrm>
              <a:off x="4996914" y="6102155"/>
              <a:ext cx="416400" cy="584775"/>
            </a:xfrm>
            <a:prstGeom prst="rect">
              <a:avLst/>
            </a:prstGeom>
            <a:noFill/>
          </p:spPr>
          <p:txBody>
            <a:bodyPr wrap="square" rtlCol="0">
              <a:spAutoFit/>
            </a:bodyPr>
            <a:lstStyle/>
            <a:p>
              <a:pPr algn="ctr"/>
              <a:r>
                <a:rPr lang="en-US" sz="3200" b="1" dirty="0" smtClean="0"/>
                <a:t>-</a:t>
              </a:r>
              <a:endParaRPr lang="en-US" sz="3200" b="1" dirty="0"/>
            </a:p>
          </p:txBody>
        </p:sp>
        <p:grpSp>
          <p:nvGrpSpPr>
            <p:cNvPr id="5" name="Group 4"/>
            <p:cNvGrpSpPr/>
            <p:nvPr/>
          </p:nvGrpSpPr>
          <p:grpSpPr>
            <a:xfrm>
              <a:off x="4854599" y="1427977"/>
              <a:ext cx="4398746" cy="5258953"/>
              <a:chOff x="4854599" y="1427977"/>
              <a:chExt cx="4398746" cy="5258953"/>
            </a:xfrm>
          </p:grpSpPr>
          <p:sp>
            <p:nvSpPr>
              <p:cNvPr id="1389" name="Google Shape;1389;p162"/>
              <p:cNvSpPr txBox="1"/>
              <p:nvPr/>
            </p:nvSpPr>
            <p:spPr>
              <a:xfrm>
                <a:off x="5119200" y="1516001"/>
                <a:ext cx="4134145" cy="5170929"/>
              </a:xfrm>
              <a:prstGeom prst="rect">
                <a:avLst/>
              </a:prstGeom>
              <a:noFill/>
              <a:ln>
                <a:noFill/>
              </a:ln>
            </p:spPr>
            <p:txBody>
              <a:bodyPr spcFirstLastPara="1" wrap="square" lIns="91425" tIns="91425" rIns="91425" bIns="91425" anchor="t" anchorCtr="0">
                <a:noAutofit/>
              </a:bodyPr>
              <a:lstStyle/>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Arctic Oscillation (climate model)</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Cold pool extent (BTS)</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Sea-ice extent/retreat (satellite</a:t>
                </a:r>
                <a:r>
                  <a:rPr lang="en-US" sz="1600" dirty="0">
                    <a:latin typeface="Corbel"/>
                    <a:ea typeface="Corbel"/>
                    <a:cs typeface="Corbel"/>
                    <a:sym typeface="Corbel"/>
                  </a:rPr>
                  <a:t>)</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Production </a:t>
                </a:r>
                <a:r>
                  <a:rPr lang="en-US" sz="1600" dirty="0">
                    <a:latin typeface="Corbel"/>
                    <a:ea typeface="Corbel"/>
                    <a:cs typeface="Corbel"/>
                    <a:sym typeface="Corbel"/>
                  </a:rPr>
                  <a:t>(chlorophyll </a:t>
                </a:r>
                <a:r>
                  <a:rPr lang="en-US" sz="1600" i="1" dirty="0">
                    <a:latin typeface="Corbel"/>
                    <a:ea typeface="Corbel"/>
                    <a:cs typeface="Corbel"/>
                    <a:sym typeface="Corbel"/>
                  </a:rPr>
                  <a:t>a</a:t>
                </a:r>
                <a:r>
                  <a:rPr lang="en-US" sz="1600" dirty="0">
                    <a:latin typeface="Corbel"/>
                    <a:ea typeface="Corbel"/>
                    <a:cs typeface="Corbel"/>
                    <a:sym typeface="Corbel"/>
                  </a:rPr>
                  <a:t>, satellite</a:t>
                </a:r>
                <a:r>
                  <a:rPr lang="en-US" sz="1600" dirty="0" smtClean="0">
                    <a:latin typeface="Corbel"/>
                    <a:ea typeface="Corbel"/>
                    <a:cs typeface="Corbel"/>
                    <a:sym typeface="Corbel"/>
                  </a:rPr>
                  <a:t>)</a:t>
                </a:r>
              </a:p>
              <a:p>
                <a:pPr marL="320040" lvl="0" indent="-193040" algn="l" rtl="0">
                  <a:lnSpc>
                    <a:spcPct val="115000"/>
                  </a:lnSpc>
                  <a:spcBef>
                    <a:spcPts val="0"/>
                  </a:spcBef>
                  <a:spcAft>
                    <a:spcPts val="0"/>
                  </a:spcAft>
                  <a:buSzPts val="1600"/>
                  <a:buFont typeface="Corbel"/>
                  <a:buAutoNum type="arabicPeriod"/>
                </a:pPr>
                <a:endParaRPr sz="4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err="1" smtClean="0">
                    <a:latin typeface="Corbel"/>
                    <a:ea typeface="Corbel"/>
                    <a:cs typeface="Corbel"/>
                    <a:sym typeface="Corbel"/>
                  </a:rPr>
                  <a:t>Intermolt</a:t>
                </a:r>
                <a:r>
                  <a:rPr lang="en-US" sz="1600" dirty="0" smtClean="0">
                    <a:latin typeface="Corbel"/>
                    <a:ea typeface="Corbel"/>
                    <a:cs typeface="Corbel"/>
                    <a:sym typeface="Corbel"/>
                  </a:rPr>
                  <a:t> duration (BTS)</a:t>
                </a: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Settlement success (IBM)</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Hatch spring bloom overlap (BTS, sat)</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Benthic prey biomass (BTS</a:t>
                </a:r>
                <a:r>
                  <a:rPr lang="en-US" sz="1600" dirty="0" smtClean="0">
                    <a:latin typeface="Corbel"/>
                    <a:ea typeface="Corbel"/>
                    <a:cs typeface="Corbel"/>
                    <a:sym typeface="Corbel"/>
                  </a:rPr>
                  <a:t>)</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 Snow crab recruit condition (BTS</a:t>
                </a:r>
                <a:r>
                  <a:rPr lang="en-US" sz="1600" dirty="0" smtClean="0">
                    <a:latin typeface="Corbel"/>
                    <a:ea typeface="Corbel"/>
                    <a:cs typeface="Corbel"/>
                    <a:sym typeface="Corbel"/>
                  </a:rPr>
                  <a:t>)</a:t>
                </a:r>
              </a:p>
              <a:p>
                <a:pPr marL="320040" lvl="0" indent="-193040" algn="l" rtl="0">
                  <a:lnSpc>
                    <a:spcPct val="115000"/>
                  </a:lnSpc>
                  <a:spcBef>
                    <a:spcPts val="0"/>
                  </a:spcBef>
                  <a:spcAft>
                    <a:spcPts val="0"/>
                  </a:spcAft>
                  <a:buSzPts val="1600"/>
                  <a:buFont typeface="Corbel"/>
                  <a:buAutoNum type="arabicPeriod"/>
                </a:pPr>
                <a:endParaRPr sz="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a:latin typeface="Corbel"/>
                    <a:ea typeface="Corbel"/>
                    <a:cs typeface="Corbel"/>
                    <a:sym typeface="Corbel"/>
                  </a:rPr>
                  <a:t> </a:t>
                </a:r>
                <a:r>
                  <a:rPr lang="en-US" sz="1600" dirty="0" smtClean="0">
                    <a:latin typeface="Corbel"/>
                    <a:ea typeface="Corbel"/>
                    <a:cs typeface="Corbel"/>
                    <a:sym typeface="Corbel"/>
                  </a:rPr>
                  <a:t>Snow crab area occupied (BTS)</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 Temperature of occupancy (BTS)</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a:latin typeface="Corbel"/>
                    <a:ea typeface="Corbel"/>
                    <a:cs typeface="Corbel"/>
                    <a:sym typeface="Corbel"/>
                  </a:rPr>
                  <a:t> </a:t>
                </a:r>
                <a:r>
                  <a:rPr lang="en-US" sz="1600" dirty="0" smtClean="0">
                    <a:latin typeface="Corbel"/>
                    <a:ea typeface="Corbel"/>
                    <a:cs typeface="Corbel"/>
                    <a:sym typeface="Corbel"/>
                  </a:rPr>
                  <a:t>Snow crab center of distribution (BTS)</a:t>
                </a:r>
              </a:p>
              <a:p>
                <a:pPr marL="320040" lvl="0" indent="-193040" algn="l" rtl="0">
                  <a:lnSpc>
                    <a:spcPct val="115000"/>
                  </a:lnSpc>
                  <a:spcBef>
                    <a:spcPts val="0"/>
                  </a:spcBef>
                  <a:spcAft>
                    <a:spcPts val="0"/>
                  </a:spcAft>
                  <a:buSzPts val="1600"/>
                  <a:buFont typeface="Corbel"/>
                  <a:buAutoNum type="arabicPeriod"/>
                </a:pPr>
                <a:r>
                  <a:rPr lang="en-US" sz="1600" dirty="0">
                    <a:latin typeface="Corbel"/>
                    <a:ea typeface="Corbel"/>
                    <a:cs typeface="Corbel"/>
                    <a:sym typeface="Corbel"/>
                  </a:rPr>
                  <a:t> </a:t>
                </a:r>
                <a:r>
                  <a:rPr lang="en-US" sz="1600" dirty="0" err="1" smtClean="0">
                    <a:latin typeface="Corbel"/>
                    <a:ea typeface="Corbel"/>
                    <a:cs typeface="Corbel"/>
                    <a:sym typeface="Corbel"/>
                  </a:rPr>
                  <a:t>Pcod</a:t>
                </a:r>
                <a:r>
                  <a:rPr lang="en-US" sz="1600" dirty="0" smtClean="0">
                    <a:latin typeface="Corbel"/>
                    <a:ea typeface="Corbel"/>
                    <a:cs typeface="Corbel"/>
                    <a:sym typeface="Corbel"/>
                  </a:rPr>
                  <a:t> consumption of snow crab</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 </a:t>
                </a:r>
                <a:r>
                  <a:rPr lang="en-US" sz="1600" dirty="0" err="1" smtClean="0">
                    <a:latin typeface="Corbel"/>
                    <a:ea typeface="Corbel"/>
                    <a:cs typeface="Corbel"/>
                    <a:sym typeface="Corbel"/>
                  </a:rPr>
                  <a:t>Pcod</a:t>
                </a:r>
                <a:r>
                  <a:rPr lang="en-US" sz="1600" dirty="0">
                    <a:latin typeface="Corbel"/>
                    <a:ea typeface="Corbel"/>
                    <a:cs typeface="Corbel"/>
                    <a:sym typeface="Corbel"/>
                  </a:rPr>
                  <a:t>-</a:t>
                </a:r>
                <a:r>
                  <a:rPr lang="en-US" sz="1600" dirty="0" smtClean="0">
                    <a:latin typeface="Corbel"/>
                    <a:ea typeface="Corbel"/>
                    <a:cs typeface="Corbel"/>
                    <a:sym typeface="Corbel"/>
                  </a:rPr>
                  <a:t>snow crab spatial overlap (BTS)</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a:latin typeface="Corbel"/>
                    <a:ea typeface="Corbel"/>
                    <a:cs typeface="Corbel"/>
                    <a:sym typeface="Corbel"/>
                  </a:rPr>
                  <a:t> </a:t>
                </a:r>
                <a:r>
                  <a:rPr lang="en-US" sz="1600" dirty="0" smtClean="0">
                    <a:latin typeface="Corbel"/>
                    <a:ea typeface="Corbel"/>
                    <a:cs typeface="Corbel"/>
                    <a:sym typeface="Corbel"/>
                  </a:rPr>
                  <a:t>Female snow crab size at maturity (BTS)</a:t>
                </a:r>
                <a:endParaRPr sz="1600" dirty="0">
                  <a:latin typeface="Corbel"/>
                  <a:ea typeface="Corbel"/>
                  <a:cs typeface="Corbel"/>
                  <a:sym typeface="Corbel"/>
                </a:endParaRP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 Male snow crab recruit biomass (BTS)</a:t>
                </a:r>
              </a:p>
              <a:p>
                <a:pPr marL="320040" lvl="0" indent="-193040" algn="l" rtl="0">
                  <a:lnSpc>
                    <a:spcPct val="115000"/>
                  </a:lnSpc>
                  <a:spcBef>
                    <a:spcPts val="0"/>
                  </a:spcBef>
                  <a:spcAft>
                    <a:spcPts val="0"/>
                  </a:spcAft>
                  <a:buSzPts val="1600"/>
                  <a:buFont typeface="Corbel"/>
                  <a:buAutoNum type="arabicPeriod"/>
                </a:pPr>
                <a:r>
                  <a:rPr lang="en-US" sz="1600" dirty="0" smtClean="0">
                    <a:latin typeface="Corbel"/>
                    <a:ea typeface="Corbel"/>
                    <a:cs typeface="Corbel"/>
                    <a:sym typeface="Corbel"/>
                  </a:rPr>
                  <a:t> Snow crab disease prevalence (BTS)</a:t>
                </a:r>
              </a:p>
              <a:p>
                <a:pPr marL="320040" lvl="0" indent="-193040" algn="l" rtl="0">
                  <a:lnSpc>
                    <a:spcPct val="115000"/>
                  </a:lnSpc>
                  <a:spcBef>
                    <a:spcPts val="0"/>
                  </a:spcBef>
                  <a:spcAft>
                    <a:spcPts val="0"/>
                  </a:spcAft>
                  <a:buSzPts val="1600"/>
                  <a:buFont typeface="Corbel"/>
                  <a:buAutoNum type="arabicPeriod"/>
                </a:pPr>
                <a:endParaRPr sz="1600" dirty="0">
                  <a:latin typeface="Corbel"/>
                  <a:ea typeface="Corbel"/>
                  <a:cs typeface="Corbel"/>
                  <a:sym typeface="Corbel"/>
                </a:endParaRPr>
              </a:p>
            </p:txBody>
          </p:sp>
          <p:sp>
            <p:nvSpPr>
              <p:cNvPr id="3" name="TextBox 2"/>
              <p:cNvSpPr txBox="1"/>
              <p:nvPr/>
            </p:nvSpPr>
            <p:spPr>
              <a:xfrm>
                <a:off x="4924798" y="5644636"/>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11" name="TextBox 10"/>
              <p:cNvSpPr txBox="1"/>
              <p:nvPr/>
            </p:nvSpPr>
            <p:spPr>
              <a:xfrm>
                <a:off x="4964402" y="4972025"/>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12" name="TextBox 11"/>
              <p:cNvSpPr txBox="1"/>
              <p:nvPr/>
            </p:nvSpPr>
            <p:spPr>
              <a:xfrm>
                <a:off x="4924800" y="1427977"/>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13" name="TextBox 12"/>
              <p:cNvSpPr txBox="1"/>
              <p:nvPr/>
            </p:nvSpPr>
            <p:spPr>
              <a:xfrm>
                <a:off x="4920714" y="5905831"/>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16" name="TextBox 15"/>
              <p:cNvSpPr txBox="1"/>
              <p:nvPr/>
            </p:nvSpPr>
            <p:spPr>
              <a:xfrm>
                <a:off x="4854599" y="1778777"/>
                <a:ext cx="585602" cy="461665"/>
              </a:xfrm>
              <a:prstGeom prst="rect">
                <a:avLst/>
              </a:prstGeom>
              <a:noFill/>
            </p:spPr>
            <p:txBody>
              <a:bodyPr wrap="square" rtlCol="0">
                <a:spAutoFit/>
              </a:bodyPr>
              <a:lstStyle/>
              <a:p>
                <a:pPr algn="ctr"/>
                <a:r>
                  <a:rPr lang="en-US" sz="2400" b="1" dirty="0" smtClean="0"/>
                  <a:t>+</a:t>
                </a:r>
                <a:endParaRPr lang="en-US" sz="2400" b="1" dirty="0"/>
              </a:p>
            </p:txBody>
          </p:sp>
          <p:sp>
            <p:nvSpPr>
              <p:cNvPr id="17" name="TextBox 16"/>
              <p:cNvSpPr txBox="1"/>
              <p:nvPr/>
            </p:nvSpPr>
            <p:spPr>
              <a:xfrm>
                <a:off x="4964400" y="5260337"/>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20" name="TextBox 19"/>
              <p:cNvSpPr txBox="1"/>
              <p:nvPr/>
            </p:nvSpPr>
            <p:spPr>
              <a:xfrm>
                <a:off x="4951522" y="4411825"/>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24" name="TextBox 23"/>
              <p:cNvSpPr txBox="1"/>
              <p:nvPr/>
            </p:nvSpPr>
            <p:spPr>
              <a:xfrm>
                <a:off x="4879948" y="3553175"/>
                <a:ext cx="568800" cy="461665"/>
              </a:xfrm>
              <a:prstGeom prst="rect">
                <a:avLst/>
              </a:prstGeom>
              <a:noFill/>
            </p:spPr>
            <p:txBody>
              <a:bodyPr wrap="square" rtlCol="0">
                <a:spAutoFit/>
              </a:bodyPr>
              <a:lstStyle/>
              <a:p>
                <a:pPr algn="ctr"/>
                <a:r>
                  <a:rPr lang="en-US" sz="2400" b="1" dirty="0" smtClean="0"/>
                  <a:t>+</a:t>
                </a:r>
                <a:endParaRPr lang="en-US" sz="2400" b="1" dirty="0"/>
              </a:p>
            </p:txBody>
          </p:sp>
        </p:grpSp>
      </p:grpSp>
      <p:sp>
        <p:nvSpPr>
          <p:cNvPr id="8" name="Left Brace 7"/>
          <p:cNvSpPr/>
          <p:nvPr/>
        </p:nvSpPr>
        <p:spPr>
          <a:xfrm>
            <a:off x="4435197" y="1748427"/>
            <a:ext cx="388801" cy="991469"/>
          </a:xfrm>
          <a:prstGeom prst="leftBrace">
            <a:avLst>
              <a:gd name="adj1" fmla="val 25934"/>
              <a:gd name="adj2" fmla="val 69152"/>
            </a:avLst>
          </a:prstGeom>
          <a:noFill/>
          <a:ln w="38100">
            <a:solidFill>
              <a:srgbClr val="1702F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Left Brace 30"/>
          <p:cNvSpPr/>
          <p:nvPr/>
        </p:nvSpPr>
        <p:spPr>
          <a:xfrm>
            <a:off x="4449525" y="2971350"/>
            <a:ext cx="388801" cy="1164108"/>
          </a:xfrm>
          <a:prstGeom prst="leftBrace">
            <a:avLst>
              <a:gd name="adj1" fmla="val 25934"/>
              <a:gd name="adj2" fmla="val 70834"/>
            </a:avLst>
          </a:prstGeom>
          <a:ln w="38100">
            <a:solidFill>
              <a:srgbClr val="7B61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p:cNvSpPr/>
          <p:nvPr/>
        </p:nvSpPr>
        <p:spPr>
          <a:xfrm>
            <a:off x="4449525" y="4484743"/>
            <a:ext cx="388801" cy="2110457"/>
          </a:xfrm>
          <a:prstGeom prst="leftBrace">
            <a:avLst>
              <a:gd name="adj1" fmla="val 25934"/>
              <a:gd name="adj2" fmla="val 3929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4762346" y="2064710"/>
            <a:ext cx="585602" cy="461665"/>
          </a:xfrm>
          <a:prstGeom prst="rect">
            <a:avLst/>
          </a:prstGeom>
          <a:noFill/>
        </p:spPr>
        <p:txBody>
          <a:bodyPr wrap="square" rtlCol="0">
            <a:spAutoFit/>
          </a:bodyPr>
          <a:lstStyle/>
          <a:p>
            <a:pPr algn="ctr"/>
            <a:r>
              <a:rPr lang="en-US" sz="2400" b="1" dirty="0" smtClean="0"/>
              <a:t>+</a:t>
            </a:r>
            <a:endParaRPr lang="en-US" sz="2400" b="1" dirty="0"/>
          </a:p>
        </p:txBody>
      </p:sp>
      <p:sp>
        <p:nvSpPr>
          <p:cNvPr id="27" name="TextBox 26"/>
          <p:cNvSpPr txBox="1"/>
          <p:nvPr/>
        </p:nvSpPr>
        <p:spPr>
          <a:xfrm>
            <a:off x="4762346" y="2375063"/>
            <a:ext cx="585602" cy="461665"/>
          </a:xfrm>
          <a:prstGeom prst="rect">
            <a:avLst/>
          </a:prstGeom>
          <a:noFill/>
        </p:spPr>
        <p:txBody>
          <a:bodyPr wrap="square" rtlCol="0">
            <a:spAutoFit/>
          </a:bodyPr>
          <a:lstStyle/>
          <a:p>
            <a:pPr algn="ctr"/>
            <a:r>
              <a:rPr lang="en-US" sz="2400" b="1" dirty="0" smtClean="0"/>
              <a:t>+</a:t>
            </a:r>
            <a:endParaRPr lang="en-US" sz="2400" b="1" dirty="0"/>
          </a:p>
        </p:txBody>
      </p:sp>
      <p:sp>
        <p:nvSpPr>
          <p:cNvPr id="29" name="TextBox 28"/>
          <p:cNvSpPr txBox="1"/>
          <p:nvPr/>
        </p:nvSpPr>
        <p:spPr>
          <a:xfrm>
            <a:off x="4846947" y="2640345"/>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30" name="TextBox 29"/>
          <p:cNvSpPr txBox="1"/>
          <p:nvPr/>
        </p:nvSpPr>
        <p:spPr>
          <a:xfrm>
            <a:off x="4770225" y="2998179"/>
            <a:ext cx="585602" cy="461665"/>
          </a:xfrm>
          <a:prstGeom prst="rect">
            <a:avLst/>
          </a:prstGeom>
          <a:noFill/>
        </p:spPr>
        <p:txBody>
          <a:bodyPr wrap="square" rtlCol="0">
            <a:spAutoFit/>
          </a:bodyPr>
          <a:lstStyle/>
          <a:p>
            <a:pPr algn="ctr"/>
            <a:r>
              <a:rPr lang="en-US" sz="2400" b="1" dirty="0" smtClean="0"/>
              <a:t>+</a:t>
            </a:r>
            <a:endParaRPr lang="en-US" sz="2400" b="1" dirty="0"/>
          </a:p>
        </p:txBody>
      </p:sp>
      <p:sp>
        <p:nvSpPr>
          <p:cNvPr id="33" name="TextBox 32"/>
          <p:cNvSpPr txBox="1"/>
          <p:nvPr/>
        </p:nvSpPr>
        <p:spPr>
          <a:xfrm>
            <a:off x="4779001" y="3285997"/>
            <a:ext cx="585602" cy="461665"/>
          </a:xfrm>
          <a:prstGeom prst="rect">
            <a:avLst/>
          </a:prstGeom>
          <a:noFill/>
        </p:spPr>
        <p:txBody>
          <a:bodyPr wrap="square" rtlCol="0">
            <a:spAutoFit/>
          </a:bodyPr>
          <a:lstStyle/>
          <a:p>
            <a:pPr algn="ctr"/>
            <a:r>
              <a:rPr lang="en-US" sz="2400" b="1" dirty="0" smtClean="0"/>
              <a:t>+</a:t>
            </a:r>
            <a:endParaRPr lang="en-US" sz="2400" b="1" dirty="0"/>
          </a:p>
        </p:txBody>
      </p:sp>
      <p:sp>
        <p:nvSpPr>
          <p:cNvPr id="34" name="TextBox 33"/>
          <p:cNvSpPr txBox="1"/>
          <p:nvPr/>
        </p:nvSpPr>
        <p:spPr>
          <a:xfrm>
            <a:off x="4779001" y="3835613"/>
            <a:ext cx="585602" cy="461665"/>
          </a:xfrm>
          <a:prstGeom prst="rect">
            <a:avLst/>
          </a:prstGeom>
          <a:noFill/>
        </p:spPr>
        <p:txBody>
          <a:bodyPr wrap="square" rtlCol="0">
            <a:spAutoFit/>
          </a:bodyPr>
          <a:lstStyle/>
          <a:p>
            <a:pPr algn="ctr"/>
            <a:r>
              <a:rPr lang="en-US" sz="2400" b="1" dirty="0" smtClean="0"/>
              <a:t>+</a:t>
            </a:r>
            <a:endParaRPr lang="en-US" sz="2400" b="1" dirty="0"/>
          </a:p>
        </p:txBody>
      </p:sp>
    </p:spTree>
    <p:extLst>
      <p:ext uri="{BB962C8B-B14F-4D97-AF65-F5344CB8AC3E}">
        <p14:creationId xmlns:p14="http://schemas.microsoft.com/office/powerpoint/2010/main" val="9046541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95"/>
        <p:cNvGrpSpPr/>
        <p:nvPr/>
      </p:nvGrpSpPr>
      <p:grpSpPr>
        <a:xfrm>
          <a:off x="0" y="0"/>
          <a:ext cx="0" cy="0"/>
          <a:chOff x="0" y="0"/>
          <a:chExt cx="0" cy="0"/>
        </a:xfrm>
      </p:grpSpPr>
      <p:cxnSp>
        <p:nvCxnSpPr>
          <p:cNvPr id="396" name="Google Shape;396;p3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97" name="Google Shape;397;p39"/>
          <p:cNvSpPr/>
          <p:nvPr/>
        </p:nvSpPr>
        <p:spPr>
          <a:xfrm>
            <a:off x="-2" y="0"/>
            <a:ext cx="9144000" cy="685786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9" name="Google Shape;389;p38"/>
          <p:cNvSpPr txBox="1"/>
          <p:nvPr/>
        </p:nvSpPr>
        <p:spPr>
          <a:xfrm>
            <a:off x="2410157" y="5820550"/>
            <a:ext cx="3281819" cy="69154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graphicFrame>
        <p:nvGraphicFramePr>
          <p:cNvPr id="5" name="Table 4"/>
          <p:cNvGraphicFramePr>
            <a:graphicFrameLocks noGrp="1"/>
          </p:cNvGraphicFramePr>
          <p:nvPr>
            <p:extLst>
              <p:ext uri="{D42A27DB-BD31-4B8C-83A1-F6EECF244321}">
                <p14:modId xmlns:p14="http://schemas.microsoft.com/office/powerpoint/2010/main" val="1933564728"/>
              </p:ext>
            </p:extLst>
          </p:nvPr>
        </p:nvGraphicFramePr>
        <p:xfrm>
          <a:off x="166255" y="228271"/>
          <a:ext cx="8810540" cy="5567723"/>
        </p:xfrm>
        <a:graphic>
          <a:graphicData uri="http://schemas.openxmlformats.org/drawingml/2006/table">
            <a:tbl>
              <a:tblPr firstRow="1" bandRow="1">
                <a:tableStyleId>{5C22544A-7EE6-4342-B048-85BDC9FD1C3A}</a:tableStyleId>
              </a:tblPr>
              <a:tblGrid>
                <a:gridCol w="1213658">
                  <a:extLst>
                    <a:ext uri="{9D8B030D-6E8A-4147-A177-3AD203B41FA5}">
                      <a16:colId xmlns:a16="http://schemas.microsoft.com/office/drawing/2014/main" val="2930574032"/>
                    </a:ext>
                  </a:extLst>
                </a:gridCol>
                <a:gridCol w="5242560">
                  <a:extLst>
                    <a:ext uri="{9D8B030D-6E8A-4147-A177-3AD203B41FA5}">
                      <a16:colId xmlns:a16="http://schemas.microsoft.com/office/drawing/2014/main" val="3487697757"/>
                    </a:ext>
                  </a:extLst>
                </a:gridCol>
                <a:gridCol w="2354322">
                  <a:extLst>
                    <a:ext uri="{9D8B030D-6E8A-4147-A177-3AD203B41FA5}">
                      <a16:colId xmlns:a16="http://schemas.microsoft.com/office/drawing/2014/main" val="1798820860"/>
                    </a:ext>
                  </a:extLst>
                </a:gridCol>
              </a:tblGrid>
              <a:tr h="800101">
                <a:tc gridSpan="3">
                  <a:txBody>
                    <a:bodyPr/>
                    <a:lstStyle/>
                    <a:p>
                      <a:endParaRPr lang="en-US" dirty="0"/>
                    </a:p>
                    <a:p>
                      <a:r>
                        <a:rPr lang="en-US" dirty="0" smtClean="0"/>
                        <a:t>Physical </a:t>
                      </a:r>
                      <a:r>
                        <a:rPr lang="en-US" dirty="0"/>
                        <a:t>Indicators                              Time</a:t>
                      </a:r>
                      <a:r>
                        <a:rPr lang="en-US" baseline="0" dirty="0"/>
                        <a:t> series Trend                                             Mechanistic Link</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00521000"/>
                  </a:ext>
                </a:extLst>
              </a:tr>
              <a:tr h="1516273">
                <a:tc>
                  <a:txBody>
                    <a:bodyPr/>
                    <a:lstStyle/>
                    <a:p>
                      <a:pPr algn="ctr"/>
                      <a:endParaRPr lang="en-US" dirty="0"/>
                    </a:p>
                    <a:p>
                      <a:pPr algn="ctr"/>
                      <a:endParaRPr lang="en-US" dirty="0"/>
                    </a:p>
                    <a:p>
                      <a:pPr algn="ctr"/>
                      <a:r>
                        <a:rPr lang="en-US" dirty="0" smtClean="0"/>
                        <a:t>Arctic</a:t>
                      </a:r>
                      <a:r>
                        <a:rPr lang="en-US" baseline="0" dirty="0" smtClean="0"/>
                        <a:t> Oscillation</a:t>
                      </a:r>
                      <a:endParaRPr lang="en-US" dirty="0"/>
                    </a:p>
                  </a:txBody>
                  <a:tcPr/>
                </a:tc>
                <a:tc>
                  <a:txBody>
                    <a:bodyPr/>
                    <a:lstStyle/>
                    <a:p>
                      <a:endParaRPr lang="en-US"/>
                    </a:p>
                  </a:txBody>
                  <a:tcPr/>
                </a:tc>
                <a:tc>
                  <a:txBody>
                    <a:bodyPr/>
                    <a:lstStyle/>
                    <a:p>
                      <a:pPr algn="ctr"/>
                      <a:endParaRPr lang="en-US" dirty="0" smtClean="0"/>
                    </a:p>
                    <a:p>
                      <a:pPr algn="ctr"/>
                      <a:r>
                        <a:rPr lang="en-US" dirty="0" smtClean="0"/>
                        <a:t>Poor</a:t>
                      </a:r>
                      <a:r>
                        <a:rPr lang="en-US" baseline="0" dirty="0" smtClean="0"/>
                        <a:t> snow crab recruitment associated with positive values of the AO</a:t>
                      </a:r>
                      <a:endParaRPr lang="en-US" dirty="0"/>
                    </a:p>
                  </a:txBody>
                  <a:tcPr/>
                </a:tc>
                <a:extLst>
                  <a:ext uri="{0D108BD9-81ED-4DB2-BD59-A6C34878D82A}">
                    <a16:rowId xmlns:a16="http://schemas.microsoft.com/office/drawing/2014/main" val="1871600819"/>
                  </a:ext>
                </a:extLst>
              </a:tr>
              <a:tr h="1745041">
                <a:tc>
                  <a:txBody>
                    <a:bodyPr/>
                    <a:lstStyle/>
                    <a:p>
                      <a:pPr algn="ctr"/>
                      <a:endParaRPr lang="en-US" dirty="0"/>
                    </a:p>
                    <a:p>
                      <a:pPr algn="ctr"/>
                      <a:endParaRPr lang="en-US" dirty="0"/>
                    </a:p>
                    <a:p>
                      <a:pPr algn="ctr"/>
                      <a:r>
                        <a:rPr lang="en-US" dirty="0" smtClean="0"/>
                        <a:t>Cold pool extent</a:t>
                      </a:r>
                      <a:endParaRPr lang="en-US" dirty="0"/>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baseline="0"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baseline="0" dirty="0" smtClean="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aseline="0" dirty="0" smtClean="0"/>
                        <a:t>Availability of cold water habitat is critical for juvenile snow crab predator refuge</a:t>
                      </a:r>
                      <a:endParaRPr lang="en-US" baseline="0" dirty="0"/>
                    </a:p>
                    <a:p>
                      <a:pPr algn="ctr"/>
                      <a:endParaRPr lang="en-US" dirty="0"/>
                    </a:p>
                  </a:txBody>
                  <a:tcPr/>
                </a:tc>
                <a:extLst>
                  <a:ext uri="{0D108BD9-81ED-4DB2-BD59-A6C34878D82A}">
                    <a16:rowId xmlns:a16="http://schemas.microsoft.com/office/drawing/2014/main" val="4155142799"/>
                  </a:ext>
                </a:extLst>
              </a:tr>
              <a:tr h="1506308">
                <a:tc>
                  <a:txBody>
                    <a:bodyPr/>
                    <a:lstStyle/>
                    <a:p>
                      <a:pPr algn="ctr"/>
                      <a:endParaRPr lang="en-US" dirty="0"/>
                    </a:p>
                    <a:p>
                      <a:pPr algn="ctr"/>
                      <a:endParaRPr lang="en-US" dirty="0"/>
                    </a:p>
                    <a:p>
                      <a:pPr algn="ctr"/>
                      <a:r>
                        <a:rPr lang="en-US" dirty="0" err="1" smtClean="0"/>
                        <a:t>Chl</a:t>
                      </a:r>
                      <a:r>
                        <a:rPr lang="en-US" dirty="0" smtClean="0"/>
                        <a:t>-</a:t>
                      </a:r>
                      <a:r>
                        <a:rPr lang="en-US" i="1" dirty="0" smtClean="0"/>
                        <a:t>a</a:t>
                      </a:r>
                      <a:r>
                        <a:rPr lang="en-US" dirty="0" smtClean="0"/>
                        <a:t> biomass</a:t>
                      </a:r>
                      <a:endParaRPr lang="en-US" dirty="0"/>
                    </a:p>
                  </a:txBody>
                  <a:tcPr/>
                </a:tc>
                <a:tc>
                  <a:txBody>
                    <a:bodyPr/>
                    <a:lstStyle/>
                    <a:p>
                      <a:endParaRPr lang="en-US"/>
                    </a:p>
                  </a:txBody>
                  <a:tcPr/>
                </a:tc>
                <a:tc>
                  <a:txBody>
                    <a:bodyPr/>
                    <a:lstStyle/>
                    <a:p>
                      <a:pPr algn="ctr"/>
                      <a:endParaRPr lang="en-US" sz="1400" b="0" i="0" u="none" strike="noStrike" cap="none" dirty="0">
                        <a:solidFill>
                          <a:schemeClr val="dk1"/>
                        </a:solidFill>
                        <a:effectLst/>
                        <a:latin typeface="+mn-lt"/>
                        <a:ea typeface="+mn-ea"/>
                        <a:cs typeface="+mn-cs"/>
                        <a:sym typeface="Arial"/>
                      </a:endParaRPr>
                    </a:p>
                    <a:p>
                      <a:pPr algn="ctr"/>
                      <a:r>
                        <a:rPr lang="en-US" sz="1400" b="0" i="0" u="none" strike="noStrike" cap="none" dirty="0" smtClean="0">
                          <a:solidFill>
                            <a:schemeClr val="dk1"/>
                          </a:solidFill>
                          <a:effectLst/>
                          <a:latin typeface="+mn-lt"/>
                          <a:ea typeface="+mn-ea"/>
                          <a:cs typeface="+mn-cs"/>
                          <a:sym typeface="Arial"/>
                        </a:rPr>
                        <a:t>Larval growth</a:t>
                      </a:r>
                      <a:r>
                        <a:rPr lang="en-US" sz="1400" b="0" i="0" u="none" strike="noStrike" cap="none" baseline="0" dirty="0" smtClean="0">
                          <a:solidFill>
                            <a:schemeClr val="dk1"/>
                          </a:solidFill>
                          <a:effectLst/>
                          <a:latin typeface="+mn-lt"/>
                          <a:ea typeface="+mn-ea"/>
                          <a:cs typeface="+mn-cs"/>
                          <a:sym typeface="Arial"/>
                        </a:rPr>
                        <a:t> and survival dependent on high concentrations of diatoms </a:t>
                      </a:r>
                      <a:endParaRPr lang="en-US" sz="14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3896306472"/>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6156" b="2948"/>
          <a:stretch/>
        </p:blipFill>
        <p:spPr>
          <a:xfrm>
            <a:off x="1478595" y="4385284"/>
            <a:ext cx="4963589" cy="131445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69279"/>
          <a:stretch/>
        </p:blipFill>
        <p:spPr>
          <a:xfrm>
            <a:off x="1478594" y="1131375"/>
            <a:ext cx="4963589" cy="1307026"/>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31460" b="35257"/>
          <a:stretch/>
        </p:blipFill>
        <p:spPr>
          <a:xfrm>
            <a:off x="1478595" y="2663460"/>
            <a:ext cx="4963589" cy="1416050"/>
          </a:xfrm>
          <a:prstGeom prst="rect">
            <a:avLst/>
          </a:prstGeom>
        </p:spPr>
      </p:pic>
    </p:spTree>
    <p:extLst>
      <p:ext uri="{BB962C8B-B14F-4D97-AF65-F5344CB8AC3E}">
        <p14:creationId xmlns:p14="http://schemas.microsoft.com/office/powerpoint/2010/main" val="4233061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95"/>
        <p:cNvGrpSpPr/>
        <p:nvPr/>
      </p:nvGrpSpPr>
      <p:grpSpPr>
        <a:xfrm>
          <a:off x="0" y="0"/>
          <a:ext cx="0" cy="0"/>
          <a:chOff x="0" y="0"/>
          <a:chExt cx="0" cy="0"/>
        </a:xfrm>
      </p:grpSpPr>
      <p:cxnSp>
        <p:nvCxnSpPr>
          <p:cNvPr id="396" name="Google Shape;396;p3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97" name="Google Shape;397;p39"/>
          <p:cNvSpPr/>
          <p:nvPr/>
        </p:nvSpPr>
        <p:spPr>
          <a:xfrm>
            <a:off x="-2" y="0"/>
            <a:ext cx="9144000" cy="685786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9" name="Google Shape;389;p38"/>
          <p:cNvSpPr txBox="1"/>
          <p:nvPr/>
        </p:nvSpPr>
        <p:spPr>
          <a:xfrm>
            <a:off x="2410157" y="5820550"/>
            <a:ext cx="3281819" cy="69154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graphicFrame>
        <p:nvGraphicFramePr>
          <p:cNvPr id="5" name="Table 4"/>
          <p:cNvGraphicFramePr>
            <a:graphicFrameLocks noGrp="1"/>
          </p:cNvGraphicFramePr>
          <p:nvPr>
            <p:extLst>
              <p:ext uri="{D42A27DB-BD31-4B8C-83A1-F6EECF244321}">
                <p14:modId xmlns:p14="http://schemas.microsoft.com/office/powerpoint/2010/main" val="3403900454"/>
              </p:ext>
            </p:extLst>
          </p:nvPr>
        </p:nvGraphicFramePr>
        <p:xfrm>
          <a:off x="99752" y="174494"/>
          <a:ext cx="8611984" cy="5798056"/>
        </p:xfrm>
        <a:graphic>
          <a:graphicData uri="http://schemas.openxmlformats.org/drawingml/2006/table">
            <a:tbl>
              <a:tblPr firstRow="1" bandRow="1">
                <a:tableStyleId>{5C22544A-7EE6-4342-B048-85BDC9FD1C3A}</a:tableStyleId>
              </a:tblPr>
              <a:tblGrid>
                <a:gridCol w="1446415">
                  <a:extLst>
                    <a:ext uri="{9D8B030D-6E8A-4147-A177-3AD203B41FA5}">
                      <a16:colId xmlns:a16="http://schemas.microsoft.com/office/drawing/2014/main" val="2930574032"/>
                    </a:ext>
                  </a:extLst>
                </a:gridCol>
                <a:gridCol w="5009803">
                  <a:extLst>
                    <a:ext uri="{9D8B030D-6E8A-4147-A177-3AD203B41FA5}">
                      <a16:colId xmlns:a16="http://schemas.microsoft.com/office/drawing/2014/main" val="3487697757"/>
                    </a:ext>
                  </a:extLst>
                </a:gridCol>
                <a:gridCol w="2155766">
                  <a:extLst>
                    <a:ext uri="{9D8B030D-6E8A-4147-A177-3AD203B41FA5}">
                      <a16:colId xmlns:a16="http://schemas.microsoft.com/office/drawing/2014/main" val="1798820860"/>
                    </a:ext>
                  </a:extLst>
                </a:gridCol>
              </a:tblGrid>
              <a:tr h="806408">
                <a:tc gridSpan="3">
                  <a:txBody>
                    <a:bodyPr/>
                    <a:lstStyle/>
                    <a:p>
                      <a:endParaRPr lang="en-US" dirty="0"/>
                    </a:p>
                    <a:p>
                      <a:r>
                        <a:rPr lang="en-US" dirty="0" smtClean="0"/>
                        <a:t>Upper Trophic</a:t>
                      </a:r>
                      <a:r>
                        <a:rPr lang="en-US" baseline="0" dirty="0" smtClean="0"/>
                        <a:t> </a:t>
                      </a:r>
                    </a:p>
                    <a:p>
                      <a:r>
                        <a:rPr lang="en-US" baseline="0" dirty="0" smtClean="0"/>
                        <a:t>Level</a:t>
                      </a:r>
                      <a:r>
                        <a:rPr lang="en-US" dirty="0" smtClean="0"/>
                        <a:t> </a:t>
                      </a:r>
                      <a:r>
                        <a:rPr lang="en-US" dirty="0"/>
                        <a:t>Indicators                            </a:t>
                      </a:r>
                      <a:r>
                        <a:rPr lang="en-US" dirty="0" smtClean="0"/>
                        <a:t>       Time</a:t>
                      </a:r>
                      <a:r>
                        <a:rPr lang="en-US" baseline="0" dirty="0" smtClean="0"/>
                        <a:t> </a:t>
                      </a:r>
                      <a:r>
                        <a:rPr lang="en-US" baseline="0" dirty="0"/>
                        <a:t>series Trend                                             Mechanistic Link</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00521000"/>
                  </a:ext>
                </a:extLst>
              </a:tr>
              <a:tr h="1666911">
                <a:tc>
                  <a:txBody>
                    <a:bodyPr/>
                    <a:lstStyle/>
                    <a:p>
                      <a:pPr algn="ctr"/>
                      <a:endParaRPr lang="en-US" dirty="0"/>
                    </a:p>
                    <a:p>
                      <a:pPr algn="ctr"/>
                      <a:endParaRPr lang="en-US" dirty="0"/>
                    </a:p>
                    <a:p>
                      <a:pPr algn="ctr"/>
                      <a:r>
                        <a:rPr lang="en-US" dirty="0" smtClean="0"/>
                        <a:t>Snow crab</a:t>
                      </a:r>
                      <a:r>
                        <a:rPr lang="en-US" baseline="0" dirty="0" smtClean="0"/>
                        <a:t> </a:t>
                      </a:r>
                    </a:p>
                    <a:p>
                      <a:pPr algn="ctr"/>
                      <a:r>
                        <a:rPr lang="en-US" baseline="0" dirty="0" smtClean="0"/>
                        <a:t>center of distribution</a:t>
                      </a:r>
                      <a:endParaRPr lang="en-US" dirty="0"/>
                    </a:p>
                  </a:txBody>
                  <a:tcPr/>
                </a:tc>
                <a:tc>
                  <a:txBody>
                    <a:bodyPr/>
                    <a:lstStyle/>
                    <a:p>
                      <a:endParaRPr lang="en-US" dirty="0"/>
                    </a:p>
                  </a:txBody>
                  <a:tcPr/>
                </a:tc>
                <a:tc>
                  <a:txBody>
                    <a:bodyPr/>
                    <a:lstStyle/>
                    <a:p>
                      <a:pPr algn="ctr"/>
                      <a:endParaRPr lang="en-US" dirty="0" smtClean="0"/>
                    </a:p>
                    <a:p>
                      <a:pPr algn="ctr"/>
                      <a:r>
                        <a:rPr lang="en-US" dirty="0" smtClean="0"/>
                        <a:t>Shifts in the spatial extent of snow crab are driven by bottom temperatures</a:t>
                      </a:r>
                      <a:r>
                        <a:rPr lang="en-US" baseline="0" dirty="0" smtClean="0"/>
                        <a:t> and cold pool dynamics </a:t>
                      </a:r>
                      <a:endParaRPr lang="en-US" dirty="0"/>
                    </a:p>
                  </a:txBody>
                  <a:tcPr/>
                </a:tc>
                <a:extLst>
                  <a:ext uri="{0D108BD9-81ED-4DB2-BD59-A6C34878D82A}">
                    <a16:rowId xmlns:a16="http://schemas.microsoft.com/office/drawing/2014/main" val="1871600819"/>
                  </a:ext>
                </a:extLst>
              </a:tr>
              <a:tr h="1750128">
                <a:tc>
                  <a:txBody>
                    <a:bodyPr/>
                    <a:lstStyle/>
                    <a:p>
                      <a:pPr algn="ctr"/>
                      <a:endParaRPr lang="en-US" dirty="0"/>
                    </a:p>
                    <a:p>
                      <a:pPr algn="ctr"/>
                      <a:endParaRPr lang="en-US" dirty="0"/>
                    </a:p>
                    <a:p>
                      <a:pPr algn="ctr"/>
                      <a:r>
                        <a:rPr lang="en-US" dirty="0" smtClean="0"/>
                        <a:t>Snow crab temperature of</a:t>
                      </a:r>
                      <a:r>
                        <a:rPr lang="en-US" baseline="0" dirty="0" smtClean="0"/>
                        <a:t> occupancy </a:t>
                      </a:r>
                      <a:endParaRPr lang="en-US" dirty="0"/>
                    </a:p>
                  </a:txBody>
                  <a:tcPr/>
                </a:tc>
                <a:tc>
                  <a:txBody>
                    <a:bodyPr/>
                    <a:lstStyle/>
                    <a:p>
                      <a:endParaRPr lang="en-US"/>
                    </a:p>
                  </a:txBody>
                  <a:tcPr/>
                </a:tc>
                <a:tc>
                  <a:txBody>
                    <a:bodyPr/>
                    <a:lstStyle/>
                    <a:p>
                      <a:pPr algn="ctr"/>
                      <a:endParaRPr lang="en-US" dirty="0"/>
                    </a:p>
                    <a:p>
                      <a:pPr algn="ctr"/>
                      <a:endParaRPr lang="en-US" dirty="0" smtClean="0"/>
                    </a:p>
                    <a:p>
                      <a:pPr algn="ctr"/>
                      <a:r>
                        <a:rPr lang="en-US" dirty="0" smtClean="0"/>
                        <a:t>Immature</a:t>
                      </a:r>
                      <a:r>
                        <a:rPr lang="en-US" baseline="0" dirty="0" smtClean="0"/>
                        <a:t> snow crab are highly sensitive to bottom temperatures</a:t>
                      </a:r>
                    </a:p>
                    <a:p>
                      <a:pPr algn="ctr"/>
                      <a:endParaRPr lang="en-US" dirty="0"/>
                    </a:p>
                  </a:txBody>
                  <a:tcPr/>
                </a:tc>
                <a:extLst>
                  <a:ext uri="{0D108BD9-81ED-4DB2-BD59-A6C34878D82A}">
                    <a16:rowId xmlns:a16="http://schemas.microsoft.com/office/drawing/2014/main" val="4155142799"/>
                  </a:ext>
                </a:extLst>
              </a:tr>
              <a:tr h="1574609">
                <a:tc>
                  <a:txBody>
                    <a:bodyPr/>
                    <a:lstStyle/>
                    <a:p>
                      <a:pPr algn="ctr"/>
                      <a:endParaRPr lang="en-US" dirty="0"/>
                    </a:p>
                    <a:p>
                      <a:pPr algn="ctr"/>
                      <a:endParaRPr lang="en-US" dirty="0"/>
                    </a:p>
                    <a:p>
                      <a:pPr algn="ctr"/>
                      <a:r>
                        <a:rPr lang="en-US" dirty="0" smtClean="0"/>
                        <a:t>Pacific</a:t>
                      </a:r>
                      <a:r>
                        <a:rPr lang="en-US" baseline="0" dirty="0" smtClean="0"/>
                        <a:t> cod consumption of snow crab</a:t>
                      </a:r>
                      <a:endParaRPr lang="en-US" dirty="0"/>
                    </a:p>
                  </a:txBody>
                  <a:tcPr/>
                </a:tc>
                <a:tc>
                  <a:txBody>
                    <a:bodyPr/>
                    <a:lstStyle/>
                    <a:p>
                      <a:endParaRPr lang="en-US" dirty="0"/>
                    </a:p>
                  </a:txBody>
                  <a:tcPr/>
                </a:tc>
                <a:tc>
                  <a:txBody>
                    <a:bodyPr/>
                    <a:lstStyle/>
                    <a:p>
                      <a:endParaRPr lang="en-US" dirty="0"/>
                    </a:p>
                    <a:p>
                      <a:pPr algn="ctr"/>
                      <a:r>
                        <a:rPr lang="en-US" dirty="0" smtClean="0"/>
                        <a:t>Pacific cod predation is a major</a:t>
                      </a:r>
                      <a:r>
                        <a:rPr lang="en-US" baseline="0" dirty="0" smtClean="0"/>
                        <a:t> source of immature snow crab mortality </a:t>
                      </a:r>
                      <a:endParaRPr lang="en-US" dirty="0"/>
                    </a:p>
                  </a:txBody>
                  <a:tcPr/>
                </a:tc>
                <a:extLst>
                  <a:ext uri="{0D108BD9-81ED-4DB2-BD59-A6C34878D82A}">
                    <a16:rowId xmlns:a16="http://schemas.microsoft.com/office/drawing/2014/main" val="3896306472"/>
                  </a:ext>
                </a:extLst>
              </a:tr>
            </a:tbl>
          </a:graphicData>
        </a:graphic>
      </p:graphicFrame>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08"/>
          <a:stretch/>
        </p:blipFill>
        <p:spPr>
          <a:xfrm>
            <a:off x="1657349" y="2794000"/>
            <a:ext cx="4808751" cy="14224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349" y="4508086"/>
            <a:ext cx="4808751" cy="13739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349" y="1128387"/>
            <a:ext cx="4808751" cy="1373929"/>
          </a:xfrm>
          <a:prstGeom prst="rect">
            <a:avLst/>
          </a:prstGeom>
        </p:spPr>
      </p:pic>
    </p:spTree>
    <p:extLst>
      <p:ext uri="{BB962C8B-B14F-4D97-AF65-F5344CB8AC3E}">
        <p14:creationId xmlns:p14="http://schemas.microsoft.com/office/powerpoint/2010/main" val="3913677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95"/>
        <p:cNvGrpSpPr/>
        <p:nvPr/>
      </p:nvGrpSpPr>
      <p:grpSpPr>
        <a:xfrm>
          <a:off x="0" y="0"/>
          <a:ext cx="0" cy="0"/>
          <a:chOff x="0" y="0"/>
          <a:chExt cx="0" cy="0"/>
        </a:xfrm>
      </p:grpSpPr>
      <p:cxnSp>
        <p:nvCxnSpPr>
          <p:cNvPr id="396" name="Google Shape;396;p3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97" name="Google Shape;397;p39"/>
          <p:cNvSpPr/>
          <p:nvPr/>
        </p:nvSpPr>
        <p:spPr>
          <a:xfrm>
            <a:off x="-2" y="0"/>
            <a:ext cx="9144000" cy="685786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9" name="Google Shape;389;p38"/>
          <p:cNvSpPr txBox="1"/>
          <p:nvPr/>
        </p:nvSpPr>
        <p:spPr>
          <a:xfrm>
            <a:off x="2410157" y="5820550"/>
            <a:ext cx="3281819" cy="69154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graphicFrame>
        <p:nvGraphicFramePr>
          <p:cNvPr id="5" name="Table 4"/>
          <p:cNvGraphicFramePr>
            <a:graphicFrameLocks noGrp="1"/>
          </p:cNvGraphicFramePr>
          <p:nvPr>
            <p:extLst>
              <p:ext uri="{D42A27DB-BD31-4B8C-83A1-F6EECF244321}">
                <p14:modId xmlns:p14="http://schemas.microsoft.com/office/powerpoint/2010/main" val="1451884638"/>
              </p:ext>
            </p:extLst>
          </p:nvPr>
        </p:nvGraphicFramePr>
        <p:xfrm>
          <a:off x="99752" y="174494"/>
          <a:ext cx="8611984" cy="5798056"/>
        </p:xfrm>
        <a:graphic>
          <a:graphicData uri="http://schemas.openxmlformats.org/drawingml/2006/table">
            <a:tbl>
              <a:tblPr firstRow="1" bandRow="1">
                <a:tableStyleId>{5C22544A-7EE6-4342-B048-85BDC9FD1C3A}</a:tableStyleId>
              </a:tblPr>
              <a:tblGrid>
                <a:gridCol w="1446415">
                  <a:extLst>
                    <a:ext uri="{9D8B030D-6E8A-4147-A177-3AD203B41FA5}">
                      <a16:colId xmlns:a16="http://schemas.microsoft.com/office/drawing/2014/main" val="2930574032"/>
                    </a:ext>
                  </a:extLst>
                </a:gridCol>
                <a:gridCol w="5009803">
                  <a:extLst>
                    <a:ext uri="{9D8B030D-6E8A-4147-A177-3AD203B41FA5}">
                      <a16:colId xmlns:a16="http://schemas.microsoft.com/office/drawing/2014/main" val="3487697757"/>
                    </a:ext>
                  </a:extLst>
                </a:gridCol>
                <a:gridCol w="2155766">
                  <a:extLst>
                    <a:ext uri="{9D8B030D-6E8A-4147-A177-3AD203B41FA5}">
                      <a16:colId xmlns:a16="http://schemas.microsoft.com/office/drawing/2014/main" val="1798820860"/>
                    </a:ext>
                  </a:extLst>
                </a:gridCol>
              </a:tblGrid>
              <a:tr h="806408">
                <a:tc gridSpan="3">
                  <a:txBody>
                    <a:bodyPr/>
                    <a:lstStyle/>
                    <a:p>
                      <a:endParaRPr lang="en-US" dirty="0"/>
                    </a:p>
                    <a:p>
                      <a:r>
                        <a:rPr lang="en-US" dirty="0" smtClean="0"/>
                        <a:t>Upper Trophic</a:t>
                      </a:r>
                      <a:r>
                        <a:rPr lang="en-US" baseline="0" dirty="0" smtClean="0"/>
                        <a:t> </a:t>
                      </a:r>
                    </a:p>
                    <a:p>
                      <a:r>
                        <a:rPr lang="en-US" baseline="0" dirty="0" smtClean="0"/>
                        <a:t>Level</a:t>
                      </a:r>
                      <a:r>
                        <a:rPr lang="en-US" dirty="0" smtClean="0"/>
                        <a:t> </a:t>
                      </a:r>
                      <a:r>
                        <a:rPr lang="en-US" dirty="0"/>
                        <a:t>Indicators                            </a:t>
                      </a:r>
                      <a:r>
                        <a:rPr lang="en-US" dirty="0" smtClean="0"/>
                        <a:t>       Time</a:t>
                      </a:r>
                      <a:r>
                        <a:rPr lang="en-US" baseline="0" dirty="0" smtClean="0"/>
                        <a:t> </a:t>
                      </a:r>
                      <a:r>
                        <a:rPr lang="en-US" baseline="0" dirty="0"/>
                        <a:t>series Trend                                             Mechanistic Link</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00521000"/>
                  </a:ext>
                </a:extLst>
              </a:tr>
              <a:tr h="1666911">
                <a:tc>
                  <a:txBody>
                    <a:bodyPr/>
                    <a:lstStyle/>
                    <a:p>
                      <a:pPr algn="ctr"/>
                      <a:endParaRPr lang="en-US" dirty="0"/>
                    </a:p>
                    <a:p>
                      <a:pPr algn="ctr"/>
                      <a:endParaRPr lang="en-US" dirty="0"/>
                    </a:p>
                    <a:p>
                      <a:pPr algn="ctr"/>
                      <a:r>
                        <a:rPr lang="en-US" dirty="0" smtClean="0"/>
                        <a:t>Benthic prey</a:t>
                      </a:r>
                      <a:r>
                        <a:rPr lang="en-US" baseline="0" dirty="0" smtClean="0"/>
                        <a:t> biomass</a:t>
                      </a:r>
                      <a:endParaRPr lang="en-US" dirty="0"/>
                    </a:p>
                  </a:txBody>
                  <a:tcPr/>
                </a:tc>
                <a:tc>
                  <a:txBody>
                    <a:bodyPr/>
                    <a:lstStyle/>
                    <a:p>
                      <a:endParaRPr lang="en-US"/>
                    </a:p>
                  </a:txBody>
                  <a:tcPr/>
                </a:tc>
                <a:tc>
                  <a:txBody>
                    <a:bodyPr/>
                    <a:lstStyle/>
                    <a:p>
                      <a:pPr algn="ctr"/>
                      <a:endParaRPr lang="en-US" baseline="0" dirty="0" smtClean="0"/>
                    </a:p>
                    <a:p>
                      <a:pPr algn="ctr"/>
                      <a:r>
                        <a:rPr lang="en-US" dirty="0" smtClean="0"/>
                        <a:t>Benthic</a:t>
                      </a:r>
                      <a:r>
                        <a:rPr lang="en-US" baseline="0" dirty="0" smtClean="0"/>
                        <a:t> prey availability may drive patterns in growth, energetic condition and survival</a:t>
                      </a:r>
                      <a:endParaRPr lang="en-US" dirty="0"/>
                    </a:p>
                  </a:txBody>
                  <a:tcPr/>
                </a:tc>
                <a:extLst>
                  <a:ext uri="{0D108BD9-81ED-4DB2-BD59-A6C34878D82A}">
                    <a16:rowId xmlns:a16="http://schemas.microsoft.com/office/drawing/2014/main" val="1871600819"/>
                  </a:ext>
                </a:extLst>
              </a:tr>
              <a:tr h="1750128">
                <a:tc>
                  <a:txBody>
                    <a:bodyPr/>
                    <a:lstStyle/>
                    <a:p>
                      <a:pPr algn="ctr"/>
                      <a:endParaRPr lang="en-US" dirty="0"/>
                    </a:p>
                    <a:p>
                      <a:pPr algn="ctr"/>
                      <a:endParaRPr lang="en-US" dirty="0"/>
                    </a:p>
                    <a:p>
                      <a:pPr algn="ctr"/>
                      <a:r>
                        <a:rPr lang="en-US" dirty="0" smtClean="0"/>
                        <a:t>Female snow crab</a:t>
                      </a:r>
                      <a:r>
                        <a:rPr lang="en-US" baseline="0" dirty="0" smtClean="0"/>
                        <a:t> size at maturity </a:t>
                      </a:r>
                      <a:endParaRPr lang="en-US" dirty="0"/>
                    </a:p>
                  </a:txBody>
                  <a:tcPr/>
                </a:tc>
                <a:tc>
                  <a:txBody>
                    <a:bodyPr/>
                    <a:lstStyle/>
                    <a:p>
                      <a:endParaRPr lang="en-US" dirty="0"/>
                    </a:p>
                  </a:txBody>
                  <a:tcPr/>
                </a:tc>
                <a:tc>
                  <a:txBody>
                    <a:bodyPr/>
                    <a:lstStyle/>
                    <a:p>
                      <a:pPr algn="ctr"/>
                      <a:endParaRPr lang="en-US" dirty="0"/>
                    </a:p>
                    <a:p>
                      <a:pPr algn="ctr"/>
                      <a:r>
                        <a:rPr lang="en-US" baseline="0" dirty="0" smtClean="0"/>
                        <a:t>Fecundity increases with female size, suggesting that size at maturity is indicative of reproductive potential </a:t>
                      </a:r>
                      <a:endParaRPr lang="en-US" dirty="0"/>
                    </a:p>
                  </a:txBody>
                  <a:tcPr/>
                </a:tc>
                <a:extLst>
                  <a:ext uri="{0D108BD9-81ED-4DB2-BD59-A6C34878D82A}">
                    <a16:rowId xmlns:a16="http://schemas.microsoft.com/office/drawing/2014/main" val="4155142799"/>
                  </a:ext>
                </a:extLst>
              </a:tr>
              <a:tr h="1574609">
                <a:tc>
                  <a:txBody>
                    <a:bodyPr/>
                    <a:lstStyle/>
                    <a:p>
                      <a:pPr algn="ctr"/>
                      <a:endParaRPr lang="en-US" dirty="0"/>
                    </a:p>
                    <a:p>
                      <a:pPr algn="ctr"/>
                      <a:endParaRPr lang="en-US" dirty="0"/>
                    </a:p>
                    <a:p>
                      <a:pPr algn="ctr"/>
                      <a:r>
                        <a:rPr lang="en-US" dirty="0" smtClean="0"/>
                        <a:t>Bitter </a:t>
                      </a:r>
                      <a:r>
                        <a:rPr lang="en-US" baseline="0" dirty="0" smtClean="0"/>
                        <a:t>crab syndrome visual prevalence</a:t>
                      </a:r>
                      <a:endParaRPr lang="en-US" dirty="0"/>
                    </a:p>
                  </a:txBody>
                  <a:tcPr/>
                </a:tc>
                <a:tc>
                  <a:txBody>
                    <a:bodyPr/>
                    <a:lstStyle/>
                    <a:p>
                      <a:endParaRPr lang="en-US" dirty="0"/>
                    </a:p>
                  </a:txBody>
                  <a:tcPr/>
                </a:tc>
                <a:tc>
                  <a:txBody>
                    <a:bodyPr/>
                    <a:lstStyle/>
                    <a:p>
                      <a:endParaRPr lang="en-US" dirty="0"/>
                    </a:p>
                    <a:p>
                      <a:pPr algn="ctr"/>
                      <a:r>
                        <a:rPr lang="en-US" dirty="0" smtClean="0"/>
                        <a:t>Infection</a:t>
                      </a:r>
                      <a:r>
                        <a:rPr lang="en-US" baseline="0" dirty="0" smtClean="0"/>
                        <a:t> with bitter crab syndrome is often fatal in snow crab, and disease progression accelerates in warmer waters</a:t>
                      </a:r>
                      <a:endParaRPr lang="en-US" dirty="0"/>
                    </a:p>
                  </a:txBody>
                  <a:tcPr/>
                </a:tc>
                <a:extLst>
                  <a:ext uri="{0D108BD9-81ED-4DB2-BD59-A6C34878D82A}">
                    <a16:rowId xmlns:a16="http://schemas.microsoft.com/office/drawing/2014/main" val="3896306472"/>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361" y="1096734"/>
            <a:ext cx="4851409" cy="13861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361" y="2859779"/>
            <a:ext cx="4851409" cy="138611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361" y="4499419"/>
            <a:ext cx="4851409" cy="1386118"/>
          </a:xfrm>
          <a:prstGeom prst="rect">
            <a:avLst/>
          </a:prstGeom>
        </p:spPr>
      </p:pic>
    </p:spTree>
    <p:extLst>
      <p:ext uri="{BB962C8B-B14F-4D97-AF65-F5344CB8AC3E}">
        <p14:creationId xmlns:p14="http://schemas.microsoft.com/office/powerpoint/2010/main" val="339432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cxnSp>
        <p:nvCxnSpPr>
          <p:cNvPr id="1383" name="Google Shape;1383;p16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384" name="Google Shape;1384;p162"/>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385" name="Google Shape;1385;p162"/>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386" name="Google Shape;1386;p16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387" name="Google Shape;1387;p162"/>
          <p:cNvSpPr txBox="1">
            <a:spLocks noGrp="1"/>
          </p:cNvSpPr>
          <p:nvPr>
            <p:ph type="title"/>
          </p:nvPr>
        </p:nvSpPr>
        <p:spPr>
          <a:xfrm>
            <a:off x="546100" y="150735"/>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smtClean="0">
                <a:latin typeface="Gill Sans"/>
                <a:ea typeface="Gill Sans"/>
                <a:cs typeface="Gill Sans"/>
                <a:sym typeface="Gill Sans"/>
              </a:rPr>
              <a:t>Proposed </a:t>
            </a:r>
            <a:r>
              <a:rPr lang="en-US" sz="3200" dirty="0" smtClean="0">
                <a:latin typeface="Gill Sans"/>
                <a:ea typeface="Gill Sans"/>
                <a:cs typeface="Gill Sans"/>
                <a:sym typeface="Gill Sans"/>
              </a:rPr>
              <a:t>ecosystem indicators in development </a:t>
            </a:r>
            <a:endParaRPr sz="3200" dirty="0">
              <a:latin typeface="Gill Sans"/>
              <a:ea typeface="Gill Sans"/>
              <a:cs typeface="Gill Sans"/>
              <a:sym typeface="Gill Sans"/>
            </a:endParaRPr>
          </a:p>
        </p:txBody>
      </p:sp>
      <p:sp>
        <p:nvSpPr>
          <p:cNvPr id="9" name="Google Shape;1172;p151"/>
          <p:cNvSpPr txBox="1">
            <a:spLocks noGrp="1"/>
          </p:cNvSpPr>
          <p:nvPr>
            <p:ph type="body" idx="1"/>
          </p:nvPr>
        </p:nvSpPr>
        <p:spPr>
          <a:xfrm>
            <a:off x="4113021" y="2299856"/>
            <a:ext cx="5335779" cy="43512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Hatch-spring bloom overlap</a:t>
            </a:r>
          </a:p>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Snow crab settlement success (IBM) </a:t>
            </a:r>
          </a:p>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Snow crab larval </a:t>
            </a:r>
            <a:r>
              <a:rPr lang="en-US" sz="1600" dirty="0" err="1" smtClean="0">
                <a:solidFill>
                  <a:schemeClr val="tx1"/>
                </a:solidFill>
                <a:latin typeface="Corbel" panose="020B0503020204020204" pitchFamily="34" charset="0"/>
                <a:ea typeface="Gill Sans"/>
                <a:cs typeface="Gill Sans"/>
                <a:sym typeface="Gill Sans"/>
              </a:rPr>
              <a:t>intermolt</a:t>
            </a:r>
            <a:r>
              <a:rPr lang="en-US" sz="1600" dirty="0" smtClean="0">
                <a:solidFill>
                  <a:schemeClr val="tx1"/>
                </a:solidFill>
                <a:latin typeface="Corbel" panose="020B0503020204020204" pitchFamily="34" charset="0"/>
                <a:ea typeface="Gill Sans"/>
                <a:cs typeface="Gill Sans"/>
                <a:sym typeface="Gill Sans"/>
              </a:rPr>
              <a:t> duration (IBM)</a:t>
            </a:r>
          </a:p>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Winter cod predation (observer stomach scans)</a:t>
            </a:r>
          </a:p>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Pacific cod-snow crab spatial overlap (BTS)</a:t>
            </a:r>
            <a:endParaRPr lang="en-US" sz="1600" dirty="0">
              <a:solidFill>
                <a:schemeClr val="tx1"/>
              </a:solidFill>
              <a:latin typeface="Corbel" panose="020B0503020204020204" pitchFamily="34" charset="0"/>
              <a:ea typeface="Gill Sans"/>
              <a:cs typeface="Gill Sans"/>
              <a:sym typeface="Gill Sans"/>
            </a:endParaRPr>
          </a:p>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Bitter crab syndrome prevalence (PCR assays)</a:t>
            </a:r>
            <a:endParaRPr lang="en-US" sz="1600" dirty="0">
              <a:solidFill>
                <a:schemeClr val="tx1"/>
              </a:solidFill>
              <a:latin typeface="Corbel" panose="020B0503020204020204" pitchFamily="34" charset="0"/>
              <a:ea typeface="Gill Sans"/>
              <a:cs typeface="Gill Sans"/>
              <a:sym typeface="Gill Sans"/>
            </a:endParaRPr>
          </a:p>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Snow crab recruit condition index (Lipid analysis/Brix)</a:t>
            </a:r>
          </a:p>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Larval snow crab abundance (</a:t>
            </a:r>
            <a:r>
              <a:rPr lang="en-US" sz="1600" dirty="0" err="1" smtClean="0">
                <a:solidFill>
                  <a:schemeClr val="tx1"/>
                </a:solidFill>
                <a:latin typeface="Corbel" panose="020B0503020204020204" pitchFamily="34" charset="0"/>
                <a:ea typeface="Gill Sans"/>
                <a:cs typeface="Gill Sans"/>
                <a:sym typeface="Gill Sans"/>
              </a:rPr>
              <a:t>EcoFOCI</a:t>
            </a:r>
            <a:r>
              <a:rPr lang="en-US" sz="1600" dirty="0" smtClean="0">
                <a:solidFill>
                  <a:schemeClr val="tx1"/>
                </a:solidFill>
                <a:latin typeface="Corbel" panose="020B0503020204020204" pitchFamily="34" charset="0"/>
                <a:ea typeface="Gill Sans"/>
                <a:cs typeface="Gill Sans"/>
                <a:sym typeface="Gill Sans"/>
              </a:rPr>
              <a:t> larval surveys)</a:t>
            </a:r>
          </a:p>
          <a:p>
            <a:pPr marL="0" indent="0">
              <a:lnSpc>
                <a:spcPct val="120000"/>
              </a:lnSpc>
              <a:spcBef>
                <a:spcPts val="0"/>
              </a:spcBef>
              <a:buClr>
                <a:schemeClr val="lt1"/>
              </a:buClr>
              <a:buSzPts val="2800"/>
              <a:buNone/>
            </a:pPr>
            <a:r>
              <a:rPr lang="en-US" sz="1600" dirty="0" smtClean="0">
                <a:solidFill>
                  <a:schemeClr val="tx1"/>
                </a:solidFill>
                <a:latin typeface="Corbel" panose="020B0503020204020204" pitchFamily="34" charset="0"/>
                <a:ea typeface="Gill Sans"/>
                <a:cs typeface="Gill Sans"/>
                <a:sym typeface="Gill Sans"/>
              </a:rPr>
              <a:t>Indicators derived from ABSC Skipper Survey </a:t>
            </a:r>
          </a:p>
          <a:p>
            <a:pPr marL="342900">
              <a:lnSpc>
                <a:spcPct val="120000"/>
              </a:lnSpc>
              <a:spcBef>
                <a:spcPts val="0"/>
              </a:spcBef>
              <a:buClr>
                <a:schemeClr val="lt1"/>
              </a:buClr>
              <a:buSzPts val="2800"/>
              <a:buFontTx/>
              <a:buChar char="-"/>
            </a:pPr>
            <a:endParaRPr lang="en-US" sz="1800" dirty="0">
              <a:solidFill>
                <a:schemeClr val="tx1"/>
              </a:solidFill>
              <a:latin typeface="Corbel" panose="020B0503020204020204" pitchFamily="34" charset="0"/>
              <a:ea typeface="Gill Sans"/>
              <a:cs typeface="Gill Sans"/>
              <a:sym typeface="Gill Sans"/>
            </a:endParaRPr>
          </a:p>
          <a:p>
            <a:pPr marL="342900">
              <a:lnSpc>
                <a:spcPct val="120000"/>
              </a:lnSpc>
              <a:spcBef>
                <a:spcPts val="0"/>
              </a:spcBef>
              <a:buClr>
                <a:schemeClr val="lt1"/>
              </a:buClr>
              <a:buSzPts val="2800"/>
              <a:buFontTx/>
              <a:buChar char="-"/>
            </a:pPr>
            <a:endParaRPr lang="en-US" sz="2000" dirty="0" smtClean="0">
              <a:solidFill>
                <a:schemeClr val="tx1"/>
              </a:solidFill>
              <a:latin typeface="Gill Sans"/>
              <a:ea typeface="Gill Sans"/>
              <a:cs typeface="Gill Sans"/>
              <a:sym typeface="Gill Sans"/>
            </a:endParaRPr>
          </a:p>
          <a:p>
            <a:pPr marL="342900">
              <a:lnSpc>
                <a:spcPct val="120000"/>
              </a:lnSpc>
              <a:spcBef>
                <a:spcPts val="0"/>
              </a:spcBef>
              <a:buClr>
                <a:schemeClr val="lt1"/>
              </a:buClr>
              <a:buSzPts val="2800"/>
              <a:buFontTx/>
              <a:buChar char="-"/>
            </a:pPr>
            <a:endParaRPr lang="en-US" sz="2000" dirty="0" smtClean="0">
              <a:solidFill>
                <a:schemeClr val="tx1"/>
              </a:solidFill>
              <a:latin typeface="Gill Sans"/>
              <a:ea typeface="Gill Sans"/>
              <a:cs typeface="Gill Sans"/>
              <a:sym typeface="Gill Sans"/>
            </a:endParaRPr>
          </a:p>
          <a:p>
            <a:pPr marL="342900">
              <a:lnSpc>
                <a:spcPct val="120000"/>
              </a:lnSpc>
              <a:spcBef>
                <a:spcPts val="0"/>
              </a:spcBef>
              <a:buClr>
                <a:schemeClr val="lt1"/>
              </a:buClr>
              <a:buSzPts val="2800"/>
              <a:buFont typeface="Arial" panose="020B0604020202020204" pitchFamily="34" charset="0"/>
              <a:buChar char="•"/>
            </a:pPr>
            <a:endParaRPr lang="en-US" sz="2000" dirty="0" smtClean="0">
              <a:solidFill>
                <a:schemeClr val="tx1"/>
              </a:solidFill>
              <a:latin typeface="Gill Sans"/>
              <a:ea typeface="Gill Sans"/>
              <a:cs typeface="Gill Sans"/>
              <a:sym typeface="Gill Sans"/>
            </a:endParaRPr>
          </a:p>
          <a:p>
            <a:pPr marL="342900" lvl="1" indent="0" algn="l" rtl="0">
              <a:lnSpc>
                <a:spcPct val="120000"/>
              </a:lnSpc>
              <a:spcBef>
                <a:spcPts val="375"/>
              </a:spcBef>
              <a:spcAft>
                <a:spcPts val="0"/>
              </a:spcAft>
              <a:buClr>
                <a:schemeClr val="lt1"/>
              </a:buClr>
              <a:buSzPts val="2400"/>
              <a:buNone/>
            </a:pPr>
            <a:endParaRPr dirty="0">
              <a:solidFill>
                <a:schemeClr val="tx1"/>
              </a:solidFill>
            </a:endParaRPr>
          </a:p>
        </p:txBody>
      </p:sp>
      <p:grpSp>
        <p:nvGrpSpPr>
          <p:cNvPr id="5" name="Group 4"/>
          <p:cNvGrpSpPr/>
          <p:nvPr/>
        </p:nvGrpSpPr>
        <p:grpSpPr>
          <a:xfrm>
            <a:off x="104998" y="1792295"/>
            <a:ext cx="3746501" cy="4088593"/>
            <a:chOff x="104998" y="1792295"/>
            <a:chExt cx="3746501" cy="4088593"/>
          </a:xfrm>
        </p:grpSpPr>
        <p:pic>
          <p:nvPicPr>
            <p:cNvPr id="10" name="Picture 9"/>
            <p:cNvPicPr>
              <a:picLocks noChangeAspect="1"/>
            </p:cNvPicPr>
            <p:nvPr/>
          </p:nvPicPr>
          <p:blipFill rotWithShape="1">
            <a:blip r:embed="rId4"/>
            <a:srcRect l="17973" r="24900"/>
            <a:stretch/>
          </p:blipFill>
          <p:spPr>
            <a:xfrm>
              <a:off x="104998" y="1792295"/>
              <a:ext cx="3501802" cy="4088593"/>
            </a:xfrm>
            <a:prstGeom prst="rect">
              <a:avLst/>
            </a:prstGeom>
          </p:spPr>
        </p:pic>
        <p:sp>
          <p:nvSpPr>
            <p:cNvPr id="2" name="Rectangle 1"/>
            <p:cNvSpPr/>
            <p:nvPr/>
          </p:nvSpPr>
          <p:spPr>
            <a:xfrm>
              <a:off x="3149600" y="2317750"/>
              <a:ext cx="67945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2049" y="4682264"/>
              <a:ext cx="679450" cy="72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Left Brace 13"/>
          <p:cNvSpPr/>
          <p:nvPr/>
        </p:nvSpPr>
        <p:spPr>
          <a:xfrm>
            <a:off x="3724220" y="2299856"/>
            <a:ext cx="388801" cy="2743200"/>
          </a:xfrm>
          <a:prstGeom prst="leftBrace">
            <a:avLst>
              <a:gd name="adj1" fmla="val 25934"/>
              <a:gd name="adj2" fmla="val 51619"/>
            </a:avLst>
          </a:prstGeom>
          <a:noFill/>
          <a:ln w="38100">
            <a:solidFill>
              <a:srgbClr val="1702F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72533751"/>
      </p:ext>
    </p:extLst>
  </p:cSld>
  <p:clrMapOvr>
    <a:masterClrMapping/>
  </p:clrMapOvr>
  <p:transition>
    <p:fade/>
  </p:transition>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12783</TotalTime>
  <Words>1754</Words>
  <Application>Microsoft Office PowerPoint</Application>
  <PresentationFormat>On-screen Show (4:3)</PresentationFormat>
  <Paragraphs>208</Paragraphs>
  <Slides>13</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Corbel</vt:lpstr>
      <vt:lpstr>Garamond</vt:lpstr>
      <vt:lpstr>Gill Sans</vt:lpstr>
      <vt:lpstr>Depth</vt:lpstr>
      <vt:lpstr>Depth</vt:lpstr>
      <vt:lpstr>1_Depth</vt:lpstr>
      <vt:lpstr>3_Depth</vt:lpstr>
      <vt:lpstr>Ecosystem &amp; Socioeconomic  Profile   Snow Crab Request for Indicators (RFI) </vt:lpstr>
      <vt:lpstr>Overview</vt:lpstr>
      <vt:lpstr>Request for Indicators (RFI)</vt:lpstr>
      <vt:lpstr>ESP Timeline</vt:lpstr>
      <vt:lpstr>Draft Ecosystem Indicators</vt:lpstr>
      <vt:lpstr>PowerPoint Presentation</vt:lpstr>
      <vt:lpstr>PowerPoint Presentation</vt:lpstr>
      <vt:lpstr>PowerPoint Presentation</vt:lpstr>
      <vt:lpstr>Proposed ecosystem indicators in development </vt:lpstr>
      <vt:lpstr>Draft Socioeconomic Indicators</vt:lpstr>
      <vt:lpstr>Discussion</vt:lpstr>
      <vt:lpstr>Proposed Snow Crab Indicators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Socioeconomic Profile (ESP)   Overview</dc:title>
  <dc:creator>Kalei.Shotwell</dc:creator>
  <cp:lastModifiedBy>Erin.Fedewa</cp:lastModifiedBy>
  <cp:revision>129</cp:revision>
  <dcterms:modified xsi:type="dcterms:W3CDTF">2022-01-11T05:00:07Z</dcterms:modified>
</cp:coreProperties>
</file>