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4"/>
  </p:notesMasterIdLst>
  <p:sldIdLst>
    <p:sldId id="257" r:id="rId2"/>
    <p:sldId id="262" r:id="rId3"/>
    <p:sldId id="258" r:id="rId4"/>
    <p:sldId id="260" r:id="rId5"/>
    <p:sldId id="259" r:id="rId6"/>
    <p:sldId id="261" r:id="rId7"/>
    <p:sldId id="263" r:id="rId8"/>
    <p:sldId id="283" r:id="rId9"/>
    <p:sldId id="290" r:id="rId10"/>
    <p:sldId id="285" r:id="rId11"/>
    <p:sldId id="286" r:id="rId12"/>
    <p:sldId id="292" r:id="rId13"/>
    <p:sldId id="293" r:id="rId14"/>
    <p:sldId id="294" r:id="rId15"/>
    <p:sldId id="295" r:id="rId16"/>
    <p:sldId id="296" r:id="rId17"/>
    <p:sldId id="297" r:id="rId18"/>
    <p:sldId id="304" r:id="rId19"/>
    <p:sldId id="298" r:id="rId20"/>
    <p:sldId id="299" r:id="rId21"/>
    <p:sldId id="300" r:id="rId22"/>
    <p:sldId id="301" r:id="rId23"/>
    <p:sldId id="287" r:id="rId24"/>
    <p:sldId id="303" r:id="rId25"/>
    <p:sldId id="302" r:id="rId26"/>
    <p:sldId id="291" r:id="rId27"/>
    <p:sldId id="264" r:id="rId28"/>
    <p:sldId id="269" r:id="rId29"/>
    <p:sldId id="272" r:id="rId30"/>
    <p:sldId id="266" r:id="rId31"/>
    <p:sldId id="273" r:id="rId32"/>
    <p:sldId id="274" r:id="rId33"/>
    <p:sldId id="275" r:id="rId34"/>
    <p:sldId id="276" r:id="rId35"/>
    <p:sldId id="277" r:id="rId36"/>
    <p:sldId id="278" r:id="rId37"/>
    <p:sldId id="279" r:id="rId38"/>
    <p:sldId id="280" r:id="rId39"/>
    <p:sldId id="282" r:id="rId40"/>
    <p:sldId id="267" r:id="rId41"/>
    <p:sldId id="268" r:id="rId42"/>
    <p:sldId id="270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17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9.wmf"/><Relationship Id="rId4" Type="http://schemas.openxmlformats.org/officeDocument/2006/relationships/image" Target="../media/image3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87C58-8A39-45A8-A20E-0C14C4B04CFB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922D2-74B3-466E-8ACE-006C7F7301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6383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20892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6416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9840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7029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5535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7743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1430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1745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2192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1288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6124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C6910-CD61-4FFD-9399-9E0759510758}" type="datetimeFigureOut">
              <a:rPr lang="en-AU" smtClean="0"/>
              <a:t>10/04/2019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17785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6.bin"/><Relationship Id="rId18" Type="http://schemas.openxmlformats.org/officeDocument/2006/relationships/oleObject" Target="../embeddings/oleObject9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7.wmf"/><Relationship Id="rId17" Type="http://schemas.openxmlformats.org/officeDocument/2006/relationships/image" Target="../media/image19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18.wmf"/><Relationship Id="rId23" Type="http://schemas.openxmlformats.org/officeDocument/2006/relationships/image" Target="../media/image21.wmf"/><Relationship Id="rId10" Type="http://schemas.openxmlformats.org/officeDocument/2006/relationships/image" Target="../media/image16.wmf"/><Relationship Id="rId19" Type="http://schemas.openxmlformats.org/officeDocument/2006/relationships/image" Target="../media/image20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2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16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30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0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31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34.wmf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8.w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2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GMACS Update</a:t>
            </a:r>
            <a:endParaRPr lang="en-AU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André E. Punt</a:t>
            </a:r>
          </a:p>
          <a:p>
            <a:r>
              <a:rPr lang="en-AU" sz="2800" dirty="0" smtClean="0"/>
              <a:t>School of Aquatic and Fishery Sciences</a:t>
            </a:r>
          </a:p>
          <a:p>
            <a:r>
              <a:rPr lang="en-AU" sz="2800" dirty="0" smtClean="0"/>
              <a:t>University of Washington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86011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0540" y="2801447"/>
            <a:ext cx="5259893" cy="2387600"/>
          </a:xfrm>
        </p:spPr>
        <p:txBody>
          <a:bodyPr>
            <a:normAutofit/>
          </a:bodyPr>
          <a:lstStyle/>
          <a:p>
            <a:r>
              <a:rPr lang="en-AU" dirty="0" smtClean="0"/>
              <a:t>The CTL File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005"/>
            <a:ext cx="8014390" cy="389248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0973" y="2364441"/>
            <a:ext cx="6171028" cy="4425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062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Broad structure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Core parameters</a:t>
            </a:r>
          </a:p>
          <a:p>
            <a:r>
              <a:rPr lang="en-AU" dirty="0" smtClean="0"/>
              <a:t>Length and weight specifications</a:t>
            </a:r>
          </a:p>
          <a:p>
            <a:r>
              <a:rPr lang="en-AU" dirty="0" smtClean="0"/>
              <a:t>Growth</a:t>
            </a:r>
          </a:p>
          <a:p>
            <a:pPr lvl="1"/>
            <a:r>
              <a:rPr lang="en-AU" dirty="0" smtClean="0"/>
              <a:t>Transition matrix and </a:t>
            </a:r>
            <a:r>
              <a:rPr lang="en-AU" dirty="0" err="1" smtClean="0"/>
              <a:t>molting</a:t>
            </a:r>
            <a:r>
              <a:rPr lang="en-AU" dirty="0" smtClean="0"/>
              <a:t> probability (time-varying)</a:t>
            </a:r>
          </a:p>
          <a:p>
            <a:r>
              <a:rPr lang="en-AU" dirty="0" smtClean="0"/>
              <a:t>Selectivity and retention</a:t>
            </a:r>
          </a:p>
          <a:p>
            <a:r>
              <a:rPr lang="en-AU" dirty="0" smtClean="0"/>
              <a:t>Survey catchability and additional CVs</a:t>
            </a:r>
          </a:p>
          <a:p>
            <a:r>
              <a:rPr lang="en-AU" dirty="0" smtClean="0"/>
              <a:t>Fishing mortality priors</a:t>
            </a:r>
          </a:p>
          <a:p>
            <a:r>
              <a:rPr lang="en-AU" dirty="0" smtClean="0"/>
              <a:t>Size-composition specifications</a:t>
            </a:r>
          </a:p>
          <a:p>
            <a:r>
              <a:rPr lang="en-AU" dirty="0" smtClean="0"/>
              <a:t>Natural mortality</a:t>
            </a:r>
          </a:p>
          <a:p>
            <a:r>
              <a:rPr lang="en-AU" dirty="0" smtClean="0"/>
              <a:t>Weighting factors</a:t>
            </a:r>
          </a:p>
        </p:txBody>
      </p:sp>
    </p:spTree>
    <p:extLst>
      <p:ext uri="{BB962C8B-B14F-4D97-AF65-F5344CB8AC3E}">
        <p14:creationId xmlns:p14="http://schemas.microsoft.com/office/powerpoint/2010/main" val="36827845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Core (theta) parameters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411480" y="1690688"/>
            <a:ext cx="11369039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The </a:t>
            </a:r>
            <a:r>
              <a:rPr lang="en-AU" sz="2600" dirty="0" smtClean="0">
                <a:solidFill>
                  <a:srgbClr val="FF0000"/>
                </a:solidFill>
              </a:rPr>
              <a:t>Core parameters </a:t>
            </a:r>
            <a:r>
              <a:rPr lang="en-AU" sz="2600" dirty="0" smtClean="0"/>
              <a:t>provide the overall scaling of the population and also specify how recruitment is parameterized. The first input is the  number of theta parameters</a:t>
            </a:r>
          </a:p>
          <a:p>
            <a:endParaRPr lang="en-AU" dirty="0" smtClean="0"/>
          </a:p>
          <a:p>
            <a:r>
              <a:rPr lang="en-AU" dirty="0" smtClean="0">
                <a:solidFill>
                  <a:srgbClr val="FF0000"/>
                </a:solidFill>
              </a:rPr>
              <a:t>## </a:t>
            </a:r>
            <a:r>
              <a:rPr lang="en-AU" dirty="0" err="1" smtClean="0">
                <a:solidFill>
                  <a:srgbClr val="FF0000"/>
                </a:solidFill>
              </a:rPr>
              <a:t>ntetha</a:t>
            </a:r>
            <a:endParaRPr lang="en-AU" dirty="0" smtClean="0">
              <a:solidFill>
                <a:srgbClr val="FF0000"/>
              </a:solidFill>
            </a:endParaRPr>
          </a:p>
          <a:p>
            <a:r>
              <a:rPr lang="en-AU" dirty="0"/>
              <a:t>9</a:t>
            </a:r>
          </a:p>
          <a:p>
            <a:endParaRPr lang="en-AU" sz="2600" dirty="0" smtClean="0"/>
          </a:p>
          <a:p>
            <a:r>
              <a:rPr lang="en-AU" sz="2600" dirty="0" smtClean="0"/>
              <a:t>For each parameter you need to specify: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Initial value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Lower and upper bounds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Phase (negative means pre-specify)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Prior (0=uniform; 1=normal; 2=lognormal; 3=beta; 4=gamma)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Parameters of the prior</a:t>
            </a:r>
            <a:endParaRPr lang="en-AU" sz="2600" dirty="0"/>
          </a:p>
          <a:p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30740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Core (theta) parameters</a:t>
            </a:r>
            <a:endParaRPr lang="en-AU" dirty="0"/>
          </a:p>
        </p:txBody>
      </p:sp>
      <p:sp>
        <p:nvSpPr>
          <p:cNvPr id="5" name="Rectangle 4"/>
          <p:cNvSpPr/>
          <p:nvPr/>
        </p:nvSpPr>
        <p:spPr>
          <a:xfrm>
            <a:off x="274320" y="2004209"/>
            <a:ext cx="110794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 smtClean="0">
                <a:solidFill>
                  <a:srgbClr val="FF0000"/>
                </a:solidFill>
              </a:rPr>
              <a:t>## </a:t>
            </a:r>
            <a:r>
              <a:rPr lang="en-AU" dirty="0" err="1">
                <a:solidFill>
                  <a:srgbClr val="FF0000"/>
                </a:solidFill>
              </a:rPr>
              <a:t>ival</a:t>
            </a:r>
            <a:r>
              <a:rPr lang="en-AU" dirty="0">
                <a:solidFill>
                  <a:srgbClr val="FF0000"/>
                </a:solidFill>
              </a:rPr>
              <a:t>        lb        </a:t>
            </a:r>
            <a:r>
              <a:rPr lang="en-AU" dirty="0" err="1">
                <a:solidFill>
                  <a:srgbClr val="FF0000"/>
                </a:solidFill>
              </a:rPr>
              <a:t>ub</a:t>
            </a:r>
            <a:r>
              <a:rPr lang="en-AU" dirty="0">
                <a:solidFill>
                  <a:srgbClr val="FF0000"/>
                </a:solidFill>
              </a:rPr>
              <a:t>        </a:t>
            </a:r>
            <a:r>
              <a:rPr lang="en-AU" dirty="0" err="1">
                <a:solidFill>
                  <a:srgbClr val="FF0000"/>
                </a:solidFill>
              </a:rPr>
              <a:t>phz</a:t>
            </a:r>
            <a:r>
              <a:rPr lang="en-AU" dirty="0">
                <a:solidFill>
                  <a:srgbClr val="FF0000"/>
                </a:solidFill>
              </a:rPr>
              <a:t>   prior     p1      p2         # parameter       ##</a:t>
            </a:r>
          </a:p>
          <a:p>
            <a:r>
              <a:rPr lang="en-AU" dirty="0">
                <a:solidFill>
                  <a:srgbClr val="FF0000"/>
                </a:solidFill>
              </a:rPr>
              <a:t>## </a:t>
            </a:r>
            <a:r>
              <a:rPr lang="en-AU" dirty="0" smtClean="0">
                <a:solidFill>
                  <a:srgbClr val="FF0000"/>
                </a:solidFill>
              </a:rPr>
              <a:t>———————————————————————————————##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/>
              <a:t>    0.18        0.15    0.2         -4       2    0.18    0.04        # M</a:t>
            </a:r>
          </a:p>
          <a:p>
            <a:r>
              <a:rPr lang="en-AU" dirty="0"/>
              <a:t>   16.5       -10        18         -2       0  -10.0    20.0         # logR0</a:t>
            </a:r>
          </a:p>
          <a:p>
            <a:r>
              <a:rPr lang="en-AU" dirty="0"/>
              <a:t>   18.0       -10        25          3       0   10.0    20.0         </a:t>
            </a:r>
            <a:r>
              <a:rPr lang="en-AU" dirty="0" smtClean="0"/>
              <a:t> # </a:t>
            </a:r>
            <a:r>
              <a:rPr lang="en-AU" dirty="0" err="1"/>
              <a:t>logRini</a:t>
            </a:r>
            <a:r>
              <a:rPr lang="en-AU" dirty="0"/>
              <a:t>, to estimate if NOT initialized at unfished (n68)</a:t>
            </a:r>
          </a:p>
          <a:p>
            <a:r>
              <a:rPr lang="en-AU" dirty="0"/>
              <a:t>   16.5       -10        25          1       0   10.0    20.0   </a:t>
            </a:r>
            <a:r>
              <a:rPr lang="en-AU" dirty="0" smtClean="0"/>
              <a:t>       # </a:t>
            </a:r>
            <a:r>
              <a:rPr lang="en-AU" dirty="0" err="1"/>
              <a:t>logRbar</a:t>
            </a:r>
            <a:r>
              <a:rPr lang="en-AU" dirty="0"/>
              <a:t>, to estimate if NOT initialized at unfished      </a:t>
            </a:r>
            <a:endParaRPr lang="en-AU" dirty="0" smtClean="0"/>
          </a:p>
          <a:p>
            <a:r>
              <a:rPr lang="en-AU" dirty="0" smtClean="0"/>
              <a:t>   72.5        </a:t>
            </a:r>
            <a:r>
              <a:rPr lang="en-AU" dirty="0"/>
              <a:t>55       100         -4       1   72.5     7.25        </a:t>
            </a:r>
            <a:r>
              <a:rPr lang="en-AU" dirty="0" smtClean="0"/>
              <a:t> # </a:t>
            </a:r>
            <a:r>
              <a:rPr lang="en-AU" dirty="0"/>
              <a:t>recruitment expected value (males or combined)</a:t>
            </a:r>
          </a:p>
          <a:p>
            <a:r>
              <a:rPr lang="en-AU" dirty="0"/>
              <a:t>    0.726149   0.32      1.64        3       0    0.1     5.0     </a:t>
            </a:r>
            <a:r>
              <a:rPr lang="en-AU" dirty="0" smtClean="0"/>
              <a:t> # </a:t>
            </a:r>
            <a:r>
              <a:rPr lang="en-AU" dirty="0"/>
              <a:t>recruitment scale (variance component) (males or combined)</a:t>
            </a:r>
          </a:p>
          <a:p>
            <a:r>
              <a:rPr lang="en-AU" dirty="0"/>
              <a:t>    0.00       -5         5         -4       0   0.0     20.00        </a:t>
            </a:r>
            <a:r>
              <a:rPr lang="en-AU" dirty="0" smtClean="0"/>
              <a:t>    # </a:t>
            </a:r>
            <a:r>
              <a:rPr lang="en-AU" dirty="0"/>
              <a:t>recruitment expected value </a:t>
            </a:r>
            <a:r>
              <a:rPr lang="en-AU" dirty="0" smtClean="0"/>
              <a:t>offset (females</a:t>
            </a:r>
            <a:r>
              <a:rPr lang="en-AU" dirty="0"/>
              <a:t>)</a:t>
            </a:r>
          </a:p>
          <a:p>
            <a:r>
              <a:rPr lang="en-AU" dirty="0"/>
              <a:t>    0.00       -1.69      0.40       3       0    0.0    20.0         </a:t>
            </a:r>
            <a:r>
              <a:rPr lang="en-AU" dirty="0" smtClean="0"/>
              <a:t> # </a:t>
            </a:r>
            <a:r>
              <a:rPr lang="en-AU" dirty="0"/>
              <a:t>recruitment scale </a:t>
            </a:r>
            <a:r>
              <a:rPr lang="en-AU" dirty="0" smtClean="0"/>
              <a:t>offset (variance </a:t>
            </a:r>
            <a:r>
              <a:rPr lang="en-AU" dirty="0"/>
              <a:t>component) (females</a:t>
            </a:r>
            <a:r>
              <a:rPr lang="en-AU" dirty="0" smtClean="0"/>
              <a:t>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9335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Growth parameters-I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411480" y="1492568"/>
            <a:ext cx="1136904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/>
              <a:t>Options for setting the growth and size-transition matrices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Option 1: Pre-specify the growth-transition matrix (</a:t>
            </a:r>
            <a:r>
              <a:rPr lang="en-AU" sz="2400" dirty="0" smtClean="0">
                <a:solidFill>
                  <a:srgbClr val="FF0000"/>
                </a:solidFill>
              </a:rPr>
              <a:t>uses the estimated </a:t>
            </a:r>
            <a:r>
              <a:rPr lang="en-AU" sz="2400" dirty="0" err="1" smtClean="0">
                <a:solidFill>
                  <a:srgbClr val="FF0000"/>
                </a:solidFill>
              </a:rPr>
              <a:t>molt</a:t>
            </a:r>
            <a:r>
              <a:rPr lang="en-AU" sz="2400" dirty="0" smtClean="0">
                <a:solidFill>
                  <a:srgbClr val="FF0000"/>
                </a:solidFill>
              </a:rPr>
              <a:t> probability</a:t>
            </a:r>
            <a:r>
              <a:rPr lang="en-AU" sz="24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Option 2</a:t>
            </a:r>
            <a:r>
              <a:rPr lang="en-AU" sz="2400" dirty="0"/>
              <a:t>: Pre-specify </a:t>
            </a:r>
            <a:r>
              <a:rPr lang="en-AU" sz="2400" dirty="0" smtClean="0"/>
              <a:t>the size-transition matrix directly (</a:t>
            </a:r>
            <a:r>
              <a:rPr lang="en-AU" sz="2400" dirty="0" err="1" smtClean="0">
                <a:solidFill>
                  <a:srgbClr val="FF0000"/>
                </a:solidFill>
              </a:rPr>
              <a:t>molt</a:t>
            </a:r>
            <a:r>
              <a:rPr lang="en-AU" sz="2400" dirty="0" smtClean="0">
                <a:solidFill>
                  <a:srgbClr val="FF0000"/>
                </a:solidFill>
              </a:rPr>
              <a:t> probability is ignored</a:t>
            </a:r>
            <a:r>
              <a:rPr lang="en-AU" sz="24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Option 3:  The growth-transition matrix is based on gamma-distributed increments (size-increment is gamma)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Option 4: The growth-transition matrix </a:t>
            </a:r>
            <a:r>
              <a:rPr lang="en-AU" sz="2400" dirty="0"/>
              <a:t>is based on gamma-distributed </a:t>
            </a:r>
            <a:r>
              <a:rPr lang="en-AU" sz="2400" dirty="0" smtClean="0"/>
              <a:t>increments (size after increment is gamma)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Option 5: The </a:t>
            </a:r>
            <a:r>
              <a:rPr lang="en-AU" sz="2400" dirty="0"/>
              <a:t>growth-transition matrix is based on </a:t>
            </a:r>
            <a:r>
              <a:rPr lang="en-AU" sz="2400" dirty="0" smtClean="0"/>
              <a:t>kappa</a:t>
            </a:r>
            <a:r>
              <a:rPr lang="en-AU" sz="2400" dirty="0" smtClean="0">
                <a:sym typeface="Symbol" panose="05050102010706020507" pitchFamily="18" charset="2"/>
              </a:rPr>
              <a:t> </a:t>
            </a:r>
            <a:r>
              <a:rPr lang="en-AU" sz="2400" dirty="0">
                <a:sym typeface="Symbol" panose="05050102010706020507" pitchFamily="18" charset="2"/>
              </a:rPr>
              <a:t>varying among individuals</a:t>
            </a:r>
            <a:endParaRPr lang="en-A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Option 6: </a:t>
            </a:r>
            <a:r>
              <a:rPr lang="en-AU" sz="2400" dirty="0"/>
              <a:t>The growth-transition matrix is </a:t>
            </a:r>
            <a:r>
              <a:rPr lang="en-AU" sz="2400" dirty="0" smtClean="0"/>
              <a:t>based on L</a:t>
            </a:r>
            <a:r>
              <a:rPr lang="en-AU" sz="2400" baseline="-25000" dirty="0" smtClean="0">
                <a:sym typeface="Symbol" panose="05050102010706020507" pitchFamily="18" charset="2"/>
              </a:rPr>
              <a:t></a:t>
            </a:r>
            <a:r>
              <a:rPr lang="en-AU" sz="2400" dirty="0" smtClean="0">
                <a:sym typeface="Symbol" panose="05050102010706020507" pitchFamily="18" charset="2"/>
              </a:rPr>
              <a:t> varying among individuals</a:t>
            </a:r>
            <a:endParaRPr lang="en-AU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Option 7: </a:t>
            </a:r>
            <a:r>
              <a:rPr lang="en-AU" sz="2400" dirty="0"/>
              <a:t>The growth-transition matrix is based on kappa</a:t>
            </a:r>
            <a:r>
              <a:rPr lang="en-AU" sz="2400" dirty="0">
                <a:sym typeface="Symbol" panose="05050102010706020507" pitchFamily="18" charset="2"/>
              </a:rPr>
              <a:t> </a:t>
            </a:r>
            <a:r>
              <a:rPr lang="en-AU" sz="2400" dirty="0" smtClean="0">
                <a:sym typeface="Symbol" panose="05050102010706020507" pitchFamily="18" charset="2"/>
              </a:rPr>
              <a:t>and </a:t>
            </a:r>
            <a:r>
              <a:rPr lang="en-AU" sz="2400" dirty="0"/>
              <a:t>L</a:t>
            </a:r>
            <a:r>
              <a:rPr lang="en-AU" sz="2400" baseline="-25000" dirty="0">
                <a:sym typeface="Symbol" panose="05050102010706020507" pitchFamily="18" charset="2"/>
              </a:rPr>
              <a:t></a:t>
            </a:r>
            <a:r>
              <a:rPr lang="en-AU" sz="2400" dirty="0">
                <a:sym typeface="Symbol" panose="05050102010706020507" pitchFamily="18" charset="2"/>
              </a:rPr>
              <a:t> </a:t>
            </a:r>
            <a:r>
              <a:rPr lang="en-AU" sz="2400" dirty="0" smtClean="0">
                <a:sym typeface="Symbol" panose="05050102010706020507" pitchFamily="18" charset="2"/>
              </a:rPr>
              <a:t>varying </a:t>
            </a:r>
            <a:r>
              <a:rPr lang="en-AU" sz="2400" dirty="0">
                <a:sym typeface="Symbol" panose="05050102010706020507" pitchFamily="18" charset="2"/>
              </a:rPr>
              <a:t>among </a:t>
            </a:r>
            <a:r>
              <a:rPr lang="en-AU" sz="2400" dirty="0" smtClean="0">
                <a:sym typeface="Symbol" panose="05050102010706020507" pitchFamily="18" charset="2"/>
              </a:rPr>
              <a:t>individuals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>
                <a:sym typeface="Symbol" panose="05050102010706020507" pitchFamily="18" charset="2"/>
              </a:rPr>
              <a:t>Option 8: </a:t>
            </a:r>
            <a:r>
              <a:rPr lang="en-AU" sz="2400" dirty="0"/>
              <a:t>The growth-transition matrix is based on </a:t>
            </a:r>
            <a:r>
              <a:rPr lang="en-AU" sz="2400" dirty="0" smtClean="0"/>
              <a:t>normally-distributed </a:t>
            </a:r>
            <a:r>
              <a:rPr lang="en-AU" sz="2400" dirty="0"/>
              <a:t>increments (size after increment </a:t>
            </a:r>
            <a:r>
              <a:rPr lang="en-AU" sz="2400" dirty="0" smtClean="0"/>
              <a:t>is normal)</a:t>
            </a:r>
            <a:endParaRPr lang="en-AU" sz="2400" dirty="0"/>
          </a:p>
          <a:p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9761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Growth parameters-II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640080" y="1690688"/>
            <a:ext cx="11738919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/>
              <a:t>Options for setting the growth increment model</a:t>
            </a:r>
          </a:p>
          <a:p>
            <a:endParaRPr lang="en-AU" sz="2400" dirty="0" smtClean="0"/>
          </a:p>
          <a:p>
            <a:r>
              <a:rPr lang="en-AU" sz="2400" dirty="0" smtClean="0"/>
              <a:t>Option 0: No estimated parameters</a:t>
            </a:r>
          </a:p>
          <a:p>
            <a:r>
              <a:rPr lang="en-AU" sz="2400" dirty="0" smtClean="0"/>
              <a:t>Option 1: Three parameters for each growth-increment matrix</a:t>
            </a:r>
          </a:p>
          <a:p>
            <a:r>
              <a:rPr lang="en-AU" sz="2400" dirty="0" smtClean="0"/>
              <a:t>Option 2: One parameter per class (plus one for the scale parameter of the beta distribution)</a:t>
            </a:r>
          </a:p>
          <a:p>
            <a:r>
              <a:rPr lang="en-AU" sz="2400" dirty="0" smtClean="0"/>
              <a:t>Option 3</a:t>
            </a:r>
            <a:r>
              <a:rPr lang="en-AU" sz="2400" dirty="0"/>
              <a:t>: </a:t>
            </a:r>
            <a:r>
              <a:rPr lang="en-AU" sz="2400" dirty="0" smtClean="0"/>
              <a:t>Same as Option 2! Except growth data do not appear in the likelihood</a:t>
            </a:r>
          </a:p>
          <a:p>
            <a:r>
              <a:rPr lang="en-AU" sz="2400" dirty="0" smtClean="0"/>
              <a:t>Option 4: </a:t>
            </a:r>
          </a:p>
          <a:p>
            <a:r>
              <a:rPr lang="en-AU" sz="2400" dirty="0"/>
              <a:t>Option </a:t>
            </a:r>
            <a:r>
              <a:rPr lang="en-AU" sz="2400" dirty="0" smtClean="0"/>
              <a:t>5: </a:t>
            </a:r>
            <a:r>
              <a:rPr lang="en-AU" sz="2400" dirty="0"/>
              <a:t>L</a:t>
            </a:r>
            <a:r>
              <a:rPr lang="en-AU" sz="2400" baseline="-25000" dirty="0" smtClean="0">
                <a:sym typeface="Symbol" panose="05050102010706020507" pitchFamily="18" charset="2"/>
              </a:rPr>
              <a:t></a:t>
            </a:r>
            <a:r>
              <a:rPr lang="en-AU" sz="2400" dirty="0" smtClean="0">
                <a:sym typeface="Symbol" panose="05050102010706020507" pitchFamily="18" charset="2"/>
              </a:rPr>
              <a:t>, Kappa, the variance of Kappa for each growth-increment matrix</a:t>
            </a:r>
            <a:endParaRPr lang="en-AU" sz="2400" dirty="0"/>
          </a:p>
          <a:p>
            <a:r>
              <a:rPr lang="en-AU" sz="2400" dirty="0"/>
              <a:t>Option </a:t>
            </a:r>
            <a:r>
              <a:rPr lang="en-AU" sz="2400" dirty="0" smtClean="0"/>
              <a:t>6: </a:t>
            </a:r>
            <a:r>
              <a:rPr lang="en-AU" sz="2400" dirty="0"/>
              <a:t>L</a:t>
            </a:r>
            <a:r>
              <a:rPr lang="en-AU" sz="2400" baseline="-25000" dirty="0">
                <a:sym typeface="Symbol" panose="05050102010706020507" pitchFamily="18" charset="2"/>
              </a:rPr>
              <a:t></a:t>
            </a:r>
            <a:r>
              <a:rPr lang="en-AU" sz="2400" dirty="0">
                <a:sym typeface="Symbol" panose="05050102010706020507" pitchFamily="18" charset="2"/>
              </a:rPr>
              <a:t>, Kappa, the variance of </a:t>
            </a:r>
            <a:r>
              <a:rPr lang="en-AU" sz="2400" dirty="0"/>
              <a:t>L</a:t>
            </a:r>
            <a:r>
              <a:rPr lang="en-AU" sz="2400" baseline="-25000" dirty="0">
                <a:sym typeface="Symbol" panose="05050102010706020507" pitchFamily="18" charset="2"/>
              </a:rPr>
              <a:t></a:t>
            </a:r>
            <a:r>
              <a:rPr lang="en-AU" sz="2400" dirty="0" smtClean="0">
                <a:sym typeface="Symbol" panose="05050102010706020507" pitchFamily="18" charset="2"/>
              </a:rPr>
              <a:t> </a:t>
            </a:r>
            <a:r>
              <a:rPr lang="en-AU" sz="2400" dirty="0">
                <a:sym typeface="Symbol" panose="05050102010706020507" pitchFamily="18" charset="2"/>
              </a:rPr>
              <a:t>for each growth-increment matrix</a:t>
            </a:r>
            <a:endParaRPr lang="en-AU" sz="2400" dirty="0"/>
          </a:p>
          <a:p>
            <a:r>
              <a:rPr lang="en-AU" sz="2400" dirty="0" smtClean="0"/>
              <a:t>Option 7: </a:t>
            </a:r>
            <a:r>
              <a:rPr lang="en-AU" sz="2400" dirty="0"/>
              <a:t>L</a:t>
            </a:r>
            <a:r>
              <a:rPr lang="en-AU" sz="2400" baseline="-25000" dirty="0">
                <a:sym typeface="Symbol" panose="05050102010706020507" pitchFamily="18" charset="2"/>
              </a:rPr>
              <a:t></a:t>
            </a:r>
            <a:r>
              <a:rPr lang="en-AU" sz="2400" dirty="0">
                <a:sym typeface="Symbol" panose="05050102010706020507" pitchFamily="18" charset="2"/>
              </a:rPr>
              <a:t>, Kappa, the variance </a:t>
            </a:r>
            <a:r>
              <a:rPr lang="en-AU" sz="2400" dirty="0" smtClean="0">
                <a:sym typeface="Symbol" panose="05050102010706020507" pitchFamily="18" charset="2"/>
              </a:rPr>
              <a:t>of Kappa and </a:t>
            </a:r>
            <a:r>
              <a:rPr lang="en-AU" sz="2400" dirty="0"/>
              <a:t>L</a:t>
            </a:r>
            <a:r>
              <a:rPr lang="en-AU" sz="2400" baseline="-25000" dirty="0">
                <a:sym typeface="Symbol" panose="05050102010706020507" pitchFamily="18" charset="2"/>
              </a:rPr>
              <a:t></a:t>
            </a:r>
            <a:r>
              <a:rPr lang="en-AU" sz="2400" dirty="0">
                <a:sym typeface="Symbol" panose="05050102010706020507" pitchFamily="18" charset="2"/>
              </a:rPr>
              <a:t> for each growth-increment matrix</a:t>
            </a:r>
            <a:endParaRPr lang="en-AU" sz="2400" dirty="0"/>
          </a:p>
          <a:p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354955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Selectivity and retention parameters-I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411480" y="1690688"/>
            <a:ext cx="1136904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Specifying selectivity and retention has three stages: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600" dirty="0" smtClean="0"/>
              <a:t>Specify the type of selectivity pattern (all fisheries and surveys), along with whether they depend on sex / vary with time / </a:t>
            </a:r>
            <a:r>
              <a:rPr lang="en-AU" sz="2600" dirty="0" err="1" smtClean="0"/>
              <a:t>etc</a:t>
            </a:r>
            <a:endParaRPr lang="en-AU" sz="2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600" dirty="0" smtClean="0"/>
              <a:t>Specify how the parameters should be estimated (selectivity then retention)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600" dirty="0" smtClean="0"/>
              <a:t>Specify any asymptotic discard parameters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3794521"/>
            <a:ext cx="4897165" cy="301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94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Selectivity and retention </a:t>
            </a:r>
            <a:r>
              <a:rPr lang="en-AU" dirty="0" smtClean="0"/>
              <a:t>parameters-II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518160" y="1828800"/>
            <a:ext cx="11201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/>
              <a:t>There are 11 rows of inputs (one column for each fishery / survey)</a:t>
            </a:r>
          </a:p>
          <a:p>
            <a:r>
              <a:rPr lang="en-AU" sz="2400" dirty="0" smtClean="0"/>
              <a:t>Selectivity-specific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Number of time blocks for selectivity (minimum 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Is selectivity sex-specific? (1=yes; 0=no)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Male selectivity pattern (parameters per block)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0=“parametric” (</a:t>
            </a:r>
            <a:r>
              <a:rPr lang="en-AU" sz="2400" dirty="0" err="1" smtClean="0"/>
              <a:t>nclass</a:t>
            </a:r>
            <a:r>
              <a:rPr lang="en-AU" sz="2400" dirty="0" smtClean="0"/>
              <a:t>); 1=individual parameter for each class (</a:t>
            </a:r>
            <a:r>
              <a:rPr lang="en-AU" sz="2400" dirty="0" err="1" smtClean="0"/>
              <a:t>nclass</a:t>
            </a:r>
            <a:r>
              <a:rPr lang="en-AU" sz="2400" dirty="0" smtClean="0"/>
              <a:t>); 2=logistic type 1 (2); 3=logistic type 2 (2); 4=double normal (3); 5=uniform=1 (1); 6=uniform=0 (1)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Female selectivity pattern (as above)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Within another gear (point to a gear number within which the current gear is nested – used to model BSFRF surveys)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4801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Selectivity and retention </a:t>
            </a:r>
            <a:r>
              <a:rPr lang="en-AU" dirty="0" smtClean="0"/>
              <a:t>parameters-III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518160" y="1828800"/>
            <a:ext cx="11201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/>
              <a:t>There are 11 rows of inputs (one column for each fishery / survey)</a:t>
            </a:r>
          </a:p>
          <a:p>
            <a:r>
              <a:rPr lang="en-AU" sz="2400" dirty="0" smtClean="0"/>
              <a:t>Retention-specific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Number of time blocks for retention (minimum 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Is retention sex-specific? (1=yes; 0=no)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Male retention pattern (as above)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Female retention pattern (as above)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Are males retained? (1=Yes; 0=No)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Are females retained? (1=Yes; 0=No)</a:t>
            </a:r>
            <a:endParaRPr lang="en-AU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1725" y="4292917"/>
            <a:ext cx="5172075" cy="16859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368466" y="6126480"/>
            <a:ext cx="9853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 smtClean="0"/>
              <a:t>www.fao.org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294578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Time-varying natural mortality-I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624840" y="1950720"/>
            <a:ext cx="699133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 smtClean="0"/>
              <a:t>The options for time-varying natural mortality are:</a:t>
            </a:r>
            <a:endParaRPr lang="en-AU" sz="2600" dirty="0"/>
          </a:p>
        </p:txBody>
      </p:sp>
      <p:sp>
        <p:nvSpPr>
          <p:cNvPr id="4" name="Rectangle 3"/>
          <p:cNvSpPr/>
          <p:nvPr/>
        </p:nvSpPr>
        <p:spPr>
          <a:xfrm>
            <a:off x="624840" y="2733675"/>
            <a:ext cx="1098804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200" dirty="0"/>
              <a:t>## </a:t>
            </a:r>
            <a:r>
              <a:rPr lang="en-AU" sz="2200" dirty="0" smtClean="0"/>
              <a:t>      0 </a:t>
            </a:r>
            <a:r>
              <a:rPr lang="en-AU" sz="2200" dirty="0"/>
              <a:t>= constant natural mortality                                                 </a:t>
            </a:r>
          </a:p>
          <a:p>
            <a:r>
              <a:rPr lang="en-AU" sz="2200" dirty="0"/>
              <a:t>##       1 = Random </a:t>
            </a:r>
            <a:r>
              <a:rPr lang="en-AU" sz="2200" dirty="0" smtClean="0"/>
              <a:t>walk</a:t>
            </a:r>
          </a:p>
          <a:p>
            <a:r>
              <a:rPr lang="en-AU" sz="2200" dirty="0" smtClean="0"/>
              <a:t>##       2 </a:t>
            </a:r>
            <a:r>
              <a:rPr lang="en-AU" sz="2200" dirty="0"/>
              <a:t>= Cubic </a:t>
            </a:r>
            <a:r>
              <a:rPr lang="en-AU" sz="2200" dirty="0" smtClean="0"/>
              <a:t>Spline</a:t>
            </a:r>
          </a:p>
          <a:p>
            <a:r>
              <a:rPr lang="en-AU" sz="2200" dirty="0" smtClean="0"/>
              <a:t>##       </a:t>
            </a:r>
            <a:r>
              <a:rPr lang="en-AU" sz="2200" dirty="0"/>
              <a:t>3 = </a:t>
            </a:r>
            <a:r>
              <a:rPr lang="en-AU" sz="2200" dirty="0" smtClean="0"/>
              <a:t>Time </a:t>
            </a:r>
            <a:r>
              <a:rPr lang="en-AU" sz="2200" dirty="0"/>
              <a:t>blocks in </a:t>
            </a:r>
            <a:r>
              <a:rPr lang="en-AU" sz="2200" i="1" dirty="0"/>
              <a:t>M</a:t>
            </a:r>
            <a:r>
              <a:rPr lang="en-AU" sz="2200" dirty="0"/>
              <a:t>  relative to the base </a:t>
            </a:r>
            <a:r>
              <a:rPr lang="en-AU" sz="2200" i="1" dirty="0"/>
              <a:t>M</a:t>
            </a:r>
            <a:r>
              <a:rPr lang="en-AU" sz="2200" dirty="0"/>
              <a:t> </a:t>
            </a:r>
            <a:r>
              <a:rPr lang="en-AU" sz="2200" dirty="0" smtClean="0"/>
              <a:t>(see </a:t>
            </a:r>
            <a:r>
              <a:rPr lang="en-AU" sz="2200" dirty="0"/>
              <a:t>theta section); blocks are </a:t>
            </a:r>
            <a:r>
              <a:rPr lang="en-AU" sz="2200" dirty="0" smtClean="0"/>
              <a:t>cumulative</a:t>
            </a:r>
            <a:endParaRPr lang="en-AU" sz="2200" dirty="0"/>
          </a:p>
          <a:p>
            <a:r>
              <a:rPr lang="en-AU" sz="2200" dirty="0" smtClean="0"/>
              <a:t>##       </a:t>
            </a:r>
            <a:r>
              <a:rPr lang="en-AU" sz="2200" dirty="0"/>
              <a:t>4 = Time </a:t>
            </a:r>
            <a:r>
              <a:rPr lang="en-AU" sz="2200" dirty="0" smtClean="0"/>
              <a:t>blocks in </a:t>
            </a:r>
            <a:r>
              <a:rPr lang="en-AU" sz="2200" i="1" dirty="0" smtClean="0"/>
              <a:t>M</a:t>
            </a:r>
            <a:r>
              <a:rPr lang="en-AU" sz="2200" dirty="0" smtClean="0"/>
              <a:t> (absolute values are estimated)</a:t>
            </a:r>
          </a:p>
          <a:p>
            <a:r>
              <a:rPr lang="en-AU" sz="2200" dirty="0" smtClean="0"/>
              <a:t>##       5 = Changes in </a:t>
            </a:r>
            <a:r>
              <a:rPr lang="en-AU" sz="2200" i="1" dirty="0" smtClean="0"/>
              <a:t>M</a:t>
            </a:r>
            <a:r>
              <a:rPr lang="en-AU" sz="2200" dirty="0" smtClean="0"/>
              <a:t>  for specific years relative to </a:t>
            </a:r>
            <a:r>
              <a:rPr lang="en-AU" sz="2200" dirty="0"/>
              <a:t>the base </a:t>
            </a:r>
            <a:r>
              <a:rPr lang="en-AU" sz="2200" i="1" dirty="0" smtClean="0"/>
              <a:t>M</a:t>
            </a:r>
            <a:r>
              <a:rPr lang="en-AU" sz="2200" dirty="0"/>
              <a:t> </a:t>
            </a:r>
            <a:r>
              <a:rPr lang="en-AU" sz="2200" dirty="0" smtClean="0"/>
              <a:t>(see </a:t>
            </a:r>
            <a:r>
              <a:rPr lang="en-AU" sz="2200" dirty="0"/>
              <a:t>theta section</a:t>
            </a:r>
            <a:r>
              <a:rPr lang="en-AU" sz="2200" dirty="0" smtClean="0"/>
              <a:t>)</a:t>
            </a:r>
          </a:p>
          <a:p>
            <a:r>
              <a:rPr lang="en-AU" sz="2200" dirty="0" smtClean="0"/>
              <a:t>##       6 = Time blocks in </a:t>
            </a:r>
            <a:r>
              <a:rPr lang="en-AU" sz="2200" i="1" dirty="0" smtClean="0"/>
              <a:t>M</a:t>
            </a:r>
            <a:r>
              <a:rPr lang="en-AU" sz="2200" dirty="0" smtClean="0"/>
              <a:t> relative to the base </a:t>
            </a:r>
            <a:r>
              <a:rPr lang="en-AU" sz="2200" i="1" dirty="0" smtClean="0"/>
              <a:t>M</a:t>
            </a:r>
            <a:r>
              <a:rPr lang="en-AU" sz="2200" dirty="0" smtClean="0"/>
              <a:t> (see theta section); blocks are not </a:t>
            </a:r>
          </a:p>
          <a:p>
            <a:r>
              <a:rPr lang="en-AU" sz="2200" dirty="0"/>
              <a:t> </a:t>
            </a:r>
            <a:r>
              <a:rPr lang="en-AU" sz="2200" dirty="0" smtClean="0"/>
              <a:t>                 cumulative</a:t>
            </a:r>
            <a:endParaRPr lang="en-AU" sz="2200" dirty="0"/>
          </a:p>
        </p:txBody>
      </p:sp>
    </p:spTree>
    <p:extLst>
      <p:ext uri="{BB962C8B-B14F-4D97-AF65-F5344CB8AC3E}">
        <p14:creationId xmlns:p14="http://schemas.microsoft.com/office/powerpoint/2010/main" val="8598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GMACS not!</a:t>
            </a:r>
            <a:endParaRPr lang="en-AU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43" y="1717815"/>
            <a:ext cx="3067627" cy="34132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2378" y="1464861"/>
            <a:ext cx="2381250" cy="12287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9513" y="710293"/>
            <a:ext cx="3648075" cy="12573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418" y="2150183"/>
            <a:ext cx="5751007" cy="387613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2258" y="3187362"/>
            <a:ext cx="3239547" cy="194372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283569" y="6153210"/>
            <a:ext cx="6096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AU" sz="1100" dirty="0" smtClean="0">
                <a:latin typeface="Frutiger"/>
              </a:rPr>
              <a:t>The </a:t>
            </a:r>
            <a:r>
              <a:rPr lang="en-AU" sz="1100" dirty="0">
                <a:latin typeface="Frutiger"/>
              </a:rPr>
              <a:t>Giant Magellan Telescope Multi-object Astronomical and Cosmological </a:t>
            </a:r>
            <a:r>
              <a:rPr lang="en-AU" sz="1100" dirty="0" smtClean="0">
                <a:latin typeface="Frutiger"/>
              </a:rPr>
              <a:t>Spectrograph</a:t>
            </a:r>
            <a:endParaRPr lang="en-AU" sz="1100" b="0" i="0" dirty="0">
              <a:effectLst/>
              <a:latin typeface="Frutiger"/>
            </a:endParaRPr>
          </a:p>
        </p:txBody>
      </p:sp>
    </p:spTree>
    <p:extLst>
      <p:ext uri="{BB962C8B-B14F-4D97-AF65-F5344CB8AC3E}">
        <p14:creationId xmlns:p14="http://schemas.microsoft.com/office/powerpoint/2010/main" val="33246236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Time-varying natural </a:t>
            </a:r>
            <a:r>
              <a:rPr lang="en-AU" dirty="0" smtClean="0"/>
              <a:t>mortality-II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601980" y="1768017"/>
            <a:ext cx="1098804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200" dirty="0"/>
              <a:t>## </a:t>
            </a:r>
            <a:r>
              <a:rPr lang="en-AU" sz="2200" dirty="0" smtClean="0"/>
              <a:t>      0:</a:t>
            </a:r>
          </a:p>
          <a:p>
            <a:endParaRPr lang="en-AU" sz="2200" dirty="0" smtClean="0"/>
          </a:p>
          <a:p>
            <a:r>
              <a:rPr lang="en-AU" sz="2200" dirty="0" smtClean="0"/>
              <a:t>##       1:</a:t>
            </a:r>
          </a:p>
          <a:p>
            <a:endParaRPr lang="en-AU" sz="2200" dirty="0" smtClean="0"/>
          </a:p>
          <a:p>
            <a:r>
              <a:rPr lang="en-AU" sz="2200" dirty="0" smtClean="0"/>
              <a:t>##       2:</a:t>
            </a:r>
          </a:p>
          <a:p>
            <a:endParaRPr lang="en-AU" sz="2200" dirty="0" smtClean="0"/>
          </a:p>
          <a:p>
            <a:r>
              <a:rPr lang="en-AU" sz="2200" dirty="0" smtClean="0"/>
              <a:t>##       3:</a:t>
            </a:r>
          </a:p>
          <a:p>
            <a:endParaRPr lang="en-AU" sz="2200" dirty="0"/>
          </a:p>
          <a:p>
            <a:r>
              <a:rPr lang="en-AU" sz="2200" dirty="0" smtClean="0"/>
              <a:t>##       </a:t>
            </a:r>
            <a:r>
              <a:rPr lang="en-AU" sz="2200" dirty="0"/>
              <a:t>4 </a:t>
            </a:r>
            <a:r>
              <a:rPr lang="en-AU" sz="2200" dirty="0" smtClean="0"/>
              <a:t>:</a:t>
            </a:r>
          </a:p>
          <a:p>
            <a:endParaRPr lang="en-AU" sz="2200" dirty="0" smtClean="0"/>
          </a:p>
          <a:p>
            <a:r>
              <a:rPr lang="en-AU" sz="2200" dirty="0" smtClean="0"/>
              <a:t>##       5 :</a:t>
            </a:r>
          </a:p>
          <a:p>
            <a:endParaRPr lang="en-AU" sz="2200" dirty="0" smtClean="0"/>
          </a:p>
          <a:p>
            <a:r>
              <a:rPr lang="en-AU" sz="2200" dirty="0" smtClean="0"/>
              <a:t>##       6 :</a:t>
            </a:r>
            <a:endParaRPr lang="en-AU" sz="22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1861589" y="1805793"/>
          <a:ext cx="1322301" cy="432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6" name="Equation" r:id="rId3" imgW="698400" imgH="228600" progId="Equation.DSMT4">
                  <p:embed/>
                </p:oleObj>
              </mc:Choice>
              <mc:Fallback>
                <p:oleObj name="Equation" r:id="rId3" imgW="6984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61589" y="1805793"/>
                        <a:ext cx="1322301" cy="4327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1825308" y="2446899"/>
          <a:ext cx="194627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7" name="Equation" r:id="rId5" imgW="1028520" imgH="241200" progId="Equation.DSMT4">
                  <p:embed/>
                </p:oleObj>
              </mc:Choice>
              <mc:Fallback>
                <p:oleObj name="Equation" r:id="rId5" imgW="102852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25308" y="2446899"/>
                        <a:ext cx="1946275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1825308" y="3141575"/>
          <a:ext cx="151447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8" name="Equation" r:id="rId7" imgW="799920" imgH="241200" progId="Equation.DSMT4">
                  <p:embed/>
                </p:oleObj>
              </mc:Choice>
              <mc:Fallback>
                <p:oleObj name="Equation" r:id="rId7" imgW="79992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25308" y="3141575"/>
                        <a:ext cx="1514475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4436428" y="3141575"/>
          <a:ext cx="2908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9" name="Equation" r:id="rId9" imgW="1536480" imgH="228600" progId="Equation.DSMT4">
                  <p:embed/>
                </p:oleObj>
              </mc:Choice>
              <mc:Fallback>
                <p:oleObj name="Equation" r:id="rId9" imgW="15364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436428" y="3141575"/>
                        <a:ext cx="29083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/>
          </p:nvPr>
        </p:nvGraphicFramePr>
        <p:xfrm>
          <a:off x="4436428" y="3821379"/>
          <a:ext cx="3581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0" name="Equation" r:id="rId11" imgW="1892160" imgH="228600" progId="Equation.DSMT4">
                  <p:embed/>
                </p:oleObj>
              </mc:Choice>
              <mc:Fallback>
                <p:oleObj name="Equation" r:id="rId11" imgW="18921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436428" y="3821379"/>
                        <a:ext cx="35814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1815407" y="3786980"/>
          <a:ext cx="151447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" name="Equation" r:id="rId13" imgW="799920" imgH="241200" progId="Equation.DSMT4">
                  <p:embed/>
                </p:oleObj>
              </mc:Choice>
              <mc:Fallback>
                <p:oleObj name="Equation" r:id="rId13" imgW="79992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15407" y="3786980"/>
                        <a:ext cx="1514475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/>
          </p:nvPr>
        </p:nvGraphicFramePr>
        <p:xfrm>
          <a:off x="1825308" y="4468496"/>
          <a:ext cx="100965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" name="Equation" r:id="rId14" imgW="533160" imgH="241200" progId="Equation.DSMT4">
                  <p:embed/>
                </p:oleObj>
              </mc:Choice>
              <mc:Fallback>
                <p:oleObj name="Equation" r:id="rId14" imgW="5331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825308" y="4468496"/>
                        <a:ext cx="1009650" cy="455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/>
          </p:nvPr>
        </p:nvGraphicFramePr>
        <p:xfrm>
          <a:off x="4436428" y="4448480"/>
          <a:ext cx="39417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" name="Equation" r:id="rId16" imgW="2082600" imgH="228600" progId="Equation.DSMT4">
                  <p:embed/>
                </p:oleObj>
              </mc:Choice>
              <mc:Fallback>
                <p:oleObj name="Equation" r:id="rId16" imgW="20826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436428" y="4448480"/>
                        <a:ext cx="3941762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/>
          </p:nvPr>
        </p:nvGraphicFramePr>
        <p:xfrm>
          <a:off x="1753076" y="5127061"/>
          <a:ext cx="1658938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" name="Equation" r:id="rId18" imgW="876240" imgH="241200" progId="Equation.DSMT4">
                  <p:embed/>
                </p:oleObj>
              </mc:Choice>
              <mc:Fallback>
                <p:oleObj name="Equation" r:id="rId18" imgW="87624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753076" y="5127061"/>
                        <a:ext cx="1658938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4436428" y="5150874"/>
          <a:ext cx="3581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5" name="Equation" r:id="rId20" imgW="1892160" imgH="228600" progId="Equation.DSMT4">
                  <p:embed/>
                </p:oleObj>
              </mc:Choice>
              <mc:Fallback>
                <p:oleObj name="Equation" r:id="rId20" imgW="18921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436428" y="5150874"/>
                        <a:ext cx="35814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/>
          </p:nvPr>
        </p:nvGraphicFramePr>
        <p:xfrm>
          <a:off x="1778001" y="5782383"/>
          <a:ext cx="1658938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6" name="Equation" r:id="rId21" imgW="876240" imgH="241200" progId="Equation.DSMT4">
                  <p:embed/>
                </p:oleObj>
              </mc:Choice>
              <mc:Fallback>
                <p:oleObj name="Equation" r:id="rId21" imgW="87624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778001" y="5782383"/>
                        <a:ext cx="1658938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4436428" y="5716646"/>
          <a:ext cx="244951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7" name="Equation" r:id="rId22" imgW="1295280" imgH="228600" progId="Equation.DSMT4">
                  <p:embed/>
                </p:oleObj>
              </mc:Choice>
              <mc:Fallback>
                <p:oleObj name="Equation" r:id="rId22" imgW="12952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436428" y="5716646"/>
                        <a:ext cx="2449512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0050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Other Controls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975360" y="2103686"/>
            <a:ext cx="11658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/>
              <a:t>1975       # First </a:t>
            </a:r>
            <a:r>
              <a:rPr lang="en-AU" dirty="0" err="1"/>
              <a:t>rec_dev</a:t>
            </a:r>
            <a:endParaRPr lang="en-AU" dirty="0"/>
          </a:p>
          <a:p>
            <a:r>
              <a:rPr lang="en-AU" dirty="0"/>
              <a:t>2017       # last </a:t>
            </a:r>
            <a:r>
              <a:rPr lang="en-AU" dirty="0" err="1"/>
              <a:t>rec_dev</a:t>
            </a:r>
            <a:endParaRPr lang="en-AU" dirty="0"/>
          </a:p>
          <a:p>
            <a:r>
              <a:rPr lang="en-AU" dirty="0"/>
              <a:t>   2      </a:t>
            </a:r>
            <a:r>
              <a:rPr lang="en-AU" dirty="0" smtClean="0"/>
              <a:t>     </a:t>
            </a:r>
            <a:r>
              <a:rPr lang="en-AU" dirty="0"/>
              <a:t># Estimated </a:t>
            </a:r>
            <a:r>
              <a:rPr lang="en-AU" dirty="0" err="1"/>
              <a:t>rec_dev</a:t>
            </a:r>
            <a:r>
              <a:rPr lang="en-AU" dirty="0"/>
              <a:t> phase</a:t>
            </a:r>
          </a:p>
          <a:p>
            <a:r>
              <a:rPr lang="en-AU" dirty="0"/>
              <a:t>  -3       </a:t>
            </a:r>
            <a:r>
              <a:rPr lang="en-AU" dirty="0" smtClean="0"/>
              <a:t>    # </a:t>
            </a:r>
            <a:r>
              <a:rPr lang="en-AU" dirty="0"/>
              <a:t>Estimated </a:t>
            </a:r>
            <a:r>
              <a:rPr lang="en-AU" dirty="0" err="1"/>
              <a:t>rec_ini</a:t>
            </a:r>
            <a:r>
              <a:rPr lang="en-AU" dirty="0"/>
              <a:t> phase</a:t>
            </a:r>
          </a:p>
          <a:p>
            <a:r>
              <a:rPr lang="en-AU" dirty="0"/>
              <a:t>   1      </a:t>
            </a:r>
            <a:r>
              <a:rPr lang="en-AU" dirty="0" smtClean="0"/>
              <a:t>     </a:t>
            </a:r>
            <a:r>
              <a:rPr lang="en-AU" dirty="0"/>
              <a:t># VERBOSE FLAG (0 = off, 1 = on, 2 = objective </a:t>
            </a:r>
            <a:r>
              <a:rPr lang="en-AU" dirty="0" err="1"/>
              <a:t>func</a:t>
            </a:r>
            <a:r>
              <a:rPr lang="en-AU" dirty="0"/>
              <a:t>; 3 diagnostics)</a:t>
            </a:r>
          </a:p>
          <a:p>
            <a:r>
              <a:rPr lang="en-AU" dirty="0"/>
              <a:t>   3       </a:t>
            </a:r>
            <a:r>
              <a:rPr lang="en-AU" dirty="0" smtClean="0"/>
              <a:t>     # </a:t>
            </a:r>
            <a:r>
              <a:rPr lang="en-AU" dirty="0"/>
              <a:t>Initial conditions (0 = Unfished, 1 = Steady-state fished, 2 = Free parameters, 3 = Free parameters (revised))</a:t>
            </a:r>
          </a:p>
          <a:p>
            <a:r>
              <a:rPr lang="en-AU" dirty="0" smtClean="0"/>
              <a:t>  1            # </a:t>
            </a:r>
            <a:r>
              <a:rPr lang="en-AU" dirty="0"/>
              <a:t>Lambda (proportion of mature male biomass for SPR reference points).</a:t>
            </a:r>
          </a:p>
          <a:p>
            <a:r>
              <a:rPr lang="en-AU" dirty="0"/>
              <a:t>   1       </a:t>
            </a:r>
            <a:r>
              <a:rPr lang="en-AU" dirty="0" smtClean="0"/>
              <a:t>     # </a:t>
            </a:r>
            <a:r>
              <a:rPr lang="en-AU" dirty="0"/>
              <a:t>Use empirical </a:t>
            </a:r>
            <a:r>
              <a:rPr lang="en-AU" dirty="0" err="1"/>
              <a:t>molt</a:t>
            </a:r>
            <a:r>
              <a:rPr lang="en-AU" dirty="0"/>
              <a:t> increment data (0=FALSE, 1=TRUE)</a:t>
            </a:r>
          </a:p>
          <a:p>
            <a:r>
              <a:rPr lang="en-AU" dirty="0"/>
              <a:t>   0       </a:t>
            </a:r>
            <a:r>
              <a:rPr lang="en-AU" dirty="0" smtClean="0"/>
              <a:t>     # </a:t>
            </a:r>
            <a:r>
              <a:rPr lang="en-AU" dirty="0"/>
              <a:t>Stock-Recruit-Relationship (0 = none, 1 = </a:t>
            </a:r>
            <a:r>
              <a:rPr lang="en-AU" dirty="0" err="1"/>
              <a:t>Beverton</a:t>
            </a:r>
            <a:r>
              <a:rPr lang="en-AU" dirty="0"/>
              <a:t>-Holt)</a:t>
            </a:r>
          </a:p>
          <a:p>
            <a:r>
              <a:rPr lang="en-AU" dirty="0"/>
              <a:t>   10      </a:t>
            </a:r>
            <a:r>
              <a:rPr lang="en-AU" dirty="0" smtClean="0"/>
              <a:t>   </a:t>
            </a:r>
            <a:r>
              <a:rPr lang="en-AU" dirty="0"/>
              <a:t># Maximum phase (stop the estimation after this phase).</a:t>
            </a:r>
          </a:p>
          <a:p>
            <a:r>
              <a:rPr lang="en-AU" dirty="0"/>
              <a:t>   -1       </a:t>
            </a:r>
            <a:r>
              <a:rPr lang="en-AU" dirty="0" smtClean="0"/>
              <a:t>    # </a:t>
            </a:r>
            <a:r>
              <a:rPr lang="en-AU" dirty="0"/>
              <a:t>Maximum number of function calls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306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Emphasis factors</a:t>
            </a:r>
            <a:endParaRPr lang="en-AU" dirty="0"/>
          </a:p>
        </p:txBody>
      </p:sp>
      <p:sp>
        <p:nvSpPr>
          <p:cNvPr id="3" name="Rectangle 2"/>
          <p:cNvSpPr/>
          <p:nvPr/>
        </p:nvSpPr>
        <p:spPr>
          <a:xfrm>
            <a:off x="350520" y="1690688"/>
            <a:ext cx="1149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## EMPHASIS FACTORS </a:t>
            </a:r>
            <a:r>
              <a:rPr lang="en-AU" dirty="0" smtClean="0">
                <a:solidFill>
                  <a:srgbClr val="FF0000"/>
                </a:solidFill>
              </a:rPr>
              <a:t>(Catch)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 smtClean="0">
                <a:solidFill>
                  <a:srgbClr val="FF0000"/>
                </a:solidFill>
              </a:rPr>
              <a:t>#</a:t>
            </a:r>
            <a:r>
              <a:rPr lang="en-AU" dirty="0" err="1">
                <a:solidFill>
                  <a:srgbClr val="FF0000"/>
                </a:solidFill>
              </a:rPr>
              <a:t>Ret_male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Disc_male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Disc_female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Disc_trawl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Disc_Tanner_male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Disc_Tanner_female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Disc_fixed</a:t>
            </a:r>
            <a:endParaRPr lang="en-AU" dirty="0">
              <a:solidFill>
                <a:srgbClr val="FF0000"/>
              </a:solidFill>
            </a:endParaRPr>
          </a:p>
          <a:p>
            <a:r>
              <a:rPr lang="en-AU" dirty="0"/>
              <a:t>       </a:t>
            </a:r>
            <a:r>
              <a:rPr lang="en-AU" dirty="0" smtClean="0"/>
              <a:t>          </a:t>
            </a:r>
            <a:r>
              <a:rPr lang="en-AU" dirty="0"/>
              <a:t>1         </a:t>
            </a:r>
            <a:r>
              <a:rPr lang="en-AU" dirty="0" smtClean="0"/>
              <a:t>                1                     </a:t>
            </a:r>
            <a:r>
              <a:rPr lang="en-AU" dirty="0"/>
              <a:t>1  </a:t>
            </a:r>
            <a:r>
              <a:rPr lang="en-AU" dirty="0" smtClean="0"/>
              <a:t>                </a:t>
            </a:r>
            <a:r>
              <a:rPr lang="en-AU" dirty="0"/>
              <a:t>1   </a:t>
            </a:r>
            <a:r>
              <a:rPr lang="en-AU" dirty="0" smtClean="0"/>
              <a:t>                   </a:t>
            </a:r>
            <a:r>
              <a:rPr lang="en-AU" dirty="0"/>
              <a:t>1          </a:t>
            </a:r>
            <a:r>
              <a:rPr lang="en-AU" dirty="0" smtClean="0"/>
              <a:t>                        1                  </a:t>
            </a:r>
            <a:r>
              <a:rPr lang="en-AU" dirty="0"/>
              <a:t>1     </a:t>
            </a:r>
          </a:p>
          <a:p>
            <a:endParaRPr lang="en-AU" dirty="0"/>
          </a:p>
          <a:p>
            <a:r>
              <a:rPr lang="en-AU" dirty="0"/>
              <a:t>## </a:t>
            </a:r>
            <a:r>
              <a:rPr lang="en-AU" dirty="0" smtClean="0"/>
              <a:t>————————————————————————————————————————————————————</a:t>
            </a:r>
            <a:endParaRPr lang="en-AU" dirty="0"/>
          </a:p>
          <a:p>
            <a:r>
              <a:rPr lang="en-AU" dirty="0">
                <a:solidFill>
                  <a:srgbClr val="FF0000"/>
                </a:solidFill>
              </a:rPr>
              <a:t>## EMPHASIS FACTORS (Priors)</a:t>
            </a:r>
          </a:p>
          <a:p>
            <a:r>
              <a:rPr lang="en-AU" dirty="0" smtClean="0">
                <a:solidFill>
                  <a:srgbClr val="FF0000"/>
                </a:solidFill>
              </a:rPr>
              <a:t># </a:t>
            </a:r>
            <a:r>
              <a:rPr lang="en-AU" dirty="0" err="1">
                <a:solidFill>
                  <a:srgbClr val="FF0000"/>
                </a:solidFill>
              </a:rPr>
              <a:t>Log_fdevs</a:t>
            </a:r>
            <a:r>
              <a:rPr lang="en-AU" dirty="0">
                <a:solidFill>
                  <a:srgbClr val="FF0000"/>
                </a:solidFill>
              </a:rPr>
              <a:t>   </a:t>
            </a:r>
            <a:r>
              <a:rPr lang="en-AU" dirty="0" err="1">
                <a:solidFill>
                  <a:srgbClr val="FF0000"/>
                </a:solidFill>
              </a:rPr>
              <a:t>meanF</a:t>
            </a:r>
            <a:r>
              <a:rPr lang="en-AU" dirty="0">
                <a:solidFill>
                  <a:srgbClr val="FF0000"/>
                </a:solidFill>
              </a:rPr>
              <a:t>       </a:t>
            </a:r>
            <a:r>
              <a:rPr lang="en-AU" dirty="0" err="1">
                <a:solidFill>
                  <a:srgbClr val="FF0000"/>
                </a:solidFill>
              </a:rPr>
              <a:t>Mdevs</a:t>
            </a:r>
            <a:r>
              <a:rPr lang="en-AU" dirty="0">
                <a:solidFill>
                  <a:srgbClr val="FF0000"/>
                </a:solidFill>
              </a:rPr>
              <a:t>  </a:t>
            </a:r>
            <a:r>
              <a:rPr lang="en-AU" dirty="0" err="1">
                <a:solidFill>
                  <a:srgbClr val="FF0000"/>
                </a:solidFill>
              </a:rPr>
              <a:t>Rec_devs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Initial_devs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Fst_dif_dev</a:t>
            </a:r>
            <a:r>
              <a:rPr lang="en-AU" dirty="0">
                <a:solidFill>
                  <a:srgbClr val="FF0000"/>
                </a:solidFill>
              </a:rPr>
              <a:t> </a:t>
            </a:r>
            <a:r>
              <a:rPr lang="en-AU" dirty="0" err="1">
                <a:solidFill>
                  <a:srgbClr val="FF0000"/>
                </a:solidFill>
              </a:rPr>
              <a:t>Mean_sex</a:t>
            </a:r>
            <a:r>
              <a:rPr lang="en-AU" dirty="0">
                <a:solidFill>
                  <a:srgbClr val="FF0000"/>
                </a:solidFill>
              </a:rPr>
              <a:t>-Ratio</a:t>
            </a:r>
          </a:p>
          <a:p>
            <a:r>
              <a:rPr lang="en-AU" dirty="0" smtClean="0"/>
              <a:t>          </a:t>
            </a:r>
            <a:r>
              <a:rPr lang="en-AU" dirty="0"/>
              <a:t>10000       </a:t>
            </a:r>
            <a:r>
              <a:rPr lang="en-AU" dirty="0" smtClean="0"/>
              <a:t>     0                   </a:t>
            </a:r>
            <a:r>
              <a:rPr lang="en-AU" dirty="0"/>
              <a:t>1    </a:t>
            </a:r>
            <a:r>
              <a:rPr lang="en-AU" dirty="0" smtClean="0"/>
              <a:t>           </a:t>
            </a:r>
            <a:r>
              <a:rPr lang="en-AU" dirty="0"/>
              <a:t>2      </a:t>
            </a:r>
            <a:r>
              <a:rPr lang="en-AU" dirty="0" smtClean="0"/>
              <a:t>             </a:t>
            </a:r>
            <a:r>
              <a:rPr lang="en-AU" dirty="0"/>
              <a:t>0        </a:t>
            </a:r>
            <a:r>
              <a:rPr lang="en-AU" dirty="0" smtClean="0"/>
              <a:t>            </a:t>
            </a:r>
            <a:r>
              <a:rPr lang="en-AU" dirty="0"/>
              <a:t>0  </a:t>
            </a:r>
            <a:r>
              <a:rPr lang="en-AU" dirty="0" smtClean="0"/>
              <a:t>                      10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1691640" y="4572000"/>
            <a:ext cx="19166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200" dirty="0" smtClean="0"/>
              <a:t>Recommended</a:t>
            </a:r>
            <a:endParaRPr lang="en-AU" sz="2200" dirty="0"/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1386840" y="3999012"/>
            <a:ext cx="1352096" cy="572988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462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660770"/>
            <a:ext cx="5259893" cy="2387600"/>
          </a:xfrm>
        </p:spPr>
        <p:txBody>
          <a:bodyPr>
            <a:normAutofit/>
          </a:bodyPr>
          <a:lstStyle/>
          <a:p>
            <a:r>
              <a:rPr lang="en-AU" dirty="0" smtClean="0"/>
              <a:t>The PRJ File</a:t>
            </a:r>
            <a:endParaRPr lang="en-AU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5506" y="2379415"/>
            <a:ext cx="7236493" cy="437016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542"/>
            <a:ext cx="4847816" cy="2771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7553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Broad structure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Which fleets are managed.</a:t>
            </a:r>
          </a:p>
          <a:p>
            <a:r>
              <a:rPr lang="en-AU" dirty="0" smtClean="0"/>
              <a:t>OFL and ABC control rules (and yield curve).</a:t>
            </a:r>
          </a:p>
          <a:p>
            <a:r>
              <a:rPr lang="en-AU" dirty="0" smtClean="0"/>
              <a:t>What strategies to consider:</a:t>
            </a:r>
          </a:p>
          <a:p>
            <a:pPr lvl="1"/>
            <a:r>
              <a:rPr lang="en-AU" dirty="0" smtClean="0"/>
              <a:t>range of target Fs;</a:t>
            </a:r>
          </a:p>
          <a:p>
            <a:pPr lvl="1"/>
            <a:r>
              <a:rPr lang="en-AU" dirty="0" smtClean="0"/>
              <a:t>State </a:t>
            </a:r>
            <a:r>
              <a:rPr lang="en-AU" dirty="0" smtClean="0"/>
              <a:t>Strategy usage; and</a:t>
            </a:r>
          </a:p>
          <a:p>
            <a:pPr lvl="1"/>
            <a:r>
              <a:rPr lang="en-AU" dirty="0" smtClean="0"/>
              <a:t>use or ignore bycatch mortality</a:t>
            </a:r>
          </a:p>
          <a:p>
            <a:r>
              <a:rPr lang="en-AU" dirty="0" smtClean="0"/>
              <a:t>Assumptions about future recruitment</a:t>
            </a:r>
          </a:p>
          <a:p>
            <a:pPr lvl="1"/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39921194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967736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214" y="2379416"/>
            <a:ext cx="5259893" cy="2387600"/>
          </a:xfrm>
        </p:spPr>
        <p:txBody>
          <a:bodyPr>
            <a:normAutofit/>
          </a:bodyPr>
          <a:lstStyle/>
          <a:p>
            <a:r>
              <a:rPr lang="en-AU" dirty="0" smtClean="0"/>
              <a:t>Current status</a:t>
            </a:r>
            <a:endParaRPr lang="en-AU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4462" y="106116"/>
            <a:ext cx="6007100" cy="454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781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Current Status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571500" y="1813560"/>
            <a:ext cx="11049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Multiple changes since the September 2018 CPT meeting and </a:t>
            </a:r>
            <a:r>
              <a:rPr lang="en-AU" sz="2600" dirty="0" smtClean="0"/>
              <a:t>the </a:t>
            </a:r>
            <a:r>
              <a:rPr lang="en-AU" sz="2600" dirty="0" smtClean="0"/>
              <a:t>January 2019 workshop. Key highlights: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Instantaneous mortality is now correctly (I think) implemented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Additional options for selectivity, retention and growth added (all selected in the CTL file)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Input files modified so that only data appear in the DAT file and all parameter specification is via the CTL file.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An additional example has been created (for the January 2019 course)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All base models converge with low final maximum gradients and there is no evidence for differentiability issues.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31502088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Instantaneous vs continuous F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697229" y="1794053"/>
            <a:ext cx="357399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 smtClean="0"/>
              <a:t>Discrete fishing mortality</a:t>
            </a:r>
            <a:endParaRPr lang="en-AU" sz="26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381704"/>
              </p:ext>
            </p:extLst>
          </p:nvPr>
        </p:nvGraphicFramePr>
        <p:xfrm>
          <a:off x="846319" y="2434346"/>
          <a:ext cx="2535237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" name="Equation" r:id="rId3" imgW="1117440" imgH="317160" progId="Equation.DSMT4">
                  <p:embed/>
                </p:oleObj>
              </mc:Choice>
              <mc:Fallback>
                <p:oleObj name="Equation" r:id="rId3" imgW="111744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46319" y="2434346"/>
                        <a:ext cx="2535237" cy="720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742286"/>
              </p:ext>
            </p:extLst>
          </p:nvPr>
        </p:nvGraphicFramePr>
        <p:xfrm>
          <a:off x="838200" y="3302921"/>
          <a:ext cx="3573462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" name="Equation" r:id="rId5" imgW="1574640" imgH="419040" progId="Equation.DSMT4">
                  <p:embed/>
                </p:oleObj>
              </mc:Choice>
              <mc:Fallback>
                <p:oleObj name="Equation" r:id="rId5" imgW="15746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38200" y="3302921"/>
                        <a:ext cx="3573462" cy="950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549390" y="2434346"/>
            <a:ext cx="38061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Total mortality</a:t>
            </a:r>
            <a:endParaRPr lang="en-AU" sz="2600" dirty="0"/>
          </a:p>
        </p:txBody>
      </p:sp>
      <p:sp>
        <p:nvSpPr>
          <p:cNvPr id="9" name="TextBox 8"/>
          <p:cNvSpPr txBox="1"/>
          <p:nvPr/>
        </p:nvSpPr>
        <p:spPr>
          <a:xfrm>
            <a:off x="6549390" y="3432511"/>
            <a:ext cx="38061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Retained catch</a:t>
            </a:r>
            <a:endParaRPr lang="en-AU" sz="26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0227880"/>
              </p:ext>
            </p:extLst>
          </p:nvPr>
        </p:nvGraphicFramePr>
        <p:xfrm>
          <a:off x="846319" y="4401683"/>
          <a:ext cx="4149725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1" name="Equation" r:id="rId7" imgW="1828800" imgH="419040" progId="Equation.DSMT4">
                  <p:embed/>
                </p:oleObj>
              </mc:Choice>
              <mc:Fallback>
                <p:oleObj name="Equation" r:id="rId7" imgW="18288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46319" y="4401683"/>
                        <a:ext cx="4149725" cy="950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549390" y="4545031"/>
            <a:ext cx="43776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Discarded catch (but may live)</a:t>
            </a:r>
            <a:endParaRPr lang="en-AU" sz="2600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450318"/>
              </p:ext>
            </p:extLst>
          </p:nvPr>
        </p:nvGraphicFramePr>
        <p:xfrm>
          <a:off x="838200" y="5352595"/>
          <a:ext cx="6110288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Equation" r:id="rId9" imgW="2692080" imgH="596880" progId="Equation.DSMT4">
                  <p:embed/>
                </p:oleObj>
              </mc:Choice>
              <mc:Fallback>
                <p:oleObj name="Equation" r:id="rId9" imgW="2692080" imgH="596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38200" y="5352595"/>
                        <a:ext cx="6110288" cy="1354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7250430" y="5783442"/>
            <a:ext cx="43776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Survival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32540021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Instantaneous vs continuous F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697229" y="1794053"/>
            <a:ext cx="401674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 smtClean="0"/>
              <a:t>Continuous fishing mortality</a:t>
            </a:r>
            <a:endParaRPr lang="en-AU" sz="26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1984012"/>
              </p:ext>
            </p:extLst>
          </p:nvPr>
        </p:nvGraphicFramePr>
        <p:xfrm>
          <a:off x="846319" y="2468055"/>
          <a:ext cx="46101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Equation" r:id="rId3" imgW="2031840" imgH="317160" progId="Equation.DSMT4">
                  <p:embed/>
                </p:oleObj>
              </mc:Choice>
              <mc:Fallback>
                <p:oleObj name="Equation" r:id="rId3" imgW="203184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46319" y="2468055"/>
                        <a:ext cx="4610100" cy="720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4850700"/>
              </p:ext>
            </p:extLst>
          </p:nvPr>
        </p:nvGraphicFramePr>
        <p:xfrm>
          <a:off x="838200" y="3302921"/>
          <a:ext cx="3573462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Equation" r:id="rId5" imgW="1574640" imgH="419040" progId="Equation.DSMT4">
                  <p:embed/>
                </p:oleObj>
              </mc:Choice>
              <mc:Fallback>
                <p:oleObj name="Equation" r:id="rId5" imgW="15746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38200" y="3302921"/>
                        <a:ext cx="3573462" cy="950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549390" y="2434346"/>
            <a:ext cx="38061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Total mortality</a:t>
            </a:r>
            <a:endParaRPr lang="en-AU" sz="2600" dirty="0"/>
          </a:p>
        </p:txBody>
      </p:sp>
      <p:sp>
        <p:nvSpPr>
          <p:cNvPr id="9" name="TextBox 8"/>
          <p:cNvSpPr txBox="1"/>
          <p:nvPr/>
        </p:nvSpPr>
        <p:spPr>
          <a:xfrm>
            <a:off x="6549390" y="3432511"/>
            <a:ext cx="38061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Retained catch</a:t>
            </a:r>
            <a:endParaRPr lang="en-AU" sz="26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846319" y="4401683"/>
          <a:ext cx="4149725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Equation" r:id="rId7" imgW="1828800" imgH="419040" progId="Equation.DSMT4">
                  <p:embed/>
                </p:oleObj>
              </mc:Choice>
              <mc:Fallback>
                <p:oleObj name="Equation" r:id="rId7" imgW="18288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46319" y="4401683"/>
                        <a:ext cx="4149725" cy="950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549390" y="4545031"/>
            <a:ext cx="43776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Discarded catch (but may live)</a:t>
            </a:r>
            <a:endParaRPr lang="en-AU" sz="2600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2622312"/>
              </p:ext>
            </p:extLst>
          </p:nvPr>
        </p:nvGraphicFramePr>
        <p:xfrm>
          <a:off x="846319" y="5644833"/>
          <a:ext cx="1325562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5" name="Equation" r:id="rId9" imgW="583920" imgH="228600" progId="Equation.DSMT4">
                  <p:embed/>
                </p:oleObj>
              </mc:Choice>
              <mc:Fallback>
                <p:oleObj name="Equation" r:id="rId9" imgW="5839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46319" y="5644833"/>
                        <a:ext cx="1325562" cy="519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549390" y="5781132"/>
            <a:ext cx="43776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Survival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2394959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GMACS-I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298253" y="1811215"/>
            <a:ext cx="10747283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ADMB software that implements a generalized stock assessment platform for size-structured assessment.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Generalized in that it is (relatively) </a:t>
            </a:r>
            <a:r>
              <a:rPr lang="en-AU" sz="2600" dirty="0" smtClean="0">
                <a:solidFill>
                  <a:srgbClr val="FF0000"/>
                </a:solidFill>
              </a:rPr>
              <a:t>easy to add new features </a:t>
            </a:r>
            <a:r>
              <a:rPr lang="en-AU" sz="2600" dirty="0" smtClean="0"/>
              <a:t>(e.g. types of selectivity patterns, assumptions about time-trends in </a:t>
            </a:r>
            <a:r>
              <a:rPr lang="en-AU" sz="2600" i="1" dirty="0" smtClean="0"/>
              <a:t>M</a:t>
            </a:r>
            <a:r>
              <a:rPr lang="en-AU" sz="2600" dirty="0" smtClean="0"/>
              <a:t>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Generalized in that </a:t>
            </a:r>
            <a:r>
              <a:rPr lang="en-AU" sz="2600" dirty="0" smtClean="0">
                <a:solidFill>
                  <a:srgbClr val="FF0000"/>
                </a:solidFill>
              </a:rPr>
              <a:t>all input is via three files </a:t>
            </a:r>
            <a:r>
              <a:rPr lang="en-AU" sz="2600" dirty="0" smtClean="0"/>
              <a:t>(.DAT, .CTL and .PRJ) and no quantities are “hard-wired”.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Generalized in that it is </a:t>
            </a:r>
            <a:r>
              <a:rPr lang="en-AU" sz="2600" dirty="0" smtClean="0">
                <a:solidFill>
                  <a:srgbClr val="FF0000"/>
                </a:solidFill>
              </a:rPr>
              <a:t>easy to conduct phasing and placing bounds on parameters</a:t>
            </a:r>
            <a:r>
              <a:rPr lang="en-AU" sz="2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77189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03912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Projections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Calculating Generation Time</a:t>
            </a:r>
          </a:p>
          <a:p>
            <a:r>
              <a:rPr lang="en-AU" dirty="0" smtClean="0"/>
              <a:t>Including a stock-recruitment relationship</a:t>
            </a:r>
          </a:p>
          <a:p>
            <a:r>
              <a:rPr lang="en-AU" dirty="0" smtClean="0"/>
              <a:t>Projections for St Matts blue king crab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765008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Generation Time-I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464233" y="1856935"/>
            <a:ext cx="995992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Generation time is defined as a the average AGE of spawners in an unfished state, i.e.:”</a:t>
            </a:r>
            <a:endParaRPr lang="en-AU" sz="26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3089909" y="2915734"/>
          <a:ext cx="2759137" cy="808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3" imgW="1257120" imgH="368280" progId="Equation.DSMT4">
                  <p:embed/>
                </p:oleObj>
              </mc:Choice>
              <mc:Fallback>
                <p:oleObj name="Equation" r:id="rId3" imgW="125712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89909" y="2915734"/>
                        <a:ext cx="2759137" cy="8082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68509" y="4358999"/>
            <a:ext cx="237565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 smtClean="0"/>
              <a:t>Numbers-at-age</a:t>
            </a:r>
            <a:endParaRPr lang="en-AU" sz="26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089909" y="3627479"/>
            <a:ext cx="1045993" cy="73152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5515470" y="3524453"/>
            <a:ext cx="667151" cy="834546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394346" y="4358999"/>
            <a:ext cx="245823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 smtClean="0"/>
              <a:t>Fecundity-at-age</a:t>
            </a:r>
            <a:endParaRPr lang="en-AU" sz="2600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/>
          </p:nvPr>
        </p:nvGraphicFramePr>
        <p:xfrm>
          <a:off x="1425575" y="5597525"/>
          <a:ext cx="1616075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5" imgW="736560" imgH="419040" progId="Equation.DSMT4">
                  <p:embed/>
                </p:oleObj>
              </mc:Choice>
              <mc:Fallback>
                <p:oleObj name="Equation" r:id="rId5" imgW="73656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25575" y="5597525"/>
                        <a:ext cx="1616075" cy="919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/>
          </p:nvPr>
        </p:nvGraphicFramePr>
        <p:xfrm>
          <a:off x="3513138" y="5653088"/>
          <a:ext cx="2479675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7" imgW="1130040" imgH="368280" progId="Equation.DSMT4">
                  <p:embed/>
                </p:oleObj>
              </mc:Choice>
              <mc:Fallback>
                <p:oleObj name="Equation" r:id="rId7" imgW="113004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513138" y="5653088"/>
                        <a:ext cx="2479675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58942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Generation </a:t>
            </a:r>
            <a:r>
              <a:rPr lang="en-AU" dirty="0" smtClean="0"/>
              <a:t>Time-II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192076" y="4308913"/>
            <a:ext cx="11807848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 smtClean="0"/>
              <a:t>Lets us assume that (a) recruitment is for one cohort (age at Y) and (b) all recruitment </a:t>
            </a:r>
          </a:p>
          <a:p>
            <a:r>
              <a:rPr lang="en-AU" sz="2600" dirty="0" smtClean="0"/>
              <a:t>is to size-class 1, i.e.:</a:t>
            </a:r>
            <a:endParaRPr lang="en-AU" sz="26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774700" y="5260976"/>
          <a:ext cx="192246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3" imgW="876240" imgH="215640" progId="Equation.DSMT4">
                  <p:embed/>
                </p:oleObj>
              </mc:Choice>
              <mc:Fallback>
                <p:oleObj name="Equation" r:id="rId3" imgW="8762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4700" y="5260976"/>
                        <a:ext cx="1922463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4153" y="1690688"/>
            <a:ext cx="1122169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For crab we have some complexities (!), (a) growth is length-structured, (b) recruitment is not at age-0, and (c) spawning occurs on 15 February each year so generation time is:</a:t>
            </a:r>
            <a:endParaRPr lang="en-AU" sz="26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2697163" y="3127375"/>
          <a:ext cx="5881687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5" imgW="2679480" imgH="368280" progId="Equation.DSMT4">
                  <p:embed/>
                </p:oleObj>
              </mc:Choice>
              <mc:Fallback>
                <p:oleObj name="Equation" r:id="rId5" imgW="267948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97163" y="3127375"/>
                        <a:ext cx="5881687" cy="808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774700" y="5916173"/>
          <a:ext cx="1644650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7" imgW="749160" imgH="190440" progId="Equation.DSMT4">
                  <p:embed/>
                </p:oleObj>
              </mc:Choice>
              <mc:Fallback>
                <p:oleObj name="Equation" r:id="rId7" imgW="74916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74700" y="5916173"/>
                        <a:ext cx="1644650" cy="417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4141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Generation Time-III</a:t>
            </a:r>
            <a:endParaRPr lang="en-AU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181687"/>
            <a:ext cx="5648161" cy="547936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38200" y="2532185"/>
            <a:ext cx="380413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For St Matthews Blue king crab, the average generation time is 11.59 years assuming an age-at-recruitment if 5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22775132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Stock-recruitment relationship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384153" y="1690688"/>
            <a:ext cx="1122169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This is parameterized </a:t>
            </a:r>
            <a:r>
              <a:rPr lang="en-AU" sz="2600" dirty="0" smtClean="0"/>
              <a:t>so that F</a:t>
            </a:r>
            <a:r>
              <a:rPr lang="en-AU" sz="2600" baseline="-25000" dirty="0" smtClean="0"/>
              <a:t>MSY</a:t>
            </a:r>
            <a:r>
              <a:rPr lang="en-AU" sz="2600" dirty="0" smtClean="0"/>
              <a:t> equals the F</a:t>
            </a:r>
            <a:r>
              <a:rPr lang="en-AU" sz="2600" baseline="-25000" dirty="0" smtClean="0"/>
              <a:t>MSY</a:t>
            </a:r>
            <a:r>
              <a:rPr lang="en-AU" sz="2600" dirty="0" smtClean="0"/>
              <a:t> proxy and B</a:t>
            </a:r>
            <a:r>
              <a:rPr lang="en-AU" sz="2600" baseline="-25000" dirty="0" smtClean="0"/>
              <a:t>MSY</a:t>
            </a:r>
            <a:r>
              <a:rPr lang="en-AU" sz="2600" dirty="0" smtClean="0"/>
              <a:t> equals the B</a:t>
            </a:r>
            <a:r>
              <a:rPr lang="en-AU" sz="2600" baseline="-25000" dirty="0" smtClean="0"/>
              <a:t>MSY</a:t>
            </a:r>
            <a:r>
              <a:rPr lang="en-AU" sz="2600" dirty="0" smtClean="0"/>
              <a:t> proxy, i.e. first solving for “steepness” such as that:</a:t>
            </a:r>
            <a:endParaRPr lang="en-AU" sz="26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3225800" y="3030538"/>
          <a:ext cx="4822825" cy="1001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3" imgW="2197080" imgH="457200" progId="Equation.DSMT4">
                  <p:embed/>
                </p:oleObj>
              </mc:Choice>
              <mc:Fallback>
                <p:oleObj name="Equation" r:id="rId3" imgW="21970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25800" y="3030538"/>
                        <a:ext cx="4822825" cy="1001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533337" y="4432167"/>
            <a:ext cx="665983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2600" dirty="0" smtClean="0"/>
              <a:t>Then finding equilibrium recruitment such that:</a:t>
            </a:r>
            <a:endParaRPr lang="en-AU" sz="26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2803183" y="5324527"/>
          <a:ext cx="5102225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5" imgW="2323800" imgH="228600" progId="Equation.DSMT4">
                  <p:embed/>
                </p:oleObj>
              </mc:Choice>
              <mc:Fallback>
                <p:oleObj name="Equation" r:id="rId5" imgW="23238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03183" y="5324527"/>
                        <a:ext cx="5102225" cy="500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37210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59B3F83-0B15-493E-8CFD-5C3AE9D08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193" y="0"/>
            <a:ext cx="9947575" cy="1325563"/>
          </a:xfrm>
        </p:spPr>
        <p:txBody>
          <a:bodyPr/>
          <a:lstStyle/>
          <a:p>
            <a:r>
              <a:rPr lang="en-US" dirty="0"/>
              <a:t>Decision points for </a:t>
            </a:r>
            <a:r>
              <a:rPr lang="en-US" dirty="0" smtClean="0"/>
              <a:t>projections (Status)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A37D296-6C35-4E95-A298-3D04F9505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267097"/>
            <a:ext cx="9584788" cy="5434149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What range of years for computing average </a:t>
            </a:r>
            <a:r>
              <a:rPr lang="en-US" dirty="0" err="1"/>
              <a:t>bycatch</a:t>
            </a:r>
            <a:r>
              <a:rPr lang="en-US" dirty="0"/>
              <a:t> mortality in groundfish fisheries?</a:t>
            </a:r>
          </a:p>
          <a:p>
            <a:pPr lvl="1"/>
            <a:r>
              <a:rPr lang="en-US" dirty="0"/>
              <a:t>5 most recent years (recommended approach</a:t>
            </a:r>
            <a:r>
              <a:rPr lang="en-US" dirty="0" smtClean="0"/>
              <a:t>) [</a:t>
            </a:r>
            <a:r>
              <a:rPr lang="en-US" dirty="0" smtClean="0">
                <a:solidFill>
                  <a:srgbClr val="FF0000"/>
                </a:solidFill>
              </a:rPr>
              <a:t>Specified</a:t>
            </a:r>
            <a:r>
              <a:rPr lang="en-US" dirty="0"/>
              <a:t> ]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Long-term: 1991-present </a:t>
            </a:r>
            <a:r>
              <a:rPr lang="en-US" dirty="0" smtClean="0"/>
              <a:t>[</a:t>
            </a:r>
            <a:r>
              <a:rPr lang="en-US" dirty="0" smtClean="0">
                <a:solidFill>
                  <a:srgbClr val="FF0000"/>
                </a:solidFill>
              </a:rPr>
              <a:t>This can be specified in the .PRJ file</a:t>
            </a:r>
            <a:r>
              <a:rPr lang="en-US" dirty="0" smtClean="0"/>
              <a:t>]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range of years for computing selectivity in the directed fishery?</a:t>
            </a:r>
          </a:p>
          <a:p>
            <a:pPr lvl="1"/>
            <a:r>
              <a:rPr lang="en-US" dirty="0"/>
              <a:t>Recommended approach: use 2017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do we want to estimate recruitment?:</a:t>
            </a:r>
          </a:p>
          <a:p>
            <a:pPr lvl="1"/>
            <a:r>
              <a:rPr lang="en-US" dirty="0"/>
              <a:t>Ricker/Hockey stick SR model</a:t>
            </a:r>
            <a:r>
              <a:rPr lang="en-US" dirty="0" smtClean="0"/>
              <a:t>? [</a:t>
            </a:r>
            <a:r>
              <a:rPr lang="en-US" dirty="0" smtClean="0">
                <a:solidFill>
                  <a:srgbClr val="FF0000"/>
                </a:solidFill>
              </a:rPr>
              <a:t>See above</a:t>
            </a:r>
            <a:r>
              <a:rPr lang="en-US" dirty="0" smtClean="0"/>
              <a:t>]</a:t>
            </a:r>
            <a:endParaRPr lang="en-US" dirty="0"/>
          </a:p>
          <a:p>
            <a:pPr lvl="1"/>
            <a:r>
              <a:rPr lang="en-US" dirty="0"/>
              <a:t>Randomly select from historical model estimates?</a:t>
            </a:r>
          </a:p>
          <a:p>
            <a:pPr lvl="2"/>
            <a:r>
              <a:rPr lang="en-US" dirty="0"/>
              <a:t>What range of years</a:t>
            </a:r>
            <a:r>
              <a:rPr lang="en-US" dirty="0" smtClean="0"/>
              <a:t>? [</a:t>
            </a:r>
            <a:r>
              <a:rPr lang="en-US" dirty="0" smtClean="0">
                <a:solidFill>
                  <a:srgbClr val="FF0000"/>
                </a:solidFill>
              </a:rPr>
              <a:t>The range of years  can be specified in the PRJ file</a:t>
            </a:r>
            <a:r>
              <a:rPr lang="en-US" dirty="0" smtClean="0"/>
              <a:t>]</a:t>
            </a:r>
            <a:endParaRPr lang="en-US" dirty="0"/>
          </a:p>
          <a:p>
            <a:pPr marL="1885950" lvl="3" indent="-514350">
              <a:buFont typeface="+mj-lt"/>
              <a:buAutoNum type="arabicPeriod"/>
            </a:pPr>
            <a:r>
              <a:rPr lang="en-US" dirty="0"/>
              <a:t>Full time series</a:t>
            </a:r>
          </a:p>
          <a:p>
            <a:pPr marL="1885950" lvl="3" indent="-514350">
              <a:buFont typeface="+mj-lt"/>
              <a:buAutoNum type="arabicPeriod"/>
            </a:pPr>
            <a:r>
              <a:rPr lang="en-US" dirty="0"/>
              <a:t>Most recent “stanza”: 1995-2016</a:t>
            </a:r>
          </a:p>
          <a:p>
            <a:pPr marL="1885950" lvl="3" indent="-514350">
              <a:buFont typeface="+mj-lt"/>
              <a:buAutoNum type="arabicPeriod"/>
            </a:pPr>
            <a:r>
              <a:rPr lang="en-US" dirty="0"/>
              <a:t>Rebuilding  period: 1999-2008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range of F? 0.0 - 0.18</a:t>
            </a:r>
          </a:p>
          <a:p>
            <a:pPr lvl="1"/>
            <a:r>
              <a:rPr lang="en-US" dirty="0"/>
              <a:t>F=0, then add </a:t>
            </a:r>
            <a:r>
              <a:rPr lang="en-US" dirty="0" err="1"/>
              <a:t>groundfish</a:t>
            </a:r>
            <a:r>
              <a:rPr lang="en-US" dirty="0"/>
              <a:t> bycatch, then add in state HS for directed </a:t>
            </a:r>
            <a:r>
              <a:rPr lang="en-US" dirty="0" smtClean="0"/>
              <a:t>fishery</a:t>
            </a:r>
          </a:p>
          <a:p>
            <a:pPr marL="457200" lvl="1" indent="0">
              <a:buNone/>
            </a:pPr>
            <a:r>
              <a:rPr lang="en-US" dirty="0" smtClean="0"/>
              <a:t>[</a:t>
            </a:r>
            <a:r>
              <a:rPr lang="en-US" dirty="0" smtClean="0">
                <a:solidFill>
                  <a:srgbClr val="FF0000"/>
                </a:solidFill>
              </a:rPr>
              <a:t>The number of Fs and their range is given in the PRJ file; no state HS (or ABC) yet</a:t>
            </a:r>
            <a:r>
              <a:rPr lang="en-US" dirty="0" smtClean="0"/>
              <a:t>]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many years for projections?</a:t>
            </a:r>
          </a:p>
          <a:p>
            <a:pPr lvl="1"/>
            <a:r>
              <a:rPr lang="en-US" dirty="0"/>
              <a:t>10 </a:t>
            </a:r>
            <a:r>
              <a:rPr lang="en-US" dirty="0" err="1"/>
              <a:t>yrs</a:t>
            </a:r>
            <a:endParaRPr lang="en-US" dirty="0"/>
          </a:p>
          <a:p>
            <a:pPr lvl="1"/>
            <a:r>
              <a:rPr lang="en-US" dirty="0"/>
              <a:t>10 </a:t>
            </a:r>
            <a:r>
              <a:rPr lang="en-US" dirty="0" err="1"/>
              <a:t>yrs</a:t>
            </a:r>
            <a:r>
              <a:rPr lang="en-US" dirty="0"/>
              <a:t> + regeneration time (~8 </a:t>
            </a:r>
            <a:r>
              <a:rPr lang="en-US" dirty="0" err="1"/>
              <a:t>yrs-ish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100 yrs</a:t>
            </a:r>
          </a:p>
          <a:p>
            <a:pPr marL="457200" lvl="1" indent="0">
              <a:buNone/>
            </a:pPr>
            <a:r>
              <a:rPr lang="en-US" dirty="0" smtClean="0"/>
              <a:t>[</a:t>
            </a:r>
            <a:r>
              <a:rPr lang="en-US" dirty="0" smtClean="0">
                <a:solidFill>
                  <a:srgbClr val="FF0000"/>
                </a:solidFill>
              </a:rPr>
              <a:t>Project length (final project year) is specified in the PRJ file – now</a:t>
            </a:r>
            <a:r>
              <a:rPr lang="en-US" dirty="0" smtClean="0"/>
              <a:t>]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578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8360" y="109024"/>
            <a:ext cx="5343640" cy="518394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538" y="182879"/>
            <a:ext cx="4560582" cy="442428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688" y="2700997"/>
            <a:ext cx="2377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chemeClr val="bg1"/>
                </a:solidFill>
              </a:rPr>
              <a:t>Recruitment 1999-2008; with future bycatch mortality; 2 year recovery</a:t>
            </a:r>
            <a:endParaRPr lang="en-AU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6278" y="2458229"/>
            <a:ext cx="4430276" cy="429787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401891" y="4808806"/>
            <a:ext cx="2377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chemeClr val="bg1"/>
                </a:solidFill>
              </a:rPr>
              <a:t>Recruitment 1999-2008; no future bycatch mortality; 2 year recovery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53202" y="3090203"/>
            <a:ext cx="2377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chemeClr val="bg1"/>
                </a:solidFill>
              </a:rPr>
              <a:t>Recruitment 1999-2008; no future bycatch mortality; 1 year recovery</a:t>
            </a:r>
            <a:endParaRPr lang="en-A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0648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636" y="478302"/>
            <a:ext cx="5256632" cy="509953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94082" y="3460652"/>
            <a:ext cx="2377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chemeClr val="bg1"/>
                </a:solidFill>
              </a:rPr>
              <a:t>Recruitment 1978-2017; with future bycatch mortality; 2 year recovery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74521" y="2568100"/>
            <a:ext cx="361539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Conclusion – recruitment matters (a lot)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16250467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7721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GMACS-II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298253" y="1811215"/>
            <a:ext cx="1074728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Fully open-source (on </a:t>
            </a:r>
            <a:r>
              <a:rPr lang="en-AU" sz="2600" dirty="0" err="1" smtClean="0"/>
              <a:t>github</a:t>
            </a:r>
            <a:r>
              <a:rPr lang="en-AU" sz="2600" dirty="0" smtClean="0"/>
              <a:t> – though the version is a bit out of date)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Routines to </a:t>
            </a:r>
            <a:r>
              <a:rPr lang="en-AU" sz="2600" dirty="0">
                <a:solidFill>
                  <a:srgbClr val="FF0000"/>
                </a:solidFill>
              </a:rPr>
              <a:t>automatically</a:t>
            </a:r>
            <a:r>
              <a:rPr lang="en-AU" sz="2600" dirty="0"/>
              <a:t> </a:t>
            </a:r>
            <a:r>
              <a:rPr lang="en-AU" sz="2600" dirty="0" smtClean="0"/>
              <a:t>produce diagnostics plots to evaluate fits and summarize model results (</a:t>
            </a:r>
            <a:r>
              <a:rPr lang="en-AU" sz="2600" dirty="0" smtClean="0">
                <a:solidFill>
                  <a:srgbClr val="FF0000"/>
                </a:solidFill>
              </a:rPr>
              <a:t>not currently fully functional</a:t>
            </a:r>
            <a:r>
              <a:rPr lang="en-AU" sz="26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Process to (easily) evaluate sensitivity to alternative assumptions.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(Ultimately) </a:t>
            </a:r>
            <a:r>
              <a:rPr lang="en-AU" sz="2600" dirty="0"/>
              <a:t>r</a:t>
            </a:r>
            <a:r>
              <a:rPr lang="en-AU" sz="2600" dirty="0" smtClean="0"/>
              <a:t>outines to generate pseudo data sets to test model performance.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34392211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dirty="0" smtClean="0"/>
              <a:t>Key next steps (from the January CPT meeting)</a:t>
            </a:r>
            <a:endParaRPr lang="en-AU" sz="4000" dirty="0"/>
          </a:p>
        </p:txBody>
      </p:sp>
      <p:sp>
        <p:nvSpPr>
          <p:cNvPr id="4" name="Rectangle 3"/>
          <p:cNvSpPr/>
          <p:nvPr/>
        </p:nvSpPr>
        <p:spPr>
          <a:xfrm>
            <a:off x="274320" y="1690688"/>
            <a:ext cx="1091184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600" dirty="0" smtClean="0"/>
              <a:t>High and very  priority (all completed)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Implement MCMC sampler output dump (</a:t>
            </a:r>
            <a:r>
              <a:rPr lang="en-AU" sz="2600" dirty="0" smtClean="0">
                <a:solidFill>
                  <a:srgbClr val="FF0000"/>
                </a:solidFill>
              </a:rPr>
              <a:t>very high priority</a:t>
            </a:r>
            <a:r>
              <a:rPr lang="en-AU" sz="2600" dirty="0" smtClean="0"/>
              <a:t>, St Matts rebuilder)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Give the entire program a careful final check (and see if changes impact the results of current examples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Finalize implementation of the calculation of reference points (Tier 3 and 4; </a:t>
            </a:r>
            <a:r>
              <a:rPr lang="en-AU" sz="2600" i="1" dirty="0" smtClean="0"/>
              <a:t>F</a:t>
            </a:r>
            <a:r>
              <a:rPr lang="en-AU" sz="2600" baseline="-25000" dirty="0" smtClean="0"/>
              <a:t>35%</a:t>
            </a:r>
            <a:r>
              <a:rPr lang="en-AU" sz="2600" dirty="0" smtClean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Finalize implementation  calculation of </a:t>
            </a:r>
            <a:r>
              <a:rPr lang="en-AU" sz="2600" dirty="0" smtClean="0"/>
              <a:t>OFLs</a:t>
            </a:r>
            <a:endParaRPr lang="en-AU" sz="2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Create a forecast file (Tier, buffer, </a:t>
            </a:r>
            <a:r>
              <a:rPr lang="en-AU" sz="2600" dirty="0" err="1" smtClean="0"/>
              <a:t>etc</a:t>
            </a:r>
            <a:r>
              <a:rPr lang="en-AU" sz="2600" dirty="0" smtClean="0"/>
              <a:t>)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795426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Key next steps</a:t>
            </a:r>
          </a:p>
        </p:txBody>
      </p:sp>
      <p:sp>
        <p:nvSpPr>
          <p:cNvPr id="3" name="Rectangle 2"/>
          <p:cNvSpPr/>
          <p:nvPr/>
        </p:nvSpPr>
        <p:spPr>
          <a:xfrm>
            <a:off x="260253" y="1521876"/>
            <a:ext cx="1091184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600" dirty="0" smtClean="0"/>
              <a:t>Medium  priority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Completed</a:t>
            </a:r>
            <a:r>
              <a:rPr lang="en-AU" sz="2600" dirty="0"/>
              <a:t>	</a:t>
            </a:r>
            <a:endParaRPr lang="en-AU" sz="260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400" dirty="0" smtClean="0"/>
              <a:t>Finalize implementation of labels in the code (e.g. MALES instead of 1)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400" dirty="0" smtClean="0"/>
              <a:t>Sex – and length-class-specific basal M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400" dirty="0" smtClean="0"/>
              <a:t>Implement a fished and unfished initial size-structure option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In progress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400" dirty="0" smtClean="0"/>
              <a:t>Check graphical summaries still work </a:t>
            </a:r>
            <a:r>
              <a:rPr lang="en-AU" sz="2400" dirty="0"/>
              <a:t> (May 2019</a:t>
            </a:r>
            <a:r>
              <a:rPr lang="en-AU" sz="2400" dirty="0" smtClean="0"/>
              <a:t>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400" dirty="0" smtClean="0"/>
              <a:t>Test Pribilof Island red king crab (May 2019)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400" dirty="0" smtClean="0"/>
              <a:t>St Matts update assessment (May 2019; Zheng and </a:t>
            </a:r>
            <a:r>
              <a:rPr lang="en-AU" sz="2400" dirty="0" err="1" smtClean="0"/>
              <a:t>Ianelli</a:t>
            </a:r>
            <a:r>
              <a:rPr lang="en-AU" sz="2400" dirty="0" smtClean="0"/>
              <a:t>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400" dirty="0" smtClean="0"/>
              <a:t>BBRKC update assessment (</a:t>
            </a:r>
            <a:r>
              <a:rPr lang="en-AU" sz="2400" dirty="0"/>
              <a:t>May 2019; </a:t>
            </a:r>
            <a:r>
              <a:rPr lang="en-AU" sz="2400" dirty="0" smtClean="0"/>
              <a:t>Zheng, </a:t>
            </a:r>
            <a:r>
              <a:rPr lang="en-AU" sz="2400" dirty="0" err="1" smtClean="0"/>
              <a:t>Siddeek</a:t>
            </a:r>
            <a:r>
              <a:rPr lang="en-AU" sz="2400" dirty="0" smtClean="0"/>
              <a:t>, </a:t>
            </a:r>
            <a:r>
              <a:rPr lang="en-AU" sz="2400" dirty="0" err="1" smtClean="0"/>
              <a:t>etc</a:t>
            </a:r>
            <a:r>
              <a:rPr lang="en-AU" sz="2400" dirty="0" smtClean="0"/>
              <a:t>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400" dirty="0"/>
              <a:t>Technical Appendix for the model specifications (Sept 2019?)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400" dirty="0" smtClean="0"/>
              <a:t>St </a:t>
            </a:r>
            <a:r>
              <a:rPr lang="en-AU" sz="2400" dirty="0"/>
              <a:t>Matts update assessment </a:t>
            </a:r>
            <a:r>
              <a:rPr lang="en-AU" sz="2400" dirty="0" smtClean="0"/>
              <a:t>(Sept </a:t>
            </a:r>
            <a:r>
              <a:rPr lang="en-AU" sz="2400" dirty="0"/>
              <a:t>2019; Zheng and </a:t>
            </a:r>
            <a:r>
              <a:rPr lang="en-AU" sz="2400" dirty="0" err="1"/>
              <a:t>Ianelli</a:t>
            </a:r>
            <a:r>
              <a:rPr lang="en-AU" sz="2400" dirty="0"/>
              <a:t>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AU" sz="2400" dirty="0"/>
              <a:t>BBRKC update assessment </a:t>
            </a:r>
            <a:r>
              <a:rPr lang="en-AU" sz="2400" dirty="0" smtClean="0"/>
              <a:t>(Sept </a:t>
            </a:r>
            <a:r>
              <a:rPr lang="en-AU" sz="2400" dirty="0"/>
              <a:t>2019; </a:t>
            </a:r>
            <a:r>
              <a:rPr lang="en-AU" sz="2400" dirty="0" smtClean="0"/>
              <a:t>Zheng</a:t>
            </a:r>
            <a:r>
              <a:rPr lang="en-AU" sz="2400" dirty="0"/>
              <a:t> , </a:t>
            </a:r>
            <a:r>
              <a:rPr lang="en-AU" sz="2400" dirty="0" err="1"/>
              <a:t>Siddeek</a:t>
            </a:r>
            <a:r>
              <a:rPr lang="en-AU" sz="2400" dirty="0"/>
              <a:t>, </a:t>
            </a:r>
            <a:r>
              <a:rPr lang="en-AU" sz="2400" dirty="0" err="1"/>
              <a:t>etc</a:t>
            </a:r>
            <a:r>
              <a:rPr lang="en-AU" sz="2400" dirty="0" smtClean="0"/>
              <a:t>)</a:t>
            </a:r>
            <a:endParaRPr lang="en-AU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AU" sz="2600" dirty="0" smtClean="0"/>
          </a:p>
        </p:txBody>
      </p:sp>
    </p:spTree>
    <p:extLst>
      <p:ext uri="{BB962C8B-B14F-4D97-AF65-F5344CB8AC3E}">
        <p14:creationId xmlns:p14="http://schemas.microsoft.com/office/powerpoint/2010/main" val="24016283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Key next steps</a:t>
            </a:r>
          </a:p>
        </p:txBody>
      </p:sp>
      <p:sp>
        <p:nvSpPr>
          <p:cNvPr id="4" name="Rectangle 3"/>
          <p:cNvSpPr/>
          <p:nvPr/>
        </p:nvSpPr>
        <p:spPr>
          <a:xfrm>
            <a:off x="537210" y="1785938"/>
            <a:ext cx="1091184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600" dirty="0" smtClean="0"/>
              <a:t>Desirable  priority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Implement Golden king crab (Sept 2019)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Implement terminal </a:t>
            </a:r>
            <a:r>
              <a:rPr lang="en-AU" sz="2600" dirty="0" err="1" smtClean="0"/>
              <a:t>molt</a:t>
            </a:r>
            <a:r>
              <a:rPr lang="en-AU" sz="2600" dirty="0" smtClean="0"/>
              <a:t> (Buck and Cody)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2600" dirty="0" smtClean="0"/>
              <a:t>Implement Norton Sound red king crab</a:t>
            </a:r>
          </a:p>
        </p:txBody>
      </p:sp>
    </p:spTree>
    <p:extLst>
      <p:ext uri="{BB962C8B-B14F-4D97-AF65-F5344CB8AC3E}">
        <p14:creationId xmlns:p14="http://schemas.microsoft.com/office/powerpoint/2010/main" val="3853284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Current Status of GMACS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298253" y="1811215"/>
            <a:ext cx="1074728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GMACS has been used for the last two assessments for St Matthew Island blue king crab (single sex; three size-classes; limited fleets)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GMACS is being considered for application (in September 2019) to data for Bristol Bay red king crab  (two sexes; 26 size-classes; multiple fleets; many data types)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Much of the basic coding is done (and tested), but a major extension is to allow for a terminal </a:t>
            </a:r>
            <a:r>
              <a:rPr lang="en-AU" sz="2600" dirty="0" err="1" smtClean="0"/>
              <a:t>molt</a:t>
            </a:r>
            <a:r>
              <a:rPr lang="en-AU" sz="2600" dirty="0" smtClean="0"/>
              <a:t> (required for snow and Tanner crab)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600" dirty="0" smtClean="0"/>
              <a:t>In principle, inclusion of a terminal </a:t>
            </a:r>
            <a:r>
              <a:rPr lang="en-AU" sz="2600" dirty="0" err="1" smtClean="0"/>
              <a:t>molt</a:t>
            </a:r>
            <a:r>
              <a:rPr lang="en-AU" sz="2600" dirty="0" smtClean="0"/>
              <a:t> should not impact (a) the input files much, and (b) the results of current assessments.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597601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Core file structure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312321" y="1473590"/>
            <a:ext cx="1074728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>
                <a:solidFill>
                  <a:srgbClr val="FF0000"/>
                </a:solidFill>
              </a:rPr>
              <a:t>Input files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 smtClean="0">
                <a:solidFill>
                  <a:srgbClr val="FF0000"/>
                </a:solidFill>
              </a:rPr>
              <a:t>GMACS.DAT</a:t>
            </a:r>
            <a:r>
              <a:rPr lang="en-AU" sz="2200" dirty="0" smtClean="0"/>
              <a:t>: Contains the names of three files: a data file (e.g. “x.DAT”), a control file (</a:t>
            </a:r>
            <a:r>
              <a:rPr lang="en-AU" sz="2200" dirty="0" err="1" smtClean="0"/>
              <a:t>x.CTL</a:t>
            </a:r>
            <a:r>
              <a:rPr lang="en-AU" sz="2200" dirty="0" smtClean="0"/>
              <a:t>), and a projection file (</a:t>
            </a:r>
            <a:r>
              <a:rPr lang="en-AU" sz="2200" dirty="0" err="1" smtClean="0"/>
              <a:t>x.PRJ</a:t>
            </a:r>
            <a:r>
              <a:rPr lang="en-AU" sz="2200" dirty="0" smtClean="0"/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 smtClean="0"/>
              <a:t>The </a:t>
            </a:r>
            <a:r>
              <a:rPr lang="en-AU" sz="2200" dirty="0" smtClean="0">
                <a:solidFill>
                  <a:srgbClr val="FF0000"/>
                </a:solidFill>
              </a:rPr>
              <a:t>data file</a:t>
            </a:r>
            <a:r>
              <a:rPr lang="en-AU" sz="2200" dirty="0" smtClean="0"/>
              <a:t> contains the dimensions of the problem and all the data.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 smtClean="0"/>
              <a:t>The </a:t>
            </a:r>
            <a:r>
              <a:rPr lang="en-AU" sz="2200" dirty="0" smtClean="0">
                <a:solidFill>
                  <a:srgbClr val="FF0000"/>
                </a:solidFill>
              </a:rPr>
              <a:t>control file </a:t>
            </a:r>
            <a:r>
              <a:rPr lang="en-AU" sz="2200" dirty="0" smtClean="0"/>
              <a:t>contains the specifications of the model (e.g. which parameters to estimate, selectivity patterns to assume, bounds, phases,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 smtClean="0"/>
              <a:t>The </a:t>
            </a:r>
            <a:r>
              <a:rPr lang="en-AU" sz="2200" dirty="0" smtClean="0">
                <a:solidFill>
                  <a:srgbClr val="FF0000"/>
                </a:solidFill>
              </a:rPr>
              <a:t>projection file </a:t>
            </a:r>
            <a:r>
              <a:rPr lang="en-AU" sz="2200" dirty="0" smtClean="0"/>
              <a:t>lists the specifications for forecasts and OFL/ABC calculations.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2600" dirty="0"/>
          </a:p>
          <a:p>
            <a:r>
              <a:rPr lang="en-AU" sz="2600" dirty="0" smtClean="0">
                <a:solidFill>
                  <a:srgbClr val="FF0000"/>
                </a:solidFill>
              </a:rPr>
              <a:t>Output files</a:t>
            </a:r>
            <a:endParaRPr lang="en-AU" sz="2600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 err="1" smtClean="0">
                <a:solidFill>
                  <a:srgbClr val="FF0000"/>
                </a:solidFill>
              </a:rPr>
              <a:t>Checkfile.rep</a:t>
            </a:r>
            <a:r>
              <a:rPr lang="en-AU" sz="2200" dirty="0" smtClean="0"/>
              <a:t>: A file that repeats much of the input – if your read-in files fail, look at this file.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 smtClean="0">
                <a:solidFill>
                  <a:srgbClr val="FF0000"/>
                </a:solidFill>
              </a:rPr>
              <a:t>Gmacs_in.dat &amp; </a:t>
            </a:r>
            <a:r>
              <a:rPr lang="en-AU" sz="2200" dirty="0" err="1" smtClean="0">
                <a:solidFill>
                  <a:srgbClr val="FF0000"/>
                </a:solidFill>
              </a:rPr>
              <a:t>gmacs_in.ctl</a:t>
            </a:r>
            <a:r>
              <a:rPr lang="en-AU" sz="2200" dirty="0" smtClean="0"/>
              <a:t>: Your data and control rules reformatted (perhaps wrongly)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200" dirty="0" err="1" smtClean="0">
                <a:solidFill>
                  <a:srgbClr val="FF0000"/>
                </a:solidFill>
              </a:rPr>
              <a:t>Gamsall.out</a:t>
            </a:r>
            <a:r>
              <a:rPr lang="en-AU" sz="2200" dirty="0" smtClean="0"/>
              <a:t>: The output file – in generalized format – read it into R and search for the labels (no hard-coding as this file is continually under development).</a:t>
            </a:r>
            <a:endParaRPr lang="en-AU" sz="2200" dirty="0"/>
          </a:p>
        </p:txBody>
      </p:sp>
    </p:spTree>
    <p:extLst>
      <p:ext uri="{BB962C8B-B14F-4D97-AF65-F5344CB8AC3E}">
        <p14:creationId xmlns:p14="http://schemas.microsoft.com/office/powerpoint/2010/main" val="2446603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4121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214" y="2379416"/>
            <a:ext cx="5259893" cy="2387600"/>
          </a:xfrm>
        </p:spPr>
        <p:txBody>
          <a:bodyPr>
            <a:normAutofit/>
          </a:bodyPr>
          <a:lstStyle/>
          <a:p>
            <a:r>
              <a:rPr lang="en-AU" dirty="0" smtClean="0"/>
              <a:t>The DAT File</a:t>
            </a:r>
            <a:endParaRPr lang="en-AU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484167" cy="30848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450" y="457531"/>
            <a:ext cx="6686550" cy="28670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872" y="3408218"/>
            <a:ext cx="5975928" cy="3361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509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Broad structure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Dimensions</a:t>
            </a:r>
          </a:p>
          <a:p>
            <a:r>
              <a:rPr lang="en-AU" dirty="0" smtClean="0"/>
              <a:t>Length </a:t>
            </a:r>
            <a:r>
              <a:rPr lang="en-AU" dirty="0" smtClean="0"/>
              <a:t>of each of the annual seasons </a:t>
            </a:r>
          </a:p>
          <a:p>
            <a:r>
              <a:rPr lang="en-AU" dirty="0" smtClean="0"/>
              <a:t>Catch data</a:t>
            </a:r>
          </a:p>
          <a:p>
            <a:r>
              <a:rPr lang="en-AU" dirty="0" smtClean="0"/>
              <a:t>Index data</a:t>
            </a:r>
          </a:p>
          <a:p>
            <a:r>
              <a:rPr lang="en-AU" dirty="0" smtClean="0"/>
              <a:t>Length-frequency data</a:t>
            </a:r>
          </a:p>
          <a:p>
            <a:r>
              <a:rPr lang="en-AU" dirty="0" smtClean="0"/>
              <a:t>Growth data</a:t>
            </a:r>
          </a:p>
          <a:p>
            <a:r>
              <a:rPr lang="en-AU" dirty="0" smtClean="0"/>
              <a:t>Custom specifications</a:t>
            </a:r>
            <a:r>
              <a:rPr lang="en-AU" dirty="0"/>
              <a:t> (need to move to the CTL file)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840" y="6176963"/>
            <a:ext cx="1128860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 smtClean="0">
                <a:solidFill>
                  <a:srgbClr val="FF0000"/>
                </a:solidFill>
              </a:rPr>
              <a:t>Note</a:t>
            </a:r>
            <a:r>
              <a:rPr lang="en-AU" sz="2600" dirty="0" smtClean="0"/>
              <a:t>: The “type-1” weights are specified in the DAT file, “type 2” in </a:t>
            </a:r>
            <a:r>
              <a:rPr lang="en-AU" sz="2600" smtClean="0"/>
              <a:t>the control file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3980575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1146</TotalTime>
  <Words>2294</Words>
  <Application>Microsoft Office PowerPoint</Application>
  <PresentationFormat>Widescreen</PresentationFormat>
  <Paragraphs>272</Paragraphs>
  <Slides>42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9" baseType="lpstr">
      <vt:lpstr>Arial</vt:lpstr>
      <vt:lpstr>Calibri</vt:lpstr>
      <vt:lpstr>Calibri Light</vt:lpstr>
      <vt:lpstr>Frutiger</vt:lpstr>
      <vt:lpstr>Symbol</vt:lpstr>
      <vt:lpstr>Office Theme</vt:lpstr>
      <vt:lpstr>Equation</vt:lpstr>
      <vt:lpstr>GMACS Update</vt:lpstr>
      <vt:lpstr>What is GMACS not!</vt:lpstr>
      <vt:lpstr>What is GMACS-I</vt:lpstr>
      <vt:lpstr>What is GMACS-II</vt:lpstr>
      <vt:lpstr>Current Status of GMACS</vt:lpstr>
      <vt:lpstr>Core file structure</vt:lpstr>
      <vt:lpstr>PowerPoint Presentation</vt:lpstr>
      <vt:lpstr>The DAT File</vt:lpstr>
      <vt:lpstr>Broad structure</vt:lpstr>
      <vt:lpstr>The CTL File</vt:lpstr>
      <vt:lpstr>Broad structure</vt:lpstr>
      <vt:lpstr>Core (theta) parameters</vt:lpstr>
      <vt:lpstr>Core (theta) parameters</vt:lpstr>
      <vt:lpstr>Growth parameters-I</vt:lpstr>
      <vt:lpstr>Growth parameters-II</vt:lpstr>
      <vt:lpstr>Selectivity and retention parameters-I</vt:lpstr>
      <vt:lpstr>Selectivity and retention parameters-II</vt:lpstr>
      <vt:lpstr>Selectivity and retention parameters-III</vt:lpstr>
      <vt:lpstr>Time-varying natural mortality-I</vt:lpstr>
      <vt:lpstr>Time-varying natural mortality-II</vt:lpstr>
      <vt:lpstr>Other Controls</vt:lpstr>
      <vt:lpstr>Emphasis factors</vt:lpstr>
      <vt:lpstr>The PRJ File</vt:lpstr>
      <vt:lpstr>Broad structure</vt:lpstr>
      <vt:lpstr>PowerPoint Presentation</vt:lpstr>
      <vt:lpstr>Current status</vt:lpstr>
      <vt:lpstr>Current Status</vt:lpstr>
      <vt:lpstr>Instantaneous vs continuous F</vt:lpstr>
      <vt:lpstr>Instantaneous vs continuous F</vt:lpstr>
      <vt:lpstr>PowerPoint Presentation</vt:lpstr>
      <vt:lpstr>Projections</vt:lpstr>
      <vt:lpstr>Generation Time-I</vt:lpstr>
      <vt:lpstr>Generation Time-II</vt:lpstr>
      <vt:lpstr>Generation Time-III</vt:lpstr>
      <vt:lpstr>Stock-recruitment relationship</vt:lpstr>
      <vt:lpstr>Decision points for projections (Status)</vt:lpstr>
      <vt:lpstr>PowerPoint Presentation</vt:lpstr>
      <vt:lpstr>PowerPoint Presentation</vt:lpstr>
      <vt:lpstr>PowerPoint Presentation</vt:lpstr>
      <vt:lpstr>Key next steps (from the January CPT meeting)</vt:lpstr>
      <vt:lpstr>Key next steps</vt:lpstr>
      <vt:lpstr>Key next steps</vt:lpstr>
    </vt:vector>
  </TitlesOfParts>
  <Company>CSIRO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Size-structured models: an introduction to models and fitting</dc:title>
  <dc:creator>Punt, Andre (O&amp;A, Hobart)</dc:creator>
  <cp:lastModifiedBy>Punt, Andre (O&amp;A, Hobart)</cp:lastModifiedBy>
  <cp:revision>118</cp:revision>
  <dcterms:created xsi:type="dcterms:W3CDTF">2018-11-02T17:19:51Z</dcterms:created>
  <dcterms:modified xsi:type="dcterms:W3CDTF">2019-04-11T01:50:30Z</dcterms:modified>
</cp:coreProperties>
</file>