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41"/>
  </p:notesMasterIdLst>
  <p:sldIdLst>
    <p:sldId id="552" r:id="rId2"/>
    <p:sldId id="288" r:id="rId3"/>
    <p:sldId id="301" r:id="rId4"/>
    <p:sldId id="514" r:id="rId5"/>
    <p:sldId id="588" r:id="rId6"/>
    <p:sldId id="736" r:id="rId7"/>
    <p:sldId id="696" r:id="rId8"/>
    <p:sldId id="737" r:id="rId9"/>
    <p:sldId id="698" r:id="rId10"/>
    <p:sldId id="699" r:id="rId11"/>
    <p:sldId id="700" r:id="rId12"/>
    <p:sldId id="738" r:id="rId13"/>
    <p:sldId id="702" r:id="rId14"/>
    <p:sldId id="704" r:id="rId15"/>
    <p:sldId id="706" r:id="rId16"/>
    <p:sldId id="644" r:id="rId17"/>
    <p:sldId id="739" r:id="rId18"/>
    <p:sldId id="740" r:id="rId19"/>
    <p:sldId id="741" r:id="rId20"/>
    <p:sldId id="709" r:id="rId21"/>
    <p:sldId id="520" r:id="rId22"/>
    <p:sldId id="711" r:id="rId23"/>
    <p:sldId id="712" r:id="rId24"/>
    <p:sldId id="713" r:id="rId25"/>
    <p:sldId id="714" r:id="rId26"/>
    <p:sldId id="742" r:id="rId27"/>
    <p:sldId id="728" r:id="rId28"/>
    <p:sldId id="743" r:id="rId29"/>
    <p:sldId id="744" r:id="rId30"/>
    <p:sldId id="745" r:id="rId31"/>
    <p:sldId id="445" r:id="rId32"/>
    <p:sldId id="646" r:id="rId33"/>
    <p:sldId id="725" r:id="rId34"/>
    <p:sldId id="605" r:id="rId35"/>
    <p:sldId id="735" r:id="rId36"/>
    <p:sldId id="746" r:id="rId37"/>
    <p:sldId id="586" r:id="rId38"/>
    <p:sldId id="727" r:id="rId39"/>
    <p:sldId id="633"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3792" autoAdjust="0"/>
  </p:normalViewPr>
  <p:slideViewPr>
    <p:cSldViewPr>
      <p:cViewPr varScale="1">
        <p:scale>
          <a:sx n="62" d="100"/>
          <a:sy n="62" d="100"/>
        </p:scale>
        <p:origin x="1360" y="56"/>
      </p:cViewPr>
      <p:guideLst>
        <p:guide orient="horz" pos="2160"/>
        <p:guide pos="2880"/>
      </p:guideLst>
    </p:cSldViewPr>
  </p:slideViewPr>
  <p:notesTextViewPr>
    <p:cViewPr>
      <p:scale>
        <a:sx n="1" d="1"/>
        <a:sy n="1" d="1"/>
      </p:scale>
      <p:origin x="0" y="0"/>
    </p:cViewPr>
  </p:notesTextViewPr>
  <p:sorterViewPr>
    <p:cViewPr varScale="1">
      <p:scale>
        <a:sx n="1" d="1"/>
        <a:sy n="1" d="1"/>
      </p:scale>
      <p:origin x="0" y="-111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1F947EE-7E01-4A36-8FF5-4A898178D218}" type="datetimeFigureOut">
              <a:rPr lang="en-US" smtClean="0"/>
              <a:t>1/9/2022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503C1CF-8F55-44FB-87A5-DDA4C0675453}" type="slidenum">
              <a:rPr lang="en-US" smtClean="0"/>
              <a:t>‹#›</a:t>
            </a:fld>
            <a:endParaRPr lang="en-US" dirty="0"/>
          </a:p>
        </p:txBody>
      </p:sp>
    </p:spTree>
    <p:extLst>
      <p:ext uri="{BB962C8B-B14F-4D97-AF65-F5344CB8AC3E}">
        <p14:creationId xmlns:p14="http://schemas.microsoft.com/office/powerpoint/2010/main" val="3832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1</a:t>
            </a:fld>
            <a:endParaRPr lang="en-US" dirty="0"/>
          </a:p>
        </p:txBody>
      </p:sp>
    </p:spTree>
    <p:extLst>
      <p:ext uri="{BB962C8B-B14F-4D97-AF65-F5344CB8AC3E}">
        <p14:creationId xmlns:p14="http://schemas.microsoft.com/office/powerpoint/2010/main" val="2236100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27</a:t>
            </a:fld>
            <a:endParaRPr lang="en-US" dirty="0"/>
          </a:p>
        </p:txBody>
      </p:sp>
    </p:spTree>
    <p:extLst>
      <p:ext uri="{BB962C8B-B14F-4D97-AF65-F5344CB8AC3E}">
        <p14:creationId xmlns:p14="http://schemas.microsoft.com/office/powerpoint/2010/main" val="2263664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3C1CF-8F55-44FB-87A5-DDA4C0675453}" type="slidenum">
              <a:rPr lang="en-US" smtClean="0"/>
              <a:t>37</a:t>
            </a:fld>
            <a:endParaRPr lang="en-US" dirty="0"/>
          </a:p>
        </p:txBody>
      </p:sp>
    </p:spTree>
    <p:extLst>
      <p:ext uri="{BB962C8B-B14F-4D97-AF65-F5344CB8AC3E}">
        <p14:creationId xmlns:p14="http://schemas.microsoft.com/office/powerpoint/2010/main" val="2524878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3C1CF-8F55-44FB-87A5-DDA4C0675453}" type="slidenum">
              <a:rPr lang="en-US" smtClean="0"/>
              <a:t>38</a:t>
            </a:fld>
            <a:endParaRPr lang="en-US" dirty="0"/>
          </a:p>
        </p:txBody>
      </p:sp>
    </p:spTree>
    <p:extLst>
      <p:ext uri="{BB962C8B-B14F-4D97-AF65-F5344CB8AC3E}">
        <p14:creationId xmlns:p14="http://schemas.microsoft.com/office/powerpoint/2010/main" val="3571859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3C1CF-8F55-44FB-87A5-DDA4C0675453}" type="slidenum">
              <a:rPr lang="en-US" smtClean="0"/>
              <a:t>2</a:t>
            </a:fld>
            <a:endParaRPr lang="en-US" dirty="0"/>
          </a:p>
        </p:txBody>
      </p:sp>
    </p:spTree>
    <p:extLst>
      <p:ext uri="{BB962C8B-B14F-4D97-AF65-F5344CB8AC3E}">
        <p14:creationId xmlns:p14="http://schemas.microsoft.com/office/powerpoint/2010/main" val="3446227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5</a:t>
            </a:fld>
            <a:endParaRPr lang="en-US" dirty="0"/>
          </a:p>
        </p:txBody>
      </p:sp>
    </p:spTree>
    <p:extLst>
      <p:ext uri="{BB962C8B-B14F-4D97-AF65-F5344CB8AC3E}">
        <p14:creationId xmlns:p14="http://schemas.microsoft.com/office/powerpoint/2010/main" val="15626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10</a:t>
            </a:fld>
            <a:endParaRPr lang="en-US" dirty="0"/>
          </a:p>
        </p:txBody>
      </p:sp>
    </p:spTree>
    <p:extLst>
      <p:ext uri="{BB962C8B-B14F-4D97-AF65-F5344CB8AC3E}">
        <p14:creationId xmlns:p14="http://schemas.microsoft.com/office/powerpoint/2010/main" val="2096046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13</a:t>
            </a:fld>
            <a:endParaRPr lang="en-US" dirty="0"/>
          </a:p>
        </p:txBody>
      </p:sp>
    </p:spTree>
    <p:extLst>
      <p:ext uri="{BB962C8B-B14F-4D97-AF65-F5344CB8AC3E}">
        <p14:creationId xmlns:p14="http://schemas.microsoft.com/office/powerpoint/2010/main" val="1572898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14</a:t>
            </a:fld>
            <a:endParaRPr lang="en-US" dirty="0"/>
          </a:p>
        </p:txBody>
      </p:sp>
    </p:spTree>
    <p:extLst>
      <p:ext uri="{BB962C8B-B14F-4D97-AF65-F5344CB8AC3E}">
        <p14:creationId xmlns:p14="http://schemas.microsoft.com/office/powerpoint/2010/main" val="2268412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15</a:t>
            </a:fld>
            <a:endParaRPr lang="en-US" dirty="0"/>
          </a:p>
        </p:txBody>
      </p:sp>
    </p:spTree>
    <p:extLst>
      <p:ext uri="{BB962C8B-B14F-4D97-AF65-F5344CB8AC3E}">
        <p14:creationId xmlns:p14="http://schemas.microsoft.com/office/powerpoint/2010/main" val="3799189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16</a:t>
            </a:fld>
            <a:endParaRPr lang="en-US" dirty="0"/>
          </a:p>
        </p:txBody>
      </p:sp>
    </p:spTree>
    <p:extLst>
      <p:ext uri="{BB962C8B-B14F-4D97-AF65-F5344CB8AC3E}">
        <p14:creationId xmlns:p14="http://schemas.microsoft.com/office/powerpoint/2010/main" val="4167406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3C1CF-8F55-44FB-87A5-DDA4C0675453}" type="slidenum">
              <a:rPr lang="en-US" smtClean="0"/>
              <a:t>21</a:t>
            </a:fld>
            <a:endParaRPr lang="en-US" dirty="0"/>
          </a:p>
        </p:txBody>
      </p:sp>
    </p:spTree>
    <p:extLst>
      <p:ext uri="{BB962C8B-B14F-4D97-AF65-F5344CB8AC3E}">
        <p14:creationId xmlns:p14="http://schemas.microsoft.com/office/powerpoint/2010/main" val="2642676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72B34E4D-56EF-49BC-9C8B-3700AE57F2B1}" type="datetime1">
              <a:rPr lang="en-US" smtClean="0"/>
              <a:t>1/9/2022</a:t>
            </a:fld>
            <a:endParaRPr lang="en-US" dirty="0"/>
          </a:p>
        </p:txBody>
      </p:sp>
      <p:sp>
        <p:nvSpPr>
          <p:cNvPr id="8" name="Slide Number Placeholder 7"/>
          <p:cNvSpPr>
            <a:spLocks noGrp="1"/>
          </p:cNvSpPr>
          <p:nvPr>
            <p:ph type="sldNum" sz="quarter" idx="11"/>
          </p:nvPr>
        </p:nvSpPr>
        <p:spPr/>
        <p:txBody>
          <a:bodyPr/>
          <a:lstStyle/>
          <a:p>
            <a:fld id="{28D1B9BE-D941-4EEF-A5AD-4384CF3F4BCC}"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82BB5C-6E49-4F34-9FDC-C8924A0EFB51}" type="datetime1">
              <a:rPr lang="en-US" smtClean="0"/>
              <a:t>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554024-8F6B-49C9-92E2-483562262425}" type="datetime1">
              <a:rPr lang="en-US" smtClean="0"/>
              <a:t>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E7C513-B8EB-4F3D-B4C5-584ECA960737}" type="datetime1">
              <a:rPr lang="en-US" smtClean="0"/>
              <a:t>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FE9D24-684B-4AB3-8175-6434D0AA7BF1}" type="datetime1">
              <a:rPr lang="en-US" smtClean="0"/>
              <a:t>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F0D0CF1-1857-4A5F-8093-42DD19ED6D9F}" type="datetime1">
              <a:rPr lang="en-US" smtClean="0"/>
              <a:t>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D1B9BE-D941-4EEF-A5AD-4384CF3F4BCC}" type="slidenum">
              <a:rPr lang="en-US" smtClean="0"/>
              <a:pPr/>
              <a:t>‹#›</a:t>
            </a:fld>
            <a:endParaRPr lang="en-US" dirty="0"/>
          </a:p>
        </p:txBody>
      </p:sp>
      <p:sp>
        <p:nvSpPr>
          <p:cNvPr id="9" name="Title 8"/>
          <p:cNvSpPr>
            <a:spLocks noGrp="1"/>
          </p:cNvSpPr>
          <p:nvPr>
            <p:ph type="title"/>
          </p:nvPr>
        </p:nvSpPr>
        <p:spPr>
          <a:xfrm>
            <a:off x="914400" y="1544715"/>
            <a:ext cx="7315200" cy="1154097"/>
          </a:xfrm>
        </p:spPr>
        <p:txBody>
          <a:bodyPr/>
          <a:lstStyle/>
          <a:p>
            <a:r>
              <a:rPr lang="en-US"/>
              <a:t>Click to edit Master title style</a:t>
            </a:r>
          </a:p>
        </p:txBody>
      </p:sp>
      <p:sp>
        <p:nvSpPr>
          <p:cNvPr id="8" name="Content Placeholder 7"/>
          <p:cNvSpPr>
            <a:spLocks noGrp="1"/>
          </p:cNvSpPr>
          <p:nvPr>
            <p:ph sz="quarter" idx="13"/>
          </p:nvPr>
        </p:nvSpPr>
        <p:spPr>
          <a:xfrm>
            <a:off x="914400" y="2743200"/>
            <a:ext cx="356616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81728" y="2743200"/>
            <a:ext cx="356616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7CF69500-2548-4AF7-A1DA-3E320E8B9D37}" type="datetime1">
              <a:rPr lang="en-US" smtClean="0"/>
              <a:t>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8D1B9BE-D941-4EEF-A5AD-4384CF3F4BCC}" type="slidenum">
              <a:rPr lang="en-US" smtClean="0"/>
              <a:pPr/>
              <a:t>‹#›</a:t>
            </a:fld>
            <a:endParaRPr lang="en-US" dirty="0"/>
          </a:p>
        </p:txBody>
      </p:sp>
      <p:sp>
        <p:nvSpPr>
          <p:cNvPr id="10" name="Title 9"/>
          <p:cNvSpPr>
            <a:spLocks noGrp="1"/>
          </p:cNvSpPr>
          <p:nvPr>
            <p:ph type="title"/>
          </p:nvPr>
        </p:nvSpPr>
        <p:spPr>
          <a:xfrm>
            <a:off x="914400" y="1544715"/>
            <a:ext cx="7315200" cy="1154097"/>
          </a:xfrm>
        </p:spPr>
        <p:txBody>
          <a:bodyPr/>
          <a:lstStyle/>
          <a:p>
            <a:r>
              <a:rPr lang="en-US"/>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F45221-932A-4CAF-95CC-BFE4E06228D2}" type="datetime1">
              <a:rPr lang="en-US" smtClean="0"/>
              <a:t>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861F5B-B508-4CE6-BD8F-C70E4E7B1A79}" type="datetime1">
              <a:rPr lang="en-US" smtClean="0"/>
              <a:t>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C80012-D068-4630-824F-3EC77BED1444}" type="datetime1">
              <a:rPr lang="en-US" smtClean="0"/>
              <a:t>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A46728-3724-4672-AE77-E6590A3485F9}" type="datetime1">
              <a:rPr lang="en-US" smtClean="0"/>
              <a:t>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330AD4FA-CBC4-4F20-8FA4-436AF21D2304}" type="datetime1">
              <a:rPr lang="en-US" smtClean="0"/>
              <a:t>1/9/2022</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28D1B9BE-D941-4EEF-A5AD-4384CF3F4BCC}" type="slidenum">
              <a:rPr lang="en-US" smtClean="0"/>
              <a:pPr/>
              <a:t>‹#›</a:t>
            </a:fld>
            <a:endParaRPr lang="en-US" dirty="0"/>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1"/>
            <a:ext cx="7315200" cy="1447800"/>
          </a:xfrm>
        </p:spPr>
        <p:txBody>
          <a:bodyPr>
            <a:noAutofit/>
          </a:bodyPr>
          <a:lstStyle/>
          <a:p>
            <a:br>
              <a:rPr lang="en-US" sz="3200" dirty="0"/>
            </a:br>
            <a:br>
              <a:rPr lang="en-US" sz="3200" dirty="0"/>
            </a:br>
            <a:br>
              <a:rPr lang="en-US" sz="3200" dirty="0"/>
            </a:br>
            <a:br>
              <a:rPr lang="en-US" sz="3200" dirty="0"/>
            </a:br>
            <a:r>
              <a:rPr lang="en-US" sz="3200" dirty="0"/>
              <a:t>Aleutian Islands Golden King Crab Model Scenarios for May 2022 Assessment</a:t>
            </a:r>
            <a:endParaRPr lang="en-US" sz="2000" dirty="0"/>
          </a:p>
        </p:txBody>
      </p:sp>
      <p:sp>
        <p:nvSpPr>
          <p:cNvPr id="3" name="Subtitle 2"/>
          <p:cNvSpPr>
            <a:spLocks noGrp="1"/>
          </p:cNvSpPr>
          <p:nvPr>
            <p:ph type="subTitle" idx="1"/>
          </p:nvPr>
        </p:nvSpPr>
        <p:spPr>
          <a:xfrm>
            <a:off x="914400" y="2971800"/>
            <a:ext cx="7315200" cy="1525632"/>
          </a:xfrm>
        </p:spPr>
        <p:txBody>
          <a:bodyPr>
            <a:normAutofit fontScale="92500" lnSpcReduction="20000"/>
          </a:bodyPr>
          <a:lstStyle/>
          <a:p>
            <a:r>
              <a:rPr lang="en-US" dirty="0"/>
              <a:t>M.S.M. Siddeek</a:t>
            </a:r>
            <a:r>
              <a:rPr lang="en-US" baseline="30000" dirty="0"/>
              <a:t>1, </a:t>
            </a:r>
            <a:r>
              <a:rPr lang="en-US" dirty="0"/>
              <a:t>J. Zheng</a:t>
            </a:r>
            <a:r>
              <a:rPr lang="en-US" baseline="30000" dirty="0"/>
              <a:t>1</a:t>
            </a:r>
            <a:r>
              <a:rPr lang="en-US" dirty="0"/>
              <a:t>, C. Siddon</a:t>
            </a:r>
            <a:r>
              <a:rPr lang="en-US" baseline="30000" dirty="0"/>
              <a:t>1</a:t>
            </a:r>
            <a:r>
              <a:rPr lang="en-US" dirty="0"/>
              <a:t>, B. Daly</a:t>
            </a:r>
            <a:r>
              <a:rPr lang="en-US" baseline="30000" dirty="0"/>
              <a:t>2</a:t>
            </a:r>
            <a:r>
              <a:rPr lang="en-US" dirty="0"/>
              <a:t>, M.J. Westphal</a:t>
            </a:r>
            <a:r>
              <a:rPr lang="en-US" baseline="30000" dirty="0"/>
              <a:t>3</a:t>
            </a:r>
            <a:r>
              <a:rPr lang="en-US" dirty="0"/>
              <a:t>, and L. Hulbert</a:t>
            </a:r>
            <a:r>
              <a:rPr lang="en-US" baseline="30000" dirty="0"/>
              <a:t>1</a:t>
            </a:r>
            <a:endParaRPr lang="en-US" dirty="0"/>
          </a:p>
          <a:p>
            <a:endParaRPr lang="en-US" dirty="0"/>
          </a:p>
          <a:p>
            <a:r>
              <a:rPr lang="en-US" baseline="30000" dirty="0"/>
              <a:t> </a:t>
            </a:r>
            <a:r>
              <a:rPr lang="en-US" dirty="0"/>
              <a:t>Alaska Department of Fish and Game, Juneau</a:t>
            </a:r>
            <a:r>
              <a:rPr lang="en-US" baseline="30000" dirty="0"/>
              <a:t>1</a:t>
            </a:r>
            <a:r>
              <a:rPr lang="en-US" dirty="0"/>
              <a:t>, Kodiak</a:t>
            </a:r>
            <a:r>
              <a:rPr lang="en-US" baseline="30000" dirty="0"/>
              <a:t>2</a:t>
            </a:r>
            <a:r>
              <a:rPr lang="en-US" dirty="0"/>
              <a:t>, and Dutch Harbor</a:t>
            </a:r>
            <a:r>
              <a:rPr lang="en-US" baseline="30000" dirty="0"/>
              <a:t>3</a:t>
            </a:r>
            <a:r>
              <a:rPr lang="en-US" dirty="0"/>
              <a:t>, Alaska</a:t>
            </a:r>
          </a:p>
        </p:txBody>
      </p:sp>
      <p:sp>
        <p:nvSpPr>
          <p:cNvPr id="5" name="Slide Number Placeholder 4"/>
          <p:cNvSpPr>
            <a:spLocks noGrp="1"/>
          </p:cNvSpPr>
          <p:nvPr>
            <p:ph type="sldNum" sz="quarter" idx="11"/>
          </p:nvPr>
        </p:nvSpPr>
        <p:spPr/>
        <p:txBody>
          <a:bodyPr/>
          <a:lstStyle/>
          <a:p>
            <a:fld id="{28D1B9BE-D941-4EEF-A5AD-4384CF3F4BCC}" type="slidenum">
              <a:rPr lang="en-US" smtClean="0"/>
              <a:pPr/>
              <a:t>1</a:t>
            </a:fld>
            <a:endParaRPr lang="en-US" dirty="0"/>
          </a:p>
        </p:txBody>
      </p:sp>
      <p:sp>
        <p:nvSpPr>
          <p:cNvPr id="4" name="TextBox 3"/>
          <p:cNvSpPr txBox="1"/>
          <p:nvPr/>
        </p:nvSpPr>
        <p:spPr>
          <a:xfrm>
            <a:off x="457200" y="5105400"/>
            <a:ext cx="8077200" cy="369332"/>
          </a:xfrm>
          <a:prstGeom prst="rect">
            <a:avLst/>
          </a:prstGeom>
          <a:noFill/>
        </p:spPr>
        <p:txBody>
          <a:bodyPr wrap="square" rtlCol="0">
            <a:spAutoFit/>
          </a:bodyPr>
          <a:lstStyle/>
          <a:p>
            <a:r>
              <a:rPr lang="en-US" dirty="0"/>
              <a:t>Virtual CPT meeting, January 11, 2022, </a:t>
            </a:r>
          </a:p>
        </p:txBody>
      </p:sp>
    </p:spTree>
    <p:extLst>
      <p:ext uri="{BB962C8B-B14F-4D97-AF65-F5344CB8AC3E}">
        <p14:creationId xmlns:p14="http://schemas.microsoft.com/office/powerpoint/2010/main" val="91066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6FF64-9073-45AB-A556-C7A7A412EDD2}"/>
              </a:ext>
            </a:extLst>
          </p:cNvPr>
          <p:cNvSpPr>
            <a:spLocks noGrp="1"/>
          </p:cNvSpPr>
          <p:nvPr>
            <p:ph type="title"/>
          </p:nvPr>
        </p:nvSpPr>
        <p:spPr>
          <a:xfrm>
            <a:off x="381000" y="381001"/>
            <a:ext cx="7772400" cy="762000"/>
          </a:xfrm>
        </p:spPr>
        <p:txBody>
          <a:bodyPr>
            <a:normAutofit/>
          </a:bodyPr>
          <a:lstStyle/>
          <a:p>
            <a:r>
              <a:rPr lang="en-US" dirty="0"/>
              <a:t>CPT comments continued</a:t>
            </a:r>
          </a:p>
        </p:txBody>
      </p:sp>
      <p:sp>
        <p:nvSpPr>
          <p:cNvPr id="3" name="Slide Number Placeholder 2">
            <a:extLst>
              <a:ext uri="{FF2B5EF4-FFF2-40B4-BE49-F238E27FC236}">
                <a16:creationId xmlns:a16="http://schemas.microsoft.com/office/drawing/2014/main" id="{48E135C6-5ECE-4888-B6BF-9C9C6D3767A0}"/>
              </a:ext>
            </a:extLst>
          </p:cNvPr>
          <p:cNvSpPr>
            <a:spLocks noGrp="1"/>
          </p:cNvSpPr>
          <p:nvPr>
            <p:ph type="sldNum" sz="quarter" idx="12"/>
          </p:nvPr>
        </p:nvSpPr>
        <p:spPr/>
        <p:txBody>
          <a:bodyPr/>
          <a:lstStyle/>
          <a:p>
            <a:fld id="{28D1B9BE-D941-4EEF-A5AD-4384CF3F4BCC}" type="slidenum">
              <a:rPr lang="en-US" smtClean="0"/>
              <a:pPr/>
              <a:t>10</a:t>
            </a:fld>
            <a:endParaRPr lang="en-US" dirty="0"/>
          </a:p>
        </p:txBody>
      </p:sp>
      <p:pic>
        <p:nvPicPr>
          <p:cNvPr id="9" name="Picture 8" descr="Chart, scatter chart&#10;&#10;Description automatically generated">
            <a:extLst>
              <a:ext uri="{FF2B5EF4-FFF2-40B4-BE49-F238E27FC236}">
                <a16:creationId xmlns:a16="http://schemas.microsoft.com/office/drawing/2014/main" id="{578A92DC-D601-421F-8658-D2621938619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127" y="1141165"/>
            <a:ext cx="4666873" cy="2287835"/>
          </a:xfrm>
          <a:prstGeom prst="rect">
            <a:avLst/>
          </a:prstGeom>
          <a:noFill/>
          <a:ln>
            <a:noFill/>
          </a:ln>
        </p:spPr>
      </p:pic>
      <p:sp>
        <p:nvSpPr>
          <p:cNvPr id="10" name="TextBox 9">
            <a:extLst>
              <a:ext uri="{FF2B5EF4-FFF2-40B4-BE49-F238E27FC236}">
                <a16:creationId xmlns:a16="http://schemas.microsoft.com/office/drawing/2014/main" id="{381EDC34-532A-4647-9BEB-1DA0CB4371F0}"/>
              </a:ext>
            </a:extLst>
          </p:cNvPr>
          <p:cNvSpPr txBox="1"/>
          <p:nvPr/>
        </p:nvSpPr>
        <p:spPr>
          <a:xfrm>
            <a:off x="5372871" y="3303800"/>
            <a:ext cx="3505200" cy="646331"/>
          </a:xfrm>
          <a:prstGeom prst="rect">
            <a:avLst/>
          </a:prstGeom>
          <a:noFill/>
        </p:spPr>
        <p:txBody>
          <a:bodyPr wrap="square">
            <a:spAutoFit/>
          </a:bodyPr>
          <a:lstStyle/>
          <a:p>
            <a:pPr marL="228600" marR="0">
              <a:spcBef>
                <a:spcPts val="0"/>
              </a:spcBef>
              <a:spcAft>
                <a:spcPts val="0"/>
              </a:spcAft>
            </a:pPr>
            <a:r>
              <a:rPr lang="en-US" sz="1800" dirty="0">
                <a:effectLst/>
                <a:latin typeface="+mj-lt"/>
                <a:ea typeface="Times New Roman" panose="02020603050405020304" pitchFamily="18" charset="0"/>
              </a:rPr>
              <a:t>Fig. A.3. Smoother fit to 2004 observed CPUE for </a:t>
            </a:r>
            <a:r>
              <a:rPr lang="en-US" sz="1800" dirty="0">
                <a:solidFill>
                  <a:srgbClr val="FF0000"/>
                </a:solidFill>
                <a:effectLst/>
                <a:latin typeface="+mj-lt"/>
                <a:ea typeface="Times New Roman" panose="02020603050405020304" pitchFamily="18" charset="0"/>
              </a:rPr>
              <a:t>EAG</a:t>
            </a:r>
            <a:r>
              <a:rPr lang="en-US" sz="1800" dirty="0">
                <a:effectLst/>
                <a:latin typeface="+mj-lt"/>
                <a:ea typeface="Times New Roman" panose="02020603050405020304" pitchFamily="18" charset="0"/>
              </a:rPr>
              <a:t>.</a:t>
            </a:r>
            <a:endParaRPr lang="en-US" sz="1600" dirty="0">
              <a:effectLst/>
              <a:latin typeface="+mj-lt"/>
              <a:ea typeface="Times New Roman" panose="02020603050405020304" pitchFamily="18" charset="0"/>
            </a:endParaRPr>
          </a:p>
        </p:txBody>
      </p:sp>
      <p:sp>
        <p:nvSpPr>
          <p:cNvPr id="11" name="TextBox 10">
            <a:extLst>
              <a:ext uri="{FF2B5EF4-FFF2-40B4-BE49-F238E27FC236}">
                <a16:creationId xmlns:a16="http://schemas.microsoft.com/office/drawing/2014/main" id="{F8C47D9D-833D-4CB4-9208-BE0726F973D6}"/>
              </a:ext>
            </a:extLst>
          </p:cNvPr>
          <p:cNvSpPr txBox="1"/>
          <p:nvPr/>
        </p:nvSpPr>
        <p:spPr>
          <a:xfrm>
            <a:off x="5352673" y="1201591"/>
            <a:ext cx="3505200" cy="1846659"/>
          </a:xfrm>
          <a:prstGeom prst="rect">
            <a:avLst/>
          </a:prstGeom>
          <a:noFill/>
        </p:spPr>
        <p:txBody>
          <a:bodyPr wrap="square">
            <a:spAutoFit/>
          </a:bodyPr>
          <a:lstStyle/>
          <a:p>
            <a:pPr marL="0" marR="0">
              <a:spcBef>
                <a:spcPts val="0"/>
              </a:spcBef>
              <a:spcAft>
                <a:spcPts val="0"/>
              </a:spcAft>
              <a:tabLst>
                <a:tab pos="1200150" algn="l"/>
              </a:tabLst>
            </a:pPr>
            <a:r>
              <a:rPr lang="en-US" sz="1800" i="1" dirty="0">
                <a:effectLst/>
                <a:latin typeface="+mj-lt"/>
                <a:ea typeface="Times New Roman" panose="02020603050405020304" pitchFamily="18" charset="0"/>
              </a:rPr>
              <a:t>3. </a:t>
            </a:r>
            <a:r>
              <a:rPr lang="en-US" sz="2400" i="1" dirty="0">
                <a:effectLst/>
                <a:latin typeface="+mj-lt"/>
                <a:ea typeface="Times New Roman" panose="02020603050405020304" pitchFamily="18" charset="0"/>
              </a:rPr>
              <a:t>The smoothers in the final model appeared to adequately trace through raw CPUE data.</a:t>
            </a:r>
            <a:endParaRPr lang="en-US" sz="2400" dirty="0">
              <a:effectLst/>
              <a:latin typeface="+mj-lt"/>
              <a:ea typeface="Times New Roman" panose="02020603050405020304" pitchFamily="18" charset="0"/>
            </a:endParaRPr>
          </a:p>
          <a:p>
            <a:pPr marL="0" marR="0">
              <a:spcBef>
                <a:spcPts val="0"/>
              </a:spcBef>
              <a:spcAft>
                <a:spcPts val="0"/>
              </a:spcAft>
              <a:tabLst>
                <a:tab pos="1200150" algn="l"/>
              </a:tabLst>
            </a:pPr>
            <a:r>
              <a:rPr lang="en-US" sz="1800" i="1" dirty="0">
                <a:effectLst/>
                <a:latin typeface="+mj-lt"/>
                <a:ea typeface="Times New Roman" panose="02020603050405020304" pitchFamily="18" charset="0"/>
              </a:rPr>
              <a:t> </a:t>
            </a:r>
            <a:endParaRPr lang="en-US" sz="1800" dirty="0">
              <a:effectLst/>
              <a:latin typeface="+mj-lt"/>
              <a:ea typeface="Times New Roman" panose="02020603050405020304" pitchFamily="18" charset="0"/>
            </a:endParaRPr>
          </a:p>
        </p:txBody>
      </p:sp>
      <p:pic>
        <p:nvPicPr>
          <p:cNvPr id="12" name="Picture 11" descr="Chart, scatter chart&#10;&#10;Description automatically generated">
            <a:extLst>
              <a:ext uri="{FF2B5EF4-FFF2-40B4-BE49-F238E27FC236}">
                <a16:creationId xmlns:a16="http://schemas.microsoft.com/office/drawing/2014/main" id="{1CE723C6-26FE-4125-B40C-0DB8A5D649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488" y="3765465"/>
            <a:ext cx="4666872" cy="2673893"/>
          </a:xfrm>
          <a:prstGeom prst="rect">
            <a:avLst/>
          </a:prstGeom>
          <a:noFill/>
          <a:ln>
            <a:noFill/>
          </a:ln>
        </p:spPr>
      </p:pic>
      <p:sp>
        <p:nvSpPr>
          <p:cNvPr id="14" name="TextBox 13">
            <a:extLst>
              <a:ext uri="{FF2B5EF4-FFF2-40B4-BE49-F238E27FC236}">
                <a16:creationId xmlns:a16="http://schemas.microsoft.com/office/drawing/2014/main" id="{1EEBCD65-EEA6-46C2-BF1A-918F320D7EBD}"/>
              </a:ext>
            </a:extLst>
          </p:cNvPr>
          <p:cNvSpPr txBox="1"/>
          <p:nvPr/>
        </p:nvSpPr>
        <p:spPr>
          <a:xfrm>
            <a:off x="5352673" y="4640746"/>
            <a:ext cx="3239568" cy="923330"/>
          </a:xfrm>
          <a:prstGeom prst="rect">
            <a:avLst/>
          </a:prstGeom>
          <a:noFill/>
        </p:spPr>
        <p:txBody>
          <a:bodyPr wrap="square">
            <a:spAutoFit/>
          </a:bodyPr>
          <a:lstStyle/>
          <a:p>
            <a:pPr marL="228600" marR="0">
              <a:spcBef>
                <a:spcPts val="0"/>
              </a:spcBef>
              <a:spcAft>
                <a:spcPts val="0"/>
              </a:spcAft>
            </a:pPr>
            <a:r>
              <a:rPr lang="en-US" sz="1800" dirty="0">
                <a:effectLst/>
                <a:latin typeface="+mj-lt"/>
                <a:ea typeface="Times New Roman" panose="02020603050405020304" pitchFamily="18" charset="0"/>
              </a:rPr>
              <a:t>Fig. A.5. Smoother fit to 2004 observed CPUE for </a:t>
            </a:r>
            <a:r>
              <a:rPr lang="en-US" sz="1800" dirty="0">
                <a:solidFill>
                  <a:srgbClr val="FF0000"/>
                </a:solidFill>
                <a:effectLst/>
                <a:latin typeface="+mj-lt"/>
                <a:ea typeface="Times New Roman" panose="02020603050405020304" pitchFamily="18" charset="0"/>
              </a:rPr>
              <a:t>WAG</a:t>
            </a:r>
            <a:r>
              <a:rPr lang="en-US" sz="1800" dirty="0">
                <a:effectLst/>
                <a:latin typeface="+mj-lt"/>
                <a:ea typeface="Times New Roman" panose="02020603050405020304" pitchFamily="18" charset="0"/>
              </a:rPr>
              <a:t>.</a:t>
            </a:r>
            <a:endParaRPr lang="en-US" sz="1600" dirty="0">
              <a:effectLst/>
              <a:latin typeface="+mj-lt"/>
              <a:ea typeface="Times New Roman" panose="02020603050405020304" pitchFamily="18" charset="0"/>
            </a:endParaRPr>
          </a:p>
        </p:txBody>
      </p:sp>
      <p:sp>
        <p:nvSpPr>
          <p:cNvPr id="15" name="Arrow: Left 14">
            <a:extLst>
              <a:ext uri="{FF2B5EF4-FFF2-40B4-BE49-F238E27FC236}">
                <a16:creationId xmlns:a16="http://schemas.microsoft.com/office/drawing/2014/main" id="{8FFE9283-31F9-4618-8071-3C776D714511}"/>
              </a:ext>
            </a:extLst>
          </p:cNvPr>
          <p:cNvSpPr/>
          <p:nvPr/>
        </p:nvSpPr>
        <p:spPr>
          <a:xfrm>
            <a:off x="5181600" y="2782669"/>
            <a:ext cx="381000" cy="6463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Left 15">
            <a:extLst>
              <a:ext uri="{FF2B5EF4-FFF2-40B4-BE49-F238E27FC236}">
                <a16:creationId xmlns:a16="http://schemas.microsoft.com/office/drawing/2014/main" id="{11889330-905E-4BD9-85E5-E41F9879F09F}"/>
              </a:ext>
            </a:extLst>
          </p:cNvPr>
          <p:cNvSpPr/>
          <p:nvPr/>
        </p:nvSpPr>
        <p:spPr>
          <a:xfrm>
            <a:off x="5143500" y="4422337"/>
            <a:ext cx="381000" cy="6463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90967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6FF64-9073-45AB-A556-C7A7A412EDD2}"/>
              </a:ext>
            </a:extLst>
          </p:cNvPr>
          <p:cNvSpPr>
            <a:spLocks noGrp="1"/>
          </p:cNvSpPr>
          <p:nvPr>
            <p:ph type="title"/>
          </p:nvPr>
        </p:nvSpPr>
        <p:spPr>
          <a:xfrm>
            <a:off x="381000" y="381001"/>
            <a:ext cx="7772400" cy="762000"/>
          </a:xfrm>
        </p:spPr>
        <p:txBody>
          <a:bodyPr>
            <a:normAutofit/>
          </a:bodyPr>
          <a:lstStyle/>
          <a:p>
            <a:r>
              <a:rPr lang="en-US" dirty="0"/>
              <a:t>CPT comments continued</a:t>
            </a:r>
          </a:p>
        </p:txBody>
      </p:sp>
      <p:sp>
        <p:nvSpPr>
          <p:cNvPr id="3" name="Slide Number Placeholder 2">
            <a:extLst>
              <a:ext uri="{FF2B5EF4-FFF2-40B4-BE49-F238E27FC236}">
                <a16:creationId xmlns:a16="http://schemas.microsoft.com/office/drawing/2014/main" id="{48E135C6-5ECE-4888-B6BF-9C9C6D3767A0}"/>
              </a:ext>
            </a:extLst>
          </p:cNvPr>
          <p:cNvSpPr>
            <a:spLocks noGrp="1"/>
          </p:cNvSpPr>
          <p:nvPr>
            <p:ph type="sldNum" sz="quarter" idx="12"/>
          </p:nvPr>
        </p:nvSpPr>
        <p:spPr/>
        <p:txBody>
          <a:bodyPr/>
          <a:lstStyle/>
          <a:p>
            <a:fld id="{28D1B9BE-D941-4EEF-A5AD-4384CF3F4BCC}" type="slidenum">
              <a:rPr lang="en-US" smtClean="0"/>
              <a:pPr/>
              <a:t>11</a:t>
            </a:fld>
            <a:endParaRPr lang="en-US" dirty="0"/>
          </a:p>
        </p:txBody>
      </p:sp>
      <p:sp>
        <p:nvSpPr>
          <p:cNvPr id="4" name="Rectangle 3">
            <a:extLst>
              <a:ext uri="{FF2B5EF4-FFF2-40B4-BE49-F238E27FC236}">
                <a16:creationId xmlns:a16="http://schemas.microsoft.com/office/drawing/2014/main" id="{9F9C0088-3BD3-4ACD-8505-6542FA95104E}"/>
              </a:ext>
            </a:extLst>
          </p:cNvPr>
          <p:cNvSpPr/>
          <p:nvPr/>
        </p:nvSpPr>
        <p:spPr>
          <a:xfrm>
            <a:off x="152400" y="1600200"/>
            <a:ext cx="8839200" cy="3139321"/>
          </a:xfrm>
          <a:prstGeom prst="rect">
            <a:avLst/>
          </a:prstGeom>
        </p:spPr>
        <p:txBody>
          <a:bodyPr wrap="square">
            <a:spAutoFit/>
          </a:bodyPr>
          <a:lstStyle/>
          <a:p>
            <a:pPr marL="0" marR="0" algn="just">
              <a:spcBef>
                <a:spcPts val="0"/>
              </a:spcBef>
              <a:spcAft>
                <a:spcPts val="0"/>
              </a:spcAft>
              <a:tabLst>
                <a:tab pos="1200150" algn="l"/>
              </a:tabLst>
            </a:pPr>
            <a:r>
              <a:rPr lang="en-US" b="1" dirty="0"/>
              <a:t>Comment 7: </a:t>
            </a:r>
          </a:p>
          <a:p>
            <a:pPr marL="0" marR="0">
              <a:spcBef>
                <a:spcPts val="0"/>
              </a:spcBef>
              <a:spcAft>
                <a:spcPts val="0"/>
              </a:spcAft>
            </a:pPr>
            <a:r>
              <a:rPr lang="en-US" b="1" dirty="0"/>
              <a:t> </a:t>
            </a:r>
          </a:p>
          <a:p>
            <a:pPr marL="457200" marR="0">
              <a:spcBef>
                <a:spcPts val="0"/>
              </a:spcBef>
              <a:spcAft>
                <a:spcPts val="0"/>
              </a:spcAft>
            </a:pPr>
            <a:r>
              <a:rPr lang="en-US" b="1" dirty="0"/>
              <a:t>Progress towards further GMACS implementation for this stock is expected for the next cycle in 2022. </a:t>
            </a:r>
          </a:p>
          <a:p>
            <a:pPr marL="45720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R="0" algn="just">
              <a:spcBef>
                <a:spcPts val="0"/>
              </a:spcBef>
              <a:spcAft>
                <a:spcPts val="0"/>
              </a:spcAft>
              <a:tabLst>
                <a:tab pos="1200150" algn="l"/>
              </a:tabLst>
            </a:pPr>
            <a:r>
              <a:rPr lang="en-US" i="1" dirty="0">
                <a:solidFill>
                  <a:srgbClr val="FFC000"/>
                </a:solidFill>
              </a:rPr>
              <a:t>Response: </a:t>
            </a:r>
          </a:p>
          <a:p>
            <a:pPr marR="0" algn="just">
              <a:spcBef>
                <a:spcPts val="0"/>
              </a:spcBef>
              <a:spcAft>
                <a:spcPts val="0"/>
              </a:spcAft>
              <a:tabLst>
                <a:tab pos="1200150" algn="l"/>
              </a:tabLst>
            </a:pPr>
            <a:r>
              <a:rPr lang="en-US" i="1" dirty="0">
                <a:solidFill>
                  <a:srgbClr val="FFC000"/>
                </a:solidFill>
              </a:rPr>
              <a:t>That is the plan. Progress in </a:t>
            </a:r>
            <a:r>
              <a:rPr lang="en-US" i="1" dirty="0">
                <a:solidFill>
                  <a:srgbClr val="FF0000"/>
                </a:solidFill>
              </a:rPr>
              <a:t>EAG</a:t>
            </a:r>
            <a:r>
              <a:rPr lang="en-US" i="1" dirty="0">
                <a:solidFill>
                  <a:srgbClr val="FFC000"/>
                </a:solidFill>
              </a:rPr>
              <a:t> implementation is presented in Appendix E.</a:t>
            </a:r>
          </a:p>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 </a:t>
            </a:r>
          </a:p>
          <a:p>
            <a:pPr marL="0" marR="0">
              <a:spcBef>
                <a:spcPts val="0"/>
              </a:spcBef>
              <a:spcAft>
                <a:spcPts val="5"/>
              </a:spcAft>
            </a:pPr>
            <a:endParaRPr lang="en-US" b="1" dirty="0"/>
          </a:p>
          <a:p>
            <a:endParaRPr lang="en-US" i="1" dirty="0">
              <a:solidFill>
                <a:srgbClr val="FFC000"/>
              </a:solidFill>
            </a:endParaRPr>
          </a:p>
          <a:p>
            <a:endParaRPr lang="en-US" i="1" dirty="0">
              <a:solidFill>
                <a:srgbClr val="FFC000"/>
              </a:solidFill>
            </a:endParaRPr>
          </a:p>
        </p:txBody>
      </p:sp>
    </p:spTree>
    <p:extLst>
      <p:ext uri="{BB962C8B-B14F-4D97-AF65-F5344CB8AC3E}">
        <p14:creationId xmlns:p14="http://schemas.microsoft.com/office/powerpoint/2010/main" val="188783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7E3BA-FCDE-475E-8C02-F517B29E88F0}"/>
              </a:ext>
            </a:extLst>
          </p:cNvPr>
          <p:cNvSpPr>
            <a:spLocks noGrp="1"/>
          </p:cNvSpPr>
          <p:nvPr>
            <p:ph type="title"/>
          </p:nvPr>
        </p:nvSpPr>
        <p:spPr>
          <a:xfrm>
            <a:off x="762000" y="186282"/>
            <a:ext cx="7315200" cy="803788"/>
          </a:xfrm>
        </p:spPr>
        <p:txBody>
          <a:bodyPr/>
          <a:lstStyle/>
          <a:p>
            <a:r>
              <a:rPr lang="en-US" dirty="0"/>
              <a:t>CPT comments continued</a:t>
            </a:r>
          </a:p>
        </p:txBody>
      </p:sp>
      <p:sp>
        <p:nvSpPr>
          <p:cNvPr id="3" name="Slide Number Placeholder 2">
            <a:extLst>
              <a:ext uri="{FF2B5EF4-FFF2-40B4-BE49-F238E27FC236}">
                <a16:creationId xmlns:a16="http://schemas.microsoft.com/office/drawing/2014/main" id="{E37270FC-7E73-4F45-8FF6-C6E34BA1CD90}"/>
              </a:ext>
            </a:extLst>
          </p:cNvPr>
          <p:cNvSpPr>
            <a:spLocks noGrp="1"/>
          </p:cNvSpPr>
          <p:nvPr>
            <p:ph type="sldNum" sz="quarter" idx="12"/>
          </p:nvPr>
        </p:nvSpPr>
        <p:spPr/>
        <p:txBody>
          <a:bodyPr/>
          <a:lstStyle/>
          <a:p>
            <a:fld id="{28D1B9BE-D941-4EEF-A5AD-4384CF3F4BCC}" type="slidenum">
              <a:rPr lang="en-US" smtClean="0"/>
              <a:pPr/>
              <a:t>12</a:t>
            </a:fld>
            <a:endParaRPr lang="en-US" dirty="0"/>
          </a:p>
        </p:txBody>
      </p:sp>
      <p:sp>
        <p:nvSpPr>
          <p:cNvPr id="5" name="TextBox 4">
            <a:extLst>
              <a:ext uri="{FF2B5EF4-FFF2-40B4-BE49-F238E27FC236}">
                <a16:creationId xmlns:a16="http://schemas.microsoft.com/office/drawing/2014/main" id="{28CE9204-6DD8-456C-940A-7407CF61077F}"/>
              </a:ext>
            </a:extLst>
          </p:cNvPr>
          <p:cNvSpPr txBox="1"/>
          <p:nvPr/>
        </p:nvSpPr>
        <p:spPr>
          <a:xfrm>
            <a:off x="266700" y="957304"/>
            <a:ext cx="8610600" cy="4708981"/>
          </a:xfrm>
          <a:prstGeom prst="rect">
            <a:avLst/>
          </a:prstGeom>
          <a:noFill/>
        </p:spPr>
        <p:txBody>
          <a:bodyPr wrap="square">
            <a:spAutoFit/>
          </a:bodyPr>
          <a:lstStyle/>
          <a:p>
            <a:pPr marL="0" marR="0" algn="just">
              <a:spcBef>
                <a:spcPts val="0"/>
              </a:spcBef>
              <a:spcAft>
                <a:spcPts val="0"/>
              </a:spcAft>
              <a:tabLst>
                <a:tab pos="1200150" algn="l"/>
              </a:tabLst>
            </a:pPr>
            <a:r>
              <a:rPr lang="en-US" sz="2000" b="1" dirty="0">
                <a:effectLst/>
                <a:latin typeface="+mj-lt"/>
                <a:ea typeface="Times New Roman" panose="02020603050405020304" pitchFamily="18" charset="0"/>
              </a:rPr>
              <a:t>Comment 9: </a:t>
            </a:r>
            <a:endParaRPr lang="en-US" sz="2000" dirty="0">
              <a:effectLst/>
              <a:latin typeface="+mj-lt"/>
              <a:ea typeface="Times New Roman" panose="02020603050405020304" pitchFamily="18" charset="0"/>
            </a:endParaRPr>
          </a:p>
          <a:p>
            <a:pPr marL="457200" marR="0">
              <a:spcBef>
                <a:spcPts val="0"/>
              </a:spcBef>
              <a:spcAft>
                <a:spcPts val="0"/>
              </a:spcAft>
            </a:pPr>
            <a:r>
              <a:rPr lang="en-US" sz="2000" dirty="0">
                <a:effectLst/>
                <a:latin typeface="+mj-lt"/>
                <a:ea typeface="Times New Roman" panose="02020603050405020304" pitchFamily="18" charset="0"/>
              </a:rPr>
              <a:t>Presentational </a:t>
            </a:r>
          </a:p>
          <a:p>
            <a:pPr marL="457200" marR="0">
              <a:spcBef>
                <a:spcPts val="0"/>
              </a:spcBef>
              <a:spcAft>
                <a:spcPts val="0"/>
              </a:spcAft>
            </a:pPr>
            <a:r>
              <a:rPr lang="en-US" sz="2000" dirty="0">
                <a:latin typeface="+mj-lt"/>
              </a:rPr>
              <a:t>● The rationale for conducting separate assessments for the </a:t>
            </a:r>
            <a:r>
              <a:rPr lang="en-US" sz="2000" dirty="0">
                <a:solidFill>
                  <a:srgbClr val="FF0000"/>
                </a:solidFill>
                <a:latin typeface="+mj-lt"/>
              </a:rPr>
              <a:t>EAG</a:t>
            </a:r>
            <a:r>
              <a:rPr lang="en-US" sz="2000" dirty="0">
                <a:latin typeface="+mj-lt"/>
              </a:rPr>
              <a:t> and </a:t>
            </a:r>
            <a:r>
              <a:rPr lang="en-US" sz="2000" dirty="0">
                <a:solidFill>
                  <a:srgbClr val="FF0000"/>
                </a:solidFill>
                <a:latin typeface="+mj-lt"/>
              </a:rPr>
              <a:t>WAG</a:t>
            </a:r>
            <a:r>
              <a:rPr lang="en-US" sz="2000" dirty="0">
                <a:latin typeface="+mj-lt"/>
              </a:rPr>
              <a:t> should be integrated into the narrative of the assessment. </a:t>
            </a:r>
          </a:p>
          <a:p>
            <a:pPr marL="457200" marR="0">
              <a:spcBef>
                <a:spcPts val="0"/>
              </a:spcBef>
              <a:spcAft>
                <a:spcPts val="0"/>
              </a:spcAft>
            </a:pPr>
            <a:r>
              <a:rPr lang="en-US" sz="2000" i="1" dirty="0">
                <a:solidFill>
                  <a:srgbClr val="FFC000"/>
                </a:solidFill>
              </a:rPr>
              <a:t>Done </a:t>
            </a:r>
          </a:p>
          <a:p>
            <a:pPr marL="457200"/>
            <a:r>
              <a:rPr lang="en-US" sz="2000" dirty="0">
                <a:latin typeface="+mj-lt"/>
              </a:rPr>
              <a:t>● Avoid showing fits of models such as 21.1c to observed data used to fit different models. </a:t>
            </a:r>
          </a:p>
          <a:p>
            <a:pPr marL="457200"/>
            <a:r>
              <a:rPr lang="en-US" sz="2000" i="1" dirty="0">
                <a:solidFill>
                  <a:srgbClr val="FFC000"/>
                </a:solidFill>
              </a:rPr>
              <a:t>Done </a:t>
            </a:r>
            <a:endParaRPr lang="en-US" sz="2000" dirty="0">
              <a:latin typeface="+mj-lt"/>
            </a:endParaRPr>
          </a:p>
          <a:p>
            <a:pPr marL="457200"/>
            <a:r>
              <a:rPr lang="en-US" sz="2000" dirty="0">
                <a:latin typeface="+mj-lt"/>
              </a:rPr>
              <a:t>● Use consistent y-axis ranges in similar figures – see Figure 12a (top panels do not go to 0 vs. bottom panels that do include 0. </a:t>
            </a:r>
          </a:p>
          <a:p>
            <a:pPr marL="457200"/>
            <a:r>
              <a:rPr lang="en-US" sz="2000" i="1" dirty="0">
                <a:solidFill>
                  <a:srgbClr val="FFC000"/>
                </a:solidFill>
              </a:rPr>
              <a:t>Done</a:t>
            </a:r>
            <a:endParaRPr lang="en-US" sz="2000" dirty="0">
              <a:latin typeface="+mj-lt"/>
            </a:endParaRPr>
          </a:p>
          <a:p>
            <a:pPr marL="457200"/>
            <a:r>
              <a:rPr lang="en-US" sz="2000" dirty="0">
                <a:latin typeface="+mj-lt"/>
              </a:rPr>
              <a:t>● Increase line width in figures for easier viewing of model runs (e.g., Figures 14 and 32). </a:t>
            </a:r>
          </a:p>
          <a:p>
            <a:pPr marL="457200"/>
            <a:r>
              <a:rPr lang="en-US" sz="2000" i="1" dirty="0">
                <a:solidFill>
                  <a:srgbClr val="FFC000"/>
                </a:solidFill>
              </a:rPr>
              <a:t>Done for some</a:t>
            </a:r>
            <a:endParaRPr lang="en-US" sz="2000" dirty="0">
              <a:latin typeface="+mj-lt"/>
            </a:endParaRPr>
          </a:p>
          <a:p>
            <a:pPr marL="457200" marR="0">
              <a:spcBef>
                <a:spcPts val="0"/>
              </a:spcBef>
              <a:spcAft>
                <a:spcPts val="0"/>
              </a:spcAft>
            </a:pPr>
            <a:r>
              <a:rPr lang="en-US" sz="2000" dirty="0">
                <a:latin typeface="+mj-lt"/>
              </a:rPr>
              <a:t>--------------- many ---------</a:t>
            </a:r>
          </a:p>
        </p:txBody>
      </p:sp>
      <p:sp>
        <p:nvSpPr>
          <p:cNvPr id="7" name="TextBox 6">
            <a:extLst>
              <a:ext uri="{FF2B5EF4-FFF2-40B4-BE49-F238E27FC236}">
                <a16:creationId xmlns:a16="http://schemas.microsoft.com/office/drawing/2014/main" id="{A34197A8-854B-4916-8B4A-6ED7991E5017}"/>
              </a:ext>
            </a:extLst>
          </p:cNvPr>
          <p:cNvSpPr txBox="1"/>
          <p:nvPr/>
        </p:nvSpPr>
        <p:spPr>
          <a:xfrm>
            <a:off x="266700" y="5492505"/>
            <a:ext cx="8458200" cy="1200329"/>
          </a:xfrm>
          <a:prstGeom prst="rect">
            <a:avLst/>
          </a:prstGeom>
          <a:noFill/>
        </p:spPr>
        <p:txBody>
          <a:bodyPr wrap="square">
            <a:spAutoFit/>
          </a:bodyPr>
          <a:lstStyle/>
          <a:p>
            <a:pPr marR="0" algn="just">
              <a:spcBef>
                <a:spcPts val="0"/>
              </a:spcBef>
              <a:spcAft>
                <a:spcPts val="0"/>
              </a:spcAft>
              <a:tabLst>
                <a:tab pos="1200150" algn="l"/>
              </a:tabLst>
            </a:pPr>
            <a:r>
              <a:rPr lang="en-US" i="1" dirty="0">
                <a:solidFill>
                  <a:srgbClr val="FFC000"/>
                </a:solidFill>
              </a:rPr>
              <a:t>Response: </a:t>
            </a:r>
          </a:p>
          <a:p>
            <a:pPr marL="0" marR="0" algn="just">
              <a:spcBef>
                <a:spcPts val="0"/>
              </a:spcBef>
              <a:spcAft>
                <a:spcPts val="0"/>
              </a:spcAft>
              <a:tabLst>
                <a:tab pos="1200150" algn="l"/>
              </a:tabLst>
            </a:pPr>
            <a:r>
              <a:rPr lang="en-US" i="1" dirty="0">
                <a:solidFill>
                  <a:srgbClr val="FFC000"/>
                </a:solidFill>
              </a:rPr>
              <a:t>Out of several suggestions, the above were addressed in this draft report.  The entire set of suggestions will be considered when presenting the final assessment report in May 2022. </a:t>
            </a:r>
          </a:p>
        </p:txBody>
      </p:sp>
    </p:spTree>
    <p:extLst>
      <p:ext uri="{BB962C8B-B14F-4D97-AF65-F5344CB8AC3E}">
        <p14:creationId xmlns:p14="http://schemas.microsoft.com/office/powerpoint/2010/main" val="1026592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7315200" cy="609600"/>
          </a:xfrm>
        </p:spPr>
        <p:txBody>
          <a:bodyPr>
            <a:normAutofit/>
          </a:bodyPr>
          <a:lstStyle/>
          <a:p>
            <a:r>
              <a:rPr lang="en-US" sz="2800" dirty="0"/>
              <a:t>June 2021 SSC (selected) comments</a:t>
            </a:r>
          </a:p>
        </p:txBody>
      </p:sp>
      <p:sp>
        <p:nvSpPr>
          <p:cNvPr id="3" name="Content Placeholder 2"/>
          <p:cNvSpPr>
            <a:spLocks noGrp="1"/>
          </p:cNvSpPr>
          <p:nvPr>
            <p:ph idx="1"/>
          </p:nvPr>
        </p:nvSpPr>
        <p:spPr>
          <a:xfrm>
            <a:off x="228600" y="914400"/>
            <a:ext cx="8763000" cy="5166361"/>
          </a:xfrm>
        </p:spPr>
        <p:txBody>
          <a:bodyPr>
            <a:noAutofit/>
          </a:bodyPr>
          <a:lstStyle/>
          <a:p>
            <a:pPr marL="457200" marR="0">
              <a:spcBef>
                <a:spcPts val="0"/>
              </a:spcBef>
              <a:spcAft>
                <a:spcPts val="0"/>
              </a:spcAft>
            </a:pPr>
            <a:r>
              <a:rPr lang="en-US" b="1" dirty="0"/>
              <a:t>Comment 2: </a:t>
            </a:r>
            <a:r>
              <a:rPr lang="en-US" sz="1800" dirty="0">
                <a:latin typeface="+mj-lt"/>
              </a:rPr>
              <a:t>The CPT recommends 25% buffer but </a:t>
            </a:r>
            <a:r>
              <a:rPr lang="en-US" sz="1800" dirty="0">
                <a:effectLst/>
                <a:latin typeface="+mj-lt"/>
                <a:ea typeface="Times New Roman" panose="02020603050405020304" pitchFamily="18" charset="0"/>
              </a:rPr>
              <a:t>SSC recommends an increase to a 30% buffer from the maximum permissible ABC, based on: 1) the continued positive retrospective pattern in the </a:t>
            </a:r>
            <a:r>
              <a:rPr lang="en-US" sz="1800" dirty="0">
                <a:solidFill>
                  <a:srgbClr val="FF0000"/>
                </a:solidFill>
                <a:effectLst/>
                <a:latin typeface="+mj-lt"/>
                <a:ea typeface="Times New Roman" panose="02020603050405020304" pitchFamily="18" charset="0"/>
              </a:rPr>
              <a:t>EAG</a:t>
            </a:r>
            <a:r>
              <a:rPr lang="en-US" sz="1800" dirty="0">
                <a:effectLst/>
                <a:latin typeface="+mj-lt"/>
                <a:ea typeface="Times New Roman" panose="02020603050405020304" pitchFamily="18" charset="0"/>
              </a:rPr>
              <a:t> Model, 2) continued model convergence concerns indicating remaining parameter confounding (specifically, the jitter analysis for the 19.1 </a:t>
            </a:r>
            <a:r>
              <a:rPr lang="en-US" sz="1800" dirty="0">
                <a:solidFill>
                  <a:srgbClr val="FF0000"/>
                </a:solidFill>
                <a:effectLst/>
                <a:latin typeface="+mj-lt"/>
                <a:ea typeface="Times New Roman" panose="02020603050405020304" pitchFamily="18" charset="0"/>
              </a:rPr>
              <a:t>WAG </a:t>
            </a:r>
            <a:r>
              <a:rPr lang="en-US" sz="1800" dirty="0">
                <a:effectLst/>
                <a:latin typeface="+mj-lt"/>
                <a:ea typeface="Times New Roman" panose="02020603050405020304" pitchFamily="18" charset="0"/>
              </a:rPr>
              <a:t>model resulted in multiple solutions for MMB and B35% at identical total likelihood values), and 3) the CPUE series which included a year:area interaction indicated a steeper decline in recent years than the series used in model 21.1a (the model accepted for harvest specifications). </a:t>
            </a:r>
          </a:p>
          <a:p>
            <a:pPr marL="45720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gn="just">
              <a:spcBef>
                <a:spcPts val="0"/>
              </a:spcBef>
              <a:spcAft>
                <a:spcPts val="0"/>
              </a:spcAft>
              <a:tabLst>
                <a:tab pos="1200150" algn="l"/>
              </a:tabLst>
            </a:pPr>
            <a:r>
              <a:rPr lang="en-US" sz="1800" i="1" dirty="0">
                <a:solidFill>
                  <a:srgbClr val="FFC000"/>
                </a:solidFill>
              </a:rPr>
              <a:t>Response: </a:t>
            </a:r>
          </a:p>
          <a:p>
            <a:pPr marL="0" marR="0" algn="just">
              <a:spcBef>
                <a:spcPts val="0"/>
              </a:spcBef>
              <a:spcAft>
                <a:spcPts val="0"/>
              </a:spcAft>
              <a:tabLst>
                <a:tab pos="1200150" algn="l"/>
              </a:tabLst>
            </a:pPr>
            <a:r>
              <a:rPr lang="en-US" sz="1800" i="1" dirty="0">
                <a:solidFill>
                  <a:srgbClr val="FFC000"/>
                </a:solidFill>
              </a:rPr>
              <a:t>The issue of </a:t>
            </a:r>
            <a:r>
              <a:rPr lang="en-US" sz="1800" i="1" dirty="0">
                <a:solidFill>
                  <a:srgbClr val="FF0000"/>
                </a:solidFill>
              </a:rPr>
              <a:t>WAG</a:t>
            </a:r>
            <a:r>
              <a:rPr lang="en-US" sz="1800" i="1" dirty="0">
                <a:solidFill>
                  <a:srgbClr val="FFC000"/>
                </a:solidFill>
              </a:rPr>
              <a:t> model producing multiple solutions for MMB and B35% at identical likelihood values was resolved in the current jitter analysis of model 21.1a. </a:t>
            </a:r>
          </a:p>
          <a:p>
            <a:pPr marL="0" marR="0" algn="just">
              <a:spcBef>
                <a:spcPts val="0"/>
              </a:spcBef>
              <a:spcAft>
                <a:spcPts val="0"/>
              </a:spcAft>
              <a:tabLst>
                <a:tab pos="1200150" algn="l"/>
              </a:tabLst>
            </a:pPr>
            <a:endParaRPr lang="en-US" sz="1800" i="1" dirty="0">
              <a:solidFill>
                <a:srgbClr val="FFC000"/>
              </a:solidFill>
            </a:endParaRPr>
          </a:p>
          <a:p>
            <a:pPr marL="0" marR="0" algn="just">
              <a:spcBef>
                <a:spcPts val="0"/>
              </a:spcBef>
              <a:spcAft>
                <a:spcPts val="0"/>
              </a:spcAft>
              <a:tabLst>
                <a:tab pos="1200150" algn="l"/>
              </a:tabLst>
            </a:pPr>
            <a:r>
              <a:rPr lang="en-US" sz="1800" i="1" dirty="0">
                <a:solidFill>
                  <a:srgbClr val="FFC000"/>
                </a:solidFill>
              </a:rPr>
              <a:t>Although the contribution of groundfish bycatch to total removal is very small, the likelihood emphasis factor interfered with the optimization process. In this run, a higher likelihood weight of 0.5 (instead of 0.2) was used for groundfish bycatch and the model produced identical solutions for MMB, B35% and OFL at identical total likelihood values.  </a:t>
            </a:r>
          </a:p>
          <a:p>
            <a:endParaRPr lang="en-US" dirty="0"/>
          </a:p>
          <a:p>
            <a:endParaRPr lang="en-US" sz="1800" b="1" dirty="0"/>
          </a:p>
          <a:p>
            <a:pPr marL="45720" indent="0">
              <a:buNone/>
            </a:pPr>
            <a:endParaRPr lang="en-US" sz="1800" i="1" dirty="0">
              <a:solidFill>
                <a:srgbClr val="FFC000"/>
              </a:solidFill>
            </a:endParaRPr>
          </a:p>
        </p:txBody>
      </p:sp>
      <p:sp>
        <p:nvSpPr>
          <p:cNvPr id="4" name="Slide Number Placeholder 3"/>
          <p:cNvSpPr>
            <a:spLocks noGrp="1"/>
          </p:cNvSpPr>
          <p:nvPr>
            <p:ph type="sldNum" sz="quarter" idx="12"/>
          </p:nvPr>
        </p:nvSpPr>
        <p:spPr/>
        <p:txBody>
          <a:bodyPr/>
          <a:lstStyle/>
          <a:p>
            <a:fld id="{28D1B9BE-D941-4EEF-A5AD-4384CF3F4BCC}" type="slidenum">
              <a:rPr lang="en-US" smtClean="0"/>
              <a:pPr/>
              <a:t>13</a:t>
            </a:fld>
            <a:endParaRPr lang="en-US" dirty="0"/>
          </a:p>
        </p:txBody>
      </p:sp>
    </p:spTree>
    <p:extLst>
      <p:ext uri="{BB962C8B-B14F-4D97-AF65-F5344CB8AC3E}">
        <p14:creationId xmlns:p14="http://schemas.microsoft.com/office/powerpoint/2010/main" val="556690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7315200" cy="609600"/>
          </a:xfrm>
        </p:spPr>
        <p:txBody>
          <a:bodyPr>
            <a:normAutofit/>
          </a:bodyPr>
          <a:lstStyle/>
          <a:p>
            <a:r>
              <a:rPr lang="en-US" sz="2800" dirty="0"/>
              <a:t>SSC comments continued</a:t>
            </a:r>
          </a:p>
        </p:txBody>
      </p:sp>
      <p:sp>
        <p:nvSpPr>
          <p:cNvPr id="3" name="Content Placeholder 2"/>
          <p:cNvSpPr>
            <a:spLocks noGrp="1"/>
          </p:cNvSpPr>
          <p:nvPr>
            <p:ph idx="1"/>
          </p:nvPr>
        </p:nvSpPr>
        <p:spPr>
          <a:xfrm>
            <a:off x="228600" y="914400"/>
            <a:ext cx="8763000" cy="5166361"/>
          </a:xfrm>
        </p:spPr>
        <p:txBody>
          <a:bodyPr>
            <a:noAutofit/>
          </a:bodyPr>
          <a:lstStyle/>
          <a:p>
            <a:pPr marL="0" marR="0">
              <a:spcBef>
                <a:spcPts val="600"/>
              </a:spcBef>
              <a:spcAft>
                <a:spcPts val="0"/>
              </a:spcAft>
            </a:pPr>
            <a:r>
              <a:rPr lang="en-US" b="1" dirty="0">
                <a:effectLst/>
                <a:latin typeface="+mj-lt"/>
                <a:ea typeface="Times New Roman" panose="02020603050405020304" pitchFamily="18" charset="0"/>
              </a:rPr>
              <a:t>Comment 3:</a:t>
            </a:r>
            <a:endParaRPr lang="en-US" dirty="0">
              <a:effectLst/>
              <a:latin typeface="+mj-lt"/>
              <a:ea typeface="Times New Roman" panose="02020603050405020304" pitchFamily="18" charset="0"/>
            </a:endParaRPr>
          </a:p>
          <a:p>
            <a:pPr marL="457200" marR="0">
              <a:spcBef>
                <a:spcPts val="0"/>
              </a:spcBef>
              <a:spcAft>
                <a:spcPts val="0"/>
              </a:spcAft>
            </a:pPr>
            <a:r>
              <a:rPr lang="en-US" dirty="0">
                <a:effectLst/>
                <a:latin typeface="+mj-lt"/>
                <a:ea typeface="Times New Roman" panose="02020603050405020304" pitchFamily="18" charset="0"/>
              </a:rPr>
              <a:t> </a:t>
            </a:r>
          </a:p>
          <a:p>
            <a:pPr marL="457200" marR="0">
              <a:spcBef>
                <a:spcPts val="0"/>
              </a:spcBef>
              <a:spcAft>
                <a:spcPts val="0"/>
              </a:spcAft>
            </a:pPr>
            <a:r>
              <a:rPr lang="en-US" dirty="0">
                <a:effectLst/>
                <a:latin typeface="+mj-lt"/>
                <a:ea typeface="Times New Roman" panose="02020603050405020304" pitchFamily="18" charset="0"/>
              </a:rPr>
              <a:t>The author’s rationale for continued use of two separate stock assessment models for the </a:t>
            </a:r>
            <a:r>
              <a:rPr lang="en-US" dirty="0">
                <a:solidFill>
                  <a:srgbClr val="FF0000"/>
                </a:solidFill>
                <a:effectLst/>
                <a:latin typeface="+mj-lt"/>
                <a:ea typeface="Times New Roman" panose="02020603050405020304" pitchFamily="18" charset="0"/>
              </a:rPr>
              <a:t>EAG </a:t>
            </a:r>
            <a:r>
              <a:rPr lang="en-US" dirty="0">
                <a:effectLst/>
                <a:latin typeface="+mj-lt"/>
                <a:ea typeface="Times New Roman" panose="02020603050405020304" pitchFamily="18" charset="0"/>
              </a:rPr>
              <a:t>and </a:t>
            </a:r>
            <a:r>
              <a:rPr lang="en-US" dirty="0">
                <a:solidFill>
                  <a:srgbClr val="FF0000"/>
                </a:solidFill>
                <a:effectLst/>
                <a:latin typeface="+mj-lt"/>
                <a:ea typeface="Times New Roman" panose="02020603050405020304" pitchFamily="18" charset="0"/>
              </a:rPr>
              <a:t>WAG </a:t>
            </a:r>
            <a:r>
              <a:rPr lang="en-US" dirty="0">
                <a:effectLst/>
                <a:latin typeface="+mj-lt"/>
                <a:ea typeface="Times New Roman" panose="02020603050405020304" pitchFamily="18" charset="0"/>
              </a:rPr>
              <a:t>is very helpful, and the SSC recognizes that this approach is reasonable. However, the SSC notes that sharing biological parameters and basic stock dynamics within a single assessment model that has two largely independent areas modelled simultaneously may help address recurrent convergence and estimation challenges. The SSC suggests that such an approach be considered further, as either a replacement for the current approach, or as part of a multi-model evaluation.</a:t>
            </a:r>
          </a:p>
          <a:p>
            <a:pPr marL="457200" marR="0">
              <a:spcBef>
                <a:spcPts val="0"/>
              </a:spcBef>
              <a:spcAft>
                <a:spcPts val="0"/>
              </a:spcAft>
            </a:pPr>
            <a:r>
              <a:rPr lang="en-US" dirty="0">
                <a:effectLst/>
                <a:latin typeface="Times New Roman" panose="02020603050405020304" pitchFamily="18" charset="0"/>
                <a:ea typeface="Times New Roman" panose="02020603050405020304" pitchFamily="18" charset="0"/>
              </a:rPr>
              <a:t> </a:t>
            </a:r>
          </a:p>
          <a:p>
            <a:pPr marL="0" marR="0" algn="just">
              <a:spcBef>
                <a:spcPts val="0"/>
              </a:spcBef>
              <a:spcAft>
                <a:spcPts val="0"/>
              </a:spcAft>
              <a:tabLst>
                <a:tab pos="1200150" algn="l"/>
              </a:tabLst>
            </a:pPr>
            <a:r>
              <a:rPr lang="en-US" i="1" dirty="0">
                <a:solidFill>
                  <a:srgbClr val="FFC000"/>
                </a:solidFill>
              </a:rPr>
              <a:t>Response: </a:t>
            </a:r>
          </a:p>
          <a:p>
            <a:pPr marL="0" marR="0" algn="just">
              <a:spcBef>
                <a:spcPts val="0"/>
              </a:spcBef>
              <a:spcAft>
                <a:spcPts val="0"/>
              </a:spcAft>
              <a:tabLst>
                <a:tab pos="1200150" algn="l"/>
              </a:tabLst>
            </a:pPr>
            <a:r>
              <a:rPr lang="en-US" i="1" dirty="0">
                <a:solidFill>
                  <a:srgbClr val="FFC000"/>
                </a:solidFill>
              </a:rPr>
              <a:t>We intend to do this during the May/June 2022 assessment cycle.  </a:t>
            </a:r>
          </a:p>
          <a:p>
            <a:pPr marL="45720" indent="0">
              <a:buNone/>
            </a:pPr>
            <a:endParaRPr lang="en-US" sz="1800" i="1" dirty="0">
              <a:solidFill>
                <a:srgbClr val="FFC000"/>
              </a:solidFill>
            </a:endParaRPr>
          </a:p>
        </p:txBody>
      </p:sp>
      <p:sp>
        <p:nvSpPr>
          <p:cNvPr id="4" name="Slide Number Placeholder 3"/>
          <p:cNvSpPr>
            <a:spLocks noGrp="1"/>
          </p:cNvSpPr>
          <p:nvPr>
            <p:ph type="sldNum" sz="quarter" idx="12"/>
          </p:nvPr>
        </p:nvSpPr>
        <p:spPr/>
        <p:txBody>
          <a:bodyPr/>
          <a:lstStyle/>
          <a:p>
            <a:fld id="{28D1B9BE-D941-4EEF-A5AD-4384CF3F4BCC}" type="slidenum">
              <a:rPr lang="en-US" smtClean="0"/>
              <a:pPr/>
              <a:t>14</a:t>
            </a:fld>
            <a:endParaRPr lang="en-US" dirty="0"/>
          </a:p>
        </p:txBody>
      </p:sp>
    </p:spTree>
    <p:extLst>
      <p:ext uri="{BB962C8B-B14F-4D97-AF65-F5344CB8AC3E}">
        <p14:creationId xmlns:p14="http://schemas.microsoft.com/office/powerpoint/2010/main" val="1693942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7315200" cy="609600"/>
          </a:xfrm>
        </p:spPr>
        <p:txBody>
          <a:bodyPr>
            <a:normAutofit/>
          </a:bodyPr>
          <a:lstStyle/>
          <a:p>
            <a:r>
              <a:rPr lang="en-US" sz="2800" dirty="0"/>
              <a:t>SSC comments continued</a:t>
            </a:r>
          </a:p>
        </p:txBody>
      </p:sp>
      <p:sp>
        <p:nvSpPr>
          <p:cNvPr id="3" name="Content Placeholder 2"/>
          <p:cNvSpPr>
            <a:spLocks noGrp="1"/>
          </p:cNvSpPr>
          <p:nvPr>
            <p:ph idx="1"/>
          </p:nvPr>
        </p:nvSpPr>
        <p:spPr>
          <a:xfrm>
            <a:off x="228600" y="914400"/>
            <a:ext cx="8763000" cy="5166361"/>
          </a:xfrm>
        </p:spPr>
        <p:txBody>
          <a:bodyPr>
            <a:noAutofit/>
          </a:bodyPr>
          <a:lstStyle/>
          <a:p>
            <a:pPr marL="0" marR="0">
              <a:spcBef>
                <a:spcPts val="600"/>
              </a:spcBef>
              <a:spcAft>
                <a:spcPts val="0"/>
              </a:spcAft>
            </a:pPr>
            <a:r>
              <a:rPr lang="en-US" b="1" dirty="0">
                <a:effectLst/>
                <a:latin typeface="+mj-lt"/>
                <a:ea typeface="Times New Roman" panose="02020603050405020304" pitchFamily="18" charset="0"/>
              </a:rPr>
              <a:t>Comment 4:</a:t>
            </a:r>
            <a:endParaRPr lang="en-US" dirty="0">
              <a:effectLst/>
              <a:latin typeface="+mj-lt"/>
              <a:ea typeface="Times New Roman" panose="02020603050405020304" pitchFamily="18" charset="0"/>
            </a:endParaRPr>
          </a:p>
          <a:p>
            <a:pPr marL="0" marR="0" algn="just">
              <a:spcBef>
                <a:spcPts val="0"/>
              </a:spcBef>
              <a:spcAft>
                <a:spcPts val="0"/>
              </a:spcAft>
              <a:tabLst>
                <a:tab pos="1200150" algn="l"/>
              </a:tabLst>
            </a:pPr>
            <a:r>
              <a:rPr lang="en-US" dirty="0">
                <a:effectLst/>
                <a:latin typeface="+mj-lt"/>
                <a:ea typeface="Times New Roman" panose="02020603050405020304" pitchFamily="18" charset="0"/>
              </a:rPr>
              <a:t> </a:t>
            </a:r>
          </a:p>
          <a:p>
            <a:pPr marL="457200" marR="0">
              <a:spcBef>
                <a:spcPts val="0"/>
              </a:spcBef>
              <a:spcAft>
                <a:spcPts val="0"/>
              </a:spcAft>
            </a:pPr>
            <a:r>
              <a:rPr lang="en-US" dirty="0">
                <a:effectLst/>
                <a:latin typeface="+mj-lt"/>
                <a:ea typeface="Times New Roman" panose="02020603050405020304" pitchFamily="18" charset="0"/>
              </a:rPr>
              <a:t>The SSC did not find the logistic fit to the maturity predictions based on the chela height to carapace length relationship to be compelling and supports the CPT’s recommendations for additional modelling. However, the SSC also notes that direct observational data on maturity may ultimately be needed to resolve this process and recommends holding studies or any other research be considered.</a:t>
            </a:r>
          </a:p>
          <a:p>
            <a:pPr marL="0" marR="0" algn="just">
              <a:spcBef>
                <a:spcPts val="0"/>
              </a:spcBef>
              <a:spcAft>
                <a:spcPts val="0"/>
              </a:spcAft>
              <a:tabLst>
                <a:tab pos="1200150" algn="l"/>
              </a:tabLst>
            </a:pPr>
            <a:r>
              <a:rPr lang="en-US" b="1" dirty="0">
                <a:effectLst/>
                <a:latin typeface="+mj-lt"/>
                <a:ea typeface="Times New Roman" panose="02020603050405020304" pitchFamily="18" charset="0"/>
              </a:rPr>
              <a:t> </a:t>
            </a:r>
            <a:endParaRPr lang="en-US" dirty="0">
              <a:effectLst/>
              <a:latin typeface="+mj-lt"/>
              <a:ea typeface="Times New Roman" panose="02020603050405020304" pitchFamily="18" charset="0"/>
            </a:endParaRPr>
          </a:p>
          <a:p>
            <a:pPr marL="0" marR="0" indent="0" algn="just">
              <a:spcBef>
                <a:spcPts val="0"/>
              </a:spcBef>
              <a:spcAft>
                <a:spcPts val="0"/>
              </a:spcAft>
              <a:buNone/>
              <a:tabLst>
                <a:tab pos="1200150" algn="l"/>
              </a:tabLst>
            </a:pPr>
            <a:r>
              <a:rPr lang="en-US" i="1" dirty="0">
                <a:solidFill>
                  <a:srgbClr val="FFC000"/>
                </a:solidFill>
                <a:latin typeface="+mj-lt"/>
              </a:rPr>
              <a:t>Response: </a:t>
            </a:r>
          </a:p>
          <a:p>
            <a:pPr marL="0" marR="0" algn="just">
              <a:spcBef>
                <a:spcPts val="0"/>
              </a:spcBef>
              <a:spcAft>
                <a:spcPts val="0"/>
              </a:spcAft>
              <a:tabLst>
                <a:tab pos="1200150" algn="l"/>
              </a:tabLst>
            </a:pPr>
            <a:r>
              <a:rPr lang="en-US" i="1" dirty="0">
                <a:solidFill>
                  <a:srgbClr val="FFC000"/>
                </a:solidFill>
                <a:latin typeface="+mj-lt"/>
              </a:rPr>
              <a:t>Logistic fit to maturity was not considered in this run but focused on improving the method of bend point analysis following other studies (e.g., Olson et al. 2018). We agree with SSC’s observation that direct observational data on mating activity are needed to identify the true minimum size at first maturity</a:t>
            </a:r>
            <a:r>
              <a:rPr lang="en-US" sz="1800" i="1" dirty="0">
                <a:solidFill>
                  <a:srgbClr val="FFC000"/>
                </a:solidFill>
                <a:latin typeface="+mj-lt"/>
              </a:rPr>
              <a:t>.   </a:t>
            </a:r>
          </a:p>
        </p:txBody>
      </p:sp>
      <p:sp>
        <p:nvSpPr>
          <p:cNvPr id="4" name="Slide Number Placeholder 3"/>
          <p:cNvSpPr>
            <a:spLocks noGrp="1"/>
          </p:cNvSpPr>
          <p:nvPr>
            <p:ph type="sldNum" sz="quarter" idx="12"/>
          </p:nvPr>
        </p:nvSpPr>
        <p:spPr/>
        <p:txBody>
          <a:bodyPr/>
          <a:lstStyle/>
          <a:p>
            <a:fld id="{28D1B9BE-D941-4EEF-A5AD-4384CF3F4BCC}" type="slidenum">
              <a:rPr lang="en-US" smtClean="0"/>
              <a:pPr/>
              <a:t>15</a:t>
            </a:fld>
            <a:endParaRPr lang="en-US" dirty="0"/>
          </a:p>
        </p:txBody>
      </p:sp>
    </p:spTree>
    <p:extLst>
      <p:ext uri="{BB962C8B-B14F-4D97-AF65-F5344CB8AC3E}">
        <p14:creationId xmlns:p14="http://schemas.microsoft.com/office/powerpoint/2010/main" val="3551265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01001" y="152400"/>
            <a:ext cx="941203" cy="301752"/>
          </a:xfrm>
        </p:spPr>
        <p:txBody>
          <a:bodyPr/>
          <a:lstStyle/>
          <a:p>
            <a:fld id="{28D1B9BE-D941-4EEF-A5AD-4384CF3F4BCC}" type="slidenum">
              <a:rPr lang="en-US" smtClean="0"/>
              <a:pPr/>
              <a:t>16</a:t>
            </a:fld>
            <a:endParaRPr lang="en-US" dirty="0"/>
          </a:p>
        </p:txBody>
      </p:sp>
      <p:sp>
        <p:nvSpPr>
          <p:cNvPr id="4" name="TextBox 3"/>
          <p:cNvSpPr txBox="1"/>
          <p:nvPr/>
        </p:nvSpPr>
        <p:spPr>
          <a:xfrm>
            <a:off x="1142999" y="152400"/>
            <a:ext cx="6171415" cy="369332"/>
          </a:xfrm>
          <a:prstGeom prst="rect">
            <a:avLst/>
          </a:prstGeom>
          <a:noFill/>
        </p:spPr>
        <p:txBody>
          <a:bodyPr wrap="square" rtlCol="0">
            <a:spAutoFit/>
          </a:bodyPr>
          <a:lstStyle/>
          <a:p>
            <a:r>
              <a:rPr lang="en-US" dirty="0"/>
              <a:t>Table A. Models </a:t>
            </a:r>
          </a:p>
        </p:txBody>
      </p:sp>
      <p:graphicFrame>
        <p:nvGraphicFramePr>
          <p:cNvPr id="3" name="Table 2">
            <a:extLst>
              <a:ext uri="{FF2B5EF4-FFF2-40B4-BE49-F238E27FC236}">
                <a16:creationId xmlns:a16="http://schemas.microsoft.com/office/drawing/2014/main" id="{75E6BAD4-ACE3-4ACE-A2FC-EE35DF2410E1}"/>
              </a:ext>
            </a:extLst>
          </p:cNvPr>
          <p:cNvGraphicFramePr>
            <a:graphicFrameLocks noGrp="1"/>
          </p:cNvGraphicFramePr>
          <p:nvPr>
            <p:extLst>
              <p:ext uri="{D42A27DB-BD31-4B8C-83A1-F6EECF244321}">
                <p14:modId xmlns:p14="http://schemas.microsoft.com/office/powerpoint/2010/main" val="845750899"/>
              </p:ext>
            </p:extLst>
          </p:nvPr>
        </p:nvGraphicFramePr>
        <p:xfrm>
          <a:off x="152400" y="758045"/>
          <a:ext cx="8789804" cy="5947555"/>
        </p:xfrm>
        <a:graphic>
          <a:graphicData uri="http://schemas.openxmlformats.org/drawingml/2006/table">
            <a:tbl>
              <a:tblPr firstRow="1" firstCol="1" bandRow="1">
                <a:tableStyleId>{5C22544A-7EE6-4342-B048-85BDC9FD1C3A}</a:tableStyleId>
              </a:tblPr>
              <a:tblGrid>
                <a:gridCol w="1446221">
                  <a:extLst>
                    <a:ext uri="{9D8B030D-6E8A-4147-A177-3AD203B41FA5}">
                      <a16:colId xmlns:a16="http://schemas.microsoft.com/office/drawing/2014/main" val="2738902019"/>
                    </a:ext>
                  </a:extLst>
                </a:gridCol>
                <a:gridCol w="3123835">
                  <a:extLst>
                    <a:ext uri="{9D8B030D-6E8A-4147-A177-3AD203B41FA5}">
                      <a16:colId xmlns:a16="http://schemas.microsoft.com/office/drawing/2014/main" val="1013507986"/>
                    </a:ext>
                  </a:extLst>
                </a:gridCol>
                <a:gridCol w="1214824">
                  <a:extLst>
                    <a:ext uri="{9D8B030D-6E8A-4147-A177-3AD203B41FA5}">
                      <a16:colId xmlns:a16="http://schemas.microsoft.com/office/drawing/2014/main" val="1413945981"/>
                    </a:ext>
                  </a:extLst>
                </a:gridCol>
                <a:gridCol w="3004924">
                  <a:extLst>
                    <a:ext uri="{9D8B030D-6E8A-4147-A177-3AD203B41FA5}">
                      <a16:colId xmlns:a16="http://schemas.microsoft.com/office/drawing/2014/main" val="793309958"/>
                    </a:ext>
                  </a:extLst>
                </a:gridCol>
              </a:tblGrid>
              <a:tr h="1056574">
                <a:tc>
                  <a:txBody>
                    <a:bodyPr/>
                    <a:lstStyle/>
                    <a:p>
                      <a:pPr marL="0" marR="0" algn="just">
                        <a:spcBef>
                          <a:spcPts val="0"/>
                        </a:spcBef>
                        <a:spcAft>
                          <a:spcPts val="0"/>
                        </a:spcAft>
                        <a:tabLst>
                          <a:tab pos="1200150" algn="l"/>
                        </a:tabLst>
                      </a:pPr>
                      <a:r>
                        <a:rPr lang="en-US" sz="1200" dirty="0">
                          <a:effectLst/>
                          <a:latin typeface="+mn-lt"/>
                        </a:rPr>
                        <a:t>Model</a:t>
                      </a:r>
                      <a:endParaRPr lang="en-US" sz="1200" dirty="0">
                        <a:effectLst/>
                        <a:latin typeface="+mn-lt"/>
                        <a:ea typeface="Times New Roman" panose="02020603050405020304" pitchFamily="18" charset="0"/>
                      </a:endParaRPr>
                    </a:p>
                  </a:txBody>
                  <a:tcPr marL="30158" marR="30158" marT="0" marB="0"/>
                </a:tc>
                <a:tc>
                  <a:txBody>
                    <a:bodyPr/>
                    <a:lstStyle/>
                    <a:p>
                      <a:pPr marL="0" marR="0">
                        <a:spcBef>
                          <a:spcPts val="0"/>
                        </a:spcBef>
                        <a:spcAft>
                          <a:spcPts val="0"/>
                        </a:spcAft>
                        <a:tabLst>
                          <a:tab pos="1200150" algn="l"/>
                        </a:tabLst>
                      </a:pPr>
                      <a:r>
                        <a:rPr lang="en-US" sz="1200" dirty="0">
                          <a:effectLst/>
                          <a:latin typeface="+mn-lt"/>
                        </a:rPr>
                        <a:t>CPUE data type and modeling consideration</a:t>
                      </a:r>
                      <a:endParaRPr lang="en-US" sz="1200" dirty="0">
                        <a:effectLst/>
                        <a:latin typeface="+mn-lt"/>
                        <a:ea typeface="Times New Roman" panose="02020603050405020304" pitchFamily="18" charset="0"/>
                      </a:endParaRPr>
                    </a:p>
                  </a:txBody>
                  <a:tcPr marL="30158" marR="30158" marT="0" marB="0"/>
                </a:tc>
                <a:tc>
                  <a:txBody>
                    <a:bodyPr/>
                    <a:lstStyle/>
                    <a:p>
                      <a:pPr marL="0" marR="0">
                        <a:spcBef>
                          <a:spcPts val="0"/>
                        </a:spcBef>
                        <a:spcAft>
                          <a:spcPts val="0"/>
                        </a:spcAft>
                        <a:tabLst>
                          <a:tab pos="1200150" algn="l"/>
                        </a:tabLst>
                      </a:pPr>
                      <a:r>
                        <a:rPr lang="en-US" sz="1200" dirty="0">
                          <a:effectLst/>
                          <a:latin typeface="+mn-lt"/>
                        </a:rPr>
                        <a:t>Knife-edge Maturity Size</a:t>
                      </a:r>
                    </a:p>
                    <a:p>
                      <a:pPr marL="0" marR="0">
                        <a:spcBef>
                          <a:spcPts val="0"/>
                        </a:spcBef>
                        <a:spcAft>
                          <a:spcPts val="0"/>
                        </a:spcAft>
                        <a:tabLst>
                          <a:tab pos="1200150" algn="l"/>
                        </a:tabLst>
                      </a:pPr>
                      <a:r>
                        <a:rPr lang="en-US" sz="1200" dirty="0">
                          <a:effectLst/>
                          <a:latin typeface="+mn-lt"/>
                        </a:rPr>
                        <a:t>(Lower limit of the size bin) </a:t>
                      </a:r>
                      <a:endParaRPr lang="en-US" sz="1200" dirty="0">
                        <a:effectLst/>
                        <a:latin typeface="+mn-lt"/>
                        <a:ea typeface="Times New Roman" panose="02020603050405020304" pitchFamily="18" charset="0"/>
                      </a:endParaRPr>
                    </a:p>
                  </a:txBody>
                  <a:tcPr marL="30158" marR="30158" marT="0" marB="0"/>
                </a:tc>
                <a:tc>
                  <a:txBody>
                    <a:bodyPr/>
                    <a:lstStyle/>
                    <a:p>
                      <a:pPr marL="0" marR="0">
                        <a:spcBef>
                          <a:spcPts val="0"/>
                        </a:spcBef>
                        <a:spcAft>
                          <a:spcPts val="0"/>
                        </a:spcAft>
                        <a:tabLst>
                          <a:tab pos="1200150" algn="l"/>
                        </a:tabLst>
                      </a:pPr>
                      <a:r>
                        <a:rPr lang="en-US" sz="1200" dirty="0">
                          <a:effectLst/>
                          <a:latin typeface="+mn-lt"/>
                        </a:rPr>
                        <a:t>Period for mean number of recruit calculation for (a) initial equilibrium abundance composition and (b) reference points estimations</a:t>
                      </a:r>
                      <a:endParaRPr lang="en-US" sz="1200" dirty="0">
                        <a:effectLst/>
                        <a:latin typeface="+mn-lt"/>
                        <a:ea typeface="Times New Roman" panose="02020603050405020304" pitchFamily="18" charset="0"/>
                      </a:endParaRPr>
                    </a:p>
                  </a:txBody>
                  <a:tcPr marL="30158" marR="30158" marT="0" marB="0"/>
                </a:tc>
                <a:extLst>
                  <a:ext uri="{0D108BD9-81ED-4DB2-BD59-A6C34878D82A}">
                    <a16:rowId xmlns:a16="http://schemas.microsoft.com/office/drawing/2014/main" val="3650377943"/>
                  </a:ext>
                </a:extLst>
              </a:tr>
              <a:tr h="1879291">
                <a:tc>
                  <a:txBody>
                    <a:bodyPr/>
                    <a:lstStyle/>
                    <a:p>
                      <a:pPr marL="0" marR="0">
                        <a:spcBef>
                          <a:spcPts val="0"/>
                        </a:spcBef>
                        <a:spcAft>
                          <a:spcPts val="0"/>
                        </a:spcAft>
                        <a:tabLst>
                          <a:tab pos="1200150" algn="l"/>
                        </a:tabLst>
                      </a:pPr>
                      <a:r>
                        <a:rPr lang="en-US" sz="1200" dirty="0">
                          <a:effectLst/>
                          <a:latin typeface="+mn-lt"/>
                        </a:rPr>
                        <a:t>21.1a (accepted model in May/June 2021, implemented with up to 2020/21 data)</a:t>
                      </a:r>
                      <a:endParaRPr lang="en-US" sz="1200" dirty="0">
                        <a:effectLst/>
                        <a:latin typeface="+mn-lt"/>
                        <a:ea typeface="Times New Roman" panose="02020603050405020304" pitchFamily="18" charset="0"/>
                      </a:endParaRPr>
                    </a:p>
                  </a:txBody>
                  <a:tcPr marL="30158" marR="30158" marT="0" marB="0"/>
                </a:tc>
                <a:tc>
                  <a:txBody>
                    <a:bodyPr/>
                    <a:lstStyle/>
                    <a:p>
                      <a:pPr marL="0" marR="0">
                        <a:spcBef>
                          <a:spcPts val="0"/>
                        </a:spcBef>
                        <a:spcAft>
                          <a:spcPts val="0"/>
                        </a:spcAft>
                        <a:tabLst>
                          <a:tab pos="1200150" algn="l"/>
                        </a:tabLst>
                      </a:pPr>
                      <a:r>
                        <a:rPr lang="en-US" sz="1200" dirty="0">
                          <a:effectLst/>
                          <a:latin typeface="+mn-lt"/>
                        </a:rPr>
                        <a:t>Observer data 1995/96–2020/21; fish ticket data 1985/86–1998/99; two catchability and total selectivity for 1960–2004 and 2005–2020, one retention and groundfish bycatch selectivity; and standardization by negative binomial models.</a:t>
                      </a:r>
                    </a:p>
                    <a:p>
                      <a:pPr marL="0" marR="0">
                        <a:spcBef>
                          <a:spcPts val="0"/>
                        </a:spcBef>
                        <a:spcAft>
                          <a:spcPts val="0"/>
                        </a:spcAft>
                        <a:tabLst>
                          <a:tab pos="1200150" algn="l"/>
                        </a:tabLst>
                      </a:pPr>
                      <a:r>
                        <a:rPr lang="en-US" sz="1200" dirty="0">
                          <a:effectLst/>
                          <a:latin typeface="+mn-lt"/>
                        </a:rPr>
                        <a:t> </a:t>
                      </a:r>
                      <a:endParaRPr lang="en-US" sz="1200" dirty="0">
                        <a:effectLst/>
                        <a:latin typeface="+mn-lt"/>
                        <a:ea typeface="Times New Roman" panose="02020603050405020304" pitchFamily="18" charset="0"/>
                      </a:endParaRPr>
                    </a:p>
                  </a:txBody>
                  <a:tcPr marL="30158" marR="30158" marT="0" marB="0"/>
                </a:tc>
                <a:tc>
                  <a:txBody>
                    <a:bodyPr/>
                    <a:lstStyle/>
                    <a:p>
                      <a:pPr marL="0" marR="0">
                        <a:spcBef>
                          <a:spcPts val="0"/>
                        </a:spcBef>
                        <a:spcAft>
                          <a:spcPts val="0"/>
                        </a:spcAft>
                      </a:pPr>
                      <a:r>
                        <a:rPr lang="en-US" sz="1200" dirty="0">
                          <a:effectLst/>
                          <a:latin typeface="+mn-lt"/>
                        </a:rPr>
                        <a:t>111 mm CL</a:t>
                      </a:r>
                      <a:endParaRPr lang="en-US" sz="1200" dirty="0">
                        <a:effectLst/>
                        <a:latin typeface="+mn-lt"/>
                        <a:ea typeface="Times New Roman" panose="02020603050405020304" pitchFamily="18" charset="0"/>
                      </a:endParaRPr>
                    </a:p>
                  </a:txBody>
                  <a:tcPr marL="30158" marR="30158" marT="0" marB="0"/>
                </a:tc>
                <a:tc>
                  <a:txBody>
                    <a:bodyPr/>
                    <a:lstStyle/>
                    <a:p>
                      <a:pPr marL="0" marR="0">
                        <a:spcBef>
                          <a:spcPts val="0"/>
                        </a:spcBef>
                        <a:spcAft>
                          <a:spcPts val="0"/>
                        </a:spcAft>
                      </a:pPr>
                      <a:r>
                        <a:rPr lang="en-US" sz="1200" dirty="0">
                          <a:effectLst/>
                          <a:latin typeface="+mn-lt"/>
                        </a:rPr>
                        <a:t>1987–2017</a:t>
                      </a:r>
                    </a:p>
                    <a:p>
                      <a:pPr marL="0" marR="0">
                        <a:spcBef>
                          <a:spcPts val="0"/>
                        </a:spcBef>
                        <a:spcAft>
                          <a:spcPts val="0"/>
                        </a:spcAft>
                        <a:tabLst>
                          <a:tab pos="1200150" algn="l"/>
                        </a:tabLst>
                      </a:pPr>
                      <a:r>
                        <a:rPr lang="en-US" sz="1200" dirty="0">
                          <a:effectLst/>
                          <a:latin typeface="+mn-lt"/>
                        </a:rPr>
                        <a:t> </a:t>
                      </a:r>
                      <a:endParaRPr lang="en-US" sz="1200" dirty="0">
                        <a:effectLst/>
                        <a:latin typeface="+mn-lt"/>
                        <a:ea typeface="Times New Roman" panose="02020603050405020304" pitchFamily="18" charset="0"/>
                      </a:endParaRPr>
                    </a:p>
                  </a:txBody>
                  <a:tcPr marL="30158" marR="30158" marT="0" marB="0"/>
                </a:tc>
                <a:extLst>
                  <a:ext uri="{0D108BD9-81ED-4DB2-BD59-A6C34878D82A}">
                    <a16:rowId xmlns:a16="http://schemas.microsoft.com/office/drawing/2014/main" val="630066592"/>
                  </a:ext>
                </a:extLst>
              </a:tr>
              <a:tr h="626430">
                <a:tc>
                  <a:txBody>
                    <a:bodyPr/>
                    <a:lstStyle/>
                    <a:p>
                      <a:pPr marL="0" marR="0">
                        <a:spcBef>
                          <a:spcPts val="0"/>
                        </a:spcBef>
                        <a:spcAft>
                          <a:spcPts val="0"/>
                        </a:spcAft>
                        <a:tabLst>
                          <a:tab pos="1200150" algn="l"/>
                        </a:tabLst>
                      </a:pPr>
                      <a:r>
                        <a:rPr lang="en-US" sz="1200" dirty="0">
                          <a:effectLst/>
                          <a:latin typeface="+mn-lt"/>
                        </a:rPr>
                        <a:t>21.1a1</a:t>
                      </a:r>
                      <a:endParaRPr lang="en-US" sz="1200" dirty="0">
                        <a:effectLst/>
                        <a:latin typeface="+mn-lt"/>
                        <a:ea typeface="Times New Roman" panose="02020603050405020304" pitchFamily="18" charset="0"/>
                      </a:endParaRPr>
                    </a:p>
                  </a:txBody>
                  <a:tcPr marL="30158" marR="30158" marT="0" marB="0"/>
                </a:tc>
                <a:tc>
                  <a:txBody>
                    <a:bodyPr/>
                    <a:lstStyle/>
                    <a:p>
                      <a:pPr marL="0" marR="0">
                        <a:spcBef>
                          <a:spcPts val="0"/>
                        </a:spcBef>
                        <a:spcAft>
                          <a:spcPts val="0"/>
                        </a:spcAft>
                        <a:tabLst>
                          <a:tab pos="1200150" algn="l"/>
                        </a:tabLst>
                      </a:pPr>
                      <a:r>
                        <a:rPr lang="en-US" sz="1200" dirty="0">
                          <a:effectLst/>
                          <a:latin typeface="+mn-lt"/>
                        </a:rPr>
                        <a:t>21.1a+ consider an </a:t>
                      </a:r>
                      <a:r>
                        <a:rPr lang="en-US" sz="1200" i="1" dirty="0">
                          <a:effectLst/>
                          <a:latin typeface="+mn-lt"/>
                        </a:rPr>
                        <a:t>M</a:t>
                      </a:r>
                      <a:r>
                        <a:rPr lang="en-US" sz="1200" dirty="0">
                          <a:effectLst/>
                          <a:latin typeface="+mn-lt"/>
                        </a:rPr>
                        <a:t> of 0.38yr</a:t>
                      </a:r>
                      <a:r>
                        <a:rPr lang="en-US" sz="1200" baseline="30000" dirty="0">
                          <a:effectLst/>
                          <a:latin typeface="+mn-lt"/>
                        </a:rPr>
                        <a:t>-1</a:t>
                      </a:r>
                      <a:r>
                        <a:rPr lang="en-US" sz="1200" dirty="0">
                          <a:effectLst/>
                          <a:latin typeface="+mn-lt"/>
                        </a:rPr>
                        <a:t> for years &gt;1998 (to address the retrospective issue on </a:t>
                      </a:r>
                      <a:r>
                        <a:rPr lang="en-US" sz="1200" dirty="0">
                          <a:solidFill>
                            <a:srgbClr val="FF0000"/>
                          </a:solidFill>
                          <a:effectLst/>
                          <a:latin typeface="+mn-lt"/>
                        </a:rPr>
                        <a:t>EAG</a:t>
                      </a:r>
                      <a:r>
                        <a:rPr lang="en-US" sz="1200" dirty="0">
                          <a:effectLst/>
                          <a:latin typeface="+mn-lt"/>
                        </a:rPr>
                        <a:t> assessment)</a:t>
                      </a:r>
                      <a:endParaRPr lang="en-US" sz="1200" dirty="0">
                        <a:effectLst/>
                        <a:latin typeface="+mn-lt"/>
                        <a:ea typeface="Times New Roman" panose="02020603050405020304" pitchFamily="18" charset="0"/>
                      </a:endParaRPr>
                    </a:p>
                  </a:txBody>
                  <a:tcPr marL="30158" marR="30158" marT="0" marB="0"/>
                </a:tc>
                <a:tc>
                  <a:txBody>
                    <a:bodyPr/>
                    <a:lstStyle/>
                    <a:p>
                      <a:pPr marL="0" marR="0">
                        <a:spcBef>
                          <a:spcPts val="0"/>
                        </a:spcBef>
                        <a:spcAft>
                          <a:spcPts val="0"/>
                        </a:spcAft>
                        <a:tabLst>
                          <a:tab pos="1200150" algn="l"/>
                        </a:tabLst>
                      </a:pPr>
                      <a:r>
                        <a:rPr lang="en-US" sz="1200" dirty="0">
                          <a:effectLst/>
                          <a:latin typeface="+mn-lt"/>
                        </a:rPr>
                        <a:t>111 mm CL</a:t>
                      </a:r>
                      <a:endParaRPr lang="en-US" sz="1200" dirty="0">
                        <a:effectLst/>
                        <a:latin typeface="+mn-lt"/>
                        <a:ea typeface="Times New Roman" panose="02020603050405020304" pitchFamily="18" charset="0"/>
                      </a:endParaRPr>
                    </a:p>
                  </a:txBody>
                  <a:tcPr marL="30158" marR="30158" marT="0" marB="0"/>
                </a:tc>
                <a:tc>
                  <a:txBody>
                    <a:bodyPr/>
                    <a:lstStyle/>
                    <a:p>
                      <a:pPr marL="0" marR="0">
                        <a:spcBef>
                          <a:spcPts val="0"/>
                        </a:spcBef>
                        <a:spcAft>
                          <a:spcPts val="0"/>
                        </a:spcAft>
                        <a:tabLst>
                          <a:tab pos="1200150" algn="l"/>
                        </a:tabLst>
                      </a:pPr>
                      <a:r>
                        <a:rPr lang="en-US" sz="1200" dirty="0">
                          <a:effectLst/>
                          <a:latin typeface="+mn-lt"/>
                        </a:rPr>
                        <a:t>1987–2017</a:t>
                      </a:r>
                      <a:endParaRPr lang="en-US" sz="1200" dirty="0">
                        <a:effectLst/>
                        <a:latin typeface="+mn-lt"/>
                        <a:ea typeface="Times New Roman" panose="02020603050405020304" pitchFamily="18" charset="0"/>
                      </a:endParaRPr>
                    </a:p>
                  </a:txBody>
                  <a:tcPr marL="30158" marR="30158" marT="0" marB="0"/>
                </a:tc>
                <a:extLst>
                  <a:ext uri="{0D108BD9-81ED-4DB2-BD59-A6C34878D82A}">
                    <a16:rowId xmlns:a16="http://schemas.microsoft.com/office/drawing/2014/main" val="2001615481"/>
                  </a:ext>
                </a:extLst>
              </a:tr>
              <a:tr h="626430">
                <a:tc>
                  <a:txBody>
                    <a:bodyPr/>
                    <a:lstStyle/>
                    <a:p>
                      <a:pPr marL="0" marR="0">
                        <a:spcBef>
                          <a:spcPts val="0"/>
                        </a:spcBef>
                        <a:spcAft>
                          <a:spcPts val="0"/>
                        </a:spcAft>
                        <a:tabLst>
                          <a:tab pos="1200150" algn="l"/>
                        </a:tabLst>
                      </a:pPr>
                      <a:r>
                        <a:rPr lang="en-US" sz="1200" dirty="0">
                          <a:effectLst/>
                          <a:latin typeface="+mn-lt"/>
                        </a:rPr>
                        <a:t>21.1b</a:t>
                      </a:r>
                      <a:endParaRPr lang="en-US" sz="1200" dirty="0">
                        <a:effectLst/>
                        <a:latin typeface="+mn-lt"/>
                        <a:ea typeface="Times New Roman" panose="02020603050405020304" pitchFamily="18" charset="0"/>
                      </a:endParaRPr>
                    </a:p>
                  </a:txBody>
                  <a:tcPr marL="30158" marR="30158" marT="0" marB="0"/>
                </a:tc>
                <a:tc>
                  <a:txBody>
                    <a:bodyPr/>
                    <a:lstStyle/>
                    <a:p>
                      <a:pPr marL="0" marR="0">
                        <a:spcBef>
                          <a:spcPts val="0"/>
                        </a:spcBef>
                        <a:spcAft>
                          <a:spcPts val="0"/>
                        </a:spcAft>
                        <a:tabLst>
                          <a:tab pos="1200150" algn="l"/>
                        </a:tabLst>
                      </a:pPr>
                      <a:r>
                        <a:rPr lang="en-US" sz="1200" dirty="0">
                          <a:effectLst/>
                          <a:latin typeface="+mn-lt"/>
                        </a:rPr>
                        <a:t>21.1a+ consider observer CPUE standardized with Year:Area interaction. </a:t>
                      </a:r>
                    </a:p>
                    <a:p>
                      <a:pPr marL="0" marR="0">
                        <a:spcBef>
                          <a:spcPts val="0"/>
                        </a:spcBef>
                        <a:spcAft>
                          <a:spcPts val="0"/>
                        </a:spcAft>
                        <a:tabLst>
                          <a:tab pos="1200150" algn="l"/>
                        </a:tabLst>
                      </a:pPr>
                      <a:r>
                        <a:rPr lang="en-US" sz="1200" dirty="0">
                          <a:effectLst/>
                          <a:latin typeface="+mn-lt"/>
                        </a:rPr>
                        <a:t> </a:t>
                      </a:r>
                      <a:endParaRPr lang="en-US" sz="1200" dirty="0">
                        <a:effectLst/>
                        <a:latin typeface="+mn-lt"/>
                        <a:ea typeface="Times New Roman" panose="02020603050405020304" pitchFamily="18" charset="0"/>
                      </a:endParaRPr>
                    </a:p>
                  </a:txBody>
                  <a:tcPr marL="30158" marR="30158" marT="0" marB="0"/>
                </a:tc>
                <a:tc>
                  <a:txBody>
                    <a:bodyPr/>
                    <a:lstStyle/>
                    <a:p>
                      <a:pPr marL="0" marR="0">
                        <a:spcBef>
                          <a:spcPts val="0"/>
                        </a:spcBef>
                        <a:spcAft>
                          <a:spcPts val="0"/>
                        </a:spcAft>
                        <a:tabLst>
                          <a:tab pos="1200150" algn="l"/>
                        </a:tabLst>
                      </a:pPr>
                      <a:r>
                        <a:rPr lang="en-US" sz="1200" dirty="0">
                          <a:effectLst/>
                          <a:latin typeface="+mn-lt"/>
                        </a:rPr>
                        <a:t>111 mm CL</a:t>
                      </a:r>
                      <a:endParaRPr lang="en-US" sz="1200" dirty="0">
                        <a:effectLst/>
                        <a:latin typeface="+mn-lt"/>
                        <a:ea typeface="Times New Roman" panose="02020603050405020304" pitchFamily="18" charset="0"/>
                      </a:endParaRPr>
                    </a:p>
                  </a:txBody>
                  <a:tcPr marL="30158" marR="30158" marT="0" marB="0"/>
                </a:tc>
                <a:tc>
                  <a:txBody>
                    <a:bodyPr/>
                    <a:lstStyle/>
                    <a:p>
                      <a:pPr marL="0" marR="0">
                        <a:spcBef>
                          <a:spcPts val="0"/>
                        </a:spcBef>
                        <a:spcAft>
                          <a:spcPts val="0"/>
                        </a:spcAft>
                        <a:tabLst>
                          <a:tab pos="1200150" algn="l"/>
                        </a:tabLst>
                      </a:pPr>
                      <a:r>
                        <a:rPr lang="en-US" sz="1200" dirty="0">
                          <a:effectLst/>
                          <a:latin typeface="+mn-lt"/>
                        </a:rPr>
                        <a:t>1987–2017</a:t>
                      </a:r>
                      <a:endParaRPr lang="en-US" sz="1200" dirty="0">
                        <a:effectLst/>
                        <a:latin typeface="+mn-lt"/>
                        <a:ea typeface="Times New Roman" panose="02020603050405020304" pitchFamily="18" charset="0"/>
                      </a:endParaRPr>
                    </a:p>
                  </a:txBody>
                  <a:tcPr marL="30158" marR="30158" marT="0" marB="0"/>
                </a:tc>
                <a:extLst>
                  <a:ext uri="{0D108BD9-81ED-4DB2-BD59-A6C34878D82A}">
                    <a16:rowId xmlns:a16="http://schemas.microsoft.com/office/drawing/2014/main" val="2172189359"/>
                  </a:ext>
                </a:extLst>
              </a:tr>
              <a:tr h="792436">
                <a:tc>
                  <a:txBody>
                    <a:bodyPr/>
                    <a:lstStyle/>
                    <a:p>
                      <a:pPr marL="0" marR="0">
                        <a:spcBef>
                          <a:spcPts val="0"/>
                        </a:spcBef>
                        <a:spcAft>
                          <a:spcPts val="0"/>
                        </a:spcAft>
                        <a:tabLst>
                          <a:tab pos="1200150" algn="l"/>
                        </a:tabLst>
                      </a:pPr>
                      <a:r>
                        <a:rPr lang="en-US" sz="1200" dirty="0">
                          <a:effectLst/>
                          <a:latin typeface="+mn-lt"/>
                        </a:rPr>
                        <a:t>21.1c</a:t>
                      </a:r>
                      <a:endParaRPr lang="en-US" sz="1200" dirty="0">
                        <a:effectLst/>
                        <a:latin typeface="+mn-lt"/>
                        <a:ea typeface="Times New Roman" panose="02020603050405020304" pitchFamily="18" charset="0"/>
                      </a:endParaRPr>
                    </a:p>
                  </a:txBody>
                  <a:tcPr marL="30158" marR="30158" marT="0" marB="0"/>
                </a:tc>
                <a:tc>
                  <a:txBody>
                    <a:bodyPr/>
                    <a:lstStyle/>
                    <a:p>
                      <a:pPr marL="0" marR="0">
                        <a:spcBef>
                          <a:spcPts val="0"/>
                        </a:spcBef>
                        <a:spcAft>
                          <a:spcPts val="0"/>
                        </a:spcAft>
                        <a:tabLst>
                          <a:tab pos="1200150" algn="l"/>
                        </a:tabLst>
                      </a:pPr>
                      <a:r>
                        <a:rPr lang="en-US" sz="1200" dirty="0">
                          <a:effectLst/>
                          <a:latin typeface="+mn-lt"/>
                        </a:rPr>
                        <a:t>21.1a+ consider three catchability and additional CPUE CVs (Fish ticket: 1985-1994, Observer:1995–2004 and 2005–2020).</a:t>
                      </a:r>
                      <a:endParaRPr lang="en-US" sz="1200" dirty="0">
                        <a:effectLst/>
                        <a:latin typeface="+mn-lt"/>
                        <a:ea typeface="Times New Roman" panose="02020603050405020304" pitchFamily="18" charset="0"/>
                      </a:endParaRPr>
                    </a:p>
                  </a:txBody>
                  <a:tcPr marL="30158" marR="30158" marT="0" marB="0"/>
                </a:tc>
                <a:tc>
                  <a:txBody>
                    <a:bodyPr/>
                    <a:lstStyle/>
                    <a:p>
                      <a:pPr marL="0" marR="0">
                        <a:spcBef>
                          <a:spcPts val="0"/>
                        </a:spcBef>
                        <a:spcAft>
                          <a:spcPts val="0"/>
                        </a:spcAft>
                        <a:tabLst>
                          <a:tab pos="1200150" algn="l"/>
                        </a:tabLst>
                      </a:pPr>
                      <a:r>
                        <a:rPr lang="en-US" sz="1200" dirty="0">
                          <a:effectLst/>
                          <a:latin typeface="+mn-lt"/>
                        </a:rPr>
                        <a:t>111 mm CL</a:t>
                      </a:r>
                      <a:endParaRPr lang="en-US" sz="1200" dirty="0">
                        <a:effectLst/>
                        <a:latin typeface="+mn-lt"/>
                        <a:ea typeface="Times New Roman" panose="02020603050405020304" pitchFamily="18" charset="0"/>
                      </a:endParaRPr>
                    </a:p>
                  </a:txBody>
                  <a:tcPr marL="30158" marR="30158" marT="0" marB="0"/>
                </a:tc>
                <a:tc>
                  <a:txBody>
                    <a:bodyPr/>
                    <a:lstStyle/>
                    <a:p>
                      <a:pPr marL="0" marR="0">
                        <a:spcBef>
                          <a:spcPts val="0"/>
                        </a:spcBef>
                        <a:spcAft>
                          <a:spcPts val="0"/>
                        </a:spcAft>
                        <a:tabLst>
                          <a:tab pos="1200150" algn="l"/>
                        </a:tabLst>
                      </a:pPr>
                      <a:r>
                        <a:rPr lang="en-US" sz="1200" dirty="0">
                          <a:effectLst/>
                          <a:latin typeface="+mn-lt"/>
                        </a:rPr>
                        <a:t>1987–2017</a:t>
                      </a:r>
                      <a:r>
                        <a:rPr lang="en-US" sz="1200" dirty="0">
                          <a:effectLst/>
                          <a:highlight>
                            <a:srgbClr val="00FFFF"/>
                          </a:highlight>
                          <a:latin typeface="+mn-lt"/>
                        </a:rPr>
                        <a:t> </a:t>
                      </a:r>
                      <a:endParaRPr lang="en-US" sz="1200" dirty="0">
                        <a:effectLst/>
                        <a:latin typeface="+mn-lt"/>
                        <a:ea typeface="Times New Roman" panose="02020603050405020304" pitchFamily="18" charset="0"/>
                      </a:endParaRPr>
                    </a:p>
                  </a:txBody>
                  <a:tcPr marL="30158" marR="30158" marT="0" marB="0"/>
                </a:tc>
                <a:extLst>
                  <a:ext uri="{0D108BD9-81ED-4DB2-BD59-A6C34878D82A}">
                    <a16:rowId xmlns:a16="http://schemas.microsoft.com/office/drawing/2014/main" val="3431448552"/>
                  </a:ext>
                </a:extLst>
              </a:tr>
              <a:tr h="417620">
                <a:tc>
                  <a:txBody>
                    <a:bodyPr/>
                    <a:lstStyle/>
                    <a:p>
                      <a:pPr marL="0" marR="0">
                        <a:spcBef>
                          <a:spcPts val="0"/>
                        </a:spcBef>
                        <a:spcAft>
                          <a:spcPts val="0"/>
                        </a:spcAft>
                        <a:tabLst>
                          <a:tab pos="1200150" algn="l"/>
                        </a:tabLst>
                      </a:pPr>
                      <a:r>
                        <a:rPr lang="en-US" sz="1200" dirty="0">
                          <a:effectLst/>
                          <a:latin typeface="+mn-lt"/>
                        </a:rPr>
                        <a:t>21.1d</a:t>
                      </a:r>
                      <a:endParaRPr lang="en-US" sz="1200" dirty="0">
                        <a:effectLst/>
                        <a:latin typeface="+mn-lt"/>
                        <a:ea typeface="Times New Roman" panose="02020603050405020304" pitchFamily="18" charset="0"/>
                      </a:endParaRPr>
                    </a:p>
                  </a:txBody>
                  <a:tcPr marL="30158" marR="30158" marT="0" marB="0"/>
                </a:tc>
                <a:tc>
                  <a:txBody>
                    <a:bodyPr/>
                    <a:lstStyle/>
                    <a:p>
                      <a:pPr marL="0" marR="0">
                        <a:spcBef>
                          <a:spcPts val="0"/>
                        </a:spcBef>
                        <a:spcAft>
                          <a:spcPts val="0"/>
                        </a:spcAft>
                        <a:tabLst>
                          <a:tab pos="1200150" algn="l"/>
                        </a:tabLst>
                      </a:pPr>
                      <a:r>
                        <a:rPr lang="en-US" sz="1200" dirty="0">
                          <a:effectLst/>
                          <a:latin typeface="+mn-lt"/>
                        </a:rPr>
                        <a:t>21.1a+ CPUE indices estimated omitting one vessel for </a:t>
                      </a:r>
                      <a:r>
                        <a:rPr lang="en-US" sz="1200" dirty="0">
                          <a:solidFill>
                            <a:srgbClr val="FF0000"/>
                          </a:solidFill>
                          <a:effectLst/>
                          <a:latin typeface="+mn-lt"/>
                        </a:rPr>
                        <a:t>WAG</a:t>
                      </a:r>
                      <a:r>
                        <a:rPr lang="en-US" sz="1200" dirty="0">
                          <a:effectLst/>
                          <a:latin typeface="+mn-lt"/>
                        </a:rPr>
                        <a:t>.</a:t>
                      </a:r>
                      <a:endParaRPr lang="en-US" sz="1200" dirty="0">
                        <a:effectLst/>
                        <a:latin typeface="+mn-lt"/>
                        <a:ea typeface="Times New Roman" panose="02020603050405020304" pitchFamily="18" charset="0"/>
                      </a:endParaRPr>
                    </a:p>
                  </a:txBody>
                  <a:tcPr marL="30158" marR="30158" marT="0" marB="0"/>
                </a:tc>
                <a:tc>
                  <a:txBody>
                    <a:bodyPr/>
                    <a:lstStyle/>
                    <a:p>
                      <a:pPr marL="0" marR="0">
                        <a:spcBef>
                          <a:spcPts val="0"/>
                        </a:spcBef>
                        <a:spcAft>
                          <a:spcPts val="0"/>
                        </a:spcAft>
                        <a:tabLst>
                          <a:tab pos="1200150" algn="l"/>
                        </a:tabLst>
                      </a:pPr>
                      <a:r>
                        <a:rPr lang="en-US" sz="1200" dirty="0">
                          <a:effectLst/>
                          <a:latin typeface="+mn-lt"/>
                        </a:rPr>
                        <a:t>111 mm CL</a:t>
                      </a:r>
                      <a:endParaRPr lang="en-US" sz="1200" dirty="0">
                        <a:effectLst/>
                        <a:latin typeface="+mn-lt"/>
                        <a:ea typeface="Times New Roman" panose="02020603050405020304" pitchFamily="18" charset="0"/>
                      </a:endParaRPr>
                    </a:p>
                  </a:txBody>
                  <a:tcPr marL="30158" marR="30158" marT="0" marB="0"/>
                </a:tc>
                <a:tc>
                  <a:txBody>
                    <a:bodyPr/>
                    <a:lstStyle/>
                    <a:p>
                      <a:pPr marL="0" marR="0">
                        <a:spcBef>
                          <a:spcPts val="0"/>
                        </a:spcBef>
                        <a:spcAft>
                          <a:spcPts val="0"/>
                        </a:spcAft>
                        <a:tabLst>
                          <a:tab pos="1200150" algn="l"/>
                        </a:tabLst>
                      </a:pPr>
                      <a:r>
                        <a:rPr lang="en-US" sz="1200" dirty="0">
                          <a:effectLst/>
                          <a:latin typeface="+mn-lt"/>
                        </a:rPr>
                        <a:t>1987–2017</a:t>
                      </a:r>
                      <a:r>
                        <a:rPr lang="en-US" sz="1200" dirty="0">
                          <a:effectLst/>
                          <a:highlight>
                            <a:srgbClr val="00FFFF"/>
                          </a:highlight>
                          <a:latin typeface="+mn-lt"/>
                        </a:rPr>
                        <a:t> </a:t>
                      </a:r>
                      <a:endParaRPr lang="en-US" sz="1200" dirty="0">
                        <a:effectLst/>
                        <a:latin typeface="+mn-lt"/>
                        <a:ea typeface="Times New Roman" panose="02020603050405020304" pitchFamily="18" charset="0"/>
                      </a:endParaRPr>
                    </a:p>
                  </a:txBody>
                  <a:tcPr marL="30158" marR="30158" marT="0" marB="0"/>
                </a:tc>
                <a:extLst>
                  <a:ext uri="{0D108BD9-81ED-4DB2-BD59-A6C34878D82A}">
                    <a16:rowId xmlns:a16="http://schemas.microsoft.com/office/drawing/2014/main" val="1734374336"/>
                  </a:ext>
                </a:extLst>
              </a:tr>
              <a:tr h="264144">
                <a:tc>
                  <a:txBody>
                    <a:bodyPr/>
                    <a:lstStyle/>
                    <a:p>
                      <a:pPr marL="0" marR="0">
                        <a:spcBef>
                          <a:spcPts val="0"/>
                        </a:spcBef>
                        <a:spcAft>
                          <a:spcPts val="0"/>
                        </a:spcAft>
                        <a:tabLst>
                          <a:tab pos="1200150" algn="l"/>
                        </a:tabLst>
                      </a:pPr>
                      <a:r>
                        <a:rPr lang="en-US" sz="1200" dirty="0">
                          <a:effectLst/>
                          <a:latin typeface="+mn-lt"/>
                        </a:rPr>
                        <a:t>21.1a2</a:t>
                      </a:r>
                      <a:endParaRPr lang="en-US" sz="1200" dirty="0">
                        <a:effectLst/>
                        <a:latin typeface="+mn-lt"/>
                        <a:ea typeface="Times New Roman" panose="02020603050405020304" pitchFamily="18" charset="0"/>
                      </a:endParaRPr>
                    </a:p>
                  </a:txBody>
                  <a:tcPr marL="30158" marR="30158" marT="0" marB="0"/>
                </a:tc>
                <a:tc>
                  <a:txBody>
                    <a:bodyPr/>
                    <a:lstStyle/>
                    <a:p>
                      <a:pPr marL="0" marR="0">
                        <a:spcBef>
                          <a:spcPts val="0"/>
                        </a:spcBef>
                        <a:spcAft>
                          <a:spcPts val="0"/>
                        </a:spcAft>
                        <a:tabLst>
                          <a:tab pos="1200150" algn="l"/>
                        </a:tabLst>
                      </a:pPr>
                      <a:r>
                        <a:rPr lang="en-US" sz="1200" dirty="0">
                          <a:effectLst/>
                          <a:latin typeface="+mn-lt"/>
                        </a:rPr>
                        <a:t>21.1a+ higher knife-edge maturity</a:t>
                      </a:r>
                      <a:endParaRPr lang="en-US" sz="1200" dirty="0">
                        <a:effectLst/>
                        <a:latin typeface="+mn-lt"/>
                        <a:ea typeface="Times New Roman" panose="02020603050405020304" pitchFamily="18" charset="0"/>
                      </a:endParaRPr>
                    </a:p>
                  </a:txBody>
                  <a:tcPr marL="30158" marR="30158" marT="0" marB="0"/>
                </a:tc>
                <a:tc>
                  <a:txBody>
                    <a:bodyPr/>
                    <a:lstStyle/>
                    <a:p>
                      <a:pPr marL="0" marR="0">
                        <a:spcBef>
                          <a:spcPts val="0"/>
                        </a:spcBef>
                        <a:spcAft>
                          <a:spcPts val="0"/>
                        </a:spcAft>
                        <a:tabLst>
                          <a:tab pos="1200150" algn="l"/>
                        </a:tabLst>
                      </a:pPr>
                      <a:r>
                        <a:rPr lang="en-US" sz="1200" dirty="0">
                          <a:effectLst/>
                          <a:latin typeface="+mn-lt"/>
                        </a:rPr>
                        <a:t>116 mm CL</a:t>
                      </a:r>
                      <a:endParaRPr lang="en-US" sz="1200" dirty="0">
                        <a:effectLst/>
                        <a:latin typeface="+mn-lt"/>
                        <a:ea typeface="Times New Roman" panose="02020603050405020304" pitchFamily="18" charset="0"/>
                      </a:endParaRPr>
                    </a:p>
                  </a:txBody>
                  <a:tcPr marL="30158" marR="30158" marT="0" marB="0"/>
                </a:tc>
                <a:tc>
                  <a:txBody>
                    <a:bodyPr/>
                    <a:lstStyle/>
                    <a:p>
                      <a:pPr marL="0" marR="0">
                        <a:spcBef>
                          <a:spcPts val="0"/>
                        </a:spcBef>
                        <a:spcAft>
                          <a:spcPts val="0"/>
                        </a:spcAft>
                        <a:tabLst>
                          <a:tab pos="1200150" algn="l"/>
                        </a:tabLst>
                      </a:pPr>
                      <a:r>
                        <a:rPr lang="en-US" sz="1200" dirty="0">
                          <a:effectLst/>
                          <a:latin typeface="+mn-lt"/>
                        </a:rPr>
                        <a:t>1987–2017</a:t>
                      </a:r>
                      <a:r>
                        <a:rPr lang="en-US" sz="1200" dirty="0">
                          <a:effectLst/>
                          <a:highlight>
                            <a:srgbClr val="00FFFF"/>
                          </a:highlight>
                          <a:latin typeface="+mn-lt"/>
                        </a:rPr>
                        <a:t> </a:t>
                      </a:r>
                      <a:endParaRPr lang="en-US" sz="1200" dirty="0">
                        <a:effectLst/>
                        <a:latin typeface="+mn-lt"/>
                        <a:ea typeface="Times New Roman" panose="02020603050405020304" pitchFamily="18" charset="0"/>
                      </a:endParaRPr>
                    </a:p>
                  </a:txBody>
                  <a:tcPr marL="30158" marR="30158" marT="0" marB="0"/>
                </a:tc>
                <a:extLst>
                  <a:ext uri="{0D108BD9-81ED-4DB2-BD59-A6C34878D82A}">
                    <a16:rowId xmlns:a16="http://schemas.microsoft.com/office/drawing/2014/main" val="3595199848"/>
                  </a:ext>
                </a:extLst>
              </a:tr>
              <a:tr h="284630">
                <a:tc>
                  <a:txBody>
                    <a:bodyPr/>
                    <a:lstStyle/>
                    <a:p>
                      <a:pPr marL="0" marR="0">
                        <a:spcBef>
                          <a:spcPts val="0"/>
                        </a:spcBef>
                        <a:spcAft>
                          <a:spcPts val="0"/>
                        </a:spcAft>
                        <a:tabLst>
                          <a:tab pos="1200150" algn="l"/>
                        </a:tabLst>
                      </a:pPr>
                      <a:r>
                        <a:rPr lang="en-US" sz="1200" dirty="0">
                          <a:effectLst/>
                          <a:latin typeface="+mn-lt"/>
                        </a:rPr>
                        <a:t>21.1b2</a:t>
                      </a:r>
                      <a:endParaRPr lang="en-US" sz="1200" dirty="0">
                        <a:effectLst/>
                        <a:latin typeface="+mn-lt"/>
                        <a:ea typeface="Times New Roman" panose="02020603050405020304" pitchFamily="18" charset="0"/>
                      </a:endParaRPr>
                    </a:p>
                  </a:txBody>
                  <a:tcPr marL="30158" marR="30158" marT="0" marB="0"/>
                </a:tc>
                <a:tc>
                  <a:txBody>
                    <a:bodyPr/>
                    <a:lstStyle/>
                    <a:p>
                      <a:pPr marL="0" marR="0">
                        <a:spcBef>
                          <a:spcPts val="0"/>
                        </a:spcBef>
                        <a:spcAft>
                          <a:spcPts val="0"/>
                        </a:spcAft>
                        <a:tabLst>
                          <a:tab pos="1200150" algn="l"/>
                        </a:tabLst>
                      </a:pPr>
                      <a:r>
                        <a:rPr lang="en-US" sz="1200" dirty="0">
                          <a:effectLst/>
                          <a:latin typeface="+mn-lt"/>
                        </a:rPr>
                        <a:t>21.1b+ higher knife-edge maturity </a:t>
                      </a:r>
                      <a:endParaRPr lang="en-US" sz="1200" dirty="0">
                        <a:effectLst/>
                        <a:latin typeface="+mn-lt"/>
                        <a:ea typeface="Times New Roman" panose="02020603050405020304" pitchFamily="18" charset="0"/>
                      </a:endParaRPr>
                    </a:p>
                  </a:txBody>
                  <a:tcPr marL="30158" marR="30158" marT="0" marB="0"/>
                </a:tc>
                <a:tc>
                  <a:txBody>
                    <a:bodyPr/>
                    <a:lstStyle/>
                    <a:p>
                      <a:pPr marL="0" marR="0">
                        <a:spcBef>
                          <a:spcPts val="0"/>
                        </a:spcBef>
                        <a:spcAft>
                          <a:spcPts val="0"/>
                        </a:spcAft>
                        <a:tabLst>
                          <a:tab pos="1200150" algn="l"/>
                        </a:tabLst>
                      </a:pPr>
                      <a:r>
                        <a:rPr lang="en-US" sz="1200" dirty="0">
                          <a:effectLst/>
                          <a:latin typeface="+mn-lt"/>
                        </a:rPr>
                        <a:t>116 mm CL</a:t>
                      </a:r>
                      <a:endParaRPr lang="en-US" sz="1200" dirty="0">
                        <a:effectLst/>
                        <a:latin typeface="+mn-lt"/>
                        <a:ea typeface="Times New Roman" panose="02020603050405020304" pitchFamily="18" charset="0"/>
                      </a:endParaRPr>
                    </a:p>
                  </a:txBody>
                  <a:tcPr marL="30158" marR="30158" marT="0" marB="0"/>
                </a:tc>
                <a:tc>
                  <a:txBody>
                    <a:bodyPr/>
                    <a:lstStyle/>
                    <a:p>
                      <a:pPr marL="0" marR="0">
                        <a:spcBef>
                          <a:spcPts val="0"/>
                        </a:spcBef>
                        <a:spcAft>
                          <a:spcPts val="0"/>
                        </a:spcAft>
                        <a:tabLst>
                          <a:tab pos="1200150" algn="l"/>
                        </a:tabLst>
                      </a:pPr>
                      <a:r>
                        <a:rPr lang="en-US" sz="1200" dirty="0">
                          <a:effectLst/>
                          <a:latin typeface="+mn-lt"/>
                        </a:rPr>
                        <a:t>1987–2017</a:t>
                      </a:r>
                      <a:r>
                        <a:rPr lang="en-US" sz="1200" dirty="0">
                          <a:effectLst/>
                          <a:highlight>
                            <a:srgbClr val="00FFFF"/>
                          </a:highlight>
                          <a:latin typeface="+mn-lt"/>
                        </a:rPr>
                        <a:t> </a:t>
                      </a:r>
                      <a:endParaRPr lang="en-US" sz="1200" dirty="0">
                        <a:effectLst/>
                        <a:latin typeface="+mn-lt"/>
                        <a:ea typeface="Times New Roman" panose="02020603050405020304" pitchFamily="18" charset="0"/>
                      </a:endParaRPr>
                    </a:p>
                  </a:txBody>
                  <a:tcPr marL="30158" marR="30158" marT="0" marB="0"/>
                </a:tc>
                <a:extLst>
                  <a:ext uri="{0D108BD9-81ED-4DB2-BD59-A6C34878D82A}">
                    <a16:rowId xmlns:a16="http://schemas.microsoft.com/office/drawing/2014/main" val="3253065683"/>
                  </a:ext>
                </a:extLst>
              </a:tr>
            </a:tbl>
          </a:graphicData>
        </a:graphic>
      </p:graphicFrame>
    </p:spTree>
    <p:extLst>
      <p:ext uri="{BB962C8B-B14F-4D97-AF65-F5344CB8AC3E}">
        <p14:creationId xmlns:p14="http://schemas.microsoft.com/office/powerpoint/2010/main" val="658057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CA6A9-0CD2-4778-9112-CBD09544BE51}"/>
              </a:ext>
            </a:extLst>
          </p:cNvPr>
          <p:cNvSpPr>
            <a:spLocks noGrp="1"/>
          </p:cNvSpPr>
          <p:nvPr>
            <p:ph type="title"/>
          </p:nvPr>
        </p:nvSpPr>
        <p:spPr>
          <a:xfrm>
            <a:off x="76200" y="273500"/>
            <a:ext cx="7924800" cy="1154097"/>
          </a:xfrm>
        </p:spPr>
        <p:txBody>
          <a:bodyPr>
            <a:normAutofit/>
          </a:bodyPr>
          <a:lstStyle/>
          <a:p>
            <a:r>
              <a:rPr lang="en-US" sz="2800" dirty="0"/>
              <a:t>CPUE standardization: (a) final main effects models for </a:t>
            </a:r>
            <a:r>
              <a:rPr lang="en-US" sz="2800" dirty="0">
                <a:solidFill>
                  <a:srgbClr val="FF0000"/>
                </a:solidFill>
              </a:rPr>
              <a:t>observer samples (21.1a) </a:t>
            </a:r>
          </a:p>
        </p:txBody>
      </p:sp>
      <p:sp>
        <p:nvSpPr>
          <p:cNvPr id="3" name="Slide Number Placeholder 2">
            <a:extLst>
              <a:ext uri="{FF2B5EF4-FFF2-40B4-BE49-F238E27FC236}">
                <a16:creationId xmlns:a16="http://schemas.microsoft.com/office/drawing/2014/main" id="{5FD1FA35-65EA-46E4-B25F-88D1F6A4B68F}"/>
              </a:ext>
            </a:extLst>
          </p:cNvPr>
          <p:cNvSpPr>
            <a:spLocks noGrp="1"/>
          </p:cNvSpPr>
          <p:nvPr>
            <p:ph type="sldNum" sz="quarter" idx="12"/>
          </p:nvPr>
        </p:nvSpPr>
        <p:spPr/>
        <p:txBody>
          <a:bodyPr/>
          <a:lstStyle/>
          <a:p>
            <a:fld id="{28D1B9BE-D941-4EEF-A5AD-4384CF3F4BCC}" type="slidenum">
              <a:rPr lang="en-US" smtClean="0"/>
              <a:pPr/>
              <a:t>17</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8143038-C998-4A74-86D7-03EA72386904}"/>
                  </a:ext>
                </a:extLst>
              </p:cNvPr>
              <p:cNvSpPr txBox="1"/>
              <p:nvPr/>
            </p:nvSpPr>
            <p:spPr>
              <a:xfrm>
                <a:off x="304800" y="2049325"/>
                <a:ext cx="8534400" cy="646331"/>
              </a:xfrm>
              <a:prstGeom prst="rect">
                <a:avLst/>
              </a:prstGeom>
              <a:noFill/>
            </p:spPr>
            <p:txBody>
              <a:bodyPr wrap="square">
                <a:spAutoFit/>
              </a:bodyPr>
              <a:lstStyle/>
              <a:p>
                <a:pPr marL="228600" marR="0">
                  <a:spcBef>
                    <a:spcPts val="0"/>
                  </a:spcBef>
                  <a:spcAft>
                    <a:spcPts val="0"/>
                  </a:spcAft>
                </a:pPr>
                <a14:m>
                  <m:oMath xmlns:m="http://schemas.openxmlformats.org/officeDocument/2006/math">
                    <m:func>
                      <m:funcPr>
                        <m:ctrlPr>
                          <a:rPr lang="en-US" sz="1800" i="1" smtClean="0">
                            <a:effectLst/>
                            <a:latin typeface="Cambria Math" panose="02040503050406030204" pitchFamily="18" charset="0"/>
                            <a:ea typeface="Times New Roman" panose="02020603050405020304" pitchFamily="18" charset="0"/>
                          </a:rPr>
                        </m:ctrlPr>
                      </m:funcPr>
                      <m:fName>
                        <m:r>
                          <m:rPr>
                            <m:sty m:val="p"/>
                          </m:rPr>
                          <a:rPr lang="en-US" sz="1800">
                            <a:effectLst/>
                            <a:latin typeface="Cambria Math" panose="02040503050406030204" pitchFamily="18" charset="0"/>
                            <a:ea typeface="Times New Roman" panose="02020603050405020304" pitchFamily="18" charset="0"/>
                          </a:rPr>
                          <m:t>ln</m:t>
                        </m:r>
                      </m:fName>
                      <m:e>
                        <m:d>
                          <m:dPr>
                            <m:ctrlPr>
                              <a:rPr lang="en-US" sz="1800" i="1">
                                <a:effectLst/>
                                <a:latin typeface="Cambria Math" panose="02040503050406030204" pitchFamily="18" charset="0"/>
                                <a:ea typeface="Times New Roman" panose="02020603050405020304" pitchFamily="18" charset="0"/>
                              </a:rPr>
                            </m:ctrlPr>
                          </m:dPr>
                          <m:e>
                            <m:r>
                              <m:rPr>
                                <m:sty m:val="p"/>
                              </m:rPr>
                              <a:rPr lang="en-US" sz="1800">
                                <a:effectLst/>
                                <a:latin typeface="Cambria Math" panose="02040503050406030204" pitchFamily="18" charset="0"/>
                                <a:ea typeface="Times New Roman" panose="02020603050405020304" pitchFamily="18" charset="0"/>
                              </a:rPr>
                              <m:t>CPUE</m:t>
                            </m:r>
                          </m:e>
                        </m:d>
                      </m:e>
                    </m:func>
                    <m:r>
                      <a:rPr lang="en-US" sz="1800">
                        <a:effectLst/>
                        <a:latin typeface="Cambria Math" panose="02040503050406030204" pitchFamily="18" charset="0"/>
                        <a:ea typeface="Times New Roman" panose="02020603050405020304" pitchFamily="18" charset="0"/>
                      </a:rPr>
                      <m:t>= </m:t>
                    </m:r>
                    <m:r>
                      <m:rPr>
                        <m:sty m:val="p"/>
                      </m:rPr>
                      <a:rPr lang="en-US" sz="1800">
                        <a:effectLst/>
                        <a:latin typeface="Cambria Math" panose="02040503050406030204" pitchFamily="18" charset="0"/>
                        <a:ea typeface="Times New Roman" panose="02020603050405020304" pitchFamily="18" charset="0"/>
                      </a:rPr>
                      <m:t>Year</m:t>
                    </m:r>
                    <m:r>
                      <a:rPr lang="en-US" sz="1800">
                        <a:effectLst/>
                        <a:latin typeface="Cambria Math" panose="02040503050406030204" pitchFamily="18" charset="0"/>
                        <a:ea typeface="Times New Roman" panose="02020603050405020304" pitchFamily="18" charset="0"/>
                      </a:rPr>
                      <m:t>+</m:t>
                    </m:r>
                    <m:r>
                      <m:rPr>
                        <m:sty m:val="p"/>
                      </m:rPr>
                      <a:rPr lang="en-US" sz="1800">
                        <a:effectLst/>
                        <a:latin typeface="Cambria Math" panose="02040503050406030204" pitchFamily="18" charset="0"/>
                        <a:ea typeface="Times New Roman" panose="02020603050405020304" pitchFamily="18" charset="0"/>
                      </a:rPr>
                      <m:t>Captain</m:t>
                    </m:r>
                    <m:r>
                      <a:rPr lang="en-US" sz="1800">
                        <a:effectLst/>
                        <a:latin typeface="Cambria Math" panose="02040503050406030204" pitchFamily="18" charset="0"/>
                        <a:ea typeface="Times New Roman" panose="02020603050405020304" pitchFamily="18" charset="0"/>
                      </a:rPr>
                      <m:t>+</m:t>
                    </m:r>
                    <m:r>
                      <m:rPr>
                        <m:sty m:val="p"/>
                      </m:rPr>
                      <a:rPr lang="en-US" sz="1800">
                        <a:effectLst/>
                        <a:latin typeface="Cambria Math" panose="02040503050406030204" pitchFamily="18" charset="0"/>
                        <a:ea typeface="Times New Roman" panose="02020603050405020304" pitchFamily="18" charset="0"/>
                      </a:rPr>
                      <m:t>ns</m:t>
                    </m:r>
                    <m:d>
                      <m:dPr>
                        <m:ctrlPr>
                          <a:rPr lang="en-US" sz="1800" i="1">
                            <a:effectLst/>
                            <a:latin typeface="Cambria Math" panose="02040503050406030204" pitchFamily="18" charset="0"/>
                            <a:ea typeface="Times New Roman" panose="02020603050405020304" pitchFamily="18" charset="0"/>
                          </a:rPr>
                        </m:ctrlPr>
                      </m:dPr>
                      <m:e>
                        <m:r>
                          <m:rPr>
                            <m:sty m:val="p"/>
                          </m:rPr>
                          <a:rPr lang="en-US" sz="1800">
                            <a:effectLst/>
                            <a:latin typeface="Cambria Math" panose="02040503050406030204" pitchFamily="18" charset="0"/>
                            <a:ea typeface="Times New Roman" panose="02020603050405020304" pitchFamily="18" charset="0"/>
                          </a:rPr>
                          <m:t>Soak</m:t>
                        </m:r>
                        <m:r>
                          <a:rPr lang="en-US" sz="1800">
                            <a:effectLst/>
                            <a:latin typeface="Cambria Math" panose="02040503050406030204" pitchFamily="18" charset="0"/>
                            <a:ea typeface="Times New Roman" panose="02020603050405020304" pitchFamily="18" charset="0"/>
                          </a:rPr>
                          <m:t>, 4</m:t>
                        </m:r>
                      </m:e>
                    </m:d>
                  </m:oMath>
                </a14:m>
                <a:r>
                  <a:rPr lang="en-US" sz="1800" dirty="0">
                    <a:effectLst/>
                    <a:ea typeface="Times New Roman" panose="02020603050405020304" pitchFamily="18" charset="0"/>
                  </a:rPr>
                  <a:t>	    		    (A.4) </a:t>
                </a:r>
                <a:endParaRPr lang="en-US" sz="1600" dirty="0">
                  <a:effectLst/>
                  <a:ea typeface="Times New Roman" panose="02020603050405020304" pitchFamily="18" charset="0"/>
                </a:endParaRPr>
              </a:p>
              <a:p>
                <a:pPr marL="228600" marR="0">
                  <a:spcBef>
                    <a:spcPts val="0"/>
                  </a:spcBef>
                  <a:spcAft>
                    <a:spcPts val="0"/>
                  </a:spcAft>
                </a:pPr>
                <a:r>
                  <a:rPr lang="en-US" sz="1800" dirty="0">
                    <a:effectLst/>
                    <a:ea typeface="Times New Roman" panose="02020603050405020304" pitchFamily="18" charset="0"/>
                  </a:rPr>
                  <a:t>for the 1995/96–2004/05 period [</a:t>
                </a:r>
                <a:r>
                  <a:rPr lang="en-US" sz="1800" dirty="0">
                    <a:effectLst/>
                    <a:ea typeface="Times New Roman" panose="02020603050405020304" pitchFamily="18" charset="0"/>
                    <a:sym typeface="Symbol" panose="05050102010706020507" pitchFamily="18" charset="2"/>
                  </a:rPr>
                  <a:t></a:t>
                </a:r>
                <a:r>
                  <a:rPr lang="en-US" sz="1800" dirty="0">
                    <a:effectLst/>
                    <a:ea typeface="Times New Roman" panose="02020603050405020304" pitchFamily="18" charset="0"/>
                  </a:rPr>
                  <a:t>=1.38, </a:t>
                </a:r>
                <a14:m>
                  <m:oMath xmlns:m="http://schemas.openxmlformats.org/officeDocument/2006/math">
                    <m:sSup>
                      <m:sSupPr>
                        <m:ctrlPr>
                          <a:rPr lang="en-US" sz="1800" i="1">
                            <a:effectLst/>
                            <a:latin typeface="Cambria Math" panose="02040503050406030204" pitchFamily="18" charset="0"/>
                            <a:ea typeface="Times New Roman" panose="02020603050405020304" pitchFamily="18" charset="0"/>
                          </a:rPr>
                        </m:ctrlPr>
                      </m:sSupPr>
                      <m:e>
                        <m:r>
                          <m:rPr>
                            <m:sty m:val="p"/>
                          </m:rPr>
                          <a:rPr lang="en-US" sz="1800">
                            <a:effectLst/>
                            <a:latin typeface="Cambria Math" panose="02040503050406030204" pitchFamily="18" charset="0"/>
                            <a:ea typeface="Times New Roman" panose="02020603050405020304" pitchFamily="18" charset="0"/>
                          </a:rPr>
                          <m:t>R</m:t>
                        </m:r>
                      </m:e>
                      <m:sup>
                        <m:r>
                          <a:rPr lang="en-US" sz="1800">
                            <a:effectLst/>
                            <a:latin typeface="Cambria Math" panose="02040503050406030204" pitchFamily="18" charset="0"/>
                            <a:ea typeface="Times New Roman" panose="02020603050405020304" pitchFamily="18" charset="0"/>
                          </a:rPr>
                          <m:t>2</m:t>
                        </m:r>
                      </m:sup>
                    </m:sSup>
                    <m:r>
                      <a:rPr lang="en-US" sz="1800">
                        <a:effectLst/>
                        <a:latin typeface="Cambria Math" panose="02040503050406030204" pitchFamily="18" charset="0"/>
                        <a:ea typeface="Times New Roman" panose="02020603050405020304" pitchFamily="18" charset="0"/>
                      </a:rPr>
                      <m:t>=0.1813, </m:t>
                    </m:r>
                    <m:r>
                      <m:rPr>
                        <m:sty m:val="p"/>
                      </m:rPr>
                      <a:rPr lang="en-US" sz="1800">
                        <a:effectLst/>
                        <a:latin typeface="Cambria Math" panose="02040503050406030204" pitchFamily="18" charset="0"/>
                        <a:ea typeface="Times New Roman" panose="02020603050405020304" pitchFamily="18" charset="0"/>
                      </a:rPr>
                      <m:t>AIC</m:t>
                    </m:r>
                    <m:r>
                      <a:rPr lang="en-US" sz="1800">
                        <a:effectLst/>
                        <a:latin typeface="Cambria Math" panose="02040503050406030204" pitchFamily="18" charset="0"/>
                        <a:ea typeface="Times New Roman" panose="02020603050405020304" pitchFamily="18" charset="0"/>
                      </a:rPr>
                      <m:t>=133,925</m:t>
                    </m:r>
                  </m:oMath>
                </a14:m>
                <a:r>
                  <a:rPr lang="en-US" sz="1800" dirty="0">
                    <a:effectLst/>
                    <a:ea typeface="Times New Roman" panose="02020603050405020304" pitchFamily="18" charset="0"/>
                  </a:rPr>
                  <a:t>]</a:t>
                </a:r>
                <a:endParaRPr lang="en-US" sz="1600" dirty="0">
                  <a:effectLst/>
                  <a:ea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18143038-C998-4A74-86D7-03EA72386904}"/>
                  </a:ext>
                </a:extLst>
              </p:cNvPr>
              <p:cNvSpPr txBox="1">
                <a:spLocks noRot="1" noChangeAspect="1" noMove="1" noResize="1" noEditPoints="1" noAdjustHandles="1" noChangeArrowheads="1" noChangeShapeType="1" noTextEdit="1"/>
              </p:cNvSpPr>
              <p:nvPr/>
            </p:nvSpPr>
            <p:spPr>
              <a:xfrm>
                <a:off x="304800" y="2049325"/>
                <a:ext cx="8534400" cy="646331"/>
              </a:xfrm>
              <a:prstGeom prst="rect">
                <a:avLst/>
              </a:prstGeom>
              <a:blipFill>
                <a:blip r:embed="rId2"/>
                <a:stretch>
                  <a:fillRect t="-4717" b="-16038"/>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1FA07358-2176-4CCE-9888-D7D34D2C05CF}"/>
              </a:ext>
            </a:extLst>
          </p:cNvPr>
          <p:cNvSpPr txBox="1"/>
          <p:nvPr/>
        </p:nvSpPr>
        <p:spPr>
          <a:xfrm>
            <a:off x="838200" y="1676400"/>
            <a:ext cx="1066800" cy="369332"/>
          </a:xfrm>
          <a:prstGeom prst="rect">
            <a:avLst/>
          </a:prstGeom>
          <a:noFill/>
        </p:spPr>
        <p:txBody>
          <a:bodyPr wrap="square" rtlCol="0">
            <a:spAutoFit/>
          </a:bodyPr>
          <a:lstStyle/>
          <a:p>
            <a:r>
              <a:rPr lang="en-US" dirty="0">
                <a:solidFill>
                  <a:srgbClr val="FF0000"/>
                </a:solidFill>
              </a:rPr>
              <a:t>EAG</a:t>
            </a:r>
            <a:r>
              <a:rPr lang="en-US" dirty="0"/>
              <a: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C428286-EF38-43C5-95A8-599331D32DD0}"/>
                  </a:ext>
                </a:extLst>
              </p:cNvPr>
              <p:cNvSpPr txBox="1"/>
              <p:nvPr/>
            </p:nvSpPr>
            <p:spPr>
              <a:xfrm>
                <a:off x="533400" y="2782461"/>
                <a:ext cx="8001000" cy="646331"/>
              </a:xfrm>
              <a:prstGeom prst="rect">
                <a:avLst/>
              </a:prstGeom>
              <a:noFill/>
            </p:spPr>
            <p:txBody>
              <a:bodyPr wrap="square">
                <a:spAutoFit/>
              </a:bodyPr>
              <a:lstStyle/>
              <a:p>
                <a:pPr marL="228600"/>
                <a14:m>
                  <m:oMath xmlns:m="http://schemas.openxmlformats.org/officeDocument/2006/math">
                    <m:func>
                      <m:funcPr>
                        <m:ctrlPr>
                          <a:rPr lang="en-US" i="1">
                            <a:latin typeface="Cambria Math" panose="02040503050406030204" pitchFamily="18" charset="0"/>
                            <a:ea typeface="Times New Roman" panose="02020603050405020304" pitchFamily="18" charset="0"/>
                          </a:rPr>
                        </m:ctrlPr>
                      </m:funcPr>
                      <m:fName>
                        <m:r>
                          <m:rPr>
                            <m:sty m:val="p"/>
                          </m:rPr>
                          <a:rPr lang="en-US" i="1">
                            <a:latin typeface="Cambria Math" panose="02040503050406030204" pitchFamily="18" charset="0"/>
                            <a:ea typeface="Times New Roman" panose="02020603050405020304" pitchFamily="18" charset="0"/>
                          </a:rPr>
                          <m:t>ln</m:t>
                        </m:r>
                      </m:fName>
                      <m:e>
                        <m:d>
                          <m:dPr>
                            <m:ctrlPr>
                              <a:rPr lang="en-US" i="1">
                                <a:latin typeface="Cambria Math" panose="02040503050406030204" pitchFamily="18" charset="0"/>
                                <a:ea typeface="Times New Roman" panose="02020603050405020304" pitchFamily="18" charset="0"/>
                              </a:rPr>
                            </m:ctrlPr>
                          </m:dPr>
                          <m:e>
                            <m:r>
                              <m:rPr>
                                <m:sty m:val="p"/>
                              </m:rPr>
                              <a:rPr lang="en-US" i="1">
                                <a:latin typeface="Cambria Math" panose="02040503050406030204" pitchFamily="18" charset="0"/>
                                <a:ea typeface="Times New Roman" panose="02020603050405020304" pitchFamily="18" charset="0"/>
                              </a:rPr>
                              <m:t>CPUE</m:t>
                            </m:r>
                          </m:e>
                        </m:d>
                      </m:e>
                    </m:func>
                    <m:r>
                      <a:rPr lang="en-US" i="1">
                        <a:latin typeface="Cambria Math" panose="02040503050406030204" pitchFamily="18" charset="0"/>
                        <a:ea typeface="Times New Roman" panose="02020603050405020304" pitchFamily="18" charset="0"/>
                      </a:rPr>
                      <m:t>= </m:t>
                    </m:r>
                    <m:r>
                      <m:rPr>
                        <m:sty m:val="p"/>
                      </m:rPr>
                      <a:rPr lang="en-US" i="1">
                        <a:latin typeface="Cambria Math" panose="02040503050406030204" pitchFamily="18" charset="0"/>
                        <a:ea typeface="Times New Roman" panose="02020603050405020304" pitchFamily="18" charset="0"/>
                      </a:rPr>
                      <m:t>Year</m:t>
                    </m:r>
                    <m:r>
                      <a:rPr lang="en-US" i="1">
                        <a:latin typeface="Cambria Math" panose="02040503050406030204" pitchFamily="18" charset="0"/>
                        <a:ea typeface="Times New Roman" panose="02020603050405020304" pitchFamily="18" charset="0"/>
                      </a:rPr>
                      <m:t>+ </m:t>
                    </m:r>
                    <m:r>
                      <m:rPr>
                        <m:sty m:val="p"/>
                      </m:rPr>
                      <a:rPr lang="en-US" i="1">
                        <a:latin typeface="Cambria Math" panose="02040503050406030204" pitchFamily="18" charset="0"/>
                        <a:ea typeface="Times New Roman" panose="02020603050405020304" pitchFamily="18" charset="0"/>
                      </a:rPr>
                      <m:t>Captain</m:t>
                    </m:r>
                    <m:r>
                      <a:rPr lang="en-US" i="1">
                        <a:latin typeface="Cambria Math" panose="02040503050406030204" pitchFamily="18" charset="0"/>
                        <a:ea typeface="Times New Roman" panose="02020603050405020304" pitchFamily="18" charset="0"/>
                      </a:rPr>
                      <m:t>+ </m:t>
                    </m:r>
                    <m:r>
                      <m:rPr>
                        <m:sty m:val="p"/>
                      </m:rPr>
                      <a:rPr lang="en-US" i="1">
                        <a:latin typeface="Cambria Math" panose="02040503050406030204" pitchFamily="18" charset="0"/>
                        <a:ea typeface="Times New Roman" panose="02020603050405020304" pitchFamily="18" charset="0"/>
                      </a:rPr>
                      <m:t>Gear</m:t>
                    </m:r>
                    <m:r>
                      <a:rPr lang="en-US" i="1">
                        <a:latin typeface="Cambria Math" panose="02040503050406030204" pitchFamily="18" charset="0"/>
                        <a:ea typeface="Times New Roman" panose="02020603050405020304" pitchFamily="18" charset="0"/>
                      </a:rPr>
                      <m:t>+</m:t>
                    </m:r>
                    <m:r>
                      <m:rPr>
                        <m:sty m:val="p"/>
                      </m:rPr>
                      <a:rPr lang="en-US" i="1">
                        <a:latin typeface="Cambria Math" panose="02040503050406030204" pitchFamily="18" charset="0"/>
                        <a:ea typeface="Times New Roman" panose="02020603050405020304" pitchFamily="18" charset="0"/>
                      </a:rPr>
                      <m:t>ns</m:t>
                    </m:r>
                    <m:d>
                      <m:dPr>
                        <m:ctrlPr>
                          <a:rPr lang="en-US" i="1">
                            <a:latin typeface="Cambria Math" panose="02040503050406030204" pitchFamily="18" charset="0"/>
                            <a:ea typeface="Times New Roman" panose="02020603050405020304" pitchFamily="18" charset="0"/>
                          </a:rPr>
                        </m:ctrlPr>
                      </m:dPr>
                      <m:e>
                        <m:r>
                          <m:rPr>
                            <m:sty m:val="p"/>
                          </m:rPr>
                          <a:rPr lang="en-US" i="1">
                            <a:latin typeface="Cambria Math" panose="02040503050406030204" pitchFamily="18" charset="0"/>
                            <a:ea typeface="Times New Roman" panose="02020603050405020304" pitchFamily="18" charset="0"/>
                          </a:rPr>
                          <m:t>Soak</m:t>
                        </m:r>
                        <m:r>
                          <a:rPr lang="en-US" i="1">
                            <a:latin typeface="Cambria Math" panose="02040503050406030204" pitchFamily="18" charset="0"/>
                            <a:ea typeface="Times New Roman" panose="02020603050405020304" pitchFamily="18" charset="0"/>
                          </a:rPr>
                          <m:t>, 3</m:t>
                        </m:r>
                      </m:e>
                    </m:d>
                  </m:oMath>
                </a14:m>
                <a:r>
                  <a:rPr lang="en-US" i="1" dirty="0">
                    <a:ea typeface="Times New Roman" panose="02020603050405020304" pitchFamily="18" charset="0"/>
                  </a:rPr>
                  <a:t>       	</a:t>
                </a:r>
                <a:r>
                  <a:rPr lang="en-US" dirty="0">
                    <a:ea typeface="Times New Roman" panose="02020603050405020304" pitchFamily="18" charset="0"/>
                  </a:rPr>
                  <a:t>  (A.5)</a:t>
                </a:r>
              </a:p>
              <a:p>
                <a:pPr marL="228600"/>
                <a:r>
                  <a:rPr lang="en-US" i="1" dirty="0">
                    <a:ea typeface="Times New Roman" panose="02020603050405020304" pitchFamily="18" charset="0"/>
                  </a:rPr>
                  <a:t>for the 2005/06–2020/21 period [</a:t>
                </a:r>
                <a14:m>
                  <m:oMath xmlns:m="http://schemas.openxmlformats.org/officeDocument/2006/math">
                    <m:r>
                      <a:rPr lang="en-US" i="1">
                        <a:latin typeface="Cambria Math" panose="02040503050406030204" pitchFamily="18" charset="0"/>
                        <a:ea typeface="Times New Roman" panose="02020603050405020304" pitchFamily="18" charset="0"/>
                        <a:sym typeface="Symbol" panose="05050102010706020507" pitchFamily="18" charset="2"/>
                      </a:rPr>
                      <m:t></m:t>
                    </m:r>
                    <m:r>
                      <a:rPr lang="en-US" i="1">
                        <a:latin typeface="Cambria Math" panose="02040503050406030204" pitchFamily="18" charset="0"/>
                        <a:ea typeface="Times New Roman" panose="02020603050405020304" pitchFamily="18" charset="0"/>
                      </a:rPr>
                      <m:t>=2.32,  </m:t>
                    </m:r>
                    <m:sSup>
                      <m:sSupPr>
                        <m:ctrlPr>
                          <a:rPr lang="en-US" i="1">
                            <a:latin typeface="Cambria Math" panose="02040503050406030204" pitchFamily="18" charset="0"/>
                            <a:ea typeface="Times New Roman" panose="02020603050405020304" pitchFamily="18" charset="0"/>
                          </a:rPr>
                        </m:ctrlPr>
                      </m:sSupPr>
                      <m:e>
                        <m:r>
                          <m:rPr>
                            <m:sty m:val="p"/>
                          </m:rPr>
                          <a:rPr lang="en-US" i="1">
                            <a:latin typeface="Cambria Math" panose="02040503050406030204" pitchFamily="18" charset="0"/>
                            <a:ea typeface="Times New Roman" panose="02020603050405020304" pitchFamily="18" charset="0"/>
                          </a:rPr>
                          <m:t>R</m:t>
                        </m:r>
                      </m:e>
                      <m:sup>
                        <m:r>
                          <a:rPr lang="en-US" i="1">
                            <a:latin typeface="Cambria Math" panose="02040503050406030204" pitchFamily="18" charset="0"/>
                            <a:ea typeface="Times New Roman" panose="02020603050405020304" pitchFamily="18" charset="0"/>
                          </a:rPr>
                          <m:t>2</m:t>
                        </m:r>
                      </m:sup>
                    </m:sSup>
                    <m:r>
                      <a:rPr lang="en-US" i="1">
                        <a:latin typeface="Cambria Math" panose="02040503050406030204" pitchFamily="18" charset="0"/>
                        <a:ea typeface="Times New Roman" panose="02020603050405020304" pitchFamily="18" charset="0"/>
                      </a:rPr>
                      <m:t>=0.1027, </m:t>
                    </m:r>
                    <m:r>
                      <m:rPr>
                        <m:sty m:val="p"/>
                      </m:rPr>
                      <a:rPr lang="en-US" i="1">
                        <a:latin typeface="Cambria Math" panose="02040503050406030204" pitchFamily="18" charset="0"/>
                        <a:ea typeface="Times New Roman" panose="02020603050405020304" pitchFamily="18" charset="0"/>
                      </a:rPr>
                      <m:t>AIC</m:t>
                    </m:r>
                    <m:r>
                      <a:rPr lang="en-US" i="1">
                        <a:latin typeface="Cambria Math" panose="02040503050406030204" pitchFamily="18" charset="0"/>
                        <a:ea typeface="Times New Roman" panose="02020603050405020304" pitchFamily="18" charset="0"/>
                      </a:rPr>
                      <m:t>=75,185</m:t>
                    </m:r>
                  </m:oMath>
                </a14:m>
                <a:r>
                  <a:rPr lang="en-US" i="1" dirty="0">
                    <a:ea typeface="Times New Roman" panose="02020603050405020304" pitchFamily="18" charset="0"/>
                  </a:rPr>
                  <a:t>].</a:t>
                </a:r>
              </a:p>
            </p:txBody>
          </p:sp>
        </mc:Choice>
        <mc:Fallback xmlns="">
          <p:sp>
            <p:nvSpPr>
              <p:cNvPr id="8" name="TextBox 7">
                <a:extLst>
                  <a:ext uri="{FF2B5EF4-FFF2-40B4-BE49-F238E27FC236}">
                    <a16:creationId xmlns:a16="http://schemas.microsoft.com/office/drawing/2014/main" id="{2C428286-EF38-43C5-95A8-599331D32DD0}"/>
                  </a:ext>
                </a:extLst>
              </p:cNvPr>
              <p:cNvSpPr txBox="1">
                <a:spLocks noRot="1" noChangeAspect="1" noMove="1" noResize="1" noEditPoints="1" noAdjustHandles="1" noChangeArrowheads="1" noChangeShapeType="1" noTextEdit="1"/>
              </p:cNvSpPr>
              <p:nvPr/>
            </p:nvSpPr>
            <p:spPr>
              <a:xfrm>
                <a:off x="533400" y="2782461"/>
                <a:ext cx="8001000" cy="646331"/>
              </a:xfrm>
              <a:prstGeom prst="rect">
                <a:avLst/>
              </a:prstGeom>
              <a:blipFill>
                <a:blip r:embed="rId3"/>
                <a:stretch>
                  <a:fillRect t="-4717" b="-16038"/>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03BEE292-FBD7-4528-AB83-046243082A67}"/>
              </a:ext>
            </a:extLst>
          </p:cNvPr>
          <p:cNvSpPr txBox="1"/>
          <p:nvPr/>
        </p:nvSpPr>
        <p:spPr>
          <a:xfrm>
            <a:off x="685800" y="3709766"/>
            <a:ext cx="1066800" cy="369332"/>
          </a:xfrm>
          <a:prstGeom prst="rect">
            <a:avLst/>
          </a:prstGeom>
          <a:noFill/>
        </p:spPr>
        <p:txBody>
          <a:bodyPr wrap="square" rtlCol="0">
            <a:spAutoFit/>
          </a:bodyPr>
          <a:lstStyle/>
          <a:p>
            <a:r>
              <a:rPr lang="en-US" dirty="0">
                <a:solidFill>
                  <a:srgbClr val="FF0000"/>
                </a:solidFill>
              </a:rPr>
              <a:t>WAG</a:t>
            </a:r>
            <a:r>
              <a:rPr lang="en-US" dirty="0"/>
              <a: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DF77135-52B4-43FD-B320-0E1C2E90DC71}"/>
                  </a:ext>
                </a:extLst>
              </p:cNvPr>
              <p:cNvSpPr txBox="1"/>
              <p:nvPr/>
            </p:nvSpPr>
            <p:spPr>
              <a:xfrm>
                <a:off x="487496" y="4066245"/>
                <a:ext cx="8534400" cy="846514"/>
              </a:xfrm>
              <a:prstGeom prst="rect">
                <a:avLst/>
              </a:prstGeom>
              <a:noFill/>
            </p:spPr>
            <p:txBody>
              <a:bodyPr wrap="square">
                <a:spAutoFit/>
              </a:bodyPr>
              <a:lstStyle/>
              <a:p>
                <a:pPr marL="228600" marR="0">
                  <a:spcBef>
                    <a:spcPts val="0"/>
                  </a:spcBef>
                  <a:spcAft>
                    <a:spcPts val="0"/>
                  </a:spcAft>
                </a:pPr>
                <a14:m>
                  <m:oMath xmlns:m="http://schemas.openxmlformats.org/officeDocument/2006/math">
                    <m:func>
                      <m:funcPr>
                        <m:ctrlPr>
                          <a:rPr lang="en-US" i="1" smtClean="0">
                            <a:effectLst/>
                            <a:latin typeface="Cambria Math" panose="02040503050406030204" pitchFamily="18" charset="0"/>
                            <a:ea typeface="Times New Roman" panose="02020603050405020304" pitchFamily="18" charset="0"/>
                          </a:rPr>
                        </m:ctrlPr>
                      </m:funcPr>
                      <m:fName>
                        <m:r>
                          <m:rPr>
                            <m:sty m:val="p"/>
                          </m:rPr>
                          <a:rPr lang="en-US">
                            <a:effectLst/>
                            <a:latin typeface="Cambria Math" panose="02040503050406030204" pitchFamily="18" charset="0"/>
                            <a:ea typeface="Times New Roman" panose="02020603050405020304" pitchFamily="18" charset="0"/>
                          </a:rPr>
                          <m:t>ln</m:t>
                        </m:r>
                      </m:fName>
                      <m:e>
                        <m:d>
                          <m:dPr>
                            <m:ctrlPr>
                              <a:rPr lang="en-US" i="1">
                                <a:effectLst/>
                                <a:latin typeface="Cambria Math" panose="02040503050406030204" pitchFamily="18" charset="0"/>
                                <a:ea typeface="Times New Roman" panose="02020603050405020304" pitchFamily="18" charset="0"/>
                              </a:rPr>
                            </m:ctrlPr>
                          </m:dPr>
                          <m:e>
                            <m:r>
                              <m:rPr>
                                <m:sty m:val="p"/>
                              </m:rPr>
                              <a:rPr lang="en-US">
                                <a:effectLst/>
                                <a:latin typeface="Cambria Math" panose="02040503050406030204" pitchFamily="18" charset="0"/>
                                <a:ea typeface="Times New Roman" panose="02020603050405020304" pitchFamily="18" charset="0"/>
                              </a:rPr>
                              <m:t>CPUE</m:t>
                            </m:r>
                          </m:e>
                        </m:d>
                      </m:e>
                    </m:func>
                    <m:r>
                      <a:rPr lang="en-US">
                        <a:effectLst/>
                        <a:latin typeface="Cambria Math" panose="02040503050406030204" pitchFamily="18" charset="0"/>
                        <a:ea typeface="Times New Roman" panose="02020603050405020304" pitchFamily="18" charset="0"/>
                      </a:rPr>
                      <m:t>= </m:t>
                    </m:r>
                    <m:r>
                      <m:rPr>
                        <m:sty m:val="p"/>
                      </m:rPr>
                      <a:rPr lang="en-US">
                        <a:effectLst/>
                        <a:latin typeface="Cambria Math" panose="02040503050406030204" pitchFamily="18" charset="0"/>
                        <a:ea typeface="Times New Roman" panose="02020603050405020304" pitchFamily="18" charset="0"/>
                      </a:rPr>
                      <m:t>Year</m:t>
                    </m:r>
                    <m:r>
                      <a:rPr lang="en-US">
                        <a:effectLst/>
                        <a:latin typeface="Cambria Math" panose="02040503050406030204" pitchFamily="18" charset="0"/>
                        <a:ea typeface="Times New Roman" panose="02020603050405020304" pitchFamily="18" charset="0"/>
                      </a:rPr>
                      <m:t>+</m:t>
                    </m:r>
                    <m:r>
                      <m:rPr>
                        <m:sty m:val="p"/>
                      </m:rPr>
                      <a:rPr lang="en-US">
                        <a:effectLst/>
                        <a:latin typeface="Cambria Math" panose="02040503050406030204" pitchFamily="18" charset="0"/>
                        <a:ea typeface="Times New Roman" panose="02020603050405020304" pitchFamily="18" charset="0"/>
                      </a:rPr>
                      <m:t>Captain</m:t>
                    </m:r>
                    <m:r>
                      <a:rPr lang="en-US">
                        <a:effectLst/>
                        <a:latin typeface="Cambria Math" panose="02040503050406030204" pitchFamily="18" charset="0"/>
                        <a:ea typeface="Times New Roman" panose="02020603050405020304" pitchFamily="18" charset="0"/>
                      </a:rPr>
                      <m:t>+</m:t>
                    </m:r>
                    <m:r>
                      <m:rPr>
                        <m:sty m:val="p"/>
                      </m:rPr>
                      <a:rPr lang="en-US">
                        <a:effectLst/>
                        <a:latin typeface="Cambria Math" panose="02040503050406030204" pitchFamily="18" charset="0"/>
                        <a:ea typeface="Times New Roman" panose="02020603050405020304" pitchFamily="18" charset="0"/>
                      </a:rPr>
                      <m:t>ns</m:t>
                    </m:r>
                    <m:d>
                      <m:dPr>
                        <m:ctrlPr>
                          <a:rPr lang="en-US" i="1">
                            <a:effectLst/>
                            <a:latin typeface="Cambria Math" panose="02040503050406030204" pitchFamily="18" charset="0"/>
                            <a:ea typeface="Times New Roman" panose="02020603050405020304" pitchFamily="18" charset="0"/>
                          </a:rPr>
                        </m:ctrlPr>
                      </m:dPr>
                      <m:e>
                        <m:r>
                          <m:rPr>
                            <m:sty m:val="p"/>
                          </m:rPr>
                          <a:rPr lang="en-US">
                            <a:effectLst/>
                            <a:latin typeface="Cambria Math" panose="02040503050406030204" pitchFamily="18" charset="0"/>
                            <a:ea typeface="Times New Roman" panose="02020603050405020304" pitchFamily="18" charset="0"/>
                          </a:rPr>
                          <m:t>Soak</m:t>
                        </m:r>
                        <m:r>
                          <a:rPr lang="en-US">
                            <a:effectLst/>
                            <a:latin typeface="Cambria Math" panose="02040503050406030204" pitchFamily="18" charset="0"/>
                            <a:ea typeface="Times New Roman" panose="02020603050405020304" pitchFamily="18" charset="0"/>
                          </a:rPr>
                          <m:t>, 7</m:t>
                        </m:r>
                      </m:e>
                    </m:d>
                  </m:oMath>
                </a14:m>
                <a:r>
                  <a:rPr lang="en-US" dirty="0">
                    <a:effectLst/>
                    <a:latin typeface="+mj-lt"/>
                    <a:ea typeface="Times New Roman" panose="02020603050405020304" pitchFamily="18" charset="0"/>
                  </a:rPr>
                  <a:t>	    		    (A.6) </a:t>
                </a:r>
              </a:p>
              <a:p>
                <a:pPr marL="228600" marR="0">
                  <a:lnSpc>
                    <a:spcPct val="200000"/>
                  </a:lnSpc>
                  <a:spcBef>
                    <a:spcPts val="0"/>
                  </a:spcBef>
                  <a:spcAft>
                    <a:spcPts val="0"/>
                  </a:spcAft>
                </a:pPr>
                <a:r>
                  <a:rPr lang="en-US" dirty="0">
                    <a:effectLst/>
                    <a:latin typeface="+mj-lt"/>
                    <a:ea typeface="Times New Roman" panose="02020603050405020304" pitchFamily="18" charset="0"/>
                  </a:rPr>
                  <a:t>for the 1995/96–2004/05 period [</a:t>
                </a:r>
                <a:r>
                  <a:rPr lang="en-US" dirty="0">
                    <a:effectLst/>
                    <a:latin typeface="+mj-lt"/>
                    <a:ea typeface="Times New Roman" panose="02020603050405020304" pitchFamily="18" charset="0"/>
                    <a:sym typeface="Symbol" panose="05050102010706020507" pitchFamily="18" charset="2"/>
                  </a:rPr>
                  <a:t></a:t>
                </a:r>
                <a:r>
                  <a:rPr lang="en-US" dirty="0">
                    <a:effectLst/>
                    <a:latin typeface="+mj-lt"/>
                    <a:ea typeface="Times New Roman" panose="02020603050405020304" pitchFamily="18" charset="0"/>
                  </a:rPr>
                  <a:t>=0.97, </a:t>
                </a:r>
                <a14:m>
                  <m:oMath xmlns:m="http://schemas.openxmlformats.org/officeDocument/2006/math">
                    <m:sSup>
                      <m:sSupPr>
                        <m:ctrlPr>
                          <a:rPr lang="en-US" i="1">
                            <a:effectLst/>
                            <a:latin typeface="Cambria Math" panose="02040503050406030204" pitchFamily="18" charset="0"/>
                            <a:ea typeface="Times New Roman" panose="02020603050405020304" pitchFamily="18" charset="0"/>
                          </a:rPr>
                        </m:ctrlPr>
                      </m:sSupPr>
                      <m:e>
                        <m:r>
                          <m:rPr>
                            <m:sty m:val="p"/>
                          </m:rPr>
                          <a:rPr lang="en-US">
                            <a:effectLst/>
                            <a:latin typeface="Cambria Math" panose="02040503050406030204" pitchFamily="18" charset="0"/>
                            <a:ea typeface="Times New Roman" panose="02020603050405020304" pitchFamily="18" charset="0"/>
                          </a:rPr>
                          <m:t>R</m:t>
                        </m:r>
                      </m:e>
                      <m:sup>
                        <m:r>
                          <a:rPr lang="en-US">
                            <a:effectLst/>
                            <a:latin typeface="Cambria Math" panose="02040503050406030204" pitchFamily="18" charset="0"/>
                            <a:ea typeface="Times New Roman" panose="02020603050405020304" pitchFamily="18" charset="0"/>
                          </a:rPr>
                          <m:t>2</m:t>
                        </m:r>
                      </m:sup>
                    </m:sSup>
                    <m:r>
                      <a:rPr lang="en-US">
                        <a:effectLst/>
                        <a:latin typeface="Cambria Math" panose="02040503050406030204" pitchFamily="18" charset="0"/>
                        <a:ea typeface="Times New Roman" panose="02020603050405020304" pitchFamily="18" charset="0"/>
                      </a:rPr>
                      <m:t>=0.1425, </m:t>
                    </m:r>
                    <m:r>
                      <m:rPr>
                        <m:sty m:val="p"/>
                      </m:rPr>
                      <a:rPr lang="en-US">
                        <a:effectLst/>
                        <a:latin typeface="Cambria Math" panose="02040503050406030204" pitchFamily="18" charset="0"/>
                        <a:ea typeface="Times New Roman" panose="02020603050405020304" pitchFamily="18" charset="0"/>
                      </a:rPr>
                      <m:t>AIC</m:t>
                    </m:r>
                    <m:r>
                      <a:rPr lang="en-US">
                        <a:effectLst/>
                        <a:latin typeface="Cambria Math" panose="02040503050406030204" pitchFamily="18" charset="0"/>
                        <a:ea typeface="Times New Roman" panose="02020603050405020304" pitchFamily="18" charset="0"/>
                      </a:rPr>
                      <m:t>=146,246</m:t>
                    </m:r>
                  </m:oMath>
                </a14:m>
                <a:r>
                  <a:rPr lang="en-US" dirty="0">
                    <a:effectLst/>
                    <a:latin typeface="+mj-lt"/>
                    <a:ea typeface="Times New Roman" panose="02020603050405020304" pitchFamily="18" charset="0"/>
                  </a:rPr>
                  <a:t>]</a:t>
                </a:r>
              </a:p>
            </p:txBody>
          </p:sp>
        </mc:Choice>
        <mc:Fallback xmlns="">
          <p:sp>
            <p:nvSpPr>
              <p:cNvPr id="11" name="TextBox 10">
                <a:extLst>
                  <a:ext uri="{FF2B5EF4-FFF2-40B4-BE49-F238E27FC236}">
                    <a16:creationId xmlns:a16="http://schemas.microsoft.com/office/drawing/2014/main" id="{BDF77135-52B4-43FD-B320-0E1C2E90DC71}"/>
                  </a:ext>
                </a:extLst>
              </p:cNvPr>
              <p:cNvSpPr txBox="1">
                <a:spLocks noRot="1" noChangeAspect="1" noMove="1" noResize="1" noEditPoints="1" noAdjustHandles="1" noChangeArrowheads="1" noChangeShapeType="1" noTextEdit="1"/>
              </p:cNvSpPr>
              <p:nvPr/>
            </p:nvSpPr>
            <p:spPr>
              <a:xfrm>
                <a:off x="487496" y="4066245"/>
                <a:ext cx="8534400" cy="846514"/>
              </a:xfrm>
              <a:prstGeom prst="rect">
                <a:avLst/>
              </a:prstGeom>
              <a:blipFill>
                <a:blip r:embed="rId4"/>
                <a:stretch>
                  <a:fillRect t="-3597" b="-107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184AE82-6A45-4EE7-8EB8-2896A5FBAA0B}"/>
                  </a:ext>
                </a:extLst>
              </p:cNvPr>
              <p:cNvSpPr txBox="1"/>
              <p:nvPr/>
            </p:nvSpPr>
            <p:spPr>
              <a:xfrm>
                <a:off x="304800" y="5080148"/>
                <a:ext cx="8275504" cy="923330"/>
              </a:xfrm>
              <a:prstGeom prst="rect">
                <a:avLst/>
              </a:prstGeom>
              <a:noFill/>
            </p:spPr>
            <p:txBody>
              <a:bodyPr wrap="square">
                <a:spAutoFit/>
              </a:bodyPr>
              <a:lstStyle/>
              <a:p>
                <a:pPr marL="228600" marR="0">
                  <a:spcBef>
                    <a:spcPts val="0"/>
                  </a:spcBef>
                  <a:spcAft>
                    <a:spcPts val="0"/>
                  </a:spcAft>
                </a:pPr>
                <a:r>
                  <a:rPr lang="en-US" dirty="0">
                    <a:effectLst/>
                    <a:latin typeface="+mj-lt"/>
                    <a:ea typeface="Times New Roman" panose="02020603050405020304" pitchFamily="18" charset="0"/>
                  </a:rPr>
                  <a:t> </a:t>
                </a:r>
                <a14:m>
                  <m:oMath xmlns:m="http://schemas.openxmlformats.org/officeDocument/2006/math">
                    <m:func>
                      <m:funcPr>
                        <m:ctrlPr>
                          <a:rPr lang="en-US" i="1">
                            <a:effectLst/>
                            <a:latin typeface="Cambria Math" panose="02040503050406030204" pitchFamily="18" charset="0"/>
                            <a:ea typeface="Times New Roman" panose="02020603050405020304" pitchFamily="18" charset="0"/>
                          </a:rPr>
                        </m:ctrlPr>
                      </m:funcPr>
                      <m:fName>
                        <m:r>
                          <m:rPr>
                            <m:sty m:val="p"/>
                          </m:rPr>
                          <a:rPr lang="en-US">
                            <a:effectLst/>
                            <a:latin typeface="Cambria Math" panose="02040503050406030204" pitchFamily="18" charset="0"/>
                            <a:ea typeface="Times New Roman" panose="02020603050405020304" pitchFamily="18" charset="0"/>
                          </a:rPr>
                          <m:t>ln</m:t>
                        </m:r>
                      </m:fName>
                      <m:e>
                        <m:d>
                          <m:dPr>
                            <m:ctrlPr>
                              <a:rPr lang="en-US" i="1">
                                <a:effectLst/>
                                <a:latin typeface="Cambria Math" panose="02040503050406030204" pitchFamily="18" charset="0"/>
                                <a:ea typeface="Times New Roman" panose="02020603050405020304" pitchFamily="18" charset="0"/>
                              </a:rPr>
                            </m:ctrlPr>
                          </m:dPr>
                          <m:e>
                            <m:r>
                              <m:rPr>
                                <m:sty m:val="p"/>
                              </m:rPr>
                              <a:rPr lang="en-US">
                                <a:effectLst/>
                                <a:latin typeface="Cambria Math" panose="02040503050406030204" pitchFamily="18" charset="0"/>
                                <a:ea typeface="Times New Roman" panose="02020603050405020304" pitchFamily="18" charset="0"/>
                              </a:rPr>
                              <m:t>CPUE</m:t>
                            </m:r>
                          </m:e>
                        </m:d>
                      </m:e>
                    </m:func>
                    <m:r>
                      <a:rPr lang="en-US">
                        <a:effectLst/>
                        <a:latin typeface="Cambria Math" panose="02040503050406030204" pitchFamily="18" charset="0"/>
                        <a:ea typeface="Times New Roman" panose="02020603050405020304" pitchFamily="18" charset="0"/>
                      </a:rPr>
                      <m:t>= </m:t>
                    </m:r>
                    <m:r>
                      <m:rPr>
                        <m:sty m:val="p"/>
                      </m:rPr>
                      <a:rPr lang="en-US">
                        <a:effectLst/>
                        <a:latin typeface="Cambria Math" panose="02040503050406030204" pitchFamily="18" charset="0"/>
                        <a:ea typeface="Times New Roman" panose="02020603050405020304" pitchFamily="18" charset="0"/>
                      </a:rPr>
                      <m:t>Year</m:t>
                    </m:r>
                    <m:r>
                      <a:rPr lang="en-US">
                        <a:effectLst/>
                        <a:latin typeface="Cambria Math" panose="02040503050406030204" pitchFamily="18" charset="0"/>
                        <a:ea typeface="Times New Roman" panose="02020603050405020304" pitchFamily="18" charset="0"/>
                      </a:rPr>
                      <m:t>+</m:t>
                    </m:r>
                    <m:r>
                      <m:rPr>
                        <m:sty m:val="p"/>
                      </m:rPr>
                      <a:rPr lang="en-US">
                        <a:effectLst/>
                        <a:latin typeface="Cambria Math" panose="02040503050406030204" pitchFamily="18" charset="0"/>
                        <a:ea typeface="Times New Roman" panose="02020603050405020304" pitchFamily="18" charset="0"/>
                      </a:rPr>
                      <m:t>Gear</m:t>
                    </m:r>
                    <m:r>
                      <a:rPr lang="en-US">
                        <a:effectLst/>
                        <a:latin typeface="Cambria Math" panose="02040503050406030204" pitchFamily="18" charset="0"/>
                        <a:ea typeface="Times New Roman" panose="02020603050405020304" pitchFamily="18" charset="0"/>
                      </a:rPr>
                      <m:t>+ </m:t>
                    </m:r>
                    <m:r>
                      <m:rPr>
                        <m:sty m:val="p"/>
                      </m:rPr>
                      <a:rPr lang="en-US">
                        <a:effectLst/>
                        <a:latin typeface="Cambria Math" panose="02040503050406030204" pitchFamily="18" charset="0"/>
                        <a:ea typeface="Times New Roman" panose="02020603050405020304" pitchFamily="18" charset="0"/>
                      </a:rPr>
                      <m:t>ns</m:t>
                    </m:r>
                    <m:d>
                      <m:dPr>
                        <m:ctrlPr>
                          <a:rPr lang="en-US" i="1">
                            <a:effectLst/>
                            <a:latin typeface="Cambria Math" panose="02040503050406030204" pitchFamily="18" charset="0"/>
                            <a:ea typeface="Times New Roman" panose="02020603050405020304" pitchFamily="18" charset="0"/>
                          </a:rPr>
                        </m:ctrlPr>
                      </m:dPr>
                      <m:e>
                        <m:r>
                          <m:rPr>
                            <m:sty m:val="p"/>
                          </m:rPr>
                          <a:rPr lang="en-US">
                            <a:effectLst/>
                            <a:latin typeface="Cambria Math" panose="02040503050406030204" pitchFamily="18" charset="0"/>
                            <a:ea typeface="Times New Roman" panose="02020603050405020304" pitchFamily="18" charset="0"/>
                          </a:rPr>
                          <m:t>Soak</m:t>
                        </m:r>
                        <m:r>
                          <a:rPr lang="en-US">
                            <a:effectLst/>
                            <a:latin typeface="Cambria Math" panose="02040503050406030204" pitchFamily="18" charset="0"/>
                            <a:ea typeface="Times New Roman" panose="02020603050405020304" pitchFamily="18" charset="0"/>
                          </a:rPr>
                          <m:t>, 2</m:t>
                        </m:r>
                      </m:e>
                    </m:d>
                  </m:oMath>
                </a14:m>
                <a:r>
                  <a:rPr lang="en-US" dirty="0">
                    <a:effectLst/>
                    <a:latin typeface="+mj-lt"/>
                    <a:ea typeface="Times New Roman" panose="02020603050405020304" pitchFamily="18" charset="0"/>
                  </a:rPr>
                  <a:t>    	                 	        (A.7)</a:t>
                </a:r>
              </a:p>
              <a:p>
                <a:pPr marL="228600" marR="0">
                  <a:spcBef>
                    <a:spcPts val="0"/>
                  </a:spcBef>
                  <a:spcAft>
                    <a:spcPts val="0"/>
                  </a:spcAft>
                </a:pPr>
                <a:r>
                  <a:rPr lang="en-US" dirty="0">
                    <a:effectLst/>
                    <a:latin typeface="+mj-lt"/>
                    <a:ea typeface="Times New Roman" panose="02020603050405020304" pitchFamily="18" charset="0"/>
                  </a:rPr>
                  <a:t>for the 2005/06–2020/21 period [</a:t>
                </a:r>
                <a14:m>
                  <m:oMath xmlns:m="http://schemas.openxmlformats.org/officeDocument/2006/math">
                    <m:r>
                      <a:rPr lang="en-US">
                        <a:effectLst/>
                        <a:latin typeface="Cambria Math" panose="02040503050406030204" pitchFamily="18" charset="0"/>
                        <a:ea typeface="Times New Roman" panose="02020603050405020304" pitchFamily="18" charset="0"/>
                        <a:sym typeface="Symbol" panose="05050102010706020507" pitchFamily="18" charset="2"/>
                      </a:rPr>
                      <m:t></m:t>
                    </m:r>
                    <m:r>
                      <a:rPr lang="en-US">
                        <a:effectLst/>
                        <a:latin typeface="Cambria Math" panose="02040503050406030204" pitchFamily="18" charset="0"/>
                        <a:ea typeface="Times New Roman" panose="02020603050405020304" pitchFamily="18" charset="0"/>
                      </a:rPr>
                      <m:t>=1.13,  </m:t>
                    </m:r>
                    <m:sSup>
                      <m:sSupPr>
                        <m:ctrlPr>
                          <a:rPr lang="en-US" i="1">
                            <a:effectLst/>
                            <a:latin typeface="Cambria Math" panose="02040503050406030204" pitchFamily="18" charset="0"/>
                            <a:ea typeface="Times New Roman" panose="02020603050405020304" pitchFamily="18" charset="0"/>
                          </a:rPr>
                        </m:ctrlPr>
                      </m:sSupPr>
                      <m:e>
                        <m:r>
                          <m:rPr>
                            <m:sty m:val="p"/>
                          </m:rPr>
                          <a:rPr lang="en-US">
                            <a:effectLst/>
                            <a:latin typeface="Cambria Math" panose="02040503050406030204" pitchFamily="18" charset="0"/>
                            <a:ea typeface="Times New Roman" panose="02020603050405020304" pitchFamily="18" charset="0"/>
                          </a:rPr>
                          <m:t>R</m:t>
                        </m:r>
                      </m:e>
                      <m:sup>
                        <m:r>
                          <a:rPr lang="en-US">
                            <a:effectLst/>
                            <a:latin typeface="Cambria Math" panose="02040503050406030204" pitchFamily="18" charset="0"/>
                            <a:ea typeface="Times New Roman" panose="02020603050405020304" pitchFamily="18" charset="0"/>
                          </a:rPr>
                          <m:t>2</m:t>
                        </m:r>
                      </m:sup>
                    </m:sSup>
                    <m:r>
                      <a:rPr lang="en-US">
                        <a:effectLst/>
                        <a:latin typeface="Cambria Math" panose="02040503050406030204" pitchFamily="18" charset="0"/>
                        <a:ea typeface="Times New Roman" panose="02020603050405020304" pitchFamily="18" charset="0"/>
                      </a:rPr>
                      <m:t>=0.0482, </m:t>
                    </m:r>
                    <m:r>
                      <m:rPr>
                        <m:sty m:val="p"/>
                      </m:rPr>
                      <a:rPr lang="en-US">
                        <a:effectLst/>
                        <a:latin typeface="Cambria Math" panose="02040503050406030204" pitchFamily="18" charset="0"/>
                        <a:ea typeface="Times New Roman" panose="02020603050405020304" pitchFamily="18" charset="0"/>
                      </a:rPr>
                      <m:t>AIC</m:t>
                    </m:r>
                    <m:r>
                      <a:rPr lang="en-US">
                        <a:effectLst/>
                        <a:latin typeface="Cambria Math" panose="02040503050406030204" pitchFamily="18" charset="0"/>
                        <a:ea typeface="Times New Roman" panose="02020603050405020304" pitchFamily="18" charset="0"/>
                      </a:rPr>
                      <m:t>=117,673, </m:t>
                    </m:r>
                    <m:r>
                      <m:rPr>
                        <m:sty m:val="p"/>
                      </m:rPr>
                      <a:rPr lang="en-US">
                        <a:effectLst/>
                        <a:latin typeface="Cambria Math" panose="02040503050406030204" pitchFamily="18" charset="0"/>
                        <a:ea typeface="Times New Roman" panose="02020603050405020304" pitchFamily="18" charset="0"/>
                      </a:rPr>
                      <m:t>Soak</m:t>
                    </m:r>
                    <m:r>
                      <a:rPr lang="en-US">
                        <a:effectLst/>
                        <a:latin typeface="Cambria Math" panose="02040503050406030204" pitchFamily="18" charset="0"/>
                        <a:ea typeface="Times New Roman" panose="02020603050405020304" pitchFamily="18" charset="0"/>
                      </a:rPr>
                      <m:t> </m:t>
                    </m:r>
                    <m:r>
                      <m:rPr>
                        <m:sty m:val="p"/>
                      </m:rPr>
                      <a:rPr lang="en-US">
                        <a:effectLst/>
                        <a:latin typeface="Cambria Math" panose="02040503050406030204" pitchFamily="18" charset="0"/>
                        <a:ea typeface="Times New Roman" panose="02020603050405020304" pitchFamily="18" charset="0"/>
                      </a:rPr>
                      <m:t>forced</m:t>
                    </m:r>
                    <m:r>
                      <a:rPr lang="en-US">
                        <a:effectLst/>
                        <a:latin typeface="Cambria Math" panose="02040503050406030204" pitchFamily="18" charset="0"/>
                        <a:ea typeface="Times New Roman" panose="02020603050405020304" pitchFamily="18" charset="0"/>
                      </a:rPr>
                      <m:t> </m:t>
                    </m:r>
                    <m:r>
                      <m:rPr>
                        <m:sty m:val="p"/>
                      </m:rPr>
                      <a:rPr lang="en-US">
                        <a:effectLst/>
                        <a:latin typeface="Cambria Math" panose="02040503050406030204" pitchFamily="18" charset="0"/>
                        <a:ea typeface="Times New Roman" panose="02020603050405020304" pitchFamily="18" charset="0"/>
                      </a:rPr>
                      <m:t>in</m:t>
                    </m:r>
                  </m:oMath>
                </a14:m>
                <a:r>
                  <a:rPr lang="en-US" dirty="0">
                    <a:effectLst/>
                    <a:latin typeface="+mj-lt"/>
                    <a:ea typeface="Times New Roman" panose="02020603050405020304" pitchFamily="18" charset="0"/>
                  </a:rPr>
                  <a:t>].</a:t>
                </a:r>
              </a:p>
            </p:txBody>
          </p:sp>
        </mc:Choice>
        <mc:Fallback xmlns="">
          <p:sp>
            <p:nvSpPr>
              <p:cNvPr id="13" name="TextBox 12">
                <a:extLst>
                  <a:ext uri="{FF2B5EF4-FFF2-40B4-BE49-F238E27FC236}">
                    <a16:creationId xmlns:a16="http://schemas.microsoft.com/office/drawing/2014/main" id="{6184AE82-6A45-4EE7-8EB8-2896A5FBAA0B}"/>
                  </a:ext>
                </a:extLst>
              </p:cNvPr>
              <p:cNvSpPr txBox="1">
                <a:spLocks noRot="1" noChangeAspect="1" noMove="1" noResize="1" noEditPoints="1" noAdjustHandles="1" noChangeArrowheads="1" noChangeShapeType="1" noTextEdit="1"/>
              </p:cNvSpPr>
              <p:nvPr/>
            </p:nvSpPr>
            <p:spPr>
              <a:xfrm>
                <a:off x="304800" y="5080148"/>
                <a:ext cx="8275504" cy="923330"/>
              </a:xfrm>
              <a:prstGeom prst="rect">
                <a:avLst/>
              </a:prstGeom>
              <a:blipFill>
                <a:blip r:embed="rId5"/>
                <a:stretch>
                  <a:fillRect t="-3289" b="-9868"/>
                </a:stretch>
              </a:blipFill>
            </p:spPr>
            <p:txBody>
              <a:bodyPr/>
              <a:lstStyle/>
              <a:p>
                <a:r>
                  <a:rPr lang="en-US">
                    <a:noFill/>
                  </a:rPr>
                  <a:t> </a:t>
                </a:r>
              </a:p>
            </p:txBody>
          </p:sp>
        </mc:Fallback>
      </mc:AlternateContent>
    </p:spTree>
    <p:extLst>
      <p:ext uri="{BB962C8B-B14F-4D97-AF65-F5344CB8AC3E}">
        <p14:creationId xmlns:p14="http://schemas.microsoft.com/office/powerpoint/2010/main" val="2570023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CA6A9-0CD2-4778-9112-CBD09544BE51}"/>
              </a:ext>
            </a:extLst>
          </p:cNvPr>
          <p:cNvSpPr>
            <a:spLocks noGrp="1"/>
          </p:cNvSpPr>
          <p:nvPr>
            <p:ph type="title"/>
          </p:nvPr>
        </p:nvSpPr>
        <p:spPr>
          <a:xfrm>
            <a:off x="407018" y="799270"/>
            <a:ext cx="7848600" cy="1154097"/>
          </a:xfrm>
        </p:spPr>
        <p:txBody>
          <a:bodyPr>
            <a:normAutofit fontScale="90000"/>
          </a:bodyPr>
          <a:lstStyle/>
          <a:p>
            <a:r>
              <a:rPr lang="en-US" dirty="0"/>
              <a:t>CPUE standardization: (b) final main effects models for </a:t>
            </a:r>
            <a:r>
              <a:rPr lang="en-US" dirty="0">
                <a:solidFill>
                  <a:srgbClr val="FF0000"/>
                </a:solidFill>
              </a:rPr>
              <a:t>observer samples omitting one vessel’s data (21.1d) </a:t>
            </a:r>
          </a:p>
        </p:txBody>
      </p:sp>
      <p:sp>
        <p:nvSpPr>
          <p:cNvPr id="3" name="Slide Number Placeholder 2">
            <a:extLst>
              <a:ext uri="{FF2B5EF4-FFF2-40B4-BE49-F238E27FC236}">
                <a16:creationId xmlns:a16="http://schemas.microsoft.com/office/drawing/2014/main" id="{5FD1FA35-65EA-46E4-B25F-88D1F6A4B68F}"/>
              </a:ext>
            </a:extLst>
          </p:cNvPr>
          <p:cNvSpPr>
            <a:spLocks noGrp="1"/>
          </p:cNvSpPr>
          <p:nvPr>
            <p:ph type="sldNum" sz="quarter" idx="12"/>
          </p:nvPr>
        </p:nvSpPr>
        <p:spPr/>
        <p:txBody>
          <a:bodyPr/>
          <a:lstStyle/>
          <a:p>
            <a:fld id="{28D1B9BE-D941-4EEF-A5AD-4384CF3F4BCC}" type="slidenum">
              <a:rPr lang="en-US" smtClean="0"/>
              <a:pPr/>
              <a:t>18</a:t>
            </a:fld>
            <a:endParaRPr lang="en-US" dirty="0"/>
          </a:p>
        </p:txBody>
      </p:sp>
      <p:sp>
        <p:nvSpPr>
          <p:cNvPr id="9" name="TextBox 8">
            <a:extLst>
              <a:ext uri="{FF2B5EF4-FFF2-40B4-BE49-F238E27FC236}">
                <a16:creationId xmlns:a16="http://schemas.microsoft.com/office/drawing/2014/main" id="{03BEE292-FBD7-4528-AB83-046243082A67}"/>
              </a:ext>
            </a:extLst>
          </p:cNvPr>
          <p:cNvSpPr txBox="1"/>
          <p:nvPr/>
        </p:nvSpPr>
        <p:spPr>
          <a:xfrm>
            <a:off x="592157" y="2562983"/>
            <a:ext cx="1066800" cy="369332"/>
          </a:xfrm>
          <a:prstGeom prst="rect">
            <a:avLst/>
          </a:prstGeom>
          <a:noFill/>
        </p:spPr>
        <p:txBody>
          <a:bodyPr wrap="square" rtlCol="0">
            <a:spAutoFit/>
          </a:bodyPr>
          <a:lstStyle/>
          <a:p>
            <a:r>
              <a:rPr lang="en-US" dirty="0">
                <a:solidFill>
                  <a:srgbClr val="FF0000"/>
                </a:solidFill>
              </a:rPr>
              <a:t>WAG</a:t>
            </a:r>
            <a:r>
              <a:rPr lang="en-US" dirty="0"/>
              <a:t>:</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BC32FEC-EEE2-467A-8E77-32F9484A81EC}"/>
                  </a:ext>
                </a:extLst>
              </p:cNvPr>
              <p:cNvSpPr txBox="1"/>
              <p:nvPr/>
            </p:nvSpPr>
            <p:spPr>
              <a:xfrm>
                <a:off x="439757" y="2895600"/>
                <a:ext cx="8534400" cy="646331"/>
              </a:xfrm>
              <a:prstGeom prst="rect">
                <a:avLst/>
              </a:prstGeom>
              <a:noFill/>
            </p:spPr>
            <p:txBody>
              <a:bodyPr wrap="square">
                <a:spAutoFit/>
              </a:bodyPr>
              <a:lstStyle/>
              <a:p>
                <a:pPr marL="228600" marR="0">
                  <a:spcBef>
                    <a:spcPts val="0"/>
                  </a:spcBef>
                  <a:spcAft>
                    <a:spcPts val="0"/>
                  </a:spcAft>
                </a:pPr>
                <a14:m>
                  <m:oMath xmlns:m="http://schemas.openxmlformats.org/officeDocument/2006/math">
                    <m:func>
                      <m:funcPr>
                        <m:ctrlPr>
                          <a:rPr lang="en-US" i="1" smtClean="0">
                            <a:effectLst/>
                            <a:latin typeface="Cambria Math" panose="02040503050406030204" pitchFamily="18" charset="0"/>
                            <a:ea typeface="Times New Roman" panose="02020603050405020304" pitchFamily="18" charset="0"/>
                          </a:rPr>
                        </m:ctrlPr>
                      </m:funcPr>
                      <m:fName>
                        <m:r>
                          <m:rPr>
                            <m:sty m:val="p"/>
                          </m:rPr>
                          <a:rPr lang="en-US">
                            <a:effectLst/>
                            <a:latin typeface="Cambria Math" panose="02040503050406030204" pitchFamily="18" charset="0"/>
                            <a:ea typeface="Times New Roman" panose="02020603050405020304" pitchFamily="18" charset="0"/>
                          </a:rPr>
                          <m:t>ln</m:t>
                        </m:r>
                      </m:fName>
                      <m:e>
                        <m:d>
                          <m:dPr>
                            <m:ctrlPr>
                              <a:rPr lang="en-US" i="1">
                                <a:effectLst/>
                                <a:latin typeface="Cambria Math" panose="02040503050406030204" pitchFamily="18" charset="0"/>
                                <a:ea typeface="Times New Roman" panose="02020603050405020304" pitchFamily="18" charset="0"/>
                              </a:rPr>
                            </m:ctrlPr>
                          </m:dPr>
                          <m:e>
                            <m:r>
                              <m:rPr>
                                <m:sty m:val="p"/>
                              </m:rPr>
                              <a:rPr lang="en-US">
                                <a:effectLst/>
                                <a:latin typeface="Cambria Math" panose="02040503050406030204" pitchFamily="18" charset="0"/>
                                <a:ea typeface="Times New Roman" panose="02020603050405020304" pitchFamily="18" charset="0"/>
                              </a:rPr>
                              <m:t>CPUE</m:t>
                            </m:r>
                          </m:e>
                        </m:d>
                      </m:e>
                    </m:func>
                    <m:r>
                      <a:rPr lang="en-US">
                        <a:effectLst/>
                        <a:latin typeface="Cambria Math" panose="02040503050406030204" pitchFamily="18" charset="0"/>
                        <a:ea typeface="Times New Roman" panose="02020603050405020304" pitchFamily="18" charset="0"/>
                      </a:rPr>
                      <m:t>= </m:t>
                    </m:r>
                    <m:r>
                      <m:rPr>
                        <m:sty m:val="p"/>
                      </m:rPr>
                      <a:rPr lang="en-US">
                        <a:effectLst/>
                        <a:latin typeface="Cambria Math" panose="02040503050406030204" pitchFamily="18" charset="0"/>
                        <a:ea typeface="Times New Roman" panose="02020603050405020304" pitchFamily="18" charset="0"/>
                      </a:rPr>
                      <m:t>Year</m:t>
                    </m:r>
                    <m:r>
                      <a:rPr lang="en-US">
                        <a:effectLst/>
                        <a:latin typeface="Cambria Math" panose="02040503050406030204" pitchFamily="18" charset="0"/>
                        <a:ea typeface="Times New Roman" panose="02020603050405020304" pitchFamily="18" charset="0"/>
                      </a:rPr>
                      <m:t>+</m:t>
                    </m:r>
                    <m:r>
                      <m:rPr>
                        <m:sty m:val="p"/>
                      </m:rPr>
                      <a:rPr lang="en-US">
                        <a:effectLst/>
                        <a:latin typeface="Cambria Math" panose="02040503050406030204" pitchFamily="18" charset="0"/>
                        <a:ea typeface="Times New Roman" panose="02020603050405020304" pitchFamily="18" charset="0"/>
                      </a:rPr>
                      <m:t>ns</m:t>
                    </m:r>
                    <m:d>
                      <m:dPr>
                        <m:ctrlPr>
                          <a:rPr lang="en-US" i="1">
                            <a:effectLst/>
                            <a:latin typeface="Cambria Math" panose="02040503050406030204" pitchFamily="18" charset="0"/>
                            <a:ea typeface="Times New Roman" panose="02020603050405020304" pitchFamily="18" charset="0"/>
                          </a:rPr>
                        </m:ctrlPr>
                      </m:dPr>
                      <m:e>
                        <m:r>
                          <m:rPr>
                            <m:sty m:val="p"/>
                          </m:rPr>
                          <a:rPr lang="en-US">
                            <a:effectLst/>
                            <a:latin typeface="Cambria Math" panose="02040503050406030204" pitchFamily="18" charset="0"/>
                            <a:ea typeface="Times New Roman" panose="02020603050405020304" pitchFamily="18" charset="0"/>
                          </a:rPr>
                          <m:t>Soak</m:t>
                        </m:r>
                        <m:r>
                          <a:rPr lang="en-US">
                            <a:effectLst/>
                            <a:latin typeface="Cambria Math" panose="02040503050406030204" pitchFamily="18" charset="0"/>
                            <a:ea typeface="Times New Roman" panose="02020603050405020304" pitchFamily="18" charset="0"/>
                          </a:rPr>
                          <m:t>, 5</m:t>
                        </m:r>
                      </m:e>
                    </m:d>
                    <m:r>
                      <a:rPr lang="en-US" i="1">
                        <a:effectLst/>
                        <a:latin typeface="Cambria Math" panose="02040503050406030204" pitchFamily="18" charset="0"/>
                        <a:ea typeface="Times New Roman" panose="02020603050405020304" pitchFamily="18" charset="0"/>
                      </a:rPr>
                      <m:t>+</m:t>
                    </m:r>
                    <m:r>
                      <a:rPr lang="en-US" i="1">
                        <a:effectLst/>
                        <a:latin typeface="Cambria Math" panose="02040503050406030204" pitchFamily="18" charset="0"/>
                        <a:ea typeface="Times New Roman" panose="02020603050405020304" pitchFamily="18" charset="0"/>
                      </a:rPr>
                      <m:t>𝐴𝑟𝑒𝑎</m:t>
                    </m:r>
                  </m:oMath>
                </a14:m>
                <a:r>
                  <a:rPr lang="en-US" dirty="0">
                    <a:effectLst/>
                    <a:latin typeface="+mj-lt"/>
                    <a:ea typeface="Times New Roman" panose="02020603050405020304" pitchFamily="18" charset="0"/>
                  </a:rPr>
                  <a:t>	             	                              (A.20) </a:t>
                </a:r>
              </a:p>
              <a:p>
                <a:pPr marL="228600" marR="0">
                  <a:spcBef>
                    <a:spcPts val="0"/>
                  </a:spcBef>
                  <a:spcAft>
                    <a:spcPts val="0"/>
                  </a:spcAft>
                </a:pPr>
                <a:r>
                  <a:rPr lang="en-US" dirty="0">
                    <a:effectLst/>
                    <a:latin typeface="+mj-lt"/>
                    <a:ea typeface="Times New Roman" panose="02020603050405020304" pitchFamily="18" charset="0"/>
                  </a:rPr>
                  <a:t>for the 1995/96–2004/05 period [</a:t>
                </a:r>
                <a:r>
                  <a:rPr lang="en-US" dirty="0">
                    <a:effectLst/>
                    <a:latin typeface="+mj-lt"/>
                    <a:ea typeface="Times New Roman" panose="02020603050405020304" pitchFamily="18" charset="0"/>
                    <a:sym typeface="Symbol" panose="05050102010706020507" pitchFamily="18" charset="2"/>
                  </a:rPr>
                  <a:t></a:t>
                </a:r>
                <a:r>
                  <a:rPr lang="en-US" dirty="0">
                    <a:effectLst/>
                    <a:latin typeface="+mj-lt"/>
                    <a:ea typeface="Times New Roman" panose="02020603050405020304" pitchFamily="18" charset="0"/>
                  </a:rPr>
                  <a:t>=0.97, </a:t>
                </a:r>
                <a14:m>
                  <m:oMath xmlns:m="http://schemas.openxmlformats.org/officeDocument/2006/math">
                    <m:sSup>
                      <m:sSupPr>
                        <m:ctrlPr>
                          <a:rPr lang="en-US" i="1">
                            <a:effectLst/>
                            <a:latin typeface="Cambria Math" panose="02040503050406030204" pitchFamily="18" charset="0"/>
                            <a:ea typeface="Times New Roman" panose="02020603050405020304" pitchFamily="18" charset="0"/>
                          </a:rPr>
                        </m:ctrlPr>
                      </m:sSupPr>
                      <m:e>
                        <m:r>
                          <m:rPr>
                            <m:sty m:val="p"/>
                          </m:rPr>
                          <a:rPr lang="en-US">
                            <a:effectLst/>
                            <a:latin typeface="Cambria Math" panose="02040503050406030204" pitchFamily="18" charset="0"/>
                            <a:ea typeface="Times New Roman" panose="02020603050405020304" pitchFamily="18" charset="0"/>
                          </a:rPr>
                          <m:t>R</m:t>
                        </m:r>
                      </m:e>
                      <m:sup>
                        <m:r>
                          <a:rPr lang="en-US">
                            <a:effectLst/>
                            <a:latin typeface="Cambria Math" panose="02040503050406030204" pitchFamily="18" charset="0"/>
                            <a:ea typeface="Times New Roman" panose="02020603050405020304" pitchFamily="18" charset="0"/>
                          </a:rPr>
                          <m:t>2</m:t>
                        </m:r>
                      </m:sup>
                    </m:sSup>
                    <m:r>
                      <a:rPr lang="en-US">
                        <a:effectLst/>
                        <a:latin typeface="Cambria Math" panose="02040503050406030204" pitchFamily="18" charset="0"/>
                        <a:ea typeface="Times New Roman" panose="02020603050405020304" pitchFamily="18" charset="0"/>
                      </a:rPr>
                      <m:t>=0.1478, </m:t>
                    </m:r>
                    <m:r>
                      <m:rPr>
                        <m:sty m:val="p"/>
                      </m:rPr>
                      <a:rPr lang="en-US">
                        <a:effectLst/>
                        <a:latin typeface="Cambria Math" panose="02040503050406030204" pitchFamily="18" charset="0"/>
                        <a:ea typeface="Times New Roman" panose="02020603050405020304" pitchFamily="18" charset="0"/>
                      </a:rPr>
                      <m:t>AIC</m:t>
                    </m:r>
                    <m:r>
                      <a:rPr lang="en-US">
                        <a:effectLst/>
                        <a:latin typeface="Cambria Math" panose="02040503050406030204" pitchFamily="18" charset="0"/>
                        <a:ea typeface="Times New Roman" panose="02020603050405020304" pitchFamily="18" charset="0"/>
                      </a:rPr>
                      <m:t>=17,432</m:t>
                    </m:r>
                  </m:oMath>
                </a14:m>
                <a:r>
                  <a:rPr lang="en-US" dirty="0">
                    <a:effectLst/>
                    <a:latin typeface="+mj-lt"/>
                    <a:ea typeface="Times New Roman" panose="02020603050405020304" pitchFamily="18" charset="0"/>
                  </a:rPr>
                  <a:t>]</a:t>
                </a:r>
              </a:p>
            </p:txBody>
          </p:sp>
        </mc:Choice>
        <mc:Fallback xmlns="">
          <p:sp>
            <p:nvSpPr>
              <p:cNvPr id="12" name="TextBox 11">
                <a:extLst>
                  <a:ext uri="{FF2B5EF4-FFF2-40B4-BE49-F238E27FC236}">
                    <a16:creationId xmlns:a16="http://schemas.microsoft.com/office/drawing/2014/main" id="{FBC32FEC-EEE2-467A-8E77-32F9484A81EC}"/>
                  </a:ext>
                </a:extLst>
              </p:cNvPr>
              <p:cNvSpPr txBox="1">
                <a:spLocks noRot="1" noChangeAspect="1" noMove="1" noResize="1" noEditPoints="1" noAdjustHandles="1" noChangeArrowheads="1" noChangeShapeType="1" noTextEdit="1"/>
              </p:cNvSpPr>
              <p:nvPr/>
            </p:nvSpPr>
            <p:spPr>
              <a:xfrm>
                <a:off x="439757" y="2895600"/>
                <a:ext cx="8534400" cy="646331"/>
              </a:xfrm>
              <a:prstGeom prst="rect">
                <a:avLst/>
              </a:prstGeom>
              <a:blipFill>
                <a:blip r:embed="rId2"/>
                <a:stretch>
                  <a:fillRect t="-4717" b="-160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56AB08F-BAE0-4CEB-877C-468310E7F633}"/>
                  </a:ext>
                </a:extLst>
              </p:cNvPr>
              <p:cNvSpPr txBox="1"/>
              <p:nvPr/>
            </p:nvSpPr>
            <p:spPr>
              <a:xfrm>
                <a:off x="592157" y="3962400"/>
                <a:ext cx="8382000" cy="923330"/>
              </a:xfrm>
              <a:prstGeom prst="rect">
                <a:avLst/>
              </a:prstGeom>
              <a:noFill/>
            </p:spPr>
            <p:txBody>
              <a:bodyPr wrap="square">
                <a:spAutoFit/>
              </a:bodyPr>
              <a:lstStyle/>
              <a:p>
                <a:pPr marL="228600" marR="0">
                  <a:spcBef>
                    <a:spcPts val="0"/>
                  </a:spcBef>
                  <a:spcAft>
                    <a:spcPts val="0"/>
                  </a:spcAft>
                </a:pPr>
                <a14:m>
                  <m:oMath xmlns:m="http://schemas.openxmlformats.org/officeDocument/2006/math">
                    <m:func>
                      <m:funcPr>
                        <m:ctrlPr>
                          <a:rPr lang="en-US" i="1">
                            <a:latin typeface="Cambria Math" panose="02040503050406030204" pitchFamily="18" charset="0"/>
                            <a:ea typeface="Times New Roman" panose="02020603050405020304" pitchFamily="18" charset="0"/>
                          </a:rPr>
                        </m:ctrlPr>
                      </m:funcPr>
                      <m:fName>
                        <m:r>
                          <m:rPr>
                            <m:sty m:val="p"/>
                          </m:rPr>
                          <a:rPr lang="en-US">
                            <a:latin typeface="Cambria Math" panose="02040503050406030204" pitchFamily="18" charset="0"/>
                            <a:ea typeface="Times New Roman" panose="02020603050405020304" pitchFamily="18" charset="0"/>
                          </a:rPr>
                          <m:t>ln</m:t>
                        </m:r>
                      </m:fName>
                      <m:e>
                        <m:d>
                          <m:dPr>
                            <m:ctrlPr>
                              <a:rPr lang="en-US" i="1">
                                <a:latin typeface="Cambria Math" panose="02040503050406030204" pitchFamily="18" charset="0"/>
                                <a:ea typeface="Times New Roman" panose="02020603050405020304" pitchFamily="18" charset="0"/>
                              </a:rPr>
                            </m:ctrlPr>
                          </m:dPr>
                          <m:e>
                            <m:r>
                              <m:rPr>
                                <m:sty m:val="p"/>
                              </m:rPr>
                              <a:rPr lang="en-US">
                                <a:latin typeface="Cambria Math" panose="02040503050406030204" pitchFamily="18" charset="0"/>
                                <a:ea typeface="Times New Roman" panose="02020603050405020304" pitchFamily="18" charset="0"/>
                              </a:rPr>
                              <m:t>CPUE</m:t>
                            </m:r>
                          </m:e>
                        </m:d>
                      </m:e>
                    </m:func>
                    <m:r>
                      <a:rPr lang="en-US">
                        <a:latin typeface="Cambria Math" panose="02040503050406030204" pitchFamily="18" charset="0"/>
                        <a:ea typeface="Times New Roman" panose="02020603050405020304" pitchFamily="18" charset="0"/>
                      </a:rPr>
                      <m:t>= </m:t>
                    </m:r>
                    <m:r>
                      <m:rPr>
                        <m:sty m:val="p"/>
                      </m:rPr>
                      <a:rPr lang="en-US">
                        <a:latin typeface="Cambria Math" panose="02040503050406030204" pitchFamily="18" charset="0"/>
                        <a:ea typeface="Times New Roman" panose="02020603050405020304" pitchFamily="18" charset="0"/>
                      </a:rPr>
                      <m:t>Year</m:t>
                    </m:r>
                    <m:r>
                      <a:rPr lang="en-US">
                        <a:latin typeface="Cambria Math" panose="02040503050406030204" pitchFamily="18" charset="0"/>
                        <a:ea typeface="Times New Roman" panose="02020603050405020304" pitchFamily="18" charset="0"/>
                      </a:rPr>
                      <m:t>+</m:t>
                    </m:r>
                    <m:r>
                      <m:rPr>
                        <m:sty m:val="p"/>
                      </m:rPr>
                      <a:rPr lang="en-US">
                        <a:latin typeface="Cambria Math" panose="02040503050406030204" pitchFamily="18" charset="0"/>
                        <a:ea typeface="Times New Roman" panose="02020603050405020304" pitchFamily="18" charset="0"/>
                      </a:rPr>
                      <m:t>Captain</m:t>
                    </m:r>
                    <m:r>
                      <a:rPr lang="en-US">
                        <a:latin typeface="Cambria Math" panose="02040503050406030204" pitchFamily="18" charset="0"/>
                        <a:ea typeface="Times New Roman" panose="02020603050405020304" pitchFamily="18" charset="0"/>
                      </a:rPr>
                      <m:t>+</m:t>
                    </m:r>
                    <m:r>
                      <m:rPr>
                        <m:sty m:val="p"/>
                      </m:rPr>
                      <a:rPr lang="en-US">
                        <a:latin typeface="Cambria Math" panose="02040503050406030204" pitchFamily="18" charset="0"/>
                        <a:ea typeface="Times New Roman" panose="02020603050405020304" pitchFamily="18" charset="0"/>
                      </a:rPr>
                      <m:t>Gear</m:t>
                    </m:r>
                    <m:r>
                      <a:rPr lang="en-US">
                        <a:latin typeface="Cambria Math" panose="02040503050406030204" pitchFamily="18" charset="0"/>
                        <a:ea typeface="Times New Roman" panose="02020603050405020304" pitchFamily="18" charset="0"/>
                      </a:rPr>
                      <m:t>+ </m:t>
                    </m:r>
                    <m:r>
                      <m:rPr>
                        <m:sty m:val="p"/>
                      </m:rPr>
                      <a:rPr lang="en-US">
                        <a:latin typeface="Cambria Math" panose="02040503050406030204" pitchFamily="18" charset="0"/>
                        <a:ea typeface="Times New Roman" panose="02020603050405020304" pitchFamily="18" charset="0"/>
                      </a:rPr>
                      <m:t>ns</m:t>
                    </m:r>
                    <m:d>
                      <m:dPr>
                        <m:ctrlPr>
                          <a:rPr lang="en-US" i="1">
                            <a:latin typeface="Cambria Math" panose="02040503050406030204" pitchFamily="18" charset="0"/>
                            <a:ea typeface="Times New Roman" panose="02020603050405020304" pitchFamily="18" charset="0"/>
                          </a:rPr>
                        </m:ctrlPr>
                      </m:dPr>
                      <m:e>
                        <m:r>
                          <m:rPr>
                            <m:sty m:val="p"/>
                          </m:rPr>
                          <a:rPr lang="en-US">
                            <a:latin typeface="Cambria Math" panose="02040503050406030204" pitchFamily="18" charset="0"/>
                            <a:ea typeface="Times New Roman" panose="02020603050405020304" pitchFamily="18" charset="0"/>
                          </a:rPr>
                          <m:t>Soak</m:t>
                        </m:r>
                        <m:r>
                          <a:rPr lang="en-US">
                            <a:latin typeface="Cambria Math" panose="02040503050406030204" pitchFamily="18" charset="0"/>
                            <a:ea typeface="Times New Roman" panose="02020603050405020304" pitchFamily="18" charset="0"/>
                          </a:rPr>
                          <m:t>, 2</m:t>
                        </m:r>
                      </m:e>
                    </m:d>
                  </m:oMath>
                </a14:m>
                <a:r>
                  <a:rPr lang="en-US" dirty="0">
                    <a:latin typeface="+mj-lt"/>
                    <a:ea typeface="Times New Roman" panose="02020603050405020304" pitchFamily="18" charset="0"/>
                  </a:rPr>
                  <a:t>    		  	(A.21)</a:t>
                </a:r>
              </a:p>
              <a:p>
                <a:pPr marL="228600" marR="0">
                  <a:spcBef>
                    <a:spcPts val="0"/>
                  </a:spcBef>
                  <a:spcAft>
                    <a:spcPts val="0"/>
                  </a:spcAft>
                </a:pPr>
                <a:r>
                  <a:rPr lang="en-US" dirty="0">
                    <a:latin typeface="+mj-lt"/>
                    <a:ea typeface="Times New Roman" panose="02020603050405020304" pitchFamily="18" charset="0"/>
                  </a:rPr>
                  <a:t>for the 2005/06–2020/21 period [</a:t>
                </a:r>
                <a14:m>
                  <m:oMath xmlns:m="http://schemas.openxmlformats.org/officeDocument/2006/math">
                    <m:r>
                      <a:rPr lang="en-US">
                        <a:latin typeface="Cambria Math" panose="02040503050406030204" pitchFamily="18" charset="0"/>
                        <a:ea typeface="Times New Roman" panose="02020603050405020304" pitchFamily="18" charset="0"/>
                        <a:sym typeface="Symbol" panose="05050102010706020507" pitchFamily="18" charset="2"/>
                      </a:rPr>
                      <m:t></m:t>
                    </m:r>
                    <m:r>
                      <a:rPr lang="en-US">
                        <a:latin typeface="Cambria Math" panose="02040503050406030204" pitchFamily="18" charset="0"/>
                        <a:ea typeface="Times New Roman" panose="02020603050405020304" pitchFamily="18" charset="0"/>
                      </a:rPr>
                      <m:t>=1.13,  </m:t>
                    </m:r>
                    <m:sSup>
                      <m:sSupPr>
                        <m:ctrlPr>
                          <a:rPr lang="en-US" i="1">
                            <a:latin typeface="Cambria Math" panose="02040503050406030204" pitchFamily="18" charset="0"/>
                            <a:ea typeface="Times New Roman" panose="02020603050405020304" pitchFamily="18" charset="0"/>
                          </a:rPr>
                        </m:ctrlPr>
                      </m:sSupPr>
                      <m:e>
                        <m:r>
                          <m:rPr>
                            <m:sty m:val="p"/>
                          </m:rPr>
                          <a:rPr lang="en-US">
                            <a:latin typeface="Cambria Math" panose="02040503050406030204" pitchFamily="18" charset="0"/>
                            <a:ea typeface="Times New Roman" panose="02020603050405020304" pitchFamily="18" charset="0"/>
                          </a:rPr>
                          <m:t>R</m:t>
                        </m:r>
                      </m:e>
                      <m:sup>
                        <m:r>
                          <a:rPr lang="en-US">
                            <a:latin typeface="Cambria Math" panose="02040503050406030204" pitchFamily="18" charset="0"/>
                            <a:ea typeface="Times New Roman" panose="02020603050405020304" pitchFamily="18" charset="0"/>
                          </a:rPr>
                          <m:t>2</m:t>
                        </m:r>
                      </m:sup>
                    </m:sSup>
                    <m:r>
                      <a:rPr lang="en-US">
                        <a:latin typeface="Cambria Math" panose="02040503050406030204" pitchFamily="18" charset="0"/>
                        <a:ea typeface="Times New Roman" panose="02020603050405020304" pitchFamily="18" charset="0"/>
                      </a:rPr>
                      <m:t>=0.0538, </m:t>
                    </m:r>
                    <m:r>
                      <m:rPr>
                        <m:sty m:val="p"/>
                      </m:rPr>
                      <a:rPr lang="en-US">
                        <a:latin typeface="Cambria Math" panose="02040503050406030204" pitchFamily="18" charset="0"/>
                        <a:ea typeface="Times New Roman" panose="02020603050405020304" pitchFamily="18" charset="0"/>
                      </a:rPr>
                      <m:t>AIC</m:t>
                    </m:r>
                    <m:r>
                      <a:rPr lang="en-US">
                        <a:latin typeface="Cambria Math" panose="02040503050406030204" pitchFamily="18" charset="0"/>
                        <a:ea typeface="Times New Roman" panose="02020603050405020304" pitchFamily="18" charset="0"/>
                      </a:rPr>
                      <m:t>=117,597, </m:t>
                    </m:r>
                    <m:r>
                      <m:rPr>
                        <m:sty m:val="p"/>
                      </m:rPr>
                      <a:rPr lang="en-US">
                        <a:latin typeface="Cambria Math" panose="02040503050406030204" pitchFamily="18" charset="0"/>
                        <a:ea typeface="Times New Roman" panose="02020603050405020304" pitchFamily="18" charset="0"/>
                      </a:rPr>
                      <m:t>Soak</m:t>
                    </m:r>
                    <m:r>
                      <a:rPr lang="en-US">
                        <a:latin typeface="Cambria Math" panose="02040503050406030204" pitchFamily="18" charset="0"/>
                        <a:ea typeface="Times New Roman" panose="02020603050405020304" pitchFamily="18" charset="0"/>
                      </a:rPr>
                      <m:t> </m:t>
                    </m:r>
                    <m:r>
                      <m:rPr>
                        <m:sty m:val="p"/>
                      </m:rPr>
                      <a:rPr lang="en-US">
                        <a:latin typeface="Cambria Math" panose="02040503050406030204" pitchFamily="18" charset="0"/>
                        <a:ea typeface="Times New Roman" panose="02020603050405020304" pitchFamily="18" charset="0"/>
                      </a:rPr>
                      <m:t>forced</m:t>
                    </m:r>
                    <m:r>
                      <a:rPr lang="en-US">
                        <a:latin typeface="Cambria Math" panose="02040503050406030204" pitchFamily="18" charset="0"/>
                        <a:ea typeface="Times New Roman" panose="02020603050405020304" pitchFamily="18" charset="0"/>
                      </a:rPr>
                      <m:t> </m:t>
                    </m:r>
                    <m:r>
                      <m:rPr>
                        <m:sty m:val="p"/>
                      </m:rPr>
                      <a:rPr lang="en-US">
                        <a:latin typeface="Cambria Math" panose="02040503050406030204" pitchFamily="18" charset="0"/>
                        <a:ea typeface="Times New Roman" panose="02020603050405020304" pitchFamily="18" charset="0"/>
                      </a:rPr>
                      <m:t>in</m:t>
                    </m:r>
                  </m:oMath>
                </a14:m>
                <a:r>
                  <a:rPr lang="en-US" dirty="0">
                    <a:latin typeface="+mj-lt"/>
                    <a:ea typeface="Times New Roman" panose="02020603050405020304" pitchFamily="18" charset="0"/>
                  </a:rPr>
                  <a:t>].</a:t>
                </a:r>
              </a:p>
            </p:txBody>
          </p:sp>
        </mc:Choice>
        <mc:Fallback xmlns="">
          <p:sp>
            <p:nvSpPr>
              <p:cNvPr id="14" name="TextBox 13">
                <a:extLst>
                  <a:ext uri="{FF2B5EF4-FFF2-40B4-BE49-F238E27FC236}">
                    <a16:creationId xmlns:a16="http://schemas.microsoft.com/office/drawing/2014/main" id="{B56AB08F-BAE0-4CEB-877C-468310E7F633}"/>
                  </a:ext>
                </a:extLst>
              </p:cNvPr>
              <p:cNvSpPr txBox="1">
                <a:spLocks noRot="1" noChangeAspect="1" noMove="1" noResize="1" noEditPoints="1" noAdjustHandles="1" noChangeArrowheads="1" noChangeShapeType="1" noTextEdit="1"/>
              </p:cNvSpPr>
              <p:nvPr/>
            </p:nvSpPr>
            <p:spPr>
              <a:xfrm>
                <a:off x="592157" y="3962400"/>
                <a:ext cx="8382000" cy="923330"/>
              </a:xfrm>
              <a:prstGeom prst="rect">
                <a:avLst/>
              </a:prstGeom>
              <a:blipFill>
                <a:blip r:embed="rId3"/>
                <a:stretch>
                  <a:fillRect t="-3311" b="-10596"/>
                </a:stretch>
              </a:blipFill>
            </p:spPr>
            <p:txBody>
              <a:bodyPr/>
              <a:lstStyle/>
              <a:p>
                <a:r>
                  <a:rPr lang="en-US">
                    <a:noFill/>
                  </a:rPr>
                  <a:t> </a:t>
                </a:r>
              </a:p>
            </p:txBody>
          </p:sp>
        </mc:Fallback>
      </mc:AlternateContent>
    </p:spTree>
    <p:extLst>
      <p:ext uri="{BB962C8B-B14F-4D97-AF65-F5344CB8AC3E}">
        <p14:creationId xmlns:p14="http://schemas.microsoft.com/office/powerpoint/2010/main" val="907980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CA6A9-0CD2-4778-9112-CBD09544BE51}"/>
              </a:ext>
            </a:extLst>
          </p:cNvPr>
          <p:cNvSpPr>
            <a:spLocks noGrp="1"/>
          </p:cNvSpPr>
          <p:nvPr>
            <p:ph type="title"/>
          </p:nvPr>
        </p:nvSpPr>
        <p:spPr>
          <a:xfrm>
            <a:off x="407018" y="799270"/>
            <a:ext cx="7848600" cy="1154097"/>
          </a:xfrm>
        </p:spPr>
        <p:txBody>
          <a:bodyPr>
            <a:normAutofit fontScale="90000"/>
          </a:bodyPr>
          <a:lstStyle/>
          <a:p>
            <a:r>
              <a:rPr lang="en-US" dirty="0"/>
              <a:t>CPUE standardization: (c) final main effects models for </a:t>
            </a:r>
            <a:r>
              <a:rPr lang="en-US" dirty="0">
                <a:solidFill>
                  <a:srgbClr val="FF0000"/>
                </a:solidFill>
              </a:rPr>
              <a:t>fish ticket samples</a:t>
            </a:r>
          </a:p>
        </p:txBody>
      </p:sp>
      <p:sp>
        <p:nvSpPr>
          <p:cNvPr id="3" name="Slide Number Placeholder 2">
            <a:extLst>
              <a:ext uri="{FF2B5EF4-FFF2-40B4-BE49-F238E27FC236}">
                <a16:creationId xmlns:a16="http://schemas.microsoft.com/office/drawing/2014/main" id="{5FD1FA35-65EA-46E4-B25F-88D1F6A4B68F}"/>
              </a:ext>
            </a:extLst>
          </p:cNvPr>
          <p:cNvSpPr>
            <a:spLocks noGrp="1"/>
          </p:cNvSpPr>
          <p:nvPr>
            <p:ph type="sldNum" sz="quarter" idx="12"/>
          </p:nvPr>
        </p:nvSpPr>
        <p:spPr/>
        <p:txBody>
          <a:bodyPr/>
          <a:lstStyle/>
          <a:p>
            <a:fld id="{28D1B9BE-D941-4EEF-A5AD-4384CF3F4BCC}" type="slidenum">
              <a:rPr lang="en-US" smtClean="0"/>
              <a:pPr/>
              <a:t>19</a:t>
            </a:fld>
            <a:endParaRPr lang="en-US" dirty="0"/>
          </a:p>
        </p:txBody>
      </p:sp>
      <p:sp>
        <p:nvSpPr>
          <p:cNvPr id="9" name="TextBox 8">
            <a:extLst>
              <a:ext uri="{FF2B5EF4-FFF2-40B4-BE49-F238E27FC236}">
                <a16:creationId xmlns:a16="http://schemas.microsoft.com/office/drawing/2014/main" id="{03BEE292-FBD7-4528-AB83-046243082A67}"/>
              </a:ext>
            </a:extLst>
          </p:cNvPr>
          <p:cNvSpPr txBox="1"/>
          <p:nvPr/>
        </p:nvSpPr>
        <p:spPr>
          <a:xfrm>
            <a:off x="533400" y="4003216"/>
            <a:ext cx="1066800" cy="369332"/>
          </a:xfrm>
          <a:prstGeom prst="rect">
            <a:avLst/>
          </a:prstGeom>
          <a:noFill/>
        </p:spPr>
        <p:txBody>
          <a:bodyPr wrap="square" rtlCol="0">
            <a:spAutoFit/>
          </a:bodyPr>
          <a:lstStyle/>
          <a:p>
            <a:r>
              <a:rPr lang="en-US" dirty="0">
                <a:solidFill>
                  <a:srgbClr val="FF0000"/>
                </a:solidFill>
              </a:rPr>
              <a:t>WAG</a:t>
            </a:r>
            <a:r>
              <a:rPr lang="en-US" dirty="0"/>
              <a:t>:</a:t>
            </a:r>
          </a:p>
        </p:txBody>
      </p:sp>
      <p:sp>
        <p:nvSpPr>
          <p:cNvPr id="8" name="TextBox 7">
            <a:extLst>
              <a:ext uri="{FF2B5EF4-FFF2-40B4-BE49-F238E27FC236}">
                <a16:creationId xmlns:a16="http://schemas.microsoft.com/office/drawing/2014/main" id="{59A75292-35F6-4F2A-B412-EA95400936B3}"/>
              </a:ext>
            </a:extLst>
          </p:cNvPr>
          <p:cNvSpPr txBox="1"/>
          <p:nvPr/>
        </p:nvSpPr>
        <p:spPr>
          <a:xfrm>
            <a:off x="533400" y="2404751"/>
            <a:ext cx="1066800" cy="369332"/>
          </a:xfrm>
          <a:prstGeom prst="rect">
            <a:avLst/>
          </a:prstGeom>
          <a:noFill/>
        </p:spPr>
        <p:txBody>
          <a:bodyPr wrap="square">
            <a:spAutoFit/>
          </a:bodyPr>
          <a:lstStyle/>
          <a:p>
            <a:r>
              <a:rPr lang="en-US" dirty="0">
                <a:solidFill>
                  <a:srgbClr val="FF0000"/>
                </a:solidFill>
              </a:rPr>
              <a:t>EAG</a:t>
            </a:r>
            <a:r>
              <a:rPr lang="en-US" dirty="0"/>
              <a:t>:</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063A2A7-A327-4837-9D26-A0B1A4137146}"/>
                  </a:ext>
                </a:extLst>
              </p:cNvPr>
              <p:cNvSpPr txBox="1"/>
              <p:nvPr/>
            </p:nvSpPr>
            <p:spPr>
              <a:xfrm>
                <a:off x="228600" y="2747459"/>
                <a:ext cx="8610600" cy="646331"/>
              </a:xfrm>
              <a:prstGeom prst="rect">
                <a:avLst/>
              </a:prstGeom>
              <a:noFill/>
            </p:spPr>
            <p:txBody>
              <a:bodyPr wrap="square">
                <a:spAutoFit/>
              </a:bodyPr>
              <a:lstStyle/>
              <a:p>
                <a:pPr marL="228600" marR="0">
                  <a:spcBef>
                    <a:spcPts val="0"/>
                  </a:spcBef>
                  <a:spcAft>
                    <a:spcPts val="0"/>
                  </a:spcAft>
                </a:pPr>
                <a14:m>
                  <m:oMath xmlns:m="http://schemas.openxmlformats.org/officeDocument/2006/math">
                    <m:func>
                      <m:funcPr>
                        <m:ctrlPr>
                          <a:rPr lang="en-US" i="1" smtClean="0">
                            <a:effectLst/>
                            <a:latin typeface="Cambria Math" panose="02040503050406030204" pitchFamily="18" charset="0"/>
                            <a:ea typeface="Times New Roman" panose="02020603050405020304" pitchFamily="18" charset="0"/>
                          </a:rPr>
                        </m:ctrlPr>
                      </m:funcPr>
                      <m:fName>
                        <m:r>
                          <m:rPr>
                            <m:sty m:val="p"/>
                          </m:rPr>
                          <a:rPr lang="en-US">
                            <a:effectLst/>
                            <a:latin typeface="Cambria Math" panose="02040503050406030204" pitchFamily="18" charset="0"/>
                            <a:ea typeface="Times New Roman" panose="02020603050405020304" pitchFamily="18" charset="0"/>
                          </a:rPr>
                          <m:t>ln</m:t>
                        </m:r>
                      </m:fName>
                      <m:e>
                        <m:d>
                          <m:dPr>
                            <m:ctrlPr>
                              <a:rPr lang="en-US" i="1">
                                <a:effectLst/>
                                <a:latin typeface="Cambria Math" panose="02040503050406030204" pitchFamily="18" charset="0"/>
                                <a:ea typeface="Times New Roman" panose="02020603050405020304" pitchFamily="18" charset="0"/>
                              </a:rPr>
                            </m:ctrlPr>
                          </m:dPr>
                          <m:e>
                            <m:r>
                              <m:rPr>
                                <m:sty m:val="p"/>
                              </m:rPr>
                              <a:rPr lang="en-US">
                                <a:effectLst/>
                                <a:latin typeface="Cambria Math" panose="02040503050406030204" pitchFamily="18" charset="0"/>
                                <a:ea typeface="Times New Roman" panose="02020603050405020304" pitchFamily="18" charset="0"/>
                              </a:rPr>
                              <m:t>CPUE</m:t>
                            </m:r>
                          </m:e>
                        </m:d>
                      </m:e>
                    </m:func>
                    <m:r>
                      <a:rPr lang="en-US">
                        <a:effectLst/>
                        <a:latin typeface="Cambria Math" panose="02040503050406030204" pitchFamily="18" charset="0"/>
                        <a:ea typeface="Times New Roman" panose="02020603050405020304" pitchFamily="18" charset="0"/>
                      </a:rPr>
                      <m:t>= </m:t>
                    </m:r>
                    <m:r>
                      <m:rPr>
                        <m:sty m:val="p"/>
                      </m:rPr>
                      <a:rPr lang="en-US">
                        <a:effectLst/>
                        <a:latin typeface="Cambria Math" panose="02040503050406030204" pitchFamily="18" charset="0"/>
                        <a:ea typeface="Times New Roman" panose="02020603050405020304" pitchFamily="18" charset="0"/>
                      </a:rPr>
                      <m:t>Year</m:t>
                    </m:r>
                    <m:r>
                      <a:rPr lang="en-US">
                        <a:effectLst/>
                        <a:latin typeface="Cambria Math" panose="02040503050406030204" pitchFamily="18" charset="0"/>
                        <a:ea typeface="Times New Roman" panose="02020603050405020304" pitchFamily="18" charset="0"/>
                      </a:rPr>
                      <m:t>+</m:t>
                    </m:r>
                    <m:r>
                      <m:rPr>
                        <m:sty m:val="p"/>
                      </m:rPr>
                      <a:rPr lang="en-US">
                        <a:effectLst/>
                        <a:latin typeface="Cambria Math" panose="02040503050406030204" pitchFamily="18" charset="0"/>
                        <a:ea typeface="Times New Roman" panose="02020603050405020304" pitchFamily="18" charset="0"/>
                      </a:rPr>
                      <m:t>Vessel</m:t>
                    </m:r>
                    <m:r>
                      <a:rPr lang="en-US">
                        <a:effectLst/>
                        <a:latin typeface="Cambria Math" panose="02040503050406030204" pitchFamily="18" charset="0"/>
                        <a:ea typeface="Times New Roman" panose="02020603050405020304" pitchFamily="18" charset="0"/>
                      </a:rPr>
                      <m:t>+</m:t>
                    </m:r>
                    <m:r>
                      <m:rPr>
                        <m:sty m:val="p"/>
                      </m:rPr>
                      <a:rPr lang="en-US">
                        <a:effectLst/>
                        <a:latin typeface="Cambria Math" panose="02040503050406030204" pitchFamily="18" charset="0"/>
                        <a:ea typeface="Times New Roman" panose="02020603050405020304" pitchFamily="18" charset="0"/>
                      </a:rPr>
                      <m:t>Month</m:t>
                    </m:r>
                  </m:oMath>
                </a14:m>
                <a:r>
                  <a:rPr lang="en-US" dirty="0">
                    <a:effectLst/>
                    <a:latin typeface="+mj-lt"/>
                    <a:ea typeface="Times New Roman" panose="02020603050405020304" pitchFamily="18" charset="0"/>
                  </a:rPr>
                  <a:t>	 			(A.22) </a:t>
                </a:r>
              </a:p>
              <a:p>
                <a:pPr marL="228600" marR="0">
                  <a:spcBef>
                    <a:spcPts val="0"/>
                  </a:spcBef>
                  <a:spcAft>
                    <a:spcPts val="0"/>
                  </a:spcAft>
                </a:pPr>
                <a:r>
                  <a:rPr lang="en-US" dirty="0">
                    <a:effectLst/>
                    <a:latin typeface="+mj-lt"/>
                    <a:ea typeface="Times New Roman" panose="02020603050405020304" pitchFamily="18" charset="0"/>
                  </a:rPr>
                  <a:t>for the 1985/86–1998/99 period [</a:t>
                </a:r>
                <a:r>
                  <a:rPr lang="en-US" dirty="0">
                    <a:effectLst/>
                    <a:latin typeface="+mj-lt"/>
                    <a:ea typeface="Times New Roman" panose="02020603050405020304" pitchFamily="18" charset="0"/>
                    <a:sym typeface="Symbol" panose="05050102010706020507" pitchFamily="18" charset="2"/>
                  </a:rPr>
                  <a:t></a:t>
                </a:r>
                <a:r>
                  <a:rPr lang="en-US" dirty="0">
                    <a:effectLst/>
                    <a:latin typeface="+mj-lt"/>
                    <a:ea typeface="Times New Roman" panose="02020603050405020304" pitchFamily="18" charset="0"/>
                  </a:rPr>
                  <a:t>=10.40, </a:t>
                </a:r>
                <a14:m>
                  <m:oMath xmlns:m="http://schemas.openxmlformats.org/officeDocument/2006/math">
                    <m:sSup>
                      <m:sSupPr>
                        <m:ctrlPr>
                          <a:rPr lang="en-US" i="1">
                            <a:effectLst/>
                            <a:latin typeface="Cambria Math" panose="02040503050406030204" pitchFamily="18" charset="0"/>
                            <a:ea typeface="Times New Roman" panose="02020603050405020304" pitchFamily="18" charset="0"/>
                          </a:rPr>
                        </m:ctrlPr>
                      </m:sSupPr>
                      <m:e>
                        <m:r>
                          <m:rPr>
                            <m:sty m:val="p"/>
                          </m:rPr>
                          <a:rPr lang="en-US">
                            <a:effectLst/>
                            <a:latin typeface="Cambria Math" panose="02040503050406030204" pitchFamily="18" charset="0"/>
                            <a:ea typeface="Times New Roman" panose="02020603050405020304" pitchFamily="18" charset="0"/>
                          </a:rPr>
                          <m:t>R</m:t>
                        </m:r>
                      </m:e>
                      <m:sup>
                        <m:r>
                          <a:rPr lang="en-US">
                            <a:effectLst/>
                            <a:latin typeface="Cambria Math" panose="02040503050406030204" pitchFamily="18" charset="0"/>
                            <a:ea typeface="Times New Roman" panose="02020603050405020304" pitchFamily="18" charset="0"/>
                          </a:rPr>
                          <m:t>2</m:t>
                        </m:r>
                      </m:sup>
                    </m:sSup>
                    <m:r>
                      <a:rPr lang="en-US">
                        <a:effectLst/>
                        <a:latin typeface="Cambria Math" panose="02040503050406030204" pitchFamily="18" charset="0"/>
                        <a:ea typeface="Times New Roman" panose="02020603050405020304" pitchFamily="18" charset="0"/>
                      </a:rPr>
                      <m:t>=0.3327, </m:t>
                    </m:r>
                    <m:r>
                      <m:rPr>
                        <m:sty m:val="p"/>
                      </m:rPr>
                      <a:rPr lang="en-US">
                        <a:effectLst/>
                        <a:latin typeface="Cambria Math" panose="02040503050406030204" pitchFamily="18" charset="0"/>
                        <a:ea typeface="Times New Roman" panose="02020603050405020304" pitchFamily="18" charset="0"/>
                      </a:rPr>
                      <m:t>AIC</m:t>
                    </m:r>
                    <m:r>
                      <a:rPr lang="en-US">
                        <a:effectLst/>
                        <a:latin typeface="Cambria Math" panose="02040503050406030204" pitchFamily="18" charset="0"/>
                        <a:ea typeface="Times New Roman" panose="02020603050405020304" pitchFamily="18" charset="0"/>
                      </a:rPr>
                      <m:t>=16,535</m:t>
                    </m:r>
                  </m:oMath>
                </a14:m>
                <a:r>
                  <a:rPr lang="en-US" dirty="0">
                    <a:effectLst/>
                    <a:latin typeface="+mj-lt"/>
                    <a:ea typeface="Times New Roman" panose="02020603050405020304" pitchFamily="18" charset="0"/>
                  </a:rPr>
                  <a:t>]</a:t>
                </a:r>
              </a:p>
            </p:txBody>
          </p:sp>
        </mc:Choice>
        <mc:Fallback xmlns="">
          <p:sp>
            <p:nvSpPr>
              <p:cNvPr id="10" name="TextBox 9">
                <a:extLst>
                  <a:ext uri="{FF2B5EF4-FFF2-40B4-BE49-F238E27FC236}">
                    <a16:creationId xmlns:a16="http://schemas.microsoft.com/office/drawing/2014/main" id="{D063A2A7-A327-4837-9D26-A0B1A4137146}"/>
                  </a:ext>
                </a:extLst>
              </p:cNvPr>
              <p:cNvSpPr txBox="1">
                <a:spLocks noRot="1" noChangeAspect="1" noMove="1" noResize="1" noEditPoints="1" noAdjustHandles="1" noChangeArrowheads="1" noChangeShapeType="1" noTextEdit="1"/>
              </p:cNvSpPr>
              <p:nvPr/>
            </p:nvSpPr>
            <p:spPr>
              <a:xfrm>
                <a:off x="228600" y="2747459"/>
                <a:ext cx="8610600" cy="646331"/>
              </a:xfrm>
              <a:prstGeom prst="rect">
                <a:avLst/>
              </a:prstGeom>
              <a:blipFill>
                <a:blip r:embed="rId2"/>
                <a:stretch>
                  <a:fillRect t="-5660" b="-160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02551C4-8529-4AF3-B0FE-329C9759402D}"/>
                  </a:ext>
                </a:extLst>
              </p:cNvPr>
              <p:cNvSpPr txBox="1"/>
              <p:nvPr/>
            </p:nvSpPr>
            <p:spPr>
              <a:xfrm>
                <a:off x="407018" y="4552036"/>
                <a:ext cx="8127382" cy="652551"/>
              </a:xfrm>
              <a:prstGeom prst="rect">
                <a:avLst/>
              </a:prstGeom>
              <a:noFill/>
            </p:spPr>
            <p:txBody>
              <a:bodyPr wrap="square">
                <a:spAutoFit/>
              </a:bodyPr>
              <a:lstStyle/>
              <a:p>
                <a:pPr marL="228600" marR="0">
                  <a:spcBef>
                    <a:spcPts val="0"/>
                  </a:spcBef>
                  <a:spcAft>
                    <a:spcPts val="0"/>
                  </a:spcAft>
                </a:pPr>
                <a14:m>
                  <m:oMath xmlns:m="http://schemas.openxmlformats.org/officeDocument/2006/math">
                    <m:func>
                      <m:funcPr>
                        <m:ctrlPr>
                          <a:rPr lang="en-US" i="1" smtClean="0">
                            <a:effectLst/>
                            <a:latin typeface="Cambria Math" panose="02040503050406030204" pitchFamily="18" charset="0"/>
                            <a:ea typeface="Times New Roman" panose="02020603050405020304" pitchFamily="18" charset="0"/>
                          </a:rPr>
                        </m:ctrlPr>
                      </m:funcPr>
                      <m:fName>
                        <m:r>
                          <m:rPr>
                            <m:sty m:val="p"/>
                          </m:rPr>
                          <a:rPr lang="en-US">
                            <a:effectLst/>
                            <a:latin typeface="Cambria Math" panose="02040503050406030204" pitchFamily="18" charset="0"/>
                            <a:ea typeface="Times New Roman" panose="02020603050405020304" pitchFamily="18" charset="0"/>
                          </a:rPr>
                          <m:t>ln</m:t>
                        </m:r>
                      </m:fName>
                      <m:e>
                        <m:d>
                          <m:dPr>
                            <m:ctrlPr>
                              <a:rPr lang="en-US" i="1">
                                <a:effectLst/>
                                <a:latin typeface="Cambria Math" panose="02040503050406030204" pitchFamily="18" charset="0"/>
                                <a:ea typeface="Times New Roman" panose="02020603050405020304" pitchFamily="18" charset="0"/>
                              </a:rPr>
                            </m:ctrlPr>
                          </m:dPr>
                          <m:e>
                            <m:r>
                              <m:rPr>
                                <m:sty m:val="p"/>
                              </m:rPr>
                              <a:rPr lang="en-US">
                                <a:effectLst/>
                                <a:latin typeface="Cambria Math" panose="02040503050406030204" pitchFamily="18" charset="0"/>
                                <a:ea typeface="Times New Roman" panose="02020603050405020304" pitchFamily="18" charset="0"/>
                              </a:rPr>
                              <m:t>CPUE</m:t>
                            </m:r>
                          </m:e>
                        </m:d>
                      </m:e>
                    </m:func>
                    <m:r>
                      <a:rPr lang="en-US">
                        <a:effectLst/>
                        <a:latin typeface="Cambria Math" panose="02040503050406030204" pitchFamily="18" charset="0"/>
                        <a:ea typeface="Times New Roman" panose="02020603050405020304" pitchFamily="18" charset="0"/>
                      </a:rPr>
                      <m:t>= </m:t>
                    </m:r>
                    <m:r>
                      <m:rPr>
                        <m:sty m:val="p"/>
                      </m:rPr>
                      <a:rPr lang="en-US">
                        <a:effectLst/>
                        <a:latin typeface="Cambria Math" panose="02040503050406030204" pitchFamily="18" charset="0"/>
                        <a:ea typeface="Times New Roman" panose="02020603050405020304" pitchFamily="18" charset="0"/>
                      </a:rPr>
                      <m:t>Year</m:t>
                    </m:r>
                    <m:r>
                      <a:rPr lang="en-US">
                        <a:effectLst/>
                        <a:latin typeface="Cambria Math" panose="02040503050406030204" pitchFamily="18" charset="0"/>
                        <a:ea typeface="Times New Roman" panose="02020603050405020304" pitchFamily="18" charset="0"/>
                      </a:rPr>
                      <m:t>+</m:t>
                    </m:r>
                    <m:r>
                      <m:rPr>
                        <m:sty m:val="p"/>
                      </m:rPr>
                      <a:rPr lang="en-US">
                        <a:effectLst/>
                        <a:latin typeface="Cambria Math" panose="02040503050406030204" pitchFamily="18" charset="0"/>
                        <a:ea typeface="Times New Roman" panose="02020603050405020304" pitchFamily="18" charset="0"/>
                      </a:rPr>
                      <m:t>Vessel</m:t>
                    </m:r>
                    <m:r>
                      <a:rPr lang="en-US">
                        <a:effectLst/>
                        <a:latin typeface="Cambria Math" panose="02040503050406030204" pitchFamily="18" charset="0"/>
                        <a:ea typeface="Times New Roman" panose="02020603050405020304" pitchFamily="18" charset="0"/>
                      </a:rPr>
                      <m:t>+</m:t>
                    </m:r>
                    <m:r>
                      <m:rPr>
                        <m:sty m:val="p"/>
                      </m:rPr>
                      <a:rPr lang="en-US">
                        <a:effectLst/>
                        <a:latin typeface="Cambria Math" panose="02040503050406030204" pitchFamily="18" charset="0"/>
                        <a:ea typeface="Times New Roman" panose="02020603050405020304" pitchFamily="18" charset="0"/>
                      </a:rPr>
                      <m:t>Area</m:t>
                    </m:r>
                  </m:oMath>
                </a14:m>
                <a:r>
                  <a:rPr lang="en-US" dirty="0">
                    <a:effectLst/>
                    <a:latin typeface="+mj-lt"/>
                    <a:ea typeface="Times New Roman" panose="02020603050405020304" pitchFamily="18" charset="0"/>
                  </a:rPr>
                  <a:t>	    			            (A.23) </a:t>
                </a:r>
              </a:p>
              <a:p>
                <a:pPr marL="228600" marR="0">
                  <a:spcBef>
                    <a:spcPts val="0"/>
                  </a:spcBef>
                  <a:spcAft>
                    <a:spcPts val="0"/>
                  </a:spcAft>
                </a:pPr>
                <a:r>
                  <a:rPr lang="en-US" dirty="0">
                    <a:effectLst/>
                    <a:latin typeface="+mj-lt"/>
                    <a:ea typeface="Times New Roman" panose="02020603050405020304" pitchFamily="18" charset="0"/>
                  </a:rPr>
                  <a:t>for the 1985/86–1998/99 period [</a:t>
                </a:r>
                <a:r>
                  <a:rPr lang="en-US" dirty="0">
                    <a:effectLst/>
                    <a:latin typeface="+mj-lt"/>
                    <a:ea typeface="Times New Roman" panose="02020603050405020304" pitchFamily="18" charset="0"/>
                    <a:sym typeface="Symbol" panose="05050102010706020507" pitchFamily="18" charset="2"/>
                  </a:rPr>
                  <a:t></a:t>
                </a:r>
                <a:r>
                  <a:rPr lang="en-US" dirty="0">
                    <a:effectLst/>
                    <a:latin typeface="+mj-lt"/>
                    <a:ea typeface="Times New Roman" panose="02020603050405020304" pitchFamily="18" charset="0"/>
                  </a:rPr>
                  <a:t>=6.67, </a:t>
                </a:r>
                <a14:m>
                  <m:oMath xmlns:m="http://schemas.openxmlformats.org/officeDocument/2006/math">
                    <m:sSup>
                      <m:sSupPr>
                        <m:ctrlPr>
                          <a:rPr lang="en-US" i="1">
                            <a:effectLst/>
                            <a:latin typeface="Cambria Math" panose="02040503050406030204" pitchFamily="18" charset="0"/>
                            <a:ea typeface="Times New Roman" panose="02020603050405020304" pitchFamily="18" charset="0"/>
                          </a:rPr>
                        </m:ctrlPr>
                      </m:sSupPr>
                      <m:e>
                        <m:r>
                          <m:rPr>
                            <m:sty m:val="p"/>
                          </m:rPr>
                          <a:rPr lang="en-US">
                            <a:effectLst/>
                            <a:latin typeface="Cambria Math" panose="02040503050406030204" pitchFamily="18" charset="0"/>
                            <a:ea typeface="Times New Roman" panose="02020603050405020304" pitchFamily="18" charset="0"/>
                          </a:rPr>
                          <m:t>R</m:t>
                        </m:r>
                      </m:e>
                      <m:sup>
                        <m:r>
                          <a:rPr lang="en-US">
                            <a:effectLst/>
                            <a:latin typeface="Cambria Math" panose="02040503050406030204" pitchFamily="18" charset="0"/>
                            <a:ea typeface="Times New Roman" panose="02020603050405020304" pitchFamily="18" charset="0"/>
                          </a:rPr>
                          <m:t>2</m:t>
                        </m:r>
                      </m:sup>
                    </m:sSup>
                    <m:r>
                      <a:rPr lang="en-US">
                        <a:effectLst/>
                        <a:latin typeface="Cambria Math" panose="02040503050406030204" pitchFamily="18" charset="0"/>
                        <a:ea typeface="Times New Roman" panose="02020603050405020304" pitchFamily="18" charset="0"/>
                      </a:rPr>
                      <m:t>=0.3569, </m:t>
                    </m:r>
                    <m:r>
                      <m:rPr>
                        <m:sty m:val="p"/>
                      </m:rPr>
                      <a:rPr lang="en-US">
                        <a:effectLst/>
                        <a:latin typeface="Cambria Math" panose="02040503050406030204" pitchFamily="18" charset="0"/>
                        <a:ea typeface="Times New Roman" panose="02020603050405020304" pitchFamily="18" charset="0"/>
                      </a:rPr>
                      <m:t>AIC</m:t>
                    </m:r>
                    <m:r>
                      <a:rPr lang="en-US">
                        <a:effectLst/>
                        <a:latin typeface="Cambria Math" panose="02040503050406030204" pitchFamily="18" charset="0"/>
                        <a:ea typeface="Times New Roman" panose="02020603050405020304" pitchFamily="18" charset="0"/>
                      </a:rPr>
                      <m:t>=31,215</m:t>
                    </m:r>
                  </m:oMath>
                </a14:m>
                <a:r>
                  <a:rPr lang="en-US" dirty="0">
                    <a:effectLst/>
                    <a:latin typeface="+mj-lt"/>
                    <a:ea typeface="Times New Roman" panose="02020603050405020304" pitchFamily="18" charset="0"/>
                  </a:rPr>
                  <a:t>]</a:t>
                </a:r>
              </a:p>
            </p:txBody>
          </p:sp>
        </mc:Choice>
        <mc:Fallback xmlns="">
          <p:sp>
            <p:nvSpPr>
              <p:cNvPr id="13" name="TextBox 12">
                <a:extLst>
                  <a:ext uri="{FF2B5EF4-FFF2-40B4-BE49-F238E27FC236}">
                    <a16:creationId xmlns:a16="http://schemas.microsoft.com/office/drawing/2014/main" id="{602551C4-8529-4AF3-B0FE-329C9759402D}"/>
                  </a:ext>
                </a:extLst>
              </p:cNvPr>
              <p:cNvSpPr txBox="1">
                <a:spLocks noRot="1" noChangeAspect="1" noMove="1" noResize="1" noEditPoints="1" noAdjustHandles="1" noChangeArrowheads="1" noChangeShapeType="1" noTextEdit="1"/>
              </p:cNvSpPr>
              <p:nvPr/>
            </p:nvSpPr>
            <p:spPr>
              <a:xfrm>
                <a:off x="407018" y="4552036"/>
                <a:ext cx="8127382" cy="652551"/>
              </a:xfrm>
              <a:prstGeom prst="rect">
                <a:avLst/>
              </a:prstGeom>
              <a:blipFill>
                <a:blip r:embed="rId3"/>
                <a:stretch>
                  <a:fillRect t="-5607" b="-14953"/>
                </a:stretch>
              </a:blipFill>
            </p:spPr>
            <p:txBody>
              <a:bodyPr/>
              <a:lstStyle/>
              <a:p>
                <a:r>
                  <a:rPr lang="en-US">
                    <a:noFill/>
                  </a:rPr>
                  <a:t> </a:t>
                </a:r>
              </a:p>
            </p:txBody>
          </p:sp>
        </mc:Fallback>
      </mc:AlternateContent>
    </p:spTree>
    <p:extLst>
      <p:ext uri="{BB962C8B-B14F-4D97-AF65-F5344CB8AC3E}">
        <p14:creationId xmlns:p14="http://schemas.microsoft.com/office/powerpoint/2010/main" val="3780502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745" y="1644650"/>
            <a:ext cx="990600" cy="457200"/>
          </a:xfrm>
        </p:spPr>
        <p:txBody>
          <a:bodyPr>
            <a:normAutofit/>
          </a:bodyPr>
          <a:lstStyle/>
          <a:p>
            <a:r>
              <a:rPr lang="en-US" sz="2400" dirty="0">
                <a:solidFill>
                  <a:srgbClr val="FF0000"/>
                </a:solidFill>
              </a:rPr>
              <a:t>EAG</a:t>
            </a:r>
            <a:endParaRPr lang="en-US" sz="2400" dirty="0"/>
          </a:p>
        </p:txBody>
      </p:sp>
      <p:sp>
        <p:nvSpPr>
          <p:cNvPr id="7" name="Rectangle 6"/>
          <p:cNvSpPr/>
          <p:nvPr/>
        </p:nvSpPr>
        <p:spPr>
          <a:xfrm>
            <a:off x="1564411" y="3810000"/>
            <a:ext cx="1143000" cy="461665"/>
          </a:xfrm>
          <a:prstGeom prst="rect">
            <a:avLst/>
          </a:prstGeom>
        </p:spPr>
        <p:txBody>
          <a:bodyPr wrap="square">
            <a:spAutoFit/>
          </a:bodyPr>
          <a:lstStyle/>
          <a:p>
            <a:r>
              <a:rPr lang="en-US" sz="2400" dirty="0">
                <a:solidFill>
                  <a:srgbClr val="FF0000"/>
                </a:solidFill>
              </a:rPr>
              <a:t>WAG</a:t>
            </a:r>
            <a:endParaRPr lang="en-US" sz="2400" dirty="0"/>
          </a:p>
        </p:txBody>
      </p:sp>
      <p:sp>
        <p:nvSpPr>
          <p:cNvPr id="3" name="TextBox 2"/>
          <p:cNvSpPr txBox="1"/>
          <p:nvPr/>
        </p:nvSpPr>
        <p:spPr>
          <a:xfrm>
            <a:off x="152399" y="381000"/>
            <a:ext cx="2422605" cy="830997"/>
          </a:xfrm>
          <a:prstGeom prst="rect">
            <a:avLst/>
          </a:prstGeom>
          <a:noFill/>
        </p:spPr>
        <p:txBody>
          <a:bodyPr wrap="square" rtlCol="0">
            <a:spAutoFit/>
          </a:bodyPr>
          <a:lstStyle/>
          <a:p>
            <a:r>
              <a:rPr lang="en-US" sz="1600" dirty="0"/>
              <a:t>Catch (t) and CPUE  </a:t>
            </a:r>
            <a:br>
              <a:rPr lang="en-US" sz="1600" dirty="0"/>
            </a:br>
            <a:r>
              <a:rPr lang="en-US" sz="1600" dirty="0"/>
              <a:t>(number of crab per pot lift), 1985/86–2020/21 </a:t>
            </a:r>
          </a:p>
        </p:txBody>
      </p:sp>
      <p:sp>
        <p:nvSpPr>
          <p:cNvPr id="9" name="Slide Number Placeholder 8"/>
          <p:cNvSpPr>
            <a:spLocks noGrp="1"/>
          </p:cNvSpPr>
          <p:nvPr>
            <p:ph type="sldNum" sz="quarter" idx="12"/>
          </p:nvPr>
        </p:nvSpPr>
        <p:spPr>
          <a:xfrm>
            <a:off x="8101747" y="152400"/>
            <a:ext cx="941203" cy="301752"/>
          </a:xfrm>
        </p:spPr>
        <p:txBody>
          <a:bodyPr/>
          <a:lstStyle/>
          <a:p>
            <a:fld id="{28D1B9BE-D941-4EEF-A5AD-4384CF3F4BCC}" type="slidenum">
              <a:rPr lang="en-US" smtClean="0"/>
              <a:pPr/>
              <a:t>2</a:t>
            </a:fld>
            <a:endParaRPr lang="en-US" dirty="0"/>
          </a:p>
        </p:txBody>
      </p:sp>
      <p:sp>
        <p:nvSpPr>
          <p:cNvPr id="8" name="TextBox 7"/>
          <p:cNvSpPr txBox="1"/>
          <p:nvPr/>
        </p:nvSpPr>
        <p:spPr>
          <a:xfrm>
            <a:off x="152399" y="4500265"/>
            <a:ext cx="2694271" cy="1631216"/>
          </a:xfrm>
          <a:prstGeom prst="rect">
            <a:avLst/>
          </a:prstGeom>
          <a:noFill/>
        </p:spPr>
        <p:txBody>
          <a:bodyPr wrap="square" rtlCol="0">
            <a:spAutoFit/>
          </a:bodyPr>
          <a:lstStyle/>
          <a:p>
            <a:r>
              <a:rPr lang="en-US" sz="1600" dirty="0"/>
              <a:t>TACs :</a:t>
            </a:r>
          </a:p>
          <a:p>
            <a:r>
              <a:rPr lang="en-US" sz="1600" dirty="0"/>
              <a:t>2020/21: </a:t>
            </a:r>
          </a:p>
          <a:p>
            <a:r>
              <a:rPr lang="en-US" sz="1600" dirty="0"/>
              <a:t>(1) </a:t>
            </a:r>
            <a:r>
              <a:rPr lang="en-US" sz="1600" dirty="0">
                <a:solidFill>
                  <a:srgbClr val="FF0000"/>
                </a:solidFill>
              </a:rPr>
              <a:t>EAG</a:t>
            </a:r>
            <a:r>
              <a:rPr lang="en-US" sz="1600" dirty="0"/>
              <a:t>:  3.650 million lbs</a:t>
            </a:r>
          </a:p>
          <a:p>
            <a:r>
              <a:rPr lang="en-US" sz="1600" dirty="0"/>
              <a:t>(2) </a:t>
            </a:r>
            <a:r>
              <a:rPr lang="en-US" sz="1600" dirty="0">
                <a:solidFill>
                  <a:srgbClr val="FF0000"/>
                </a:solidFill>
              </a:rPr>
              <a:t>WAG</a:t>
            </a:r>
            <a:r>
              <a:rPr lang="en-US" sz="1600" dirty="0"/>
              <a:t>: 2.960 million lbs</a:t>
            </a:r>
          </a:p>
          <a:p>
            <a:endParaRPr lang="en-US" dirty="0"/>
          </a:p>
          <a:p>
            <a:endParaRPr lang="en-US" dirty="0"/>
          </a:p>
        </p:txBody>
      </p:sp>
      <p:pic>
        <p:nvPicPr>
          <p:cNvPr id="10" name="Picture 9" descr="Chart, line chart&#10;&#10;Description automatically generated">
            <a:extLst>
              <a:ext uri="{FF2B5EF4-FFF2-40B4-BE49-F238E27FC236}">
                <a16:creationId xmlns:a16="http://schemas.microsoft.com/office/drawing/2014/main" id="{40A68F5B-9C79-45F4-8E0B-4440BE57338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8748" y="85725"/>
            <a:ext cx="5943600" cy="3343275"/>
          </a:xfrm>
          <a:prstGeom prst="rect">
            <a:avLst/>
          </a:prstGeom>
          <a:noFill/>
          <a:ln>
            <a:noFill/>
          </a:ln>
        </p:spPr>
      </p:pic>
      <p:pic>
        <p:nvPicPr>
          <p:cNvPr id="11" name="Picture 10" descr="Chart, line chart&#10;&#10;Description automatically generated">
            <a:extLst>
              <a:ext uri="{FF2B5EF4-FFF2-40B4-BE49-F238E27FC236}">
                <a16:creationId xmlns:a16="http://schemas.microsoft.com/office/drawing/2014/main" id="{B9C0EB0A-8ECC-4280-AAAE-1F0B15372C0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2345" y="3437894"/>
            <a:ext cx="5943600" cy="3343275"/>
          </a:xfrm>
          <a:prstGeom prst="rect">
            <a:avLst/>
          </a:prstGeom>
          <a:noFill/>
          <a:ln>
            <a:noFill/>
          </a:ln>
        </p:spPr>
      </p:pic>
    </p:spTree>
    <p:extLst>
      <p:ext uri="{BB962C8B-B14F-4D97-AF65-F5344CB8AC3E}">
        <p14:creationId xmlns:p14="http://schemas.microsoft.com/office/powerpoint/2010/main" val="1461255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BE9B9-B22A-4280-A083-8DF5635F3918}"/>
              </a:ext>
            </a:extLst>
          </p:cNvPr>
          <p:cNvSpPr>
            <a:spLocks noGrp="1"/>
          </p:cNvSpPr>
          <p:nvPr>
            <p:ph type="title"/>
          </p:nvPr>
        </p:nvSpPr>
        <p:spPr>
          <a:xfrm>
            <a:off x="469816" y="288952"/>
            <a:ext cx="7315200" cy="381000"/>
          </a:xfrm>
        </p:spPr>
        <p:txBody>
          <a:bodyPr>
            <a:normAutofit fontScale="90000"/>
          </a:bodyPr>
          <a:lstStyle/>
          <a:p>
            <a:r>
              <a:rPr lang="en-US" sz="1800" i="1" dirty="0"/>
              <a:t>d. Estimation of observer CPUE index by  the Year:Area interaction model (21.1b) </a:t>
            </a:r>
            <a:endParaRPr lang="en-US" sz="1800" dirty="0"/>
          </a:p>
        </p:txBody>
      </p:sp>
      <p:sp>
        <p:nvSpPr>
          <p:cNvPr id="4" name="Slide Number Placeholder 3">
            <a:extLst>
              <a:ext uri="{FF2B5EF4-FFF2-40B4-BE49-F238E27FC236}">
                <a16:creationId xmlns:a16="http://schemas.microsoft.com/office/drawing/2014/main" id="{1B039EE9-FD5B-4BC6-8D63-027E54C21824}"/>
              </a:ext>
            </a:extLst>
          </p:cNvPr>
          <p:cNvSpPr>
            <a:spLocks noGrp="1"/>
          </p:cNvSpPr>
          <p:nvPr>
            <p:ph type="sldNum" sz="quarter" idx="12"/>
          </p:nvPr>
        </p:nvSpPr>
        <p:spPr/>
        <p:txBody>
          <a:bodyPr/>
          <a:lstStyle/>
          <a:p>
            <a:fld id="{28D1B9BE-D941-4EEF-A5AD-4384CF3F4BCC}" type="slidenum">
              <a:rPr lang="en-US" smtClean="0"/>
              <a:pPr/>
              <a:t>20</a:t>
            </a:fld>
            <a:endParaRPr lang="en-US" dirty="0"/>
          </a:p>
        </p:txBody>
      </p:sp>
      <p:sp>
        <p:nvSpPr>
          <p:cNvPr id="6" name="TextBox 5">
            <a:extLst>
              <a:ext uri="{FF2B5EF4-FFF2-40B4-BE49-F238E27FC236}">
                <a16:creationId xmlns:a16="http://schemas.microsoft.com/office/drawing/2014/main" id="{F7C0284E-2392-4061-8259-F400BC8E8F46}"/>
              </a:ext>
            </a:extLst>
          </p:cNvPr>
          <p:cNvSpPr txBox="1"/>
          <p:nvPr/>
        </p:nvSpPr>
        <p:spPr>
          <a:xfrm>
            <a:off x="228600" y="6084876"/>
            <a:ext cx="8027018" cy="646331"/>
          </a:xfrm>
          <a:prstGeom prst="rect">
            <a:avLst/>
          </a:prstGeom>
          <a:noFill/>
        </p:spPr>
        <p:txBody>
          <a:bodyPr wrap="square" rtlCol="0">
            <a:spAutoFit/>
          </a:bodyPr>
          <a:lstStyle/>
          <a:p>
            <a:r>
              <a:rPr lang="en-US" dirty="0"/>
              <a:t>Figure A.11. The 1995/96 – 2020/21 observer pot samples enmeshed in 10 blocks.</a:t>
            </a:r>
          </a:p>
        </p:txBody>
      </p:sp>
      <p:sp>
        <p:nvSpPr>
          <p:cNvPr id="8" name="Text Placeholder 7">
            <a:extLst>
              <a:ext uri="{FF2B5EF4-FFF2-40B4-BE49-F238E27FC236}">
                <a16:creationId xmlns:a16="http://schemas.microsoft.com/office/drawing/2014/main" id="{3DA08DFC-9197-4D0A-BCF8-ACE3CBCFB1F8}"/>
              </a:ext>
            </a:extLst>
          </p:cNvPr>
          <p:cNvSpPr>
            <a:spLocks noGrp="1"/>
          </p:cNvSpPr>
          <p:nvPr>
            <p:ph type="body" idx="1"/>
          </p:nvPr>
        </p:nvSpPr>
        <p:spPr/>
        <p:txBody>
          <a:bodyPr/>
          <a:lstStyle/>
          <a:p>
            <a:endParaRPr lang="en-US" dirty="0"/>
          </a:p>
        </p:txBody>
      </p:sp>
      <p:pic>
        <p:nvPicPr>
          <p:cNvPr id="9" name="Picture 8" descr="Chart&#10;&#10;Description automatically generated">
            <a:extLst>
              <a:ext uri="{FF2B5EF4-FFF2-40B4-BE49-F238E27FC236}">
                <a16:creationId xmlns:a16="http://schemas.microsoft.com/office/drawing/2014/main" id="{1F8BBEBA-C033-411E-B11C-675D5D9997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29797"/>
            <a:ext cx="8229600" cy="4747103"/>
          </a:xfrm>
          <a:prstGeom prst="rect">
            <a:avLst/>
          </a:prstGeom>
          <a:noFill/>
          <a:ln>
            <a:noFill/>
          </a:ln>
        </p:spPr>
      </p:pic>
    </p:spTree>
    <p:extLst>
      <p:ext uri="{BB962C8B-B14F-4D97-AF65-F5344CB8AC3E}">
        <p14:creationId xmlns:p14="http://schemas.microsoft.com/office/powerpoint/2010/main" val="2413985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a:xfrm>
            <a:off x="8132534" y="76200"/>
            <a:ext cx="941203" cy="301752"/>
          </a:xfrm>
        </p:spPr>
        <p:txBody>
          <a:bodyPr/>
          <a:lstStyle/>
          <a:p>
            <a:fld id="{28D1B9BE-D941-4EEF-A5AD-4384CF3F4BCC}" type="slidenum">
              <a:rPr lang="en-US" smtClean="0"/>
              <a:pPr/>
              <a:t>21</a:t>
            </a:fld>
            <a:endParaRPr lang="en-US" dirty="0"/>
          </a:p>
        </p:txBody>
      </p:sp>
      <p:sp>
        <p:nvSpPr>
          <p:cNvPr id="12" name="TextBox 11">
            <a:extLst>
              <a:ext uri="{FF2B5EF4-FFF2-40B4-BE49-F238E27FC236}">
                <a16:creationId xmlns:a16="http://schemas.microsoft.com/office/drawing/2014/main" id="{4711D6AA-7BFA-4649-8E2A-D05EBF02F745}"/>
              </a:ext>
            </a:extLst>
          </p:cNvPr>
          <p:cNvSpPr txBox="1"/>
          <p:nvPr/>
        </p:nvSpPr>
        <p:spPr>
          <a:xfrm>
            <a:off x="304800" y="325521"/>
            <a:ext cx="8001000" cy="923330"/>
          </a:xfrm>
          <a:prstGeom prst="rect">
            <a:avLst/>
          </a:prstGeom>
          <a:noFill/>
        </p:spPr>
        <p:txBody>
          <a:bodyPr wrap="square" rtlCol="0">
            <a:spAutoFit/>
          </a:bodyPr>
          <a:lstStyle/>
          <a:p>
            <a:r>
              <a:rPr lang="en-US" dirty="0"/>
              <a:t>Table A.6. Total number of 1 x 1 nmi cells ever fished, 1995/96 – 2020/21 AIGKC data.  Blocks 1 – 4 belong to </a:t>
            </a:r>
            <a:r>
              <a:rPr lang="en-US" dirty="0">
                <a:solidFill>
                  <a:srgbClr val="FF0000"/>
                </a:solidFill>
              </a:rPr>
              <a:t>EAG</a:t>
            </a:r>
            <a:r>
              <a:rPr lang="en-US" dirty="0"/>
              <a:t> and 5 – 10 to </a:t>
            </a:r>
            <a:r>
              <a:rPr lang="en-US" dirty="0">
                <a:solidFill>
                  <a:srgbClr val="FF0000"/>
                </a:solidFill>
              </a:rPr>
              <a:t>WAG</a:t>
            </a:r>
            <a:r>
              <a:rPr lang="en-US" dirty="0"/>
              <a:t>.</a:t>
            </a:r>
          </a:p>
          <a:p>
            <a:endParaRPr lang="en-US" dirty="0"/>
          </a:p>
        </p:txBody>
      </p:sp>
      <p:graphicFrame>
        <p:nvGraphicFramePr>
          <p:cNvPr id="2" name="Table 1">
            <a:extLst>
              <a:ext uri="{FF2B5EF4-FFF2-40B4-BE49-F238E27FC236}">
                <a16:creationId xmlns:a16="http://schemas.microsoft.com/office/drawing/2014/main" id="{904BA8F9-7CBD-40F4-9BE1-E143FA9DFB9C}"/>
              </a:ext>
            </a:extLst>
          </p:cNvPr>
          <p:cNvGraphicFramePr>
            <a:graphicFrameLocks noGrp="1"/>
          </p:cNvGraphicFramePr>
          <p:nvPr>
            <p:extLst>
              <p:ext uri="{D42A27DB-BD31-4B8C-83A1-F6EECF244321}">
                <p14:modId xmlns:p14="http://schemas.microsoft.com/office/powerpoint/2010/main" val="1095725335"/>
              </p:ext>
            </p:extLst>
          </p:nvPr>
        </p:nvGraphicFramePr>
        <p:xfrm>
          <a:off x="72936" y="2362200"/>
          <a:ext cx="9016587" cy="2718072"/>
        </p:xfrm>
        <a:graphic>
          <a:graphicData uri="http://schemas.openxmlformats.org/drawingml/2006/table">
            <a:tbl>
              <a:tblPr firstRow="1" firstCol="1" bandRow="1">
                <a:tableStyleId>{5C22544A-7EE6-4342-B048-85BDC9FD1C3A}</a:tableStyleId>
              </a:tblPr>
              <a:tblGrid>
                <a:gridCol w="1390650">
                  <a:extLst>
                    <a:ext uri="{9D8B030D-6E8A-4147-A177-3AD203B41FA5}">
                      <a16:colId xmlns:a16="http://schemas.microsoft.com/office/drawing/2014/main" val="811977985"/>
                    </a:ext>
                  </a:extLst>
                </a:gridCol>
                <a:gridCol w="914400">
                  <a:extLst>
                    <a:ext uri="{9D8B030D-6E8A-4147-A177-3AD203B41FA5}">
                      <a16:colId xmlns:a16="http://schemas.microsoft.com/office/drawing/2014/main" val="3556402534"/>
                    </a:ext>
                  </a:extLst>
                </a:gridCol>
                <a:gridCol w="838200">
                  <a:extLst>
                    <a:ext uri="{9D8B030D-6E8A-4147-A177-3AD203B41FA5}">
                      <a16:colId xmlns:a16="http://schemas.microsoft.com/office/drawing/2014/main" val="442863913"/>
                    </a:ext>
                  </a:extLst>
                </a:gridCol>
                <a:gridCol w="685800">
                  <a:extLst>
                    <a:ext uri="{9D8B030D-6E8A-4147-A177-3AD203B41FA5}">
                      <a16:colId xmlns:a16="http://schemas.microsoft.com/office/drawing/2014/main" val="1461137896"/>
                    </a:ext>
                  </a:extLst>
                </a:gridCol>
                <a:gridCol w="762000">
                  <a:extLst>
                    <a:ext uri="{9D8B030D-6E8A-4147-A177-3AD203B41FA5}">
                      <a16:colId xmlns:a16="http://schemas.microsoft.com/office/drawing/2014/main" val="4268871932"/>
                    </a:ext>
                  </a:extLst>
                </a:gridCol>
                <a:gridCol w="762000">
                  <a:extLst>
                    <a:ext uri="{9D8B030D-6E8A-4147-A177-3AD203B41FA5}">
                      <a16:colId xmlns:a16="http://schemas.microsoft.com/office/drawing/2014/main" val="774095509"/>
                    </a:ext>
                  </a:extLst>
                </a:gridCol>
                <a:gridCol w="838200">
                  <a:extLst>
                    <a:ext uri="{9D8B030D-6E8A-4147-A177-3AD203B41FA5}">
                      <a16:colId xmlns:a16="http://schemas.microsoft.com/office/drawing/2014/main" val="3805791447"/>
                    </a:ext>
                  </a:extLst>
                </a:gridCol>
                <a:gridCol w="685800">
                  <a:extLst>
                    <a:ext uri="{9D8B030D-6E8A-4147-A177-3AD203B41FA5}">
                      <a16:colId xmlns:a16="http://schemas.microsoft.com/office/drawing/2014/main" val="3458258028"/>
                    </a:ext>
                  </a:extLst>
                </a:gridCol>
                <a:gridCol w="685800">
                  <a:extLst>
                    <a:ext uri="{9D8B030D-6E8A-4147-A177-3AD203B41FA5}">
                      <a16:colId xmlns:a16="http://schemas.microsoft.com/office/drawing/2014/main" val="3645407505"/>
                    </a:ext>
                  </a:extLst>
                </a:gridCol>
                <a:gridCol w="685800">
                  <a:extLst>
                    <a:ext uri="{9D8B030D-6E8A-4147-A177-3AD203B41FA5}">
                      <a16:colId xmlns:a16="http://schemas.microsoft.com/office/drawing/2014/main" val="463216106"/>
                    </a:ext>
                  </a:extLst>
                </a:gridCol>
                <a:gridCol w="767937">
                  <a:extLst>
                    <a:ext uri="{9D8B030D-6E8A-4147-A177-3AD203B41FA5}">
                      <a16:colId xmlns:a16="http://schemas.microsoft.com/office/drawing/2014/main" val="4103246192"/>
                    </a:ext>
                  </a:extLst>
                </a:gridCol>
              </a:tblGrid>
              <a:tr h="543627">
                <a:tc>
                  <a:txBody>
                    <a:bodyPr/>
                    <a:lstStyle/>
                    <a:p>
                      <a:pPr marL="0" marR="0">
                        <a:lnSpc>
                          <a:spcPct val="115000"/>
                        </a:lnSpc>
                        <a:spcBef>
                          <a:spcPts val="0"/>
                        </a:spcBef>
                        <a:spcAft>
                          <a:spcPts val="0"/>
                        </a:spcAft>
                      </a:pPr>
                      <a:r>
                        <a:rPr lang="en-US" sz="1800" dirty="0">
                          <a:effectLst/>
                          <a:latin typeface="+mj-lt"/>
                        </a:rPr>
                        <a:t>Ever Fished:</a:t>
                      </a:r>
                      <a:endParaRPr lang="en-US" sz="1800" dirty="0">
                        <a:effectLst/>
                        <a:latin typeface="+mj-lt"/>
                        <a:ea typeface="Times New Roman" panose="02020603050405020304" pitchFamily="18" charset="0"/>
                        <a:cs typeface="Times New Roman" panose="02020603050405020304" pitchFamily="18" charset="0"/>
                      </a:endParaRPr>
                    </a:p>
                  </a:txBody>
                  <a:tcPr marL="59861" marR="59861" marT="0" marB="0" anchor="ctr"/>
                </a:tc>
                <a:tc>
                  <a:txBody>
                    <a:bodyPr/>
                    <a:lstStyle/>
                    <a:p>
                      <a:pPr>
                        <a:lnSpc>
                          <a:spcPct val="115000"/>
                        </a:lnSpc>
                      </a:pPr>
                      <a:endParaRPr lang="en-US" sz="1800" dirty="0">
                        <a:effectLst/>
                        <a:latin typeface="+mj-lt"/>
                        <a:cs typeface="Times New Roman" panose="02020603050405020304" pitchFamily="18" charset="0"/>
                      </a:endParaRPr>
                    </a:p>
                  </a:txBody>
                  <a:tcPr marL="59861" marR="59861" marT="0" marB="0" anchor="ctr"/>
                </a:tc>
                <a:tc>
                  <a:txBody>
                    <a:bodyPr/>
                    <a:lstStyle/>
                    <a:p>
                      <a:pPr>
                        <a:lnSpc>
                          <a:spcPct val="115000"/>
                        </a:lnSpc>
                      </a:pPr>
                      <a:endParaRPr lang="en-US" sz="1800" dirty="0">
                        <a:effectLst/>
                        <a:latin typeface="+mj-lt"/>
                        <a:cs typeface="Times New Roman" panose="02020603050405020304" pitchFamily="18" charset="0"/>
                      </a:endParaRPr>
                    </a:p>
                  </a:txBody>
                  <a:tcPr marL="59861" marR="59861" marT="0" marB="0" anchor="ctr"/>
                </a:tc>
                <a:tc>
                  <a:txBody>
                    <a:bodyPr/>
                    <a:lstStyle/>
                    <a:p>
                      <a:pPr>
                        <a:lnSpc>
                          <a:spcPct val="115000"/>
                        </a:lnSpc>
                      </a:pPr>
                      <a:endParaRPr lang="en-US" sz="1800" dirty="0">
                        <a:effectLst/>
                        <a:latin typeface="+mj-lt"/>
                        <a:cs typeface="Times New Roman" panose="02020603050405020304" pitchFamily="18" charset="0"/>
                      </a:endParaRPr>
                    </a:p>
                  </a:txBody>
                  <a:tcPr marL="59861" marR="59861" marT="0" marB="0" anchor="ctr"/>
                </a:tc>
                <a:tc>
                  <a:txBody>
                    <a:bodyPr/>
                    <a:lstStyle/>
                    <a:p>
                      <a:pPr>
                        <a:lnSpc>
                          <a:spcPct val="115000"/>
                        </a:lnSpc>
                      </a:pPr>
                      <a:endParaRPr lang="en-US" sz="1800" dirty="0">
                        <a:effectLst/>
                        <a:latin typeface="+mj-lt"/>
                        <a:cs typeface="Times New Roman" panose="02020603050405020304" pitchFamily="18" charset="0"/>
                      </a:endParaRPr>
                    </a:p>
                  </a:txBody>
                  <a:tcPr marL="59861" marR="59861" marT="0" marB="0" anchor="ctr"/>
                </a:tc>
                <a:tc>
                  <a:txBody>
                    <a:bodyPr/>
                    <a:lstStyle/>
                    <a:p>
                      <a:pPr>
                        <a:lnSpc>
                          <a:spcPct val="115000"/>
                        </a:lnSpc>
                      </a:pPr>
                      <a:endParaRPr lang="en-US" sz="1800" dirty="0">
                        <a:effectLst/>
                        <a:latin typeface="+mj-lt"/>
                        <a:cs typeface="Times New Roman" panose="02020603050405020304" pitchFamily="18" charset="0"/>
                      </a:endParaRPr>
                    </a:p>
                  </a:txBody>
                  <a:tcPr marL="59861" marR="59861" marT="0" marB="0" anchor="ctr"/>
                </a:tc>
                <a:tc>
                  <a:txBody>
                    <a:bodyPr/>
                    <a:lstStyle/>
                    <a:p>
                      <a:pPr>
                        <a:lnSpc>
                          <a:spcPct val="115000"/>
                        </a:lnSpc>
                      </a:pPr>
                      <a:endParaRPr lang="en-US" sz="1800" dirty="0">
                        <a:effectLst/>
                        <a:latin typeface="+mj-lt"/>
                        <a:cs typeface="Times New Roman" panose="02020603050405020304" pitchFamily="18" charset="0"/>
                      </a:endParaRPr>
                    </a:p>
                  </a:txBody>
                  <a:tcPr marL="59861" marR="59861" marT="0" marB="0" anchor="ctr"/>
                </a:tc>
                <a:tc>
                  <a:txBody>
                    <a:bodyPr/>
                    <a:lstStyle/>
                    <a:p>
                      <a:pPr>
                        <a:lnSpc>
                          <a:spcPct val="115000"/>
                        </a:lnSpc>
                      </a:pPr>
                      <a:endParaRPr lang="en-US" sz="1800" dirty="0">
                        <a:effectLst/>
                        <a:latin typeface="+mj-lt"/>
                        <a:cs typeface="Times New Roman" panose="02020603050405020304" pitchFamily="18" charset="0"/>
                      </a:endParaRPr>
                    </a:p>
                  </a:txBody>
                  <a:tcPr marL="59861" marR="59861" marT="0" marB="0" anchor="ctr"/>
                </a:tc>
                <a:tc>
                  <a:txBody>
                    <a:bodyPr/>
                    <a:lstStyle/>
                    <a:p>
                      <a:pPr>
                        <a:lnSpc>
                          <a:spcPct val="115000"/>
                        </a:lnSpc>
                      </a:pPr>
                      <a:endParaRPr lang="en-US" sz="1800" dirty="0">
                        <a:effectLst/>
                        <a:latin typeface="+mj-lt"/>
                        <a:cs typeface="Times New Roman" panose="02020603050405020304" pitchFamily="18" charset="0"/>
                      </a:endParaRPr>
                    </a:p>
                  </a:txBody>
                  <a:tcPr marL="59861" marR="59861" marT="0" marB="0" anchor="ctr"/>
                </a:tc>
                <a:tc>
                  <a:txBody>
                    <a:bodyPr/>
                    <a:lstStyle/>
                    <a:p>
                      <a:pPr>
                        <a:lnSpc>
                          <a:spcPct val="115000"/>
                        </a:lnSpc>
                      </a:pPr>
                      <a:endParaRPr lang="en-US" sz="1800" dirty="0">
                        <a:effectLst/>
                        <a:latin typeface="+mj-lt"/>
                        <a:cs typeface="Times New Roman" panose="02020603050405020304" pitchFamily="18" charset="0"/>
                      </a:endParaRPr>
                    </a:p>
                  </a:txBody>
                  <a:tcPr marL="59861" marR="59861" marT="0" marB="0" anchor="ctr"/>
                </a:tc>
                <a:tc>
                  <a:txBody>
                    <a:bodyPr/>
                    <a:lstStyle/>
                    <a:p>
                      <a:pPr>
                        <a:lnSpc>
                          <a:spcPct val="115000"/>
                        </a:lnSpc>
                      </a:pPr>
                      <a:endParaRPr lang="en-US" sz="1800" dirty="0">
                        <a:effectLst/>
                        <a:latin typeface="+mj-lt"/>
                        <a:cs typeface="Times New Roman" panose="02020603050405020304" pitchFamily="18" charset="0"/>
                      </a:endParaRPr>
                    </a:p>
                  </a:txBody>
                  <a:tcPr marL="59861" marR="59861" marT="0" marB="0" anchor="ctr"/>
                </a:tc>
                <a:extLst>
                  <a:ext uri="{0D108BD9-81ED-4DB2-BD59-A6C34878D82A}">
                    <a16:rowId xmlns:a16="http://schemas.microsoft.com/office/drawing/2014/main" val="4215199213"/>
                  </a:ext>
                </a:extLst>
              </a:tr>
              <a:tr h="1134729">
                <a:tc>
                  <a:txBody>
                    <a:bodyPr/>
                    <a:lstStyle/>
                    <a:p>
                      <a:pPr marL="0" marR="0">
                        <a:lnSpc>
                          <a:spcPct val="115000"/>
                        </a:lnSpc>
                        <a:spcBef>
                          <a:spcPts val="0"/>
                        </a:spcBef>
                        <a:spcAft>
                          <a:spcPts val="0"/>
                        </a:spcAft>
                      </a:pPr>
                      <a:r>
                        <a:rPr lang="en-US" sz="1800" dirty="0">
                          <a:effectLst/>
                          <a:latin typeface="+mj-lt"/>
                        </a:rPr>
                        <a:t>AIGKC 1995/96</a:t>
                      </a:r>
                      <a:r>
                        <a:rPr lang="en-US" sz="1800" b="1" kern="1200" dirty="0">
                          <a:solidFill>
                            <a:schemeClr val="lt1"/>
                          </a:solidFill>
                          <a:effectLst/>
                          <a:latin typeface="+mn-lt"/>
                          <a:ea typeface="+mn-ea"/>
                          <a:cs typeface="+mn-cs"/>
                        </a:rPr>
                        <a:t>–2020/21</a:t>
                      </a:r>
                      <a:endParaRPr lang="en-US" sz="1800" dirty="0">
                        <a:effectLst/>
                        <a:latin typeface="+mj-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15000"/>
                        </a:lnSpc>
                        <a:spcBef>
                          <a:spcPts val="0"/>
                        </a:spcBef>
                        <a:spcAft>
                          <a:spcPts val="0"/>
                        </a:spcAft>
                      </a:pPr>
                      <a:r>
                        <a:rPr lang="en-US" sz="1400" dirty="0">
                          <a:effectLst/>
                          <a:latin typeface="+mj-lt"/>
                        </a:rPr>
                        <a:t>Block1 </a:t>
                      </a:r>
                      <a:endParaRPr lang="en-US" sz="1400" dirty="0">
                        <a:effectLst/>
                        <a:latin typeface="+mj-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15000"/>
                        </a:lnSpc>
                        <a:spcBef>
                          <a:spcPts val="0"/>
                        </a:spcBef>
                        <a:spcAft>
                          <a:spcPts val="0"/>
                        </a:spcAft>
                      </a:pPr>
                      <a:r>
                        <a:rPr lang="en-US" sz="1400" dirty="0">
                          <a:effectLst/>
                          <a:latin typeface="+mj-lt"/>
                        </a:rPr>
                        <a:t>Block2</a:t>
                      </a:r>
                      <a:endParaRPr lang="en-US" sz="1400" dirty="0">
                        <a:effectLst/>
                        <a:latin typeface="+mj-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15000"/>
                        </a:lnSpc>
                        <a:spcBef>
                          <a:spcPts val="0"/>
                        </a:spcBef>
                        <a:spcAft>
                          <a:spcPts val="0"/>
                        </a:spcAft>
                      </a:pPr>
                      <a:r>
                        <a:rPr lang="en-US" sz="1400" dirty="0">
                          <a:effectLst/>
                          <a:latin typeface="+mj-lt"/>
                        </a:rPr>
                        <a:t>Block3</a:t>
                      </a:r>
                      <a:endParaRPr lang="en-US" sz="1400" dirty="0">
                        <a:effectLst/>
                        <a:latin typeface="+mj-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15000"/>
                        </a:lnSpc>
                        <a:spcBef>
                          <a:spcPts val="0"/>
                        </a:spcBef>
                        <a:spcAft>
                          <a:spcPts val="0"/>
                        </a:spcAft>
                      </a:pPr>
                      <a:r>
                        <a:rPr lang="en-US" sz="1400" dirty="0">
                          <a:effectLst/>
                          <a:latin typeface="+mj-lt"/>
                        </a:rPr>
                        <a:t>Block4</a:t>
                      </a:r>
                      <a:endParaRPr lang="en-US" sz="1400" dirty="0">
                        <a:effectLst/>
                        <a:latin typeface="+mj-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15000"/>
                        </a:lnSpc>
                        <a:spcBef>
                          <a:spcPts val="0"/>
                        </a:spcBef>
                        <a:spcAft>
                          <a:spcPts val="0"/>
                        </a:spcAft>
                      </a:pPr>
                      <a:r>
                        <a:rPr lang="en-US" sz="1400" dirty="0">
                          <a:effectLst/>
                          <a:latin typeface="+mj-lt"/>
                        </a:rPr>
                        <a:t>Block5</a:t>
                      </a:r>
                      <a:endParaRPr lang="en-US" sz="1400" dirty="0">
                        <a:effectLst/>
                        <a:latin typeface="+mj-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15000"/>
                        </a:lnSpc>
                        <a:spcBef>
                          <a:spcPts val="0"/>
                        </a:spcBef>
                        <a:spcAft>
                          <a:spcPts val="0"/>
                        </a:spcAft>
                      </a:pPr>
                      <a:r>
                        <a:rPr lang="en-US" sz="1400" dirty="0">
                          <a:effectLst/>
                          <a:latin typeface="+mj-lt"/>
                        </a:rPr>
                        <a:t>Block6</a:t>
                      </a:r>
                      <a:endParaRPr lang="en-US" sz="1400" dirty="0">
                        <a:effectLst/>
                        <a:latin typeface="+mj-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15000"/>
                        </a:lnSpc>
                        <a:spcBef>
                          <a:spcPts val="0"/>
                        </a:spcBef>
                        <a:spcAft>
                          <a:spcPts val="0"/>
                        </a:spcAft>
                      </a:pPr>
                      <a:r>
                        <a:rPr lang="en-US" sz="1400" dirty="0">
                          <a:effectLst/>
                          <a:latin typeface="+mj-lt"/>
                        </a:rPr>
                        <a:t>Block7</a:t>
                      </a:r>
                      <a:endParaRPr lang="en-US" sz="1400" dirty="0">
                        <a:effectLst/>
                        <a:latin typeface="+mj-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15000"/>
                        </a:lnSpc>
                        <a:spcBef>
                          <a:spcPts val="0"/>
                        </a:spcBef>
                        <a:spcAft>
                          <a:spcPts val="0"/>
                        </a:spcAft>
                      </a:pPr>
                      <a:r>
                        <a:rPr lang="en-US" sz="1400" dirty="0">
                          <a:effectLst/>
                          <a:latin typeface="+mj-lt"/>
                        </a:rPr>
                        <a:t>Block8</a:t>
                      </a:r>
                      <a:endParaRPr lang="en-US" sz="1400" dirty="0">
                        <a:effectLst/>
                        <a:latin typeface="+mj-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15000"/>
                        </a:lnSpc>
                        <a:spcBef>
                          <a:spcPts val="0"/>
                        </a:spcBef>
                        <a:spcAft>
                          <a:spcPts val="0"/>
                        </a:spcAft>
                      </a:pPr>
                      <a:r>
                        <a:rPr lang="en-US" sz="1400" dirty="0">
                          <a:effectLst/>
                          <a:latin typeface="+mj-lt"/>
                        </a:rPr>
                        <a:t>Block9</a:t>
                      </a:r>
                      <a:endParaRPr lang="en-US" sz="1400" dirty="0">
                        <a:effectLst/>
                        <a:latin typeface="+mj-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15000"/>
                        </a:lnSpc>
                        <a:spcBef>
                          <a:spcPts val="0"/>
                        </a:spcBef>
                        <a:spcAft>
                          <a:spcPts val="0"/>
                        </a:spcAft>
                      </a:pPr>
                      <a:r>
                        <a:rPr lang="en-US" sz="1400" dirty="0">
                          <a:effectLst/>
                          <a:latin typeface="+mj-lt"/>
                        </a:rPr>
                        <a:t>Block10</a:t>
                      </a:r>
                      <a:endParaRPr lang="en-US" sz="1400" dirty="0">
                        <a:effectLst/>
                        <a:latin typeface="+mj-lt"/>
                        <a:ea typeface="Times New Roman" panose="02020603050405020304" pitchFamily="18" charset="0"/>
                        <a:cs typeface="Times New Roman" panose="02020603050405020304" pitchFamily="18" charset="0"/>
                      </a:endParaRPr>
                    </a:p>
                  </a:txBody>
                  <a:tcPr marL="59861" marR="59861" marT="0" marB="0" anchor="ctr"/>
                </a:tc>
                <a:extLst>
                  <a:ext uri="{0D108BD9-81ED-4DB2-BD59-A6C34878D82A}">
                    <a16:rowId xmlns:a16="http://schemas.microsoft.com/office/drawing/2014/main" val="3835810114"/>
                  </a:ext>
                </a:extLst>
              </a:tr>
              <a:tr h="979204">
                <a:tc>
                  <a:txBody>
                    <a:bodyPr/>
                    <a:lstStyle/>
                    <a:p>
                      <a:pPr marL="0" marR="0">
                        <a:lnSpc>
                          <a:spcPct val="115000"/>
                        </a:lnSpc>
                        <a:spcBef>
                          <a:spcPts val="0"/>
                        </a:spcBef>
                        <a:spcAft>
                          <a:spcPts val="0"/>
                        </a:spcAft>
                      </a:pPr>
                      <a:r>
                        <a:rPr lang="en-US" sz="1800" dirty="0">
                          <a:effectLst/>
                          <a:latin typeface="+mj-lt"/>
                        </a:rPr>
                        <a:t>Sum of 1x1 cells</a:t>
                      </a:r>
                      <a:endParaRPr lang="en-US" sz="1800" dirty="0">
                        <a:effectLst/>
                        <a:latin typeface="+mj-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15000"/>
                        </a:lnSpc>
                        <a:spcBef>
                          <a:spcPts val="0"/>
                        </a:spcBef>
                        <a:spcAft>
                          <a:spcPts val="0"/>
                        </a:spcAft>
                      </a:pPr>
                      <a:r>
                        <a:rPr lang="en-US" sz="1800" dirty="0">
                          <a:effectLst/>
                          <a:latin typeface="+mj-lt"/>
                        </a:rPr>
                        <a:t>381</a:t>
                      </a:r>
                      <a:endParaRPr lang="en-US" sz="1800" dirty="0">
                        <a:effectLst/>
                        <a:latin typeface="+mj-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15000"/>
                        </a:lnSpc>
                        <a:spcBef>
                          <a:spcPts val="0"/>
                        </a:spcBef>
                        <a:spcAft>
                          <a:spcPts val="0"/>
                        </a:spcAft>
                      </a:pPr>
                      <a:r>
                        <a:rPr lang="en-US" sz="1800" dirty="0">
                          <a:effectLst/>
                          <a:latin typeface="+mj-lt"/>
                        </a:rPr>
                        <a:t>1402</a:t>
                      </a:r>
                      <a:endParaRPr lang="en-US" sz="1800" dirty="0">
                        <a:effectLst/>
                        <a:latin typeface="+mj-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15000"/>
                        </a:lnSpc>
                        <a:spcBef>
                          <a:spcPts val="0"/>
                        </a:spcBef>
                        <a:spcAft>
                          <a:spcPts val="0"/>
                        </a:spcAft>
                      </a:pPr>
                      <a:r>
                        <a:rPr lang="en-US" sz="1800" dirty="0">
                          <a:effectLst/>
                          <a:latin typeface="+mj-lt"/>
                        </a:rPr>
                        <a:t>1792</a:t>
                      </a:r>
                      <a:endParaRPr lang="en-US" sz="1800" dirty="0">
                        <a:effectLst/>
                        <a:latin typeface="+mj-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15000"/>
                        </a:lnSpc>
                        <a:spcBef>
                          <a:spcPts val="0"/>
                        </a:spcBef>
                        <a:spcAft>
                          <a:spcPts val="0"/>
                        </a:spcAft>
                      </a:pPr>
                      <a:r>
                        <a:rPr lang="en-US" sz="1800" dirty="0">
                          <a:effectLst/>
                          <a:latin typeface="+mj-lt"/>
                        </a:rPr>
                        <a:t>917</a:t>
                      </a:r>
                      <a:endParaRPr lang="en-US" sz="1800" dirty="0">
                        <a:effectLst/>
                        <a:latin typeface="+mj-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15000"/>
                        </a:lnSpc>
                        <a:spcBef>
                          <a:spcPts val="0"/>
                        </a:spcBef>
                        <a:spcAft>
                          <a:spcPts val="0"/>
                        </a:spcAft>
                      </a:pPr>
                      <a:r>
                        <a:rPr lang="en-US" sz="1800" dirty="0">
                          <a:effectLst/>
                          <a:latin typeface="+mj-lt"/>
                        </a:rPr>
                        <a:t>459</a:t>
                      </a:r>
                      <a:endParaRPr lang="en-US" sz="1800" dirty="0">
                        <a:effectLst/>
                        <a:latin typeface="+mj-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15000"/>
                        </a:lnSpc>
                        <a:spcBef>
                          <a:spcPts val="0"/>
                        </a:spcBef>
                        <a:spcAft>
                          <a:spcPts val="0"/>
                        </a:spcAft>
                      </a:pPr>
                      <a:r>
                        <a:rPr lang="en-US" sz="1800" dirty="0">
                          <a:effectLst/>
                          <a:latin typeface="+mj-lt"/>
                        </a:rPr>
                        <a:t>1028</a:t>
                      </a:r>
                      <a:endParaRPr lang="en-US" sz="1800" dirty="0">
                        <a:effectLst/>
                        <a:latin typeface="+mj-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15000"/>
                        </a:lnSpc>
                        <a:spcBef>
                          <a:spcPts val="0"/>
                        </a:spcBef>
                        <a:spcAft>
                          <a:spcPts val="0"/>
                        </a:spcAft>
                      </a:pPr>
                      <a:r>
                        <a:rPr lang="en-US" sz="1800" dirty="0">
                          <a:effectLst/>
                          <a:latin typeface="+mj-lt"/>
                        </a:rPr>
                        <a:t>796</a:t>
                      </a:r>
                      <a:endParaRPr lang="en-US" sz="1800" dirty="0">
                        <a:effectLst/>
                        <a:latin typeface="+mj-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15000"/>
                        </a:lnSpc>
                        <a:spcBef>
                          <a:spcPts val="0"/>
                        </a:spcBef>
                        <a:spcAft>
                          <a:spcPts val="0"/>
                        </a:spcAft>
                      </a:pPr>
                      <a:r>
                        <a:rPr lang="en-US" sz="1800" dirty="0">
                          <a:effectLst/>
                          <a:latin typeface="+mj-lt"/>
                        </a:rPr>
                        <a:t>2012</a:t>
                      </a:r>
                      <a:endParaRPr lang="en-US" sz="1800" dirty="0">
                        <a:effectLst/>
                        <a:latin typeface="+mj-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15000"/>
                        </a:lnSpc>
                        <a:spcBef>
                          <a:spcPts val="0"/>
                        </a:spcBef>
                        <a:spcAft>
                          <a:spcPts val="0"/>
                        </a:spcAft>
                      </a:pPr>
                      <a:r>
                        <a:rPr lang="en-US" sz="1800" dirty="0">
                          <a:effectLst/>
                          <a:latin typeface="+mj-lt"/>
                        </a:rPr>
                        <a:t>1021</a:t>
                      </a:r>
                      <a:endParaRPr lang="en-US" sz="1800" dirty="0">
                        <a:effectLst/>
                        <a:latin typeface="+mj-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15000"/>
                        </a:lnSpc>
                        <a:spcBef>
                          <a:spcPts val="0"/>
                        </a:spcBef>
                        <a:spcAft>
                          <a:spcPts val="0"/>
                        </a:spcAft>
                      </a:pPr>
                      <a:r>
                        <a:rPr lang="en-US" sz="1800" dirty="0">
                          <a:effectLst/>
                          <a:latin typeface="+mj-lt"/>
                        </a:rPr>
                        <a:t>334</a:t>
                      </a:r>
                      <a:endParaRPr lang="en-US" sz="1800" dirty="0">
                        <a:effectLst/>
                        <a:latin typeface="+mj-lt"/>
                        <a:ea typeface="Times New Roman" panose="02020603050405020304" pitchFamily="18" charset="0"/>
                        <a:cs typeface="Times New Roman" panose="02020603050405020304" pitchFamily="18" charset="0"/>
                      </a:endParaRPr>
                    </a:p>
                  </a:txBody>
                  <a:tcPr marL="59861" marR="59861" marT="0" marB="0" anchor="ctr"/>
                </a:tc>
                <a:extLst>
                  <a:ext uri="{0D108BD9-81ED-4DB2-BD59-A6C34878D82A}">
                    <a16:rowId xmlns:a16="http://schemas.microsoft.com/office/drawing/2014/main" val="1907473943"/>
                  </a:ext>
                </a:extLst>
              </a:tr>
            </a:tbl>
          </a:graphicData>
        </a:graphic>
      </p:graphicFrame>
      <p:sp>
        <p:nvSpPr>
          <p:cNvPr id="3" name="Rectangle 1">
            <a:extLst>
              <a:ext uri="{FF2B5EF4-FFF2-40B4-BE49-F238E27FC236}">
                <a16:creationId xmlns:a16="http://schemas.microsoft.com/office/drawing/2014/main" id="{FC91E13B-5B3C-49D9-9A9D-B6EB3B9978ED}"/>
              </a:ext>
            </a:extLst>
          </p:cNvPr>
          <p:cNvSpPr>
            <a:spLocks noChangeArrowheads="1"/>
          </p:cNvSpPr>
          <p:nvPr/>
        </p:nvSpPr>
        <p:spPr bwMode="auto">
          <a:xfrm>
            <a:off x="57149" y="4194175"/>
            <a:ext cx="1076325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567921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99515E1-2B35-4F38-BF60-021F84343E48}"/>
                  </a:ext>
                </a:extLst>
              </p:cNvPr>
              <p:cNvSpPr>
                <a:spLocks noGrp="1"/>
              </p:cNvSpPr>
              <p:nvPr>
                <p:ph idx="1"/>
              </p:nvPr>
            </p:nvSpPr>
            <p:spPr>
              <a:xfrm>
                <a:off x="685800" y="1659236"/>
                <a:ext cx="7772400" cy="3539527"/>
              </a:xfrm>
            </p:spPr>
            <p:txBody>
              <a:bodyPr>
                <a:normAutofit/>
              </a:bodyPr>
              <a:lstStyle/>
              <a:p>
                <a:pPr marL="45720" indent="0">
                  <a:buNone/>
                </a:pPr>
                <a:r>
                  <a:rPr lang="en-US" dirty="0"/>
                  <a:t>Final model for </a:t>
                </a:r>
                <a:r>
                  <a:rPr lang="en-US" dirty="0">
                    <a:solidFill>
                      <a:srgbClr val="FF0000"/>
                    </a:solidFill>
                  </a:rPr>
                  <a:t>EAG</a:t>
                </a:r>
                <a:r>
                  <a:rPr lang="en-US" dirty="0"/>
                  <a:t>:</a:t>
                </a:r>
              </a:p>
              <a:p>
                <a:pPr marL="228600" marR="0">
                  <a:spcBef>
                    <a:spcPts val="0"/>
                  </a:spcBef>
                  <a:spcAft>
                    <a:spcPts val="0"/>
                  </a:spcAft>
                </a:pPr>
                <a:endParaRPr lang="en-US" sz="1800" i="1" dirty="0">
                  <a:effectLst/>
                  <a:latin typeface="+mj-lt"/>
                  <a:ea typeface="Times New Roman" panose="02020603050405020304" pitchFamily="18" charset="0"/>
                </a:endParaRPr>
              </a:p>
              <a:p>
                <a:pPr marL="228600" marR="0">
                  <a:spcBef>
                    <a:spcPts val="0"/>
                  </a:spcBef>
                  <a:spcAft>
                    <a:spcPts val="0"/>
                  </a:spcAft>
                </a:pPr>
                <a14:m>
                  <m:oMath xmlns:m="http://schemas.openxmlformats.org/officeDocument/2006/math">
                    <m:func>
                      <m:funcPr>
                        <m:ctrlPr>
                          <a:rPr lang="en-US" i="1" smtClean="0">
                            <a:effectLst/>
                            <a:latin typeface="Cambria Math" panose="02040503050406030204" pitchFamily="18" charset="0"/>
                            <a:ea typeface="Times New Roman" panose="02020603050405020304" pitchFamily="18" charset="0"/>
                          </a:rPr>
                        </m:ctrlPr>
                      </m:funcPr>
                      <m:fName>
                        <m:r>
                          <m:rPr>
                            <m:sty m:val="p"/>
                          </m:rPr>
                          <a:rPr lang="en-US">
                            <a:effectLst/>
                            <a:latin typeface="Cambria Math" panose="02040503050406030204" pitchFamily="18" charset="0"/>
                            <a:ea typeface="Times New Roman" panose="02020603050405020304" pitchFamily="18" charset="0"/>
                          </a:rPr>
                          <m:t>ln</m:t>
                        </m:r>
                      </m:fName>
                      <m:e>
                        <m:d>
                          <m:dPr>
                            <m:ctrlPr>
                              <a:rPr lang="en-US" i="1">
                                <a:effectLst/>
                                <a:latin typeface="Cambria Math" panose="02040503050406030204" pitchFamily="18" charset="0"/>
                                <a:ea typeface="Times New Roman" panose="02020603050405020304" pitchFamily="18" charset="0"/>
                              </a:rPr>
                            </m:ctrlPr>
                          </m:dPr>
                          <m:e>
                            <m:r>
                              <m:rPr>
                                <m:sty m:val="p"/>
                              </m:rPr>
                              <a:rPr lang="en-US">
                                <a:effectLst/>
                                <a:latin typeface="Cambria Math" panose="02040503050406030204" pitchFamily="18" charset="0"/>
                                <a:ea typeface="Times New Roman" panose="02020603050405020304" pitchFamily="18" charset="0"/>
                              </a:rPr>
                              <m:t>CPUE</m:t>
                            </m:r>
                          </m:e>
                        </m:d>
                      </m:e>
                    </m:func>
                    <m:r>
                      <a:rPr lang="en-US">
                        <a:effectLst/>
                        <a:latin typeface="Cambria Math" panose="02040503050406030204" pitchFamily="18" charset="0"/>
                        <a:ea typeface="Times New Roman" panose="02020603050405020304" pitchFamily="18" charset="0"/>
                      </a:rPr>
                      <m:t>= </m:t>
                    </m:r>
                    <m:r>
                      <m:rPr>
                        <m:sty m:val="p"/>
                      </m:rPr>
                      <a:rPr lang="en-US">
                        <a:effectLst/>
                        <a:latin typeface="Cambria Math" panose="02040503050406030204" pitchFamily="18" charset="0"/>
                        <a:ea typeface="Times New Roman" panose="02020603050405020304" pitchFamily="18" charset="0"/>
                      </a:rPr>
                      <m:t>Captain</m:t>
                    </m:r>
                    <m:r>
                      <a:rPr lang="en-US">
                        <a:effectLst/>
                        <a:latin typeface="Cambria Math" panose="02040503050406030204" pitchFamily="18" charset="0"/>
                        <a:ea typeface="Times New Roman" panose="02020603050405020304" pitchFamily="18" charset="0"/>
                      </a:rPr>
                      <m:t>+</m:t>
                    </m:r>
                    <m:r>
                      <m:rPr>
                        <m:sty m:val="p"/>
                      </m:rPr>
                      <a:rPr lang="en-US">
                        <a:effectLst/>
                        <a:latin typeface="Cambria Math" panose="02040503050406030204" pitchFamily="18" charset="0"/>
                        <a:ea typeface="Times New Roman" panose="02020603050405020304" pitchFamily="18" charset="0"/>
                      </a:rPr>
                      <m:t>ns</m:t>
                    </m:r>
                    <m:d>
                      <m:dPr>
                        <m:ctrlPr>
                          <a:rPr lang="en-US" i="1">
                            <a:effectLst/>
                            <a:latin typeface="Cambria Math" panose="02040503050406030204" pitchFamily="18" charset="0"/>
                            <a:ea typeface="Times New Roman" panose="02020603050405020304" pitchFamily="18" charset="0"/>
                          </a:rPr>
                        </m:ctrlPr>
                      </m:dPr>
                      <m:e>
                        <m:r>
                          <m:rPr>
                            <m:sty m:val="p"/>
                          </m:rPr>
                          <a:rPr lang="en-US">
                            <a:effectLst/>
                            <a:latin typeface="Cambria Math" panose="02040503050406030204" pitchFamily="18" charset="0"/>
                            <a:ea typeface="Times New Roman" panose="02020603050405020304" pitchFamily="18" charset="0"/>
                          </a:rPr>
                          <m:t>Soak</m:t>
                        </m:r>
                        <m:r>
                          <a:rPr lang="en-US">
                            <a:effectLst/>
                            <a:latin typeface="Cambria Math" panose="02040503050406030204" pitchFamily="18" charset="0"/>
                            <a:ea typeface="Times New Roman" panose="02020603050405020304" pitchFamily="18" charset="0"/>
                          </a:rPr>
                          <m:t>, 4</m:t>
                        </m:r>
                      </m:e>
                    </m:d>
                    <m:r>
                      <a:rPr lang="en-US">
                        <a:effectLst/>
                        <a:latin typeface="Cambria Math" panose="02040503050406030204" pitchFamily="18" charset="0"/>
                        <a:ea typeface="Times New Roman" panose="02020603050405020304" pitchFamily="18" charset="0"/>
                      </a:rPr>
                      <m:t>+</m:t>
                    </m:r>
                    <m:r>
                      <a:rPr lang="en-US" i="1">
                        <a:effectLst/>
                        <a:latin typeface="Cambria Math" panose="02040503050406030204" pitchFamily="18" charset="0"/>
                        <a:ea typeface="Times New Roman" panose="02020603050405020304" pitchFamily="18" charset="0"/>
                      </a:rPr>
                      <m:t>𝑌𝑒𝑎𝑟</m:t>
                    </m:r>
                    <m:r>
                      <a:rPr lang="en-US" i="1">
                        <a:effectLst/>
                        <a:latin typeface="Cambria Math" panose="02040503050406030204" pitchFamily="18" charset="0"/>
                        <a:ea typeface="Times New Roman" panose="02020603050405020304" pitchFamily="18" charset="0"/>
                      </a:rPr>
                      <m:t>:</m:t>
                    </m:r>
                    <m:r>
                      <a:rPr lang="en-US" i="1">
                        <a:effectLst/>
                        <a:latin typeface="Cambria Math" panose="02040503050406030204" pitchFamily="18" charset="0"/>
                        <a:ea typeface="Times New Roman" panose="02020603050405020304" pitchFamily="18" charset="0"/>
                      </a:rPr>
                      <m:t>𝐴𝑟𝑒𝑎</m:t>
                    </m:r>
                  </m:oMath>
                </a14:m>
                <a:r>
                  <a:rPr lang="en-US" dirty="0">
                    <a:effectLst/>
                    <a:latin typeface="+mj-lt"/>
                    <a:ea typeface="Times New Roman" panose="02020603050405020304" pitchFamily="18" charset="0"/>
                  </a:rPr>
                  <a:t>	 (A.10) </a:t>
                </a:r>
              </a:p>
              <a:p>
                <a:pPr marL="45720" marR="0" indent="0">
                  <a:spcBef>
                    <a:spcPts val="0"/>
                  </a:spcBef>
                  <a:spcAft>
                    <a:spcPts val="0"/>
                  </a:spcAft>
                  <a:buNone/>
                </a:pPr>
                <a:r>
                  <a:rPr lang="en-US" dirty="0">
                    <a:effectLst/>
                    <a:latin typeface="+mj-lt"/>
                    <a:ea typeface="Times New Roman" panose="02020603050405020304" pitchFamily="18" charset="0"/>
                  </a:rPr>
                  <a:t>for the 1995/96–2004/05 period [</a:t>
                </a:r>
                <a:r>
                  <a:rPr lang="en-US" dirty="0">
                    <a:effectLst/>
                    <a:latin typeface="+mj-lt"/>
                    <a:ea typeface="Times New Roman" panose="02020603050405020304" pitchFamily="18" charset="0"/>
                    <a:sym typeface="Symbol" panose="05050102010706020507" pitchFamily="18" charset="2"/>
                  </a:rPr>
                  <a:t></a:t>
                </a:r>
                <a:r>
                  <a:rPr lang="en-US" dirty="0">
                    <a:effectLst/>
                    <a:latin typeface="+mj-lt"/>
                    <a:ea typeface="Times New Roman" panose="02020603050405020304" pitchFamily="18" charset="0"/>
                  </a:rPr>
                  <a:t>=1.38, </a:t>
                </a:r>
                <a14:m>
                  <m:oMath xmlns:m="http://schemas.openxmlformats.org/officeDocument/2006/math">
                    <m:sSup>
                      <m:sSupPr>
                        <m:ctrlPr>
                          <a:rPr lang="en-US" i="1">
                            <a:effectLst/>
                            <a:latin typeface="Cambria Math" panose="02040503050406030204" pitchFamily="18" charset="0"/>
                            <a:ea typeface="Times New Roman" panose="02020603050405020304" pitchFamily="18" charset="0"/>
                          </a:rPr>
                        </m:ctrlPr>
                      </m:sSupPr>
                      <m:e>
                        <m:r>
                          <m:rPr>
                            <m:sty m:val="p"/>
                          </m:rPr>
                          <a:rPr lang="en-US">
                            <a:effectLst/>
                            <a:latin typeface="Cambria Math" panose="02040503050406030204" pitchFamily="18" charset="0"/>
                            <a:ea typeface="Times New Roman" panose="02020603050405020304" pitchFamily="18" charset="0"/>
                          </a:rPr>
                          <m:t>R</m:t>
                        </m:r>
                      </m:e>
                      <m:sup>
                        <m:r>
                          <a:rPr lang="en-US">
                            <a:effectLst/>
                            <a:latin typeface="Cambria Math" panose="02040503050406030204" pitchFamily="18" charset="0"/>
                            <a:ea typeface="Times New Roman" panose="02020603050405020304" pitchFamily="18" charset="0"/>
                          </a:rPr>
                          <m:t>2</m:t>
                        </m:r>
                      </m:sup>
                    </m:sSup>
                    <m:r>
                      <a:rPr lang="en-US">
                        <a:effectLst/>
                        <a:latin typeface="Cambria Math" panose="02040503050406030204" pitchFamily="18" charset="0"/>
                        <a:ea typeface="Times New Roman" panose="02020603050405020304" pitchFamily="18" charset="0"/>
                      </a:rPr>
                      <m:t>=0.2060</m:t>
                    </m:r>
                  </m:oMath>
                </a14:m>
                <a:r>
                  <a:rPr lang="en-US" dirty="0">
                    <a:effectLst/>
                    <a:latin typeface="+mj-lt"/>
                    <a:ea typeface="Times New Roman" panose="02020603050405020304" pitchFamily="18" charset="0"/>
                  </a:rPr>
                  <a:t>, AIC=170,920],</a:t>
                </a:r>
              </a:p>
              <a:p>
                <a:pPr marL="228600" marR="0">
                  <a:spcBef>
                    <a:spcPts val="0"/>
                  </a:spcBef>
                  <a:spcAft>
                    <a:spcPts val="0"/>
                  </a:spcAft>
                </a:pPr>
                <a:endParaRPr lang="en-US" i="1" dirty="0">
                  <a:effectLst/>
                  <a:latin typeface="+mj-lt"/>
                  <a:ea typeface="Times New Roman" panose="02020603050405020304" pitchFamily="18" charset="0"/>
                </a:endParaRPr>
              </a:p>
              <a:p>
                <a:pPr marL="228600" marR="0">
                  <a:spcBef>
                    <a:spcPts val="0"/>
                  </a:spcBef>
                  <a:spcAft>
                    <a:spcPts val="0"/>
                  </a:spcAft>
                </a:pPr>
                <a14:m>
                  <m:oMath xmlns:m="http://schemas.openxmlformats.org/officeDocument/2006/math">
                    <m:func>
                      <m:funcPr>
                        <m:ctrlPr>
                          <a:rPr lang="en-US" i="1" smtClean="0">
                            <a:effectLst/>
                            <a:latin typeface="Cambria Math" panose="02040503050406030204" pitchFamily="18" charset="0"/>
                            <a:ea typeface="Times New Roman" panose="02020603050405020304" pitchFamily="18" charset="0"/>
                          </a:rPr>
                        </m:ctrlPr>
                      </m:funcPr>
                      <m:fName>
                        <m:r>
                          <m:rPr>
                            <m:sty m:val="p"/>
                          </m:rPr>
                          <a:rPr lang="en-US">
                            <a:effectLst/>
                            <a:latin typeface="Cambria Math" panose="02040503050406030204" pitchFamily="18" charset="0"/>
                            <a:ea typeface="Times New Roman" panose="02020603050405020304" pitchFamily="18" charset="0"/>
                          </a:rPr>
                          <m:t>ln</m:t>
                        </m:r>
                      </m:fName>
                      <m:e>
                        <m:d>
                          <m:dPr>
                            <m:ctrlPr>
                              <a:rPr lang="en-US" i="1">
                                <a:effectLst/>
                                <a:latin typeface="Cambria Math" panose="02040503050406030204" pitchFamily="18" charset="0"/>
                                <a:ea typeface="Times New Roman" panose="02020603050405020304" pitchFamily="18" charset="0"/>
                              </a:rPr>
                            </m:ctrlPr>
                          </m:dPr>
                          <m:e>
                            <m:r>
                              <m:rPr>
                                <m:sty m:val="p"/>
                              </m:rPr>
                              <a:rPr lang="en-US">
                                <a:effectLst/>
                                <a:latin typeface="Cambria Math" panose="02040503050406030204" pitchFamily="18" charset="0"/>
                                <a:ea typeface="Times New Roman" panose="02020603050405020304" pitchFamily="18" charset="0"/>
                              </a:rPr>
                              <m:t>CPUE</m:t>
                            </m:r>
                          </m:e>
                        </m:d>
                      </m:e>
                    </m:func>
                    <m:r>
                      <a:rPr lang="en-US">
                        <a:effectLst/>
                        <a:latin typeface="Cambria Math" panose="02040503050406030204" pitchFamily="18" charset="0"/>
                        <a:ea typeface="Times New Roman" panose="02020603050405020304" pitchFamily="18" charset="0"/>
                      </a:rPr>
                      <m:t>= </m:t>
                    </m:r>
                    <m:r>
                      <m:rPr>
                        <m:sty m:val="p"/>
                      </m:rPr>
                      <a:rPr lang="en-US">
                        <a:effectLst/>
                        <a:latin typeface="Cambria Math" panose="02040503050406030204" pitchFamily="18" charset="0"/>
                        <a:ea typeface="Times New Roman" panose="02020603050405020304" pitchFamily="18" charset="0"/>
                      </a:rPr>
                      <m:t>Vessel</m:t>
                    </m:r>
                    <m:r>
                      <a:rPr lang="en-US" i="1">
                        <a:effectLst/>
                        <a:latin typeface="Cambria Math" panose="02040503050406030204" pitchFamily="18" charset="0"/>
                        <a:ea typeface="Times New Roman" panose="02020603050405020304" pitchFamily="18" charset="0"/>
                      </a:rPr>
                      <m:t>+</m:t>
                    </m:r>
                    <m:r>
                      <a:rPr lang="en-US" i="1">
                        <a:effectLst/>
                        <a:latin typeface="Cambria Math" panose="02040503050406030204" pitchFamily="18" charset="0"/>
                        <a:ea typeface="Times New Roman" panose="02020603050405020304" pitchFamily="18" charset="0"/>
                      </a:rPr>
                      <m:t>𝑌𝑒𝑎𝑟</m:t>
                    </m:r>
                    <m:r>
                      <a:rPr lang="en-US" i="1">
                        <a:effectLst/>
                        <a:latin typeface="Cambria Math" panose="02040503050406030204" pitchFamily="18" charset="0"/>
                        <a:ea typeface="Times New Roman" panose="02020603050405020304" pitchFamily="18" charset="0"/>
                      </a:rPr>
                      <m:t>:</m:t>
                    </m:r>
                    <m:r>
                      <a:rPr lang="en-US" i="1">
                        <a:effectLst/>
                        <a:latin typeface="Cambria Math" panose="02040503050406030204" pitchFamily="18" charset="0"/>
                        <a:ea typeface="Times New Roman" panose="02020603050405020304" pitchFamily="18" charset="0"/>
                      </a:rPr>
                      <m:t>𝐴𝑟𝑒𝑎</m:t>
                    </m:r>
                    <m:r>
                      <a:rPr lang="en-US">
                        <a:effectLst/>
                        <a:latin typeface="Cambria Math" panose="02040503050406030204" pitchFamily="18" charset="0"/>
                        <a:ea typeface="Times New Roman" panose="02020603050405020304" pitchFamily="18" charset="0"/>
                      </a:rPr>
                      <m:t>+</m:t>
                    </m:r>
                    <m:r>
                      <m:rPr>
                        <m:sty m:val="p"/>
                      </m:rPr>
                      <a:rPr lang="en-US">
                        <a:effectLst/>
                        <a:latin typeface="Cambria Math" panose="02040503050406030204" pitchFamily="18" charset="0"/>
                        <a:ea typeface="Times New Roman" panose="02020603050405020304" pitchFamily="18" charset="0"/>
                      </a:rPr>
                      <m:t>ns</m:t>
                    </m:r>
                    <m:d>
                      <m:dPr>
                        <m:ctrlPr>
                          <a:rPr lang="en-US" i="1">
                            <a:effectLst/>
                            <a:latin typeface="Cambria Math" panose="02040503050406030204" pitchFamily="18" charset="0"/>
                            <a:ea typeface="Times New Roman" panose="02020603050405020304" pitchFamily="18" charset="0"/>
                          </a:rPr>
                        </m:ctrlPr>
                      </m:dPr>
                      <m:e>
                        <m:r>
                          <m:rPr>
                            <m:sty m:val="p"/>
                          </m:rPr>
                          <a:rPr lang="en-US">
                            <a:effectLst/>
                            <a:latin typeface="Cambria Math" panose="02040503050406030204" pitchFamily="18" charset="0"/>
                            <a:ea typeface="Times New Roman" panose="02020603050405020304" pitchFamily="18" charset="0"/>
                          </a:rPr>
                          <m:t>Soak</m:t>
                        </m:r>
                        <m:r>
                          <a:rPr lang="en-US">
                            <a:effectLst/>
                            <a:latin typeface="Cambria Math" panose="02040503050406030204" pitchFamily="18" charset="0"/>
                            <a:ea typeface="Times New Roman" panose="02020603050405020304" pitchFamily="18" charset="0"/>
                          </a:rPr>
                          <m:t>, 3</m:t>
                        </m:r>
                      </m:e>
                    </m:d>
                  </m:oMath>
                </a14:m>
                <a:r>
                  <a:rPr lang="en-US" dirty="0">
                    <a:effectLst/>
                    <a:latin typeface="+mj-lt"/>
                    <a:ea typeface="Times New Roman" panose="02020603050405020304" pitchFamily="18" charset="0"/>
                  </a:rPr>
                  <a:t>   	 (A.11)</a:t>
                </a:r>
              </a:p>
              <a:p>
                <a:pPr marL="45720" marR="0" indent="0">
                  <a:spcBef>
                    <a:spcPts val="0"/>
                  </a:spcBef>
                  <a:spcAft>
                    <a:spcPts val="0"/>
                  </a:spcAft>
                  <a:buNone/>
                </a:pPr>
                <a:r>
                  <a:rPr lang="en-US" dirty="0">
                    <a:effectLst/>
                    <a:latin typeface="+mj-lt"/>
                    <a:ea typeface="Times New Roman" panose="02020603050405020304" pitchFamily="18" charset="0"/>
                  </a:rPr>
                  <a:t>for the 2005/06–2020/21 period [</a:t>
                </a:r>
                <a14:m>
                  <m:oMath xmlns:m="http://schemas.openxmlformats.org/officeDocument/2006/math">
                    <m:r>
                      <a:rPr lang="en-US">
                        <a:effectLst/>
                        <a:latin typeface="Cambria Math" panose="02040503050406030204" pitchFamily="18" charset="0"/>
                        <a:ea typeface="Times New Roman" panose="02020603050405020304" pitchFamily="18" charset="0"/>
                        <a:sym typeface="Symbol" panose="05050102010706020507" pitchFamily="18" charset="2"/>
                      </a:rPr>
                      <m:t></m:t>
                    </m:r>
                    <m:r>
                      <a:rPr lang="en-US">
                        <a:effectLst/>
                        <a:latin typeface="Cambria Math" panose="02040503050406030204" pitchFamily="18" charset="0"/>
                        <a:ea typeface="Times New Roman" panose="02020603050405020304" pitchFamily="18" charset="0"/>
                      </a:rPr>
                      <m:t>=2.32,  </m:t>
                    </m:r>
                    <m:sSup>
                      <m:sSupPr>
                        <m:ctrlPr>
                          <a:rPr lang="en-US" i="1">
                            <a:effectLst/>
                            <a:latin typeface="Cambria Math" panose="02040503050406030204" pitchFamily="18" charset="0"/>
                            <a:ea typeface="Times New Roman" panose="02020603050405020304" pitchFamily="18" charset="0"/>
                          </a:rPr>
                        </m:ctrlPr>
                      </m:sSupPr>
                      <m:e>
                        <m:r>
                          <m:rPr>
                            <m:sty m:val="p"/>
                          </m:rPr>
                          <a:rPr lang="en-US">
                            <a:effectLst/>
                            <a:latin typeface="Cambria Math" panose="02040503050406030204" pitchFamily="18" charset="0"/>
                            <a:ea typeface="Times New Roman" panose="02020603050405020304" pitchFamily="18" charset="0"/>
                          </a:rPr>
                          <m:t>R</m:t>
                        </m:r>
                      </m:e>
                      <m:sup>
                        <m:r>
                          <a:rPr lang="en-US">
                            <a:effectLst/>
                            <a:latin typeface="Cambria Math" panose="02040503050406030204" pitchFamily="18" charset="0"/>
                            <a:ea typeface="Times New Roman" panose="02020603050405020304" pitchFamily="18" charset="0"/>
                          </a:rPr>
                          <m:t>2</m:t>
                        </m:r>
                      </m:sup>
                    </m:sSup>
                    <m:r>
                      <a:rPr lang="en-US">
                        <a:effectLst/>
                        <a:latin typeface="Cambria Math" panose="02040503050406030204" pitchFamily="18" charset="0"/>
                        <a:ea typeface="Times New Roman" panose="02020603050405020304" pitchFamily="18" charset="0"/>
                      </a:rPr>
                      <m:t>=0.1047, </m:t>
                    </m:r>
                    <m:r>
                      <m:rPr>
                        <m:sty m:val="p"/>
                      </m:rPr>
                      <a:rPr lang="en-US">
                        <a:effectLst/>
                        <a:latin typeface="Cambria Math" panose="02040503050406030204" pitchFamily="18" charset="0"/>
                        <a:ea typeface="Times New Roman" panose="02020603050405020304" pitchFamily="18" charset="0"/>
                      </a:rPr>
                      <m:t>AIC</m:t>
                    </m:r>
                    <m:r>
                      <a:rPr lang="en-US">
                        <a:effectLst/>
                        <a:latin typeface="Cambria Math" panose="02040503050406030204" pitchFamily="18" charset="0"/>
                        <a:ea typeface="Times New Roman" panose="02020603050405020304" pitchFamily="18" charset="0"/>
                      </a:rPr>
                      <m:t>=46,455, </m:t>
                    </m:r>
                    <m:r>
                      <m:rPr>
                        <m:sty m:val="p"/>
                      </m:rPr>
                      <a:rPr lang="en-US">
                        <a:effectLst/>
                        <a:latin typeface="Cambria Math" panose="02040503050406030204" pitchFamily="18" charset="0"/>
                        <a:ea typeface="Times New Roman" panose="02020603050405020304" pitchFamily="18" charset="0"/>
                      </a:rPr>
                      <m:t>Soak</m:t>
                    </m:r>
                    <m:r>
                      <a:rPr lang="en-US">
                        <a:effectLst/>
                        <a:latin typeface="Cambria Math" panose="02040503050406030204" pitchFamily="18" charset="0"/>
                        <a:ea typeface="Times New Roman" panose="02020603050405020304" pitchFamily="18" charset="0"/>
                      </a:rPr>
                      <m:t> </m:t>
                    </m:r>
                    <m:r>
                      <m:rPr>
                        <m:sty m:val="p"/>
                      </m:rPr>
                      <a:rPr lang="en-US">
                        <a:effectLst/>
                        <a:latin typeface="Cambria Math" panose="02040503050406030204" pitchFamily="18" charset="0"/>
                        <a:ea typeface="Times New Roman" panose="02020603050405020304" pitchFamily="18" charset="0"/>
                      </a:rPr>
                      <m:t>forced</m:t>
                    </m:r>
                    <m:r>
                      <a:rPr lang="en-US">
                        <a:effectLst/>
                        <a:latin typeface="Cambria Math" panose="02040503050406030204" pitchFamily="18" charset="0"/>
                        <a:ea typeface="Times New Roman" panose="02020603050405020304" pitchFamily="18" charset="0"/>
                      </a:rPr>
                      <m:t> </m:t>
                    </m:r>
                    <m:r>
                      <m:rPr>
                        <m:sty m:val="p"/>
                      </m:rPr>
                      <a:rPr lang="en-US">
                        <a:effectLst/>
                        <a:latin typeface="Cambria Math" panose="02040503050406030204" pitchFamily="18" charset="0"/>
                        <a:ea typeface="Times New Roman" panose="02020603050405020304" pitchFamily="18" charset="0"/>
                      </a:rPr>
                      <m:t>in</m:t>
                    </m:r>
                  </m:oMath>
                </a14:m>
                <a:r>
                  <a:rPr lang="en-US" dirty="0">
                    <a:effectLst/>
                    <a:latin typeface="+mj-lt"/>
                    <a:ea typeface="Times New Roman" panose="02020603050405020304" pitchFamily="18" charset="0"/>
                  </a:rPr>
                  <a:t>].</a:t>
                </a:r>
              </a:p>
              <a:p>
                <a:endParaRPr lang="en-US" dirty="0"/>
              </a:p>
            </p:txBody>
          </p:sp>
        </mc:Choice>
        <mc:Fallback xmlns="">
          <p:sp>
            <p:nvSpPr>
              <p:cNvPr id="3" name="Content Placeholder 2">
                <a:extLst>
                  <a:ext uri="{FF2B5EF4-FFF2-40B4-BE49-F238E27FC236}">
                    <a16:creationId xmlns:a16="http://schemas.microsoft.com/office/drawing/2014/main" id="{799515E1-2B35-4F38-BF60-021F84343E48}"/>
                  </a:ext>
                </a:extLst>
              </p:cNvPr>
              <p:cNvSpPr>
                <a:spLocks noGrp="1" noRot="1" noChangeAspect="1" noMove="1" noResize="1" noEditPoints="1" noAdjustHandles="1" noChangeArrowheads="1" noChangeShapeType="1" noTextEdit="1"/>
              </p:cNvSpPr>
              <p:nvPr>
                <p:ph idx="1"/>
              </p:nvPr>
            </p:nvSpPr>
            <p:spPr>
              <a:xfrm>
                <a:off x="685800" y="1659236"/>
                <a:ext cx="7772400" cy="3539527"/>
              </a:xfrm>
              <a:blipFill>
                <a:blip r:embed="rId2"/>
                <a:stretch>
                  <a:fillRect l="-235" t="-68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4A6631E-CDF3-4E75-A981-584530997607}"/>
              </a:ext>
            </a:extLst>
          </p:cNvPr>
          <p:cNvSpPr>
            <a:spLocks noGrp="1"/>
          </p:cNvSpPr>
          <p:nvPr>
            <p:ph type="sldNum" sz="quarter" idx="12"/>
          </p:nvPr>
        </p:nvSpPr>
        <p:spPr/>
        <p:txBody>
          <a:bodyPr/>
          <a:lstStyle/>
          <a:p>
            <a:fld id="{28D1B9BE-D941-4EEF-A5AD-4384CF3F4BCC}" type="slidenum">
              <a:rPr lang="en-US" smtClean="0"/>
              <a:pPr/>
              <a:t>22</a:t>
            </a:fld>
            <a:endParaRPr lang="en-US" dirty="0"/>
          </a:p>
        </p:txBody>
      </p:sp>
      <p:sp>
        <p:nvSpPr>
          <p:cNvPr id="7" name="Title 1">
            <a:extLst>
              <a:ext uri="{FF2B5EF4-FFF2-40B4-BE49-F238E27FC236}">
                <a16:creationId xmlns:a16="http://schemas.microsoft.com/office/drawing/2014/main" id="{35512343-FEC4-4CDC-963E-D3F3D3258E80}"/>
              </a:ext>
            </a:extLst>
          </p:cNvPr>
          <p:cNvSpPr txBox="1">
            <a:spLocks/>
          </p:cNvSpPr>
          <p:nvPr/>
        </p:nvSpPr>
        <p:spPr>
          <a:xfrm>
            <a:off x="469816" y="699673"/>
            <a:ext cx="7315200" cy="3810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i="1" dirty="0"/>
              <a:t>Observer CPUE index by  the Year:Area interaction model …..continued</a:t>
            </a:r>
            <a:endParaRPr lang="en-US" sz="2000" dirty="0"/>
          </a:p>
        </p:txBody>
      </p:sp>
    </p:spTree>
    <p:extLst>
      <p:ext uri="{BB962C8B-B14F-4D97-AF65-F5344CB8AC3E}">
        <p14:creationId xmlns:p14="http://schemas.microsoft.com/office/powerpoint/2010/main" val="1631246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99515E1-2B35-4F38-BF60-021F84343E48}"/>
                  </a:ext>
                </a:extLst>
              </p:cNvPr>
              <p:cNvSpPr>
                <a:spLocks noGrp="1"/>
              </p:cNvSpPr>
              <p:nvPr>
                <p:ph idx="1"/>
              </p:nvPr>
            </p:nvSpPr>
            <p:spPr>
              <a:xfrm>
                <a:off x="266700" y="1659236"/>
                <a:ext cx="8610600" cy="3539527"/>
              </a:xfrm>
            </p:spPr>
            <p:txBody>
              <a:bodyPr>
                <a:normAutofit/>
              </a:bodyPr>
              <a:lstStyle/>
              <a:p>
                <a:r>
                  <a:rPr lang="en-US" dirty="0"/>
                  <a:t>Final model  for </a:t>
                </a:r>
                <a:r>
                  <a:rPr lang="en-US" dirty="0">
                    <a:solidFill>
                      <a:srgbClr val="FF0000"/>
                    </a:solidFill>
                  </a:rPr>
                  <a:t>WAG</a:t>
                </a:r>
                <a:r>
                  <a:rPr lang="en-US" dirty="0"/>
                  <a:t>:</a:t>
                </a:r>
              </a:p>
              <a:p>
                <a:pPr marL="228600" marR="0">
                  <a:spcBef>
                    <a:spcPts val="0"/>
                  </a:spcBef>
                  <a:spcAft>
                    <a:spcPts val="0"/>
                  </a:spcAft>
                </a:pPr>
                <a:endParaRPr lang="en-US" i="1" dirty="0">
                  <a:effectLst/>
                  <a:latin typeface="+mj-lt"/>
                  <a:ea typeface="Times New Roman" panose="02020603050405020304" pitchFamily="18" charset="0"/>
                </a:endParaRPr>
              </a:p>
              <a:p>
                <a:pPr marL="228600" marR="0">
                  <a:spcBef>
                    <a:spcPts val="0"/>
                  </a:spcBef>
                  <a:spcAft>
                    <a:spcPts val="0"/>
                  </a:spcAft>
                </a:pPr>
                <a14:m>
                  <m:oMath xmlns:m="http://schemas.openxmlformats.org/officeDocument/2006/math">
                    <m:func>
                      <m:funcPr>
                        <m:ctrlPr>
                          <a:rPr lang="en-US" sz="2400" i="1" smtClean="0">
                            <a:effectLst/>
                            <a:latin typeface="Cambria Math" panose="02040503050406030204" pitchFamily="18" charset="0"/>
                            <a:ea typeface="Times New Roman" panose="02020603050405020304" pitchFamily="18" charset="0"/>
                          </a:rPr>
                        </m:ctrlPr>
                      </m:funcPr>
                      <m:fName>
                        <m:r>
                          <m:rPr>
                            <m:sty m:val="p"/>
                          </m:rPr>
                          <a:rPr lang="en-US" sz="2400">
                            <a:effectLst/>
                            <a:latin typeface="Cambria Math" panose="02040503050406030204" pitchFamily="18" charset="0"/>
                            <a:ea typeface="Times New Roman" panose="02020603050405020304" pitchFamily="18" charset="0"/>
                          </a:rPr>
                          <m:t>ln</m:t>
                        </m:r>
                      </m:fName>
                      <m:e>
                        <m:d>
                          <m:dPr>
                            <m:ctrlPr>
                              <a:rPr lang="en-US" sz="2400" i="1">
                                <a:effectLst/>
                                <a:latin typeface="Cambria Math" panose="02040503050406030204" pitchFamily="18" charset="0"/>
                                <a:ea typeface="Times New Roman" panose="02020603050405020304" pitchFamily="18" charset="0"/>
                              </a:rPr>
                            </m:ctrlPr>
                          </m:dPr>
                          <m:e>
                            <m:r>
                              <m:rPr>
                                <m:sty m:val="p"/>
                              </m:rPr>
                              <a:rPr lang="en-US" sz="2400">
                                <a:effectLst/>
                                <a:latin typeface="Cambria Math" panose="02040503050406030204" pitchFamily="18" charset="0"/>
                                <a:ea typeface="Times New Roman" panose="02020603050405020304" pitchFamily="18" charset="0"/>
                              </a:rPr>
                              <m:t>CPUE</m:t>
                            </m:r>
                          </m:e>
                        </m:d>
                      </m:e>
                    </m:func>
                    <m:r>
                      <a:rPr lang="en-US" sz="2400">
                        <a:effectLst/>
                        <a:latin typeface="Cambria Math" panose="02040503050406030204" pitchFamily="18" charset="0"/>
                        <a:ea typeface="Times New Roman" panose="02020603050405020304" pitchFamily="18" charset="0"/>
                      </a:rPr>
                      <m:t>= </m:t>
                    </m:r>
                    <m:r>
                      <m:rPr>
                        <m:sty m:val="p"/>
                      </m:rPr>
                      <a:rPr lang="en-US" sz="2400">
                        <a:effectLst/>
                        <a:latin typeface="Cambria Math" panose="02040503050406030204" pitchFamily="18" charset="0"/>
                        <a:ea typeface="Times New Roman" panose="02020603050405020304" pitchFamily="18" charset="0"/>
                      </a:rPr>
                      <m:t>Vessel</m:t>
                    </m:r>
                    <m:r>
                      <a:rPr lang="en-US" sz="2400">
                        <a:effectLst/>
                        <a:latin typeface="Cambria Math" panose="02040503050406030204" pitchFamily="18" charset="0"/>
                        <a:ea typeface="Times New Roman" panose="02020603050405020304" pitchFamily="18" charset="0"/>
                      </a:rPr>
                      <m:t>+</m:t>
                    </m:r>
                    <m:r>
                      <m:rPr>
                        <m:sty m:val="p"/>
                      </m:rPr>
                      <a:rPr lang="en-US" sz="2400">
                        <a:effectLst/>
                        <a:latin typeface="Cambria Math" panose="02040503050406030204" pitchFamily="18" charset="0"/>
                        <a:ea typeface="Times New Roman" panose="02020603050405020304" pitchFamily="18" charset="0"/>
                      </a:rPr>
                      <m:t>ns</m:t>
                    </m:r>
                    <m:d>
                      <m:dPr>
                        <m:ctrlPr>
                          <a:rPr lang="en-US" sz="2400" i="1">
                            <a:effectLst/>
                            <a:latin typeface="Cambria Math" panose="02040503050406030204" pitchFamily="18" charset="0"/>
                            <a:ea typeface="Times New Roman" panose="02020603050405020304" pitchFamily="18" charset="0"/>
                          </a:rPr>
                        </m:ctrlPr>
                      </m:dPr>
                      <m:e>
                        <m:r>
                          <m:rPr>
                            <m:sty m:val="p"/>
                          </m:rPr>
                          <a:rPr lang="en-US" sz="2400">
                            <a:effectLst/>
                            <a:latin typeface="Cambria Math" panose="02040503050406030204" pitchFamily="18" charset="0"/>
                            <a:ea typeface="Times New Roman" panose="02020603050405020304" pitchFamily="18" charset="0"/>
                          </a:rPr>
                          <m:t>Soak</m:t>
                        </m:r>
                        <m:r>
                          <a:rPr lang="en-US" sz="2400">
                            <a:effectLst/>
                            <a:latin typeface="Cambria Math" panose="02040503050406030204" pitchFamily="18" charset="0"/>
                            <a:ea typeface="Times New Roman" panose="02020603050405020304" pitchFamily="18" charset="0"/>
                          </a:rPr>
                          <m:t>, 7</m:t>
                        </m:r>
                      </m:e>
                    </m:d>
                    <m:r>
                      <a:rPr lang="en-US" sz="2400">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𝑌𝑒𝑎𝑟</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𝐴𝑟𝑒𝑎</m:t>
                    </m:r>
                  </m:oMath>
                </a14:m>
                <a:r>
                  <a:rPr lang="en-US" sz="2400" dirty="0">
                    <a:effectLst/>
                    <a:latin typeface="+mj-lt"/>
                    <a:ea typeface="Times New Roman" panose="02020603050405020304" pitchFamily="18" charset="0"/>
                  </a:rPr>
                  <a:t>	             (A.12) </a:t>
                </a:r>
              </a:p>
              <a:p>
                <a:pPr marL="45720" marR="0" indent="0">
                  <a:spcBef>
                    <a:spcPts val="0"/>
                  </a:spcBef>
                  <a:spcAft>
                    <a:spcPts val="0"/>
                  </a:spcAft>
                  <a:buNone/>
                </a:pPr>
                <a:r>
                  <a:rPr lang="en-US" sz="2400" dirty="0">
                    <a:effectLst/>
                    <a:latin typeface="+mj-lt"/>
                    <a:ea typeface="Times New Roman" panose="02020603050405020304" pitchFamily="18" charset="0"/>
                  </a:rPr>
                  <a:t>for the 1995/96–2004/05 period [</a:t>
                </a:r>
                <a:r>
                  <a:rPr lang="en-US" sz="2400" dirty="0">
                    <a:effectLst/>
                    <a:latin typeface="+mj-lt"/>
                    <a:ea typeface="Times New Roman" panose="02020603050405020304" pitchFamily="18" charset="0"/>
                    <a:sym typeface="Symbol" panose="05050102010706020507" pitchFamily="18" charset="2"/>
                  </a:rPr>
                  <a:t></a:t>
                </a:r>
                <a:r>
                  <a:rPr lang="en-US" sz="2400" dirty="0">
                    <a:effectLst/>
                    <a:latin typeface="+mj-lt"/>
                    <a:ea typeface="Times New Roman" panose="02020603050405020304" pitchFamily="18" charset="0"/>
                  </a:rPr>
                  <a:t>=0.97, </a:t>
                </a:r>
                <a14:m>
                  <m:oMath xmlns:m="http://schemas.openxmlformats.org/officeDocument/2006/math">
                    <m:sSup>
                      <m:sSupPr>
                        <m:ctrlPr>
                          <a:rPr lang="en-US" sz="2400" i="1">
                            <a:effectLst/>
                            <a:latin typeface="Cambria Math" panose="02040503050406030204" pitchFamily="18" charset="0"/>
                            <a:ea typeface="Times New Roman" panose="02020603050405020304" pitchFamily="18" charset="0"/>
                          </a:rPr>
                        </m:ctrlPr>
                      </m:sSupPr>
                      <m:e>
                        <m:r>
                          <m:rPr>
                            <m:sty m:val="p"/>
                          </m:rPr>
                          <a:rPr lang="en-US" sz="2400">
                            <a:effectLst/>
                            <a:latin typeface="Cambria Math" panose="02040503050406030204" pitchFamily="18" charset="0"/>
                            <a:ea typeface="Times New Roman" panose="02020603050405020304" pitchFamily="18" charset="0"/>
                          </a:rPr>
                          <m:t>R</m:t>
                        </m:r>
                      </m:e>
                      <m:sup>
                        <m:r>
                          <a:rPr lang="en-US" sz="2400">
                            <a:effectLst/>
                            <a:latin typeface="Cambria Math" panose="02040503050406030204" pitchFamily="18" charset="0"/>
                            <a:ea typeface="Times New Roman" panose="02020603050405020304" pitchFamily="18" charset="0"/>
                          </a:rPr>
                          <m:t>2</m:t>
                        </m:r>
                      </m:sup>
                    </m:sSup>
                    <m:r>
                      <a:rPr lang="en-US" sz="2400">
                        <a:effectLst/>
                        <a:latin typeface="Cambria Math" panose="02040503050406030204" pitchFamily="18" charset="0"/>
                        <a:ea typeface="Times New Roman" panose="02020603050405020304" pitchFamily="18" charset="0"/>
                      </a:rPr>
                      <m:t>=0.1657, </m:t>
                    </m:r>
                    <m:r>
                      <m:rPr>
                        <m:sty m:val="p"/>
                      </m:rPr>
                      <a:rPr lang="en-US" sz="2400">
                        <a:effectLst/>
                        <a:latin typeface="Cambria Math" panose="02040503050406030204" pitchFamily="18" charset="0"/>
                        <a:ea typeface="Times New Roman" panose="02020603050405020304" pitchFamily="18" charset="0"/>
                      </a:rPr>
                      <m:t>AIC</m:t>
                    </m:r>
                    <m:r>
                      <a:rPr lang="en-US" sz="2400">
                        <a:effectLst/>
                        <a:latin typeface="Cambria Math" panose="02040503050406030204" pitchFamily="18" charset="0"/>
                        <a:ea typeface="Times New Roman" panose="02020603050405020304" pitchFamily="18" charset="0"/>
                      </a:rPr>
                      <m:t>=147,887</m:t>
                    </m:r>
                  </m:oMath>
                </a14:m>
                <a:r>
                  <a:rPr lang="en-US" sz="2400" dirty="0">
                    <a:effectLst/>
                    <a:latin typeface="+mj-lt"/>
                    <a:ea typeface="Times New Roman" panose="02020603050405020304" pitchFamily="18" charset="0"/>
                  </a:rPr>
                  <a:t>]</a:t>
                </a:r>
              </a:p>
              <a:p>
                <a:endParaRPr lang="en-US" dirty="0"/>
              </a:p>
              <a:p>
                <a:pPr marL="228600" marR="0">
                  <a:lnSpc>
                    <a:spcPct val="110000"/>
                  </a:lnSpc>
                  <a:spcBef>
                    <a:spcPts val="0"/>
                  </a:spcBef>
                  <a:spcAft>
                    <a:spcPts val="0"/>
                  </a:spcAft>
                </a:pPr>
                <a14:m>
                  <m:oMath xmlns:m="http://schemas.openxmlformats.org/officeDocument/2006/math">
                    <m:func>
                      <m:funcPr>
                        <m:ctrlPr>
                          <a:rPr lang="en-US" sz="2400" i="1" smtClean="0">
                            <a:effectLst/>
                            <a:latin typeface="Cambria Math" panose="02040503050406030204" pitchFamily="18" charset="0"/>
                            <a:ea typeface="Times New Roman" panose="02020603050405020304" pitchFamily="18" charset="0"/>
                          </a:rPr>
                        </m:ctrlPr>
                      </m:funcPr>
                      <m:fName>
                        <m:r>
                          <m:rPr>
                            <m:sty m:val="p"/>
                          </m:rPr>
                          <a:rPr lang="en-US" sz="2400">
                            <a:effectLst/>
                            <a:latin typeface="Cambria Math" panose="02040503050406030204" pitchFamily="18" charset="0"/>
                            <a:ea typeface="Times New Roman" panose="02020603050405020304" pitchFamily="18" charset="0"/>
                          </a:rPr>
                          <m:t>ln</m:t>
                        </m:r>
                      </m:fName>
                      <m:e>
                        <m:d>
                          <m:dPr>
                            <m:ctrlPr>
                              <a:rPr lang="en-US" sz="2400" i="1">
                                <a:effectLst/>
                                <a:latin typeface="Cambria Math" panose="02040503050406030204" pitchFamily="18" charset="0"/>
                                <a:ea typeface="Times New Roman" panose="02020603050405020304" pitchFamily="18" charset="0"/>
                              </a:rPr>
                            </m:ctrlPr>
                          </m:dPr>
                          <m:e>
                            <m:r>
                              <m:rPr>
                                <m:sty m:val="p"/>
                              </m:rPr>
                              <a:rPr lang="en-US" sz="2400">
                                <a:effectLst/>
                                <a:latin typeface="Cambria Math" panose="02040503050406030204" pitchFamily="18" charset="0"/>
                                <a:ea typeface="Times New Roman" panose="02020603050405020304" pitchFamily="18" charset="0"/>
                              </a:rPr>
                              <m:t>CPUE</m:t>
                            </m:r>
                          </m:e>
                        </m:d>
                      </m:e>
                    </m:func>
                    <m:r>
                      <a:rPr lang="en-US" sz="2400">
                        <a:effectLst/>
                        <a:latin typeface="Cambria Math" panose="02040503050406030204" pitchFamily="18" charset="0"/>
                        <a:ea typeface="Times New Roman" panose="02020603050405020304" pitchFamily="18" charset="0"/>
                      </a:rPr>
                      <m:t>=</m:t>
                    </m:r>
                    <m:r>
                      <m:rPr>
                        <m:sty m:val="p"/>
                      </m:rPr>
                      <a:rPr lang="en-US" sz="2400">
                        <a:effectLst/>
                        <a:latin typeface="Cambria Math" panose="02040503050406030204" pitchFamily="18" charset="0"/>
                        <a:ea typeface="Times New Roman" panose="02020603050405020304" pitchFamily="18" charset="0"/>
                      </a:rPr>
                      <m:t>Gear</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𝑌𝑒𝑎𝑟</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𝐴𝑟𝑒𝑎</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𝑛𝑠</m:t>
                    </m:r>
                    <m:r>
                      <a:rPr lang="en-US" sz="2400" i="1">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𝑆𝑜𝑎𝑘</m:t>
                    </m:r>
                    <m:r>
                      <a:rPr lang="en-US" sz="2400" i="1">
                        <a:effectLst/>
                        <a:latin typeface="Cambria Math" panose="02040503050406030204" pitchFamily="18" charset="0"/>
                        <a:ea typeface="Times New Roman" panose="02020603050405020304" pitchFamily="18" charset="0"/>
                      </a:rPr>
                      <m:t>,2)</m:t>
                    </m:r>
                  </m:oMath>
                </a14:m>
                <a:r>
                  <a:rPr lang="en-US" sz="2400" dirty="0">
                    <a:effectLst/>
                    <a:latin typeface="+mj-lt"/>
                    <a:ea typeface="Times New Roman" panose="02020603050405020304" pitchFamily="18" charset="0"/>
                  </a:rPr>
                  <a:t>               (A.13)</a:t>
                </a:r>
              </a:p>
              <a:p>
                <a:pPr marL="45720" marR="0" indent="0">
                  <a:lnSpc>
                    <a:spcPct val="110000"/>
                  </a:lnSpc>
                  <a:spcBef>
                    <a:spcPts val="0"/>
                  </a:spcBef>
                  <a:spcAft>
                    <a:spcPts val="0"/>
                  </a:spcAft>
                  <a:buNone/>
                </a:pPr>
                <a:r>
                  <a:rPr lang="en-US" sz="2400" dirty="0">
                    <a:effectLst/>
                    <a:latin typeface="+mj-lt"/>
                    <a:ea typeface="Times New Roman" panose="02020603050405020304" pitchFamily="18" charset="0"/>
                  </a:rPr>
                  <a:t>for the 2005/06–2020/21 period [</a:t>
                </a:r>
                <a14:m>
                  <m:oMath xmlns:m="http://schemas.openxmlformats.org/officeDocument/2006/math">
                    <m:r>
                      <a:rPr lang="en-US" sz="2400">
                        <a:effectLst/>
                        <a:latin typeface="Cambria Math" panose="02040503050406030204" pitchFamily="18" charset="0"/>
                        <a:ea typeface="Times New Roman" panose="02020603050405020304" pitchFamily="18" charset="0"/>
                        <a:sym typeface="Symbol" panose="05050102010706020507" pitchFamily="18" charset="2"/>
                      </a:rPr>
                      <m:t></m:t>
                    </m:r>
                    <m:r>
                      <a:rPr lang="en-US" sz="2400">
                        <a:effectLst/>
                        <a:latin typeface="Cambria Math" panose="02040503050406030204" pitchFamily="18" charset="0"/>
                        <a:ea typeface="Times New Roman" panose="02020603050405020304" pitchFamily="18" charset="0"/>
                      </a:rPr>
                      <m:t>=1.13,  </m:t>
                    </m:r>
                    <m:sSup>
                      <m:sSupPr>
                        <m:ctrlPr>
                          <a:rPr lang="en-US" sz="2400" i="1">
                            <a:effectLst/>
                            <a:latin typeface="Cambria Math" panose="02040503050406030204" pitchFamily="18" charset="0"/>
                            <a:ea typeface="Times New Roman" panose="02020603050405020304" pitchFamily="18" charset="0"/>
                          </a:rPr>
                        </m:ctrlPr>
                      </m:sSupPr>
                      <m:e>
                        <m:r>
                          <m:rPr>
                            <m:sty m:val="p"/>
                          </m:rPr>
                          <a:rPr lang="en-US" sz="2400">
                            <a:effectLst/>
                            <a:latin typeface="Cambria Math" panose="02040503050406030204" pitchFamily="18" charset="0"/>
                            <a:ea typeface="Times New Roman" panose="02020603050405020304" pitchFamily="18" charset="0"/>
                          </a:rPr>
                          <m:t>R</m:t>
                        </m:r>
                      </m:e>
                      <m:sup>
                        <m:r>
                          <a:rPr lang="en-US" sz="2400">
                            <a:effectLst/>
                            <a:latin typeface="Cambria Math" panose="02040503050406030204" pitchFamily="18" charset="0"/>
                            <a:ea typeface="Times New Roman" panose="02020603050405020304" pitchFamily="18" charset="0"/>
                          </a:rPr>
                          <m:t>2</m:t>
                        </m:r>
                      </m:sup>
                    </m:sSup>
                    <m:r>
                      <a:rPr lang="en-US" sz="2400">
                        <a:effectLst/>
                        <a:latin typeface="Cambria Math" panose="02040503050406030204" pitchFamily="18" charset="0"/>
                        <a:ea typeface="Times New Roman" panose="02020603050405020304" pitchFamily="18" charset="0"/>
                      </a:rPr>
                      <m:t>=0.0862, </m:t>
                    </m:r>
                    <m:r>
                      <m:rPr>
                        <m:sty m:val="p"/>
                      </m:rPr>
                      <a:rPr lang="en-US" sz="2400">
                        <a:effectLst/>
                        <a:latin typeface="Cambria Math" panose="02040503050406030204" pitchFamily="18" charset="0"/>
                        <a:ea typeface="Times New Roman" panose="02020603050405020304" pitchFamily="18" charset="0"/>
                      </a:rPr>
                      <m:t>AIC</m:t>
                    </m:r>
                    <m:r>
                      <a:rPr lang="en-US" sz="2400">
                        <a:effectLst/>
                        <a:latin typeface="Cambria Math" panose="02040503050406030204" pitchFamily="18" charset="0"/>
                        <a:ea typeface="Times New Roman" panose="02020603050405020304" pitchFamily="18" charset="0"/>
                      </a:rPr>
                      <m:t>=76,797, </m:t>
                    </m:r>
                    <m:r>
                      <m:rPr>
                        <m:sty m:val="p"/>
                      </m:rPr>
                      <a:rPr lang="en-US" sz="2400">
                        <a:effectLst/>
                        <a:latin typeface="Cambria Math" panose="02040503050406030204" pitchFamily="18" charset="0"/>
                        <a:ea typeface="Times New Roman" panose="02020603050405020304" pitchFamily="18" charset="0"/>
                      </a:rPr>
                      <m:t>Soak</m:t>
                    </m:r>
                    <m:r>
                      <a:rPr lang="en-US" sz="2400">
                        <a:effectLst/>
                        <a:latin typeface="Cambria Math" panose="02040503050406030204" pitchFamily="18" charset="0"/>
                        <a:ea typeface="Times New Roman" panose="02020603050405020304" pitchFamily="18" charset="0"/>
                      </a:rPr>
                      <m:t> </m:t>
                    </m:r>
                    <m:r>
                      <m:rPr>
                        <m:sty m:val="p"/>
                      </m:rPr>
                      <a:rPr lang="en-US" sz="2400">
                        <a:effectLst/>
                        <a:latin typeface="Cambria Math" panose="02040503050406030204" pitchFamily="18" charset="0"/>
                        <a:ea typeface="Times New Roman" panose="02020603050405020304" pitchFamily="18" charset="0"/>
                      </a:rPr>
                      <m:t>forced</m:t>
                    </m:r>
                    <m:r>
                      <a:rPr lang="en-US" sz="2400">
                        <a:effectLst/>
                        <a:latin typeface="Cambria Math" panose="02040503050406030204" pitchFamily="18" charset="0"/>
                        <a:ea typeface="Times New Roman" panose="02020603050405020304" pitchFamily="18" charset="0"/>
                      </a:rPr>
                      <m:t> </m:t>
                    </m:r>
                    <m:r>
                      <m:rPr>
                        <m:sty m:val="p"/>
                      </m:rPr>
                      <a:rPr lang="en-US" sz="2400">
                        <a:effectLst/>
                        <a:latin typeface="Cambria Math" panose="02040503050406030204" pitchFamily="18" charset="0"/>
                        <a:ea typeface="Times New Roman" panose="02020603050405020304" pitchFamily="18" charset="0"/>
                      </a:rPr>
                      <m:t>in</m:t>
                    </m:r>
                  </m:oMath>
                </a14:m>
                <a:r>
                  <a:rPr lang="en-US" sz="2400" dirty="0">
                    <a:effectLst/>
                    <a:latin typeface="+mj-lt"/>
                    <a:ea typeface="Times New Roman" panose="02020603050405020304" pitchFamily="18" charset="0"/>
                  </a:rPr>
                  <a:t>].</a:t>
                </a:r>
              </a:p>
              <a:p>
                <a:endParaRPr lang="en-US" dirty="0"/>
              </a:p>
            </p:txBody>
          </p:sp>
        </mc:Choice>
        <mc:Fallback xmlns="">
          <p:sp>
            <p:nvSpPr>
              <p:cNvPr id="3" name="Content Placeholder 2">
                <a:extLst>
                  <a:ext uri="{FF2B5EF4-FFF2-40B4-BE49-F238E27FC236}">
                    <a16:creationId xmlns:a16="http://schemas.microsoft.com/office/drawing/2014/main" id="{799515E1-2B35-4F38-BF60-021F84343E48}"/>
                  </a:ext>
                </a:extLst>
              </p:cNvPr>
              <p:cNvSpPr>
                <a:spLocks noGrp="1" noRot="1" noChangeAspect="1" noMove="1" noResize="1" noEditPoints="1" noAdjustHandles="1" noChangeArrowheads="1" noChangeShapeType="1" noTextEdit="1"/>
              </p:cNvSpPr>
              <p:nvPr>
                <p:ph idx="1"/>
              </p:nvPr>
            </p:nvSpPr>
            <p:spPr>
              <a:xfrm>
                <a:off x="266700" y="1659236"/>
                <a:ext cx="8610600" cy="3539527"/>
              </a:xfrm>
              <a:blipFill>
                <a:blip r:embed="rId2"/>
                <a:stretch>
                  <a:fillRect l="-567" t="-688" r="-85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4A6631E-CDF3-4E75-A981-584530997607}"/>
              </a:ext>
            </a:extLst>
          </p:cNvPr>
          <p:cNvSpPr>
            <a:spLocks noGrp="1"/>
          </p:cNvSpPr>
          <p:nvPr>
            <p:ph type="sldNum" sz="quarter" idx="12"/>
          </p:nvPr>
        </p:nvSpPr>
        <p:spPr/>
        <p:txBody>
          <a:bodyPr/>
          <a:lstStyle/>
          <a:p>
            <a:fld id="{28D1B9BE-D941-4EEF-A5AD-4384CF3F4BCC}" type="slidenum">
              <a:rPr lang="en-US" smtClean="0"/>
              <a:pPr/>
              <a:t>23</a:t>
            </a:fld>
            <a:endParaRPr lang="en-US" dirty="0"/>
          </a:p>
        </p:txBody>
      </p:sp>
      <p:sp>
        <p:nvSpPr>
          <p:cNvPr id="7" name="Title 1">
            <a:extLst>
              <a:ext uri="{FF2B5EF4-FFF2-40B4-BE49-F238E27FC236}">
                <a16:creationId xmlns:a16="http://schemas.microsoft.com/office/drawing/2014/main" id="{35512343-FEC4-4CDC-963E-D3F3D3258E80}"/>
              </a:ext>
            </a:extLst>
          </p:cNvPr>
          <p:cNvSpPr txBox="1">
            <a:spLocks/>
          </p:cNvSpPr>
          <p:nvPr/>
        </p:nvSpPr>
        <p:spPr>
          <a:xfrm>
            <a:off x="493686" y="699673"/>
            <a:ext cx="7315200" cy="3810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i="1" dirty="0"/>
              <a:t>Observer CPUE index by  the Year:Area interaction model ……continued</a:t>
            </a:r>
            <a:endParaRPr lang="en-US" sz="2000" dirty="0"/>
          </a:p>
        </p:txBody>
      </p:sp>
    </p:spTree>
    <p:extLst>
      <p:ext uri="{BB962C8B-B14F-4D97-AF65-F5344CB8AC3E}">
        <p14:creationId xmlns:p14="http://schemas.microsoft.com/office/powerpoint/2010/main" val="3430089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99515E1-2B35-4F38-BF60-021F84343E48}"/>
                  </a:ext>
                </a:extLst>
              </p:cNvPr>
              <p:cNvSpPr>
                <a:spLocks noGrp="1"/>
              </p:cNvSpPr>
              <p:nvPr>
                <p:ph idx="1"/>
              </p:nvPr>
            </p:nvSpPr>
            <p:spPr>
              <a:xfrm>
                <a:off x="152400" y="1293977"/>
                <a:ext cx="6096000" cy="5105400"/>
              </a:xfrm>
            </p:spPr>
            <p:txBody>
              <a:bodyPr>
                <a:noAutofit/>
              </a:bodyPr>
              <a:lstStyle/>
              <a:p>
                <a14:m>
                  <m:oMath xmlns:m="http://schemas.openxmlformats.org/officeDocument/2006/math">
                    <m:sSub>
                      <m:sSubPr>
                        <m:ctrlPr>
                          <a:rPr lang="en-US" sz="1400" i="1" smtClean="0">
                            <a:latin typeface="Cambria Math" panose="02040503050406030204" pitchFamily="18" charset="0"/>
                          </a:rPr>
                        </m:ctrlPr>
                      </m:sSubPr>
                      <m:e>
                        <m:r>
                          <a:rPr lang="en-US" sz="1400" i="1">
                            <a:latin typeface="Cambria Math" panose="02040503050406030204" pitchFamily="18" charset="0"/>
                          </a:rPr>
                          <m:t>𝐶𝑃𝑈𝐸</m:t>
                        </m:r>
                      </m:e>
                      <m:sub>
                        <m:r>
                          <a:rPr lang="en-US" sz="1400" i="1">
                            <a:latin typeface="Cambria Math" panose="02040503050406030204" pitchFamily="18" charset="0"/>
                          </a:rPr>
                          <m:t>𝑖𝑗</m:t>
                        </m:r>
                      </m:sub>
                    </m:sSub>
                    <m:r>
                      <a:rPr lang="en-US" sz="1400" i="1">
                        <a:latin typeface="Cambria Math" panose="02040503050406030204" pitchFamily="18" charset="0"/>
                      </a:rPr>
                      <m:t>= </m:t>
                    </m:r>
                    <m:sSup>
                      <m:sSupPr>
                        <m:ctrlPr>
                          <a:rPr lang="en-US" sz="1400" i="1">
                            <a:latin typeface="Cambria Math" panose="02040503050406030204" pitchFamily="18" charset="0"/>
                          </a:rPr>
                        </m:ctrlPr>
                      </m:sSupPr>
                      <m:e>
                        <m:r>
                          <a:rPr lang="en-US" sz="1400" i="1">
                            <a:latin typeface="Cambria Math" panose="02040503050406030204" pitchFamily="18" charset="0"/>
                          </a:rPr>
                          <m:t>𝑒</m:t>
                        </m:r>
                      </m:e>
                      <m:sup>
                        <m:sSub>
                          <m:sSubPr>
                            <m:ctrlPr>
                              <a:rPr lang="en-US" sz="1400" i="1">
                                <a:latin typeface="Cambria Math" panose="02040503050406030204" pitchFamily="18" charset="0"/>
                              </a:rPr>
                            </m:ctrlPr>
                          </m:sSubPr>
                          <m:e>
                            <m:r>
                              <a:rPr lang="en-US" sz="1400" i="1">
                                <a:latin typeface="Cambria Math" panose="02040503050406030204" pitchFamily="18" charset="0"/>
                              </a:rPr>
                              <m:t>𝑌𝐵</m:t>
                            </m:r>
                          </m:e>
                          <m:sub>
                            <m:r>
                              <a:rPr lang="en-US" sz="1400" i="1">
                                <a:latin typeface="Cambria Math" panose="02040503050406030204" pitchFamily="18" charset="0"/>
                              </a:rPr>
                              <m:t>𝑖𝑗</m:t>
                            </m:r>
                          </m:sub>
                        </m:sSub>
                        <m:r>
                          <a:rPr lang="en-US" sz="1400" i="1">
                            <a:latin typeface="Cambria Math" panose="02040503050406030204" pitchFamily="18" charset="0"/>
                          </a:rPr>
                          <m:t>+ </m:t>
                        </m:r>
                        <m:sSubSup>
                          <m:sSubSupPr>
                            <m:ctrlPr>
                              <a:rPr lang="en-US" sz="1400" i="1">
                                <a:latin typeface="Cambria Math" panose="02040503050406030204" pitchFamily="18" charset="0"/>
                              </a:rPr>
                            </m:ctrlPr>
                          </m:sSubSupPr>
                          <m:e>
                            <m:r>
                              <a:rPr lang="en-US" sz="1400" i="1">
                                <a:latin typeface="Cambria Math" panose="02040503050406030204" pitchFamily="18" charset="0"/>
                              </a:rPr>
                              <m:t>𝜎</m:t>
                            </m:r>
                          </m:e>
                          <m:sub>
                            <m:r>
                              <a:rPr lang="en-US" sz="1400" i="1">
                                <a:latin typeface="Cambria Math" panose="02040503050406030204" pitchFamily="18" charset="0"/>
                              </a:rPr>
                              <m:t>𝑖𝑗</m:t>
                            </m:r>
                          </m:sub>
                          <m:sup>
                            <m:r>
                              <a:rPr lang="en-US" sz="1400" i="1">
                                <a:latin typeface="Cambria Math" panose="02040503050406030204" pitchFamily="18" charset="0"/>
                              </a:rPr>
                              <m:t>2</m:t>
                            </m:r>
                          </m:sup>
                        </m:sSubSup>
                        <m:r>
                          <a:rPr lang="en-US" sz="1400" i="1">
                            <a:latin typeface="Cambria Math" panose="02040503050406030204" pitchFamily="18" charset="0"/>
                          </a:rPr>
                          <m:t>/2</m:t>
                        </m:r>
                      </m:sup>
                    </m:sSup>
                  </m:oMath>
                </a14:m>
                <a:r>
                  <a:rPr lang="en-US" sz="1400" dirty="0"/>
                  <a:t>	                                            (A.14)</a:t>
                </a:r>
              </a:p>
              <a:p>
                <a:endParaRPr lang="en-US" sz="1400" dirty="0"/>
              </a:p>
              <a:p>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𝐵</m:t>
                        </m:r>
                      </m:e>
                      <m:sub>
                        <m:r>
                          <a:rPr lang="en-US" sz="1400" i="1">
                            <a:latin typeface="Cambria Math" panose="02040503050406030204" pitchFamily="18" charset="0"/>
                          </a:rPr>
                          <m:t>𝑖𝑗</m:t>
                        </m:r>
                      </m:sub>
                    </m:sSub>
                    <m:r>
                      <a:rPr lang="en-US" sz="1400" i="1" smtClean="0">
                        <a:latin typeface="Cambria Math" panose="02040503050406030204" pitchFamily="18" charset="0"/>
                      </a:rPr>
                      <m:t>= </m:t>
                    </m:r>
                    <m:sSub>
                      <m:sSubPr>
                        <m:ctrlPr>
                          <a:rPr lang="en-US" sz="1400" i="1" smtClean="0">
                            <a:latin typeface="Cambria Math" panose="02040503050406030204" pitchFamily="18" charset="0"/>
                          </a:rPr>
                        </m:ctrlPr>
                      </m:sSubPr>
                      <m:e>
                        <m:r>
                          <a:rPr lang="en-US" sz="1400" i="1">
                            <a:latin typeface="Cambria Math" panose="02040503050406030204" pitchFamily="18" charset="0"/>
                          </a:rPr>
                          <m:t>𝑁</m:t>
                        </m:r>
                      </m:e>
                      <m:sub>
                        <m:sSub>
                          <m:sSubPr>
                            <m:ctrlPr>
                              <a:rPr lang="en-US" sz="1400" i="1">
                                <a:latin typeface="Cambria Math" panose="02040503050406030204" pitchFamily="18" charset="0"/>
                              </a:rPr>
                            </m:ctrlPr>
                          </m:sSubPr>
                          <m:e>
                            <m:r>
                              <a:rPr lang="en-US" sz="1400" b="0" i="1" smtClean="0">
                                <a:latin typeface="Cambria Math" panose="02040503050406030204" pitchFamily="18" charset="0"/>
                              </a:rPr>
                              <m:t>𝑒𝑣𝑒𝑟𝑓𝑖𝑠h𝑒𝑑</m:t>
                            </m:r>
                            <m:r>
                              <a:rPr lang="en-US" sz="1400" b="0" i="1" smtClean="0">
                                <a:latin typeface="Cambria Math" panose="02040503050406030204" pitchFamily="18" charset="0"/>
                              </a:rPr>
                              <m:t>, </m:t>
                            </m:r>
                          </m:e>
                          <m:sub>
                            <m:r>
                              <a:rPr lang="en-US" sz="1400" i="1">
                                <a:latin typeface="Cambria Math" panose="02040503050406030204" pitchFamily="18" charset="0"/>
                              </a:rPr>
                              <m:t>𝑗</m:t>
                            </m:r>
                          </m:sub>
                        </m:sSub>
                        <m:r>
                          <a:rPr lang="en-US" sz="1400" i="1">
                            <a:latin typeface="Cambria Math" panose="02040503050406030204" pitchFamily="18" charset="0"/>
                          </a:rPr>
                          <m:t> </m:t>
                        </m:r>
                      </m:sub>
                    </m:sSub>
                    <m:sSub>
                      <m:sSubPr>
                        <m:ctrlPr>
                          <a:rPr lang="en-US" sz="1400" i="1" smtClean="0">
                            <a:latin typeface="Cambria Math" panose="02040503050406030204" pitchFamily="18" charset="0"/>
                          </a:rPr>
                        </m:ctrlPr>
                      </m:sSubPr>
                      <m:e>
                        <m:r>
                          <a:rPr lang="en-US" sz="1400" i="1">
                            <a:latin typeface="Cambria Math" panose="02040503050406030204" pitchFamily="18" charset="0"/>
                          </a:rPr>
                          <m:t>𝐶𝑃𝑈𝐸</m:t>
                        </m:r>
                      </m:e>
                      <m:sub>
                        <m:r>
                          <a:rPr lang="en-US" sz="1400" i="1">
                            <a:latin typeface="Cambria Math" panose="02040503050406030204" pitchFamily="18" charset="0"/>
                          </a:rPr>
                          <m:t>𝑖𝑗</m:t>
                        </m:r>
                      </m:sub>
                    </m:sSub>
                  </m:oMath>
                </a14:m>
                <a:r>
                  <a:rPr lang="en-US" sz="1400" dirty="0"/>
                  <a:t>		                          (A.15)</a:t>
                </a:r>
              </a:p>
              <a:p>
                <a:endParaRPr lang="en-US" sz="1400" dirty="0"/>
              </a:p>
              <a:p>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𝐵</m:t>
                        </m:r>
                      </m:e>
                      <m:sub>
                        <m:r>
                          <a:rPr lang="en-US" sz="1400" i="1">
                            <a:latin typeface="Cambria Math" panose="02040503050406030204" pitchFamily="18" charset="0"/>
                          </a:rPr>
                          <m:t>𝑖𝑗</m:t>
                        </m:r>
                      </m:sub>
                    </m:sSub>
                  </m:oMath>
                </a14:m>
                <a:r>
                  <a:rPr lang="en-US" sz="1400" dirty="0"/>
                  <a:t> index gaps were filled as follows:</a:t>
                </a:r>
              </a:p>
              <a:p>
                <a:endParaRPr lang="en-US" sz="1400" dirty="0"/>
              </a:p>
              <a:p>
                <a:pPr marL="45720" lvl="0" indent="0">
                  <a:buNone/>
                </a:pPr>
                <a:r>
                  <a:rPr lang="en-US" sz="1400" dirty="0"/>
                  <a:t>1. Fit the following log-linear model </a:t>
                </a:r>
              </a:p>
              <a:p>
                <a:pPr marL="45720" lvl="0" indent="0">
                  <a:buNone/>
                </a:pPr>
                <a:endParaRPr lang="en-US" sz="1400" dirty="0"/>
              </a:p>
              <a:p>
                <a:pPr marL="45720" lvl="0" indent="0">
                  <a:buNone/>
                </a:pPr>
                <a14:m>
                  <m:oMath xmlns:m="http://schemas.openxmlformats.org/officeDocument/2006/math">
                    <m:acc>
                      <m:accPr>
                        <m:chr m:val="̂"/>
                        <m:ctrlPr>
                          <a:rPr lang="en-US" sz="1400" i="1" smtClean="0">
                            <a:effectLst/>
                            <a:latin typeface="Cambria Math" panose="02040503050406030204" pitchFamily="18" charset="0"/>
                          </a:rPr>
                        </m:ctrlPr>
                      </m:accPr>
                      <m:e>
                        <m:sSub>
                          <m:sSubPr>
                            <m:ctrlPr>
                              <a:rPr lang="en-US" sz="1400" i="1">
                                <a:effectLst/>
                                <a:latin typeface="Cambria Math" panose="02040503050406030204" pitchFamily="18" charset="0"/>
                              </a:rPr>
                            </m:ctrlPr>
                          </m:sSubPr>
                          <m:e>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𝐵</m:t>
                            </m:r>
                          </m:e>
                          <m: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𝑗</m:t>
                            </m:r>
                          </m:sub>
                        </m:sSub>
                      </m:e>
                    </m:acc>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sz="1400" i="1">
                            <a:effectLst/>
                            <a:latin typeface="Cambria Math" panose="02040503050406030204" pitchFamily="18" charset="0"/>
                          </a:rPr>
                        </m:ctrlPr>
                      </m:sSupPr>
                      <m:e>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𝑒</m:t>
                        </m:r>
                      </m:e>
                      <m:sup>
                        <m:sSub>
                          <m:sSubPr>
                            <m:ctrlPr>
                              <a:rPr lang="en-US" sz="1400" i="1">
                                <a:effectLst/>
                                <a:latin typeface="Cambria Math" panose="02040503050406030204" pitchFamily="18" charset="0"/>
                              </a:rPr>
                            </m:ctrlPr>
                          </m:sSubPr>
                          <m:e>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1400" i="1">
                                <a:effectLst/>
                                <a:latin typeface="Cambria Math" panose="02040503050406030204" pitchFamily="18" charset="0"/>
                              </a:rPr>
                            </m:ctrlPr>
                          </m:sSubPr>
                          <m:e>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𝑗</m:t>
                            </m:r>
                          </m:sub>
                        </m:sSub>
                      </m:sup>
                    </m:sSup>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1400" dirty="0"/>
                  <a:t>			                          (A.16)</a:t>
                </a:r>
              </a:p>
              <a:p>
                <a:pPr marL="45720" lvl="0" indent="0">
                  <a:buNone/>
                </a:pPr>
                <a:endParaRPr lang="en-US" sz="1400" dirty="0"/>
              </a:p>
              <a:p>
                <a:pPr marL="45720" lvl="0" indent="0">
                  <a:buNone/>
                </a:pPr>
                <a:r>
                  <a:rPr lang="en-US" sz="1800" dirty="0">
                    <a:effectLst/>
                    <a:ea typeface="Times New Roman" panose="02020603050405020304" pitchFamily="18" charset="0"/>
                  </a:rPr>
                  <a:t> </a:t>
                </a:r>
                <a:r>
                  <a:rPr lang="en-US" sz="1400" dirty="0">
                    <a:effectLst/>
                    <a:ea typeface="Times New Roman" panose="02020603050405020304" pitchFamily="18" charset="0"/>
                  </a:rPr>
                  <a:t>A</a:t>
                </a:r>
                <a:r>
                  <a:rPr lang="en-US" sz="1400" baseline="-25000" dirty="0">
                    <a:effectLst/>
                    <a:ea typeface="Times New Roman" panose="02020603050405020304" pitchFamily="18" charset="0"/>
                  </a:rPr>
                  <a:t>i</a:t>
                </a:r>
                <a:r>
                  <a:rPr lang="en-US" sz="1400" dirty="0">
                    <a:effectLst/>
                    <a:ea typeface="Times New Roman" panose="02020603050405020304" pitchFamily="18" charset="0"/>
                  </a:rPr>
                  <a:t> is the year factor, and C</a:t>
                </a:r>
                <a:r>
                  <a:rPr lang="en-US" sz="1400" baseline="-25000" dirty="0">
                    <a:effectLst/>
                    <a:ea typeface="Times New Roman" panose="02020603050405020304" pitchFamily="18" charset="0"/>
                  </a:rPr>
                  <a:t>j</a:t>
                </a:r>
                <a:r>
                  <a:rPr lang="en-US" sz="1400" dirty="0">
                    <a:effectLst/>
                    <a:ea typeface="Times New Roman" panose="02020603050405020304" pitchFamily="18" charset="0"/>
                  </a:rPr>
                  <a:t> is the block factor.</a:t>
                </a:r>
              </a:p>
              <a:p>
                <a:pPr marL="45720" lvl="0" indent="0">
                  <a:buNone/>
                </a:pPr>
                <a:endParaRPr lang="en-US" sz="1400" dirty="0"/>
              </a:p>
              <a:p>
                <a:pPr marL="45720" lvl="0" indent="0">
                  <a:buNone/>
                </a:pPr>
                <a:endParaRPr lang="en-US" sz="1400" dirty="0"/>
              </a:p>
              <a:p>
                <a:pPr marL="45720" lvl="0" indent="0">
                  <a:buNone/>
                </a:pPr>
                <a:r>
                  <a:rPr lang="en-US" sz="1400" dirty="0"/>
                  <a:t>2. Apply the fitted model to predict the biomass index for blocks x years with no data.</a:t>
                </a:r>
              </a:p>
              <a:p>
                <a:endParaRPr lang="en-US" sz="1400" dirty="0"/>
              </a:p>
              <a:p>
                <a:r>
                  <a:rPr lang="en-US" sz="1400" dirty="0"/>
                  <a:t>Annual biomass index,</a:t>
                </a:r>
                <a14:m>
                  <m:oMath xmlns:m="http://schemas.openxmlformats.org/officeDocument/2006/math">
                    <m:r>
                      <a:rPr lang="en-US" sz="1400" i="1">
                        <a:latin typeface="Cambria Math" panose="02040503050406030204" pitchFamily="18" charset="0"/>
                      </a:rPr>
                      <m:t> </m:t>
                    </m:r>
                    <m:sSub>
                      <m:sSubPr>
                        <m:ctrlPr>
                          <a:rPr lang="en-US" sz="1400" i="1">
                            <a:latin typeface="Cambria Math" panose="02040503050406030204" pitchFamily="18" charset="0"/>
                          </a:rPr>
                        </m:ctrlPr>
                      </m:sSubPr>
                      <m:e>
                        <m:r>
                          <a:rPr lang="en-US" sz="1400" i="1">
                            <a:latin typeface="Cambria Math" panose="02040503050406030204" pitchFamily="18" charset="0"/>
                          </a:rPr>
                          <m:t>𝐵</m:t>
                        </m:r>
                      </m:e>
                      <m:sub>
                        <m:r>
                          <a:rPr lang="en-US" sz="1400" i="1">
                            <a:latin typeface="Cambria Math" panose="02040503050406030204" pitchFamily="18" charset="0"/>
                          </a:rPr>
                          <m:t>𝑖</m:t>
                        </m:r>
                      </m:sub>
                    </m:sSub>
                  </m:oMath>
                </a14:m>
                <a:r>
                  <a:rPr lang="en-US" sz="1400" dirty="0"/>
                  <a:t> , was estimated as,</a:t>
                </a:r>
              </a:p>
              <a:p>
                <a:pPr marL="45720" indent="0">
                  <a:buNone/>
                </a:pP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𝐵</m:t>
                        </m:r>
                      </m:e>
                      <m:sub>
                        <m:r>
                          <a:rPr lang="en-US" sz="1400" i="1">
                            <a:latin typeface="Cambria Math" panose="02040503050406030204" pitchFamily="18" charset="0"/>
                          </a:rPr>
                          <m:t>𝑖</m:t>
                        </m:r>
                      </m:sub>
                    </m:sSub>
                    <m:r>
                      <a:rPr lang="en-US" sz="1400" i="1">
                        <a:latin typeface="Cambria Math" panose="02040503050406030204" pitchFamily="18" charset="0"/>
                      </a:rPr>
                      <m:t>= </m:t>
                    </m:r>
                    <m:nary>
                      <m:naryPr>
                        <m:chr m:val="∑"/>
                        <m:limLoc m:val="undOvr"/>
                        <m:supHide m:val="on"/>
                        <m:ctrlPr>
                          <a:rPr lang="en-US" sz="1400" i="1">
                            <a:latin typeface="Cambria Math" panose="02040503050406030204" pitchFamily="18" charset="0"/>
                          </a:rPr>
                        </m:ctrlPr>
                      </m:naryPr>
                      <m:sub>
                        <m:r>
                          <a:rPr lang="en-US" sz="1400" i="1">
                            <a:latin typeface="Cambria Math" panose="02040503050406030204" pitchFamily="18" charset="0"/>
                          </a:rPr>
                          <m:t>𝑗</m:t>
                        </m:r>
                      </m:sub>
                      <m:sup/>
                      <m:e>
                        <m:sSub>
                          <m:sSubPr>
                            <m:ctrlPr>
                              <a:rPr lang="en-US" sz="1400" i="1">
                                <a:latin typeface="Cambria Math" panose="02040503050406030204" pitchFamily="18" charset="0"/>
                              </a:rPr>
                            </m:ctrlPr>
                          </m:sSubPr>
                          <m:e>
                            <m:r>
                              <a:rPr lang="en-US" sz="1400" i="1">
                                <a:latin typeface="Cambria Math" panose="02040503050406030204" pitchFamily="18" charset="0"/>
                              </a:rPr>
                              <m:t>𝐵</m:t>
                            </m:r>
                          </m:e>
                          <m:sub>
                            <m:r>
                              <a:rPr lang="en-US" sz="1400" i="1">
                                <a:latin typeface="Cambria Math" panose="02040503050406030204" pitchFamily="18" charset="0"/>
                              </a:rPr>
                              <m:t>𝑖𝑗</m:t>
                            </m:r>
                          </m:sub>
                        </m:sSub>
                      </m:e>
                    </m:nary>
                  </m:oMath>
                </a14:m>
                <a:r>
                  <a:rPr lang="en-US" sz="1400" dirty="0"/>
                  <a:t>        	                                                                (A.17)</a:t>
                </a:r>
              </a:p>
              <a:p>
                <a:pPr marL="45720" indent="0">
                  <a:buNone/>
                </a:pPr>
                <a:r>
                  <a:rPr lang="en-US" sz="1400" dirty="0"/>
                  <a:t>Variance of B</a:t>
                </a:r>
                <a:r>
                  <a:rPr lang="en-US" sz="1400" baseline="-25000" dirty="0"/>
                  <a:t>i</a:t>
                </a:r>
                <a:r>
                  <a:rPr lang="en-US" sz="1400" dirty="0"/>
                  <a:t> was estimated as,</a:t>
                </a:r>
              </a:p>
              <a:p>
                <a:pPr marL="45720" indent="0">
                  <a:buNone/>
                </a:pPr>
                <a14:m>
                  <m:oMath xmlns:m="http://schemas.openxmlformats.org/officeDocument/2006/math">
                    <m:r>
                      <a:rPr lang="en-US" sz="1400" b="1" i="1" smtClean="0">
                        <a:effectLst/>
                        <a:latin typeface="Cambria Math" panose="02040503050406030204" pitchFamily="18" charset="0"/>
                        <a:ea typeface="Times New Roman" panose="02020603050405020304" pitchFamily="18" charset="0"/>
                        <a:cs typeface="Times New Roman" panose="02020603050405020304" pitchFamily="18" charset="0"/>
                      </a:rPr>
                      <m:t>𝑽𝒂𝒓</m:t>
                    </m:r>
                    <m:r>
                      <a:rPr lang="en-US" sz="1400">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1400" i="1">
                            <a:effectLst/>
                            <a:latin typeface="Cambria Math" panose="02040503050406030204" pitchFamily="18" charset="0"/>
                          </a:rPr>
                        </m:ctrlPr>
                      </m:dPr>
                      <m:e>
                        <m:sSub>
                          <m:sSubPr>
                            <m:ctrlPr>
                              <a:rPr lang="en-US" sz="1400" i="1">
                                <a:effectLst/>
                                <a:latin typeface="Cambria Math" panose="02040503050406030204" pitchFamily="18" charset="0"/>
                              </a:rPr>
                            </m:ctrlPr>
                          </m:sSubPr>
                          <m:e>
                            <m:r>
                              <a:rPr lang="en-US" sz="1400" b="1" i="1">
                                <a:effectLst/>
                                <a:latin typeface="Cambria Math" panose="02040503050406030204" pitchFamily="18" charset="0"/>
                                <a:ea typeface="Times New Roman" panose="02020603050405020304" pitchFamily="18" charset="0"/>
                                <a:cs typeface="Times New Roman" panose="02020603050405020304" pitchFamily="18" charset="0"/>
                              </a:rPr>
                              <m:t>𝑩</m:t>
                            </m:r>
                          </m:e>
                          <m:sub>
                            <m:r>
                              <a:rPr lang="en-US" sz="1400" b="1" i="1">
                                <a:effectLst/>
                                <a:latin typeface="Cambria Math" panose="02040503050406030204" pitchFamily="18" charset="0"/>
                                <a:ea typeface="Times New Roman" panose="02020603050405020304" pitchFamily="18" charset="0"/>
                                <a:cs typeface="Times New Roman" panose="02020603050405020304" pitchFamily="18" charset="0"/>
                              </a:rPr>
                              <m:t>𝒊</m:t>
                            </m:r>
                          </m:sub>
                        </m:sSub>
                      </m:e>
                    </m:d>
                    <m:r>
                      <a:rPr lang="en-US" sz="1400">
                        <a:effectLst/>
                        <a:latin typeface="Cambria Math" panose="02040503050406030204" pitchFamily="18" charset="0"/>
                        <a:ea typeface="Times New Roman" panose="02020603050405020304" pitchFamily="18" charset="0"/>
                        <a:cs typeface="Times New Roman" panose="02020603050405020304" pitchFamily="18" charset="0"/>
                      </a:rPr>
                      <m:t>= </m:t>
                    </m:r>
                    <m:nary>
                      <m:naryPr>
                        <m:chr m:val="∑"/>
                        <m:limLoc m:val="undOvr"/>
                        <m:supHide m:val="on"/>
                        <m:ctrlPr>
                          <a:rPr lang="en-US" sz="1400" i="1">
                            <a:effectLst/>
                            <a:latin typeface="Cambria Math" panose="02040503050406030204" pitchFamily="18" charset="0"/>
                          </a:rPr>
                        </m:ctrlPr>
                      </m:naryPr>
                      <m:sub>
                        <m:r>
                          <a:rPr lang="en-US" sz="1400" b="1" i="1">
                            <a:effectLst/>
                            <a:latin typeface="Cambria Math" panose="02040503050406030204" pitchFamily="18" charset="0"/>
                            <a:ea typeface="Times New Roman" panose="02020603050405020304" pitchFamily="18" charset="0"/>
                            <a:cs typeface="Times New Roman" panose="02020603050405020304" pitchFamily="18" charset="0"/>
                          </a:rPr>
                          <m:t>𝒋</m:t>
                        </m:r>
                      </m:sub>
                      <m:sup/>
                      <m:e>
                        <m:sSup>
                          <m:sSupPr>
                            <m:ctrlPr>
                              <a:rPr lang="en-US" sz="1400" i="1">
                                <a:effectLst/>
                                <a:latin typeface="Cambria Math" panose="02040503050406030204" pitchFamily="18" charset="0"/>
                              </a:rPr>
                            </m:ctrlPr>
                          </m:sSupPr>
                          <m:e>
                            <m:sSub>
                              <m:sSubPr>
                                <m:ctrlPr>
                                  <a:rPr lang="en-US" sz="1400" i="1">
                                    <a:effectLst/>
                                    <a:latin typeface="Cambria Math" panose="02040503050406030204" pitchFamily="18" charset="0"/>
                                  </a:rPr>
                                </m:ctrlPr>
                              </m:sSubPr>
                              <m:e>
                                <m:r>
                                  <a:rPr lang="en-US" sz="1400" b="1" i="1">
                                    <a:effectLst/>
                                    <a:latin typeface="Cambria Math" panose="02040503050406030204" pitchFamily="18" charset="0"/>
                                    <a:ea typeface="Times New Roman" panose="02020603050405020304" pitchFamily="18" charset="0"/>
                                    <a:cs typeface="Times New Roman" panose="02020603050405020304" pitchFamily="18" charset="0"/>
                                  </a:rPr>
                                  <m:t>𝑵</m:t>
                                </m:r>
                              </m:e>
                              <m:sub>
                                <m:r>
                                  <a:rPr lang="en-US" sz="1400" b="1" i="1">
                                    <a:effectLst/>
                                    <a:latin typeface="Cambria Math" panose="02040503050406030204" pitchFamily="18" charset="0"/>
                                    <a:ea typeface="Times New Roman" panose="02020603050405020304" pitchFamily="18" charset="0"/>
                                    <a:cs typeface="Times New Roman" panose="02020603050405020304" pitchFamily="18" charset="0"/>
                                  </a:rPr>
                                  <m:t>𝒆𝒗𝒆𝒓</m:t>
                                </m:r>
                                <m:r>
                                  <a:rPr lang="en-US" sz="140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400" b="1" i="1">
                                    <a:effectLst/>
                                    <a:latin typeface="Cambria Math" panose="02040503050406030204" pitchFamily="18" charset="0"/>
                                    <a:ea typeface="Times New Roman" panose="02020603050405020304" pitchFamily="18" charset="0"/>
                                    <a:cs typeface="Times New Roman" panose="02020603050405020304" pitchFamily="18" charset="0"/>
                                  </a:rPr>
                                  <m:t>𝒋</m:t>
                                </m:r>
                              </m:sub>
                            </m:sSub>
                          </m:e>
                          <m:sup>
                            <m:r>
                              <a:rPr lang="en-US" sz="1400" b="1" i="1">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en-US" sz="140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400" b="1" i="1">
                            <a:effectLst/>
                            <a:latin typeface="Cambria Math" panose="02040503050406030204" pitchFamily="18" charset="0"/>
                            <a:ea typeface="Times New Roman" panose="02020603050405020304" pitchFamily="18" charset="0"/>
                            <a:cs typeface="Times New Roman" panose="02020603050405020304" pitchFamily="18" charset="0"/>
                          </a:rPr>
                          <m:t>𝒗𝒂𝒓</m:t>
                        </m:r>
                        <m:r>
                          <a:rPr lang="en-US" sz="14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400" i="1">
                                <a:effectLst/>
                                <a:latin typeface="Cambria Math" panose="02040503050406030204" pitchFamily="18" charset="0"/>
                              </a:rPr>
                            </m:ctrlPr>
                          </m:sSubPr>
                          <m:e>
                            <m:r>
                              <a:rPr lang="en-US" sz="1400" b="1" i="1">
                                <a:effectLst/>
                                <a:latin typeface="Cambria Math" panose="02040503050406030204" pitchFamily="18" charset="0"/>
                                <a:ea typeface="Times New Roman" panose="02020603050405020304" pitchFamily="18" charset="0"/>
                                <a:cs typeface="Times New Roman" panose="02020603050405020304" pitchFamily="18" charset="0"/>
                              </a:rPr>
                              <m:t>𝑪𝑷𝑼𝑬</m:t>
                            </m:r>
                          </m:e>
                          <m:sub>
                            <m:r>
                              <a:rPr lang="en-US" sz="1400" b="1" i="1">
                                <a:effectLst/>
                                <a:latin typeface="Cambria Math" panose="02040503050406030204" pitchFamily="18" charset="0"/>
                                <a:ea typeface="Times New Roman" panose="02020603050405020304" pitchFamily="18" charset="0"/>
                                <a:cs typeface="Times New Roman" panose="02020603050405020304" pitchFamily="18" charset="0"/>
                              </a:rPr>
                              <m:t>𝒊</m:t>
                            </m:r>
                            <m:r>
                              <a:rPr lang="en-US" sz="140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400" b="1" i="1">
                                <a:effectLst/>
                                <a:latin typeface="Cambria Math" panose="02040503050406030204" pitchFamily="18" charset="0"/>
                                <a:ea typeface="Times New Roman" panose="02020603050405020304" pitchFamily="18" charset="0"/>
                                <a:cs typeface="Times New Roman" panose="02020603050405020304" pitchFamily="18" charset="0"/>
                              </a:rPr>
                              <m:t>𝒋</m:t>
                            </m:r>
                          </m:sub>
                        </m:sSub>
                        <m:r>
                          <a:rPr lang="en-US" sz="1400">
                            <a:effectLst/>
                            <a:latin typeface="Cambria Math" panose="02040503050406030204" pitchFamily="18" charset="0"/>
                            <a:ea typeface="Times New Roman" panose="02020603050405020304" pitchFamily="18" charset="0"/>
                            <a:cs typeface="Times New Roman" panose="02020603050405020304" pitchFamily="18" charset="0"/>
                          </a:rPr>
                          <m:t>)</m:t>
                        </m:r>
                      </m:e>
                    </m:nary>
                  </m:oMath>
                </a14:m>
                <a:r>
                  <a:rPr lang="en-US" sz="1400" dirty="0"/>
                  <a:t>	                          (A.18)</a:t>
                </a:r>
              </a:p>
              <a:p>
                <a:pPr marL="45720" indent="0">
                  <a:buNone/>
                </a:pPr>
                <a:endParaRPr lang="en-US" sz="1400" dirty="0"/>
              </a:p>
            </p:txBody>
          </p:sp>
        </mc:Choice>
        <mc:Fallback xmlns="">
          <p:sp>
            <p:nvSpPr>
              <p:cNvPr id="3" name="Content Placeholder 2">
                <a:extLst>
                  <a:ext uri="{FF2B5EF4-FFF2-40B4-BE49-F238E27FC236}">
                    <a16:creationId xmlns:a16="http://schemas.microsoft.com/office/drawing/2014/main" id="{799515E1-2B35-4F38-BF60-021F84343E48}"/>
                  </a:ext>
                </a:extLst>
              </p:cNvPr>
              <p:cNvSpPr>
                <a:spLocks noGrp="1" noRot="1" noChangeAspect="1" noMove="1" noResize="1" noEditPoints="1" noAdjustHandles="1" noChangeArrowheads="1" noChangeShapeType="1" noTextEdit="1"/>
              </p:cNvSpPr>
              <p:nvPr>
                <p:ph idx="1"/>
              </p:nvPr>
            </p:nvSpPr>
            <p:spPr>
              <a:xfrm>
                <a:off x="152400" y="1293977"/>
                <a:ext cx="6096000" cy="5105400"/>
              </a:xfrm>
              <a:blipFill>
                <a:blip r:embed="rId2"/>
                <a:stretch>
                  <a:fillRect b="-1634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4A6631E-CDF3-4E75-A981-584530997607}"/>
              </a:ext>
            </a:extLst>
          </p:cNvPr>
          <p:cNvSpPr>
            <a:spLocks noGrp="1"/>
          </p:cNvSpPr>
          <p:nvPr>
            <p:ph type="sldNum" sz="quarter" idx="12"/>
          </p:nvPr>
        </p:nvSpPr>
        <p:spPr/>
        <p:txBody>
          <a:bodyPr/>
          <a:lstStyle/>
          <a:p>
            <a:fld id="{28D1B9BE-D941-4EEF-A5AD-4384CF3F4BCC}" type="slidenum">
              <a:rPr lang="en-US" smtClean="0"/>
              <a:pPr/>
              <a:t>24</a:t>
            </a:fld>
            <a:endParaRPr lang="en-US" dirty="0"/>
          </a:p>
        </p:txBody>
      </p:sp>
      <p:sp>
        <p:nvSpPr>
          <p:cNvPr id="7" name="Title 1">
            <a:extLst>
              <a:ext uri="{FF2B5EF4-FFF2-40B4-BE49-F238E27FC236}">
                <a16:creationId xmlns:a16="http://schemas.microsoft.com/office/drawing/2014/main" id="{35512343-FEC4-4CDC-963E-D3F3D3258E80}"/>
              </a:ext>
            </a:extLst>
          </p:cNvPr>
          <p:cNvSpPr txBox="1">
            <a:spLocks/>
          </p:cNvSpPr>
          <p:nvPr/>
        </p:nvSpPr>
        <p:spPr>
          <a:xfrm>
            <a:off x="547171" y="881763"/>
            <a:ext cx="7315200" cy="3810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i="1" dirty="0"/>
              <a:t>Observer CPUE index by  the Year:Area interaction model ….. continued</a:t>
            </a:r>
          </a:p>
          <a:p>
            <a:endParaRPr lang="en-US" sz="2000" i="1" dirty="0"/>
          </a:p>
          <a:p>
            <a:pPr algn="ctr"/>
            <a:r>
              <a:rPr lang="en-US" sz="2000" i="1" dirty="0"/>
              <a:t>Block-scale analysis:</a:t>
            </a:r>
            <a:endParaRPr lang="en-US" sz="2000" dirty="0"/>
          </a:p>
        </p:txBody>
      </p:sp>
      <p:sp>
        <p:nvSpPr>
          <p:cNvPr id="6" name="TextBox 5">
            <a:extLst>
              <a:ext uri="{FF2B5EF4-FFF2-40B4-BE49-F238E27FC236}">
                <a16:creationId xmlns:a16="http://schemas.microsoft.com/office/drawing/2014/main" id="{56A45D95-B113-4DDC-AF75-FA7A25164988}"/>
              </a:ext>
            </a:extLst>
          </p:cNvPr>
          <p:cNvSpPr txBox="1"/>
          <p:nvPr/>
        </p:nvSpPr>
        <p:spPr>
          <a:xfrm>
            <a:off x="6248400" y="1646074"/>
            <a:ext cx="2590800" cy="4401205"/>
          </a:xfrm>
          <a:prstGeom prst="rect">
            <a:avLst/>
          </a:prstGeom>
          <a:noFill/>
        </p:spPr>
        <p:txBody>
          <a:bodyPr wrap="square">
            <a:spAutoFit/>
          </a:bodyPr>
          <a:lstStyle/>
          <a:p>
            <a:r>
              <a:rPr lang="en-US" sz="2000" dirty="0">
                <a:effectLst/>
                <a:ea typeface="Times New Roman" panose="02020603050405020304" pitchFamily="18" charset="0"/>
              </a:rPr>
              <a:t>The variance for the final indices (A.17) comes from two contributions: (a) the variance of the standardized CPUE values for years*blocks with data, and (b) those based on the prediction formula </a:t>
            </a:r>
            <a:r>
              <a:rPr lang="en-US" sz="2000" dirty="0">
                <a:ea typeface="Times New Roman" panose="02020603050405020304" pitchFamily="18" charset="0"/>
              </a:rPr>
              <a:t> (</a:t>
            </a:r>
            <a:r>
              <a:rPr lang="en-US" sz="2000" dirty="0">
                <a:effectLst/>
                <a:ea typeface="Times New Roman" panose="02020603050405020304" pitchFamily="18" charset="0"/>
              </a:rPr>
              <a:t>A.16) for year*blocks with no or few data. </a:t>
            </a:r>
            <a:endParaRPr lang="en-US" sz="2000" dirty="0"/>
          </a:p>
        </p:txBody>
      </p:sp>
    </p:spTree>
    <p:extLst>
      <p:ext uri="{BB962C8B-B14F-4D97-AF65-F5344CB8AC3E}">
        <p14:creationId xmlns:p14="http://schemas.microsoft.com/office/powerpoint/2010/main" val="2997114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7246EB-1D50-4D06-9571-2381043CCA99}"/>
              </a:ext>
            </a:extLst>
          </p:cNvPr>
          <p:cNvSpPr>
            <a:spLocks noGrp="1"/>
          </p:cNvSpPr>
          <p:nvPr>
            <p:ph type="sldNum" sz="quarter" idx="12"/>
          </p:nvPr>
        </p:nvSpPr>
        <p:spPr/>
        <p:txBody>
          <a:bodyPr/>
          <a:lstStyle/>
          <a:p>
            <a:fld id="{28D1B9BE-D941-4EEF-A5AD-4384CF3F4BCC}" type="slidenum">
              <a:rPr lang="en-US" smtClean="0"/>
              <a:pPr/>
              <a:t>25</a:t>
            </a:fld>
            <a:endParaRPr lang="en-US" dirty="0"/>
          </a:p>
        </p:txBody>
      </p:sp>
      <p:sp>
        <p:nvSpPr>
          <p:cNvPr id="4" name="Title 1">
            <a:extLst>
              <a:ext uri="{FF2B5EF4-FFF2-40B4-BE49-F238E27FC236}">
                <a16:creationId xmlns:a16="http://schemas.microsoft.com/office/drawing/2014/main" id="{05585CF0-57AF-476F-99B9-6D0FC59A4857}"/>
              </a:ext>
            </a:extLst>
          </p:cNvPr>
          <p:cNvSpPr>
            <a:spLocks noGrp="1"/>
          </p:cNvSpPr>
          <p:nvPr>
            <p:ph type="title"/>
          </p:nvPr>
        </p:nvSpPr>
        <p:spPr>
          <a:xfrm>
            <a:off x="533400" y="292416"/>
            <a:ext cx="7315200" cy="512762"/>
          </a:xfrm>
        </p:spPr>
        <p:txBody>
          <a:bodyPr>
            <a:normAutofit fontScale="90000"/>
          </a:bodyPr>
          <a:lstStyle/>
          <a:p>
            <a:r>
              <a:rPr lang="en-US" sz="1800" i="1" dirty="0"/>
              <a:t>Observer CPUE index by  the Year:Area interaction model….. continued</a:t>
            </a:r>
            <a:endParaRPr lang="en-US" sz="1800" dirty="0"/>
          </a:p>
        </p:txBody>
      </p:sp>
      <p:pic>
        <p:nvPicPr>
          <p:cNvPr id="11" name="Picture 10" descr="Chart, histogram&#10;&#10;Description automatically generated">
            <a:extLst>
              <a:ext uri="{FF2B5EF4-FFF2-40B4-BE49-F238E27FC236}">
                <a16:creationId xmlns:a16="http://schemas.microsoft.com/office/drawing/2014/main" id="{7FAF06BF-A406-4ACC-98F0-5C158F48C0A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871665"/>
            <a:ext cx="7848600" cy="4188364"/>
          </a:xfrm>
          <a:prstGeom prst="rect">
            <a:avLst/>
          </a:prstGeom>
          <a:noFill/>
          <a:ln>
            <a:noFill/>
          </a:ln>
        </p:spPr>
      </p:pic>
      <p:sp>
        <p:nvSpPr>
          <p:cNvPr id="12" name="TextBox 11">
            <a:extLst>
              <a:ext uri="{FF2B5EF4-FFF2-40B4-BE49-F238E27FC236}">
                <a16:creationId xmlns:a16="http://schemas.microsoft.com/office/drawing/2014/main" id="{9EFA8BC3-BF6C-4FC7-8626-6972CA11A529}"/>
              </a:ext>
            </a:extLst>
          </p:cNvPr>
          <p:cNvSpPr txBox="1"/>
          <p:nvPr/>
        </p:nvSpPr>
        <p:spPr>
          <a:xfrm>
            <a:off x="304800" y="5105400"/>
            <a:ext cx="8534400" cy="1015663"/>
          </a:xfrm>
          <a:prstGeom prst="rect">
            <a:avLst/>
          </a:prstGeom>
          <a:noFill/>
        </p:spPr>
        <p:txBody>
          <a:bodyPr wrap="square">
            <a:spAutoFit/>
          </a:bodyPr>
          <a:lstStyle/>
          <a:p>
            <a:pPr marL="0" marR="0" algn="just">
              <a:spcBef>
                <a:spcPts val="0"/>
              </a:spcBef>
              <a:spcAft>
                <a:spcPts val="0"/>
              </a:spcAft>
            </a:pPr>
            <a:r>
              <a:rPr lang="en-US" sz="2000" dirty="0">
                <a:effectLst/>
                <a:latin typeface="+mj-lt"/>
                <a:ea typeface="Times New Roman" panose="02020603050405020304" pitchFamily="18" charset="0"/>
              </a:rPr>
              <a:t>Figure A.12. Main effects (black) vs. interaction effects (red) CPUE indices during pre- (left panel) and post (right panel)-rationalization periods for </a:t>
            </a:r>
            <a:r>
              <a:rPr lang="en-US" sz="2000" dirty="0">
                <a:solidFill>
                  <a:srgbClr val="FF0000"/>
                </a:solidFill>
                <a:effectLst/>
                <a:latin typeface="+mj-lt"/>
                <a:ea typeface="Times New Roman" panose="02020603050405020304" pitchFamily="18" charset="0"/>
              </a:rPr>
              <a:t>EAG</a:t>
            </a:r>
            <a:r>
              <a:rPr lang="en-US" sz="2000" dirty="0">
                <a:effectLst/>
                <a:latin typeface="+mj-lt"/>
                <a:ea typeface="Times New Roman" panose="02020603050405020304" pitchFamily="18" charset="0"/>
              </a:rPr>
              <a:t>. The confidence intervals are +/- 2 SE. </a:t>
            </a:r>
          </a:p>
        </p:txBody>
      </p:sp>
    </p:spTree>
    <p:extLst>
      <p:ext uri="{BB962C8B-B14F-4D97-AF65-F5344CB8AC3E}">
        <p14:creationId xmlns:p14="http://schemas.microsoft.com/office/powerpoint/2010/main" val="1032180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7246EB-1D50-4D06-9571-2381043CCA99}"/>
              </a:ext>
            </a:extLst>
          </p:cNvPr>
          <p:cNvSpPr>
            <a:spLocks noGrp="1"/>
          </p:cNvSpPr>
          <p:nvPr>
            <p:ph type="sldNum" sz="quarter" idx="12"/>
          </p:nvPr>
        </p:nvSpPr>
        <p:spPr/>
        <p:txBody>
          <a:bodyPr/>
          <a:lstStyle/>
          <a:p>
            <a:fld id="{28D1B9BE-D941-4EEF-A5AD-4384CF3F4BCC}" type="slidenum">
              <a:rPr lang="en-US" smtClean="0"/>
              <a:pPr/>
              <a:t>26</a:t>
            </a:fld>
            <a:endParaRPr lang="en-US" dirty="0"/>
          </a:p>
        </p:txBody>
      </p:sp>
      <p:sp>
        <p:nvSpPr>
          <p:cNvPr id="4" name="Title 1">
            <a:extLst>
              <a:ext uri="{FF2B5EF4-FFF2-40B4-BE49-F238E27FC236}">
                <a16:creationId xmlns:a16="http://schemas.microsoft.com/office/drawing/2014/main" id="{05585CF0-57AF-476F-99B9-6D0FC59A4857}"/>
              </a:ext>
            </a:extLst>
          </p:cNvPr>
          <p:cNvSpPr>
            <a:spLocks noGrp="1"/>
          </p:cNvSpPr>
          <p:nvPr>
            <p:ph type="title"/>
          </p:nvPr>
        </p:nvSpPr>
        <p:spPr>
          <a:xfrm>
            <a:off x="533400" y="292416"/>
            <a:ext cx="7315200" cy="512762"/>
          </a:xfrm>
        </p:spPr>
        <p:txBody>
          <a:bodyPr>
            <a:normAutofit fontScale="90000"/>
          </a:bodyPr>
          <a:lstStyle/>
          <a:p>
            <a:r>
              <a:rPr lang="en-US" sz="1800" i="1" dirty="0"/>
              <a:t>Observer CPUE index by  the Year:Area interaction model….. continued</a:t>
            </a:r>
            <a:endParaRPr lang="en-US" sz="1800" dirty="0"/>
          </a:p>
        </p:txBody>
      </p:sp>
      <p:sp>
        <p:nvSpPr>
          <p:cNvPr id="12" name="TextBox 11">
            <a:extLst>
              <a:ext uri="{FF2B5EF4-FFF2-40B4-BE49-F238E27FC236}">
                <a16:creationId xmlns:a16="http://schemas.microsoft.com/office/drawing/2014/main" id="{9EFA8BC3-BF6C-4FC7-8626-6972CA11A529}"/>
              </a:ext>
            </a:extLst>
          </p:cNvPr>
          <p:cNvSpPr txBox="1"/>
          <p:nvPr/>
        </p:nvSpPr>
        <p:spPr>
          <a:xfrm>
            <a:off x="381000" y="5029200"/>
            <a:ext cx="8534400" cy="1015663"/>
          </a:xfrm>
          <a:prstGeom prst="rect">
            <a:avLst/>
          </a:prstGeom>
          <a:noFill/>
        </p:spPr>
        <p:txBody>
          <a:bodyPr wrap="square">
            <a:spAutoFit/>
          </a:bodyPr>
          <a:lstStyle/>
          <a:p>
            <a:pPr marL="0" marR="0" algn="just">
              <a:spcBef>
                <a:spcPts val="0"/>
              </a:spcBef>
              <a:spcAft>
                <a:spcPts val="0"/>
              </a:spcAft>
            </a:pPr>
            <a:r>
              <a:rPr lang="en-US" sz="2000" dirty="0">
                <a:effectLst/>
                <a:latin typeface="+mj-lt"/>
                <a:ea typeface="Times New Roman" panose="02020603050405020304" pitchFamily="18" charset="0"/>
              </a:rPr>
              <a:t>Figure A.13. Main effects (black) vs. interaction effects (red) CPUE indices during pre- (left panel) and post (right panel)-rationalization periods for </a:t>
            </a:r>
            <a:r>
              <a:rPr lang="en-US" sz="2000" dirty="0">
                <a:solidFill>
                  <a:srgbClr val="FF0000"/>
                </a:solidFill>
                <a:latin typeface="+mj-lt"/>
                <a:ea typeface="Times New Roman" panose="02020603050405020304" pitchFamily="18" charset="0"/>
              </a:rPr>
              <a:t>W</a:t>
            </a:r>
            <a:r>
              <a:rPr lang="en-US" sz="2000" dirty="0">
                <a:solidFill>
                  <a:srgbClr val="FF0000"/>
                </a:solidFill>
                <a:effectLst/>
                <a:latin typeface="+mj-lt"/>
                <a:ea typeface="Times New Roman" panose="02020603050405020304" pitchFamily="18" charset="0"/>
              </a:rPr>
              <a:t>AG</a:t>
            </a:r>
            <a:r>
              <a:rPr lang="en-US" sz="2000" dirty="0">
                <a:effectLst/>
                <a:latin typeface="+mj-lt"/>
                <a:ea typeface="Times New Roman" panose="02020603050405020304" pitchFamily="18" charset="0"/>
              </a:rPr>
              <a:t>. The confidence intervals are +/- 2 SE. </a:t>
            </a:r>
          </a:p>
        </p:txBody>
      </p:sp>
      <p:pic>
        <p:nvPicPr>
          <p:cNvPr id="6" name="Picture 5" descr="Chart, scatter chart&#10;&#10;Description automatically generated">
            <a:extLst>
              <a:ext uri="{FF2B5EF4-FFF2-40B4-BE49-F238E27FC236}">
                <a16:creationId xmlns:a16="http://schemas.microsoft.com/office/drawing/2014/main" id="{4720D749-7A0F-472C-B4A9-0422A377D12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029426"/>
            <a:ext cx="7646017" cy="3847374"/>
          </a:xfrm>
          <a:prstGeom prst="rect">
            <a:avLst/>
          </a:prstGeom>
          <a:noFill/>
          <a:ln>
            <a:noFill/>
          </a:ln>
        </p:spPr>
      </p:pic>
    </p:spTree>
    <p:extLst>
      <p:ext uri="{BB962C8B-B14F-4D97-AF65-F5344CB8AC3E}">
        <p14:creationId xmlns:p14="http://schemas.microsoft.com/office/powerpoint/2010/main" val="338740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37E-6E24-40DE-85DC-A03949C62BF5}"/>
              </a:ext>
            </a:extLst>
          </p:cNvPr>
          <p:cNvSpPr>
            <a:spLocks noGrp="1"/>
          </p:cNvSpPr>
          <p:nvPr>
            <p:ph type="title"/>
          </p:nvPr>
        </p:nvSpPr>
        <p:spPr>
          <a:xfrm>
            <a:off x="685800" y="122625"/>
            <a:ext cx="7315200" cy="563176"/>
          </a:xfrm>
        </p:spPr>
        <p:txBody>
          <a:bodyPr>
            <a:normAutofit fontScale="90000"/>
          </a:bodyPr>
          <a:lstStyle/>
          <a:p>
            <a:r>
              <a:rPr lang="en-US" dirty="0"/>
              <a:t>Model results</a:t>
            </a:r>
          </a:p>
        </p:txBody>
      </p:sp>
      <p:sp>
        <p:nvSpPr>
          <p:cNvPr id="3" name="Slide Number Placeholder 2">
            <a:extLst>
              <a:ext uri="{FF2B5EF4-FFF2-40B4-BE49-F238E27FC236}">
                <a16:creationId xmlns:a16="http://schemas.microsoft.com/office/drawing/2014/main" id="{9F78B019-F96A-4EFA-9265-DE7881E7343A}"/>
              </a:ext>
            </a:extLst>
          </p:cNvPr>
          <p:cNvSpPr>
            <a:spLocks noGrp="1"/>
          </p:cNvSpPr>
          <p:nvPr>
            <p:ph type="sldNum" sz="quarter" idx="12"/>
          </p:nvPr>
        </p:nvSpPr>
        <p:spPr>
          <a:xfrm>
            <a:off x="7530398" y="134974"/>
            <a:ext cx="941203" cy="301752"/>
          </a:xfrm>
        </p:spPr>
        <p:txBody>
          <a:bodyPr/>
          <a:lstStyle/>
          <a:p>
            <a:fld id="{28D1B9BE-D941-4EEF-A5AD-4384CF3F4BCC}" type="slidenum">
              <a:rPr lang="en-US" smtClean="0"/>
              <a:pPr/>
              <a:t>27</a:t>
            </a:fld>
            <a:endParaRPr lang="en-US" dirty="0"/>
          </a:p>
        </p:txBody>
      </p:sp>
      <p:sp>
        <p:nvSpPr>
          <p:cNvPr id="5" name="Rectangle 4">
            <a:extLst>
              <a:ext uri="{FF2B5EF4-FFF2-40B4-BE49-F238E27FC236}">
                <a16:creationId xmlns:a16="http://schemas.microsoft.com/office/drawing/2014/main" id="{A4AC1C9E-7F4E-4CCB-88FE-B7576179C6D8}"/>
              </a:ext>
            </a:extLst>
          </p:cNvPr>
          <p:cNvSpPr/>
          <p:nvPr/>
        </p:nvSpPr>
        <p:spPr>
          <a:xfrm>
            <a:off x="228600" y="5115176"/>
            <a:ext cx="8915400" cy="1631216"/>
          </a:xfrm>
          <a:prstGeom prst="rect">
            <a:avLst/>
          </a:prstGeom>
        </p:spPr>
        <p:txBody>
          <a:bodyPr wrap="square">
            <a:spAutoFit/>
          </a:bodyPr>
          <a:lstStyle/>
          <a:p>
            <a:pPr marL="0" marR="0" algn="just">
              <a:spcBef>
                <a:spcPts val="0"/>
              </a:spcBef>
              <a:spcAft>
                <a:spcPts val="0"/>
              </a:spcAft>
              <a:tabLst>
                <a:tab pos="4286250" algn="l"/>
              </a:tabLst>
            </a:pPr>
            <a:r>
              <a:rPr lang="en-US" sz="2000" dirty="0">
                <a:effectLst/>
                <a:latin typeface="+mj-lt"/>
                <a:ea typeface="Times New Roman" panose="02020603050405020304" pitchFamily="18" charset="0"/>
              </a:rPr>
              <a:t>Figure 7. Comparison of input CPUE indices [black open circles with +/- 2 SE for model 21.1a (left) and model 21.1b (right)] with predicted CPUE indices (colored solid lines) by 21.1a, 21.1b, and 21.1c, model fits for </a:t>
            </a:r>
            <a:r>
              <a:rPr lang="en-US" sz="2000" dirty="0">
                <a:solidFill>
                  <a:srgbClr val="FF0000"/>
                </a:solidFill>
                <a:effectLst/>
                <a:latin typeface="+mj-lt"/>
                <a:ea typeface="Times New Roman" panose="02020603050405020304" pitchFamily="18" charset="0"/>
              </a:rPr>
              <a:t>EAG </a:t>
            </a:r>
            <a:r>
              <a:rPr lang="en-US" sz="2000" dirty="0">
                <a:effectLst/>
                <a:latin typeface="+mj-lt"/>
                <a:ea typeface="Times New Roman" panose="02020603050405020304" pitchFamily="18" charset="0"/>
              </a:rPr>
              <a:t>golden king crab data, 1985/86–2020/21. Model estimated additional standard error was added to each input standard error.</a:t>
            </a:r>
          </a:p>
        </p:txBody>
      </p:sp>
      <p:pic>
        <p:nvPicPr>
          <p:cNvPr id="11" name="Picture 10">
            <a:extLst>
              <a:ext uri="{FF2B5EF4-FFF2-40B4-BE49-F238E27FC236}">
                <a16:creationId xmlns:a16="http://schemas.microsoft.com/office/drawing/2014/main" id="{0CFF74B8-E20B-429B-B4FA-E292627A98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20396"/>
            <a:ext cx="8077200" cy="4208803"/>
          </a:xfrm>
          <a:prstGeom prst="rect">
            <a:avLst/>
          </a:prstGeom>
          <a:noFill/>
          <a:ln>
            <a:noFill/>
          </a:ln>
        </p:spPr>
      </p:pic>
    </p:spTree>
    <p:extLst>
      <p:ext uri="{BB962C8B-B14F-4D97-AF65-F5344CB8AC3E}">
        <p14:creationId xmlns:p14="http://schemas.microsoft.com/office/powerpoint/2010/main" val="2839890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37E-6E24-40DE-85DC-A03949C62BF5}"/>
              </a:ext>
            </a:extLst>
          </p:cNvPr>
          <p:cNvSpPr>
            <a:spLocks noGrp="1"/>
          </p:cNvSpPr>
          <p:nvPr>
            <p:ph type="title"/>
          </p:nvPr>
        </p:nvSpPr>
        <p:spPr>
          <a:xfrm>
            <a:off x="685800" y="122625"/>
            <a:ext cx="7315200" cy="563176"/>
          </a:xfrm>
        </p:spPr>
        <p:txBody>
          <a:bodyPr>
            <a:normAutofit fontScale="90000"/>
          </a:bodyPr>
          <a:lstStyle/>
          <a:p>
            <a:r>
              <a:rPr lang="en-US" dirty="0"/>
              <a:t>Model results</a:t>
            </a:r>
          </a:p>
        </p:txBody>
      </p:sp>
      <p:sp>
        <p:nvSpPr>
          <p:cNvPr id="3" name="Slide Number Placeholder 2">
            <a:extLst>
              <a:ext uri="{FF2B5EF4-FFF2-40B4-BE49-F238E27FC236}">
                <a16:creationId xmlns:a16="http://schemas.microsoft.com/office/drawing/2014/main" id="{9F78B019-F96A-4EFA-9265-DE7881E7343A}"/>
              </a:ext>
            </a:extLst>
          </p:cNvPr>
          <p:cNvSpPr>
            <a:spLocks noGrp="1"/>
          </p:cNvSpPr>
          <p:nvPr>
            <p:ph type="sldNum" sz="quarter" idx="12"/>
          </p:nvPr>
        </p:nvSpPr>
        <p:spPr>
          <a:xfrm>
            <a:off x="7530398" y="134974"/>
            <a:ext cx="941203" cy="301752"/>
          </a:xfrm>
        </p:spPr>
        <p:txBody>
          <a:bodyPr/>
          <a:lstStyle/>
          <a:p>
            <a:fld id="{28D1B9BE-D941-4EEF-A5AD-4384CF3F4BCC}" type="slidenum">
              <a:rPr lang="en-US" smtClean="0"/>
              <a:pPr/>
              <a:t>28</a:t>
            </a:fld>
            <a:endParaRPr lang="en-US" dirty="0"/>
          </a:p>
        </p:txBody>
      </p:sp>
      <p:sp>
        <p:nvSpPr>
          <p:cNvPr id="5" name="Rectangle 4">
            <a:extLst>
              <a:ext uri="{FF2B5EF4-FFF2-40B4-BE49-F238E27FC236}">
                <a16:creationId xmlns:a16="http://schemas.microsoft.com/office/drawing/2014/main" id="{A4AC1C9E-7F4E-4CCB-88FE-B7576179C6D8}"/>
              </a:ext>
            </a:extLst>
          </p:cNvPr>
          <p:cNvSpPr/>
          <p:nvPr/>
        </p:nvSpPr>
        <p:spPr>
          <a:xfrm>
            <a:off x="228600" y="5115176"/>
            <a:ext cx="8915400" cy="1631216"/>
          </a:xfrm>
          <a:prstGeom prst="rect">
            <a:avLst/>
          </a:prstGeom>
        </p:spPr>
        <p:txBody>
          <a:bodyPr wrap="square">
            <a:spAutoFit/>
          </a:bodyPr>
          <a:lstStyle/>
          <a:p>
            <a:pPr marL="0" marR="0" algn="just">
              <a:spcBef>
                <a:spcPts val="0"/>
              </a:spcBef>
              <a:spcAft>
                <a:spcPts val="0"/>
              </a:spcAft>
              <a:tabLst>
                <a:tab pos="4286250" algn="l"/>
              </a:tabLst>
            </a:pPr>
            <a:r>
              <a:rPr lang="en-US" sz="2000" dirty="0">
                <a:effectLst/>
                <a:latin typeface="+mj-lt"/>
                <a:ea typeface="Times New Roman" panose="02020603050405020304" pitchFamily="18" charset="0"/>
              </a:rPr>
              <a:t>Figure 7. Comparison of input CPUE indices [black open circles with +/- 2 SE for model 21.1a (left) and model 21.1b (right)] with predicted CPUE indices (colored solid lines) by 21.1a, 21.1b, 21.1c and 21.1d, model fits for </a:t>
            </a:r>
            <a:r>
              <a:rPr lang="en-US" sz="2000" dirty="0">
                <a:solidFill>
                  <a:srgbClr val="FF0000"/>
                </a:solidFill>
                <a:latin typeface="+mj-lt"/>
                <a:ea typeface="Times New Roman" panose="02020603050405020304" pitchFamily="18" charset="0"/>
              </a:rPr>
              <a:t>W</a:t>
            </a:r>
            <a:r>
              <a:rPr lang="en-US" sz="2000" dirty="0">
                <a:solidFill>
                  <a:srgbClr val="FF0000"/>
                </a:solidFill>
                <a:effectLst/>
                <a:latin typeface="+mj-lt"/>
                <a:ea typeface="Times New Roman" panose="02020603050405020304" pitchFamily="18" charset="0"/>
              </a:rPr>
              <a:t>AG </a:t>
            </a:r>
            <a:r>
              <a:rPr lang="en-US" sz="2000" dirty="0">
                <a:effectLst/>
                <a:latin typeface="+mj-lt"/>
                <a:ea typeface="Times New Roman" panose="02020603050405020304" pitchFamily="18" charset="0"/>
              </a:rPr>
              <a:t>golden king crab data, 1985/86–2020/21. Model estimated additional standard error was added to each input standard error.</a:t>
            </a:r>
          </a:p>
        </p:txBody>
      </p:sp>
      <p:pic>
        <p:nvPicPr>
          <p:cNvPr id="6" name="Picture 5" descr="Chart, histogram&#10;&#10;Description automatically generated">
            <a:extLst>
              <a:ext uri="{FF2B5EF4-FFF2-40B4-BE49-F238E27FC236}">
                <a16:creationId xmlns:a16="http://schemas.microsoft.com/office/drawing/2014/main" id="{F3508B65-9E2A-479A-B779-331671B83D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51300"/>
            <a:ext cx="8153400" cy="4201699"/>
          </a:xfrm>
          <a:prstGeom prst="rect">
            <a:avLst/>
          </a:prstGeom>
          <a:noFill/>
          <a:ln>
            <a:noFill/>
          </a:ln>
        </p:spPr>
      </p:pic>
    </p:spTree>
    <p:extLst>
      <p:ext uri="{BB962C8B-B14F-4D97-AF65-F5344CB8AC3E}">
        <p14:creationId xmlns:p14="http://schemas.microsoft.com/office/powerpoint/2010/main" val="3565545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37E-6E24-40DE-85DC-A03949C62BF5}"/>
              </a:ext>
            </a:extLst>
          </p:cNvPr>
          <p:cNvSpPr>
            <a:spLocks noGrp="1"/>
          </p:cNvSpPr>
          <p:nvPr>
            <p:ph type="title"/>
          </p:nvPr>
        </p:nvSpPr>
        <p:spPr>
          <a:xfrm>
            <a:off x="685800" y="122625"/>
            <a:ext cx="7315200" cy="563176"/>
          </a:xfrm>
        </p:spPr>
        <p:txBody>
          <a:bodyPr>
            <a:normAutofit fontScale="90000"/>
          </a:bodyPr>
          <a:lstStyle/>
          <a:p>
            <a:r>
              <a:rPr lang="en-US" dirty="0"/>
              <a:t>Model results</a:t>
            </a:r>
          </a:p>
        </p:txBody>
      </p:sp>
      <p:sp>
        <p:nvSpPr>
          <p:cNvPr id="3" name="Slide Number Placeholder 2">
            <a:extLst>
              <a:ext uri="{FF2B5EF4-FFF2-40B4-BE49-F238E27FC236}">
                <a16:creationId xmlns:a16="http://schemas.microsoft.com/office/drawing/2014/main" id="{9F78B019-F96A-4EFA-9265-DE7881E7343A}"/>
              </a:ext>
            </a:extLst>
          </p:cNvPr>
          <p:cNvSpPr>
            <a:spLocks noGrp="1"/>
          </p:cNvSpPr>
          <p:nvPr>
            <p:ph type="sldNum" sz="quarter" idx="12"/>
          </p:nvPr>
        </p:nvSpPr>
        <p:spPr>
          <a:xfrm>
            <a:off x="7530398" y="134974"/>
            <a:ext cx="941203" cy="301752"/>
          </a:xfrm>
        </p:spPr>
        <p:txBody>
          <a:bodyPr/>
          <a:lstStyle/>
          <a:p>
            <a:fld id="{28D1B9BE-D941-4EEF-A5AD-4384CF3F4BCC}" type="slidenum">
              <a:rPr lang="en-US" smtClean="0"/>
              <a:pPr/>
              <a:t>29</a:t>
            </a:fld>
            <a:endParaRPr lang="en-US" dirty="0"/>
          </a:p>
        </p:txBody>
      </p:sp>
      <p:sp>
        <p:nvSpPr>
          <p:cNvPr id="5" name="Rectangle 4">
            <a:extLst>
              <a:ext uri="{FF2B5EF4-FFF2-40B4-BE49-F238E27FC236}">
                <a16:creationId xmlns:a16="http://schemas.microsoft.com/office/drawing/2014/main" id="{A4AC1C9E-7F4E-4CCB-88FE-B7576179C6D8}"/>
              </a:ext>
            </a:extLst>
          </p:cNvPr>
          <p:cNvSpPr/>
          <p:nvPr/>
        </p:nvSpPr>
        <p:spPr>
          <a:xfrm>
            <a:off x="228600" y="5115176"/>
            <a:ext cx="8915400" cy="923330"/>
          </a:xfrm>
          <a:prstGeom prst="rect">
            <a:avLst/>
          </a:prstGeom>
        </p:spPr>
        <p:txBody>
          <a:bodyPr wrap="square">
            <a:spAutoFit/>
          </a:bodyPr>
          <a:lstStyle/>
          <a:p>
            <a:pPr algn="just">
              <a:tabLst>
                <a:tab pos="4286250" algn="l"/>
              </a:tabLst>
            </a:pPr>
            <a:r>
              <a:rPr lang="en-US" sz="1800" dirty="0">
                <a:effectLst/>
                <a:latin typeface="+mj-lt"/>
                <a:ea typeface="Times New Roman" panose="02020603050405020304" pitchFamily="18" charset="0"/>
              </a:rPr>
              <a:t>Figure 6. Estimated total (black solid line) and retained selectivity (red dotted line) for pre- and post- rationalization periods for models 21.1a, 21.1b, and 21.1c fits to golden king crab data in the </a:t>
            </a:r>
            <a:r>
              <a:rPr lang="en-US" sz="1800" dirty="0">
                <a:solidFill>
                  <a:srgbClr val="FF0000"/>
                </a:solidFill>
                <a:effectLst/>
                <a:latin typeface="+mj-lt"/>
                <a:ea typeface="Times New Roman" panose="02020603050405020304" pitchFamily="18" charset="0"/>
              </a:rPr>
              <a:t>EAG</a:t>
            </a:r>
            <a:r>
              <a:rPr lang="en-US" sz="1800" dirty="0">
                <a:effectLst/>
                <a:latin typeface="+mj-lt"/>
                <a:ea typeface="Times New Roman" panose="02020603050405020304" pitchFamily="18" charset="0"/>
              </a:rPr>
              <a:t>.</a:t>
            </a:r>
            <a:endParaRPr lang="en-US" sz="2000" dirty="0">
              <a:effectLst/>
              <a:latin typeface="+mj-lt"/>
              <a:ea typeface="Times New Roman" panose="02020603050405020304" pitchFamily="18" charset="0"/>
            </a:endParaRPr>
          </a:p>
        </p:txBody>
      </p:sp>
      <p:pic>
        <p:nvPicPr>
          <p:cNvPr id="7" name="Picture 6" descr="Diagram&#10;&#10;Description automatically generated">
            <a:extLst>
              <a:ext uri="{FF2B5EF4-FFF2-40B4-BE49-F238E27FC236}">
                <a16:creationId xmlns:a16="http://schemas.microsoft.com/office/drawing/2014/main" id="{F90B9409-614F-45CD-9F29-CA690EE0B0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14425"/>
            <a:ext cx="8229600" cy="3609975"/>
          </a:xfrm>
          <a:prstGeom prst="rect">
            <a:avLst/>
          </a:prstGeom>
          <a:noFill/>
          <a:ln>
            <a:noFill/>
          </a:ln>
        </p:spPr>
      </p:pic>
    </p:spTree>
    <p:extLst>
      <p:ext uri="{BB962C8B-B14F-4D97-AF65-F5344CB8AC3E}">
        <p14:creationId xmlns:p14="http://schemas.microsoft.com/office/powerpoint/2010/main" val="3263028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933" y="609600"/>
            <a:ext cx="7315200" cy="838200"/>
          </a:xfrm>
        </p:spPr>
        <p:txBody>
          <a:bodyPr>
            <a:normAutofit/>
          </a:bodyPr>
          <a:lstStyle/>
          <a:p>
            <a:r>
              <a:rPr lang="en-US" sz="4800" dirty="0"/>
              <a:t>Topics</a:t>
            </a:r>
          </a:p>
        </p:txBody>
      </p:sp>
      <p:sp>
        <p:nvSpPr>
          <p:cNvPr id="3" name="Content Placeholder 2"/>
          <p:cNvSpPr>
            <a:spLocks noGrp="1"/>
          </p:cNvSpPr>
          <p:nvPr>
            <p:ph idx="1"/>
          </p:nvPr>
        </p:nvSpPr>
        <p:spPr>
          <a:xfrm>
            <a:off x="228600" y="1676400"/>
            <a:ext cx="8458200" cy="3021367"/>
          </a:xfrm>
        </p:spPr>
        <p:txBody>
          <a:bodyPr>
            <a:noAutofit/>
          </a:bodyPr>
          <a:lstStyle/>
          <a:p>
            <a:r>
              <a:rPr lang="en-US" sz="3200" dirty="0"/>
              <a:t>Responses to May 2021 CPT and June 2021 SSC comments</a:t>
            </a:r>
          </a:p>
          <a:p>
            <a:r>
              <a:rPr lang="en-US" sz="3200" dirty="0"/>
              <a:t>Model scenarios for May 2022 assessment consideration</a:t>
            </a:r>
          </a:p>
          <a:p>
            <a:r>
              <a:rPr lang="en-US" sz="3200" dirty="0"/>
              <a:t> Results and suggested model scenarios</a:t>
            </a:r>
          </a:p>
          <a:p>
            <a:endParaRPr lang="en-US" sz="3200" dirty="0"/>
          </a:p>
        </p:txBody>
      </p:sp>
      <p:sp>
        <p:nvSpPr>
          <p:cNvPr id="5" name="Content Placeholder 2"/>
          <p:cNvSpPr txBox="1">
            <a:spLocks/>
          </p:cNvSpPr>
          <p:nvPr/>
        </p:nvSpPr>
        <p:spPr>
          <a:xfrm>
            <a:off x="1032933" y="3657600"/>
            <a:ext cx="7315200" cy="1725967"/>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endParaRPr lang="en-US" dirty="0"/>
          </a:p>
          <a:p>
            <a:endParaRPr lang="en-US" dirty="0"/>
          </a:p>
        </p:txBody>
      </p:sp>
      <p:sp>
        <p:nvSpPr>
          <p:cNvPr id="8" name="Slide Number Placeholder 7"/>
          <p:cNvSpPr>
            <a:spLocks noGrp="1"/>
          </p:cNvSpPr>
          <p:nvPr>
            <p:ph type="sldNum" sz="quarter" idx="12"/>
          </p:nvPr>
        </p:nvSpPr>
        <p:spPr/>
        <p:txBody>
          <a:bodyPr/>
          <a:lstStyle/>
          <a:p>
            <a:fld id="{28D1B9BE-D941-4EEF-A5AD-4384CF3F4BCC}" type="slidenum">
              <a:rPr lang="en-US" smtClean="0"/>
              <a:pPr/>
              <a:t>3</a:t>
            </a:fld>
            <a:endParaRPr lang="en-US" dirty="0"/>
          </a:p>
        </p:txBody>
      </p:sp>
    </p:spTree>
    <p:extLst>
      <p:ext uri="{BB962C8B-B14F-4D97-AF65-F5344CB8AC3E}">
        <p14:creationId xmlns:p14="http://schemas.microsoft.com/office/powerpoint/2010/main" val="2228429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37E-6E24-40DE-85DC-A03949C62BF5}"/>
              </a:ext>
            </a:extLst>
          </p:cNvPr>
          <p:cNvSpPr>
            <a:spLocks noGrp="1"/>
          </p:cNvSpPr>
          <p:nvPr>
            <p:ph type="title"/>
          </p:nvPr>
        </p:nvSpPr>
        <p:spPr>
          <a:xfrm>
            <a:off x="685800" y="122625"/>
            <a:ext cx="7315200" cy="563176"/>
          </a:xfrm>
        </p:spPr>
        <p:txBody>
          <a:bodyPr>
            <a:normAutofit fontScale="90000"/>
          </a:bodyPr>
          <a:lstStyle/>
          <a:p>
            <a:r>
              <a:rPr lang="en-US" dirty="0"/>
              <a:t>Model results</a:t>
            </a:r>
          </a:p>
        </p:txBody>
      </p:sp>
      <p:sp>
        <p:nvSpPr>
          <p:cNvPr id="3" name="Slide Number Placeholder 2">
            <a:extLst>
              <a:ext uri="{FF2B5EF4-FFF2-40B4-BE49-F238E27FC236}">
                <a16:creationId xmlns:a16="http://schemas.microsoft.com/office/drawing/2014/main" id="{9F78B019-F96A-4EFA-9265-DE7881E7343A}"/>
              </a:ext>
            </a:extLst>
          </p:cNvPr>
          <p:cNvSpPr>
            <a:spLocks noGrp="1"/>
          </p:cNvSpPr>
          <p:nvPr>
            <p:ph type="sldNum" sz="quarter" idx="12"/>
          </p:nvPr>
        </p:nvSpPr>
        <p:spPr>
          <a:xfrm>
            <a:off x="7530398" y="134974"/>
            <a:ext cx="941203" cy="301752"/>
          </a:xfrm>
        </p:spPr>
        <p:txBody>
          <a:bodyPr/>
          <a:lstStyle/>
          <a:p>
            <a:fld id="{28D1B9BE-D941-4EEF-A5AD-4384CF3F4BCC}" type="slidenum">
              <a:rPr lang="en-US" smtClean="0"/>
              <a:pPr/>
              <a:t>30</a:t>
            </a:fld>
            <a:endParaRPr lang="en-US" dirty="0"/>
          </a:p>
        </p:txBody>
      </p:sp>
      <p:sp>
        <p:nvSpPr>
          <p:cNvPr id="5" name="Rectangle 4">
            <a:extLst>
              <a:ext uri="{FF2B5EF4-FFF2-40B4-BE49-F238E27FC236}">
                <a16:creationId xmlns:a16="http://schemas.microsoft.com/office/drawing/2014/main" id="{A4AC1C9E-7F4E-4CCB-88FE-B7576179C6D8}"/>
              </a:ext>
            </a:extLst>
          </p:cNvPr>
          <p:cNvSpPr/>
          <p:nvPr/>
        </p:nvSpPr>
        <p:spPr>
          <a:xfrm>
            <a:off x="255998" y="5652672"/>
            <a:ext cx="8915400" cy="923330"/>
          </a:xfrm>
          <a:prstGeom prst="rect">
            <a:avLst/>
          </a:prstGeom>
        </p:spPr>
        <p:txBody>
          <a:bodyPr wrap="square">
            <a:spAutoFit/>
          </a:bodyPr>
          <a:lstStyle/>
          <a:p>
            <a:pPr marL="0" marR="0" algn="just">
              <a:spcBef>
                <a:spcPts val="0"/>
              </a:spcBef>
              <a:spcAft>
                <a:spcPts val="0"/>
              </a:spcAft>
              <a:tabLst>
                <a:tab pos="4286250" algn="l"/>
              </a:tabLst>
            </a:pPr>
            <a:r>
              <a:rPr lang="en-US" sz="1800" dirty="0">
                <a:effectLst/>
                <a:latin typeface="+mj-lt"/>
                <a:ea typeface="Times New Roman" panose="02020603050405020304" pitchFamily="18" charset="0"/>
              </a:rPr>
              <a:t>Figure 16. Estimated total (black solid line) and retained selectivity (red dotted line) for pre- and post- rationalization periods for models 21.1a, 21.1b, and 21.1c fits to golden king crab data in the </a:t>
            </a:r>
            <a:r>
              <a:rPr lang="en-US" sz="1800" dirty="0">
                <a:solidFill>
                  <a:srgbClr val="FF0000"/>
                </a:solidFill>
                <a:effectLst/>
                <a:latin typeface="+mj-lt"/>
                <a:ea typeface="Times New Roman" panose="02020603050405020304" pitchFamily="18" charset="0"/>
              </a:rPr>
              <a:t>WAG</a:t>
            </a:r>
            <a:r>
              <a:rPr lang="en-US" sz="1800" dirty="0">
                <a:effectLst/>
                <a:latin typeface="+mj-lt"/>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a:t>
            </a:r>
          </a:p>
        </p:txBody>
      </p:sp>
      <p:pic>
        <p:nvPicPr>
          <p:cNvPr id="6" name="Picture 5" descr="Diagram&#10;&#10;Description automatically generated">
            <a:extLst>
              <a:ext uri="{FF2B5EF4-FFF2-40B4-BE49-F238E27FC236}">
                <a16:creationId xmlns:a16="http://schemas.microsoft.com/office/drawing/2014/main" id="{53B11142-2277-4C79-B17F-6D1F28B062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43663"/>
            <a:ext cx="8229600" cy="4629150"/>
          </a:xfrm>
          <a:prstGeom prst="rect">
            <a:avLst/>
          </a:prstGeom>
          <a:noFill/>
          <a:ln>
            <a:noFill/>
          </a:ln>
        </p:spPr>
      </p:pic>
    </p:spTree>
    <p:extLst>
      <p:ext uri="{BB962C8B-B14F-4D97-AF65-F5344CB8AC3E}">
        <p14:creationId xmlns:p14="http://schemas.microsoft.com/office/powerpoint/2010/main" val="3329323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28" y="409465"/>
            <a:ext cx="8229600" cy="685795"/>
          </a:xfrm>
        </p:spPr>
        <p:txBody>
          <a:bodyPr>
            <a:noAutofit/>
          </a:bodyPr>
          <a:lstStyle/>
          <a:p>
            <a:r>
              <a:rPr lang="en-US" sz="1800" dirty="0"/>
              <a:t>Figures 8 and 18 . </a:t>
            </a:r>
            <a:r>
              <a:rPr lang="en-US" sz="1800" dirty="0">
                <a:effectLst/>
                <a:ea typeface="Times New Roman" panose="02020603050405020304" pitchFamily="18" charset="0"/>
              </a:rPr>
              <a:t>Estimated number of male recruits (millions of crab  ≥ 101 mm CL) for 21.1a, 21.1b, and 21.1c model fits to </a:t>
            </a:r>
            <a:r>
              <a:rPr lang="en-US" sz="1800" dirty="0">
                <a:solidFill>
                  <a:srgbClr val="FF0000"/>
                </a:solidFill>
                <a:effectLst/>
                <a:ea typeface="Times New Roman" panose="02020603050405020304" pitchFamily="18" charset="0"/>
              </a:rPr>
              <a:t>EAG </a:t>
            </a:r>
            <a:r>
              <a:rPr lang="en-US" sz="1800" dirty="0">
                <a:effectLst/>
                <a:ea typeface="Times New Roman" panose="02020603050405020304" pitchFamily="18" charset="0"/>
              </a:rPr>
              <a:t> (top) </a:t>
            </a:r>
            <a:r>
              <a:rPr lang="en-US" sz="1800" dirty="0"/>
              <a:t>and 21</a:t>
            </a:r>
            <a:r>
              <a:rPr lang="en-US" sz="1800" dirty="0">
                <a:effectLst/>
                <a:ea typeface="Times New Roman" panose="02020603050405020304" pitchFamily="18" charset="0"/>
              </a:rPr>
              <a:t>.1a, 21.1b, 21.1c, and 20.1d </a:t>
            </a:r>
            <a:r>
              <a:rPr lang="en-US" sz="1800" dirty="0">
                <a:ea typeface="Times New Roman" panose="02020603050405020304" pitchFamily="18" charset="0"/>
              </a:rPr>
              <a:t>model </a:t>
            </a:r>
            <a:r>
              <a:rPr lang="en-US" sz="1800" dirty="0">
                <a:effectLst/>
                <a:ea typeface="Times New Roman" panose="02020603050405020304" pitchFamily="18" charset="0"/>
              </a:rPr>
              <a:t>fits for </a:t>
            </a:r>
            <a:r>
              <a:rPr lang="en-US" sz="1800" dirty="0">
                <a:solidFill>
                  <a:srgbClr val="FF0000"/>
                </a:solidFill>
              </a:rPr>
              <a:t>WAG</a:t>
            </a:r>
            <a:r>
              <a:rPr lang="en-US" sz="1800" dirty="0"/>
              <a:t> (bottom), 1961–2021.  </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Slide Number Placeholder 5"/>
          <p:cNvSpPr>
            <a:spLocks noGrp="1"/>
          </p:cNvSpPr>
          <p:nvPr>
            <p:ph type="sldNum" sz="quarter" idx="12"/>
          </p:nvPr>
        </p:nvSpPr>
        <p:spPr>
          <a:xfrm>
            <a:off x="8001000" y="152400"/>
            <a:ext cx="941203" cy="301752"/>
          </a:xfrm>
        </p:spPr>
        <p:txBody>
          <a:bodyPr/>
          <a:lstStyle/>
          <a:p>
            <a:fld id="{28D1B9BE-D941-4EEF-A5AD-4384CF3F4BCC}" type="slidenum">
              <a:rPr lang="en-US" smtClean="0"/>
              <a:pPr/>
              <a:t>31</a:t>
            </a:fld>
            <a:endParaRPr lang="en-US" dirty="0"/>
          </a:p>
        </p:txBody>
      </p:sp>
      <p:sp>
        <p:nvSpPr>
          <p:cNvPr id="3" name="TextBox 2"/>
          <p:cNvSpPr txBox="1"/>
          <p:nvPr/>
        </p:nvSpPr>
        <p:spPr>
          <a:xfrm>
            <a:off x="228600" y="1981200"/>
            <a:ext cx="762000" cy="369332"/>
          </a:xfrm>
          <a:prstGeom prst="rect">
            <a:avLst/>
          </a:prstGeom>
          <a:noFill/>
        </p:spPr>
        <p:txBody>
          <a:bodyPr wrap="square" rtlCol="0">
            <a:spAutoFit/>
          </a:bodyPr>
          <a:lstStyle/>
          <a:p>
            <a:r>
              <a:rPr lang="en-US" dirty="0">
                <a:solidFill>
                  <a:srgbClr val="FF0000"/>
                </a:solidFill>
              </a:rPr>
              <a:t>EAG</a:t>
            </a:r>
          </a:p>
        </p:txBody>
      </p:sp>
      <p:sp>
        <p:nvSpPr>
          <p:cNvPr id="14" name="TextBox 13"/>
          <p:cNvSpPr txBox="1"/>
          <p:nvPr/>
        </p:nvSpPr>
        <p:spPr>
          <a:xfrm>
            <a:off x="228600" y="4876800"/>
            <a:ext cx="762000" cy="369332"/>
          </a:xfrm>
          <a:prstGeom prst="rect">
            <a:avLst/>
          </a:prstGeom>
          <a:noFill/>
        </p:spPr>
        <p:txBody>
          <a:bodyPr wrap="square" rtlCol="0">
            <a:spAutoFit/>
          </a:bodyPr>
          <a:lstStyle/>
          <a:p>
            <a:r>
              <a:rPr lang="en-US" dirty="0">
                <a:solidFill>
                  <a:srgbClr val="FF0000"/>
                </a:solidFill>
              </a:rPr>
              <a:t>WAG</a:t>
            </a:r>
          </a:p>
        </p:txBody>
      </p:sp>
      <p:pic>
        <p:nvPicPr>
          <p:cNvPr id="16" name="Picture 15">
            <a:extLst>
              <a:ext uri="{FF2B5EF4-FFF2-40B4-BE49-F238E27FC236}">
                <a16:creationId xmlns:a16="http://schemas.microsoft.com/office/drawing/2014/main" id="{5B133FE7-6002-436B-89CA-BB5DBBB35AD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19405"/>
            <a:ext cx="6972728" cy="2590800"/>
          </a:xfrm>
          <a:prstGeom prst="rect">
            <a:avLst/>
          </a:prstGeom>
          <a:noFill/>
          <a:ln>
            <a:noFill/>
          </a:ln>
        </p:spPr>
      </p:pic>
      <p:pic>
        <p:nvPicPr>
          <p:cNvPr id="21" name="Picture 20" descr="Chart, histogram&#10;&#10;Description automatically generated">
            <a:extLst>
              <a:ext uri="{FF2B5EF4-FFF2-40B4-BE49-F238E27FC236}">
                <a16:creationId xmlns:a16="http://schemas.microsoft.com/office/drawing/2014/main" id="{8BC9FB87-2B6B-4CE0-A830-A3872E9FA9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008924"/>
            <a:ext cx="6972728" cy="2761208"/>
          </a:xfrm>
          <a:prstGeom prst="rect">
            <a:avLst/>
          </a:prstGeom>
          <a:noFill/>
          <a:ln>
            <a:noFill/>
          </a:ln>
        </p:spPr>
      </p:pic>
    </p:spTree>
    <p:extLst>
      <p:ext uri="{BB962C8B-B14F-4D97-AF65-F5344CB8AC3E}">
        <p14:creationId xmlns:p14="http://schemas.microsoft.com/office/powerpoint/2010/main" val="386777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93649"/>
            <a:ext cx="8229600" cy="609600"/>
          </a:xfrm>
        </p:spPr>
        <p:txBody>
          <a:bodyPr>
            <a:noAutofit/>
          </a:bodyPr>
          <a:lstStyle/>
          <a:p>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r>
              <a:rPr lang="en-US" sz="1800" dirty="0">
                <a:effectLst/>
                <a:ea typeface="Times New Roman" panose="02020603050405020304" pitchFamily="18" charset="0"/>
              </a:rPr>
              <a:t>Figure 9. Observed (open circle) vs. predicted (solid line) retained catch (top left), total catch (top right), and groundfish bycatch (bottom left) of golden king crab for 21.1a, 21.1b, and 21.1c model fits to </a:t>
            </a:r>
            <a:r>
              <a:rPr lang="en-US" sz="1800" dirty="0">
                <a:solidFill>
                  <a:srgbClr val="FF0000"/>
                </a:solidFill>
                <a:effectLst/>
                <a:ea typeface="Times New Roman" panose="02020603050405020304" pitchFamily="18" charset="0"/>
              </a:rPr>
              <a:t>EAG</a:t>
            </a:r>
            <a:r>
              <a:rPr lang="en-US" sz="1800" dirty="0">
                <a:effectLst/>
                <a:ea typeface="Times New Roman" panose="02020603050405020304" pitchFamily="18" charset="0"/>
              </a:rPr>
              <a:t> data, 1981/82–2020/21. </a:t>
            </a:r>
            <a:br>
              <a:rPr lang="en-US" sz="18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r>
              <a:rPr lang="en-US" sz="1200" dirty="0"/>
              <a:t>. </a:t>
            </a:r>
            <a:br>
              <a:rPr lang="en-US" sz="1200" dirty="0"/>
            </a:br>
            <a:endParaRPr lang="en-US" sz="1200"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Slide Number Placeholder 5"/>
          <p:cNvSpPr>
            <a:spLocks noGrp="1"/>
          </p:cNvSpPr>
          <p:nvPr>
            <p:ph type="sldNum" sz="quarter" idx="12"/>
          </p:nvPr>
        </p:nvSpPr>
        <p:spPr>
          <a:xfrm>
            <a:off x="8001000" y="152400"/>
            <a:ext cx="941203" cy="301752"/>
          </a:xfrm>
        </p:spPr>
        <p:txBody>
          <a:bodyPr/>
          <a:lstStyle/>
          <a:p>
            <a:fld id="{28D1B9BE-D941-4EEF-A5AD-4384CF3F4BCC}" type="slidenum">
              <a:rPr lang="en-US" smtClean="0"/>
              <a:pPr/>
              <a:t>32</a:t>
            </a:fld>
            <a:endParaRPr lang="en-US" dirty="0"/>
          </a:p>
        </p:txBody>
      </p:sp>
      <p:pic>
        <p:nvPicPr>
          <p:cNvPr id="7" name="Picture 6" descr="Chart, histogram&#10;&#10;Description automatically generated">
            <a:extLst>
              <a:ext uri="{FF2B5EF4-FFF2-40B4-BE49-F238E27FC236}">
                <a16:creationId xmlns:a16="http://schemas.microsoft.com/office/drawing/2014/main" id="{AE4AF4B9-C38C-486D-B2F4-5F6486E0EAF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8229600" cy="4630420"/>
          </a:xfrm>
          <a:prstGeom prst="rect">
            <a:avLst/>
          </a:prstGeom>
          <a:noFill/>
          <a:ln>
            <a:noFill/>
          </a:ln>
        </p:spPr>
      </p:pic>
    </p:spTree>
    <p:extLst>
      <p:ext uri="{BB962C8B-B14F-4D97-AF65-F5344CB8AC3E}">
        <p14:creationId xmlns:p14="http://schemas.microsoft.com/office/powerpoint/2010/main" val="1281389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229600" cy="2279902"/>
          </a:xfrm>
        </p:spPr>
        <p:txBody>
          <a:bodyPr>
            <a:noAutofit/>
          </a:bodyPr>
          <a:lstStyle/>
          <a:p>
            <a:pPr marL="0" marR="0">
              <a:spcBef>
                <a:spcPts val="0"/>
              </a:spcBef>
              <a:spcAft>
                <a:spcPts val="0"/>
              </a:spcAft>
              <a:tabLst>
                <a:tab pos="4286250" algn="l"/>
              </a:tabLst>
            </a:pPr>
            <a:br>
              <a:rPr lang="en-US" sz="1200" dirty="0">
                <a:latin typeface="+mn-lt"/>
              </a:rPr>
            </a:br>
            <a:br>
              <a:rPr lang="en-US" sz="1200" dirty="0">
                <a:latin typeface="+mn-lt"/>
              </a:rPr>
            </a:br>
            <a:br>
              <a:rPr lang="en-US" sz="1200" dirty="0">
                <a:latin typeface="+mn-lt"/>
              </a:rPr>
            </a:br>
            <a:br>
              <a:rPr lang="en-US" sz="1200" dirty="0">
                <a:latin typeface="+mn-lt"/>
              </a:rPr>
            </a:br>
            <a:br>
              <a:rPr lang="en-US" sz="1200" dirty="0">
                <a:latin typeface="+mn-lt"/>
              </a:rPr>
            </a:br>
            <a:br>
              <a:rPr lang="en-US" sz="1200" dirty="0">
                <a:latin typeface="+mn-lt"/>
              </a:rPr>
            </a:br>
            <a:br>
              <a:rPr lang="en-US" sz="1200" dirty="0">
                <a:latin typeface="+mn-lt"/>
              </a:rPr>
            </a:br>
            <a:br>
              <a:rPr lang="en-US" sz="1200" dirty="0">
                <a:latin typeface="+mn-lt"/>
              </a:rPr>
            </a:br>
            <a:br>
              <a:rPr lang="en-US" sz="1200" dirty="0">
                <a:latin typeface="+mn-lt"/>
              </a:rPr>
            </a:br>
            <a:br>
              <a:rPr lang="en-US" sz="1200" dirty="0">
                <a:latin typeface="+mn-lt"/>
              </a:rPr>
            </a:br>
            <a:br>
              <a:rPr lang="en-US" sz="1200" dirty="0">
                <a:latin typeface="+mn-lt"/>
              </a:rPr>
            </a:br>
            <a:br>
              <a:rPr lang="en-US" sz="1200" dirty="0">
                <a:latin typeface="+mn-lt"/>
              </a:rPr>
            </a:br>
            <a:br>
              <a:rPr lang="en-US" sz="1200" dirty="0">
                <a:latin typeface="+mn-lt"/>
              </a:rPr>
            </a:br>
            <a:br>
              <a:rPr lang="en-US" sz="1200" dirty="0">
                <a:latin typeface="+mn-lt"/>
              </a:rPr>
            </a:br>
            <a:br>
              <a:rPr lang="en-US" sz="1200" dirty="0">
                <a:latin typeface="+mn-lt"/>
              </a:rPr>
            </a:br>
            <a:r>
              <a:rPr lang="en-US" sz="1800" dirty="0">
                <a:effectLst/>
                <a:ea typeface="Times New Roman" panose="02020603050405020304" pitchFamily="18" charset="0"/>
              </a:rPr>
              <a:t>Figure 19. Observed (open circle) vs. predicted (solid line) retained catch (top left), total catch (top right), and groundfish bycatch (bottom left) of golden king crab for 21.1a, 21.1b, 21.1c, and 21.1d model fits to </a:t>
            </a:r>
            <a:r>
              <a:rPr lang="en-US" sz="1800" dirty="0">
                <a:solidFill>
                  <a:srgbClr val="FF0000"/>
                </a:solidFill>
                <a:effectLst/>
                <a:ea typeface="Times New Roman" panose="02020603050405020304" pitchFamily="18" charset="0"/>
              </a:rPr>
              <a:t>WAG</a:t>
            </a:r>
            <a:r>
              <a:rPr lang="en-US" sz="1800" dirty="0">
                <a:effectLst/>
                <a:ea typeface="Times New Roman" panose="02020603050405020304" pitchFamily="18" charset="0"/>
              </a:rPr>
              <a:t> data, 1981/82–2020/21. </a:t>
            </a:r>
            <a:br>
              <a:rPr lang="en-US" sz="1800" dirty="0">
                <a:effectLst/>
                <a:ea typeface="Times New Roman" panose="02020603050405020304" pitchFamily="18" charset="0"/>
              </a:rPr>
            </a:br>
            <a:r>
              <a:rPr lang="en-US" sz="1800" dirty="0">
                <a:effectLst/>
                <a:ea typeface="Times New Roman" panose="02020603050405020304" pitchFamily="18" charset="0"/>
              </a:rPr>
              <a:t> </a:t>
            </a:r>
            <a:br>
              <a:rPr lang="en-US" sz="1800" dirty="0">
                <a:effectLst/>
                <a:ea typeface="Times New Roman" panose="02020603050405020304" pitchFamily="18" charset="0"/>
              </a:rPr>
            </a:br>
            <a:br>
              <a:rPr lang="en-US" sz="1800" dirty="0">
                <a:effectLst/>
                <a:ea typeface="Times New Roman" panose="02020603050405020304" pitchFamily="18" charset="0"/>
              </a:rPr>
            </a:br>
            <a:r>
              <a:rPr lang="en-US" sz="1200" dirty="0">
                <a:latin typeface="+mn-lt"/>
              </a:rPr>
              <a:t>. </a:t>
            </a:r>
            <a:br>
              <a:rPr lang="en-US" sz="1200" dirty="0">
                <a:latin typeface="+mn-lt"/>
              </a:rPr>
            </a:br>
            <a:r>
              <a:rPr lang="en-US" sz="1200" dirty="0">
                <a:latin typeface="+mn-lt"/>
              </a:rPr>
              <a:t>. </a:t>
            </a:r>
            <a:br>
              <a:rPr lang="en-US" sz="1200" dirty="0">
                <a:latin typeface="+mn-lt"/>
              </a:rPr>
            </a:br>
            <a:endParaRPr lang="en-US" sz="1200" dirty="0">
              <a:latin typeface="+mn-lt"/>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Slide Number Placeholder 5"/>
          <p:cNvSpPr>
            <a:spLocks noGrp="1"/>
          </p:cNvSpPr>
          <p:nvPr>
            <p:ph type="sldNum" sz="quarter" idx="12"/>
          </p:nvPr>
        </p:nvSpPr>
        <p:spPr>
          <a:xfrm>
            <a:off x="8001000" y="152400"/>
            <a:ext cx="941203" cy="301752"/>
          </a:xfrm>
        </p:spPr>
        <p:txBody>
          <a:bodyPr/>
          <a:lstStyle/>
          <a:p>
            <a:fld id="{28D1B9BE-D941-4EEF-A5AD-4384CF3F4BCC}" type="slidenum">
              <a:rPr lang="en-US" smtClean="0"/>
              <a:pPr/>
              <a:t>33</a:t>
            </a:fld>
            <a:endParaRPr lang="en-US" dirty="0"/>
          </a:p>
        </p:txBody>
      </p:sp>
      <p:pic>
        <p:nvPicPr>
          <p:cNvPr id="7" name="Picture 6" descr="Chart, histogram&#10;&#10;Description automatically generated">
            <a:extLst>
              <a:ext uri="{FF2B5EF4-FFF2-40B4-BE49-F238E27FC236}">
                <a16:creationId xmlns:a16="http://schemas.microsoft.com/office/drawing/2014/main" id="{1C08C330-2723-43DF-9E4F-F3E176C2FC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10032"/>
            <a:ext cx="8229600" cy="4630420"/>
          </a:xfrm>
          <a:prstGeom prst="rect">
            <a:avLst/>
          </a:prstGeom>
          <a:noFill/>
          <a:ln>
            <a:noFill/>
          </a:ln>
        </p:spPr>
      </p:pic>
    </p:spTree>
    <p:extLst>
      <p:ext uri="{BB962C8B-B14F-4D97-AF65-F5344CB8AC3E}">
        <p14:creationId xmlns:p14="http://schemas.microsoft.com/office/powerpoint/2010/main" val="36802862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81" y="1012339"/>
            <a:ext cx="8229600" cy="609600"/>
          </a:xfrm>
        </p:spPr>
        <p:txBody>
          <a:bodyPr>
            <a:noAutofit/>
          </a:bodyPr>
          <a:lstStyle/>
          <a:p>
            <a:br>
              <a:rPr lang="en-US" sz="1200" dirty="0"/>
            </a:br>
            <a:br>
              <a:rPr lang="en-US" sz="1200" dirty="0"/>
            </a:br>
            <a:br>
              <a:rPr lang="en-US" sz="1200" dirty="0"/>
            </a:br>
            <a:br>
              <a:rPr lang="en-US" sz="1200" dirty="0"/>
            </a:br>
            <a:r>
              <a:rPr lang="en-US" sz="1800" dirty="0">
                <a:effectLst/>
                <a:ea typeface="Times New Roman" panose="02020603050405020304" pitchFamily="18" charset="0"/>
              </a:rPr>
              <a:t>Figure 11. Trends in pot fishery full selection total fishing mortality of golden king crab for 21.1a, 21.1b, and 21.1c model fits to </a:t>
            </a:r>
            <a:r>
              <a:rPr lang="en-US" sz="1800" dirty="0">
                <a:solidFill>
                  <a:srgbClr val="FF0000"/>
                </a:solidFill>
                <a:effectLst/>
                <a:ea typeface="Times New Roman" panose="02020603050405020304" pitchFamily="18" charset="0"/>
              </a:rPr>
              <a:t>EAG</a:t>
            </a:r>
            <a:r>
              <a:rPr lang="en-US" sz="1800" dirty="0">
                <a:effectLst/>
                <a:ea typeface="Times New Roman" panose="02020603050405020304" pitchFamily="18" charset="0"/>
              </a:rPr>
              <a:t> (left) and for 21.1a, 21.1b, 21.1c, and 21.1d model fits to </a:t>
            </a:r>
            <a:r>
              <a:rPr lang="en-US" sz="1800" dirty="0">
                <a:solidFill>
                  <a:srgbClr val="FF0000"/>
                </a:solidFill>
                <a:effectLst/>
                <a:ea typeface="Times New Roman" panose="02020603050405020304" pitchFamily="18" charset="0"/>
              </a:rPr>
              <a:t>WAG </a:t>
            </a:r>
            <a:r>
              <a:rPr lang="en-US" sz="1800" dirty="0">
                <a:effectLst/>
                <a:ea typeface="Times New Roman" panose="02020603050405020304" pitchFamily="18" charset="0"/>
              </a:rPr>
              <a:t>(right) data, 1981/82–2020/21. </a:t>
            </a:r>
            <a:br>
              <a:rPr lang="en-US" sz="1800" dirty="0">
                <a:effectLst/>
                <a:ea typeface="Times New Roman" panose="02020603050405020304" pitchFamily="18" charset="0"/>
              </a:rPr>
            </a:br>
            <a:br>
              <a:rPr lang="en-US" sz="1800" dirty="0">
                <a:effectLst/>
                <a:ea typeface="Times New Roman" panose="02020603050405020304" pitchFamily="18" charset="0"/>
              </a:rPr>
            </a:br>
            <a:endParaRPr lang="en-US" sz="1200"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Slide Number Placeholder 5"/>
          <p:cNvSpPr>
            <a:spLocks noGrp="1"/>
          </p:cNvSpPr>
          <p:nvPr>
            <p:ph type="sldNum" sz="quarter" idx="12"/>
          </p:nvPr>
        </p:nvSpPr>
        <p:spPr>
          <a:xfrm>
            <a:off x="8001000" y="152400"/>
            <a:ext cx="941203" cy="301752"/>
          </a:xfrm>
        </p:spPr>
        <p:txBody>
          <a:bodyPr/>
          <a:lstStyle/>
          <a:p>
            <a:fld id="{28D1B9BE-D941-4EEF-A5AD-4384CF3F4BCC}" type="slidenum">
              <a:rPr lang="en-US" smtClean="0"/>
              <a:pPr/>
              <a:t>34</a:t>
            </a:fld>
            <a:endParaRPr lang="en-US" dirty="0"/>
          </a:p>
        </p:txBody>
      </p:sp>
      <p:pic>
        <p:nvPicPr>
          <p:cNvPr id="7" name="Picture 6" descr="Chart, histogram&#10;&#10;Description automatically generated">
            <a:extLst>
              <a:ext uri="{FF2B5EF4-FFF2-40B4-BE49-F238E27FC236}">
                <a16:creationId xmlns:a16="http://schemas.microsoft.com/office/drawing/2014/main" id="{6CE48AFF-C8D5-4805-BDC7-33C8ADA996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186119"/>
            <a:ext cx="7315200" cy="4114800"/>
          </a:xfrm>
          <a:prstGeom prst="rect">
            <a:avLst/>
          </a:prstGeom>
          <a:noFill/>
          <a:ln>
            <a:noFill/>
          </a:ln>
        </p:spPr>
      </p:pic>
    </p:spTree>
    <p:extLst>
      <p:ext uri="{BB962C8B-B14F-4D97-AF65-F5344CB8AC3E}">
        <p14:creationId xmlns:p14="http://schemas.microsoft.com/office/powerpoint/2010/main" val="3126124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001" y="469759"/>
            <a:ext cx="8229600" cy="609600"/>
          </a:xfrm>
        </p:spPr>
        <p:txBody>
          <a:bodyPr>
            <a:noAutofit/>
          </a:bodyPr>
          <a:lstStyle/>
          <a:p>
            <a:br>
              <a:rPr lang="en-US" sz="1200" dirty="0"/>
            </a:br>
            <a:br>
              <a:rPr lang="en-US" sz="1200" dirty="0"/>
            </a:br>
            <a:br>
              <a:rPr lang="en-US" sz="1200" dirty="0"/>
            </a:br>
            <a:br>
              <a:rPr lang="en-US" sz="1200" dirty="0"/>
            </a:br>
            <a:r>
              <a:rPr lang="en-US" sz="1800" dirty="0">
                <a:effectLst/>
                <a:ea typeface="Times New Roman" panose="02020603050405020304" pitchFamily="18" charset="0"/>
              </a:rPr>
              <a:t>Figure 21. Comparison of 21.1a, 21.1a1 (a higher </a:t>
            </a:r>
            <a:r>
              <a:rPr lang="en-US" sz="1800" i="1" dirty="0">
                <a:effectLst/>
                <a:ea typeface="Times New Roman" panose="02020603050405020304" pitchFamily="18" charset="0"/>
              </a:rPr>
              <a:t>M</a:t>
            </a:r>
            <a:r>
              <a:rPr lang="en-US" sz="1800" dirty="0">
                <a:effectLst/>
                <a:ea typeface="Times New Roman" panose="02020603050405020304" pitchFamily="18" charset="0"/>
              </a:rPr>
              <a:t> of 0.38yr</a:t>
            </a:r>
            <a:r>
              <a:rPr lang="en-US" sz="1800" baseline="30000" dirty="0">
                <a:effectLst/>
                <a:ea typeface="Times New Roman" panose="02020603050405020304" pitchFamily="18" charset="0"/>
              </a:rPr>
              <a:t>-1</a:t>
            </a:r>
            <a:r>
              <a:rPr lang="en-US" sz="1800" dirty="0">
                <a:effectLst/>
                <a:ea typeface="Times New Roman" panose="02020603050405020304" pitchFamily="18" charset="0"/>
              </a:rPr>
              <a:t> was used for years &gt; 1998 in the assessment), and 21.1c models’ retrospective fits for </a:t>
            </a:r>
            <a:r>
              <a:rPr lang="en-US" sz="1800" dirty="0">
                <a:solidFill>
                  <a:srgbClr val="FF0000"/>
                </a:solidFill>
                <a:effectLst/>
                <a:ea typeface="Times New Roman" panose="02020603050405020304" pitchFamily="18" charset="0"/>
              </a:rPr>
              <a:t>EAG</a:t>
            </a:r>
            <a:r>
              <a:rPr lang="en-US" sz="1800" dirty="0">
                <a:effectLst/>
                <a:ea typeface="Times New Roman" panose="02020603050405020304" pitchFamily="18" charset="0"/>
              </a:rPr>
              <a:t>.</a:t>
            </a:r>
            <a:br>
              <a:rPr lang="en-US" sz="1800" dirty="0">
                <a:effectLst/>
                <a:ea typeface="Times New Roman" panose="02020603050405020304" pitchFamily="18" charset="0"/>
              </a:rPr>
            </a:br>
            <a:endParaRPr lang="en-US" sz="2000"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Slide Number Placeholder 5"/>
          <p:cNvSpPr>
            <a:spLocks noGrp="1"/>
          </p:cNvSpPr>
          <p:nvPr>
            <p:ph type="sldNum" sz="quarter" idx="12"/>
          </p:nvPr>
        </p:nvSpPr>
        <p:spPr>
          <a:xfrm>
            <a:off x="8001000" y="152400"/>
            <a:ext cx="941203" cy="301752"/>
          </a:xfrm>
        </p:spPr>
        <p:txBody>
          <a:bodyPr/>
          <a:lstStyle/>
          <a:p>
            <a:fld id="{28D1B9BE-D941-4EEF-A5AD-4384CF3F4BCC}" type="slidenum">
              <a:rPr lang="en-US" smtClean="0"/>
              <a:pPr/>
              <a:t>35</a:t>
            </a:fld>
            <a:endParaRPr lang="en-US" dirty="0"/>
          </a:p>
        </p:txBody>
      </p:sp>
      <p:pic>
        <p:nvPicPr>
          <p:cNvPr id="8" name="Picture 7" descr="Chart, diagram, line chart&#10;&#10;Description automatically generated">
            <a:extLst>
              <a:ext uri="{FF2B5EF4-FFF2-40B4-BE49-F238E27FC236}">
                <a16:creationId xmlns:a16="http://schemas.microsoft.com/office/drawing/2014/main" id="{9471AFCF-D0E7-43A9-99DC-5CFE107E9B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71600"/>
            <a:ext cx="7315200" cy="4114800"/>
          </a:xfrm>
          <a:prstGeom prst="rect">
            <a:avLst/>
          </a:prstGeom>
          <a:noFill/>
          <a:ln>
            <a:noFill/>
          </a:ln>
        </p:spPr>
      </p:pic>
    </p:spTree>
    <p:extLst>
      <p:ext uri="{BB962C8B-B14F-4D97-AF65-F5344CB8AC3E}">
        <p14:creationId xmlns:p14="http://schemas.microsoft.com/office/powerpoint/2010/main" val="34770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454" y="189216"/>
            <a:ext cx="7972746" cy="1887113"/>
          </a:xfrm>
        </p:spPr>
        <p:txBody>
          <a:bodyPr>
            <a:noAutofit/>
          </a:bodyPr>
          <a:lstStyle/>
          <a:p>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r>
              <a:rPr lang="en-US" sz="1800" dirty="0">
                <a:effectLst/>
                <a:ea typeface="Times New Roman" panose="02020603050405020304" pitchFamily="18" charset="0"/>
              </a:rPr>
              <a:t>Figure 12. Trends in golden king crab mature male biomass for 21.1a, 21.1b, and 21.1c model fits to </a:t>
            </a:r>
            <a:r>
              <a:rPr lang="en-US" sz="1800" dirty="0">
                <a:solidFill>
                  <a:srgbClr val="FF0000"/>
                </a:solidFill>
                <a:effectLst/>
                <a:ea typeface="Times New Roman" panose="02020603050405020304" pitchFamily="18" charset="0"/>
              </a:rPr>
              <a:t>EAG</a:t>
            </a:r>
            <a:r>
              <a:rPr lang="en-US" sz="1800" dirty="0">
                <a:effectLst/>
                <a:ea typeface="Times New Roman" panose="02020603050405020304" pitchFamily="18" charset="0"/>
              </a:rPr>
              <a:t> (left) and for 21.1a, 21.1b, 21.1c, and 21.1d model fits to </a:t>
            </a:r>
            <a:r>
              <a:rPr lang="en-US" sz="1800" dirty="0">
                <a:solidFill>
                  <a:srgbClr val="FF0000"/>
                </a:solidFill>
                <a:effectLst/>
                <a:ea typeface="Times New Roman" panose="02020603050405020304" pitchFamily="18" charset="0"/>
              </a:rPr>
              <a:t>WAG </a:t>
            </a:r>
            <a:r>
              <a:rPr lang="en-US" sz="1800" dirty="0">
                <a:effectLst/>
                <a:ea typeface="Times New Roman" panose="02020603050405020304" pitchFamily="18" charset="0"/>
              </a:rPr>
              <a:t>(right) data. Top: 1960/61–2020/21, bottom: 2005/06–2020/21. Model21.1a estimate has two standard error confidence limits. </a:t>
            </a:r>
            <a:br>
              <a:rPr lang="en-US" sz="1800" dirty="0">
                <a:effectLst/>
                <a:ea typeface="Times New Roman" panose="02020603050405020304" pitchFamily="18" charset="0"/>
              </a:rPr>
            </a:br>
            <a:br>
              <a:rPr lang="en-US" sz="1800" dirty="0">
                <a:effectLst/>
                <a:ea typeface="Times New Roman" panose="02020603050405020304" pitchFamily="18" charset="0"/>
              </a:rPr>
            </a:br>
            <a:br>
              <a:rPr lang="en-US" sz="1800" dirty="0">
                <a:effectLst/>
                <a:ea typeface="Times New Roman" panose="02020603050405020304" pitchFamily="18" charset="0"/>
              </a:rPr>
            </a:br>
            <a:endParaRPr lang="en-US" sz="1200"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Slide Number Placeholder 5"/>
          <p:cNvSpPr>
            <a:spLocks noGrp="1"/>
          </p:cNvSpPr>
          <p:nvPr>
            <p:ph type="sldNum" sz="quarter" idx="12"/>
          </p:nvPr>
        </p:nvSpPr>
        <p:spPr>
          <a:xfrm>
            <a:off x="8001000" y="152400"/>
            <a:ext cx="941203" cy="301752"/>
          </a:xfrm>
        </p:spPr>
        <p:txBody>
          <a:bodyPr/>
          <a:lstStyle/>
          <a:p>
            <a:fld id="{28D1B9BE-D941-4EEF-A5AD-4384CF3F4BCC}" type="slidenum">
              <a:rPr lang="en-US" smtClean="0"/>
              <a:pPr/>
              <a:t>36</a:t>
            </a:fld>
            <a:endParaRPr lang="en-US" dirty="0"/>
          </a:p>
        </p:txBody>
      </p:sp>
      <p:pic>
        <p:nvPicPr>
          <p:cNvPr id="8" name="Picture 7" descr="Chart, histogram&#10;&#10;Description automatically generated">
            <a:extLst>
              <a:ext uri="{FF2B5EF4-FFF2-40B4-BE49-F238E27FC236}">
                <a16:creationId xmlns:a16="http://schemas.microsoft.com/office/drawing/2014/main" id="{1578809B-6601-45A8-9640-5DD51B1E71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46140"/>
            <a:ext cx="7315200" cy="2495910"/>
          </a:xfrm>
          <a:prstGeom prst="rect">
            <a:avLst/>
          </a:prstGeom>
          <a:noFill/>
          <a:ln>
            <a:noFill/>
          </a:ln>
        </p:spPr>
      </p:pic>
      <p:pic>
        <p:nvPicPr>
          <p:cNvPr id="9" name="Picture 8" descr="Chart, histogram&#10;&#10;Description automatically generated">
            <a:extLst>
              <a:ext uri="{FF2B5EF4-FFF2-40B4-BE49-F238E27FC236}">
                <a16:creationId xmlns:a16="http://schemas.microsoft.com/office/drawing/2014/main" id="{9D42441B-2620-4316-8197-26F8FD88FB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2654" y="4089399"/>
            <a:ext cx="7315200" cy="2641599"/>
          </a:xfrm>
          <a:prstGeom prst="rect">
            <a:avLst/>
          </a:prstGeom>
          <a:noFill/>
          <a:ln>
            <a:noFill/>
          </a:ln>
        </p:spPr>
      </p:pic>
    </p:spTree>
    <p:extLst>
      <p:ext uri="{BB962C8B-B14F-4D97-AF65-F5344CB8AC3E}">
        <p14:creationId xmlns:p14="http://schemas.microsoft.com/office/powerpoint/2010/main" val="22666981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Slide Number Placeholder 5"/>
          <p:cNvSpPr>
            <a:spLocks noGrp="1"/>
          </p:cNvSpPr>
          <p:nvPr>
            <p:ph type="sldNum" sz="quarter" idx="12"/>
          </p:nvPr>
        </p:nvSpPr>
        <p:spPr>
          <a:xfrm>
            <a:off x="8001000" y="152400"/>
            <a:ext cx="941203" cy="301752"/>
          </a:xfrm>
        </p:spPr>
        <p:txBody>
          <a:bodyPr/>
          <a:lstStyle/>
          <a:p>
            <a:fld id="{28D1B9BE-D941-4EEF-A5AD-4384CF3F4BCC}" type="slidenum">
              <a:rPr lang="en-US" smtClean="0"/>
              <a:pPr/>
              <a:t>37</a:t>
            </a:fld>
            <a:endParaRPr lang="en-US" dirty="0"/>
          </a:p>
        </p:txBody>
      </p:sp>
      <p:sp>
        <p:nvSpPr>
          <p:cNvPr id="12" name="TextBox 11"/>
          <p:cNvSpPr txBox="1"/>
          <p:nvPr/>
        </p:nvSpPr>
        <p:spPr>
          <a:xfrm>
            <a:off x="201797" y="144197"/>
            <a:ext cx="8332603" cy="2031325"/>
          </a:xfrm>
          <a:prstGeom prst="rect">
            <a:avLst/>
          </a:prstGeom>
          <a:noFill/>
        </p:spPr>
        <p:txBody>
          <a:bodyPr wrap="square" rtlCol="0">
            <a:spAutoFit/>
          </a:bodyPr>
          <a:lstStyle/>
          <a:p>
            <a:r>
              <a:rPr lang="en-US" dirty="0"/>
              <a:t>Table 16.  Stock status, reference biomass and fishing mortality, OFL (total catch), and ABC for various models for </a:t>
            </a:r>
            <a:r>
              <a:rPr lang="en-US" dirty="0">
                <a:solidFill>
                  <a:srgbClr val="FF0000"/>
                </a:solidFill>
              </a:rPr>
              <a:t>EAG</a:t>
            </a:r>
            <a:r>
              <a:rPr lang="en-US" dirty="0"/>
              <a:t>, </a:t>
            </a:r>
            <a:r>
              <a:rPr lang="en-US" dirty="0">
                <a:solidFill>
                  <a:srgbClr val="FF0000"/>
                </a:solidFill>
              </a:rPr>
              <a:t>WAG</a:t>
            </a:r>
            <a:r>
              <a:rPr lang="en-US" dirty="0"/>
              <a:t>, and </a:t>
            </a:r>
            <a:r>
              <a:rPr lang="en-US" dirty="0">
                <a:solidFill>
                  <a:srgbClr val="FF0000"/>
                </a:solidFill>
              </a:rPr>
              <a:t>AI</a:t>
            </a:r>
            <a:r>
              <a:rPr lang="en-US" dirty="0"/>
              <a:t> golden king crab stock. </a:t>
            </a:r>
          </a:p>
          <a:p>
            <a:endParaRPr lang="en-US" dirty="0"/>
          </a:p>
          <a:p>
            <a:r>
              <a:rPr lang="en-US" dirty="0"/>
              <a:t>Biomass, OFL, and ABC are in t.  Current MMB = 2021 MMB.</a:t>
            </a:r>
          </a:p>
          <a:p>
            <a:endParaRPr lang="en-US" dirty="0"/>
          </a:p>
          <a:p>
            <a:endParaRPr lang="en-US" dirty="0"/>
          </a:p>
        </p:txBody>
      </p:sp>
      <p:sp>
        <p:nvSpPr>
          <p:cNvPr id="14" name="TextBox 13"/>
          <p:cNvSpPr txBox="1"/>
          <p:nvPr/>
        </p:nvSpPr>
        <p:spPr>
          <a:xfrm>
            <a:off x="239730" y="1816464"/>
            <a:ext cx="941203" cy="369332"/>
          </a:xfrm>
          <a:prstGeom prst="rect">
            <a:avLst/>
          </a:prstGeom>
          <a:noFill/>
        </p:spPr>
        <p:txBody>
          <a:bodyPr wrap="square" rtlCol="0">
            <a:spAutoFit/>
          </a:bodyPr>
          <a:lstStyle/>
          <a:p>
            <a:r>
              <a:rPr lang="en-US" dirty="0">
                <a:solidFill>
                  <a:srgbClr val="FF0000"/>
                </a:solidFill>
              </a:rPr>
              <a:t>EAG:</a:t>
            </a:r>
          </a:p>
        </p:txBody>
      </p:sp>
      <p:graphicFrame>
        <p:nvGraphicFramePr>
          <p:cNvPr id="3" name="Table 2">
            <a:extLst>
              <a:ext uri="{FF2B5EF4-FFF2-40B4-BE49-F238E27FC236}">
                <a16:creationId xmlns:a16="http://schemas.microsoft.com/office/drawing/2014/main" id="{1FC7A693-6425-41DB-9826-EA03FDA06AD4}"/>
              </a:ext>
            </a:extLst>
          </p:cNvPr>
          <p:cNvGraphicFramePr>
            <a:graphicFrameLocks noGrp="1"/>
          </p:cNvGraphicFramePr>
          <p:nvPr>
            <p:extLst>
              <p:ext uri="{D42A27DB-BD31-4B8C-83A1-F6EECF244321}">
                <p14:modId xmlns:p14="http://schemas.microsoft.com/office/powerpoint/2010/main" val="2025998579"/>
              </p:ext>
            </p:extLst>
          </p:nvPr>
        </p:nvGraphicFramePr>
        <p:xfrm>
          <a:off x="304800" y="2727572"/>
          <a:ext cx="8534400" cy="2641789"/>
        </p:xfrm>
        <a:graphic>
          <a:graphicData uri="http://schemas.openxmlformats.org/drawingml/2006/table">
            <a:tbl>
              <a:tblPr firstRow="1" firstCol="1" bandRow="1">
                <a:tableStyleId>{5C22544A-7EE6-4342-B048-85BDC9FD1C3A}</a:tableStyleId>
              </a:tblPr>
              <a:tblGrid>
                <a:gridCol w="624043">
                  <a:extLst>
                    <a:ext uri="{9D8B030D-6E8A-4147-A177-3AD203B41FA5}">
                      <a16:colId xmlns:a16="http://schemas.microsoft.com/office/drawing/2014/main" val="3539647756"/>
                    </a:ext>
                  </a:extLst>
                </a:gridCol>
                <a:gridCol w="518957">
                  <a:extLst>
                    <a:ext uri="{9D8B030D-6E8A-4147-A177-3AD203B41FA5}">
                      <a16:colId xmlns:a16="http://schemas.microsoft.com/office/drawing/2014/main" val="1009784486"/>
                    </a:ext>
                  </a:extLst>
                </a:gridCol>
                <a:gridCol w="838200">
                  <a:extLst>
                    <a:ext uri="{9D8B030D-6E8A-4147-A177-3AD203B41FA5}">
                      <a16:colId xmlns:a16="http://schemas.microsoft.com/office/drawing/2014/main" val="3304648412"/>
                    </a:ext>
                  </a:extLst>
                </a:gridCol>
                <a:gridCol w="713691">
                  <a:extLst>
                    <a:ext uri="{9D8B030D-6E8A-4147-A177-3AD203B41FA5}">
                      <a16:colId xmlns:a16="http://schemas.microsoft.com/office/drawing/2014/main" val="2157241170"/>
                    </a:ext>
                  </a:extLst>
                </a:gridCol>
                <a:gridCol w="734109">
                  <a:extLst>
                    <a:ext uri="{9D8B030D-6E8A-4147-A177-3AD203B41FA5}">
                      <a16:colId xmlns:a16="http://schemas.microsoft.com/office/drawing/2014/main" val="2815327132"/>
                    </a:ext>
                  </a:extLst>
                </a:gridCol>
                <a:gridCol w="458197">
                  <a:extLst>
                    <a:ext uri="{9D8B030D-6E8A-4147-A177-3AD203B41FA5}">
                      <a16:colId xmlns:a16="http://schemas.microsoft.com/office/drawing/2014/main" val="3483823212"/>
                    </a:ext>
                  </a:extLst>
                </a:gridCol>
                <a:gridCol w="502023">
                  <a:extLst>
                    <a:ext uri="{9D8B030D-6E8A-4147-A177-3AD203B41FA5}">
                      <a16:colId xmlns:a16="http://schemas.microsoft.com/office/drawing/2014/main" val="1315188642"/>
                    </a:ext>
                  </a:extLst>
                </a:gridCol>
                <a:gridCol w="639980">
                  <a:extLst>
                    <a:ext uri="{9D8B030D-6E8A-4147-A177-3AD203B41FA5}">
                      <a16:colId xmlns:a16="http://schemas.microsoft.com/office/drawing/2014/main" val="173292127"/>
                    </a:ext>
                  </a:extLst>
                </a:gridCol>
                <a:gridCol w="615078">
                  <a:extLst>
                    <a:ext uri="{9D8B030D-6E8A-4147-A177-3AD203B41FA5}">
                      <a16:colId xmlns:a16="http://schemas.microsoft.com/office/drawing/2014/main" val="844492945"/>
                    </a:ext>
                  </a:extLst>
                </a:gridCol>
                <a:gridCol w="819275">
                  <a:extLst>
                    <a:ext uri="{9D8B030D-6E8A-4147-A177-3AD203B41FA5}">
                      <a16:colId xmlns:a16="http://schemas.microsoft.com/office/drawing/2014/main" val="4063551017"/>
                    </a:ext>
                  </a:extLst>
                </a:gridCol>
                <a:gridCol w="1004047">
                  <a:extLst>
                    <a:ext uri="{9D8B030D-6E8A-4147-A177-3AD203B41FA5}">
                      <a16:colId xmlns:a16="http://schemas.microsoft.com/office/drawing/2014/main" val="807067918"/>
                    </a:ext>
                  </a:extLst>
                </a:gridCol>
                <a:gridCol w="1066800">
                  <a:extLst>
                    <a:ext uri="{9D8B030D-6E8A-4147-A177-3AD203B41FA5}">
                      <a16:colId xmlns:a16="http://schemas.microsoft.com/office/drawing/2014/main" val="3279143219"/>
                    </a:ext>
                  </a:extLst>
                </a:gridCol>
              </a:tblGrid>
              <a:tr h="927362">
                <a:tc>
                  <a:txBody>
                    <a:bodyPr/>
                    <a:lstStyle/>
                    <a:p>
                      <a:pPr marL="0" marR="0" algn="ctr">
                        <a:lnSpc>
                          <a:spcPct val="150000"/>
                        </a:lnSpc>
                        <a:spcBef>
                          <a:spcPts val="0"/>
                        </a:spcBef>
                        <a:spcAft>
                          <a:spcPts val="0"/>
                        </a:spcAft>
                      </a:pPr>
                      <a:r>
                        <a:rPr lang="en-US" sz="1200" dirty="0">
                          <a:effectLst/>
                          <a:latin typeface="+mj-lt"/>
                        </a:rPr>
                        <a:t>Model</a:t>
                      </a:r>
                      <a:endParaRPr lang="en-US" sz="1200" dirty="0">
                        <a:effectLst/>
                        <a:latin typeface="+mj-lt"/>
                        <a:ea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US" sz="1200" dirty="0">
                          <a:effectLst/>
                          <a:latin typeface="+mj-lt"/>
                        </a:rPr>
                        <a:t>Tier</a:t>
                      </a:r>
                      <a:endParaRPr lang="en-US" sz="1200" dirty="0">
                        <a:effectLst/>
                        <a:latin typeface="+mj-lt"/>
                        <a:ea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US" sz="1200" dirty="0">
                          <a:effectLst/>
                          <a:latin typeface="+mj-lt"/>
                        </a:rPr>
                        <a:t>MMB</a:t>
                      </a:r>
                      <a:r>
                        <a:rPr lang="en-US" sz="1200" baseline="-25000" dirty="0">
                          <a:effectLst/>
                          <a:latin typeface="+mj-lt"/>
                        </a:rPr>
                        <a:t>35%</a:t>
                      </a:r>
                      <a:endParaRPr lang="en-US" sz="1200" dirty="0">
                        <a:effectLst/>
                        <a:latin typeface="+mj-lt"/>
                        <a:ea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US" sz="1200" dirty="0">
                          <a:effectLst/>
                          <a:latin typeface="+mj-lt"/>
                        </a:rPr>
                        <a:t>Current MMB</a:t>
                      </a:r>
                      <a:endParaRPr lang="en-US" sz="1200" dirty="0">
                        <a:effectLst/>
                        <a:latin typeface="+mj-lt"/>
                        <a:ea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US" sz="1200" dirty="0">
                          <a:effectLst/>
                          <a:latin typeface="+mj-lt"/>
                        </a:rPr>
                        <a:t>MMB/</a:t>
                      </a:r>
                    </a:p>
                    <a:p>
                      <a:pPr marL="0" marR="0" algn="ctr">
                        <a:lnSpc>
                          <a:spcPct val="150000"/>
                        </a:lnSpc>
                        <a:spcBef>
                          <a:spcPts val="0"/>
                        </a:spcBef>
                        <a:spcAft>
                          <a:spcPts val="0"/>
                        </a:spcAft>
                      </a:pPr>
                      <a:r>
                        <a:rPr lang="en-US" sz="1200" dirty="0">
                          <a:effectLst/>
                          <a:latin typeface="+mj-lt"/>
                        </a:rPr>
                        <a:t>MMB</a:t>
                      </a:r>
                      <a:r>
                        <a:rPr lang="en-US" sz="1200" baseline="-25000" dirty="0">
                          <a:effectLst/>
                          <a:latin typeface="+mj-lt"/>
                        </a:rPr>
                        <a:t>35%</a:t>
                      </a:r>
                      <a:endParaRPr lang="en-US" sz="1200" dirty="0">
                        <a:effectLst/>
                        <a:latin typeface="+mj-lt"/>
                        <a:ea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US" sz="1200" dirty="0">
                          <a:effectLst/>
                          <a:latin typeface="+mj-lt"/>
                        </a:rPr>
                        <a:t>F</a:t>
                      </a:r>
                      <a:r>
                        <a:rPr lang="en-US" sz="1200" baseline="-25000" dirty="0">
                          <a:effectLst/>
                          <a:latin typeface="+mj-lt"/>
                        </a:rPr>
                        <a:t>OFL</a:t>
                      </a:r>
                      <a:endParaRPr lang="en-US" sz="1200" dirty="0">
                        <a:effectLst/>
                        <a:latin typeface="+mj-lt"/>
                        <a:ea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US" sz="1200" dirty="0">
                          <a:effectLst/>
                          <a:latin typeface="+mj-lt"/>
                        </a:rPr>
                        <a:t>F</a:t>
                      </a:r>
                      <a:r>
                        <a:rPr lang="en-US" sz="1200" baseline="-25000" dirty="0">
                          <a:effectLst/>
                          <a:latin typeface="+mj-lt"/>
                        </a:rPr>
                        <a:t>35%</a:t>
                      </a:r>
                      <a:endParaRPr lang="en-US" sz="1200" dirty="0">
                        <a:effectLst/>
                        <a:latin typeface="+mj-lt"/>
                        <a:ea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US" sz="1200" dirty="0">
                          <a:effectLst/>
                          <a:latin typeface="+mj-lt"/>
                        </a:rPr>
                        <a:t>M(yr</a:t>
                      </a:r>
                      <a:r>
                        <a:rPr lang="en-US" sz="1200" baseline="30000" dirty="0">
                          <a:effectLst/>
                          <a:latin typeface="+mj-lt"/>
                        </a:rPr>
                        <a:t>-1</a:t>
                      </a:r>
                      <a:r>
                        <a:rPr lang="en-US" sz="1200" dirty="0">
                          <a:effectLst/>
                          <a:latin typeface="+mj-lt"/>
                        </a:rPr>
                        <a:t>)</a:t>
                      </a:r>
                      <a:endParaRPr lang="en-US" sz="1200" dirty="0">
                        <a:effectLst/>
                        <a:latin typeface="+mj-lt"/>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200" dirty="0">
                          <a:effectLst/>
                          <a:latin typeface="+mj-lt"/>
                        </a:rPr>
                        <a:t>OFL</a:t>
                      </a:r>
                      <a:endParaRPr lang="en-US" sz="1200" dirty="0">
                        <a:effectLst/>
                        <a:latin typeface="+mj-lt"/>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200" dirty="0">
                          <a:effectLst/>
                          <a:latin typeface="+mj-lt"/>
                        </a:rPr>
                        <a:t>MaxABC</a:t>
                      </a:r>
                    </a:p>
                    <a:p>
                      <a:pPr marL="0" marR="0" algn="ctr">
                        <a:lnSpc>
                          <a:spcPct val="150000"/>
                        </a:lnSpc>
                        <a:spcBef>
                          <a:spcPts val="0"/>
                        </a:spcBef>
                        <a:spcAft>
                          <a:spcPts val="0"/>
                        </a:spcAft>
                      </a:pPr>
                      <a:r>
                        <a:rPr lang="en-US" sz="1200" dirty="0">
                          <a:effectLst/>
                          <a:latin typeface="+mj-lt"/>
                        </a:rPr>
                        <a:t>(P*=0.49)</a:t>
                      </a:r>
                      <a:endParaRPr lang="en-US" sz="1200" dirty="0">
                        <a:effectLst/>
                        <a:latin typeface="+mj-lt"/>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200" dirty="0">
                          <a:effectLst/>
                          <a:latin typeface="+mj-lt"/>
                        </a:rPr>
                        <a:t>ABC</a:t>
                      </a:r>
                    </a:p>
                    <a:p>
                      <a:pPr marL="0" marR="0" algn="ctr">
                        <a:lnSpc>
                          <a:spcPct val="150000"/>
                        </a:lnSpc>
                        <a:spcBef>
                          <a:spcPts val="0"/>
                        </a:spcBef>
                        <a:spcAft>
                          <a:spcPts val="0"/>
                        </a:spcAft>
                      </a:pPr>
                      <a:r>
                        <a:rPr lang="en-US" sz="1200" dirty="0">
                          <a:effectLst/>
                          <a:latin typeface="+mj-lt"/>
                        </a:rPr>
                        <a:t>(0.75*OFL)</a:t>
                      </a:r>
                      <a:endParaRPr lang="en-US" sz="1200" dirty="0">
                        <a:effectLst/>
                        <a:latin typeface="+mj-lt"/>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200" dirty="0">
                          <a:effectLst/>
                          <a:latin typeface="+mj-lt"/>
                        </a:rPr>
                        <a:t>ABC</a:t>
                      </a:r>
                    </a:p>
                    <a:p>
                      <a:pPr marL="0" marR="0" algn="ctr">
                        <a:lnSpc>
                          <a:spcPct val="150000"/>
                        </a:lnSpc>
                        <a:spcBef>
                          <a:spcPts val="0"/>
                        </a:spcBef>
                        <a:spcAft>
                          <a:spcPts val="0"/>
                        </a:spcAft>
                      </a:pPr>
                      <a:r>
                        <a:rPr lang="en-US" sz="1200" dirty="0">
                          <a:effectLst/>
                          <a:latin typeface="+mj-lt"/>
                        </a:rPr>
                        <a:t>(0.70*OFL)</a:t>
                      </a:r>
                      <a:endParaRPr lang="en-US" sz="12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3798418216"/>
                  </a:ext>
                </a:extLst>
              </a:tr>
              <a:tr h="346374">
                <a:tc>
                  <a:txBody>
                    <a:bodyPr/>
                    <a:lstStyle/>
                    <a:p>
                      <a:pPr marL="0" marR="0" algn="ctr">
                        <a:spcBef>
                          <a:spcPts val="0"/>
                        </a:spcBef>
                        <a:spcAft>
                          <a:spcPts val="0"/>
                        </a:spcAft>
                      </a:pPr>
                      <a:r>
                        <a:rPr lang="en-US" sz="1200" dirty="0">
                          <a:effectLst/>
                          <a:latin typeface="+mj-lt"/>
                        </a:rPr>
                        <a:t>21.1a</a:t>
                      </a:r>
                      <a:endParaRPr lang="en-US" sz="1200" dirty="0">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j-lt"/>
                        </a:rPr>
                        <a:t>3a</a:t>
                      </a:r>
                      <a:endParaRPr lang="en-US" sz="1200" dirty="0">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j-lt"/>
                        </a:rPr>
                        <a:t>9,298</a:t>
                      </a:r>
                      <a:endParaRPr lang="en-US" sz="1200" dirty="0">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j-lt"/>
                        </a:rPr>
                        <a:t>11,039</a:t>
                      </a:r>
                      <a:endParaRPr lang="en-US" sz="1200" dirty="0">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j-lt"/>
                        </a:rPr>
                        <a:t>1.19</a:t>
                      </a:r>
                      <a:endParaRPr lang="en-US" sz="1200" dirty="0">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j-lt"/>
                        </a:rPr>
                        <a:t>0.64</a:t>
                      </a:r>
                      <a:endParaRPr lang="en-US" sz="1200" dirty="0">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j-lt"/>
                        </a:rPr>
                        <a:t>0.64</a:t>
                      </a:r>
                      <a:endParaRPr lang="en-US" sz="1200" dirty="0">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j-lt"/>
                        </a:rPr>
                        <a:t>0.21</a:t>
                      </a:r>
                      <a:endParaRPr lang="en-US" sz="1200" dirty="0">
                        <a:effectLst/>
                        <a:latin typeface="+mj-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latin typeface="+mj-lt"/>
                        </a:rPr>
                        <a:t>3,795</a:t>
                      </a:r>
                      <a:endParaRPr lang="en-US" sz="1200" dirty="0">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j-lt"/>
                        </a:rPr>
                        <a:t>3,775</a:t>
                      </a:r>
                      <a:endParaRPr lang="en-US" sz="1200" dirty="0">
                        <a:effectLst/>
                        <a:latin typeface="+mj-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latin typeface="+mj-lt"/>
                        </a:rPr>
                        <a:t>2,846</a:t>
                      </a:r>
                      <a:endParaRPr lang="en-US" sz="1200" dirty="0">
                        <a:effectLst/>
                        <a:latin typeface="+mj-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latin typeface="+mj-lt"/>
                        </a:rPr>
                        <a:t>2,657</a:t>
                      </a:r>
                      <a:endParaRPr lang="en-US" sz="12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3100748733"/>
                  </a:ext>
                </a:extLst>
              </a:tr>
              <a:tr h="346374">
                <a:tc>
                  <a:txBody>
                    <a:bodyPr/>
                    <a:lstStyle/>
                    <a:p>
                      <a:pPr marL="0" marR="0" algn="ctr">
                        <a:spcBef>
                          <a:spcPts val="0"/>
                        </a:spcBef>
                        <a:spcAft>
                          <a:spcPts val="0"/>
                        </a:spcAft>
                      </a:pPr>
                      <a:r>
                        <a:rPr lang="en-US" sz="1200" dirty="0">
                          <a:effectLst/>
                          <a:latin typeface="+mj-lt"/>
                        </a:rPr>
                        <a:t>21.1b</a:t>
                      </a:r>
                      <a:endParaRPr lang="en-US" sz="1200" dirty="0">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j-lt"/>
                        </a:rPr>
                        <a:t>3a</a:t>
                      </a:r>
                      <a:endParaRPr lang="en-US" sz="1200" dirty="0">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j-lt"/>
                        </a:rPr>
                        <a:t>9,157</a:t>
                      </a:r>
                      <a:endParaRPr lang="en-US" sz="1200" dirty="0">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j-lt"/>
                        </a:rPr>
                        <a:t>9,834</a:t>
                      </a:r>
                      <a:endParaRPr lang="en-US" sz="1200" dirty="0">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j-lt"/>
                        </a:rPr>
                        <a:t>1.07</a:t>
                      </a:r>
                      <a:endParaRPr lang="en-US" sz="1200" dirty="0">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j-lt"/>
                        </a:rPr>
                        <a:t>0.65</a:t>
                      </a:r>
                      <a:endParaRPr lang="en-US" sz="1200" dirty="0">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j-lt"/>
                        </a:rPr>
                        <a:t>0.65</a:t>
                      </a:r>
                      <a:endParaRPr lang="en-US" sz="1200" dirty="0">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j-lt"/>
                        </a:rPr>
                        <a:t>0.21</a:t>
                      </a:r>
                      <a:endParaRPr lang="en-US" sz="1200" dirty="0">
                        <a:effectLst/>
                        <a:latin typeface="+mj-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latin typeface="+mj-lt"/>
                        </a:rPr>
                        <a:t>3,212</a:t>
                      </a:r>
                      <a:endParaRPr lang="en-US" sz="1200" dirty="0">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j-lt"/>
                        </a:rPr>
                        <a:t>3,195</a:t>
                      </a:r>
                      <a:endParaRPr lang="en-US" sz="1200" dirty="0">
                        <a:effectLst/>
                        <a:latin typeface="+mj-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latin typeface="+mj-lt"/>
                        </a:rPr>
                        <a:t>2,409</a:t>
                      </a:r>
                      <a:endParaRPr lang="en-US" sz="1200" dirty="0">
                        <a:effectLst/>
                        <a:latin typeface="+mj-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latin typeface="+mj-lt"/>
                        </a:rPr>
                        <a:t>2,248</a:t>
                      </a:r>
                      <a:endParaRPr lang="en-US" sz="12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3690818696"/>
                  </a:ext>
                </a:extLst>
              </a:tr>
              <a:tr h="346374">
                <a:tc>
                  <a:txBody>
                    <a:bodyPr/>
                    <a:lstStyle/>
                    <a:p>
                      <a:pPr marL="0" marR="0" algn="ctr">
                        <a:spcBef>
                          <a:spcPts val="0"/>
                        </a:spcBef>
                        <a:spcAft>
                          <a:spcPts val="0"/>
                        </a:spcAft>
                      </a:pPr>
                      <a:r>
                        <a:rPr lang="en-US" sz="1200" dirty="0">
                          <a:effectLst/>
                          <a:latin typeface="+mj-lt"/>
                        </a:rPr>
                        <a:t>21.1c</a:t>
                      </a:r>
                      <a:endParaRPr lang="en-US" sz="1200" dirty="0">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j-lt"/>
                        </a:rPr>
                        <a:t>3b</a:t>
                      </a:r>
                      <a:endParaRPr lang="en-US" sz="1200" dirty="0">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j-lt"/>
                        </a:rPr>
                        <a:t>8,974</a:t>
                      </a:r>
                      <a:endParaRPr lang="en-US" sz="1200" dirty="0">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j-lt"/>
                        </a:rPr>
                        <a:t>8,279</a:t>
                      </a:r>
                      <a:endParaRPr lang="en-US" sz="1200" dirty="0">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j-lt"/>
                        </a:rPr>
                        <a:t>0.92</a:t>
                      </a:r>
                      <a:endParaRPr lang="en-US" sz="1200" dirty="0">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j-lt"/>
                        </a:rPr>
                        <a:t>0.60</a:t>
                      </a:r>
                      <a:endParaRPr lang="en-US" sz="1200" dirty="0">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j-lt"/>
                        </a:rPr>
                        <a:t>0.66</a:t>
                      </a:r>
                      <a:endParaRPr lang="en-US" sz="1200" dirty="0">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j-lt"/>
                        </a:rPr>
                        <a:t>0.21</a:t>
                      </a:r>
                      <a:endParaRPr lang="en-US" sz="1200" dirty="0">
                        <a:effectLst/>
                        <a:latin typeface="+mj-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latin typeface="+mj-lt"/>
                        </a:rPr>
                        <a:t>2,204</a:t>
                      </a:r>
                      <a:endParaRPr lang="en-US" sz="1200" dirty="0">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j-lt"/>
                        </a:rPr>
                        <a:t>2,182</a:t>
                      </a:r>
                      <a:endParaRPr lang="en-US" sz="1200" dirty="0">
                        <a:effectLst/>
                        <a:latin typeface="+mj-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latin typeface="+mj-lt"/>
                        </a:rPr>
                        <a:t>1,653</a:t>
                      </a:r>
                      <a:endParaRPr lang="en-US" sz="1200" dirty="0">
                        <a:effectLst/>
                        <a:latin typeface="+mj-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latin typeface="+mj-lt"/>
                        </a:rPr>
                        <a:t>1,543</a:t>
                      </a:r>
                      <a:endParaRPr lang="en-US" sz="12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966304753"/>
                  </a:ext>
                </a:extLst>
              </a:tr>
              <a:tr h="346374">
                <a:tc>
                  <a:txBody>
                    <a:bodyPr/>
                    <a:lstStyle/>
                    <a:p>
                      <a:pPr marL="0" marR="0" algn="ctr">
                        <a:spcBef>
                          <a:spcPts val="0"/>
                        </a:spcBef>
                        <a:spcAft>
                          <a:spcPts val="0"/>
                        </a:spcAft>
                      </a:pPr>
                      <a:r>
                        <a:rPr lang="en-US" sz="1200" dirty="0">
                          <a:effectLst/>
                          <a:latin typeface="+mj-lt"/>
                        </a:rPr>
                        <a:t>21.1a2</a:t>
                      </a:r>
                      <a:endParaRPr lang="en-US" sz="1200" dirty="0">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j-lt"/>
                        </a:rPr>
                        <a:t>3a</a:t>
                      </a:r>
                      <a:endParaRPr lang="en-US" sz="1200" dirty="0">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j-lt"/>
                        </a:rPr>
                        <a:t>8,999</a:t>
                      </a:r>
                      <a:endParaRPr lang="en-US" sz="1200" dirty="0">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j-lt"/>
                        </a:rPr>
                        <a:t>10,668</a:t>
                      </a:r>
                      <a:endParaRPr lang="en-US" sz="1200" dirty="0">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j-lt"/>
                        </a:rPr>
                        <a:t>1.19</a:t>
                      </a:r>
                      <a:endParaRPr lang="en-US" sz="1200" dirty="0">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j-lt"/>
                        </a:rPr>
                        <a:t>0.56</a:t>
                      </a:r>
                      <a:endParaRPr lang="en-US" sz="1200" dirty="0">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j-lt"/>
                        </a:rPr>
                        <a:t>0.56</a:t>
                      </a:r>
                      <a:endParaRPr lang="en-US" sz="1200" dirty="0">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j-lt"/>
                        </a:rPr>
                        <a:t>0.21</a:t>
                      </a:r>
                      <a:endParaRPr lang="en-US" sz="1200" dirty="0">
                        <a:effectLst/>
                        <a:latin typeface="+mj-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latin typeface="+mj-lt"/>
                        </a:rPr>
                        <a:t>3,416</a:t>
                      </a:r>
                      <a:endParaRPr lang="en-US" sz="1200" dirty="0">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j-lt"/>
                        </a:rPr>
                        <a:t>3,398</a:t>
                      </a:r>
                      <a:endParaRPr lang="en-US" sz="1200" dirty="0">
                        <a:effectLst/>
                        <a:latin typeface="+mj-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latin typeface="+mj-lt"/>
                        </a:rPr>
                        <a:t>2,562</a:t>
                      </a:r>
                      <a:endParaRPr lang="en-US" sz="1200" dirty="0">
                        <a:effectLst/>
                        <a:latin typeface="+mj-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latin typeface="+mj-lt"/>
                        </a:rPr>
                        <a:t>2,391</a:t>
                      </a:r>
                      <a:endParaRPr lang="en-US" sz="12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2710775734"/>
                  </a:ext>
                </a:extLst>
              </a:tr>
              <a:tr h="328931">
                <a:tc>
                  <a:txBody>
                    <a:bodyPr/>
                    <a:lstStyle/>
                    <a:p>
                      <a:pPr marL="0" marR="0" algn="ctr">
                        <a:spcBef>
                          <a:spcPts val="0"/>
                        </a:spcBef>
                        <a:spcAft>
                          <a:spcPts val="0"/>
                        </a:spcAft>
                      </a:pPr>
                      <a:r>
                        <a:rPr lang="en-US" sz="1200" dirty="0">
                          <a:effectLst/>
                          <a:latin typeface="+mj-lt"/>
                        </a:rPr>
                        <a:t>21.1b2</a:t>
                      </a:r>
                      <a:endParaRPr lang="en-US" sz="1200" dirty="0">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j-lt"/>
                        </a:rPr>
                        <a:t>3a</a:t>
                      </a:r>
                      <a:endParaRPr lang="en-US" sz="1200" dirty="0">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j-lt"/>
                        </a:rPr>
                        <a:t>8,848</a:t>
                      </a:r>
                      <a:endParaRPr lang="en-US" sz="1200" dirty="0">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j-lt"/>
                        </a:rPr>
                        <a:t>9,417</a:t>
                      </a:r>
                      <a:endParaRPr lang="en-US" sz="1200" dirty="0">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j-lt"/>
                        </a:rPr>
                        <a:t>1.06</a:t>
                      </a:r>
                      <a:endParaRPr lang="en-US" sz="1200" dirty="0">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j-lt"/>
                        </a:rPr>
                        <a:t>0.57</a:t>
                      </a:r>
                      <a:endParaRPr lang="en-US" sz="1200" dirty="0">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j-lt"/>
                        </a:rPr>
                        <a:t>0.57</a:t>
                      </a:r>
                      <a:endParaRPr lang="en-US" sz="1200" dirty="0">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j-lt"/>
                        </a:rPr>
                        <a:t>0.21</a:t>
                      </a:r>
                      <a:endParaRPr lang="en-US" sz="1200" dirty="0">
                        <a:effectLst/>
                        <a:latin typeface="+mj-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latin typeface="+mj-lt"/>
                        </a:rPr>
                        <a:t>2,897</a:t>
                      </a:r>
                      <a:endParaRPr lang="en-US" sz="1200" dirty="0">
                        <a:effectLst/>
                        <a:latin typeface="+mj-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j-lt"/>
                        </a:rPr>
                        <a:t>2,881</a:t>
                      </a:r>
                      <a:endParaRPr lang="en-US" sz="1200" dirty="0">
                        <a:effectLst/>
                        <a:latin typeface="+mj-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latin typeface="+mj-lt"/>
                        </a:rPr>
                        <a:t>2,172</a:t>
                      </a:r>
                      <a:endParaRPr lang="en-US" sz="1200" dirty="0">
                        <a:effectLst/>
                        <a:latin typeface="+mj-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latin typeface="+mj-lt"/>
                        </a:rPr>
                        <a:t>2,028</a:t>
                      </a:r>
                      <a:endParaRPr lang="en-US" sz="12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663515639"/>
                  </a:ext>
                </a:extLst>
              </a:tr>
            </a:tbl>
          </a:graphicData>
        </a:graphic>
      </p:graphicFrame>
    </p:spTree>
    <p:extLst>
      <p:ext uri="{BB962C8B-B14F-4D97-AF65-F5344CB8AC3E}">
        <p14:creationId xmlns:p14="http://schemas.microsoft.com/office/powerpoint/2010/main" val="39800108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Slide Number Placeholder 5"/>
          <p:cNvSpPr>
            <a:spLocks noGrp="1"/>
          </p:cNvSpPr>
          <p:nvPr>
            <p:ph type="sldNum" sz="quarter" idx="12"/>
          </p:nvPr>
        </p:nvSpPr>
        <p:spPr>
          <a:xfrm>
            <a:off x="8001000" y="152400"/>
            <a:ext cx="941203" cy="301752"/>
          </a:xfrm>
        </p:spPr>
        <p:txBody>
          <a:bodyPr/>
          <a:lstStyle/>
          <a:p>
            <a:fld id="{28D1B9BE-D941-4EEF-A5AD-4384CF3F4BCC}" type="slidenum">
              <a:rPr lang="en-US" smtClean="0"/>
              <a:pPr/>
              <a:t>38</a:t>
            </a:fld>
            <a:endParaRPr lang="en-US" dirty="0"/>
          </a:p>
        </p:txBody>
      </p:sp>
      <p:sp>
        <p:nvSpPr>
          <p:cNvPr id="12" name="TextBox 11"/>
          <p:cNvSpPr txBox="1"/>
          <p:nvPr/>
        </p:nvSpPr>
        <p:spPr>
          <a:xfrm>
            <a:off x="201797" y="144197"/>
            <a:ext cx="8332603" cy="646331"/>
          </a:xfrm>
          <a:prstGeom prst="rect">
            <a:avLst/>
          </a:prstGeom>
          <a:noFill/>
        </p:spPr>
        <p:txBody>
          <a:bodyPr wrap="square" rtlCol="0">
            <a:spAutoFit/>
          </a:bodyPr>
          <a:lstStyle/>
          <a:p>
            <a:r>
              <a:rPr lang="en-US" dirty="0"/>
              <a:t>Table 16 continued. </a:t>
            </a:r>
          </a:p>
          <a:p>
            <a:endParaRPr lang="en-US" dirty="0"/>
          </a:p>
        </p:txBody>
      </p:sp>
      <p:sp>
        <p:nvSpPr>
          <p:cNvPr id="14" name="TextBox 13"/>
          <p:cNvSpPr txBox="1"/>
          <p:nvPr/>
        </p:nvSpPr>
        <p:spPr>
          <a:xfrm>
            <a:off x="49396" y="1307068"/>
            <a:ext cx="941203" cy="369332"/>
          </a:xfrm>
          <a:prstGeom prst="rect">
            <a:avLst/>
          </a:prstGeom>
          <a:noFill/>
        </p:spPr>
        <p:txBody>
          <a:bodyPr wrap="square" rtlCol="0">
            <a:spAutoFit/>
          </a:bodyPr>
          <a:lstStyle/>
          <a:p>
            <a:r>
              <a:rPr lang="en-US" dirty="0">
                <a:solidFill>
                  <a:srgbClr val="FF0000"/>
                </a:solidFill>
              </a:rPr>
              <a:t>WAG:</a:t>
            </a:r>
          </a:p>
        </p:txBody>
      </p:sp>
      <p:sp>
        <p:nvSpPr>
          <p:cNvPr id="9" name="TextBox 8">
            <a:extLst>
              <a:ext uri="{FF2B5EF4-FFF2-40B4-BE49-F238E27FC236}">
                <a16:creationId xmlns:a16="http://schemas.microsoft.com/office/drawing/2014/main" id="{3081DFD9-8ABE-40F5-932A-1CDFEDF58E03}"/>
              </a:ext>
            </a:extLst>
          </p:cNvPr>
          <p:cNvSpPr txBox="1"/>
          <p:nvPr/>
        </p:nvSpPr>
        <p:spPr>
          <a:xfrm>
            <a:off x="533400" y="5181600"/>
            <a:ext cx="941203" cy="369332"/>
          </a:xfrm>
          <a:prstGeom prst="rect">
            <a:avLst/>
          </a:prstGeom>
          <a:noFill/>
        </p:spPr>
        <p:txBody>
          <a:bodyPr wrap="square" rtlCol="0">
            <a:spAutoFit/>
          </a:bodyPr>
          <a:lstStyle/>
          <a:p>
            <a:r>
              <a:rPr lang="en-US" dirty="0">
                <a:solidFill>
                  <a:srgbClr val="FF0000"/>
                </a:solidFill>
              </a:rPr>
              <a:t>AI:</a:t>
            </a:r>
          </a:p>
        </p:txBody>
      </p:sp>
      <p:graphicFrame>
        <p:nvGraphicFramePr>
          <p:cNvPr id="2" name="Table 1">
            <a:extLst>
              <a:ext uri="{FF2B5EF4-FFF2-40B4-BE49-F238E27FC236}">
                <a16:creationId xmlns:a16="http://schemas.microsoft.com/office/drawing/2014/main" id="{81790FD8-02D8-4231-84D9-CDE86FE20FC0}"/>
              </a:ext>
            </a:extLst>
          </p:cNvPr>
          <p:cNvGraphicFramePr>
            <a:graphicFrameLocks noGrp="1"/>
          </p:cNvGraphicFramePr>
          <p:nvPr>
            <p:extLst>
              <p:ext uri="{D42A27DB-BD31-4B8C-83A1-F6EECF244321}">
                <p14:modId xmlns:p14="http://schemas.microsoft.com/office/powerpoint/2010/main" val="1829163498"/>
              </p:ext>
            </p:extLst>
          </p:nvPr>
        </p:nvGraphicFramePr>
        <p:xfrm>
          <a:off x="838201" y="609601"/>
          <a:ext cx="7924799" cy="3291170"/>
        </p:xfrm>
        <a:graphic>
          <a:graphicData uri="http://schemas.openxmlformats.org/drawingml/2006/table">
            <a:tbl>
              <a:tblPr firstRow="1" firstCol="1" bandRow="1">
                <a:tableStyleId>{5C22544A-7EE6-4342-B048-85BDC9FD1C3A}</a:tableStyleId>
              </a:tblPr>
              <a:tblGrid>
                <a:gridCol w="610455">
                  <a:extLst>
                    <a:ext uri="{9D8B030D-6E8A-4147-A177-3AD203B41FA5}">
                      <a16:colId xmlns:a16="http://schemas.microsoft.com/office/drawing/2014/main" val="2369970161"/>
                    </a:ext>
                  </a:extLst>
                </a:gridCol>
                <a:gridCol w="399570">
                  <a:extLst>
                    <a:ext uri="{9D8B030D-6E8A-4147-A177-3AD203B41FA5}">
                      <a16:colId xmlns:a16="http://schemas.microsoft.com/office/drawing/2014/main" val="1079189901"/>
                    </a:ext>
                  </a:extLst>
                </a:gridCol>
                <a:gridCol w="714087">
                  <a:extLst>
                    <a:ext uri="{9D8B030D-6E8A-4147-A177-3AD203B41FA5}">
                      <a16:colId xmlns:a16="http://schemas.microsoft.com/office/drawing/2014/main" val="2118538491"/>
                    </a:ext>
                  </a:extLst>
                </a:gridCol>
                <a:gridCol w="701866">
                  <a:extLst>
                    <a:ext uri="{9D8B030D-6E8A-4147-A177-3AD203B41FA5}">
                      <a16:colId xmlns:a16="http://schemas.microsoft.com/office/drawing/2014/main" val="2712052177"/>
                    </a:ext>
                  </a:extLst>
                </a:gridCol>
                <a:gridCol w="681787">
                  <a:extLst>
                    <a:ext uri="{9D8B030D-6E8A-4147-A177-3AD203B41FA5}">
                      <a16:colId xmlns:a16="http://schemas.microsoft.com/office/drawing/2014/main" val="354238589"/>
                    </a:ext>
                  </a:extLst>
                </a:gridCol>
                <a:gridCol w="501772">
                  <a:extLst>
                    <a:ext uri="{9D8B030D-6E8A-4147-A177-3AD203B41FA5}">
                      <a16:colId xmlns:a16="http://schemas.microsoft.com/office/drawing/2014/main" val="4124828489"/>
                    </a:ext>
                  </a:extLst>
                </a:gridCol>
                <a:gridCol w="466166">
                  <a:extLst>
                    <a:ext uri="{9D8B030D-6E8A-4147-A177-3AD203B41FA5}">
                      <a16:colId xmlns:a16="http://schemas.microsoft.com/office/drawing/2014/main" val="1597519896"/>
                    </a:ext>
                  </a:extLst>
                </a:gridCol>
                <a:gridCol w="633957">
                  <a:extLst>
                    <a:ext uri="{9D8B030D-6E8A-4147-A177-3AD203B41FA5}">
                      <a16:colId xmlns:a16="http://schemas.microsoft.com/office/drawing/2014/main" val="4193525584"/>
                    </a:ext>
                  </a:extLst>
                </a:gridCol>
                <a:gridCol w="573540">
                  <a:extLst>
                    <a:ext uri="{9D8B030D-6E8A-4147-A177-3AD203B41FA5}">
                      <a16:colId xmlns:a16="http://schemas.microsoft.com/office/drawing/2014/main" val="1148887339"/>
                    </a:ext>
                  </a:extLst>
                </a:gridCol>
                <a:gridCol w="776941">
                  <a:extLst>
                    <a:ext uri="{9D8B030D-6E8A-4147-A177-3AD203B41FA5}">
                      <a16:colId xmlns:a16="http://schemas.microsoft.com/office/drawing/2014/main" val="3252869243"/>
                    </a:ext>
                  </a:extLst>
                </a:gridCol>
                <a:gridCol w="932329">
                  <a:extLst>
                    <a:ext uri="{9D8B030D-6E8A-4147-A177-3AD203B41FA5}">
                      <a16:colId xmlns:a16="http://schemas.microsoft.com/office/drawing/2014/main" val="145311378"/>
                    </a:ext>
                  </a:extLst>
                </a:gridCol>
                <a:gridCol w="932329">
                  <a:extLst>
                    <a:ext uri="{9D8B030D-6E8A-4147-A177-3AD203B41FA5}">
                      <a16:colId xmlns:a16="http://schemas.microsoft.com/office/drawing/2014/main" val="1274389415"/>
                    </a:ext>
                  </a:extLst>
                </a:gridCol>
              </a:tblGrid>
              <a:tr h="804188">
                <a:tc>
                  <a:txBody>
                    <a:bodyPr/>
                    <a:lstStyle/>
                    <a:p>
                      <a:pPr marL="0" marR="0" algn="ctr">
                        <a:lnSpc>
                          <a:spcPct val="150000"/>
                        </a:lnSpc>
                        <a:spcBef>
                          <a:spcPts val="0"/>
                        </a:spcBef>
                        <a:spcAft>
                          <a:spcPts val="0"/>
                        </a:spcAft>
                      </a:pPr>
                      <a:r>
                        <a:rPr lang="en-US" sz="1100" dirty="0">
                          <a:effectLst/>
                        </a:rPr>
                        <a:t>Model</a:t>
                      </a:r>
                      <a:endParaRPr lang="en-US" sz="1100" dirty="0">
                        <a:effectLst/>
                        <a:latin typeface="Times New Roman" panose="02020603050405020304" pitchFamily="18" charset="0"/>
                        <a:ea typeface="Times New Roman" panose="02020603050405020304" pitchFamily="18" charset="0"/>
                      </a:endParaRPr>
                    </a:p>
                  </a:txBody>
                  <a:tcPr marL="60771" marR="60771" marT="0" marB="0" anchor="b"/>
                </a:tc>
                <a:tc>
                  <a:txBody>
                    <a:bodyPr/>
                    <a:lstStyle/>
                    <a:p>
                      <a:pPr marL="0" marR="0" algn="ctr">
                        <a:lnSpc>
                          <a:spcPct val="150000"/>
                        </a:lnSpc>
                        <a:spcBef>
                          <a:spcPts val="0"/>
                        </a:spcBef>
                        <a:spcAft>
                          <a:spcPts val="0"/>
                        </a:spcAft>
                      </a:pPr>
                      <a:r>
                        <a:rPr lang="en-US" sz="1100" dirty="0">
                          <a:effectLst/>
                        </a:rPr>
                        <a:t>Tier</a:t>
                      </a:r>
                      <a:endParaRPr lang="en-US" sz="1100" dirty="0">
                        <a:effectLst/>
                        <a:latin typeface="Times New Roman" panose="02020603050405020304" pitchFamily="18" charset="0"/>
                        <a:ea typeface="Times New Roman" panose="02020603050405020304" pitchFamily="18" charset="0"/>
                      </a:endParaRPr>
                    </a:p>
                  </a:txBody>
                  <a:tcPr marL="60771" marR="60771" marT="0" marB="0" anchor="b"/>
                </a:tc>
                <a:tc>
                  <a:txBody>
                    <a:bodyPr/>
                    <a:lstStyle/>
                    <a:p>
                      <a:pPr marL="0" marR="0" algn="ctr">
                        <a:lnSpc>
                          <a:spcPct val="150000"/>
                        </a:lnSpc>
                        <a:spcBef>
                          <a:spcPts val="0"/>
                        </a:spcBef>
                        <a:spcAft>
                          <a:spcPts val="0"/>
                        </a:spcAft>
                      </a:pPr>
                      <a:r>
                        <a:rPr lang="en-US" sz="1100" dirty="0">
                          <a:effectLst/>
                        </a:rPr>
                        <a:t>MMB</a:t>
                      </a:r>
                      <a:r>
                        <a:rPr lang="en-US" sz="1100" baseline="-25000" dirty="0">
                          <a:effectLst/>
                        </a:rPr>
                        <a:t>35%</a:t>
                      </a:r>
                      <a:endParaRPr lang="en-US" sz="1100" dirty="0">
                        <a:effectLst/>
                        <a:latin typeface="Times New Roman" panose="02020603050405020304" pitchFamily="18" charset="0"/>
                        <a:ea typeface="Times New Roman" panose="02020603050405020304" pitchFamily="18" charset="0"/>
                      </a:endParaRPr>
                    </a:p>
                  </a:txBody>
                  <a:tcPr marL="60771" marR="60771" marT="0" marB="0" anchor="b"/>
                </a:tc>
                <a:tc>
                  <a:txBody>
                    <a:bodyPr/>
                    <a:lstStyle/>
                    <a:p>
                      <a:pPr marL="0" marR="0" algn="ctr">
                        <a:lnSpc>
                          <a:spcPct val="150000"/>
                        </a:lnSpc>
                        <a:spcBef>
                          <a:spcPts val="0"/>
                        </a:spcBef>
                        <a:spcAft>
                          <a:spcPts val="0"/>
                        </a:spcAft>
                      </a:pPr>
                      <a:r>
                        <a:rPr lang="en-US" sz="1100" dirty="0">
                          <a:effectLst/>
                        </a:rPr>
                        <a:t>Current MMB</a:t>
                      </a:r>
                      <a:endParaRPr lang="en-US" sz="1100" dirty="0">
                        <a:effectLst/>
                        <a:latin typeface="Times New Roman" panose="02020603050405020304" pitchFamily="18" charset="0"/>
                        <a:ea typeface="Times New Roman" panose="02020603050405020304" pitchFamily="18" charset="0"/>
                      </a:endParaRPr>
                    </a:p>
                  </a:txBody>
                  <a:tcPr marL="60771" marR="60771" marT="0" marB="0" anchor="b"/>
                </a:tc>
                <a:tc>
                  <a:txBody>
                    <a:bodyPr/>
                    <a:lstStyle/>
                    <a:p>
                      <a:pPr marL="0" marR="0" algn="ctr">
                        <a:lnSpc>
                          <a:spcPct val="150000"/>
                        </a:lnSpc>
                        <a:spcBef>
                          <a:spcPts val="0"/>
                        </a:spcBef>
                        <a:spcAft>
                          <a:spcPts val="0"/>
                        </a:spcAft>
                      </a:pPr>
                      <a:r>
                        <a:rPr lang="en-US" sz="1100" dirty="0">
                          <a:effectLst/>
                        </a:rPr>
                        <a:t>MMB/</a:t>
                      </a:r>
                    </a:p>
                    <a:p>
                      <a:pPr marL="0" marR="0" algn="ctr">
                        <a:lnSpc>
                          <a:spcPct val="150000"/>
                        </a:lnSpc>
                        <a:spcBef>
                          <a:spcPts val="0"/>
                        </a:spcBef>
                        <a:spcAft>
                          <a:spcPts val="0"/>
                        </a:spcAft>
                      </a:pPr>
                      <a:r>
                        <a:rPr lang="en-US" sz="1100" dirty="0">
                          <a:effectLst/>
                        </a:rPr>
                        <a:t>MMB</a:t>
                      </a:r>
                      <a:r>
                        <a:rPr lang="en-US" sz="1100" baseline="-25000" dirty="0">
                          <a:effectLst/>
                        </a:rPr>
                        <a:t>35%</a:t>
                      </a:r>
                      <a:endParaRPr lang="en-US" sz="1100" dirty="0">
                        <a:effectLst/>
                        <a:latin typeface="Times New Roman" panose="02020603050405020304" pitchFamily="18" charset="0"/>
                        <a:ea typeface="Times New Roman" panose="02020603050405020304" pitchFamily="18" charset="0"/>
                      </a:endParaRPr>
                    </a:p>
                  </a:txBody>
                  <a:tcPr marL="60771" marR="60771" marT="0" marB="0" anchor="b"/>
                </a:tc>
                <a:tc>
                  <a:txBody>
                    <a:bodyPr/>
                    <a:lstStyle/>
                    <a:p>
                      <a:pPr marL="0" marR="0" algn="ctr">
                        <a:lnSpc>
                          <a:spcPct val="150000"/>
                        </a:lnSpc>
                        <a:spcBef>
                          <a:spcPts val="0"/>
                        </a:spcBef>
                        <a:spcAft>
                          <a:spcPts val="0"/>
                        </a:spcAft>
                      </a:pPr>
                      <a:r>
                        <a:rPr lang="en-US" sz="1100" dirty="0">
                          <a:effectLst/>
                        </a:rPr>
                        <a:t>F</a:t>
                      </a:r>
                      <a:r>
                        <a:rPr lang="en-US" sz="1100" baseline="-25000" dirty="0">
                          <a:effectLst/>
                        </a:rPr>
                        <a:t>OFL</a:t>
                      </a:r>
                      <a:endParaRPr lang="en-US" sz="1100" dirty="0">
                        <a:effectLst/>
                        <a:latin typeface="Times New Roman" panose="02020603050405020304" pitchFamily="18" charset="0"/>
                        <a:ea typeface="Times New Roman" panose="02020603050405020304" pitchFamily="18" charset="0"/>
                      </a:endParaRPr>
                    </a:p>
                  </a:txBody>
                  <a:tcPr marL="60771" marR="60771" marT="0" marB="0" anchor="b"/>
                </a:tc>
                <a:tc>
                  <a:txBody>
                    <a:bodyPr/>
                    <a:lstStyle/>
                    <a:p>
                      <a:pPr marL="0" marR="0" algn="ctr">
                        <a:lnSpc>
                          <a:spcPct val="150000"/>
                        </a:lnSpc>
                        <a:spcBef>
                          <a:spcPts val="0"/>
                        </a:spcBef>
                        <a:spcAft>
                          <a:spcPts val="0"/>
                        </a:spcAft>
                      </a:pPr>
                      <a:r>
                        <a:rPr lang="en-US" sz="1100" dirty="0">
                          <a:effectLst/>
                        </a:rPr>
                        <a:t>F</a:t>
                      </a:r>
                      <a:r>
                        <a:rPr lang="en-US" sz="1100" baseline="-25000" dirty="0">
                          <a:effectLst/>
                        </a:rPr>
                        <a:t>35%</a:t>
                      </a:r>
                      <a:endParaRPr lang="en-US" sz="1100" dirty="0">
                        <a:effectLst/>
                        <a:latin typeface="Times New Roman" panose="02020603050405020304" pitchFamily="18" charset="0"/>
                        <a:ea typeface="Times New Roman" panose="02020603050405020304" pitchFamily="18" charset="0"/>
                      </a:endParaRPr>
                    </a:p>
                  </a:txBody>
                  <a:tcPr marL="60771" marR="60771" marT="0" marB="0" anchor="b"/>
                </a:tc>
                <a:tc>
                  <a:txBody>
                    <a:bodyPr/>
                    <a:lstStyle/>
                    <a:p>
                      <a:pPr marL="0" marR="0" algn="ctr">
                        <a:lnSpc>
                          <a:spcPct val="150000"/>
                        </a:lnSpc>
                        <a:spcBef>
                          <a:spcPts val="0"/>
                        </a:spcBef>
                        <a:spcAft>
                          <a:spcPts val="0"/>
                        </a:spcAft>
                      </a:pPr>
                      <a:r>
                        <a:rPr lang="en-US" sz="1100" dirty="0">
                          <a:effectLst/>
                        </a:rPr>
                        <a:t>M(yr</a:t>
                      </a:r>
                      <a:r>
                        <a:rPr lang="en-US" sz="1100" baseline="30000" dirty="0">
                          <a:effectLst/>
                        </a:rPr>
                        <a:t>-1</a:t>
                      </a:r>
                      <a:r>
                        <a:rPr lang="en-US" sz="1100" dirty="0">
                          <a:effectLst/>
                        </a:rPr>
                        <a:t>)</a:t>
                      </a:r>
                      <a:endParaRPr lang="en-US" sz="1100" dirty="0">
                        <a:effectLst/>
                        <a:latin typeface="Times New Roman" panose="02020603050405020304" pitchFamily="18" charset="0"/>
                        <a:ea typeface="Times New Roman" panose="02020603050405020304" pitchFamily="18" charset="0"/>
                      </a:endParaRPr>
                    </a:p>
                  </a:txBody>
                  <a:tcPr marL="60771" marR="60771" marT="0" marB="0"/>
                </a:tc>
                <a:tc>
                  <a:txBody>
                    <a:bodyPr/>
                    <a:lstStyle/>
                    <a:p>
                      <a:pPr marL="0" marR="0" algn="ctr">
                        <a:lnSpc>
                          <a:spcPct val="150000"/>
                        </a:lnSpc>
                        <a:spcBef>
                          <a:spcPts val="0"/>
                        </a:spcBef>
                        <a:spcAft>
                          <a:spcPts val="0"/>
                        </a:spcAft>
                      </a:pPr>
                      <a:r>
                        <a:rPr lang="en-US" sz="1100" dirty="0">
                          <a:effectLst/>
                        </a:rPr>
                        <a:t>OFL</a:t>
                      </a:r>
                      <a:endParaRPr lang="en-US" sz="1100" dirty="0">
                        <a:effectLst/>
                        <a:latin typeface="Times New Roman" panose="02020603050405020304" pitchFamily="18" charset="0"/>
                        <a:ea typeface="Times New Roman" panose="02020603050405020304" pitchFamily="18" charset="0"/>
                      </a:endParaRPr>
                    </a:p>
                  </a:txBody>
                  <a:tcPr marL="60771" marR="60771" marT="0" marB="0"/>
                </a:tc>
                <a:tc>
                  <a:txBody>
                    <a:bodyPr/>
                    <a:lstStyle/>
                    <a:p>
                      <a:pPr marL="0" marR="0" algn="ctr">
                        <a:lnSpc>
                          <a:spcPct val="150000"/>
                        </a:lnSpc>
                        <a:spcBef>
                          <a:spcPts val="0"/>
                        </a:spcBef>
                        <a:spcAft>
                          <a:spcPts val="0"/>
                        </a:spcAft>
                      </a:pPr>
                      <a:r>
                        <a:rPr lang="en-US" sz="1100" dirty="0">
                          <a:effectLst/>
                        </a:rPr>
                        <a:t>MaxABC</a:t>
                      </a:r>
                    </a:p>
                    <a:p>
                      <a:pPr marL="0" marR="0" algn="ctr">
                        <a:lnSpc>
                          <a:spcPct val="150000"/>
                        </a:lnSpc>
                        <a:spcBef>
                          <a:spcPts val="0"/>
                        </a:spcBef>
                        <a:spcAft>
                          <a:spcPts val="0"/>
                        </a:spcAft>
                      </a:pPr>
                      <a:r>
                        <a:rPr lang="en-US" sz="1100" dirty="0">
                          <a:effectLst/>
                        </a:rPr>
                        <a:t>(P*=0.49)</a:t>
                      </a:r>
                      <a:endParaRPr lang="en-US" sz="1100" dirty="0">
                        <a:effectLst/>
                        <a:latin typeface="Times New Roman" panose="02020603050405020304" pitchFamily="18" charset="0"/>
                        <a:ea typeface="Times New Roman" panose="02020603050405020304" pitchFamily="18" charset="0"/>
                      </a:endParaRPr>
                    </a:p>
                  </a:txBody>
                  <a:tcPr marL="60771" marR="60771" marT="0" marB="0"/>
                </a:tc>
                <a:tc>
                  <a:txBody>
                    <a:bodyPr/>
                    <a:lstStyle/>
                    <a:p>
                      <a:pPr marL="0" marR="0" algn="ctr">
                        <a:lnSpc>
                          <a:spcPct val="150000"/>
                        </a:lnSpc>
                        <a:spcBef>
                          <a:spcPts val="0"/>
                        </a:spcBef>
                        <a:spcAft>
                          <a:spcPts val="0"/>
                        </a:spcAft>
                      </a:pPr>
                      <a:r>
                        <a:rPr lang="en-US" sz="1100" dirty="0">
                          <a:effectLst/>
                        </a:rPr>
                        <a:t>ABC</a:t>
                      </a:r>
                    </a:p>
                    <a:p>
                      <a:pPr marL="0" marR="0" algn="ctr">
                        <a:lnSpc>
                          <a:spcPct val="150000"/>
                        </a:lnSpc>
                        <a:spcBef>
                          <a:spcPts val="0"/>
                        </a:spcBef>
                        <a:spcAft>
                          <a:spcPts val="0"/>
                        </a:spcAft>
                      </a:pPr>
                      <a:r>
                        <a:rPr lang="en-US" sz="1100" dirty="0">
                          <a:effectLst/>
                        </a:rPr>
                        <a:t>(0.75*OFL)</a:t>
                      </a:r>
                      <a:endParaRPr lang="en-US" sz="1100" dirty="0">
                        <a:effectLst/>
                        <a:latin typeface="Times New Roman" panose="02020603050405020304" pitchFamily="18" charset="0"/>
                        <a:ea typeface="Times New Roman" panose="02020603050405020304" pitchFamily="18" charset="0"/>
                      </a:endParaRPr>
                    </a:p>
                  </a:txBody>
                  <a:tcPr marL="60771" marR="60771" marT="0" marB="0"/>
                </a:tc>
                <a:tc>
                  <a:txBody>
                    <a:bodyPr/>
                    <a:lstStyle/>
                    <a:p>
                      <a:pPr marL="0" marR="0" algn="ctr">
                        <a:lnSpc>
                          <a:spcPct val="150000"/>
                        </a:lnSpc>
                        <a:spcBef>
                          <a:spcPts val="0"/>
                        </a:spcBef>
                        <a:spcAft>
                          <a:spcPts val="0"/>
                        </a:spcAft>
                      </a:pPr>
                      <a:r>
                        <a:rPr lang="en-US" sz="1100" dirty="0">
                          <a:effectLst/>
                        </a:rPr>
                        <a:t>ABC</a:t>
                      </a:r>
                    </a:p>
                    <a:p>
                      <a:pPr marL="0" marR="0" algn="ctr">
                        <a:lnSpc>
                          <a:spcPct val="150000"/>
                        </a:lnSpc>
                        <a:spcBef>
                          <a:spcPts val="0"/>
                        </a:spcBef>
                        <a:spcAft>
                          <a:spcPts val="0"/>
                        </a:spcAft>
                      </a:pPr>
                      <a:r>
                        <a:rPr lang="en-US" sz="1100" dirty="0">
                          <a:effectLst/>
                        </a:rPr>
                        <a:t>(0.70*OFL)</a:t>
                      </a:r>
                      <a:endParaRPr lang="en-US" sz="1100" dirty="0">
                        <a:effectLst/>
                        <a:latin typeface="Times New Roman" panose="02020603050405020304" pitchFamily="18" charset="0"/>
                        <a:ea typeface="Times New Roman" panose="02020603050405020304" pitchFamily="18" charset="0"/>
                      </a:endParaRPr>
                    </a:p>
                  </a:txBody>
                  <a:tcPr marL="60771" marR="60771" marT="0" marB="0"/>
                </a:tc>
                <a:extLst>
                  <a:ext uri="{0D108BD9-81ED-4DB2-BD59-A6C34878D82A}">
                    <a16:rowId xmlns:a16="http://schemas.microsoft.com/office/drawing/2014/main" val="4223888796"/>
                  </a:ext>
                </a:extLst>
              </a:tr>
              <a:tr h="414497">
                <a:tc>
                  <a:txBody>
                    <a:bodyPr/>
                    <a:lstStyle/>
                    <a:p>
                      <a:pPr marL="0" marR="0" algn="ctr">
                        <a:spcBef>
                          <a:spcPts val="0"/>
                        </a:spcBef>
                        <a:spcAft>
                          <a:spcPts val="0"/>
                        </a:spcAft>
                      </a:pPr>
                      <a:r>
                        <a:rPr lang="en-US" sz="1200" dirty="0">
                          <a:effectLst/>
                        </a:rPr>
                        <a:t>21.1a</a:t>
                      </a:r>
                      <a:endParaRPr lang="en-US" sz="1200" dirty="0">
                        <a:effectLst/>
                        <a:latin typeface="Times New Roman" panose="02020603050405020304" pitchFamily="18" charset="0"/>
                        <a:ea typeface="Times New Roman" panose="02020603050405020304" pitchFamily="18" charset="0"/>
                      </a:endParaRPr>
                    </a:p>
                  </a:txBody>
                  <a:tcPr marL="60771" marR="60771" marT="0" marB="0" anchor="ctr"/>
                </a:tc>
                <a:tc>
                  <a:txBody>
                    <a:bodyPr/>
                    <a:lstStyle/>
                    <a:p>
                      <a:pPr marL="0" marR="0" algn="ctr">
                        <a:spcBef>
                          <a:spcPts val="0"/>
                        </a:spcBef>
                        <a:spcAft>
                          <a:spcPts val="0"/>
                        </a:spcAft>
                      </a:pPr>
                      <a:r>
                        <a:rPr lang="en-US" sz="1200" dirty="0">
                          <a:effectLst/>
                        </a:rPr>
                        <a:t>3b</a:t>
                      </a:r>
                      <a:endParaRPr lang="en-US" sz="1200" dirty="0">
                        <a:effectLst/>
                        <a:latin typeface="Times New Roman" panose="02020603050405020304" pitchFamily="18" charset="0"/>
                        <a:ea typeface="Times New Roman" panose="02020603050405020304" pitchFamily="18" charset="0"/>
                      </a:endParaRPr>
                    </a:p>
                  </a:txBody>
                  <a:tcPr marL="60771" marR="60771" marT="0" marB="0" anchor="ctr"/>
                </a:tc>
                <a:tc>
                  <a:txBody>
                    <a:bodyPr/>
                    <a:lstStyle/>
                    <a:p>
                      <a:pPr marL="0" marR="0" algn="ctr">
                        <a:spcBef>
                          <a:spcPts val="0"/>
                        </a:spcBef>
                        <a:spcAft>
                          <a:spcPts val="0"/>
                        </a:spcAft>
                      </a:pPr>
                      <a:r>
                        <a:rPr lang="en-US" sz="1200" dirty="0">
                          <a:effectLst/>
                        </a:rPr>
                        <a:t>7,370</a:t>
                      </a:r>
                      <a:endParaRPr lang="en-US" sz="1200" dirty="0">
                        <a:effectLst/>
                        <a:latin typeface="Times New Roman" panose="02020603050405020304" pitchFamily="18" charset="0"/>
                        <a:ea typeface="Times New Roman" panose="02020603050405020304" pitchFamily="18" charset="0"/>
                      </a:endParaRPr>
                    </a:p>
                  </a:txBody>
                  <a:tcPr marL="60771" marR="60771" marT="0" marB="0" anchor="ctr"/>
                </a:tc>
                <a:tc>
                  <a:txBody>
                    <a:bodyPr/>
                    <a:lstStyle/>
                    <a:p>
                      <a:pPr marL="0" marR="0" algn="ctr">
                        <a:spcBef>
                          <a:spcPts val="0"/>
                        </a:spcBef>
                        <a:spcAft>
                          <a:spcPts val="0"/>
                        </a:spcAft>
                      </a:pPr>
                      <a:r>
                        <a:rPr lang="en-US" sz="1200" dirty="0">
                          <a:effectLst/>
                        </a:rPr>
                        <a:t>6,702</a:t>
                      </a:r>
                      <a:endParaRPr lang="en-US" sz="1200" dirty="0">
                        <a:effectLst/>
                        <a:latin typeface="Times New Roman" panose="02020603050405020304" pitchFamily="18" charset="0"/>
                        <a:ea typeface="Times New Roman" panose="02020603050405020304" pitchFamily="18" charset="0"/>
                      </a:endParaRPr>
                    </a:p>
                  </a:txBody>
                  <a:tcPr marL="60771" marR="60771" marT="0" marB="0" anchor="ctr"/>
                </a:tc>
                <a:tc>
                  <a:txBody>
                    <a:bodyPr/>
                    <a:lstStyle/>
                    <a:p>
                      <a:pPr marL="0" marR="0" algn="ctr">
                        <a:spcBef>
                          <a:spcPts val="0"/>
                        </a:spcBef>
                        <a:spcAft>
                          <a:spcPts val="0"/>
                        </a:spcAft>
                      </a:pPr>
                      <a:r>
                        <a:rPr lang="en-US" sz="1200" dirty="0">
                          <a:effectLst/>
                        </a:rPr>
                        <a:t>0.91</a:t>
                      </a:r>
                      <a:endParaRPr lang="en-US" sz="1200" dirty="0">
                        <a:effectLst/>
                        <a:latin typeface="Times New Roman" panose="02020603050405020304" pitchFamily="18" charset="0"/>
                        <a:ea typeface="Times New Roman" panose="02020603050405020304" pitchFamily="18" charset="0"/>
                      </a:endParaRPr>
                    </a:p>
                  </a:txBody>
                  <a:tcPr marL="60771" marR="60771" marT="0" marB="0" anchor="ctr"/>
                </a:tc>
                <a:tc>
                  <a:txBody>
                    <a:bodyPr/>
                    <a:lstStyle/>
                    <a:p>
                      <a:pPr marL="0" marR="0" algn="ctr">
                        <a:spcBef>
                          <a:spcPts val="0"/>
                        </a:spcBef>
                        <a:spcAft>
                          <a:spcPts val="0"/>
                        </a:spcAft>
                      </a:pPr>
                      <a:r>
                        <a:rPr lang="en-US" sz="1200" dirty="0">
                          <a:effectLst/>
                        </a:rPr>
                        <a:t>0.57</a:t>
                      </a:r>
                      <a:endParaRPr lang="en-US" sz="1200" dirty="0">
                        <a:effectLst/>
                        <a:latin typeface="Times New Roman" panose="02020603050405020304" pitchFamily="18" charset="0"/>
                        <a:ea typeface="Times New Roman" panose="02020603050405020304" pitchFamily="18" charset="0"/>
                      </a:endParaRPr>
                    </a:p>
                  </a:txBody>
                  <a:tcPr marL="60771" marR="60771" marT="0" marB="0" anchor="ctr"/>
                </a:tc>
                <a:tc>
                  <a:txBody>
                    <a:bodyPr/>
                    <a:lstStyle/>
                    <a:p>
                      <a:pPr marL="0" marR="0" algn="ctr">
                        <a:spcBef>
                          <a:spcPts val="0"/>
                        </a:spcBef>
                        <a:spcAft>
                          <a:spcPts val="0"/>
                        </a:spcAft>
                      </a:pPr>
                      <a:r>
                        <a:rPr lang="en-US" sz="1200" dirty="0">
                          <a:effectLst/>
                        </a:rPr>
                        <a:t>0.63</a:t>
                      </a:r>
                      <a:endParaRPr lang="en-US" sz="1200" dirty="0">
                        <a:effectLst/>
                        <a:latin typeface="Times New Roman" panose="02020603050405020304" pitchFamily="18" charset="0"/>
                        <a:ea typeface="Times New Roman" panose="02020603050405020304" pitchFamily="18" charset="0"/>
                      </a:endParaRPr>
                    </a:p>
                  </a:txBody>
                  <a:tcPr marL="60771" marR="60771" marT="0" marB="0" anchor="ctr"/>
                </a:tc>
                <a:tc>
                  <a:txBody>
                    <a:bodyPr/>
                    <a:lstStyle/>
                    <a:p>
                      <a:pPr marL="0" marR="0" algn="ctr">
                        <a:spcBef>
                          <a:spcPts val="0"/>
                        </a:spcBef>
                        <a:spcAft>
                          <a:spcPts val="0"/>
                        </a:spcAft>
                      </a:pPr>
                      <a:r>
                        <a:rPr lang="en-US" sz="1200" dirty="0">
                          <a:effectLst/>
                        </a:rPr>
                        <a:t>0.21</a:t>
                      </a:r>
                      <a:endParaRPr lang="en-US" sz="1200" dirty="0">
                        <a:effectLst/>
                        <a:latin typeface="Times New Roman" panose="02020603050405020304" pitchFamily="18" charset="0"/>
                        <a:ea typeface="Times New Roman" panose="02020603050405020304" pitchFamily="18" charset="0"/>
                      </a:endParaRPr>
                    </a:p>
                  </a:txBody>
                  <a:tcPr marL="60771" marR="60771" marT="0" marB="0"/>
                </a:tc>
                <a:tc>
                  <a:txBody>
                    <a:bodyPr/>
                    <a:lstStyle/>
                    <a:p>
                      <a:pPr marL="0" marR="0" algn="ctr">
                        <a:spcBef>
                          <a:spcPts val="0"/>
                        </a:spcBef>
                        <a:spcAft>
                          <a:spcPts val="0"/>
                        </a:spcAft>
                      </a:pPr>
                      <a:r>
                        <a:rPr lang="en-US" sz="1200" dirty="0">
                          <a:effectLst/>
                        </a:rPr>
                        <a:t>1,669</a:t>
                      </a:r>
                      <a:endParaRPr lang="en-US" sz="1200" dirty="0">
                        <a:effectLst/>
                        <a:latin typeface="Times New Roman" panose="02020603050405020304" pitchFamily="18" charset="0"/>
                        <a:ea typeface="Times New Roman" panose="02020603050405020304" pitchFamily="18" charset="0"/>
                      </a:endParaRPr>
                    </a:p>
                  </a:txBody>
                  <a:tcPr marL="60771" marR="60771" marT="0" marB="0"/>
                </a:tc>
                <a:tc>
                  <a:txBody>
                    <a:bodyPr/>
                    <a:lstStyle/>
                    <a:p>
                      <a:pPr marL="0" marR="0" algn="ctr">
                        <a:spcBef>
                          <a:spcPts val="0"/>
                        </a:spcBef>
                        <a:spcAft>
                          <a:spcPts val="0"/>
                        </a:spcAft>
                      </a:pPr>
                      <a:r>
                        <a:rPr lang="en-US" sz="1200" dirty="0">
                          <a:effectLst/>
                        </a:rPr>
                        <a:t>1,659</a:t>
                      </a:r>
                      <a:endParaRPr lang="en-US" sz="1200" dirty="0">
                        <a:effectLst/>
                        <a:latin typeface="Times New Roman" panose="02020603050405020304" pitchFamily="18" charset="0"/>
                        <a:ea typeface="Times New Roman" panose="02020603050405020304" pitchFamily="18" charset="0"/>
                      </a:endParaRPr>
                    </a:p>
                  </a:txBody>
                  <a:tcPr marL="60771" marR="60771" marT="0" marB="0"/>
                </a:tc>
                <a:tc>
                  <a:txBody>
                    <a:bodyPr/>
                    <a:lstStyle/>
                    <a:p>
                      <a:pPr marL="0" marR="0" algn="ctr">
                        <a:spcBef>
                          <a:spcPts val="0"/>
                        </a:spcBef>
                        <a:spcAft>
                          <a:spcPts val="0"/>
                        </a:spcAft>
                      </a:pPr>
                      <a:r>
                        <a:rPr lang="en-US" sz="1200" dirty="0">
                          <a:effectLst/>
                        </a:rPr>
                        <a:t>1,252</a:t>
                      </a:r>
                      <a:endParaRPr lang="en-US" sz="1200" dirty="0">
                        <a:effectLst/>
                        <a:latin typeface="Times New Roman" panose="02020603050405020304" pitchFamily="18" charset="0"/>
                        <a:ea typeface="Times New Roman" panose="02020603050405020304" pitchFamily="18" charset="0"/>
                      </a:endParaRPr>
                    </a:p>
                  </a:txBody>
                  <a:tcPr marL="60771" marR="60771" marT="0" marB="0"/>
                </a:tc>
                <a:tc>
                  <a:txBody>
                    <a:bodyPr/>
                    <a:lstStyle/>
                    <a:p>
                      <a:pPr marL="0" marR="0" algn="ctr">
                        <a:spcBef>
                          <a:spcPts val="0"/>
                        </a:spcBef>
                        <a:spcAft>
                          <a:spcPts val="0"/>
                        </a:spcAft>
                      </a:pPr>
                      <a:r>
                        <a:rPr lang="en-US" sz="1200" dirty="0">
                          <a:effectLst/>
                        </a:rPr>
                        <a:t>1,169</a:t>
                      </a:r>
                      <a:endParaRPr lang="en-US" sz="1200" dirty="0">
                        <a:effectLst/>
                        <a:latin typeface="Times New Roman" panose="02020603050405020304" pitchFamily="18" charset="0"/>
                        <a:ea typeface="Times New Roman" panose="02020603050405020304" pitchFamily="18" charset="0"/>
                      </a:endParaRPr>
                    </a:p>
                  </a:txBody>
                  <a:tcPr marL="60771" marR="60771" marT="0" marB="0"/>
                </a:tc>
                <a:extLst>
                  <a:ext uri="{0D108BD9-81ED-4DB2-BD59-A6C34878D82A}">
                    <a16:rowId xmlns:a16="http://schemas.microsoft.com/office/drawing/2014/main" val="1427734195"/>
                  </a:ext>
                </a:extLst>
              </a:tr>
              <a:tr h="414497">
                <a:tc>
                  <a:txBody>
                    <a:bodyPr/>
                    <a:lstStyle/>
                    <a:p>
                      <a:pPr marL="0" marR="0" algn="ctr">
                        <a:spcBef>
                          <a:spcPts val="0"/>
                        </a:spcBef>
                        <a:spcAft>
                          <a:spcPts val="0"/>
                        </a:spcAft>
                      </a:pPr>
                      <a:r>
                        <a:rPr lang="en-US" sz="1200" dirty="0">
                          <a:effectLst/>
                        </a:rPr>
                        <a:t>21.1b</a:t>
                      </a:r>
                      <a:endParaRPr lang="en-US" sz="1200" dirty="0">
                        <a:effectLst/>
                        <a:latin typeface="Times New Roman" panose="02020603050405020304" pitchFamily="18" charset="0"/>
                        <a:ea typeface="Times New Roman" panose="02020603050405020304" pitchFamily="18" charset="0"/>
                      </a:endParaRPr>
                    </a:p>
                  </a:txBody>
                  <a:tcPr marL="60771" marR="60771" marT="0" marB="0" anchor="ctr"/>
                </a:tc>
                <a:tc>
                  <a:txBody>
                    <a:bodyPr/>
                    <a:lstStyle/>
                    <a:p>
                      <a:pPr marL="0" marR="0" algn="ctr">
                        <a:spcBef>
                          <a:spcPts val="0"/>
                        </a:spcBef>
                        <a:spcAft>
                          <a:spcPts val="0"/>
                        </a:spcAft>
                      </a:pPr>
                      <a:r>
                        <a:rPr lang="en-US" sz="1200" dirty="0">
                          <a:effectLst/>
                        </a:rPr>
                        <a:t>3b</a:t>
                      </a:r>
                      <a:endParaRPr lang="en-US" sz="1200" dirty="0">
                        <a:effectLst/>
                        <a:latin typeface="Times New Roman" panose="02020603050405020304" pitchFamily="18" charset="0"/>
                        <a:ea typeface="Times New Roman" panose="02020603050405020304" pitchFamily="18" charset="0"/>
                      </a:endParaRPr>
                    </a:p>
                  </a:txBody>
                  <a:tcPr marL="60771" marR="60771" marT="0" marB="0" anchor="ctr"/>
                </a:tc>
                <a:tc>
                  <a:txBody>
                    <a:bodyPr/>
                    <a:lstStyle/>
                    <a:p>
                      <a:pPr marL="0" marR="0" algn="ctr">
                        <a:spcBef>
                          <a:spcPts val="0"/>
                        </a:spcBef>
                        <a:spcAft>
                          <a:spcPts val="0"/>
                        </a:spcAft>
                      </a:pPr>
                      <a:r>
                        <a:rPr lang="en-US" sz="1200" dirty="0">
                          <a:effectLst/>
                        </a:rPr>
                        <a:t>7,354</a:t>
                      </a:r>
                      <a:endParaRPr lang="en-US" sz="1200" dirty="0">
                        <a:effectLst/>
                        <a:latin typeface="Times New Roman" panose="02020603050405020304" pitchFamily="18" charset="0"/>
                        <a:ea typeface="Times New Roman" panose="02020603050405020304" pitchFamily="18" charset="0"/>
                      </a:endParaRPr>
                    </a:p>
                  </a:txBody>
                  <a:tcPr marL="60771" marR="60771" marT="0" marB="0" anchor="ctr"/>
                </a:tc>
                <a:tc>
                  <a:txBody>
                    <a:bodyPr/>
                    <a:lstStyle/>
                    <a:p>
                      <a:pPr marL="0" marR="0" algn="ctr">
                        <a:spcBef>
                          <a:spcPts val="0"/>
                        </a:spcBef>
                        <a:spcAft>
                          <a:spcPts val="0"/>
                        </a:spcAft>
                      </a:pPr>
                      <a:r>
                        <a:rPr lang="en-US" sz="1200" dirty="0">
                          <a:effectLst/>
                        </a:rPr>
                        <a:t>6,378</a:t>
                      </a:r>
                      <a:endParaRPr lang="en-US" sz="1200" dirty="0">
                        <a:effectLst/>
                        <a:latin typeface="Times New Roman" panose="02020603050405020304" pitchFamily="18" charset="0"/>
                        <a:ea typeface="Times New Roman" panose="02020603050405020304" pitchFamily="18" charset="0"/>
                      </a:endParaRPr>
                    </a:p>
                  </a:txBody>
                  <a:tcPr marL="60771" marR="60771" marT="0" marB="0" anchor="ctr"/>
                </a:tc>
                <a:tc>
                  <a:txBody>
                    <a:bodyPr/>
                    <a:lstStyle/>
                    <a:p>
                      <a:pPr marL="0" marR="0" algn="ctr">
                        <a:spcBef>
                          <a:spcPts val="0"/>
                        </a:spcBef>
                        <a:spcAft>
                          <a:spcPts val="0"/>
                        </a:spcAft>
                      </a:pPr>
                      <a:r>
                        <a:rPr lang="en-US" sz="1200" dirty="0">
                          <a:effectLst/>
                        </a:rPr>
                        <a:t>0.87</a:t>
                      </a:r>
                      <a:endParaRPr lang="en-US" sz="1200" dirty="0">
                        <a:effectLst/>
                        <a:latin typeface="Times New Roman" panose="02020603050405020304" pitchFamily="18" charset="0"/>
                        <a:ea typeface="Times New Roman" panose="02020603050405020304" pitchFamily="18" charset="0"/>
                      </a:endParaRPr>
                    </a:p>
                  </a:txBody>
                  <a:tcPr marL="60771" marR="60771" marT="0" marB="0" anchor="ctr"/>
                </a:tc>
                <a:tc>
                  <a:txBody>
                    <a:bodyPr/>
                    <a:lstStyle/>
                    <a:p>
                      <a:pPr marL="0" marR="0" algn="ctr">
                        <a:spcBef>
                          <a:spcPts val="0"/>
                        </a:spcBef>
                        <a:spcAft>
                          <a:spcPts val="0"/>
                        </a:spcAft>
                      </a:pPr>
                      <a:r>
                        <a:rPr lang="en-US" sz="1200" dirty="0">
                          <a:effectLst/>
                        </a:rPr>
                        <a:t>0.54</a:t>
                      </a:r>
                      <a:endParaRPr lang="en-US" sz="1200" dirty="0">
                        <a:effectLst/>
                        <a:latin typeface="Times New Roman" panose="02020603050405020304" pitchFamily="18" charset="0"/>
                        <a:ea typeface="Times New Roman" panose="02020603050405020304" pitchFamily="18" charset="0"/>
                      </a:endParaRPr>
                    </a:p>
                  </a:txBody>
                  <a:tcPr marL="60771" marR="60771" marT="0" marB="0" anchor="ctr"/>
                </a:tc>
                <a:tc>
                  <a:txBody>
                    <a:bodyPr/>
                    <a:lstStyle/>
                    <a:p>
                      <a:pPr marL="0" marR="0" algn="ctr">
                        <a:spcBef>
                          <a:spcPts val="0"/>
                        </a:spcBef>
                        <a:spcAft>
                          <a:spcPts val="0"/>
                        </a:spcAft>
                      </a:pPr>
                      <a:r>
                        <a:rPr lang="en-US" sz="1200" dirty="0">
                          <a:effectLst/>
                        </a:rPr>
                        <a:t>0.63</a:t>
                      </a:r>
                      <a:endParaRPr lang="en-US" sz="1200" dirty="0">
                        <a:effectLst/>
                        <a:latin typeface="Times New Roman" panose="02020603050405020304" pitchFamily="18" charset="0"/>
                        <a:ea typeface="Times New Roman" panose="02020603050405020304" pitchFamily="18" charset="0"/>
                      </a:endParaRPr>
                    </a:p>
                  </a:txBody>
                  <a:tcPr marL="60771" marR="60771" marT="0" marB="0" anchor="ctr"/>
                </a:tc>
                <a:tc>
                  <a:txBody>
                    <a:bodyPr/>
                    <a:lstStyle/>
                    <a:p>
                      <a:pPr marL="0" marR="0" algn="ctr">
                        <a:spcBef>
                          <a:spcPts val="0"/>
                        </a:spcBef>
                        <a:spcAft>
                          <a:spcPts val="0"/>
                        </a:spcAft>
                      </a:pPr>
                      <a:r>
                        <a:rPr lang="en-US" sz="1200" dirty="0">
                          <a:effectLst/>
                        </a:rPr>
                        <a:t>0.21</a:t>
                      </a:r>
                      <a:endParaRPr lang="en-US" sz="1200" dirty="0">
                        <a:effectLst/>
                        <a:latin typeface="Times New Roman" panose="02020603050405020304" pitchFamily="18" charset="0"/>
                        <a:ea typeface="Times New Roman" panose="02020603050405020304" pitchFamily="18" charset="0"/>
                      </a:endParaRPr>
                    </a:p>
                  </a:txBody>
                  <a:tcPr marL="60771" marR="60771" marT="0" marB="0"/>
                </a:tc>
                <a:tc>
                  <a:txBody>
                    <a:bodyPr/>
                    <a:lstStyle/>
                    <a:p>
                      <a:pPr marL="0" marR="0" algn="ctr">
                        <a:spcBef>
                          <a:spcPts val="0"/>
                        </a:spcBef>
                        <a:spcAft>
                          <a:spcPts val="0"/>
                        </a:spcAft>
                      </a:pPr>
                      <a:r>
                        <a:rPr lang="en-US" sz="1200" dirty="0">
                          <a:effectLst/>
                        </a:rPr>
                        <a:t>1,446</a:t>
                      </a:r>
                      <a:endParaRPr lang="en-US" sz="1200" dirty="0">
                        <a:effectLst/>
                        <a:latin typeface="Times New Roman" panose="02020603050405020304" pitchFamily="18" charset="0"/>
                        <a:ea typeface="Times New Roman" panose="02020603050405020304" pitchFamily="18" charset="0"/>
                      </a:endParaRPr>
                    </a:p>
                  </a:txBody>
                  <a:tcPr marL="60771" marR="60771" marT="0" marB="0" anchor="ctr"/>
                </a:tc>
                <a:tc>
                  <a:txBody>
                    <a:bodyPr/>
                    <a:lstStyle/>
                    <a:p>
                      <a:pPr marL="0" marR="0" algn="ctr">
                        <a:spcBef>
                          <a:spcPts val="0"/>
                        </a:spcBef>
                        <a:spcAft>
                          <a:spcPts val="0"/>
                        </a:spcAft>
                      </a:pPr>
                      <a:r>
                        <a:rPr lang="en-US" sz="1200" dirty="0">
                          <a:effectLst/>
                        </a:rPr>
                        <a:t>1,435</a:t>
                      </a:r>
                      <a:endParaRPr lang="en-US" sz="1200" dirty="0">
                        <a:effectLst/>
                        <a:latin typeface="Times New Roman" panose="02020603050405020304" pitchFamily="18" charset="0"/>
                        <a:ea typeface="Times New Roman" panose="02020603050405020304" pitchFamily="18" charset="0"/>
                      </a:endParaRPr>
                    </a:p>
                  </a:txBody>
                  <a:tcPr marL="60771" marR="60771" marT="0" marB="0"/>
                </a:tc>
                <a:tc>
                  <a:txBody>
                    <a:bodyPr/>
                    <a:lstStyle/>
                    <a:p>
                      <a:pPr marL="0" marR="0" algn="ctr">
                        <a:spcBef>
                          <a:spcPts val="0"/>
                        </a:spcBef>
                        <a:spcAft>
                          <a:spcPts val="0"/>
                        </a:spcAft>
                      </a:pPr>
                      <a:r>
                        <a:rPr lang="en-US" sz="1200" dirty="0">
                          <a:effectLst/>
                        </a:rPr>
                        <a:t>1,085</a:t>
                      </a:r>
                      <a:endParaRPr lang="en-US" sz="1200" dirty="0">
                        <a:effectLst/>
                        <a:latin typeface="Times New Roman" panose="02020603050405020304" pitchFamily="18" charset="0"/>
                        <a:ea typeface="Times New Roman" panose="02020603050405020304" pitchFamily="18" charset="0"/>
                      </a:endParaRPr>
                    </a:p>
                  </a:txBody>
                  <a:tcPr marL="60771" marR="60771" marT="0" marB="0"/>
                </a:tc>
                <a:tc>
                  <a:txBody>
                    <a:bodyPr/>
                    <a:lstStyle/>
                    <a:p>
                      <a:pPr marL="0" marR="0" algn="ctr">
                        <a:spcBef>
                          <a:spcPts val="0"/>
                        </a:spcBef>
                        <a:spcAft>
                          <a:spcPts val="0"/>
                        </a:spcAft>
                      </a:pPr>
                      <a:r>
                        <a:rPr lang="en-US" sz="1200" dirty="0">
                          <a:effectLst/>
                        </a:rPr>
                        <a:t>1,012</a:t>
                      </a:r>
                      <a:endParaRPr lang="en-US" sz="1200" dirty="0">
                        <a:effectLst/>
                        <a:latin typeface="Times New Roman" panose="02020603050405020304" pitchFamily="18" charset="0"/>
                        <a:ea typeface="Times New Roman" panose="02020603050405020304" pitchFamily="18" charset="0"/>
                      </a:endParaRPr>
                    </a:p>
                  </a:txBody>
                  <a:tcPr marL="60771" marR="60771" marT="0" marB="0"/>
                </a:tc>
                <a:extLst>
                  <a:ext uri="{0D108BD9-81ED-4DB2-BD59-A6C34878D82A}">
                    <a16:rowId xmlns:a16="http://schemas.microsoft.com/office/drawing/2014/main" val="1115916112"/>
                  </a:ext>
                </a:extLst>
              </a:tr>
              <a:tr h="414497">
                <a:tc>
                  <a:txBody>
                    <a:bodyPr/>
                    <a:lstStyle/>
                    <a:p>
                      <a:pPr marL="0" marR="0" algn="ctr">
                        <a:spcBef>
                          <a:spcPts val="0"/>
                        </a:spcBef>
                        <a:spcAft>
                          <a:spcPts val="0"/>
                        </a:spcAft>
                      </a:pPr>
                      <a:r>
                        <a:rPr lang="en-US" sz="1200" dirty="0">
                          <a:effectLst/>
                        </a:rPr>
                        <a:t>21.1c</a:t>
                      </a:r>
                      <a:endParaRPr lang="en-US" sz="1200" dirty="0">
                        <a:effectLst/>
                        <a:latin typeface="Times New Roman" panose="02020603050405020304" pitchFamily="18" charset="0"/>
                        <a:ea typeface="Times New Roman" panose="02020603050405020304" pitchFamily="18" charset="0"/>
                      </a:endParaRPr>
                    </a:p>
                  </a:txBody>
                  <a:tcPr marL="60771" marR="60771" marT="0" marB="0" anchor="ctr"/>
                </a:tc>
                <a:tc>
                  <a:txBody>
                    <a:bodyPr/>
                    <a:lstStyle/>
                    <a:p>
                      <a:pPr marL="0" marR="0" algn="ctr">
                        <a:spcBef>
                          <a:spcPts val="0"/>
                        </a:spcBef>
                        <a:spcAft>
                          <a:spcPts val="0"/>
                        </a:spcAft>
                      </a:pPr>
                      <a:r>
                        <a:rPr lang="en-US" sz="1200" dirty="0">
                          <a:effectLst/>
                        </a:rPr>
                        <a:t>3b</a:t>
                      </a:r>
                      <a:endParaRPr lang="en-US" sz="1200" dirty="0">
                        <a:effectLst/>
                        <a:latin typeface="Times New Roman" panose="02020603050405020304" pitchFamily="18" charset="0"/>
                        <a:ea typeface="Times New Roman" panose="02020603050405020304" pitchFamily="18" charset="0"/>
                      </a:endParaRPr>
                    </a:p>
                  </a:txBody>
                  <a:tcPr marL="60771" marR="60771" marT="0" marB="0" anchor="ctr"/>
                </a:tc>
                <a:tc>
                  <a:txBody>
                    <a:bodyPr/>
                    <a:lstStyle/>
                    <a:p>
                      <a:pPr marL="0" marR="0" algn="ctr">
                        <a:spcBef>
                          <a:spcPts val="0"/>
                        </a:spcBef>
                        <a:spcAft>
                          <a:spcPts val="0"/>
                        </a:spcAft>
                      </a:pPr>
                      <a:r>
                        <a:rPr lang="en-US" sz="1200" dirty="0">
                          <a:effectLst/>
                        </a:rPr>
                        <a:t>7,089</a:t>
                      </a:r>
                      <a:endParaRPr lang="en-US" sz="1200" dirty="0">
                        <a:effectLst/>
                        <a:latin typeface="Times New Roman" panose="02020603050405020304" pitchFamily="18" charset="0"/>
                        <a:ea typeface="Times New Roman" panose="02020603050405020304" pitchFamily="18" charset="0"/>
                      </a:endParaRPr>
                    </a:p>
                  </a:txBody>
                  <a:tcPr marL="60771" marR="60771" marT="0" marB="0" anchor="ctr"/>
                </a:tc>
                <a:tc>
                  <a:txBody>
                    <a:bodyPr/>
                    <a:lstStyle/>
                    <a:p>
                      <a:pPr marL="0" marR="0" algn="ctr">
                        <a:spcBef>
                          <a:spcPts val="0"/>
                        </a:spcBef>
                        <a:spcAft>
                          <a:spcPts val="0"/>
                        </a:spcAft>
                      </a:pPr>
                      <a:r>
                        <a:rPr lang="en-US" sz="1200" dirty="0">
                          <a:effectLst/>
                        </a:rPr>
                        <a:t>6,069</a:t>
                      </a:r>
                      <a:endParaRPr lang="en-US" sz="1200" dirty="0">
                        <a:effectLst/>
                        <a:latin typeface="Times New Roman" panose="02020603050405020304" pitchFamily="18" charset="0"/>
                        <a:ea typeface="Times New Roman" panose="02020603050405020304" pitchFamily="18" charset="0"/>
                      </a:endParaRPr>
                    </a:p>
                  </a:txBody>
                  <a:tcPr marL="60771" marR="60771" marT="0" marB="0" anchor="ctr"/>
                </a:tc>
                <a:tc>
                  <a:txBody>
                    <a:bodyPr/>
                    <a:lstStyle/>
                    <a:p>
                      <a:pPr marL="0" marR="0" algn="ctr">
                        <a:spcBef>
                          <a:spcPts val="0"/>
                        </a:spcBef>
                        <a:spcAft>
                          <a:spcPts val="0"/>
                        </a:spcAft>
                      </a:pPr>
                      <a:r>
                        <a:rPr lang="en-US" sz="1200" dirty="0">
                          <a:effectLst/>
                        </a:rPr>
                        <a:t>0.86</a:t>
                      </a:r>
                      <a:endParaRPr lang="en-US" sz="1200" dirty="0">
                        <a:effectLst/>
                        <a:latin typeface="Times New Roman" panose="02020603050405020304" pitchFamily="18" charset="0"/>
                        <a:ea typeface="Times New Roman" panose="02020603050405020304" pitchFamily="18" charset="0"/>
                      </a:endParaRPr>
                    </a:p>
                  </a:txBody>
                  <a:tcPr marL="60771" marR="60771" marT="0" marB="0" anchor="ctr"/>
                </a:tc>
                <a:tc>
                  <a:txBody>
                    <a:bodyPr/>
                    <a:lstStyle/>
                    <a:p>
                      <a:pPr marL="0" marR="0" algn="ctr">
                        <a:spcBef>
                          <a:spcPts val="0"/>
                        </a:spcBef>
                        <a:spcAft>
                          <a:spcPts val="0"/>
                        </a:spcAft>
                      </a:pPr>
                      <a:r>
                        <a:rPr lang="en-US" sz="1200" dirty="0">
                          <a:effectLst/>
                        </a:rPr>
                        <a:t>0.55</a:t>
                      </a:r>
                      <a:endParaRPr lang="en-US" sz="1200" dirty="0">
                        <a:effectLst/>
                        <a:latin typeface="Times New Roman" panose="02020603050405020304" pitchFamily="18" charset="0"/>
                        <a:ea typeface="Times New Roman" panose="02020603050405020304" pitchFamily="18" charset="0"/>
                      </a:endParaRPr>
                    </a:p>
                  </a:txBody>
                  <a:tcPr marL="60771" marR="60771" marT="0" marB="0" anchor="ctr"/>
                </a:tc>
                <a:tc>
                  <a:txBody>
                    <a:bodyPr/>
                    <a:lstStyle/>
                    <a:p>
                      <a:pPr marL="0" marR="0" algn="ctr">
                        <a:spcBef>
                          <a:spcPts val="0"/>
                        </a:spcBef>
                        <a:spcAft>
                          <a:spcPts val="0"/>
                        </a:spcAft>
                      </a:pPr>
                      <a:r>
                        <a:rPr lang="en-US" sz="1200" dirty="0">
                          <a:effectLst/>
                        </a:rPr>
                        <a:t>0.66</a:t>
                      </a:r>
                      <a:endParaRPr lang="en-US" sz="1200" dirty="0">
                        <a:effectLst/>
                        <a:latin typeface="Times New Roman" panose="02020603050405020304" pitchFamily="18" charset="0"/>
                        <a:ea typeface="Times New Roman" panose="02020603050405020304" pitchFamily="18" charset="0"/>
                      </a:endParaRPr>
                    </a:p>
                  </a:txBody>
                  <a:tcPr marL="60771" marR="60771" marT="0" marB="0" anchor="ctr"/>
                </a:tc>
                <a:tc>
                  <a:txBody>
                    <a:bodyPr/>
                    <a:lstStyle/>
                    <a:p>
                      <a:pPr marL="0" marR="0" algn="ctr">
                        <a:spcBef>
                          <a:spcPts val="0"/>
                        </a:spcBef>
                        <a:spcAft>
                          <a:spcPts val="0"/>
                        </a:spcAft>
                      </a:pPr>
                      <a:r>
                        <a:rPr lang="en-US" sz="1200" dirty="0">
                          <a:effectLst/>
                        </a:rPr>
                        <a:t>0.21</a:t>
                      </a:r>
                      <a:endParaRPr lang="en-US" sz="1200" dirty="0">
                        <a:effectLst/>
                        <a:latin typeface="Times New Roman" panose="02020603050405020304" pitchFamily="18" charset="0"/>
                        <a:ea typeface="Times New Roman" panose="02020603050405020304" pitchFamily="18" charset="0"/>
                      </a:endParaRPr>
                    </a:p>
                  </a:txBody>
                  <a:tcPr marL="60771" marR="60771" marT="0" marB="0"/>
                </a:tc>
                <a:tc>
                  <a:txBody>
                    <a:bodyPr/>
                    <a:lstStyle/>
                    <a:p>
                      <a:pPr marL="0" marR="0" algn="ctr">
                        <a:spcBef>
                          <a:spcPts val="0"/>
                        </a:spcBef>
                        <a:spcAft>
                          <a:spcPts val="0"/>
                        </a:spcAft>
                      </a:pPr>
                      <a:r>
                        <a:rPr lang="en-US" sz="1200" dirty="0">
                          <a:effectLst/>
                        </a:rPr>
                        <a:t>1,314</a:t>
                      </a:r>
                      <a:endParaRPr lang="en-US" sz="1200" dirty="0">
                        <a:effectLst/>
                        <a:latin typeface="Times New Roman" panose="02020603050405020304" pitchFamily="18" charset="0"/>
                        <a:ea typeface="Times New Roman" panose="02020603050405020304" pitchFamily="18" charset="0"/>
                      </a:endParaRPr>
                    </a:p>
                  </a:txBody>
                  <a:tcPr marL="60771" marR="60771" marT="0" marB="0" anchor="ctr"/>
                </a:tc>
                <a:tc>
                  <a:txBody>
                    <a:bodyPr/>
                    <a:lstStyle/>
                    <a:p>
                      <a:pPr marL="0" marR="0" algn="ctr">
                        <a:spcBef>
                          <a:spcPts val="0"/>
                        </a:spcBef>
                        <a:spcAft>
                          <a:spcPts val="0"/>
                        </a:spcAft>
                      </a:pPr>
                      <a:r>
                        <a:rPr lang="en-US" sz="1200" dirty="0">
                          <a:effectLst/>
                        </a:rPr>
                        <a:t>1,307</a:t>
                      </a:r>
                      <a:endParaRPr lang="en-US" sz="1200" dirty="0">
                        <a:effectLst/>
                        <a:latin typeface="Times New Roman" panose="02020603050405020304" pitchFamily="18" charset="0"/>
                        <a:ea typeface="Times New Roman" panose="02020603050405020304" pitchFamily="18" charset="0"/>
                      </a:endParaRPr>
                    </a:p>
                  </a:txBody>
                  <a:tcPr marL="60771" marR="60771" marT="0" marB="0"/>
                </a:tc>
                <a:tc>
                  <a:txBody>
                    <a:bodyPr/>
                    <a:lstStyle/>
                    <a:p>
                      <a:pPr marL="0" marR="0" algn="ctr">
                        <a:spcBef>
                          <a:spcPts val="0"/>
                        </a:spcBef>
                        <a:spcAft>
                          <a:spcPts val="0"/>
                        </a:spcAft>
                      </a:pPr>
                      <a:r>
                        <a:rPr lang="en-US" sz="1200" dirty="0">
                          <a:effectLst/>
                        </a:rPr>
                        <a:t>986</a:t>
                      </a:r>
                      <a:endParaRPr lang="en-US" sz="1200" dirty="0">
                        <a:effectLst/>
                        <a:latin typeface="Times New Roman" panose="02020603050405020304" pitchFamily="18" charset="0"/>
                        <a:ea typeface="Times New Roman" panose="02020603050405020304" pitchFamily="18" charset="0"/>
                      </a:endParaRPr>
                    </a:p>
                  </a:txBody>
                  <a:tcPr marL="60771" marR="60771" marT="0" marB="0"/>
                </a:tc>
                <a:tc>
                  <a:txBody>
                    <a:bodyPr/>
                    <a:lstStyle/>
                    <a:p>
                      <a:pPr marL="0" marR="0" algn="ctr">
                        <a:spcBef>
                          <a:spcPts val="0"/>
                        </a:spcBef>
                        <a:spcAft>
                          <a:spcPts val="0"/>
                        </a:spcAft>
                      </a:pPr>
                      <a:r>
                        <a:rPr lang="en-US" sz="1200" dirty="0">
                          <a:effectLst/>
                        </a:rPr>
                        <a:t>920</a:t>
                      </a:r>
                      <a:endParaRPr lang="en-US" sz="1200" dirty="0">
                        <a:effectLst/>
                        <a:latin typeface="Times New Roman" panose="02020603050405020304" pitchFamily="18" charset="0"/>
                        <a:ea typeface="Times New Roman" panose="02020603050405020304" pitchFamily="18" charset="0"/>
                      </a:endParaRPr>
                    </a:p>
                  </a:txBody>
                  <a:tcPr marL="60771" marR="60771" marT="0" marB="0"/>
                </a:tc>
                <a:extLst>
                  <a:ext uri="{0D108BD9-81ED-4DB2-BD59-A6C34878D82A}">
                    <a16:rowId xmlns:a16="http://schemas.microsoft.com/office/drawing/2014/main" val="113662169"/>
                  </a:ext>
                </a:extLst>
              </a:tr>
              <a:tr h="414497">
                <a:tc>
                  <a:txBody>
                    <a:bodyPr/>
                    <a:lstStyle/>
                    <a:p>
                      <a:pPr marL="0" marR="0" algn="ctr">
                        <a:spcBef>
                          <a:spcPts val="0"/>
                        </a:spcBef>
                        <a:spcAft>
                          <a:spcPts val="0"/>
                        </a:spcAft>
                      </a:pPr>
                      <a:r>
                        <a:rPr lang="en-US" sz="1200" dirty="0">
                          <a:effectLst/>
                        </a:rPr>
                        <a:t>21.1d</a:t>
                      </a:r>
                      <a:endParaRPr lang="en-US" sz="1200" dirty="0">
                        <a:effectLst/>
                        <a:latin typeface="Times New Roman" panose="02020603050405020304" pitchFamily="18" charset="0"/>
                        <a:ea typeface="Times New Roman" panose="02020603050405020304" pitchFamily="18" charset="0"/>
                      </a:endParaRPr>
                    </a:p>
                  </a:txBody>
                  <a:tcPr marL="60771" marR="60771" marT="0" marB="0" anchor="ctr"/>
                </a:tc>
                <a:tc>
                  <a:txBody>
                    <a:bodyPr/>
                    <a:lstStyle/>
                    <a:p>
                      <a:pPr marL="0" marR="0" algn="ctr">
                        <a:spcBef>
                          <a:spcPts val="0"/>
                        </a:spcBef>
                        <a:spcAft>
                          <a:spcPts val="0"/>
                        </a:spcAft>
                      </a:pPr>
                      <a:r>
                        <a:rPr lang="en-US" sz="1200" dirty="0">
                          <a:effectLst/>
                        </a:rPr>
                        <a:t>3b</a:t>
                      </a:r>
                      <a:endParaRPr lang="en-US" sz="1200" dirty="0">
                        <a:effectLst/>
                        <a:latin typeface="Times New Roman" panose="02020603050405020304" pitchFamily="18" charset="0"/>
                        <a:ea typeface="Times New Roman" panose="02020603050405020304" pitchFamily="18" charset="0"/>
                      </a:endParaRPr>
                    </a:p>
                  </a:txBody>
                  <a:tcPr marL="60771" marR="60771" marT="0" marB="0" anchor="ctr"/>
                </a:tc>
                <a:tc>
                  <a:txBody>
                    <a:bodyPr/>
                    <a:lstStyle/>
                    <a:p>
                      <a:pPr marL="0" marR="0" algn="ctr">
                        <a:spcBef>
                          <a:spcPts val="0"/>
                        </a:spcBef>
                        <a:spcAft>
                          <a:spcPts val="0"/>
                        </a:spcAft>
                      </a:pPr>
                      <a:r>
                        <a:rPr lang="en-US" sz="1200" dirty="0">
                          <a:effectLst/>
                        </a:rPr>
                        <a:t>7,441</a:t>
                      </a:r>
                      <a:endParaRPr lang="en-US" sz="1200" dirty="0">
                        <a:effectLst/>
                        <a:latin typeface="Times New Roman" panose="02020603050405020304" pitchFamily="18" charset="0"/>
                        <a:ea typeface="Times New Roman" panose="02020603050405020304" pitchFamily="18" charset="0"/>
                      </a:endParaRPr>
                    </a:p>
                  </a:txBody>
                  <a:tcPr marL="60771" marR="60771" marT="0" marB="0" anchor="ctr"/>
                </a:tc>
                <a:tc>
                  <a:txBody>
                    <a:bodyPr/>
                    <a:lstStyle/>
                    <a:p>
                      <a:pPr marL="0" marR="0" algn="ctr">
                        <a:spcBef>
                          <a:spcPts val="0"/>
                        </a:spcBef>
                        <a:spcAft>
                          <a:spcPts val="0"/>
                        </a:spcAft>
                      </a:pPr>
                      <a:r>
                        <a:rPr lang="en-US" sz="1200" dirty="0">
                          <a:effectLst/>
                        </a:rPr>
                        <a:t>6,960</a:t>
                      </a:r>
                      <a:endParaRPr lang="en-US" sz="1200" dirty="0">
                        <a:effectLst/>
                        <a:latin typeface="Times New Roman" panose="02020603050405020304" pitchFamily="18" charset="0"/>
                        <a:ea typeface="Times New Roman" panose="02020603050405020304" pitchFamily="18" charset="0"/>
                      </a:endParaRPr>
                    </a:p>
                  </a:txBody>
                  <a:tcPr marL="60771" marR="60771" marT="0" marB="0" anchor="ctr"/>
                </a:tc>
                <a:tc>
                  <a:txBody>
                    <a:bodyPr/>
                    <a:lstStyle/>
                    <a:p>
                      <a:pPr marL="0" marR="0" algn="ctr">
                        <a:spcBef>
                          <a:spcPts val="0"/>
                        </a:spcBef>
                        <a:spcAft>
                          <a:spcPts val="0"/>
                        </a:spcAft>
                      </a:pPr>
                      <a:r>
                        <a:rPr lang="en-US" sz="1200" dirty="0">
                          <a:effectLst/>
                        </a:rPr>
                        <a:t>0.94</a:t>
                      </a:r>
                      <a:endParaRPr lang="en-US" sz="1200" dirty="0">
                        <a:effectLst/>
                        <a:latin typeface="Times New Roman" panose="02020603050405020304" pitchFamily="18" charset="0"/>
                        <a:ea typeface="Times New Roman" panose="02020603050405020304" pitchFamily="18" charset="0"/>
                      </a:endParaRPr>
                    </a:p>
                  </a:txBody>
                  <a:tcPr marL="60771" marR="60771" marT="0" marB="0" anchor="ctr"/>
                </a:tc>
                <a:tc>
                  <a:txBody>
                    <a:bodyPr/>
                    <a:lstStyle/>
                    <a:p>
                      <a:pPr marL="0" marR="0" algn="ctr">
                        <a:spcBef>
                          <a:spcPts val="0"/>
                        </a:spcBef>
                        <a:spcAft>
                          <a:spcPts val="0"/>
                        </a:spcAft>
                      </a:pPr>
                      <a:r>
                        <a:rPr lang="en-US" sz="1200" dirty="0">
                          <a:effectLst/>
                        </a:rPr>
                        <a:t>0.58</a:t>
                      </a:r>
                      <a:endParaRPr lang="en-US" sz="1200" dirty="0">
                        <a:effectLst/>
                        <a:latin typeface="Times New Roman" panose="02020603050405020304" pitchFamily="18" charset="0"/>
                        <a:ea typeface="Times New Roman" panose="02020603050405020304" pitchFamily="18" charset="0"/>
                      </a:endParaRPr>
                    </a:p>
                  </a:txBody>
                  <a:tcPr marL="60771" marR="60771" marT="0" marB="0" anchor="ctr"/>
                </a:tc>
                <a:tc>
                  <a:txBody>
                    <a:bodyPr/>
                    <a:lstStyle/>
                    <a:p>
                      <a:pPr marL="0" marR="0" algn="ctr">
                        <a:spcBef>
                          <a:spcPts val="0"/>
                        </a:spcBef>
                        <a:spcAft>
                          <a:spcPts val="0"/>
                        </a:spcAft>
                      </a:pPr>
                      <a:r>
                        <a:rPr lang="en-US" sz="1200" dirty="0">
                          <a:effectLst/>
                        </a:rPr>
                        <a:t>0.62</a:t>
                      </a:r>
                      <a:endParaRPr lang="en-US" sz="1200" dirty="0">
                        <a:effectLst/>
                        <a:latin typeface="Times New Roman" panose="02020603050405020304" pitchFamily="18" charset="0"/>
                        <a:ea typeface="Times New Roman" panose="02020603050405020304" pitchFamily="18" charset="0"/>
                      </a:endParaRPr>
                    </a:p>
                  </a:txBody>
                  <a:tcPr marL="60771" marR="60771" marT="0" marB="0" anchor="ctr"/>
                </a:tc>
                <a:tc>
                  <a:txBody>
                    <a:bodyPr/>
                    <a:lstStyle/>
                    <a:p>
                      <a:pPr marL="0" marR="0" algn="ctr">
                        <a:spcBef>
                          <a:spcPts val="0"/>
                        </a:spcBef>
                        <a:spcAft>
                          <a:spcPts val="0"/>
                        </a:spcAft>
                      </a:pPr>
                      <a:r>
                        <a:rPr lang="en-US" sz="1200" dirty="0">
                          <a:effectLst/>
                        </a:rPr>
                        <a:t>0.21</a:t>
                      </a:r>
                      <a:endParaRPr lang="en-US" sz="1200" dirty="0">
                        <a:effectLst/>
                        <a:latin typeface="Times New Roman" panose="02020603050405020304" pitchFamily="18" charset="0"/>
                        <a:ea typeface="Times New Roman" panose="02020603050405020304" pitchFamily="18" charset="0"/>
                      </a:endParaRPr>
                    </a:p>
                  </a:txBody>
                  <a:tcPr marL="60771" marR="60771" marT="0" marB="0"/>
                </a:tc>
                <a:tc>
                  <a:txBody>
                    <a:bodyPr/>
                    <a:lstStyle/>
                    <a:p>
                      <a:pPr marL="0" marR="0" algn="ctr">
                        <a:spcBef>
                          <a:spcPts val="0"/>
                        </a:spcBef>
                        <a:spcAft>
                          <a:spcPts val="0"/>
                        </a:spcAft>
                      </a:pPr>
                      <a:r>
                        <a:rPr lang="en-US" sz="1200" dirty="0">
                          <a:effectLst/>
                        </a:rPr>
                        <a:t>1,836</a:t>
                      </a:r>
                      <a:endParaRPr lang="en-US" sz="1200" dirty="0">
                        <a:effectLst/>
                        <a:latin typeface="Times New Roman" panose="02020603050405020304" pitchFamily="18" charset="0"/>
                        <a:ea typeface="Times New Roman" panose="02020603050405020304" pitchFamily="18" charset="0"/>
                      </a:endParaRPr>
                    </a:p>
                  </a:txBody>
                  <a:tcPr marL="60771" marR="60771" marT="0" marB="0" anchor="ctr"/>
                </a:tc>
                <a:tc>
                  <a:txBody>
                    <a:bodyPr/>
                    <a:lstStyle/>
                    <a:p>
                      <a:pPr marL="0" marR="0" algn="ctr">
                        <a:spcBef>
                          <a:spcPts val="0"/>
                        </a:spcBef>
                        <a:spcAft>
                          <a:spcPts val="0"/>
                        </a:spcAft>
                      </a:pPr>
                      <a:r>
                        <a:rPr lang="en-US" sz="1200" dirty="0">
                          <a:effectLst/>
                        </a:rPr>
                        <a:t>1,825</a:t>
                      </a:r>
                      <a:endParaRPr lang="en-US" sz="1200" dirty="0">
                        <a:effectLst/>
                        <a:latin typeface="Times New Roman" panose="02020603050405020304" pitchFamily="18" charset="0"/>
                        <a:ea typeface="Times New Roman" panose="02020603050405020304" pitchFamily="18" charset="0"/>
                      </a:endParaRPr>
                    </a:p>
                  </a:txBody>
                  <a:tcPr marL="60771" marR="60771" marT="0" marB="0"/>
                </a:tc>
                <a:tc>
                  <a:txBody>
                    <a:bodyPr/>
                    <a:lstStyle/>
                    <a:p>
                      <a:pPr marL="0" marR="0" algn="ctr">
                        <a:spcBef>
                          <a:spcPts val="0"/>
                        </a:spcBef>
                        <a:spcAft>
                          <a:spcPts val="0"/>
                        </a:spcAft>
                      </a:pPr>
                      <a:r>
                        <a:rPr lang="en-US" sz="1200" dirty="0">
                          <a:effectLst/>
                        </a:rPr>
                        <a:t>1,377</a:t>
                      </a:r>
                      <a:endParaRPr lang="en-US" sz="1200" dirty="0">
                        <a:effectLst/>
                        <a:latin typeface="Times New Roman" panose="02020603050405020304" pitchFamily="18" charset="0"/>
                        <a:ea typeface="Times New Roman" panose="02020603050405020304" pitchFamily="18" charset="0"/>
                      </a:endParaRPr>
                    </a:p>
                  </a:txBody>
                  <a:tcPr marL="60771" marR="60771" marT="0" marB="0"/>
                </a:tc>
                <a:tc>
                  <a:txBody>
                    <a:bodyPr/>
                    <a:lstStyle/>
                    <a:p>
                      <a:pPr marL="0" marR="0" algn="ctr">
                        <a:spcBef>
                          <a:spcPts val="0"/>
                        </a:spcBef>
                        <a:spcAft>
                          <a:spcPts val="0"/>
                        </a:spcAft>
                      </a:pPr>
                      <a:r>
                        <a:rPr lang="en-US" sz="1200" dirty="0">
                          <a:effectLst/>
                        </a:rPr>
                        <a:t>1,285</a:t>
                      </a:r>
                      <a:endParaRPr lang="en-US" sz="1200" dirty="0">
                        <a:effectLst/>
                        <a:latin typeface="Times New Roman" panose="02020603050405020304" pitchFamily="18" charset="0"/>
                        <a:ea typeface="Times New Roman" panose="02020603050405020304" pitchFamily="18" charset="0"/>
                      </a:endParaRPr>
                    </a:p>
                  </a:txBody>
                  <a:tcPr marL="60771" marR="60771" marT="0" marB="0"/>
                </a:tc>
                <a:extLst>
                  <a:ext uri="{0D108BD9-81ED-4DB2-BD59-A6C34878D82A}">
                    <a16:rowId xmlns:a16="http://schemas.microsoft.com/office/drawing/2014/main" val="4086582703"/>
                  </a:ext>
                </a:extLst>
              </a:tr>
              <a:tr h="414497">
                <a:tc>
                  <a:txBody>
                    <a:bodyPr/>
                    <a:lstStyle/>
                    <a:p>
                      <a:pPr marL="0" marR="0" algn="ctr">
                        <a:spcBef>
                          <a:spcPts val="0"/>
                        </a:spcBef>
                        <a:spcAft>
                          <a:spcPts val="0"/>
                        </a:spcAft>
                      </a:pPr>
                      <a:r>
                        <a:rPr lang="en-US" sz="1200" dirty="0">
                          <a:effectLst/>
                        </a:rPr>
                        <a:t>21.1a2</a:t>
                      </a:r>
                      <a:endParaRPr lang="en-US" sz="1200" dirty="0">
                        <a:effectLst/>
                        <a:latin typeface="Times New Roman" panose="02020603050405020304" pitchFamily="18" charset="0"/>
                        <a:ea typeface="Times New Roman" panose="02020603050405020304" pitchFamily="18" charset="0"/>
                      </a:endParaRPr>
                    </a:p>
                  </a:txBody>
                  <a:tcPr marL="60771" marR="60771" marT="0" marB="0" anchor="ctr"/>
                </a:tc>
                <a:tc>
                  <a:txBody>
                    <a:bodyPr/>
                    <a:lstStyle/>
                    <a:p>
                      <a:pPr marL="0" marR="0" algn="ctr">
                        <a:spcBef>
                          <a:spcPts val="0"/>
                        </a:spcBef>
                        <a:spcAft>
                          <a:spcPts val="0"/>
                        </a:spcAft>
                      </a:pPr>
                      <a:r>
                        <a:rPr lang="en-US" sz="1200" dirty="0">
                          <a:effectLst/>
                        </a:rPr>
                        <a:t>3b</a:t>
                      </a:r>
                      <a:endParaRPr lang="en-US" sz="1200" dirty="0">
                        <a:effectLst/>
                        <a:latin typeface="Times New Roman" panose="02020603050405020304" pitchFamily="18" charset="0"/>
                        <a:ea typeface="Times New Roman" panose="02020603050405020304" pitchFamily="18" charset="0"/>
                      </a:endParaRPr>
                    </a:p>
                  </a:txBody>
                  <a:tcPr marL="60771" marR="60771" marT="0" marB="0" anchor="ctr"/>
                </a:tc>
                <a:tc>
                  <a:txBody>
                    <a:bodyPr/>
                    <a:lstStyle/>
                    <a:p>
                      <a:pPr marL="0" marR="0" algn="ctr">
                        <a:spcBef>
                          <a:spcPts val="0"/>
                        </a:spcBef>
                        <a:spcAft>
                          <a:spcPts val="0"/>
                        </a:spcAft>
                      </a:pPr>
                      <a:r>
                        <a:rPr lang="en-US" sz="1200" dirty="0">
                          <a:effectLst/>
                        </a:rPr>
                        <a:t>7,157</a:t>
                      </a:r>
                      <a:endParaRPr lang="en-US" sz="1200" dirty="0">
                        <a:effectLst/>
                        <a:latin typeface="Times New Roman" panose="02020603050405020304" pitchFamily="18" charset="0"/>
                        <a:ea typeface="Times New Roman" panose="02020603050405020304" pitchFamily="18" charset="0"/>
                      </a:endParaRPr>
                    </a:p>
                  </a:txBody>
                  <a:tcPr marL="60771" marR="60771" marT="0" marB="0" anchor="ctr"/>
                </a:tc>
                <a:tc>
                  <a:txBody>
                    <a:bodyPr/>
                    <a:lstStyle/>
                    <a:p>
                      <a:pPr marL="0" marR="0" algn="ctr">
                        <a:spcBef>
                          <a:spcPts val="0"/>
                        </a:spcBef>
                        <a:spcAft>
                          <a:spcPts val="0"/>
                        </a:spcAft>
                      </a:pPr>
                      <a:r>
                        <a:rPr lang="en-US" sz="1200" dirty="0">
                          <a:effectLst/>
                        </a:rPr>
                        <a:t>6,260</a:t>
                      </a:r>
                      <a:endParaRPr lang="en-US" sz="1200" dirty="0">
                        <a:effectLst/>
                        <a:latin typeface="Times New Roman" panose="02020603050405020304" pitchFamily="18" charset="0"/>
                        <a:ea typeface="Times New Roman" panose="02020603050405020304" pitchFamily="18" charset="0"/>
                      </a:endParaRPr>
                    </a:p>
                  </a:txBody>
                  <a:tcPr marL="60771" marR="60771" marT="0" marB="0" anchor="ctr"/>
                </a:tc>
                <a:tc>
                  <a:txBody>
                    <a:bodyPr/>
                    <a:lstStyle/>
                    <a:p>
                      <a:pPr marL="0" marR="0" algn="ctr">
                        <a:spcBef>
                          <a:spcPts val="0"/>
                        </a:spcBef>
                        <a:spcAft>
                          <a:spcPts val="0"/>
                        </a:spcAft>
                      </a:pPr>
                      <a:r>
                        <a:rPr lang="en-US" sz="1200" dirty="0">
                          <a:effectLst/>
                        </a:rPr>
                        <a:t>0.87</a:t>
                      </a:r>
                      <a:endParaRPr lang="en-US" sz="1200" dirty="0">
                        <a:effectLst/>
                        <a:latin typeface="Times New Roman" panose="02020603050405020304" pitchFamily="18" charset="0"/>
                        <a:ea typeface="Times New Roman" panose="02020603050405020304" pitchFamily="18" charset="0"/>
                      </a:endParaRPr>
                    </a:p>
                  </a:txBody>
                  <a:tcPr marL="60771" marR="60771" marT="0" marB="0" anchor="ctr"/>
                </a:tc>
                <a:tc>
                  <a:txBody>
                    <a:bodyPr/>
                    <a:lstStyle/>
                    <a:p>
                      <a:pPr marL="0" marR="0" algn="ctr">
                        <a:spcBef>
                          <a:spcPts val="0"/>
                        </a:spcBef>
                        <a:spcAft>
                          <a:spcPts val="0"/>
                        </a:spcAft>
                      </a:pPr>
                      <a:r>
                        <a:rPr lang="en-US" sz="1200" dirty="0">
                          <a:effectLst/>
                        </a:rPr>
                        <a:t>0.46</a:t>
                      </a:r>
                      <a:endParaRPr lang="en-US" sz="1200" dirty="0">
                        <a:effectLst/>
                        <a:latin typeface="Times New Roman" panose="02020603050405020304" pitchFamily="18" charset="0"/>
                        <a:ea typeface="Times New Roman" panose="02020603050405020304" pitchFamily="18" charset="0"/>
                      </a:endParaRPr>
                    </a:p>
                  </a:txBody>
                  <a:tcPr marL="60771" marR="60771" marT="0" marB="0" anchor="ctr"/>
                </a:tc>
                <a:tc>
                  <a:txBody>
                    <a:bodyPr/>
                    <a:lstStyle/>
                    <a:p>
                      <a:pPr marL="0" marR="0" algn="ctr">
                        <a:spcBef>
                          <a:spcPts val="0"/>
                        </a:spcBef>
                        <a:spcAft>
                          <a:spcPts val="0"/>
                        </a:spcAft>
                      </a:pPr>
                      <a:r>
                        <a:rPr lang="en-US" sz="1200" dirty="0">
                          <a:effectLst/>
                        </a:rPr>
                        <a:t>0.54</a:t>
                      </a:r>
                      <a:endParaRPr lang="en-US" sz="1200" dirty="0">
                        <a:effectLst/>
                        <a:latin typeface="Times New Roman" panose="02020603050405020304" pitchFamily="18" charset="0"/>
                        <a:ea typeface="Times New Roman" panose="02020603050405020304" pitchFamily="18" charset="0"/>
                      </a:endParaRPr>
                    </a:p>
                  </a:txBody>
                  <a:tcPr marL="60771" marR="60771" marT="0" marB="0" anchor="ctr"/>
                </a:tc>
                <a:tc>
                  <a:txBody>
                    <a:bodyPr/>
                    <a:lstStyle/>
                    <a:p>
                      <a:pPr marL="0" marR="0" algn="ctr">
                        <a:spcBef>
                          <a:spcPts val="0"/>
                        </a:spcBef>
                        <a:spcAft>
                          <a:spcPts val="0"/>
                        </a:spcAft>
                      </a:pPr>
                      <a:r>
                        <a:rPr lang="en-US" sz="1200" dirty="0">
                          <a:effectLst/>
                        </a:rPr>
                        <a:t>0.21</a:t>
                      </a:r>
                      <a:endParaRPr lang="en-US" sz="1200" dirty="0">
                        <a:effectLst/>
                        <a:latin typeface="Times New Roman" panose="02020603050405020304" pitchFamily="18" charset="0"/>
                        <a:ea typeface="Times New Roman" panose="02020603050405020304" pitchFamily="18" charset="0"/>
                      </a:endParaRPr>
                    </a:p>
                  </a:txBody>
                  <a:tcPr marL="60771" marR="60771" marT="0" marB="0"/>
                </a:tc>
                <a:tc>
                  <a:txBody>
                    <a:bodyPr/>
                    <a:lstStyle/>
                    <a:p>
                      <a:pPr marL="0" marR="0" algn="ctr">
                        <a:spcBef>
                          <a:spcPts val="0"/>
                        </a:spcBef>
                        <a:spcAft>
                          <a:spcPts val="0"/>
                        </a:spcAft>
                      </a:pPr>
                      <a:r>
                        <a:rPr lang="en-US" sz="1200" dirty="0">
                          <a:effectLst/>
                        </a:rPr>
                        <a:t>1,422</a:t>
                      </a:r>
                      <a:endParaRPr lang="en-US" sz="1200" dirty="0">
                        <a:effectLst/>
                        <a:latin typeface="Times New Roman" panose="02020603050405020304" pitchFamily="18" charset="0"/>
                        <a:ea typeface="Times New Roman" panose="02020603050405020304" pitchFamily="18" charset="0"/>
                      </a:endParaRPr>
                    </a:p>
                  </a:txBody>
                  <a:tcPr marL="60771" marR="60771" marT="0" marB="0" anchor="ctr"/>
                </a:tc>
                <a:tc>
                  <a:txBody>
                    <a:bodyPr/>
                    <a:lstStyle/>
                    <a:p>
                      <a:pPr marL="0" marR="0" algn="ctr">
                        <a:spcBef>
                          <a:spcPts val="0"/>
                        </a:spcBef>
                        <a:spcAft>
                          <a:spcPts val="0"/>
                        </a:spcAft>
                      </a:pPr>
                      <a:r>
                        <a:rPr lang="en-US" sz="1200" dirty="0">
                          <a:effectLst/>
                        </a:rPr>
                        <a:t>1,414</a:t>
                      </a:r>
                      <a:endParaRPr lang="en-US" sz="1200" dirty="0">
                        <a:effectLst/>
                        <a:latin typeface="Times New Roman" panose="02020603050405020304" pitchFamily="18" charset="0"/>
                        <a:ea typeface="Times New Roman" panose="02020603050405020304" pitchFamily="18" charset="0"/>
                      </a:endParaRPr>
                    </a:p>
                  </a:txBody>
                  <a:tcPr marL="60771" marR="60771" marT="0" marB="0"/>
                </a:tc>
                <a:tc>
                  <a:txBody>
                    <a:bodyPr/>
                    <a:lstStyle/>
                    <a:p>
                      <a:pPr marL="0" marR="0" algn="ctr">
                        <a:spcBef>
                          <a:spcPts val="0"/>
                        </a:spcBef>
                        <a:spcAft>
                          <a:spcPts val="0"/>
                        </a:spcAft>
                      </a:pPr>
                      <a:r>
                        <a:rPr lang="en-US" sz="1200" dirty="0">
                          <a:effectLst/>
                        </a:rPr>
                        <a:t>1,067</a:t>
                      </a:r>
                      <a:endParaRPr lang="en-US" sz="1200" dirty="0">
                        <a:effectLst/>
                        <a:latin typeface="Times New Roman" panose="02020603050405020304" pitchFamily="18" charset="0"/>
                        <a:ea typeface="Times New Roman" panose="02020603050405020304" pitchFamily="18" charset="0"/>
                      </a:endParaRPr>
                    </a:p>
                  </a:txBody>
                  <a:tcPr marL="60771" marR="60771" marT="0" marB="0"/>
                </a:tc>
                <a:tc>
                  <a:txBody>
                    <a:bodyPr/>
                    <a:lstStyle/>
                    <a:p>
                      <a:pPr marL="0" marR="0" algn="ctr">
                        <a:spcBef>
                          <a:spcPts val="0"/>
                        </a:spcBef>
                        <a:spcAft>
                          <a:spcPts val="0"/>
                        </a:spcAft>
                      </a:pPr>
                      <a:r>
                        <a:rPr lang="en-US" sz="1200" dirty="0">
                          <a:effectLst/>
                        </a:rPr>
                        <a:t>996</a:t>
                      </a:r>
                      <a:endParaRPr lang="en-US" sz="1200" dirty="0">
                        <a:effectLst/>
                        <a:latin typeface="Times New Roman" panose="02020603050405020304" pitchFamily="18" charset="0"/>
                        <a:ea typeface="Times New Roman" panose="02020603050405020304" pitchFamily="18" charset="0"/>
                      </a:endParaRPr>
                    </a:p>
                  </a:txBody>
                  <a:tcPr marL="60771" marR="60771" marT="0" marB="0"/>
                </a:tc>
                <a:extLst>
                  <a:ext uri="{0D108BD9-81ED-4DB2-BD59-A6C34878D82A}">
                    <a16:rowId xmlns:a16="http://schemas.microsoft.com/office/drawing/2014/main" val="2150764996"/>
                  </a:ext>
                </a:extLst>
              </a:tr>
              <a:tr h="414497">
                <a:tc>
                  <a:txBody>
                    <a:bodyPr/>
                    <a:lstStyle/>
                    <a:p>
                      <a:pPr marL="0" marR="0" algn="ctr">
                        <a:spcBef>
                          <a:spcPts val="0"/>
                        </a:spcBef>
                        <a:spcAft>
                          <a:spcPts val="0"/>
                        </a:spcAft>
                      </a:pPr>
                      <a:r>
                        <a:rPr lang="en-US" sz="1200" dirty="0">
                          <a:effectLst/>
                        </a:rPr>
                        <a:t>21.1b2</a:t>
                      </a:r>
                      <a:endParaRPr lang="en-US" sz="1200" dirty="0">
                        <a:effectLst/>
                        <a:latin typeface="Times New Roman" panose="02020603050405020304" pitchFamily="18" charset="0"/>
                        <a:ea typeface="Times New Roman" panose="02020603050405020304" pitchFamily="18" charset="0"/>
                      </a:endParaRPr>
                    </a:p>
                  </a:txBody>
                  <a:tcPr marL="60771" marR="60771" marT="0" marB="0" anchor="ctr"/>
                </a:tc>
                <a:tc>
                  <a:txBody>
                    <a:bodyPr/>
                    <a:lstStyle/>
                    <a:p>
                      <a:pPr marL="0" marR="0" algn="ctr">
                        <a:spcBef>
                          <a:spcPts val="0"/>
                        </a:spcBef>
                        <a:spcAft>
                          <a:spcPts val="0"/>
                        </a:spcAft>
                      </a:pPr>
                      <a:r>
                        <a:rPr lang="en-US" sz="1200" dirty="0">
                          <a:effectLst/>
                        </a:rPr>
                        <a:t>3b</a:t>
                      </a:r>
                      <a:endParaRPr lang="en-US" sz="1200" dirty="0">
                        <a:effectLst/>
                        <a:latin typeface="Times New Roman" panose="02020603050405020304" pitchFamily="18" charset="0"/>
                        <a:ea typeface="Times New Roman" panose="02020603050405020304" pitchFamily="18" charset="0"/>
                      </a:endParaRPr>
                    </a:p>
                  </a:txBody>
                  <a:tcPr marL="60771" marR="60771" marT="0" marB="0" anchor="ctr"/>
                </a:tc>
                <a:tc>
                  <a:txBody>
                    <a:bodyPr/>
                    <a:lstStyle/>
                    <a:p>
                      <a:pPr marL="0" marR="0" algn="ctr">
                        <a:spcBef>
                          <a:spcPts val="0"/>
                        </a:spcBef>
                        <a:spcAft>
                          <a:spcPts val="0"/>
                        </a:spcAft>
                      </a:pPr>
                      <a:r>
                        <a:rPr lang="en-US" sz="1200" dirty="0">
                          <a:effectLst/>
                        </a:rPr>
                        <a:t>7,078</a:t>
                      </a:r>
                      <a:endParaRPr lang="en-US" sz="1200" dirty="0">
                        <a:effectLst/>
                        <a:latin typeface="Times New Roman" panose="02020603050405020304" pitchFamily="18" charset="0"/>
                        <a:ea typeface="Times New Roman" panose="02020603050405020304" pitchFamily="18" charset="0"/>
                      </a:endParaRPr>
                    </a:p>
                  </a:txBody>
                  <a:tcPr marL="60771" marR="60771" marT="0" marB="0" anchor="ctr"/>
                </a:tc>
                <a:tc>
                  <a:txBody>
                    <a:bodyPr/>
                    <a:lstStyle/>
                    <a:p>
                      <a:pPr marL="0" marR="0" algn="ctr">
                        <a:spcBef>
                          <a:spcPts val="0"/>
                        </a:spcBef>
                        <a:spcAft>
                          <a:spcPts val="0"/>
                        </a:spcAft>
                      </a:pPr>
                      <a:r>
                        <a:rPr lang="en-US" sz="1200" dirty="0">
                          <a:effectLst/>
                        </a:rPr>
                        <a:t>5,897</a:t>
                      </a:r>
                      <a:endParaRPr lang="en-US" sz="1200" dirty="0">
                        <a:effectLst/>
                        <a:latin typeface="Times New Roman" panose="02020603050405020304" pitchFamily="18" charset="0"/>
                        <a:ea typeface="Times New Roman" panose="02020603050405020304" pitchFamily="18" charset="0"/>
                      </a:endParaRPr>
                    </a:p>
                  </a:txBody>
                  <a:tcPr marL="60771" marR="60771" marT="0" marB="0" anchor="ctr"/>
                </a:tc>
                <a:tc>
                  <a:txBody>
                    <a:bodyPr/>
                    <a:lstStyle/>
                    <a:p>
                      <a:pPr marL="0" marR="0" algn="ctr">
                        <a:spcBef>
                          <a:spcPts val="0"/>
                        </a:spcBef>
                        <a:spcAft>
                          <a:spcPts val="0"/>
                        </a:spcAft>
                      </a:pPr>
                      <a:r>
                        <a:rPr lang="en-US" sz="1200" dirty="0">
                          <a:effectLst/>
                        </a:rPr>
                        <a:t>0.83</a:t>
                      </a:r>
                      <a:endParaRPr lang="en-US" sz="1200" dirty="0">
                        <a:effectLst/>
                        <a:latin typeface="Times New Roman" panose="02020603050405020304" pitchFamily="18" charset="0"/>
                        <a:ea typeface="Times New Roman" panose="02020603050405020304" pitchFamily="18" charset="0"/>
                      </a:endParaRPr>
                    </a:p>
                  </a:txBody>
                  <a:tcPr marL="60771" marR="60771" marT="0" marB="0" anchor="ctr"/>
                </a:tc>
                <a:tc>
                  <a:txBody>
                    <a:bodyPr/>
                    <a:lstStyle/>
                    <a:p>
                      <a:pPr marL="0" marR="0" algn="ctr">
                        <a:spcBef>
                          <a:spcPts val="0"/>
                        </a:spcBef>
                        <a:spcAft>
                          <a:spcPts val="0"/>
                        </a:spcAft>
                      </a:pPr>
                      <a:r>
                        <a:rPr lang="en-US" sz="1200" dirty="0">
                          <a:effectLst/>
                        </a:rPr>
                        <a:t>0.45</a:t>
                      </a:r>
                      <a:endParaRPr lang="en-US" sz="1200" dirty="0">
                        <a:effectLst/>
                        <a:latin typeface="Times New Roman" panose="02020603050405020304" pitchFamily="18" charset="0"/>
                        <a:ea typeface="Times New Roman" panose="02020603050405020304" pitchFamily="18" charset="0"/>
                      </a:endParaRPr>
                    </a:p>
                  </a:txBody>
                  <a:tcPr marL="60771" marR="60771" marT="0" marB="0" anchor="ctr"/>
                </a:tc>
                <a:tc>
                  <a:txBody>
                    <a:bodyPr/>
                    <a:lstStyle/>
                    <a:p>
                      <a:pPr marL="0" marR="0" algn="ctr">
                        <a:spcBef>
                          <a:spcPts val="0"/>
                        </a:spcBef>
                        <a:spcAft>
                          <a:spcPts val="0"/>
                        </a:spcAft>
                      </a:pPr>
                      <a:r>
                        <a:rPr lang="en-US" sz="1200" dirty="0">
                          <a:effectLst/>
                        </a:rPr>
                        <a:t>0.55</a:t>
                      </a:r>
                      <a:endParaRPr lang="en-US" sz="1200" dirty="0">
                        <a:effectLst/>
                        <a:latin typeface="Times New Roman" panose="02020603050405020304" pitchFamily="18" charset="0"/>
                        <a:ea typeface="Times New Roman" panose="02020603050405020304" pitchFamily="18" charset="0"/>
                      </a:endParaRPr>
                    </a:p>
                  </a:txBody>
                  <a:tcPr marL="60771" marR="60771" marT="0" marB="0" anchor="ctr"/>
                </a:tc>
                <a:tc>
                  <a:txBody>
                    <a:bodyPr/>
                    <a:lstStyle/>
                    <a:p>
                      <a:pPr marL="0" marR="0" algn="ctr">
                        <a:spcBef>
                          <a:spcPts val="0"/>
                        </a:spcBef>
                        <a:spcAft>
                          <a:spcPts val="0"/>
                        </a:spcAft>
                      </a:pPr>
                      <a:r>
                        <a:rPr lang="en-US" sz="1200" dirty="0">
                          <a:effectLst/>
                        </a:rPr>
                        <a:t>0.21</a:t>
                      </a:r>
                      <a:endParaRPr lang="en-US" sz="1200" dirty="0">
                        <a:effectLst/>
                        <a:latin typeface="Times New Roman" panose="02020603050405020304" pitchFamily="18" charset="0"/>
                        <a:ea typeface="Times New Roman" panose="02020603050405020304" pitchFamily="18" charset="0"/>
                      </a:endParaRPr>
                    </a:p>
                  </a:txBody>
                  <a:tcPr marL="60771" marR="60771" marT="0" marB="0"/>
                </a:tc>
                <a:tc>
                  <a:txBody>
                    <a:bodyPr/>
                    <a:lstStyle/>
                    <a:p>
                      <a:pPr marL="0" marR="0" algn="ctr">
                        <a:spcBef>
                          <a:spcPts val="0"/>
                        </a:spcBef>
                        <a:spcAft>
                          <a:spcPts val="0"/>
                        </a:spcAft>
                      </a:pPr>
                      <a:r>
                        <a:rPr lang="en-US" sz="1200" dirty="0">
                          <a:effectLst/>
                        </a:rPr>
                        <a:t>1,247</a:t>
                      </a:r>
                      <a:endParaRPr lang="en-US" sz="1200" dirty="0">
                        <a:effectLst/>
                        <a:latin typeface="Times New Roman" panose="02020603050405020304" pitchFamily="18" charset="0"/>
                        <a:ea typeface="Times New Roman" panose="02020603050405020304" pitchFamily="18" charset="0"/>
                      </a:endParaRPr>
                    </a:p>
                  </a:txBody>
                  <a:tcPr marL="60771" marR="60771" marT="0" marB="0" anchor="ctr"/>
                </a:tc>
                <a:tc>
                  <a:txBody>
                    <a:bodyPr/>
                    <a:lstStyle/>
                    <a:p>
                      <a:pPr marL="0" marR="0" algn="ctr">
                        <a:spcBef>
                          <a:spcPts val="0"/>
                        </a:spcBef>
                        <a:spcAft>
                          <a:spcPts val="0"/>
                        </a:spcAft>
                      </a:pPr>
                      <a:r>
                        <a:rPr lang="en-US" sz="1200" dirty="0">
                          <a:effectLst/>
                        </a:rPr>
                        <a:t>1,237</a:t>
                      </a:r>
                      <a:endParaRPr lang="en-US" sz="1200" dirty="0">
                        <a:effectLst/>
                        <a:latin typeface="Times New Roman" panose="02020603050405020304" pitchFamily="18" charset="0"/>
                        <a:ea typeface="Times New Roman" panose="02020603050405020304" pitchFamily="18" charset="0"/>
                      </a:endParaRPr>
                    </a:p>
                  </a:txBody>
                  <a:tcPr marL="60771" marR="60771" marT="0" marB="0"/>
                </a:tc>
                <a:tc>
                  <a:txBody>
                    <a:bodyPr/>
                    <a:lstStyle/>
                    <a:p>
                      <a:pPr marL="0" marR="0" algn="ctr">
                        <a:spcBef>
                          <a:spcPts val="0"/>
                        </a:spcBef>
                        <a:spcAft>
                          <a:spcPts val="0"/>
                        </a:spcAft>
                      </a:pPr>
                      <a:r>
                        <a:rPr lang="en-US" sz="1200" dirty="0">
                          <a:effectLst/>
                        </a:rPr>
                        <a:t>935</a:t>
                      </a:r>
                      <a:endParaRPr lang="en-US" sz="1200" dirty="0">
                        <a:effectLst/>
                        <a:latin typeface="Times New Roman" panose="02020603050405020304" pitchFamily="18" charset="0"/>
                        <a:ea typeface="Times New Roman" panose="02020603050405020304" pitchFamily="18" charset="0"/>
                      </a:endParaRPr>
                    </a:p>
                  </a:txBody>
                  <a:tcPr marL="60771" marR="60771" marT="0" marB="0"/>
                </a:tc>
                <a:tc>
                  <a:txBody>
                    <a:bodyPr/>
                    <a:lstStyle/>
                    <a:p>
                      <a:pPr marL="0" marR="0" algn="ctr">
                        <a:spcBef>
                          <a:spcPts val="0"/>
                        </a:spcBef>
                        <a:spcAft>
                          <a:spcPts val="0"/>
                        </a:spcAft>
                      </a:pPr>
                      <a:r>
                        <a:rPr lang="en-US" sz="1200" dirty="0">
                          <a:effectLst/>
                        </a:rPr>
                        <a:t>873</a:t>
                      </a:r>
                      <a:endParaRPr lang="en-US" sz="1200" dirty="0">
                        <a:effectLst/>
                        <a:latin typeface="Times New Roman" panose="02020603050405020304" pitchFamily="18" charset="0"/>
                        <a:ea typeface="Times New Roman" panose="02020603050405020304" pitchFamily="18" charset="0"/>
                      </a:endParaRPr>
                    </a:p>
                  </a:txBody>
                  <a:tcPr marL="60771" marR="60771" marT="0" marB="0"/>
                </a:tc>
                <a:extLst>
                  <a:ext uri="{0D108BD9-81ED-4DB2-BD59-A6C34878D82A}">
                    <a16:rowId xmlns:a16="http://schemas.microsoft.com/office/drawing/2014/main" val="536968031"/>
                  </a:ext>
                </a:extLst>
              </a:tr>
            </a:tbl>
          </a:graphicData>
        </a:graphic>
      </p:graphicFrame>
      <p:graphicFrame>
        <p:nvGraphicFramePr>
          <p:cNvPr id="3" name="Table 2">
            <a:extLst>
              <a:ext uri="{FF2B5EF4-FFF2-40B4-BE49-F238E27FC236}">
                <a16:creationId xmlns:a16="http://schemas.microsoft.com/office/drawing/2014/main" id="{91A364B3-1B34-4360-BF2B-13DE030661C1}"/>
              </a:ext>
            </a:extLst>
          </p:cNvPr>
          <p:cNvGraphicFramePr>
            <a:graphicFrameLocks noGrp="1"/>
          </p:cNvGraphicFramePr>
          <p:nvPr>
            <p:extLst>
              <p:ext uri="{D42A27DB-BD31-4B8C-83A1-F6EECF244321}">
                <p14:modId xmlns:p14="http://schemas.microsoft.com/office/powerpoint/2010/main" val="4010942523"/>
              </p:ext>
            </p:extLst>
          </p:nvPr>
        </p:nvGraphicFramePr>
        <p:xfrm>
          <a:off x="1371600" y="4356756"/>
          <a:ext cx="5181600" cy="2044044"/>
        </p:xfrm>
        <a:graphic>
          <a:graphicData uri="http://schemas.openxmlformats.org/drawingml/2006/table">
            <a:tbl>
              <a:tblPr firstRow="1" firstCol="1" bandRow="1">
                <a:tableStyleId>{5C22544A-7EE6-4342-B048-85BDC9FD1C3A}</a:tableStyleId>
              </a:tblPr>
              <a:tblGrid>
                <a:gridCol w="1321837">
                  <a:extLst>
                    <a:ext uri="{9D8B030D-6E8A-4147-A177-3AD203B41FA5}">
                      <a16:colId xmlns:a16="http://schemas.microsoft.com/office/drawing/2014/main" val="369689174"/>
                    </a:ext>
                  </a:extLst>
                </a:gridCol>
                <a:gridCol w="870210">
                  <a:extLst>
                    <a:ext uri="{9D8B030D-6E8A-4147-A177-3AD203B41FA5}">
                      <a16:colId xmlns:a16="http://schemas.microsoft.com/office/drawing/2014/main" val="420144000"/>
                    </a:ext>
                  </a:extLst>
                </a:gridCol>
                <a:gridCol w="1630265">
                  <a:extLst>
                    <a:ext uri="{9D8B030D-6E8A-4147-A177-3AD203B41FA5}">
                      <a16:colId xmlns:a16="http://schemas.microsoft.com/office/drawing/2014/main" val="2364584539"/>
                    </a:ext>
                  </a:extLst>
                </a:gridCol>
                <a:gridCol w="1359288">
                  <a:extLst>
                    <a:ext uri="{9D8B030D-6E8A-4147-A177-3AD203B41FA5}">
                      <a16:colId xmlns:a16="http://schemas.microsoft.com/office/drawing/2014/main" val="2457327325"/>
                    </a:ext>
                  </a:extLst>
                </a:gridCol>
              </a:tblGrid>
              <a:tr h="603169">
                <a:tc>
                  <a:txBody>
                    <a:bodyPr/>
                    <a:lstStyle/>
                    <a:p>
                      <a:pPr>
                        <a:lnSpc>
                          <a:spcPct val="115000"/>
                        </a:lnSpc>
                      </a:pPr>
                      <a:endParaRPr lang="en-US" sz="1400" dirty="0">
                        <a:effectLst/>
                        <a:latin typeface="+mj-lt"/>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latin typeface="+mj-lt"/>
                        </a:rPr>
                        <a:t>OFL</a:t>
                      </a:r>
                      <a:endParaRPr lang="en-US" sz="14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mj-lt"/>
                        </a:rPr>
                        <a:t>ABC (0.75*OFL)</a:t>
                      </a:r>
                      <a:endParaRPr lang="en-US" sz="14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mj-lt"/>
                        </a:rPr>
                        <a:t>ABC (0.7*OFL)</a:t>
                      </a:r>
                      <a:endParaRPr lang="en-US" sz="1400" dirty="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89264548"/>
                  </a:ext>
                </a:extLst>
              </a:tr>
              <a:tr h="288175">
                <a:tc>
                  <a:txBody>
                    <a:bodyPr/>
                    <a:lstStyle/>
                    <a:p>
                      <a:pPr marL="0" marR="0" algn="ctr">
                        <a:lnSpc>
                          <a:spcPct val="115000"/>
                        </a:lnSpc>
                        <a:spcBef>
                          <a:spcPts val="0"/>
                        </a:spcBef>
                        <a:spcAft>
                          <a:spcPts val="0"/>
                        </a:spcAft>
                      </a:pPr>
                      <a:r>
                        <a:rPr lang="en-US" sz="1400" dirty="0">
                          <a:effectLst/>
                          <a:latin typeface="+mj-lt"/>
                        </a:rPr>
                        <a:t>21.1a</a:t>
                      </a:r>
                      <a:endParaRPr lang="en-US" sz="14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mj-lt"/>
                        </a:rPr>
                        <a:t>5,464</a:t>
                      </a:r>
                      <a:endParaRPr lang="en-US" sz="14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mj-lt"/>
                        </a:rPr>
                        <a:t>4,098</a:t>
                      </a:r>
                      <a:endParaRPr lang="en-US" sz="14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mj-lt"/>
                        </a:rPr>
                        <a:t>3,826</a:t>
                      </a:r>
                      <a:endParaRPr lang="en-US" sz="1400" dirty="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7312536"/>
                  </a:ext>
                </a:extLst>
              </a:tr>
              <a:tr h="288175">
                <a:tc>
                  <a:txBody>
                    <a:bodyPr/>
                    <a:lstStyle/>
                    <a:p>
                      <a:pPr marL="0" marR="0" algn="ctr">
                        <a:lnSpc>
                          <a:spcPct val="115000"/>
                        </a:lnSpc>
                        <a:spcBef>
                          <a:spcPts val="0"/>
                        </a:spcBef>
                        <a:spcAft>
                          <a:spcPts val="0"/>
                        </a:spcAft>
                      </a:pPr>
                      <a:r>
                        <a:rPr lang="en-US" sz="1400" dirty="0">
                          <a:effectLst/>
                          <a:latin typeface="+mj-lt"/>
                        </a:rPr>
                        <a:t>21.1b</a:t>
                      </a:r>
                      <a:endParaRPr lang="en-US" sz="14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mj-lt"/>
                        </a:rPr>
                        <a:t>4,658</a:t>
                      </a:r>
                      <a:endParaRPr lang="en-US" sz="14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mj-lt"/>
                        </a:rPr>
                        <a:t>3,494</a:t>
                      </a:r>
                      <a:endParaRPr lang="en-US" sz="14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mj-lt"/>
                        </a:rPr>
                        <a:t>3,260</a:t>
                      </a:r>
                      <a:endParaRPr lang="en-US" sz="1400" dirty="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1178797"/>
                  </a:ext>
                </a:extLst>
              </a:tr>
              <a:tr h="288175">
                <a:tc>
                  <a:txBody>
                    <a:bodyPr/>
                    <a:lstStyle/>
                    <a:p>
                      <a:pPr marL="0" marR="0" algn="ctr">
                        <a:lnSpc>
                          <a:spcPct val="115000"/>
                        </a:lnSpc>
                        <a:spcBef>
                          <a:spcPts val="0"/>
                        </a:spcBef>
                        <a:spcAft>
                          <a:spcPts val="0"/>
                        </a:spcAft>
                      </a:pPr>
                      <a:r>
                        <a:rPr lang="en-US" sz="1400" dirty="0">
                          <a:effectLst/>
                          <a:latin typeface="+mj-lt"/>
                        </a:rPr>
                        <a:t>21.1c</a:t>
                      </a:r>
                      <a:endParaRPr lang="en-US" sz="14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mj-lt"/>
                        </a:rPr>
                        <a:t>3,518</a:t>
                      </a:r>
                      <a:endParaRPr lang="en-US" sz="14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mj-lt"/>
                        </a:rPr>
                        <a:t>2,639</a:t>
                      </a:r>
                      <a:endParaRPr lang="en-US" sz="14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mj-lt"/>
                        </a:rPr>
                        <a:t>2,463</a:t>
                      </a:r>
                      <a:endParaRPr lang="en-US" sz="1400" dirty="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73211968"/>
                  </a:ext>
                </a:extLst>
              </a:tr>
              <a:tr h="288175">
                <a:tc>
                  <a:txBody>
                    <a:bodyPr/>
                    <a:lstStyle/>
                    <a:p>
                      <a:pPr marL="0" marR="0" algn="ctr">
                        <a:lnSpc>
                          <a:spcPct val="115000"/>
                        </a:lnSpc>
                        <a:spcBef>
                          <a:spcPts val="0"/>
                        </a:spcBef>
                        <a:spcAft>
                          <a:spcPts val="0"/>
                        </a:spcAft>
                      </a:pPr>
                      <a:r>
                        <a:rPr lang="en-US" sz="1400" dirty="0">
                          <a:effectLst/>
                          <a:latin typeface="+mj-lt"/>
                        </a:rPr>
                        <a:t>21.1a2</a:t>
                      </a:r>
                      <a:endParaRPr lang="en-US" sz="14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mj-lt"/>
                        </a:rPr>
                        <a:t>4,838</a:t>
                      </a:r>
                      <a:endParaRPr lang="en-US" sz="14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mj-lt"/>
                        </a:rPr>
                        <a:t>3,629</a:t>
                      </a:r>
                      <a:endParaRPr lang="en-US" sz="14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mj-lt"/>
                        </a:rPr>
                        <a:t>3,387</a:t>
                      </a:r>
                      <a:endParaRPr lang="en-US" sz="1400" dirty="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72091985"/>
                  </a:ext>
                </a:extLst>
              </a:tr>
              <a:tr h="288175">
                <a:tc>
                  <a:txBody>
                    <a:bodyPr/>
                    <a:lstStyle/>
                    <a:p>
                      <a:pPr marL="0" marR="0" algn="ctr">
                        <a:lnSpc>
                          <a:spcPct val="115000"/>
                        </a:lnSpc>
                        <a:spcBef>
                          <a:spcPts val="0"/>
                        </a:spcBef>
                        <a:spcAft>
                          <a:spcPts val="0"/>
                        </a:spcAft>
                      </a:pPr>
                      <a:r>
                        <a:rPr lang="en-US" sz="1400" dirty="0">
                          <a:effectLst/>
                          <a:latin typeface="+mj-lt"/>
                        </a:rPr>
                        <a:t>21.1b2</a:t>
                      </a:r>
                      <a:endParaRPr lang="en-US" sz="14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mj-lt"/>
                        </a:rPr>
                        <a:t>4,144</a:t>
                      </a:r>
                      <a:endParaRPr lang="en-US" sz="14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mj-lt"/>
                        </a:rPr>
                        <a:t>3,107</a:t>
                      </a:r>
                      <a:endParaRPr lang="en-US" sz="14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mj-lt"/>
                        </a:rPr>
                        <a:t>2,901</a:t>
                      </a:r>
                      <a:endParaRPr lang="en-US" sz="1400" dirty="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50849988"/>
                  </a:ext>
                </a:extLst>
              </a:tr>
            </a:tbl>
          </a:graphicData>
        </a:graphic>
      </p:graphicFrame>
    </p:spTree>
    <p:extLst>
      <p:ext uri="{BB962C8B-B14F-4D97-AF65-F5344CB8AC3E}">
        <p14:creationId xmlns:p14="http://schemas.microsoft.com/office/powerpoint/2010/main" val="21045541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D1B9BE-D941-4EEF-A5AD-4384CF3F4BCC}" type="slidenum">
              <a:rPr lang="en-US" smtClean="0"/>
              <a:pPr/>
              <a:t>39</a:t>
            </a:fld>
            <a:endParaRPr lang="en-US" dirty="0"/>
          </a:p>
        </p:txBody>
      </p:sp>
      <p:sp>
        <p:nvSpPr>
          <p:cNvPr id="4" name="TextBox 3"/>
          <p:cNvSpPr txBox="1"/>
          <p:nvPr/>
        </p:nvSpPr>
        <p:spPr>
          <a:xfrm>
            <a:off x="5436218" y="4572000"/>
            <a:ext cx="2819400" cy="707886"/>
          </a:xfrm>
          <a:prstGeom prst="rect">
            <a:avLst/>
          </a:prstGeom>
          <a:noFill/>
        </p:spPr>
        <p:txBody>
          <a:bodyPr wrap="square" rtlCol="0">
            <a:spAutoFit/>
          </a:bodyPr>
          <a:lstStyle/>
          <a:p>
            <a:r>
              <a:rPr lang="en-US" sz="4000" dirty="0">
                <a:solidFill>
                  <a:srgbClr val="FF0000"/>
                </a:solidFill>
              </a:rPr>
              <a:t>Thank you</a:t>
            </a:r>
          </a:p>
        </p:txBody>
      </p:sp>
      <p:sp>
        <p:nvSpPr>
          <p:cNvPr id="3" name="TextBox 2">
            <a:extLst>
              <a:ext uri="{FF2B5EF4-FFF2-40B4-BE49-F238E27FC236}">
                <a16:creationId xmlns:a16="http://schemas.microsoft.com/office/drawing/2014/main" id="{B0A273F2-EF70-46C9-9B24-B8E2530E4FE6}"/>
              </a:ext>
            </a:extLst>
          </p:cNvPr>
          <p:cNvSpPr txBox="1"/>
          <p:nvPr/>
        </p:nvSpPr>
        <p:spPr>
          <a:xfrm>
            <a:off x="1904999" y="1197114"/>
            <a:ext cx="5409415" cy="2308324"/>
          </a:xfrm>
          <a:prstGeom prst="rect">
            <a:avLst/>
          </a:prstGeom>
          <a:noFill/>
        </p:spPr>
        <p:txBody>
          <a:bodyPr wrap="square" rtlCol="0">
            <a:spAutoFit/>
          </a:bodyPr>
          <a:lstStyle/>
          <a:p>
            <a:r>
              <a:rPr lang="en-US" sz="2400" dirty="0"/>
              <a:t>Suggested models for May 2022 assessment:</a:t>
            </a:r>
          </a:p>
          <a:p>
            <a:endParaRPr lang="en-US" sz="2400" dirty="0"/>
          </a:p>
          <a:p>
            <a:r>
              <a:rPr lang="en-US" sz="2400" dirty="0"/>
              <a:t>Models 21.1a, 21.1b, and 20.1c &amp; extension with one-bin higher knife-edge maturity size for MMB estimation</a:t>
            </a:r>
          </a:p>
        </p:txBody>
      </p:sp>
    </p:spTree>
    <p:extLst>
      <p:ext uri="{BB962C8B-B14F-4D97-AF65-F5344CB8AC3E}">
        <p14:creationId xmlns:p14="http://schemas.microsoft.com/office/powerpoint/2010/main" val="1005856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76200"/>
            <a:ext cx="7315200" cy="838200"/>
          </a:xfrm>
        </p:spPr>
        <p:txBody>
          <a:bodyPr>
            <a:normAutofit fontScale="90000"/>
          </a:bodyPr>
          <a:lstStyle/>
          <a:p>
            <a:r>
              <a:rPr lang="en-US" dirty="0"/>
              <a:t>Length based modeling approach</a:t>
            </a:r>
          </a:p>
        </p:txBody>
      </p:sp>
      <p:sp>
        <p:nvSpPr>
          <p:cNvPr id="5" name="Content Placeholder 2"/>
          <p:cNvSpPr txBox="1">
            <a:spLocks/>
          </p:cNvSpPr>
          <p:nvPr/>
        </p:nvSpPr>
        <p:spPr>
          <a:xfrm>
            <a:off x="1032933" y="3657600"/>
            <a:ext cx="7315200" cy="1725967"/>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endParaRPr lang="en-US" dirty="0"/>
          </a:p>
          <a:p>
            <a:endParaRPr lang="en-US" dirty="0"/>
          </a:p>
        </p:txBody>
      </p:sp>
      <p:sp>
        <p:nvSpPr>
          <p:cNvPr id="6" name="Rectangle 5"/>
          <p:cNvSpPr/>
          <p:nvPr/>
        </p:nvSpPr>
        <p:spPr>
          <a:xfrm>
            <a:off x="304800" y="979468"/>
            <a:ext cx="7772399" cy="3785652"/>
          </a:xfrm>
          <a:prstGeom prst="rect">
            <a:avLst/>
          </a:prstGeom>
        </p:spPr>
        <p:txBody>
          <a:bodyPr wrap="square">
            <a:spAutoFit/>
          </a:bodyPr>
          <a:lstStyle/>
          <a:p>
            <a:pPr marL="285750" indent="-285750">
              <a:buFont typeface="Wingdings" panose="05000000000000000000" pitchFamily="2" charset="2"/>
              <a:buChar char="Ø"/>
            </a:pPr>
            <a:r>
              <a:rPr lang="en-US" sz="2000" dirty="0"/>
              <a:t>Integrated male-only length-based models fitted to fishery dependent catch and CPUE data.</a:t>
            </a:r>
          </a:p>
          <a:p>
            <a:r>
              <a:rPr lang="en-US" sz="2000" dirty="0"/>
              <a:t> </a:t>
            </a:r>
          </a:p>
          <a:p>
            <a:pPr marL="285750" lvl="0" indent="-285750">
              <a:buFont typeface="Wingdings" panose="05000000000000000000" pitchFamily="2" charset="2"/>
              <a:buChar char="Ø"/>
            </a:pPr>
            <a:r>
              <a:rPr lang="en-US" sz="2000" i="1" dirty="0"/>
              <a:t>Constant M</a:t>
            </a:r>
            <a:r>
              <a:rPr lang="en-US" sz="2000" dirty="0"/>
              <a:t> of 0.21yr</a:t>
            </a:r>
            <a:r>
              <a:rPr lang="en-US" sz="2000" baseline="30000" dirty="0"/>
              <a:t>-1</a:t>
            </a:r>
            <a:r>
              <a:rPr lang="en-US" sz="2000" dirty="0"/>
              <a:t>.</a:t>
            </a:r>
          </a:p>
          <a:p>
            <a:pPr lvl="0"/>
            <a:endParaRPr lang="en-US" sz="2000" dirty="0"/>
          </a:p>
          <a:p>
            <a:pPr marL="285750" lvl="0" indent="-285750">
              <a:buFont typeface="Wingdings" panose="05000000000000000000" pitchFamily="2" charset="2"/>
              <a:buChar char="Ø"/>
            </a:pPr>
            <a:r>
              <a:rPr lang="en-US" sz="2000" dirty="0"/>
              <a:t>Projected the abundance from unfished equilibrium in 1960 to initialize the 1985 abundance.</a:t>
            </a:r>
          </a:p>
          <a:p>
            <a:pPr lvl="0"/>
            <a:endParaRPr lang="en-US" sz="2000" dirty="0"/>
          </a:p>
          <a:p>
            <a:pPr marL="285750" indent="-285750">
              <a:buFont typeface="Wingdings" panose="05000000000000000000" pitchFamily="2" charset="2"/>
              <a:buChar char="Ø"/>
            </a:pPr>
            <a:r>
              <a:rPr lang="en-US" sz="2000" dirty="0"/>
              <a:t>5 models for </a:t>
            </a:r>
            <a:r>
              <a:rPr lang="en-US" sz="2000" dirty="0">
                <a:solidFill>
                  <a:srgbClr val="FF0000"/>
                </a:solidFill>
              </a:rPr>
              <a:t>EAG</a:t>
            </a:r>
            <a:r>
              <a:rPr lang="en-US" sz="2000" dirty="0"/>
              <a:t> and  6 models for </a:t>
            </a:r>
            <a:r>
              <a:rPr lang="en-US" sz="2000" dirty="0">
                <a:solidFill>
                  <a:srgbClr val="FF0000"/>
                </a:solidFill>
              </a:rPr>
              <a:t>WAG</a:t>
            </a:r>
            <a:r>
              <a:rPr lang="en-US" sz="2000" dirty="0"/>
              <a:t>.</a:t>
            </a:r>
          </a:p>
          <a:p>
            <a:endParaRPr lang="en-US" sz="2000" dirty="0"/>
          </a:p>
          <a:p>
            <a:pPr marL="285750" indent="-285750">
              <a:buFont typeface="Wingdings" panose="05000000000000000000" pitchFamily="2" charset="2"/>
              <a:buChar char="Ø"/>
            </a:pPr>
            <a:r>
              <a:rPr lang="en-US" sz="2000" dirty="0"/>
              <a:t>Francis re-weighting method for Stage-2 effective sample sizes calculation for all models. </a:t>
            </a:r>
            <a:endParaRPr lang="en-US" sz="2400" dirty="0"/>
          </a:p>
        </p:txBody>
      </p:sp>
      <p:sp>
        <p:nvSpPr>
          <p:cNvPr id="8" name="Slide Number Placeholder 7"/>
          <p:cNvSpPr>
            <a:spLocks noGrp="1"/>
          </p:cNvSpPr>
          <p:nvPr>
            <p:ph type="sldNum" sz="quarter" idx="12"/>
          </p:nvPr>
        </p:nvSpPr>
        <p:spPr>
          <a:xfrm>
            <a:off x="7877531" y="152400"/>
            <a:ext cx="941203" cy="301752"/>
          </a:xfrm>
        </p:spPr>
        <p:txBody>
          <a:bodyPr/>
          <a:lstStyle/>
          <a:p>
            <a:fld id="{28D1B9BE-D941-4EEF-A5AD-4384CF3F4BCC}" type="slidenum">
              <a:rPr lang="en-US" smtClean="0"/>
              <a:pPr/>
              <a:t>4</a:t>
            </a:fld>
            <a:endParaRPr lang="en-US" dirty="0"/>
          </a:p>
        </p:txBody>
      </p:sp>
    </p:spTree>
    <p:extLst>
      <p:ext uri="{BB962C8B-B14F-4D97-AF65-F5344CB8AC3E}">
        <p14:creationId xmlns:p14="http://schemas.microsoft.com/office/powerpoint/2010/main" val="2677112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7315200" cy="609600"/>
          </a:xfrm>
        </p:spPr>
        <p:txBody>
          <a:bodyPr>
            <a:normAutofit/>
          </a:bodyPr>
          <a:lstStyle/>
          <a:p>
            <a:r>
              <a:rPr lang="en-US" sz="2800" dirty="0"/>
              <a:t>May 2021 CPT (selected) comments</a:t>
            </a:r>
          </a:p>
        </p:txBody>
      </p:sp>
      <p:sp>
        <p:nvSpPr>
          <p:cNvPr id="3" name="Content Placeholder 2"/>
          <p:cNvSpPr>
            <a:spLocks noGrp="1"/>
          </p:cNvSpPr>
          <p:nvPr>
            <p:ph idx="1"/>
          </p:nvPr>
        </p:nvSpPr>
        <p:spPr>
          <a:xfrm>
            <a:off x="228600" y="914400"/>
            <a:ext cx="8763000" cy="5166361"/>
          </a:xfrm>
        </p:spPr>
        <p:txBody>
          <a:bodyPr>
            <a:noAutofit/>
          </a:bodyPr>
          <a:lstStyle/>
          <a:p>
            <a:pPr marL="0" marR="0" algn="just">
              <a:spcBef>
                <a:spcPts val="0"/>
              </a:spcBef>
              <a:spcAft>
                <a:spcPts val="0"/>
              </a:spcAft>
              <a:tabLst>
                <a:tab pos="1200150" algn="l"/>
              </a:tabLst>
            </a:pPr>
            <a:r>
              <a:rPr lang="en-US" sz="1800" b="1" dirty="0">
                <a:effectLst/>
                <a:latin typeface="+mj-lt"/>
                <a:ea typeface="Times New Roman" panose="02020603050405020304" pitchFamily="18" charset="0"/>
              </a:rPr>
              <a:t>Comment 1: </a:t>
            </a:r>
            <a:endParaRPr lang="en-US" sz="1800" dirty="0">
              <a:effectLst/>
              <a:latin typeface="+mj-lt"/>
              <a:ea typeface="Times New Roman" panose="02020603050405020304" pitchFamily="18" charset="0"/>
            </a:endParaRPr>
          </a:p>
          <a:p>
            <a:pPr marL="457200" marR="0">
              <a:spcBef>
                <a:spcPts val="0"/>
              </a:spcBef>
              <a:spcAft>
                <a:spcPts val="0"/>
              </a:spcAft>
            </a:pPr>
            <a:r>
              <a:rPr lang="en-US" sz="1800" dirty="0">
                <a:effectLst/>
                <a:latin typeface="+mj-lt"/>
                <a:ea typeface="Times New Roman" panose="02020603050405020304" pitchFamily="18" charset="0"/>
              </a:rPr>
              <a:t>The analysis of the maturity data should be repeated using, for example, the methods of Olson et al. (2018) and Somerton and Macintosh (1983). The results of the analyses should be presented to the CPT. </a:t>
            </a:r>
          </a:p>
          <a:p>
            <a:endParaRPr lang="en-US" sz="1800" b="1" dirty="0">
              <a:latin typeface="+mj-lt"/>
            </a:endParaRPr>
          </a:p>
          <a:p>
            <a:pPr marL="45720" indent="0">
              <a:buNone/>
            </a:pPr>
            <a:r>
              <a:rPr lang="en-US" sz="1800" i="1" dirty="0">
                <a:solidFill>
                  <a:srgbClr val="FFC000"/>
                </a:solidFill>
                <a:latin typeface="+mj-lt"/>
              </a:rPr>
              <a:t>Response: </a:t>
            </a:r>
          </a:p>
          <a:p>
            <a:pPr marL="0" algn="just">
              <a:spcBef>
                <a:spcPts val="0"/>
              </a:spcBef>
              <a:tabLst>
                <a:tab pos="1200150" algn="l"/>
              </a:tabLst>
            </a:pPr>
            <a:r>
              <a:rPr lang="en-US" sz="1800" i="1" dirty="0">
                <a:solidFill>
                  <a:srgbClr val="FFC000"/>
                </a:solidFill>
                <a:latin typeface="+mj-lt"/>
              </a:rPr>
              <a:t>The analysis was repeated following Olson et al.’ s approach of directly fitting chela height against carapace length by the bend point analysis R package. The focus was to determining the knife-edge maturity rather than establishing a maturity curve (Appendix B). </a:t>
            </a:r>
          </a:p>
        </p:txBody>
      </p:sp>
      <p:sp>
        <p:nvSpPr>
          <p:cNvPr id="4" name="Slide Number Placeholder 3"/>
          <p:cNvSpPr>
            <a:spLocks noGrp="1"/>
          </p:cNvSpPr>
          <p:nvPr>
            <p:ph type="sldNum" sz="quarter" idx="12"/>
          </p:nvPr>
        </p:nvSpPr>
        <p:spPr/>
        <p:txBody>
          <a:bodyPr/>
          <a:lstStyle/>
          <a:p>
            <a:fld id="{28D1B9BE-D941-4EEF-A5AD-4384CF3F4BCC}" type="slidenum">
              <a:rPr lang="en-US" smtClean="0"/>
              <a:pPr/>
              <a:t>5</a:t>
            </a:fld>
            <a:endParaRPr lang="en-US" dirty="0"/>
          </a:p>
        </p:txBody>
      </p:sp>
    </p:spTree>
    <p:extLst>
      <p:ext uri="{BB962C8B-B14F-4D97-AF65-F5344CB8AC3E}">
        <p14:creationId xmlns:p14="http://schemas.microsoft.com/office/powerpoint/2010/main" val="4026075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BE50D-F55A-42A4-A903-678A760A9278}"/>
              </a:ext>
            </a:extLst>
          </p:cNvPr>
          <p:cNvSpPr>
            <a:spLocks noGrp="1"/>
          </p:cNvSpPr>
          <p:nvPr>
            <p:ph type="title"/>
          </p:nvPr>
        </p:nvSpPr>
        <p:spPr>
          <a:xfrm>
            <a:off x="910416" y="273500"/>
            <a:ext cx="7315200" cy="1154097"/>
          </a:xfrm>
        </p:spPr>
        <p:txBody>
          <a:bodyPr>
            <a:normAutofit/>
          </a:bodyPr>
          <a:lstStyle/>
          <a:p>
            <a:r>
              <a:rPr lang="en-US" sz="1800" dirty="0">
                <a:effectLst/>
                <a:ea typeface="Times New Roman" panose="02020603050405020304" pitchFamily="18" charset="0"/>
              </a:rPr>
              <a:t>Figure B.3. Segmented linear regression fit to CH vs. CL data of male golden king crab for 2018–2020 in </a:t>
            </a:r>
            <a:r>
              <a:rPr lang="en-US" sz="1800" dirty="0">
                <a:solidFill>
                  <a:srgbClr val="FF0000"/>
                </a:solidFill>
                <a:effectLst/>
                <a:ea typeface="Times New Roman" panose="02020603050405020304" pitchFamily="18" charset="0"/>
              </a:rPr>
              <a:t>AI</a:t>
            </a:r>
            <a:r>
              <a:rPr lang="en-US" sz="1800" dirty="0">
                <a:effectLst/>
                <a:ea typeface="Times New Roman" panose="02020603050405020304" pitchFamily="18" charset="0"/>
              </a:rPr>
              <a:t>. </a:t>
            </a:r>
            <a:br>
              <a:rPr lang="en-US" sz="1800" dirty="0">
                <a:effectLst/>
                <a:ea typeface="Times New Roman" panose="02020603050405020304" pitchFamily="18" charset="0"/>
              </a:rPr>
            </a:br>
            <a:endParaRPr lang="en-US" sz="1800" dirty="0"/>
          </a:p>
        </p:txBody>
      </p:sp>
      <p:sp>
        <p:nvSpPr>
          <p:cNvPr id="3" name="Slide Number Placeholder 2">
            <a:extLst>
              <a:ext uri="{FF2B5EF4-FFF2-40B4-BE49-F238E27FC236}">
                <a16:creationId xmlns:a16="http://schemas.microsoft.com/office/drawing/2014/main" id="{92FEFD51-5344-46B8-AFFC-AEAF95493B4D}"/>
              </a:ext>
            </a:extLst>
          </p:cNvPr>
          <p:cNvSpPr>
            <a:spLocks noGrp="1"/>
          </p:cNvSpPr>
          <p:nvPr>
            <p:ph type="sldNum" sz="quarter" idx="12"/>
          </p:nvPr>
        </p:nvSpPr>
        <p:spPr/>
        <p:txBody>
          <a:bodyPr/>
          <a:lstStyle/>
          <a:p>
            <a:fld id="{28D1B9BE-D941-4EEF-A5AD-4384CF3F4BCC}" type="slidenum">
              <a:rPr lang="en-US" smtClean="0"/>
              <a:pPr/>
              <a:t>6</a:t>
            </a:fld>
            <a:endParaRPr lang="en-US" dirty="0"/>
          </a:p>
        </p:txBody>
      </p:sp>
      <p:pic>
        <p:nvPicPr>
          <p:cNvPr id="4" name="Picture 3" descr="Chart, scatter chart&#10;&#10;Description automatically generated">
            <a:extLst>
              <a:ext uri="{FF2B5EF4-FFF2-40B4-BE49-F238E27FC236}">
                <a16:creationId xmlns:a16="http://schemas.microsoft.com/office/drawing/2014/main" id="{D0580F6C-E984-4F8B-85F2-3D1290554F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0416" y="1905000"/>
            <a:ext cx="7315200" cy="4114800"/>
          </a:xfrm>
          <a:prstGeom prst="rect">
            <a:avLst/>
          </a:prstGeom>
          <a:noFill/>
          <a:ln>
            <a:noFill/>
          </a:ln>
        </p:spPr>
      </p:pic>
    </p:spTree>
    <p:extLst>
      <p:ext uri="{BB962C8B-B14F-4D97-AF65-F5344CB8AC3E}">
        <p14:creationId xmlns:p14="http://schemas.microsoft.com/office/powerpoint/2010/main" val="4150390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6FF64-9073-45AB-A556-C7A7A412EDD2}"/>
              </a:ext>
            </a:extLst>
          </p:cNvPr>
          <p:cNvSpPr>
            <a:spLocks noGrp="1"/>
          </p:cNvSpPr>
          <p:nvPr>
            <p:ph type="title"/>
          </p:nvPr>
        </p:nvSpPr>
        <p:spPr>
          <a:xfrm>
            <a:off x="381000" y="381001"/>
            <a:ext cx="7772400" cy="762000"/>
          </a:xfrm>
        </p:spPr>
        <p:txBody>
          <a:bodyPr>
            <a:normAutofit/>
          </a:bodyPr>
          <a:lstStyle/>
          <a:p>
            <a:r>
              <a:rPr lang="en-US" dirty="0"/>
              <a:t>CPT comments continued</a:t>
            </a:r>
          </a:p>
        </p:txBody>
      </p:sp>
      <p:sp>
        <p:nvSpPr>
          <p:cNvPr id="3" name="Slide Number Placeholder 2">
            <a:extLst>
              <a:ext uri="{FF2B5EF4-FFF2-40B4-BE49-F238E27FC236}">
                <a16:creationId xmlns:a16="http://schemas.microsoft.com/office/drawing/2014/main" id="{48E135C6-5ECE-4888-B6BF-9C9C6D3767A0}"/>
              </a:ext>
            </a:extLst>
          </p:cNvPr>
          <p:cNvSpPr>
            <a:spLocks noGrp="1"/>
          </p:cNvSpPr>
          <p:nvPr>
            <p:ph type="sldNum" sz="quarter" idx="12"/>
          </p:nvPr>
        </p:nvSpPr>
        <p:spPr/>
        <p:txBody>
          <a:bodyPr/>
          <a:lstStyle/>
          <a:p>
            <a:fld id="{28D1B9BE-D941-4EEF-A5AD-4384CF3F4BCC}" type="slidenum">
              <a:rPr lang="en-US" smtClean="0"/>
              <a:pPr/>
              <a:t>7</a:t>
            </a:fld>
            <a:endParaRPr lang="en-US" dirty="0"/>
          </a:p>
        </p:txBody>
      </p:sp>
      <p:sp>
        <p:nvSpPr>
          <p:cNvPr id="4" name="Rectangle 3">
            <a:extLst>
              <a:ext uri="{FF2B5EF4-FFF2-40B4-BE49-F238E27FC236}">
                <a16:creationId xmlns:a16="http://schemas.microsoft.com/office/drawing/2014/main" id="{9F9C0088-3BD3-4ACD-8505-6542FA95104E}"/>
              </a:ext>
            </a:extLst>
          </p:cNvPr>
          <p:cNvSpPr/>
          <p:nvPr/>
        </p:nvSpPr>
        <p:spPr>
          <a:xfrm>
            <a:off x="228600" y="1616839"/>
            <a:ext cx="8458200" cy="4247317"/>
          </a:xfrm>
          <a:prstGeom prst="rect">
            <a:avLst/>
          </a:prstGeom>
        </p:spPr>
        <p:txBody>
          <a:bodyPr wrap="square">
            <a:spAutoFit/>
          </a:bodyPr>
          <a:lstStyle/>
          <a:p>
            <a:pPr marL="0" marR="0" algn="just">
              <a:spcBef>
                <a:spcPts val="0"/>
              </a:spcBef>
              <a:spcAft>
                <a:spcPts val="0"/>
              </a:spcAft>
              <a:tabLst>
                <a:tab pos="1200150" algn="l"/>
              </a:tabLst>
            </a:pPr>
            <a:r>
              <a:rPr lang="en-US" sz="1800" b="1" dirty="0">
                <a:effectLst/>
                <a:latin typeface="+mj-lt"/>
                <a:ea typeface="Times New Roman" panose="02020603050405020304" pitchFamily="18" charset="0"/>
              </a:rPr>
              <a:t>Comment 2: </a:t>
            </a:r>
            <a:endParaRPr lang="en-US" sz="1800" dirty="0">
              <a:effectLst/>
              <a:latin typeface="+mj-lt"/>
              <a:ea typeface="Times New Roman" panose="02020603050405020304" pitchFamily="18" charset="0"/>
            </a:endParaRPr>
          </a:p>
          <a:p>
            <a:pPr marL="457200" marR="0">
              <a:spcBef>
                <a:spcPts val="0"/>
              </a:spcBef>
              <a:spcAft>
                <a:spcPts val="0"/>
              </a:spcAft>
            </a:pPr>
            <a:r>
              <a:rPr lang="en-US" sz="1800" dirty="0">
                <a:effectLst/>
                <a:latin typeface="+mj-lt"/>
                <a:ea typeface="Times New Roman" panose="02020603050405020304" pitchFamily="18" charset="0"/>
              </a:rPr>
              <a:t>Consider including the NMFS Aleutian Islands trawl survey as an additional index of abundance. The first step in this process should be to compare the depths at which the survey is conducted to those at which AI golden king crab are found/fished. </a:t>
            </a:r>
          </a:p>
          <a:p>
            <a:pPr marL="0" marR="0" algn="just">
              <a:spcBef>
                <a:spcPts val="0"/>
              </a:spcBef>
              <a:spcAft>
                <a:spcPts val="0"/>
              </a:spcAft>
              <a:tabLst>
                <a:tab pos="1200150" algn="l"/>
              </a:tabLst>
            </a:pPr>
            <a:r>
              <a:rPr lang="en-US" sz="1800" b="1" dirty="0">
                <a:effectLst/>
                <a:latin typeface="+mj-lt"/>
                <a:ea typeface="Times New Roman" panose="02020603050405020304" pitchFamily="18" charset="0"/>
              </a:rPr>
              <a:t> </a:t>
            </a:r>
            <a:endParaRPr lang="en-US" sz="1800" dirty="0">
              <a:effectLst/>
              <a:latin typeface="+mj-lt"/>
              <a:ea typeface="Times New Roman" panose="02020603050405020304" pitchFamily="18" charset="0"/>
            </a:endParaRPr>
          </a:p>
          <a:p>
            <a:pPr marL="0" marR="0" algn="just">
              <a:spcBef>
                <a:spcPts val="0"/>
              </a:spcBef>
              <a:spcAft>
                <a:spcPts val="0"/>
              </a:spcAft>
              <a:tabLst>
                <a:tab pos="1200150" algn="l"/>
              </a:tabLst>
            </a:pPr>
            <a:r>
              <a:rPr lang="en-US" sz="1800" i="1" dirty="0">
                <a:effectLst/>
                <a:latin typeface="+mj-lt"/>
                <a:ea typeface="Times New Roman" panose="02020603050405020304" pitchFamily="18" charset="0"/>
              </a:rPr>
              <a:t> </a:t>
            </a:r>
            <a:endParaRPr lang="en-US" sz="1800" dirty="0">
              <a:effectLst/>
              <a:latin typeface="+mj-lt"/>
              <a:ea typeface="Times New Roman" panose="02020603050405020304" pitchFamily="18" charset="0"/>
            </a:endParaRPr>
          </a:p>
          <a:p>
            <a:endParaRPr lang="en-US" b="1" i="1" dirty="0">
              <a:solidFill>
                <a:srgbClr val="FFC000"/>
              </a:solidFill>
              <a:latin typeface="+mj-lt"/>
            </a:endParaRPr>
          </a:p>
          <a:p>
            <a:r>
              <a:rPr lang="en-US" i="1" dirty="0">
                <a:solidFill>
                  <a:srgbClr val="FFC000"/>
                </a:solidFill>
                <a:latin typeface="+mj-lt"/>
              </a:rPr>
              <a:t>Response: </a:t>
            </a:r>
          </a:p>
          <a:p>
            <a:r>
              <a:rPr lang="en-US" i="1" dirty="0">
                <a:solidFill>
                  <a:srgbClr val="FFC000"/>
                </a:solidFill>
                <a:latin typeface="+mj-lt"/>
              </a:rPr>
              <a:t>A preliminary comparison figures of NMFS Aleutian Islands trawl survey index of abundance vs observer CPUE index for comparable years and areas/depths was detailed in Appendix D. The purpose was to solicit the CPT and SSC advice on how to incorporate NMFS indices into GKC assessment model. </a:t>
            </a:r>
          </a:p>
          <a:p>
            <a:endParaRPr lang="en-US" i="1" dirty="0">
              <a:solidFill>
                <a:srgbClr val="FFC000"/>
              </a:solidFill>
            </a:endParaRPr>
          </a:p>
          <a:p>
            <a:endParaRPr lang="en-US" i="1" dirty="0">
              <a:solidFill>
                <a:srgbClr val="FFC000"/>
              </a:solidFill>
            </a:endParaRPr>
          </a:p>
        </p:txBody>
      </p:sp>
    </p:spTree>
    <p:extLst>
      <p:ext uri="{BB962C8B-B14F-4D97-AF65-F5344CB8AC3E}">
        <p14:creationId xmlns:p14="http://schemas.microsoft.com/office/powerpoint/2010/main" val="4071339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0018C-489D-4AF7-B39D-33A2467504A5}"/>
              </a:ext>
            </a:extLst>
          </p:cNvPr>
          <p:cNvSpPr>
            <a:spLocks noGrp="1"/>
          </p:cNvSpPr>
          <p:nvPr>
            <p:ph type="title"/>
          </p:nvPr>
        </p:nvSpPr>
        <p:spPr>
          <a:xfrm>
            <a:off x="762000" y="273500"/>
            <a:ext cx="7315200" cy="1154097"/>
          </a:xfrm>
        </p:spPr>
        <p:txBody>
          <a:bodyPr>
            <a:normAutofit fontScale="90000"/>
          </a:bodyPr>
          <a:lstStyle/>
          <a:p>
            <a:r>
              <a:rPr lang="en-US" sz="1800" dirty="0">
                <a:effectLst/>
                <a:ea typeface="Times New Roman" panose="02020603050405020304" pitchFamily="18" charset="0"/>
              </a:rPr>
              <a:t>Figure D.1. Comparison of Aleutian Islands golden king crab index of abundance in Blocks#1 to 10 between RACE slope survey (light brown bars) and corresponding years’ observer samples (light blue bars).</a:t>
            </a:r>
            <a:br>
              <a:rPr lang="en-US" sz="1800" dirty="0">
                <a:effectLst/>
                <a:ea typeface="Times New Roman" panose="02020603050405020304" pitchFamily="18" charset="0"/>
              </a:rPr>
            </a:br>
            <a:endParaRPr lang="en-US" sz="1800" dirty="0"/>
          </a:p>
        </p:txBody>
      </p:sp>
      <p:sp>
        <p:nvSpPr>
          <p:cNvPr id="3" name="Slide Number Placeholder 2">
            <a:extLst>
              <a:ext uri="{FF2B5EF4-FFF2-40B4-BE49-F238E27FC236}">
                <a16:creationId xmlns:a16="http://schemas.microsoft.com/office/drawing/2014/main" id="{F023C4DA-F09C-4A87-9985-2CE7A8BFFD4E}"/>
              </a:ext>
            </a:extLst>
          </p:cNvPr>
          <p:cNvSpPr>
            <a:spLocks noGrp="1"/>
          </p:cNvSpPr>
          <p:nvPr>
            <p:ph type="sldNum" sz="quarter" idx="12"/>
          </p:nvPr>
        </p:nvSpPr>
        <p:spPr/>
        <p:txBody>
          <a:bodyPr/>
          <a:lstStyle/>
          <a:p>
            <a:fld id="{28D1B9BE-D941-4EEF-A5AD-4384CF3F4BCC}" type="slidenum">
              <a:rPr lang="en-US" smtClean="0"/>
              <a:pPr/>
              <a:t>8</a:t>
            </a:fld>
            <a:endParaRPr lang="en-US" dirty="0"/>
          </a:p>
        </p:txBody>
      </p:sp>
      <p:pic>
        <p:nvPicPr>
          <p:cNvPr id="4" name="Picture 3" descr="Chart, box and whisker chart&#10;&#10;Description automatically generated">
            <a:extLst>
              <a:ext uri="{FF2B5EF4-FFF2-40B4-BE49-F238E27FC236}">
                <a16:creationId xmlns:a16="http://schemas.microsoft.com/office/drawing/2014/main" id="{FB3F990F-71AF-456D-B8E3-8C847471EFA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646872"/>
            <a:ext cx="8229600" cy="4662331"/>
          </a:xfrm>
          <a:prstGeom prst="rect">
            <a:avLst/>
          </a:prstGeom>
          <a:noFill/>
          <a:ln>
            <a:noFill/>
          </a:ln>
        </p:spPr>
      </p:pic>
    </p:spTree>
    <p:extLst>
      <p:ext uri="{BB962C8B-B14F-4D97-AF65-F5344CB8AC3E}">
        <p14:creationId xmlns:p14="http://schemas.microsoft.com/office/powerpoint/2010/main" val="1865866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6FF64-9073-45AB-A556-C7A7A412EDD2}"/>
              </a:ext>
            </a:extLst>
          </p:cNvPr>
          <p:cNvSpPr>
            <a:spLocks noGrp="1"/>
          </p:cNvSpPr>
          <p:nvPr>
            <p:ph type="title"/>
          </p:nvPr>
        </p:nvSpPr>
        <p:spPr>
          <a:xfrm>
            <a:off x="342900" y="636932"/>
            <a:ext cx="7772400" cy="762000"/>
          </a:xfrm>
        </p:spPr>
        <p:txBody>
          <a:bodyPr>
            <a:normAutofit/>
          </a:bodyPr>
          <a:lstStyle/>
          <a:p>
            <a:r>
              <a:rPr lang="en-US" sz="2400" dirty="0"/>
              <a:t>CPT comments continued</a:t>
            </a:r>
          </a:p>
        </p:txBody>
      </p:sp>
      <p:sp>
        <p:nvSpPr>
          <p:cNvPr id="3" name="Slide Number Placeholder 2">
            <a:extLst>
              <a:ext uri="{FF2B5EF4-FFF2-40B4-BE49-F238E27FC236}">
                <a16:creationId xmlns:a16="http://schemas.microsoft.com/office/drawing/2014/main" id="{48E135C6-5ECE-4888-B6BF-9C9C6D3767A0}"/>
              </a:ext>
            </a:extLst>
          </p:cNvPr>
          <p:cNvSpPr>
            <a:spLocks noGrp="1"/>
          </p:cNvSpPr>
          <p:nvPr>
            <p:ph type="sldNum" sz="quarter" idx="12"/>
          </p:nvPr>
        </p:nvSpPr>
        <p:spPr/>
        <p:txBody>
          <a:bodyPr/>
          <a:lstStyle/>
          <a:p>
            <a:fld id="{28D1B9BE-D941-4EEF-A5AD-4384CF3F4BCC}" type="slidenum">
              <a:rPr lang="en-US" smtClean="0"/>
              <a:pPr/>
              <a:t>9</a:t>
            </a:fld>
            <a:endParaRPr lang="en-US" dirty="0"/>
          </a:p>
        </p:txBody>
      </p:sp>
      <p:sp>
        <p:nvSpPr>
          <p:cNvPr id="4" name="Rectangle 3">
            <a:extLst>
              <a:ext uri="{FF2B5EF4-FFF2-40B4-BE49-F238E27FC236}">
                <a16:creationId xmlns:a16="http://schemas.microsoft.com/office/drawing/2014/main" id="{9F9C0088-3BD3-4ACD-8505-6542FA95104E}"/>
              </a:ext>
            </a:extLst>
          </p:cNvPr>
          <p:cNvSpPr/>
          <p:nvPr/>
        </p:nvSpPr>
        <p:spPr>
          <a:xfrm>
            <a:off x="0" y="1398932"/>
            <a:ext cx="8458200" cy="6463308"/>
          </a:xfrm>
          <a:prstGeom prst="rect">
            <a:avLst/>
          </a:prstGeom>
        </p:spPr>
        <p:txBody>
          <a:bodyPr wrap="square">
            <a:spAutoFit/>
          </a:bodyPr>
          <a:lstStyle/>
          <a:p>
            <a:pPr marL="0" marR="0" algn="just">
              <a:spcBef>
                <a:spcPts val="0"/>
              </a:spcBef>
              <a:spcAft>
                <a:spcPts val="0"/>
              </a:spcAft>
              <a:tabLst>
                <a:tab pos="1200150" algn="l"/>
              </a:tabLst>
            </a:pPr>
            <a:r>
              <a:rPr lang="en-US" sz="1800" b="1" dirty="0">
                <a:effectLst/>
                <a:latin typeface="+mj-lt"/>
                <a:ea typeface="Times New Roman" panose="02020603050405020304" pitchFamily="18" charset="0"/>
              </a:rPr>
              <a:t>Comment 3: </a:t>
            </a:r>
            <a:endParaRPr lang="en-US" sz="1800" dirty="0">
              <a:effectLst/>
              <a:latin typeface="+mj-lt"/>
              <a:ea typeface="Times New Roman" panose="02020603050405020304" pitchFamily="18" charset="0"/>
            </a:endParaRPr>
          </a:p>
          <a:p>
            <a:pPr marL="0" marR="0">
              <a:spcBef>
                <a:spcPts val="0"/>
              </a:spcBef>
              <a:spcAft>
                <a:spcPts val="0"/>
              </a:spcAft>
            </a:pPr>
            <a:r>
              <a:rPr lang="en-US" sz="1800" dirty="0">
                <a:solidFill>
                  <a:srgbClr val="000000"/>
                </a:solidFill>
                <a:effectLst/>
                <a:latin typeface="+mj-lt"/>
                <a:ea typeface="Calibri" panose="020F0502020204030204" pitchFamily="34" charset="0"/>
              </a:rPr>
              <a:t> </a:t>
            </a:r>
            <a:endParaRPr lang="en-US" sz="1800" dirty="0">
              <a:effectLst/>
              <a:latin typeface="+mj-lt"/>
              <a:ea typeface="Times New Roman" panose="02020603050405020304" pitchFamily="18" charset="0"/>
            </a:endParaRPr>
          </a:p>
          <a:p>
            <a:pPr marL="0" marR="0">
              <a:spcBef>
                <a:spcPts val="0"/>
              </a:spcBef>
              <a:spcAft>
                <a:spcPts val="0"/>
              </a:spcAft>
            </a:pPr>
            <a:r>
              <a:rPr lang="en-US" i="1" dirty="0">
                <a:latin typeface="+mj-lt"/>
              </a:rPr>
              <a:t>The CPUE standardization for the post rationalization years: </a:t>
            </a:r>
          </a:p>
          <a:p>
            <a:pPr marL="0" marR="0">
              <a:spcBef>
                <a:spcPts val="0"/>
              </a:spcBef>
              <a:spcAft>
                <a:spcPts val="0"/>
              </a:spcAft>
            </a:pPr>
            <a:r>
              <a:rPr lang="en-US" i="1" dirty="0">
                <a:latin typeface="+mj-lt"/>
              </a:rPr>
              <a:t>○ explore why the index for the WAG is lower in the last three years based on area*year interactions; </a:t>
            </a:r>
          </a:p>
          <a:p>
            <a:pPr marL="0" marR="0">
              <a:spcBef>
                <a:spcPts val="0"/>
              </a:spcBef>
              <a:spcAft>
                <a:spcPts val="0"/>
              </a:spcAft>
            </a:pPr>
            <a:r>
              <a:rPr lang="en-US" i="1" dirty="0">
                <a:latin typeface="+mj-lt"/>
              </a:rPr>
              <a:t>○ explore why the index for the WAG is more precise in the earlier years based on area*year interactions; and </a:t>
            </a:r>
          </a:p>
          <a:p>
            <a:pPr marL="0" marR="0">
              <a:spcBef>
                <a:spcPts val="0"/>
              </a:spcBef>
              <a:spcAft>
                <a:spcPts val="0"/>
              </a:spcAft>
            </a:pPr>
            <a:r>
              <a:rPr lang="en-US" i="1" dirty="0">
                <a:latin typeface="+mj-lt"/>
              </a:rPr>
              <a:t>○ better justify the degrees of freedom for smooths and plot the smooths. </a:t>
            </a:r>
          </a:p>
          <a:p>
            <a:pPr marL="0" marR="0">
              <a:spcBef>
                <a:spcPts val="0"/>
              </a:spcBef>
              <a:spcAft>
                <a:spcPts val="0"/>
              </a:spcAft>
            </a:pPr>
            <a:r>
              <a:rPr lang="en-US" i="1" dirty="0">
                <a:latin typeface="+mj-lt"/>
              </a:rPr>
              <a:t> </a:t>
            </a:r>
          </a:p>
          <a:p>
            <a:pPr marL="0" marR="0" algn="just">
              <a:spcBef>
                <a:spcPts val="0"/>
              </a:spcBef>
              <a:spcAft>
                <a:spcPts val="0"/>
              </a:spcAft>
              <a:tabLst>
                <a:tab pos="1200150" algn="l"/>
              </a:tabLst>
            </a:pPr>
            <a:r>
              <a:rPr lang="en-US" sz="1800" i="1" dirty="0">
                <a:effectLst/>
                <a:latin typeface="+mj-lt"/>
                <a:ea typeface="Times New Roman" panose="02020603050405020304" pitchFamily="18" charset="0"/>
              </a:rPr>
              <a:t>Response: </a:t>
            </a:r>
            <a:endParaRPr lang="en-US" sz="1800" dirty="0">
              <a:effectLst/>
              <a:latin typeface="+mj-lt"/>
              <a:ea typeface="Times New Roman" panose="02020603050405020304" pitchFamily="18" charset="0"/>
            </a:endParaRPr>
          </a:p>
          <a:p>
            <a:pPr marL="0" marR="0" algn="just">
              <a:spcBef>
                <a:spcPts val="0"/>
              </a:spcBef>
              <a:spcAft>
                <a:spcPts val="0"/>
              </a:spcAft>
              <a:tabLst>
                <a:tab pos="1200150" algn="l"/>
              </a:tabLst>
            </a:pPr>
            <a:r>
              <a:rPr lang="en-US" sz="1800" i="1" dirty="0">
                <a:effectLst/>
                <a:latin typeface="+mj-lt"/>
                <a:ea typeface="Times New Roman" panose="02020603050405020304" pitchFamily="18" charset="0"/>
              </a:rPr>
              <a:t>1. The CPUE standardization procedure was improved with special attention given to selecting non-significant predictor variable coefficients in the final GLM.</a:t>
            </a:r>
          </a:p>
          <a:p>
            <a:pPr marL="0" marR="0" algn="just">
              <a:spcBef>
                <a:spcPts val="0"/>
              </a:spcBef>
              <a:spcAft>
                <a:spcPts val="0"/>
              </a:spcAft>
              <a:tabLst>
                <a:tab pos="1200150" algn="l"/>
              </a:tabLst>
            </a:pPr>
            <a:endParaRPr lang="en-US" i="1" dirty="0">
              <a:latin typeface="+mj-lt"/>
              <a:ea typeface="Times New Roman" panose="02020603050405020304" pitchFamily="18" charset="0"/>
            </a:endParaRPr>
          </a:p>
          <a:p>
            <a:pPr marL="0" marR="0" algn="just">
              <a:spcBef>
                <a:spcPts val="0"/>
              </a:spcBef>
              <a:spcAft>
                <a:spcPts val="0"/>
              </a:spcAft>
              <a:tabLst>
                <a:tab pos="1200150" algn="l"/>
              </a:tabLst>
            </a:pPr>
            <a:r>
              <a:rPr lang="en-US" sz="1800" i="1" dirty="0">
                <a:effectLst/>
                <a:latin typeface="+mj-lt"/>
                <a:ea typeface="Times New Roman" panose="02020603050405020304" pitchFamily="18" charset="0"/>
              </a:rPr>
              <a:t>The degrees of freedom of selected smoother variables had drastically reduced in this process (Appendix A).</a:t>
            </a:r>
            <a:endParaRPr lang="en-US" sz="1800" dirty="0">
              <a:effectLst/>
              <a:latin typeface="+mj-lt"/>
              <a:ea typeface="Times New Roman" panose="02020603050405020304" pitchFamily="18" charset="0"/>
            </a:endParaRPr>
          </a:p>
          <a:p>
            <a:pPr marL="0" marR="0" algn="just">
              <a:spcBef>
                <a:spcPts val="0"/>
              </a:spcBef>
              <a:spcAft>
                <a:spcPts val="0"/>
              </a:spcAft>
              <a:tabLst>
                <a:tab pos="1200150" algn="l"/>
              </a:tabLst>
            </a:pPr>
            <a:r>
              <a:rPr lang="en-US" sz="1800" i="1" dirty="0">
                <a:effectLst/>
                <a:latin typeface="+mj-lt"/>
                <a:ea typeface="Times New Roman" panose="02020603050405020304" pitchFamily="18" charset="0"/>
              </a:rPr>
              <a:t> </a:t>
            </a:r>
            <a:endParaRPr lang="en-US" sz="1800" dirty="0">
              <a:effectLst/>
              <a:latin typeface="+mj-lt"/>
              <a:ea typeface="Times New Roman" panose="02020603050405020304" pitchFamily="18" charset="0"/>
            </a:endParaRPr>
          </a:p>
          <a:p>
            <a:pPr marL="0" marR="0" algn="just">
              <a:spcBef>
                <a:spcPts val="0"/>
              </a:spcBef>
              <a:spcAft>
                <a:spcPts val="0"/>
              </a:spcAft>
              <a:tabLst>
                <a:tab pos="1200150" algn="l"/>
              </a:tabLst>
            </a:pPr>
            <a:r>
              <a:rPr lang="en-US" sz="1800" i="1" dirty="0">
                <a:effectLst/>
                <a:latin typeface="+mj-lt"/>
                <a:ea typeface="Times New Roman" panose="02020603050405020304" pitchFamily="18" charset="0"/>
              </a:rPr>
              <a:t>2. The predicted area*year interaction curve was compared with the input area*year interaction curve in a separate plot in Figure 17 for </a:t>
            </a:r>
            <a:r>
              <a:rPr lang="en-US" sz="1800" i="1" dirty="0">
                <a:solidFill>
                  <a:srgbClr val="FF0000"/>
                </a:solidFill>
                <a:effectLst/>
                <a:latin typeface="+mj-lt"/>
                <a:ea typeface="Times New Roman" panose="02020603050405020304" pitchFamily="18" charset="0"/>
              </a:rPr>
              <a:t>WAG</a:t>
            </a:r>
            <a:r>
              <a:rPr lang="en-US" sz="1800" i="1" dirty="0">
                <a:effectLst/>
                <a:latin typeface="+mj-lt"/>
                <a:ea typeface="Times New Roman" panose="02020603050405020304" pitchFamily="18" charset="0"/>
              </a:rPr>
              <a:t>. It indicated that the index was no more precise in early years than later years. </a:t>
            </a:r>
            <a:endParaRPr lang="en-US" sz="1800" dirty="0">
              <a:effectLst/>
              <a:latin typeface="+mj-lt"/>
              <a:ea typeface="Times New Roman" panose="02020603050405020304" pitchFamily="18" charset="0"/>
            </a:endParaRPr>
          </a:p>
          <a:p>
            <a:pPr marL="0" marR="0" algn="just">
              <a:spcBef>
                <a:spcPts val="0"/>
              </a:spcBef>
              <a:spcAft>
                <a:spcPts val="0"/>
              </a:spcAft>
              <a:tabLst>
                <a:tab pos="1200150" algn="l"/>
              </a:tabLst>
            </a:pPr>
            <a:endParaRPr lang="en-US" i="1" dirty="0">
              <a:solidFill>
                <a:srgbClr val="FFC000"/>
              </a:solidFill>
            </a:endParaRPr>
          </a:p>
          <a:p>
            <a:endParaRPr lang="en-US" i="1" dirty="0">
              <a:solidFill>
                <a:srgbClr val="FFC000"/>
              </a:solidFill>
            </a:endParaRPr>
          </a:p>
          <a:p>
            <a:endParaRPr lang="en-US" i="1" dirty="0">
              <a:solidFill>
                <a:srgbClr val="FFC000"/>
              </a:solidFill>
            </a:endParaRPr>
          </a:p>
          <a:p>
            <a:endParaRPr lang="en-US" i="1" dirty="0">
              <a:solidFill>
                <a:srgbClr val="FFC000"/>
              </a:solidFill>
            </a:endParaRPr>
          </a:p>
        </p:txBody>
      </p:sp>
    </p:spTree>
    <p:extLst>
      <p:ext uri="{BB962C8B-B14F-4D97-AF65-F5344CB8AC3E}">
        <p14:creationId xmlns:p14="http://schemas.microsoft.com/office/powerpoint/2010/main" val="38963225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39409</TotalTime>
  <Words>3437</Words>
  <Application>Microsoft Office PowerPoint</Application>
  <PresentationFormat>On-screen Show (4:3)</PresentationFormat>
  <Paragraphs>503</Paragraphs>
  <Slides>39</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Cambria Math</vt:lpstr>
      <vt:lpstr>Times New Roman</vt:lpstr>
      <vt:lpstr>Wingdings</vt:lpstr>
      <vt:lpstr>Perspective</vt:lpstr>
      <vt:lpstr>    Aleutian Islands Golden King Crab Model Scenarios for May 2022 Assessment</vt:lpstr>
      <vt:lpstr>EAG</vt:lpstr>
      <vt:lpstr>Topics</vt:lpstr>
      <vt:lpstr>Length based modeling approach</vt:lpstr>
      <vt:lpstr>May 2021 CPT (selected) comments</vt:lpstr>
      <vt:lpstr>Figure B.3. Segmented linear regression fit to CH vs. CL data of male golden king crab for 2018–2020 in AI.  </vt:lpstr>
      <vt:lpstr>CPT comments continued</vt:lpstr>
      <vt:lpstr>Figure D.1. Comparison of Aleutian Islands golden king crab index of abundance in Blocks#1 to 10 between RACE slope survey (light brown bars) and corresponding years’ observer samples (light blue bars). </vt:lpstr>
      <vt:lpstr>CPT comments continued</vt:lpstr>
      <vt:lpstr>CPT comments continued</vt:lpstr>
      <vt:lpstr>CPT comments continued</vt:lpstr>
      <vt:lpstr>CPT comments continued</vt:lpstr>
      <vt:lpstr>June 2021 SSC (selected) comments</vt:lpstr>
      <vt:lpstr>SSC comments continued</vt:lpstr>
      <vt:lpstr>SSC comments continued</vt:lpstr>
      <vt:lpstr>PowerPoint Presentation</vt:lpstr>
      <vt:lpstr>CPUE standardization: (a) final main effects models for observer samples (21.1a) </vt:lpstr>
      <vt:lpstr>CPUE standardization: (b) final main effects models for observer samples omitting one vessel’s data (21.1d) </vt:lpstr>
      <vt:lpstr>CPUE standardization: (c) final main effects models for fish ticket samples</vt:lpstr>
      <vt:lpstr>d. Estimation of observer CPUE index by  the Year:Area interaction model (21.1b) </vt:lpstr>
      <vt:lpstr>PowerPoint Presentation</vt:lpstr>
      <vt:lpstr>PowerPoint Presentation</vt:lpstr>
      <vt:lpstr>PowerPoint Presentation</vt:lpstr>
      <vt:lpstr>PowerPoint Presentation</vt:lpstr>
      <vt:lpstr>Observer CPUE index by  the Year:Area interaction model….. continued</vt:lpstr>
      <vt:lpstr>Observer CPUE index by  the Year:Area interaction model….. continued</vt:lpstr>
      <vt:lpstr>Model results</vt:lpstr>
      <vt:lpstr>Model results</vt:lpstr>
      <vt:lpstr>Model results</vt:lpstr>
      <vt:lpstr>Model results</vt:lpstr>
      <vt:lpstr>Figures 8 and 18 . Estimated number of male recruits (millions of crab  ≥ 101 mm CL) for 21.1a, 21.1b, and 21.1c model fits to EAG  (top) and 21.1a, 21.1b, 21.1c, and 20.1d model fits for WAG (bottom), 1961–2021.  </vt:lpstr>
      <vt:lpstr>         Figure 9. Observed (open circle) vs. predicted (solid line) retained catch (top left), total catch (top right), and groundfish bycatch (bottom left) of golden king crab for 21.1a, 21.1b, and 21.1c model fits to EAG data, 1981/82–2020/21.   .  </vt:lpstr>
      <vt:lpstr>               Figure 19. Observed (open circle) vs. predicted (solid line) retained catch (top left), total catch (top right), and groundfish bycatch (bottom left) of golden king crab for 21.1a, 21.1b, 21.1c, and 21.1d model fits to WAG data, 1981/82–2020/21.     .  .  </vt:lpstr>
      <vt:lpstr>    Figure 11. Trends in pot fishery full selection total fishing mortality of golden king crab for 21.1a, 21.1b, and 21.1c model fits to EAG (left) and for 21.1a, 21.1b, 21.1c, and 21.1d model fits to WAG (right) data, 1981/82–2020/21.   </vt:lpstr>
      <vt:lpstr>    Figure 21. Comparison of 21.1a, 21.1a1 (a higher M of 0.38yr-1 was used for years &gt; 1998 in the assessment), and 21.1c models’ retrospective fits for EAG. </vt:lpstr>
      <vt:lpstr>          Figure 12. Trends in golden king crab mature male biomass for 21.1a, 21.1b, and 21.1c model fits to EAG (left) and for 21.1a, 21.1b, 21.1c, and 21.1d model fits to WAG (right) data. Top: 1960/61–2020/21, bottom: 2005/06–2020/21. Model21.1a estimate has two standard error confidence limits.    </vt:lpstr>
      <vt:lpstr>PowerPoint Presentation</vt:lpstr>
      <vt:lpstr>PowerPoint Presentation</vt:lpstr>
      <vt:lpstr>PowerPoint Presentation</vt:lpstr>
    </vt:vector>
  </TitlesOfParts>
  <Company>Alaska Dept of Fish and Game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Standardization of CPUE from Aleutian Islands Golden King Crab Fishery Observer Data</dc:title>
  <dc:creator>Windows User</dc:creator>
  <cp:lastModifiedBy>Siddeek, Shareef (DFG)</cp:lastModifiedBy>
  <cp:revision>2721</cp:revision>
  <cp:lastPrinted>2016-09-18T18:45:13Z</cp:lastPrinted>
  <dcterms:created xsi:type="dcterms:W3CDTF">2013-09-13T00:55:09Z</dcterms:created>
  <dcterms:modified xsi:type="dcterms:W3CDTF">2022-01-10T04:39:23Z</dcterms:modified>
</cp:coreProperties>
</file>