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621" r:id="rId2"/>
    <p:sldId id="622" r:id="rId3"/>
    <p:sldId id="655" r:id="rId4"/>
    <p:sldId id="710" r:id="rId5"/>
    <p:sldId id="623" r:id="rId6"/>
    <p:sldId id="624" r:id="rId7"/>
    <p:sldId id="713" r:id="rId8"/>
    <p:sldId id="717" r:id="rId9"/>
    <p:sldId id="716" r:id="rId1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tkot" initials="k" lastIdx="21" clrIdx="0">
    <p:extLst/>
  </p:cmAuthor>
  <p:cmAuthor id="2" name="Chris Rooper" initials="CR" lastIdx="1" clrIdx="1">
    <p:extLst/>
  </p:cmAuthor>
  <p:cmAuthor id="3" name="Robert R Lauth" initials="RRL" lastIdx="25" clrIdx="2"/>
  <p:cmAuthor id="4" name="wayne.palsson" initials="w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81442" autoAdjust="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928" y="1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723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928" y="8842723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fld id="{0A82B199-B254-4A9B-86D3-3267B4AFA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90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928" y="1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616" y="4422131"/>
            <a:ext cx="5617870" cy="418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723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928" y="8842723"/>
            <a:ext cx="3043649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defTabSz="933337">
              <a:defRPr sz="1300">
                <a:latin typeface="Arial" charset="0"/>
              </a:defRPr>
            </a:lvl1pPr>
          </a:lstStyle>
          <a:p>
            <a:pPr>
              <a:defRPr/>
            </a:pPr>
            <a:fld id="{FB5E5B07-5871-465F-93E6-6A7C21A25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94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76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Acknowledge:</a:t>
            </a:r>
          </a:p>
          <a:p>
            <a:pPr defTabSz="88276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co-authors, </a:t>
            </a:r>
          </a:p>
          <a:p>
            <a:pPr defTabSz="88276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BOEM - for funding for the bottom trawl survey, and Catherine Coon</a:t>
            </a:r>
            <a:r>
              <a:rPr lang="en-US" baseline="0" dirty="0" smtClean="0"/>
              <a:t> for her support.</a:t>
            </a:r>
            <a:endParaRPr lang="en-US" dirty="0" smtClean="0"/>
          </a:p>
          <a:p>
            <a:pPr defTabSz="88276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defTabSz="88276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Jared Weems and Franz </a:t>
            </a:r>
            <a:r>
              <a:rPr lang="en-US" dirty="0" err="1" smtClean="0"/>
              <a:t>Mueter</a:t>
            </a:r>
            <a:r>
              <a:rPr lang="en-US" dirty="0" smtClean="0"/>
              <a:t> for Program support of Arctic </a:t>
            </a:r>
            <a:r>
              <a:rPr lang="en-US" dirty="0" err="1" smtClean="0"/>
              <a:t>Eis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9E1B3-90DA-418A-9CE2-89AC816D5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60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38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4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305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0690" indent="-22069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28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0690" indent="-22069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9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0690" indent="-22069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579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5E5B07-5871-465F-93E6-6A7C21A2568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9523E-7769-480A-9876-12BC43B58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9E4EF-131D-4204-9A6F-DB9123F5E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32B1-6F2A-41CC-AC01-628550FAE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80585-C99E-4A1D-9130-ED678AB1B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99A61-CD53-453D-9E6B-486D01D49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32E4F-8AC2-4864-8A46-65459A040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66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FCA16-2C54-4B2E-A458-FDB292528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B7D29-63DB-4EF4-A8C9-CA5C30134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9C437-BB80-4230-A371-1C575A06A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4C625-95DD-4678-BD9A-457A8B438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9F9FA-3DE9-4D3D-BC8A-F5482E11F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1BEDC-5EAB-4159-9F7B-D1045BFBF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FD039-5122-4020-AAA4-CC9948AD0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DE378-B8FE-464F-84F2-DA1E028F4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25546F4-235F-4ED8-8598-FDDC32509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34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8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4" y="-27709"/>
            <a:ext cx="9192023" cy="689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33600" y="2514600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>
                <a:solidFill>
                  <a:srgbClr val="FFFFFF"/>
                </a:solidFill>
                <a:latin typeface="+mj-lt"/>
                <a:ea typeface="+mj-ea"/>
                <a:cs typeface="Arial Narrow Bold"/>
              </a:defRPr>
            </a:lvl1pPr>
          </a:lstStyle>
          <a:p>
            <a:pPr algn="l"/>
            <a:r>
              <a:rPr lang="en-US" dirty="0" smtClean="0"/>
              <a:t>Current  </a:t>
            </a:r>
            <a:r>
              <a:rPr lang="en-US" dirty="0"/>
              <a:t>R</a:t>
            </a:r>
            <a:r>
              <a:rPr lang="en-US" dirty="0" smtClean="0"/>
              <a:t>esearch Priorities &amp; Challenges for AFSC  Groundfish and Shellfish Assessment Programs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304800" y="4867624"/>
            <a:ext cx="4191000" cy="122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endParaRPr lang="en-US" sz="1700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72200" y="6199909"/>
            <a:ext cx="2655887" cy="57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NPFMC, January 2020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9800" y="5181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Stanislaw </a:t>
            </a:r>
            <a:r>
              <a:rPr lang="en-US" sz="2000" dirty="0" err="1" smtClean="0"/>
              <a:t>Kotwicki</a:t>
            </a:r>
            <a:r>
              <a:rPr lang="en-US" sz="2000" dirty="0" smtClean="0"/>
              <a:t> &amp; Michael </a:t>
            </a:r>
            <a:r>
              <a:rPr lang="en-US" sz="2000" dirty="0" err="1" smtClean="0"/>
              <a:t>Litzow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43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067800" cy="5353050"/>
          </a:xfrm>
        </p:spPr>
        <p:txBody>
          <a:bodyPr/>
          <a:lstStyle/>
          <a:p>
            <a:endParaRPr lang="en-US" b="1" dirty="0" smtClean="0">
              <a:effectLst/>
            </a:endParaRPr>
          </a:p>
          <a:p>
            <a:r>
              <a:rPr lang="en-US" b="1" dirty="0" smtClean="0">
                <a:effectLst/>
              </a:rPr>
              <a:t>To </a:t>
            </a:r>
            <a:r>
              <a:rPr lang="en-US" b="1" dirty="0">
                <a:effectLst/>
              </a:rPr>
              <a:t>support </a:t>
            </a:r>
            <a:r>
              <a:rPr lang="en-US" b="1" dirty="0" smtClean="0">
                <a:effectLst/>
              </a:rPr>
              <a:t>ecosystem-based fisheries management by generating </a:t>
            </a:r>
            <a:r>
              <a:rPr lang="en-US" b="1" dirty="0">
                <a:effectLst/>
              </a:rPr>
              <a:t>the best scientific data available for </a:t>
            </a:r>
            <a:r>
              <a:rPr lang="en-US" b="1" dirty="0" smtClean="0">
                <a:effectLst/>
              </a:rPr>
              <a:t>conserving Alaska’s living </a:t>
            </a:r>
            <a:r>
              <a:rPr lang="en-US" b="1" dirty="0">
                <a:effectLst/>
              </a:rPr>
              <a:t>marine </a:t>
            </a:r>
            <a:r>
              <a:rPr lang="en-US" b="1" dirty="0" smtClean="0">
                <a:effectLst/>
              </a:rPr>
              <a:t>resources.</a:t>
            </a:r>
            <a:endParaRPr lang="en-US" sz="2800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7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981200"/>
          </a:xfrm>
        </p:spPr>
        <p:txBody>
          <a:bodyPr/>
          <a:lstStyle/>
          <a:p>
            <a:r>
              <a:rPr lang="en-US" sz="3600" dirty="0" smtClean="0"/>
              <a:t>Fundamental Survey &amp; Science Products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067800" cy="2133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effectLst/>
              </a:rPr>
              <a:t>Survey data </a:t>
            </a:r>
            <a:r>
              <a:rPr lang="en-US" sz="2800" b="1" dirty="0" smtClean="0">
                <a:effectLst/>
              </a:rPr>
              <a:t>are the foundation </a:t>
            </a:r>
            <a:r>
              <a:rPr lang="en-US" sz="2800" b="1" dirty="0">
                <a:effectLst/>
              </a:rPr>
              <a:t>for </a:t>
            </a:r>
            <a:r>
              <a:rPr lang="en-US" sz="2800" b="1" dirty="0" smtClean="0">
                <a:effectLst/>
              </a:rPr>
              <a:t>groundfish and shellfish assessments.  They also contribute valuable ecosystem data used to manage resources, and to understand population &amp; ecosystem change.</a:t>
            </a:r>
          </a:p>
          <a:p>
            <a:pPr marL="0" indent="0" algn="ctr">
              <a:buNone/>
            </a:pPr>
            <a:endParaRPr lang="en-US" sz="2800" b="1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124200"/>
            <a:ext cx="8229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3200" b="1" dirty="0"/>
              <a:t>Estimates of relative or absolute (e.g. Tier 5) abundance, biomass and uncertainty</a:t>
            </a: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3200" b="1" dirty="0"/>
              <a:t>Sex, size and age structure</a:t>
            </a: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3200" b="1" dirty="0" smtClean="0"/>
              <a:t>Distribution</a:t>
            </a: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3200" b="1" dirty="0"/>
              <a:t>Environmental data and ecosystem indicators</a:t>
            </a:r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5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Additional Survey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1600200"/>
            <a:ext cx="9067800" cy="5353050"/>
          </a:xfrm>
        </p:spPr>
        <p:txBody>
          <a:bodyPr/>
          <a:lstStyle/>
          <a:p>
            <a:endParaRPr lang="en-US" sz="2800" b="1" dirty="0" smtClean="0">
              <a:effectLst/>
            </a:endParaRPr>
          </a:p>
          <a:p>
            <a:r>
              <a:rPr lang="en-US" sz="2800" b="1" dirty="0" smtClean="0">
                <a:effectLst/>
              </a:rPr>
              <a:t>Fish &amp; crab condition / </a:t>
            </a:r>
            <a:r>
              <a:rPr lang="en-US" sz="2800" b="1" dirty="0">
                <a:effectLst/>
              </a:rPr>
              <a:t>crab reproductive metrics</a:t>
            </a:r>
          </a:p>
          <a:p>
            <a:r>
              <a:rPr lang="en-US" sz="2800" b="1" dirty="0">
                <a:effectLst/>
              </a:rPr>
              <a:t>Community structure</a:t>
            </a:r>
          </a:p>
          <a:p>
            <a:r>
              <a:rPr lang="en-US" sz="2800" b="1" dirty="0" smtClean="0">
                <a:effectLst/>
              </a:rPr>
              <a:t>Stomach </a:t>
            </a:r>
            <a:r>
              <a:rPr lang="en-US" sz="2800" b="1" dirty="0">
                <a:effectLst/>
              </a:rPr>
              <a:t>sampling / predator-prey interactions</a:t>
            </a:r>
          </a:p>
          <a:p>
            <a:r>
              <a:rPr lang="en-US" sz="2800" b="1" dirty="0">
                <a:effectLst/>
              </a:rPr>
              <a:t>Benthic samples for </a:t>
            </a:r>
            <a:r>
              <a:rPr lang="en-US" sz="2800" b="1" dirty="0" err="1">
                <a:effectLst/>
              </a:rPr>
              <a:t>epifauna</a:t>
            </a:r>
            <a:r>
              <a:rPr lang="en-US" sz="2800" b="1" dirty="0">
                <a:effectLst/>
              </a:rPr>
              <a:t> (prey energy) and for substrate type (as habitat)</a:t>
            </a:r>
          </a:p>
          <a:p>
            <a:r>
              <a:rPr lang="en-US" sz="2800" b="1" dirty="0" smtClean="0">
                <a:effectLst/>
              </a:rPr>
              <a:t>A platform for other </a:t>
            </a:r>
            <a:r>
              <a:rPr lang="en-US" sz="2800" b="1" dirty="0">
                <a:effectLst/>
              </a:rPr>
              <a:t>requested scientific </a:t>
            </a:r>
            <a:r>
              <a:rPr lang="en-US" sz="2800" b="1" dirty="0" smtClean="0">
                <a:effectLst/>
              </a:rPr>
              <a:t>collections, whenever possible</a:t>
            </a:r>
            <a:endParaRPr lang="en-US" sz="2800" b="1" dirty="0">
              <a:effectLst/>
            </a:endParaRP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4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" y="1497488"/>
            <a:ext cx="9144000" cy="5360512"/>
          </a:xfrm>
        </p:spPr>
        <p:txBody>
          <a:bodyPr/>
          <a:lstStyle/>
          <a:p>
            <a:r>
              <a:rPr lang="en-US" sz="2400" b="1" dirty="0" smtClean="0">
                <a:effectLst/>
              </a:rPr>
              <a:t>Understand and document changes in fish </a:t>
            </a:r>
            <a:r>
              <a:rPr lang="en-US" sz="2400" b="1" dirty="0">
                <a:effectLst/>
              </a:rPr>
              <a:t>distribution within or outside fixed survey </a:t>
            </a:r>
            <a:r>
              <a:rPr lang="en-US" sz="2400" b="1" dirty="0" smtClean="0">
                <a:effectLst/>
              </a:rPr>
              <a:t>areas (e.g. climate-mediated change) </a:t>
            </a:r>
          </a:p>
          <a:p>
            <a:r>
              <a:rPr lang="en-US" sz="2400" b="1" dirty="0" smtClean="0">
                <a:effectLst/>
              </a:rPr>
              <a:t>Identify and provide solutions for:</a:t>
            </a:r>
          </a:p>
          <a:p>
            <a:pPr lvl="1"/>
            <a:r>
              <a:rPr lang="en-US" sz="2000" b="1" dirty="0" smtClean="0">
                <a:effectLst/>
              </a:rPr>
              <a:t>gaps </a:t>
            </a:r>
            <a:r>
              <a:rPr lang="en-US" sz="2000" b="1" dirty="0">
                <a:effectLst/>
              </a:rPr>
              <a:t>in survey coverage (e.g. untrawlable habitat, new NBS </a:t>
            </a:r>
            <a:r>
              <a:rPr lang="en-US" sz="2000" b="1" dirty="0" smtClean="0">
                <a:effectLst/>
              </a:rPr>
              <a:t>survey, EBS slope).</a:t>
            </a:r>
            <a:endParaRPr lang="en-US" sz="2000" b="1" dirty="0">
              <a:effectLst/>
            </a:endParaRPr>
          </a:p>
          <a:p>
            <a:pPr lvl="1"/>
            <a:r>
              <a:rPr lang="en-US" sz="2000" b="1" dirty="0" smtClean="0">
                <a:effectLst/>
              </a:rPr>
              <a:t>how t</a:t>
            </a:r>
            <a:r>
              <a:rPr lang="en-US" sz="2000" b="1" dirty="0" smtClean="0">
                <a:effectLst/>
              </a:rPr>
              <a:t>o assure consistency of time series in the light of distribution changes and reductions in survey effort    </a:t>
            </a:r>
            <a:endParaRPr lang="en-US" sz="2000" b="1" dirty="0">
              <a:effectLst/>
            </a:endParaRPr>
          </a:p>
          <a:p>
            <a:pPr lvl="1"/>
            <a:r>
              <a:rPr lang="en-US" sz="2000" b="1" dirty="0" smtClean="0">
                <a:effectLst/>
              </a:rPr>
              <a:t>issues related to gear </a:t>
            </a:r>
            <a:r>
              <a:rPr lang="en-US" sz="2000" b="1" dirty="0">
                <a:effectLst/>
              </a:rPr>
              <a:t>sampling </a:t>
            </a:r>
            <a:r>
              <a:rPr lang="en-US" sz="2000" b="1" dirty="0" smtClean="0">
                <a:effectLst/>
              </a:rPr>
              <a:t>efficiency and catchability (e.g. </a:t>
            </a:r>
            <a:r>
              <a:rPr lang="en-US" sz="2000" b="1" dirty="0" smtClean="0">
                <a:effectLst/>
              </a:rPr>
              <a:t>total variance estimation, variance propagation to stock assessments</a:t>
            </a:r>
            <a:r>
              <a:rPr lang="en-US" sz="2000" b="1" dirty="0" smtClean="0">
                <a:effectLst/>
              </a:rPr>
              <a:t>)</a:t>
            </a:r>
            <a:endParaRPr lang="en-US" sz="2000" b="1" dirty="0" smtClean="0">
              <a:effectLst/>
            </a:endParaRPr>
          </a:p>
          <a:p>
            <a:r>
              <a:rPr lang="en-US" sz="2400" b="1" dirty="0" smtClean="0">
                <a:effectLst/>
              </a:rPr>
              <a:t>Research, develop, and adopt</a:t>
            </a:r>
          </a:p>
          <a:p>
            <a:pPr lvl="1"/>
            <a:r>
              <a:rPr lang="en-US" sz="2000" b="1" dirty="0" smtClean="0">
                <a:effectLst/>
              </a:rPr>
              <a:t>new </a:t>
            </a:r>
            <a:r>
              <a:rPr lang="en-US" sz="2000" b="1" dirty="0">
                <a:effectLst/>
              </a:rPr>
              <a:t>statistical methods </a:t>
            </a:r>
            <a:r>
              <a:rPr lang="en-US" sz="2000" b="1" dirty="0" smtClean="0">
                <a:effectLst/>
              </a:rPr>
              <a:t>to improve survey estimates of abundance (e.g. </a:t>
            </a:r>
            <a:r>
              <a:rPr lang="en-US" sz="2000" b="1" dirty="0" err="1" smtClean="0">
                <a:effectLst/>
              </a:rPr>
              <a:t>spatio</a:t>
            </a:r>
            <a:r>
              <a:rPr lang="en-US" sz="2000" b="1" dirty="0" smtClean="0">
                <a:effectLst/>
              </a:rPr>
              <a:t>-temporal </a:t>
            </a:r>
            <a:r>
              <a:rPr lang="en-US" sz="2000" b="1" dirty="0">
                <a:effectLst/>
              </a:rPr>
              <a:t>models, model derived estimates of catchability)</a:t>
            </a:r>
          </a:p>
          <a:p>
            <a:pPr lvl="1"/>
            <a:r>
              <a:rPr lang="en-US" sz="2000" b="1" dirty="0" smtClean="0">
                <a:effectLst/>
              </a:rPr>
              <a:t>adopting new knowledge (e.g. </a:t>
            </a:r>
            <a:r>
              <a:rPr lang="en-US" sz="2000" b="1" dirty="0" smtClean="0">
                <a:effectLst/>
              </a:rPr>
              <a:t>environmental covariates</a:t>
            </a:r>
            <a:r>
              <a:rPr lang="en-US" sz="2000" b="1" dirty="0" smtClean="0">
                <a:effectLst/>
              </a:rPr>
              <a:t>) and technologies to </a:t>
            </a:r>
            <a:r>
              <a:rPr lang="en-US" sz="2000" b="1" dirty="0" smtClean="0">
                <a:effectLst/>
              </a:rPr>
              <a:t>improve survey efficiency, accuracy, and reduce uncertainty.</a:t>
            </a:r>
            <a:endParaRPr lang="en-US" sz="2000" b="1" dirty="0">
              <a:effectLst/>
            </a:endParaRP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52400" y="152400"/>
            <a:ext cx="9372600" cy="11430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effectLst/>
              </a:rPr>
              <a:t>General Research Priorities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8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Underlying Research Challenges</a:t>
            </a:r>
            <a:endParaRPr lang="en-US" sz="3600" strike="sngStrike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581650"/>
          </a:xfrm>
        </p:spPr>
        <p:txBody>
          <a:bodyPr/>
          <a:lstStyle/>
          <a:p>
            <a:r>
              <a:rPr lang="en-US" sz="2400" b="1" dirty="0">
                <a:effectLst/>
              </a:rPr>
              <a:t>Underlying assumptions for design-based survey estimates </a:t>
            </a:r>
            <a:r>
              <a:rPr lang="en-US" sz="2400" b="1" dirty="0" smtClean="0">
                <a:effectLst/>
              </a:rPr>
              <a:t>often not met due to variation in catchability.</a:t>
            </a:r>
            <a:endParaRPr lang="en-US" sz="2400" b="1" dirty="0">
              <a:effectLst/>
            </a:endParaRPr>
          </a:p>
          <a:p>
            <a:r>
              <a:rPr lang="en-US" sz="2400" b="1" dirty="0">
                <a:effectLst/>
              </a:rPr>
              <a:t>Often faced with sudden and unexpected reductions in survey </a:t>
            </a:r>
            <a:r>
              <a:rPr lang="en-US" sz="2400" b="1" dirty="0" smtClean="0">
                <a:effectLst/>
              </a:rPr>
              <a:t>effort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smtClean="0">
                <a:effectLst/>
              </a:rPr>
              <a:t>associated with poorly understood risks to time series continuity (e.g. Bering Sea slope survey).</a:t>
            </a:r>
            <a:endParaRPr lang="en-US" sz="2400" b="1" dirty="0">
              <a:effectLst/>
            </a:endParaRPr>
          </a:p>
          <a:p>
            <a:r>
              <a:rPr lang="en-US" sz="2400" b="1" dirty="0" smtClean="0">
                <a:effectLst/>
              </a:rPr>
              <a:t>Need to understand and communicate effects of violating assumptions (e.g., to managers, SA authors, CIE reviewers). Need to estimate and propagate sources of uncertainty.</a:t>
            </a:r>
          </a:p>
          <a:p>
            <a:r>
              <a:rPr lang="en-US" sz="2400" b="1" dirty="0" smtClean="0">
                <a:effectLst/>
              </a:rPr>
              <a:t>Changing </a:t>
            </a:r>
            <a:r>
              <a:rPr lang="en-US" sz="2400" b="1" dirty="0">
                <a:effectLst/>
              </a:rPr>
              <a:t>needs for other data </a:t>
            </a:r>
            <a:r>
              <a:rPr lang="en-US" sz="2400" b="1" dirty="0" smtClean="0">
                <a:effectLst/>
              </a:rPr>
              <a:t>products (e.g. ecosystem </a:t>
            </a:r>
            <a:r>
              <a:rPr lang="en-US" sz="2400" b="1" dirty="0">
                <a:effectLst/>
              </a:rPr>
              <a:t>indicators, life </a:t>
            </a:r>
            <a:r>
              <a:rPr lang="en-US" sz="2400" b="1" dirty="0" smtClean="0">
                <a:effectLst/>
              </a:rPr>
              <a:t>history information, </a:t>
            </a:r>
            <a:r>
              <a:rPr lang="en-US" sz="2400" b="1" dirty="0">
                <a:effectLst/>
              </a:rPr>
              <a:t>Essential Fish </a:t>
            </a:r>
            <a:r>
              <a:rPr lang="en-US" sz="2400" b="1" dirty="0" smtClean="0">
                <a:effectLst/>
              </a:rPr>
              <a:t>Habitat).</a:t>
            </a:r>
          </a:p>
          <a:p>
            <a:r>
              <a:rPr lang="en-US" sz="2400" b="1" dirty="0" smtClean="0">
                <a:effectLst/>
              </a:rPr>
              <a:t>Increased needs for environmental data</a:t>
            </a:r>
            <a:r>
              <a:rPr lang="en-US" sz="2400" b="1" dirty="0" smtClean="0">
                <a:effectLst/>
              </a:rPr>
              <a:t>.</a:t>
            </a:r>
          </a:p>
          <a:p>
            <a:r>
              <a:rPr lang="en-US" sz="2400" b="1" dirty="0" smtClean="0">
                <a:effectLst/>
              </a:rPr>
              <a:t>Unclear expectations for the technologies to solve our problems </a:t>
            </a:r>
            <a:endParaRPr lang="en-US" sz="2400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7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An Example of Specific Studies</a:t>
            </a:r>
            <a:endParaRPr lang="en-US" sz="3600" strike="sngStrike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effectLst/>
              </a:rPr>
              <a:t>Responding to </a:t>
            </a:r>
            <a:r>
              <a:rPr lang="en-US" sz="2400" b="1" dirty="0" smtClean="0">
                <a:effectLst/>
              </a:rPr>
              <a:t>environmental changes and distribution </a:t>
            </a:r>
            <a:r>
              <a:rPr lang="en-US" sz="2400" b="1" dirty="0" smtClean="0">
                <a:effectLst/>
              </a:rPr>
              <a:t>shifts</a:t>
            </a:r>
            <a:endParaRPr lang="en-US" sz="2400" b="1" dirty="0">
              <a:effectLst/>
            </a:endParaRPr>
          </a:p>
          <a:p>
            <a:r>
              <a:rPr lang="en-US" sz="2400" b="1" dirty="0" smtClean="0">
                <a:effectLst/>
              </a:rPr>
              <a:t>Survey simulation studies </a:t>
            </a:r>
            <a:endParaRPr lang="en-US" sz="2400" b="1" dirty="0" smtClean="0">
              <a:effectLst/>
            </a:endParaRPr>
          </a:p>
          <a:p>
            <a:r>
              <a:rPr lang="en-US" sz="2400" b="1" dirty="0" smtClean="0">
                <a:effectLst/>
              </a:rPr>
              <a:t>Expand </a:t>
            </a:r>
            <a:r>
              <a:rPr lang="en-US" sz="2400" b="1" dirty="0">
                <a:effectLst/>
              </a:rPr>
              <a:t>survey footprint into new areas </a:t>
            </a:r>
            <a:endParaRPr lang="en-US" sz="2400" b="1" dirty="0" smtClean="0">
              <a:effectLst/>
            </a:endParaRPr>
          </a:p>
          <a:p>
            <a:r>
              <a:rPr lang="en-US" sz="2400" b="1" dirty="0" smtClean="0">
                <a:effectLst/>
              </a:rPr>
              <a:t>Study spatial dynamics </a:t>
            </a:r>
          </a:p>
          <a:p>
            <a:r>
              <a:rPr lang="en-US" sz="2400" b="1" dirty="0" smtClean="0">
                <a:effectLst/>
              </a:rPr>
              <a:t>Document migrations (e.g. tagging)</a:t>
            </a:r>
            <a:endParaRPr lang="en-US" sz="2400" b="1" dirty="0">
              <a:effectLst/>
            </a:endParaRPr>
          </a:p>
          <a:p>
            <a:r>
              <a:rPr lang="en-US" sz="2400" b="1" dirty="0" smtClean="0">
                <a:effectLst/>
              </a:rPr>
              <a:t>Document ontogenetic </a:t>
            </a:r>
            <a:r>
              <a:rPr lang="en-US" sz="2400" b="1" dirty="0">
                <a:effectLst/>
              </a:rPr>
              <a:t>changes in distribution</a:t>
            </a:r>
          </a:p>
          <a:p>
            <a:r>
              <a:rPr lang="en-US" sz="2400" b="1" dirty="0" smtClean="0">
                <a:effectLst/>
              </a:rPr>
              <a:t>Investigate density-dependent </a:t>
            </a:r>
            <a:r>
              <a:rPr lang="en-US" sz="2400" b="1" dirty="0">
                <a:effectLst/>
              </a:rPr>
              <a:t>effects (on </a:t>
            </a:r>
            <a:r>
              <a:rPr lang="en-US" sz="2400" b="1" dirty="0" smtClean="0">
                <a:effectLst/>
              </a:rPr>
              <a:t>distribution of </a:t>
            </a:r>
            <a:r>
              <a:rPr lang="en-US" sz="2400" b="1" dirty="0">
                <a:effectLst/>
              </a:rPr>
              <a:t>core population)</a:t>
            </a:r>
          </a:p>
          <a:p>
            <a:r>
              <a:rPr lang="en-US" sz="2400" b="1" dirty="0" smtClean="0">
                <a:effectLst/>
              </a:rPr>
              <a:t>Document species </a:t>
            </a:r>
            <a:r>
              <a:rPr lang="en-US" sz="2400" b="1" dirty="0">
                <a:effectLst/>
              </a:rPr>
              <a:t>interactions (trophic and perhaps non-trophic) </a:t>
            </a:r>
          </a:p>
          <a:p>
            <a:r>
              <a:rPr lang="en-US" sz="2400" b="1" dirty="0" smtClean="0">
                <a:effectLst/>
              </a:rPr>
              <a:t>Improve </a:t>
            </a:r>
            <a:r>
              <a:rPr lang="en-US" sz="2400" b="1" dirty="0">
                <a:effectLst/>
              </a:rPr>
              <a:t>estimation of spatial </a:t>
            </a:r>
            <a:r>
              <a:rPr lang="en-US" sz="2400" b="1" dirty="0" smtClean="0">
                <a:effectLst/>
              </a:rPr>
              <a:t>distributions (incorporate covariates)</a:t>
            </a:r>
            <a:endParaRPr lang="en-US" sz="2400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95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r>
              <a:rPr lang="en-US" sz="3200" dirty="0" smtClean="0">
                <a:effectLst/>
              </a:rPr>
              <a:t>Practical Challenges</a:t>
            </a: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406093"/>
            <a:ext cx="7848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effectLst/>
              </a:rPr>
              <a:t>Our survey </a:t>
            </a:r>
            <a:r>
              <a:rPr lang="en-US" sz="2400" b="1" dirty="0" smtClean="0">
                <a:effectLst/>
              </a:rPr>
              <a:t>mandate and geographic scope </a:t>
            </a:r>
            <a:r>
              <a:rPr lang="en-US" sz="2400" b="1" dirty="0">
                <a:effectLst/>
              </a:rPr>
              <a:t>is </a:t>
            </a:r>
            <a:r>
              <a:rPr lang="en-US" sz="2400" b="1" dirty="0" smtClean="0">
                <a:effectLst/>
              </a:rPr>
              <a:t>expanding.   There is increased need not only for the most basic information, but also for ecosystem information.  Our future success addressing research priorities will depend on our ability to balance survey, </a:t>
            </a:r>
            <a:r>
              <a:rPr lang="en-US" sz="2400" b="1" dirty="0">
                <a:effectLst/>
              </a:rPr>
              <a:t>staffing, and </a:t>
            </a:r>
            <a:r>
              <a:rPr lang="en-US" sz="2400" b="1" dirty="0" smtClean="0">
                <a:effectLst/>
              </a:rPr>
              <a:t>research innovation.  This will require careful prioritization.</a:t>
            </a:r>
          </a:p>
          <a:p>
            <a:pPr marL="0" indent="0" algn="ctr">
              <a:buNone/>
            </a:pPr>
            <a:endParaRPr lang="en-US" sz="2400" b="1" dirty="0">
              <a:effectLst/>
            </a:endParaRPr>
          </a:p>
          <a:p>
            <a:pPr marL="0" indent="0" algn="ctr">
              <a:buNone/>
            </a:pPr>
            <a:r>
              <a:rPr lang="en-US" sz="4400" b="1" dirty="0" smtClean="0">
                <a:effectLst/>
              </a:rPr>
              <a:t>Questions?</a:t>
            </a:r>
            <a:endParaRPr lang="en-US" sz="4400" b="1" dirty="0">
              <a:effectLst/>
            </a:endParaRPr>
          </a:p>
          <a:p>
            <a:pPr marL="0" indent="0" algn="ctr">
              <a:buNone/>
            </a:pPr>
            <a:endParaRPr lang="en-US" sz="2400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4FCA16-2C54-4B2E-A458-FDB292528AD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46671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58386</TotalTime>
  <Words>571</Words>
  <Application>Microsoft Office PowerPoint</Application>
  <PresentationFormat>On-screen Show (4:3)</PresentationFormat>
  <Paragraphs>72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Narrow Bold</vt:lpstr>
      <vt:lpstr>Calibri</vt:lpstr>
      <vt:lpstr>Garamond</vt:lpstr>
      <vt:lpstr>Helvetica</vt:lpstr>
      <vt:lpstr>Wingdings</vt:lpstr>
      <vt:lpstr>Stream</vt:lpstr>
      <vt:lpstr>PowerPoint Presentation</vt:lpstr>
      <vt:lpstr>Our Mission</vt:lpstr>
      <vt:lpstr>Fundamental Survey &amp; Science Products </vt:lpstr>
      <vt:lpstr>Additional Survey Products</vt:lpstr>
      <vt:lpstr>General Research Priorities</vt:lpstr>
      <vt:lpstr>Underlying Research Challenges</vt:lpstr>
      <vt:lpstr>An Example of Specific Studies</vt:lpstr>
      <vt:lpstr>Other Examples</vt:lpstr>
      <vt:lpstr> Practical Challenges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</dc:creator>
  <cp:lastModifiedBy>Stan Kotwicki</cp:lastModifiedBy>
  <cp:revision>2239</cp:revision>
  <cp:lastPrinted>2020-01-28T18:46:51Z</cp:lastPrinted>
  <dcterms:created xsi:type="dcterms:W3CDTF">2010-11-16T20:17:30Z</dcterms:created>
  <dcterms:modified xsi:type="dcterms:W3CDTF">2020-01-28T22:21:42Z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