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5" r:id="rId4"/>
    <p:sldId id="311" r:id="rId5"/>
    <p:sldId id="310" r:id="rId6"/>
    <p:sldId id="281" r:id="rId7"/>
    <p:sldId id="282" r:id="rId8"/>
    <p:sldId id="283" r:id="rId9"/>
    <p:sldId id="302" r:id="rId10"/>
    <p:sldId id="265" r:id="rId11"/>
    <p:sldId id="266" r:id="rId12"/>
    <p:sldId id="267" r:id="rId13"/>
    <p:sldId id="277" r:id="rId14"/>
    <p:sldId id="276" r:id="rId15"/>
    <p:sldId id="306" r:id="rId16"/>
    <p:sldId id="300" r:id="rId17"/>
    <p:sldId id="301" r:id="rId18"/>
    <p:sldId id="289" r:id="rId19"/>
    <p:sldId id="299" r:id="rId20"/>
    <p:sldId id="279" r:id="rId21"/>
    <p:sldId id="268" r:id="rId22"/>
    <p:sldId id="325" r:id="rId23"/>
    <p:sldId id="308" r:id="rId24"/>
    <p:sldId id="275" r:id="rId25"/>
    <p:sldId id="303" r:id="rId26"/>
    <p:sldId id="304" r:id="rId27"/>
    <p:sldId id="327" r:id="rId28"/>
    <p:sldId id="328" r:id="rId29"/>
    <p:sldId id="329" r:id="rId30"/>
    <p:sldId id="330" r:id="rId31"/>
    <p:sldId id="331" r:id="rId32"/>
    <p:sldId id="332" r:id="rId33"/>
    <p:sldId id="341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294" r:id="rId42"/>
    <p:sldId id="293" r:id="rId43"/>
    <p:sldId id="295" r:id="rId44"/>
    <p:sldId id="292" r:id="rId45"/>
    <p:sldId id="312" r:id="rId46"/>
    <p:sldId id="296" r:id="rId47"/>
    <p:sldId id="313" r:id="rId48"/>
    <p:sldId id="315" r:id="rId49"/>
    <p:sldId id="314" r:id="rId50"/>
    <p:sldId id="326" r:id="rId51"/>
    <p:sldId id="318" r:id="rId52"/>
    <p:sldId id="319" r:id="rId53"/>
    <p:sldId id="321" r:id="rId54"/>
    <p:sldId id="322" r:id="rId55"/>
    <p:sldId id="272" r:id="rId56"/>
    <p:sldId id="323" r:id="rId57"/>
    <p:sldId id="324" r:id="rId58"/>
    <p:sldId id="26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6" autoAdjust="0"/>
    <p:restoredTop sz="95657" autoAdjust="0"/>
  </p:normalViewPr>
  <p:slideViewPr>
    <p:cSldViewPr snapToGrid="0">
      <p:cViewPr varScale="1">
        <p:scale>
          <a:sx n="109" d="100"/>
          <a:sy n="109" d="100"/>
        </p:scale>
        <p:origin x="17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5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4482-A879-4F44-A7A1-D0C4C01B92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7AB1-34E8-44DB-B09E-13A4817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Canaries of the Arctic: the collapse of snow crab in the eastern Bering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</a:t>
            </a:r>
            <a:r>
              <a:rPr lang="en-US" dirty="0" err="1" smtClean="0"/>
              <a:t>Szuwalski</a:t>
            </a:r>
            <a:r>
              <a:rPr lang="en-US" dirty="0" smtClean="0"/>
              <a:t> (and many others)</a:t>
            </a:r>
          </a:p>
          <a:p>
            <a:r>
              <a:rPr lang="en-US" dirty="0" smtClean="0"/>
              <a:t>January Crab Plan Team</a:t>
            </a:r>
          </a:p>
          <a:p>
            <a:r>
              <a:rPr lang="en-US" dirty="0" smtClean="0"/>
              <a:t>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88" y="5131981"/>
            <a:ext cx="2239311" cy="17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941705"/>
            <a:ext cx="114300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Estimate maturity and year-specific mortality and catchability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Correlate changes in estimated mortality and catchability with potentially related phenomena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Sanity checks, sensitivities, gripes about modeling framework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5" y="0"/>
            <a:ext cx="11015330" cy="6884582"/>
          </a:xfrm>
        </p:spPr>
      </p:pic>
      <p:sp>
        <p:nvSpPr>
          <p:cNvPr id="3" name="Rectangle 2"/>
          <p:cNvSpPr/>
          <p:nvPr/>
        </p:nvSpPr>
        <p:spPr>
          <a:xfrm>
            <a:off x="588335" y="0"/>
            <a:ext cx="7365220" cy="344194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2425"/>
            <a:ext cx="10515600" cy="1325563"/>
          </a:xfrm>
        </p:spPr>
        <p:txBody>
          <a:bodyPr/>
          <a:lstStyle/>
          <a:p>
            <a:r>
              <a:rPr lang="en-US" dirty="0" smtClean="0"/>
              <a:t>Population dynamics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738097"/>
            <a:ext cx="11734800" cy="61199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i="1" dirty="0" smtClean="0"/>
              <a:t>Goal: explain the observed changes in immature and mature male abundance by estimating recruitment, mortality, and catchability</a:t>
            </a:r>
          </a:p>
          <a:p>
            <a:pPr marL="0" indent="0">
              <a:buNone/>
            </a:pPr>
            <a:r>
              <a:rPr lang="en-US" dirty="0" smtClean="0"/>
              <a:t>Details</a:t>
            </a:r>
          </a:p>
          <a:p>
            <a:r>
              <a:rPr lang="en-US" dirty="0" smtClean="0"/>
              <a:t>Spans 1989 to 2021 (survey coverage consistent then)</a:t>
            </a:r>
          </a:p>
          <a:p>
            <a:r>
              <a:rPr lang="en-US" dirty="0" smtClean="0"/>
              <a:t>Male only</a:t>
            </a:r>
          </a:p>
          <a:p>
            <a:r>
              <a:rPr lang="en-US" dirty="0" smtClean="0"/>
              <a:t>Sizes 30-95mm carapace width, 5 mm size bins</a:t>
            </a:r>
          </a:p>
          <a:p>
            <a:r>
              <a:rPr lang="en-US" dirty="0" smtClean="0"/>
              <a:t>Fit to immature and mature indices of abundance (not biomass) + size composition data</a:t>
            </a:r>
            <a:endParaRPr lang="en-US" dirty="0"/>
          </a:p>
          <a:p>
            <a:r>
              <a:rPr lang="en-US" dirty="0" smtClean="0"/>
              <a:t>Estimated parameters</a:t>
            </a:r>
          </a:p>
          <a:p>
            <a:pPr lvl="1"/>
            <a:r>
              <a:rPr lang="en-US" dirty="0" smtClean="0"/>
              <a:t>Initial numbers for immature and mature males</a:t>
            </a:r>
          </a:p>
          <a:p>
            <a:pPr lvl="1"/>
            <a:r>
              <a:rPr lang="en-US" dirty="0" smtClean="0"/>
              <a:t>Mean mortality for immature and mature males</a:t>
            </a:r>
          </a:p>
          <a:p>
            <a:pPr lvl="1"/>
            <a:r>
              <a:rPr lang="en-US" dirty="0" smtClean="0"/>
              <a:t>Yearly deviations for mortality and survey catchability by maturity state (why?)</a:t>
            </a:r>
          </a:p>
          <a:p>
            <a:pPr lvl="1"/>
            <a:r>
              <a:rPr lang="en-US" dirty="0" smtClean="0"/>
              <a:t>Yearly recruitment</a:t>
            </a:r>
          </a:p>
          <a:p>
            <a:pPr lvl="1"/>
            <a:r>
              <a:rPr lang="en-US" dirty="0" smtClean="0"/>
              <a:t>Proportion of recruitment falling in the first size bins (size bin 2 gets 1-p)</a:t>
            </a:r>
          </a:p>
          <a:p>
            <a:r>
              <a:rPr lang="en-US" dirty="0" smtClean="0"/>
              <a:t>Fixed processes</a:t>
            </a:r>
          </a:p>
          <a:p>
            <a:pPr lvl="1"/>
            <a:r>
              <a:rPr lang="en-US" dirty="0" smtClean="0"/>
              <a:t>Growth </a:t>
            </a:r>
            <a:endParaRPr lang="en-US" dirty="0"/>
          </a:p>
          <a:p>
            <a:pPr lvl="1"/>
            <a:r>
              <a:rPr lang="en-US" dirty="0" smtClean="0"/>
              <a:t>Survey selectivity derived from BSFRF data</a:t>
            </a:r>
          </a:p>
          <a:p>
            <a:pPr lvl="1"/>
            <a:r>
              <a:rPr lang="en-US" dirty="0"/>
              <a:t>Yearly probability of having undergone terminal molt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Rationale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29131"/>
              </p:ext>
            </p:extLst>
          </p:nvPr>
        </p:nvGraphicFramePr>
        <p:xfrm>
          <a:off x="415601" y="835200"/>
          <a:ext cx="11343736" cy="451131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39751">
                  <a:extLst>
                    <a:ext uri="{9D8B030D-6E8A-4147-A177-3AD203B41FA5}">
                      <a16:colId xmlns:a16="http://schemas.microsoft.com/office/drawing/2014/main" val="242936889"/>
                    </a:ext>
                  </a:extLst>
                </a:gridCol>
                <a:gridCol w="3014162">
                  <a:extLst>
                    <a:ext uri="{9D8B030D-6E8A-4147-A177-3AD203B41FA5}">
                      <a16:colId xmlns:a16="http://schemas.microsoft.com/office/drawing/2014/main" val="2974646938"/>
                    </a:ext>
                  </a:extLst>
                </a:gridCol>
                <a:gridCol w="2989823">
                  <a:extLst>
                    <a:ext uri="{9D8B030D-6E8A-4147-A177-3AD203B41FA5}">
                      <a16:colId xmlns:a16="http://schemas.microsoft.com/office/drawing/2014/main" val="3798345946"/>
                    </a:ext>
                  </a:extLst>
                </a:gridCol>
              </a:tblGrid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Likelihood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Weighting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70229"/>
                  </a:ext>
                </a:extLst>
              </a:tr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Abundance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Lognormal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CV (0.11,0.41)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34736"/>
                  </a:ext>
                </a:extLst>
              </a:tr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Size composition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Multinomial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982592"/>
                  </a:ext>
                </a:extLst>
              </a:tr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Prior on average</a:t>
                      </a:r>
                      <a:r>
                        <a:rPr lang="en-US" sz="2800" baseline="0" dirty="0" smtClean="0"/>
                        <a:t>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Normal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Mean=0.271, </a:t>
                      </a:r>
                    </a:p>
                    <a:p>
                      <a:r>
                        <a:rPr lang="en-US" sz="2800" dirty="0" smtClean="0"/>
                        <a:t>Sigma=0.10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909562"/>
                  </a:ext>
                </a:extLst>
              </a:tr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Penalty on M </a:t>
                      </a:r>
                      <a:r>
                        <a:rPr lang="en-US" sz="2800" dirty="0" err="1" smtClean="0"/>
                        <a:t>devs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Normal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Sigma = 0.10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33756"/>
                  </a:ext>
                </a:extLst>
              </a:tr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Smoothness penalty on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 difference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89142"/>
                  </a:ext>
                </a:extLst>
              </a:tr>
              <a:tr h="594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Smoothness penalty on 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Second difference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645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4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35363"/>
              </p:ext>
            </p:extLst>
          </p:nvPr>
        </p:nvGraphicFramePr>
        <p:xfrm>
          <a:off x="28759" y="301924"/>
          <a:ext cx="12120111" cy="62945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7539">
                  <a:extLst>
                    <a:ext uri="{9D8B030D-6E8A-4147-A177-3AD203B41FA5}">
                      <a16:colId xmlns:a16="http://schemas.microsoft.com/office/drawing/2014/main" val="589888790"/>
                    </a:ext>
                  </a:extLst>
                </a:gridCol>
                <a:gridCol w="4425351">
                  <a:extLst>
                    <a:ext uri="{9D8B030D-6E8A-4147-A177-3AD203B41FA5}">
                      <a16:colId xmlns:a16="http://schemas.microsoft.com/office/drawing/2014/main" val="2022889216"/>
                    </a:ext>
                  </a:extLst>
                </a:gridCol>
                <a:gridCol w="5167221">
                  <a:extLst>
                    <a:ext uri="{9D8B030D-6E8A-4147-A177-3AD203B41FA5}">
                      <a16:colId xmlns:a16="http://schemas.microsoft.com/office/drawing/2014/main" val="771068278"/>
                    </a:ext>
                  </a:extLst>
                </a:gridCol>
              </a:tblGrid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r>
                        <a:rPr lang="en-US" sz="1800" baseline="0" dirty="0" smtClean="0"/>
                        <a:t>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Status quo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Simplified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51198"/>
                  </a:ext>
                </a:extLst>
              </a:tr>
              <a:tr h="3502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span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1982-2021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1989-2021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67997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sources fit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NMFS and BSFRF MMB, FMB, Survey size composition, retained catch, discard, and bycatch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NMFS immature and</a:t>
                      </a:r>
                      <a:r>
                        <a:rPr lang="en-US" sz="1800" baseline="0" dirty="0" smtClean="0"/>
                        <a:t> mature male abundance and size composition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44876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 range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30-13</a:t>
                      </a:r>
                      <a:r>
                        <a:rPr lang="en-US" sz="1800" baseline="0" dirty="0" smtClean="0"/>
                        <a:t>5 mm carapace width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30-95 mm carapace</a:t>
                      </a:r>
                      <a:r>
                        <a:rPr lang="en-US" sz="1800" baseline="0" dirty="0" smtClean="0"/>
                        <a:t> width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15847"/>
                  </a:ext>
                </a:extLst>
              </a:tr>
              <a:tr h="3881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Recruitment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First 5 size bins, proportions</a:t>
                      </a:r>
                      <a:r>
                        <a:rPr lang="en-US" sz="1800" baseline="0" dirty="0" smtClean="0"/>
                        <a:t> fixed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First 2</a:t>
                      </a:r>
                      <a:r>
                        <a:rPr lang="en-US" sz="1800" baseline="0" dirty="0" smtClean="0"/>
                        <a:t> size bins, proportions estimated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38356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Mortality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Natural</a:t>
                      </a:r>
                      <a:r>
                        <a:rPr lang="en-US" sz="1800" baseline="0" dirty="0" smtClean="0"/>
                        <a:t> and fishing mortality split out; 4 natural mortality parameters estimated (sex and maturity state)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mortality</a:t>
                      </a:r>
                      <a:r>
                        <a:rPr lang="en-US" sz="1800" baseline="0" dirty="0" smtClean="0"/>
                        <a:t> estimated yearly by maturity state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07457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Growth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Specified</a:t>
                      </a:r>
                      <a:r>
                        <a:rPr lang="en-US" sz="1800" baseline="0" dirty="0" smtClean="0"/>
                        <a:t> based on growth increment data; discretized and renormalized gamma function for variance around mean increment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Specified</a:t>
                      </a:r>
                      <a:r>
                        <a:rPr lang="en-US" sz="1800" baseline="0" dirty="0" smtClean="0"/>
                        <a:t> based on growth increment data; discretized and renormalized normal distribution function for variance around mean increment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43958"/>
                  </a:ext>
                </a:extLst>
              </a:tr>
              <a:tr h="369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Sexes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 and female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6997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Maturity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 probability of</a:t>
                      </a:r>
                      <a:r>
                        <a:rPr lang="en-US" sz="1800" baseline="0" dirty="0" smtClean="0"/>
                        <a:t> having undergone terminal molt estimated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Yearly</a:t>
                      </a:r>
                      <a:r>
                        <a:rPr lang="en-US" sz="1800" baseline="0" dirty="0" smtClean="0"/>
                        <a:t> probability of having undergone terminal molt input; average used when data unavailable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49224"/>
                  </a:ext>
                </a:extLst>
              </a:tr>
              <a:tr h="4037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Survey catchability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eras estimated</a:t>
                      </a:r>
                      <a:r>
                        <a:rPr lang="en-US" sz="1800" baseline="0" dirty="0" smtClean="0"/>
                        <a:t> informed by BSFRF data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Yearly parameter estimated by sex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77153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Survey selectivity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Logistic, two eras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Non-parametric,</a:t>
                      </a:r>
                      <a:r>
                        <a:rPr lang="en-US" sz="1800" baseline="0" dirty="0" smtClean="0"/>
                        <a:t> one era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1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6" y="500061"/>
            <a:ext cx="11773786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estimate growth, selectivity, and maturity outside the model?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1" y="1825624"/>
            <a:ext cx="11259127" cy="4889211"/>
          </a:xfrm>
        </p:spPr>
        <p:txBody>
          <a:bodyPr>
            <a:normAutofit/>
          </a:bodyPr>
          <a:lstStyle/>
          <a:p>
            <a:r>
              <a:rPr lang="en-US" dirty="0" err="1" smtClean="0"/>
              <a:t>Unmodelled</a:t>
            </a:r>
            <a:r>
              <a:rPr lang="en-US" dirty="0" smtClean="0"/>
              <a:t> time-variation in a process can impact the estimates of other confounded processes.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Sainte-Marie’s work that shows growth increment is conservative</a:t>
            </a:r>
          </a:p>
          <a:p>
            <a:r>
              <a:rPr lang="en-US" dirty="0" smtClean="0"/>
              <a:t>BSFRF data gives us a good idea of selectivity</a:t>
            </a:r>
          </a:p>
          <a:p>
            <a:r>
              <a:rPr lang="en-US" dirty="0" smtClean="0"/>
              <a:t>Maturity is actually ‘observed’ (with caveats related to shell condition)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3" y="969442"/>
            <a:ext cx="7395522" cy="5888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Growth, selectivity, and maturity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848" y="1112392"/>
            <a:ext cx="4684777" cy="545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Growth increments based on all available growth data</a:t>
            </a:r>
          </a:p>
          <a:p>
            <a:r>
              <a:rPr lang="en-US" dirty="0" smtClean="0"/>
              <a:t>Crab can ‘outgrow’ the model—some of the sums of the rows of the transition matrix equal less than 1.</a:t>
            </a:r>
          </a:p>
          <a:p>
            <a:r>
              <a:rPr lang="en-US" dirty="0" smtClean="0"/>
              <a:t>Discretized and renormalized normal distributions used for the variance around size increment.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855" y="302290"/>
            <a:ext cx="7631777" cy="6738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Growth, selectivity, and maturity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848" y="1112392"/>
            <a:ext cx="4684777" cy="545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Survey selectivity based on a GAM fit to the BSFRF data at size</a:t>
            </a:r>
          </a:p>
          <a:p>
            <a:r>
              <a:rPr lang="en-US" dirty="0" smtClean="0"/>
              <a:t>Estimated yearly catchability scales this curve up and down</a:t>
            </a:r>
          </a:p>
          <a:p>
            <a:r>
              <a:rPr lang="en-US" dirty="0" smtClean="0"/>
              <a:t>Vertical line is the end point of the crab in the model</a:t>
            </a:r>
          </a:p>
        </p:txBody>
      </p:sp>
    </p:spTree>
    <p:extLst>
      <p:ext uri="{BB962C8B-B14F-4D97-AF65-F5344CB8AC3E}">
        <p14:creationId xmlns:p14="http://schemas.microsoft.com/office/powerpoint/2010/main" val="19846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Growth, selectivity, and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48" y="1112392"/>
            <a:ext cx="4684777" cy="5452999"/>
          </a:xfrm>
        </p:spPr>
        <p:txBody>
          <a:bodyPr/>
          <a:lstStyle/>
          <a:p>
            <a:r>
              <a:rPr lang="en-US" dirty="0" smtClean="0"/>
              <a:t>Chela height measurements used to calculate the proportion of new shell males having undergone terminal molt</a:t>
            </a:r>
          </a:p>
          <a:p>
            <a:r>
              <a:rPr lang="en-US" dirty="0" smtClean="0"/>
              <a:t>Changes over time</a:t>
            </a:r>
          </a:p>
          <a:p>
            <a:r>
              <a:rPr lang="en-US" dirty="0" smtClean="0"/>
              <a:t>Status quo assessment estimates the average ogive, but here they are input as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5" y="969443"/>
            <a:ext cx="7242048" cy="58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Growth, selectivity, and maturity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4" y="969442"/>
            <a:ext cx="7242047" cy="588855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7848" y="1112392"/>
            <a:ext cx="4684777" cy="545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Chela height measurements used to calculate the proportion of new shell males having undergone terminal molt</a:t>
            </a:r>
          </a:p>
          <a:p>
            <a:r>
              <a:rPr lang="en-US" dirty="0" smtClean="0"/>
              <a:t>Changes over time</a:t>
            </a:r>
          </a:p>
          <a:p>
            <a:r>
              <a:rPr lang="en-US" dirty="0"/>
              <a:t>Status quo assessment estimates the average ogive, but here they are input as data</a:t>
            </a:r>
          </a:p>
        </p:txBody>
      </p:sp>
    </p:spTree>
    <p:extLst>
      <p:ext uri="{BB962C8B-B14F-4D97-AF65-F5344CB8AC3E}">
        <p14:creationId xmlns:p14="http://schemas.microsoft.com/office/powerpoint/2010/main" val="80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54565"/>
              </p:ext>
            </p:extLst>
          </p:nvPr>
        </p:nvGraphicFramePr>
        <p:xfrm>
          <a:off x="5073553" y="2073413"/>
          <a:ext cx="5931000" cy="408527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82750">
                  <a:extLst>
                    <a:ext uri="{9D8B030D-6E8A-4147-A177-3AD203B41FA5}">
                      <a16:colId xmlns:a16="http://schemas.microsoft.com/office/drawing/2014/main" val="1682781144"/>
                    </a:ext>
                  </a:extLst>
                </a:gridCol>
                <a:gridCol w="1482750">
                  <a:extLst>
                    <a:ext uri="{9D8B030D-6E8A-4147-A177-3AD203B41FA5}">
                      <a16:colId xmlns:a16="http://schemas.microsoft.com/office/drawing/2014/main" val="841471966"/>
                    </a:ext>
                  </a:extLst>
                </a:gridCol>
                <a:gridCol w="1482750">
                  <a:extLst>
                    <a:ext uri="{9D8B030D-6E8A-4147-A177-3AD203B41FA5}">
                      <a16:colId xmlns:a16="http://schemas.microsoft.com/office/drawing/2014/main" val="3557273538"/>
                    </a:ext>
                  </a:extLst>
                </a:gridCol>
                <a:gridCol w="1482750">
                  <a:extLst>
                    <a:ext uri="{9D8B030D-6E8A-4147-A177-3AD203B41FA5}">
                      <a16:colId xmlns:a16="http://schemas.microsoft.com/office/drawing/2014/main" val="2997584247"/>
                    </a:ext>
                  </a:extLst>
                </a:gridCol>
              </a:tblGrid>
              <a:tr h="792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group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biomass (</a:t>
                      </a:r>
                      <a:r>
                        <a:rPr lang="en-US" dirty="0" err="1" smtClean="0"/>
                        <a:t>kt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Previous low (</a:t>
                      </a:r>
                      <a:r>
                        <a:rPr lang="en-US" dirty="0" err="1" smtClean="0"/>
                        <a:t>kt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Overfished</a:t>
                      </a:r>
                      <a:r>
                        <a:rPr lang="en-US" baseline="0" dirty="0" smtClean="0"/>
                        <a:t> declaration (1999)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317595"/>
                  </a:ext>
                </a:extLst>
              </a:tr>
              <a:tr h="792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&gt;101 mm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12.4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20.7 (2016)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52.0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193709"/>
                  </a:ext>
                </a:extLst>
              </a:tr>
              <a:tr h="792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&gt;24 mm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73.5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99.8 (1985)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111.5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492703"/>
                  </a:ext>
                </a:extLst>
              </a:tr>
              <a:tr h="792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&gt;77 mm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60.1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51.7 (2016)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87.1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383265"/>
                  </a:ext>
                </a:extLst>
              </a:tr>
              <a:tr h="792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&gt;94 mm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24.4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29.4 (2016)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67.4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61696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920038" y="-152207"/>
            <a:ext cx="6522648" cy="209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Snow crab is ‘overfished’ and survey abundances were the lowest on record.</a:t>
            </a:r>
            <a:endParaRPr lang="en-US" sz="36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506263"/>
            <a:ext cx="4234491" cy="6351737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8791" y="-198407"/>
            <a:ext cx="4483537" cy="109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Record 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2682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 for(</a:t>
            </a:r>
            <a:r>
              <a:rPr lang="en-US" sz="1600" dirty="0" err="1"/>
              <a:t>int</a:t>
            </a:r>
            <a:r>
              <a:rPr lang="en-US" sz="1600" dirty="0"/>
              <a:t> year=</a:t>
            </a:r>
            <a:r>
              <a:rPr lang="en-US" sz="1600" dirty="0" err="1"/>
              <a:t>styr;year</a:t>
            </a:r>
            <a:r>
              <a:rPr lang="en-US" sz="1600" dirty="0"/>
              <a:t>&lt;</a:t>
            </a:r>
            <a:r>
              <a:rPr lang="en-US" sz="1600" dirty="0" err="1"/>
              <a:t>endyr;year</a:t>
            </a:r>
            <a:r>
              <a:rPr lang="en-US" sz="1600" dirty="0"/>
              <a:t>++)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{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// mortality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for 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size=1;size&lt;=</a:t>
            </a:r>
            <a:r>
              <a:rPr lang="en-US" sz="1600" dirty="0" err="1"/>
              <a:t>size_n;size</a:t>
            </a:r>
            <a:r>
              <a:rPr lang="en-US" sz="1600" dirty="0"/>
              <a:t>++) </a:t>
            </a:r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dirty="0" smtClean="0"/>
              <a:t>{</a:t>
            </a:r>
            <a:r>
              <a:rPr lang="en-US" sz="1600" dirty="0" err="1" smtClean="0"/>
              <a:t>temp_imm</a:t>
            </a:r>
            <a:r>
              <a:rPr lang="en-US" sz="1600" dirty="0" smtClean="0"/>
              <a:t>(size</a:t>
            </a:r>
            <a:r>
              <a:rPr lang="en-US" sz="1600" dirty="0"/>
              <a:t>) = </a:t>
            </a:r>
            <a:r>
              <a:rPr lang="en-US" sz="1600" dirty="0" err="1"/>
              <a:t>imm_n_size_pred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/>
              <a:t>) * </a:t>
            </a:r>
            <a:r>
              <a:rPr lang="en-US" sz="1600" dirty="0" err="1"/>
              <a:t>exp</a:t>
            </a:r>
            <a:r>
              <a:rPr lang="en-US" sz="1600" dirty="0"/>
              <a:t>(-1*0.5*</a:t>
            </a:r>
            <a:r>
              <a:rPr lang="en-US" sz="1600" dirty="0" err="1"/>
              <a:t>exp</a:t>
            </a:r>
            <a:r>
              <a:rPr lang="en-US" sz="1600" dirty="0"/>
              <a:t>( </a:t>
            </a:r>
            <a:r>
              <a:rPr lang="en-US" sz="1600" dirty="0" err="1"/>
              <a:t>nat_m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/>
              <a:t>)));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temp_mat</a:t>
            </a:r>
            <a:r>
              <a:rPr lang="en-US" sz="1600" dirty="0" smtClean="0"/>
              <a:t>(size</a:t>
            </a:r>
            <a:r>
              <a:rPr lang="en-US" sz="1600" dirty="0"/>
              <a:t>) = </a:t>
            </a:r>
            <a:r>
              <a:rPr lang="en-US" sz="1600" dirty="0" err="1"/>
              <a:t>mat_n_size_pred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/>
              <a:t>) * </a:t>
            </a:r>
            <a:r>
              <a:rPr lang="en-US" sz="1600" dirty="0" err="1"/>
              <a:t>exp</a:t>
            </a:r>
            <a:r>
              <a:rPr lang="en-US" sz="1600" dirty="0"/>
              <a:t>(-1*0.5*</a:t>
            </a:r>
            <a:r>
              <a:rPr lang="en-US" sz="1600" dirty="0" err="1"/>
              <a:t>exp</a:t>
            </a:r>
            <a:r>
              <a:rPr lang="en-US" sz="1600" dirty="0"/>
              <a:t>( </a:t>
            </a:r>
            <a:r>
              <a:rPr lang="en-US" sz="1600" dirty="0" err="1"/>
              <a:t>nat_m_mat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 smtClean="0"/>
              <a:t>)));}</a:t>
            </a: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// growth</a:t>
            </a:r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1600" dirty="0" err="1"/>
              <a:t>trans_imm</a:t>
            </a:r>
            <a:r>
              <a:rPr lang="en-US" sz="1600" dirty="0"/>
              <a:t> = </a:t>
            </a:r>
            <a:r>
              <a:rPr lang="en-US" sz="1600" dirty="0" err="1"/>
              <a:t>size_trans</a:t>
            </a:r>
            <a:r>
              <a:rPr lang="en-US" sz="1600" dirty="0"/>
              <a:t> * </a:t>
            </a:r>
            <a:r>
              <a:rPr lang="en-US" sz="1600" dirty="0" err="1"/>
              <a:t>temp_imm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// recruitment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</a:t>
            </a:r>
            <a:r>
              <a:rPr lang="en-US" sz="1600" dirty="0" err="1"/>
              <a:t>trans_imm</a:t>
            </a:r>
            <a:r>
              <a:rPr lang="en-US" sz="1600" dirty="0"/>
              <a:t>(1) += </a:t>
            </a:r>
            <a:r>
              <a:rPr lang="en-US" sz="1600" dirty="0" err="1"/>
              <a:t>exp</a:t>
            </a:r>
            <a:r>
              <a:rPr lang="en-US" sz="1600" dirty="0"/>
              <a:t>(</a:t>
            </a:r>
            <a:r>
              <a:rPr lang="en-US" sz="1600" dirty="0" err="1"/>
              <a:t>log_recruits</a:t>
            </a:r>
            <a:r>
              <a:rPr lang="en-US" sz="1600" dirty="0"/>
              <a:t>(year))*</a:t>
            </a:r>
            <a:r>
              <a:rPr lang="en-US" sz="1600" dirty="0" err="1"/>
              <a:t>prop_rec</a:t>
            </a:r>
            <a:r>
              <a:rPr lang="en-US" sz="1600" dirty="0"/>
              <a:t>(year);</a:t>
            </a:r>
          </a:p>
          <a:p>
            <a:pPr marL="0" indent="0">
              <a:buNone/>
            </a:pPr>
            <a:r>
              <a:rPr lang="en-US" sz="1600" dirty="0"/>
              <a:t>       </a:t>
            </a:r>
            <a:r>
              <a:rPr lang="en-US" sz="1600" dirty="0" err="1"/>
              <a:t>trans_imm</a:t>
            </a:r>
            <a:r>
              <a:rPr lang="en-US" sz="1600" dirty="0"/>
              <a:t>(2) += </a:t>
            </a:r>
            <a:r>
              <a:rPr lang="en-US" sz="1600" dirty="0" err="1"/>
              <a:t>exp</a:t>
            </a:r>
            <a:r>
              <a:rPr lang="en-US" sz="1600" dirty="0"/>
              <a:t>(</a:t>
            </a:r>
            <a:r>
              <a:rPr lang="en-US" sz="1600" dirty="0" err="1"/>
              <a:t>log_recruits</a:t>
            </a:r>
            <a:r>
              <a:rPr lang="en-US" sz="1600" dirty="0"/>
              <a:t>(year))*(1-prop_rec(year));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</a:t>
            </a:r>
            <a:r>
              <a:rPr lang="en-US" sz="1600" dirty="0"/>
              <a:t>// </a:t>
            </a:r>
            <a:r>
              <a:rPr lang="en-US" sz="1600" dirty="0" smtClean="0"/>
              <a:t>maturity and mortality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for (</a:t>
            </a:r>
            <a:r>
              <a:rPr lang="en-US" sz="1600" dirty="0" err="1"/>
              <a:t>int</a:t>
            </a:r>
            <a:r>
              <a:rPr lang="en-US" sz="1600" dirty="0"/>
              <a:t> size=1;size&lt;=</a:t>
            </a:r>
            <a:r>
              <a:rPr lang="en-US" sz="1600" dirty="0" err="1"/>
              <a:t>size_n;size</a:t>
            </a:r>
            <a:r>
              <a:rPr lang="en-US" sz="1600" dirty="0"/>
              <a:t>++) </a:t>
            </a:r>
          </a:p>
          <a:p>
            <a:pPr marL="0" indent="0">
              <a:buNone/>
            </a:pPr>
            <a:r>
              <a:rPr lang="en-US" sz="1600" dirty="0" smtClean="0"/>
              <a:t>     {</a:t>
            </a:r>
            <a:r>
              <a:rPr lang="en-US" sz="1600" dirty="0" err="1" smtClean="0"/>
              <a:t>imm_n_size_pred</a:t>
            </a:r>
            <a:r>
              <a:rPr lang="en-US" sz="1600" dirty="0" smtClean="0"/>
              <a:t>(year+1,size</a:t>
            </a:r>
            <a:r>
              <a:rPr lang="en-US" sz="1600" dirty="0"/>
              <a:t>) = (</a:t>
            </a:r>
            <a:r>
              <a:rPr lang="en-US" sz="1600" dirty="0" err="1"/>
              <a:t>trans_imm</a:t>
            </a:r>
            <a:r>
              <a:rPr lang="en-US" sz="1600" dirty="0"/>
              <a:t>(size) * (1-prop_term_molt(</a:t>
            </a:r>
            <a:r>
              <a:rPr lang="en-US" sz="1600" dirty="0" err="1"/>
              <a:t>year,size</a:t>
            </a:r>
            <a:r>
              <a:rPr lang="en-US" sz="1600" dirty="0"/>
              <a:t>))) </a:t>
            </a:r>
            <a:r>
              <a:rPr lang="en-US" sz="1600" dirty="0" smtClean="0"/>
              <a:t>                         *  </a:t>
            </a:r>
            <a:r>
              <a:rPr lang="en-US" sz="1600" dirty="0" err="1" smtClean="0"/>
              <a:t>exp</a:t>
            </a:r>
            <a:r>
              <a:rPr lang="en-US" sz="1600" dirty="0"/>
              <a:t>(-1*0.5*</a:t>
            </a:r>
            <a:r>
              <a:rPr lang="en-US" sz="1600" dirty="0" err="1"/>
              <a:t>exp</a:t>
            </a:r>
            <a:r>
              <a:rPr lang="en-US" sz="1600" dirty="0"/>
              <a:t>( </a:t>
            </a:r>
            <a:r>
              <a:rPr lang="en-US" sz="1600" dirty="0" err="1"/>
              <a:t>nat_m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/>
              <a:t>)));	</a:t>
            </a:r>
          </a:p>
          <a:p>
            <a:pPr marL="0" indent="0">
              <a:buNone/>
            </a:pPr>
            <a:r>
              <a:rPr lang="en-US" sz="1600" dirty="0" smtClean="0"/>
              <a:t>     </a:t>
            </a:r>
            <a:r>
              <a:rPr lang="en-US" sz="1600" dirty="0" err="1" smtClean="0"/>
              <a:t>mat_n_size_pred</a:t>
            </a:r>
            <a:r>
              <a:rPr lang="en-US" sz="1600" dirty="0" smtClean="0"/>
              <a:t>(year+1,size</a:t>
            </a:r>
            <a:r>
              <a:rPr lang="en-US" sz="1600" dirty="0"/>
              <a:t>) = (</a:t>
            </a:r>
            <a:r>
              <a:rPr lang="en-US" sz="1600" dirty="0" err="1"/>
              <a:t>trans_imm</a:t>
            </a:r>
            <a:r>
              <a:rPr lang="en-US" sz="1600" dirty="0"/>
              <a:t>(size) * </a:t>
            </a:r>
            <a:r>
              <a:rPr lang="en-US" sz="1600" dirty="0" err="1"/>
              <a:t>prop_term_molt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/>
              <a:t>) + </a:t>
            </a:r>
            <a:r>
              <a:rPr lang="en-US" sz="1600" dirty="0" err="1"/>
              <a:t>temp_mat</a:t>
            </a:r>
            <a:r>
              <a:rPr lang="en-US" sz="1600" dirty="0"/>
              <a:t>(size)) </a:t>
            </a:r>
            <a:r>
              <a:rPr lang="en-US" sz="1600" dirty="0" smtClean="0"/>
              <a:t> *  </a:t>
            </a:r>
            <a:r>
              <a:rPr lang="en-US" sz="1600" dirty="0" err="1"/>
              <a:t>exp</a:t>
            </a:r>
            <a:r>
              <a:rPr lang="en-US" sz="1600" dirty="0"/>
              <a:t>(-1*0.5*</a:t>
            </a:r>
            <a:r>
              <a:rPr lang="en-US" sz="1600" dirty="0" err="1"/>
              <a:t>exp</a:t>
            </a:r>
            <a:r>
              <a:rPr lang="en-US" sz="1600" dirty="0"/>
              <a:t>(</a:t>
            </a:r>
            <a:r>
              <a:rPr lang="en-US" sz="1600" dirty="0" err="1"/>
              <a:t>nat_m_mat</a:t>
            </a:r>
            <a:r>
              <a:rPr lang="en-US" sz="1600" dirty="0"/>
              <a:t>(</a:t>
            </a:r>
            <a:r>
              <a:rPr lang="en-US" sz="1600" dirty="0" err="1"/>
              <a:t>year,size</a:t>
            </a:r>
            <a:r>
              <a:rPr lang="en-US" sz="1600" dirty="0" smtClean="0"/>
              <a:t>)));}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24287" y="698740"/>
            <a:ext cx="7901796" cy="143198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02319" y="4854181"/>
            <a:ext cx="3674661" cy="113006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287" y="2428240"/>
            <a:ext cx="3674661" cy="701040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287" y="3129280"/>
            <a:ext cx="5312913" cy="110744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287" y="4854181"/>
            <a:ext cx="8086593" cy="113006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287" y="4556666"/>
            <a:ext cx="1066033" cy="297515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0321" y="4534235"/>
            <a:ext cx="1178560" cy="31994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3525" y="604808"/>
            <a:ext cx="2287258" cy="509618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MORTALITY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3525" y="1108271"/>
            <a:ext cx="2287258" cy="530029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3525" y="1638300"/>
            <a:ext cx="2287258" cy="6096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RECRUITMENT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53525" y="2238507"/>
            <a:ext cx="2287258" cy="599943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MATURITY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4325"/>
            <a:ext cx="10515600" cy="1325563"/>
          </a:xfrm>
        </p:spPr>
        <p:txBody>
          <a:bodyPr/>
          <a:lstStyle/>
          <a:p>
            <a:r>
              <a:rPr lang="en-US" dirty="0" smtClean="0"/>
              <a:t>Model fits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82" y="241004"/>
            <a:ext cx="8657093" cy="6183638"/>
          </a:xfrm>
        </p:spPr>
      </p:pic>
      <p:sp>
        <p:nvSpPr>
          <p:cNvPr id="5" name="TextBox 4"/>
          <p:cNvSpPr txBox="1"/>
          <p:nvPr/>
        </p:nvSpPr>
        <p:spPr>
          <a:xfrm>
            <a:off x="0" y="1011238"/>
            <a:ext cx="380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evidence for non-convergence (max gradient component &lt; -0.009, positive-definite hessian)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95" y="22081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“Why would you think you can estimate these processes together at all?!”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0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531" y="-111761"/>
            <a:ext cx="8548668" cy="73456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020" y="209550"/>
            <a:ext cx="4411980" cy="6412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Recruitment: new small crab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Mortality: changes in abundance are permanent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Catchability: changes are ‘reversible’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unfortunately makes it difficult to know what cause changes in the terminal year…but preserves the possibility that historical catchability and mortality could be estimated.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056" y="-338328"/>
            <a:ext cx="71628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Estimated population processes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70408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831400"/>
            <a:ext cx="6973824" cy="50664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Estimates very similar to the status quo assessment</a:t>
            </a:r>
          </a:p>
          <a:p>
            <a:pPr lvl="1"/>
            <a:r>
              <a:rPr lang="en-US" dirty="0" smtClean="0"/>
              <a:t>Note the last five years of estimated recruitment…</a:t>
            </a:r>
          </a:p>
          <a:p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Mature mortality much higher and more variable than immature</a:t>
            </a:r>
          </a:p>
          <a:p>
            <a:pPr lvl="1"/>
            <a:r>
              <a:rPr lang="en-US" dirty="0" smtClean="0"/>
              <a:t>Recruitment enters the model half way through the year and only in first two size bins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ariability in immature M could be ‘soaked up’ by changes in estimates of recruitment (explore)</a:t>
            </a:r>
          </a:p>
          <a:p>
            <a:r>
              <a:rPr lang="en-US" dirty="0" smtClean="0"/>
              <a:t>Catchability</a:t>
            </a:r>
          </a:p>
          <a:p>
            <a:pPr lvl="1"/>
            <a:r>
              <a:rPr lang="en-US" dirty="0" smtClean="0"/>
              <a:t>Variability is similar between mature and immature, but not identical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5" y="0"/>
            <a:ext cx="11015330" cy="6884582"/>
          </a:xfrm>
        </p:spPr>
      </p:pic>
      <p:sp>
        <p:nvSpPr>
          <p:cNvPr id="3" name="Rectangle 2"/>
          <p:cNvSpPr/>
          <p:nvPr/>
        </p:nvSpPr>
        <p:spPr>
          <a:xfrm>
            <a:off x="588334" y="3416060"/>
            <a:ext cx="11179993" cy="344194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Covariates: units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1147313"/>
            <a:ext cx="11034623" cy="56071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Bycatch &amp; discards were in numbers at size</a:t>
            </a:r>
          </a:p>
          <a:p>
            <a:pPr lvl="1"/>
            <a:r>
              <a:rPr lang="en-US" dirty="0" smtClean="0"/>
              <a:t>Divided these numbers at size by the predicted numbers at size from the population dynamics model to make it more comparable with the estimated mortality rates</a:t>
            </a:r>
          </a:p>
          <a:p>
            <a:pPr lvl="1"/>
            <a:r>
              <a:rPr lang="en-US" dirty="0" smtClean="0"/>
              <a:t>Retained catch not included: very little and also highly correlated with discards</a:t>
            </a:r>
          </a:p>
          <a:p>
            <a:r>
              <a:rPr lang="en-US" dirty="0" smtClean="0"/>
              <a:t>Cannibalism</a:t>
            </a:r>
          </a:p>
          <a:p>
            <a:pPr lvl="1"/>
            <a:r>
              <a:rPr lang="en-US" dirty="0" smtClean="0"/>
              <a:t>Proportion of the density of small crab overlapping with predator </a:t>
            </a:r>
            <a:r>
              <a:rPr lang="en-US" i="1" dirty="0" smtClean="0"/>
              <a:t>times</a:t>
            </a:r>
          </a:p>
          <a:p>
            <a:pPr lvl="1"/>
            <a:r>
              <a:rPr lang="en-US" dirty="0" smtClean="0"/>
              <a:t>Density of large crab in the overlapping area</a:t>
            </a:r>
          </a:p>
          <a:p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Prevalence (i.e. number of crab visually identified as infected)</a:t>
            </a:r>
          </a:p>
          <a:p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Tons consumed per day</a:t>
            </a:r>
          </a:p>
          <a:p>
            <a:pPr lvl="1"/>
            <a:r>
              <a:rPr lang="en-US" dirty="0" smtClean="0"/>
              <a:t>Divided this by the biomass (check this) at size predicted at size from the population dynamics model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Average temperature occupied by 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1" y="-1302153"/>
            <a:ext cx="9753600" cy="98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1" y="-1302153"/>
            <a:ext cx="9753600" cy="98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1" y="-1302153"/>
            <a:ext cx="9753600" cy="98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50" y="1196502"/>
            <a:ext cx="6886992" cy="512637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The crab are alive:</a:t>
            </a:r>
          </a:p>
          <a:p>
            <a:pPr lvl="1"/>
            <a:r>
              <a:rPr lang="en-US" sz="3200" dirty="0" smtClean="0"/>
              <a:t>Crab moved into the northern Bering Sea</a:t>
            </a:r>
          </a:p>
          <a:p>
            <a:pPr lvl="1"/>
            <a:r>
              <a:rPr lang="en-US" sz="3200" dirty="0" smtClean="0"/>
              <a:t>Crab are in the eastern Bering Sea, but the survey didn’t see them</a:t>
            </a:r>
          </a:p>
          <a:p>
            <a:pPr lvl="1"/>
            <a:r>
              <a:rPr lang="en-US" sz="3200" dirty="0" smtClean="0"/>
              <a:t>Crab moved off of the shelf</a:t>
            </a:r>
          </a:p>
          <a:p>
            <a:pPr lvl="1"/>
            <a:r>
              <a:rPr lang="en-US" sz="3200" dirty="0" smtClean="0"/>
              <a:t>Crab moved into Russian waters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600" dirty="0" smtClean="0"/>
              <a:t> The crab are dead:</a:t>
            </a:r>
          </a:p>
          <a:p>
            <a:pPr lvl="1"/>
            <a:r>
              <a:rPr lang="en-US" sz="3200" dirty="0" smtClean="0"/>
              <a:t>Predation</a:t>
            </a:r>
          </a:p>
          <a:p>
            <a:pPr lvl="1"/>
            <a:r>
              <a:rPr lang="en-US" sz="3200" dirty="0" smtClean="0"/>
              <a:t>Disease</a:t>
            </a:r>
          </a:p>
          <a:p>
            <a:pPr lvl="1"/>
            <a:r>
              <a:rPr lang="en-US" sz="3200" dirty="0" smtClean="0"/>
              <a:t>Temperature effects</a:t>
            </a:r>
          </a:p>
          <a:p>
            <a:pPr lvl="1"/>
            <a:r>
              <a:rPr lang="en-US" sz="3200" dirty="0" smtClean="0"/>
              <a:t>Fishery effects </a:t>
            </a:r>
          </a:p>
          <a:p>
            <a:pPr lvl="1"/>
            <a:r>
              <a:rPr lang="en-US" sz="3200" dirty="0" smtClean="0"/>
              <a:t>Cannibalism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09" y="80682"/>
            <a:ext cx="4643718" cy="464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8260" y="4620416"/>
            <a:ext cx="41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2021: 45 mm ≤ Carapace width </a:t>
            </a:r>
            <a:r>
              <a:rPr lang="en-US" dirty="0"/>
              <a:t>≤</a:t>
            </a:r>
            <a:r>
              <a:rPr lang="en-US" dirty="0" smtClean="0"/>
              <a:t> 85 mm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2435425">
            <a:off x="7541422" y="2357718"/>
            <a:ext cx="466165" cy="68131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7838844">
            <a:off x="7541422" y="1254596"/>
            <a:ext cx="466165" cy="68131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3378521">
            <a:off x="8587904" y="1150516"/>
            <a:ext cx="466165" cy="68131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96888" y="1839386"/>
            <a:ext cx="80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70760" y="631677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2021 adopted assessment model included mortality events in 2018 and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1" y="-1302153"/>
            <a:ext cx="9753600" cy="98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1" y="-1302153"/>
            <a:ext cx="9753600" cy="98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75" y="336550"/>
            <a:ext cx="5686425" cy="1325563"/>
          </a:xfrm>
        </p:spPr>
        <p:txBody>
          <a:bodyPr/>
          <a:lstStyle/>
          <a:p>
            <a:r>
              <a:rPr lang="en-US" dirty="0" smtClean="0"/>
              <a:t>Cannibalism index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0"/>
            <a:ext cx="5238750" cy="6985001"/>
          </a:xfrm>
        </p:spPr>
      </p:pic>
      <p:sp>
        <p:nvSpPr>
          <p:cNvPr id="5" name="TextBox 4"/>
          <p:cNvSpPr txBox="1"/>
          <p:nvPr/>
        </p:nvSpPr>
        <p:spPr>
          <a:xfrm>
            <a:off x="5476875" y="2009775"/>
            <a:ext cx="6648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Risk = threat * vulnerability * consequence</a:t>
            </a:r>
          </a:p>
          <a:p>
            <a:endParaRPr lang="en-US" sz="2800" dirty="0"/>
          </a:p>
          <a:p>
            <a:r>
              <a:rPr lang="en-US" sz="2800" dirty="0" smtClean="0"/>
              <a:t>Threat = density of large crab</a:t>
            </a:r>
          </a:p>
          <a:p>
            <a:endParaRPr lang="en-US" sz="2800" dirty="0" smtClean="0"/>
          </a:p>
          <a:p>
            <a:r>
              <a:rPr lang="en-US" sz="2800" dirty="0" smtClean="0"/>
              <a:t>Vulnerability = proportion of density of small crab co-occurring with large crab</a:t>
            </a:r>
          </a:p>
          <a:p>
            <a:endParaRPr lang="en-US" sz="2800" dirty="0" smtClean="0"/>
          </a:p>
          <a:p>
            <a:r>
              <a:rPr lang="en-US" sz="2800" dirty="0" smtClean="0"/>
              <a:t>Consequence = death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4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Covariates: units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1147313"/>
            <a:ext cx="11034623" cy="56071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Bycatch &amp; discards were in numbers at size</a:t>
            </a:r>
          </a:p>
          <a:p>
            <a:pPr lvl="1"/>
            <a:r>
              <a:rPr lang="en-US" dirty="0" smtClean="0"/>
              <a:t>Divided these numbers at size by the predicted numbers at size from the population dynamics model to make it more comparable with the estimated mortality rates</a:t>
            </a:r>
          </a:p>
          <a:p>
            <a:pPr lvl="1"/>
            <a:r>
              <a:rPr lang="en-US" dirty="0" smtClean="0"/>
              <a:t>Retained catch not included: very little and also highly correlated with discards</a:t>
            </a:r>
          </a:p>
          <a:p>
            <a:r>
              <a:rPr lang="en-US" dirty="0" smtClean="0"/>
              <a:t>Cannibalism</a:t>
            </a:r>
          </a:p>
          <a:p>
            <a:pPr lvl="1"/>
            <a:r>
              <a:rPr lang="en-US" dirty="0" smtClean="0"/>
              <a:t>Proportion of the density of small crab overlapping with predator </a:t>
            </a:r>
            <a:r>
              <a:rPr lang="en-US" i="1" dirty="0" smtClean="0"/>
              <a:t>times</a:t>
            </a:r>
          </a:p>
          <a:p>
            <a:pPr lvl="1"/>
            <a:r>
              <a:rPr lang="en-US" dirty="0" smtClean="0"/>
              <a:t>Density of large crab in the overlapping area</a:t>
            </a:r>
          </a:p>
          <a:p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Prevalence (i.e. number of crab visually identified as infected)</a:t>
            </a:r>
          </a:p>
          <a:p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Tons consumed per day</a:t>
            </a:r>
          </a:p>
          <a:p>
            <a:pPr lvl="1"/>
            <a:r>
              <a:rPr lang="en-US" dirty="0" smtClean="0"/>
              <a:t>Divided this by the biomass (check this) at size predicted at size from the population dynamics model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Average temperature occupied by 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48412"/>
            <a:ext cx="10515600" cy="509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Provided by </a:t>
            </a:r>
            <a:r>
              <a:rPr lang="en-US" dirty="0" err="1" smtClean="0"/>
              <a:t>Kerim</a:t>
            </a:r>
            <a:r>
              <a:rPr lang="en-US" dirty="0" smtClean="0"/>
              <a:t> Aydin</a:t>
            </a:r>
            <a:endParaRPr lang="en-US" dirty="0"/>
          </a:p>
        </p:txBody>
      </p:sp>
      <p:pic>
        <p:nvPicPr>
          <p:cNvPr id="4" name="Google Shape;13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225262"/>
            <a:ext cx="12277725" cy="5442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6097986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348412"/>
            <a:ext cx="10515600" cy="50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Provided by Kerim Aydin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07" y="0"/>
            <a:ext cx="6097986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348412"/>
            <a:ext cx="10515600" cy="50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Provided by Kerim Aydin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07" y="0"/>
            <a:ext cx="6697068" cy="68663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5827" y="338998"/>
            <a:ext cx="1853345" cy="1377815"/>
          </a:xfrm>
        </p:spPr>
      </p:pic>
    </p:spTree>
    <p:extLst>
      <p:ext uri="{BB962C8B-B14F-4D97-AF65-F5344CB8AC3E}">
        <p14:creationId xmlns:p14="http://schemas.microsoft.com/office/powerpoint/2010/main" val="37711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07" y="0"/>
            <a:ext cx="60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07" y="0"/>
            <a:ext cx="60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37012"/>
            <a:ext cx="6040582" cy="4113169"/>
          </a:xfrm>
        </p:spPr>
        <p:txBody>
          <a:bodyPr/>
          <a:lstStyle/>
          <a:p>
            <a:r>
              <a:rPr lang="en-US" dirty="0" smtClean="0"/>
              <a:t>Estimated time-varying natural mortality </a:t>
            </a:r>
          </a:p>
          <a:p>
            <a:r>
              <a:rPr lang="en-US" dirty="0" smtClean="0"/>
              <a:t>Models will soak up variability in other processes (e.g. catchability or growth) with confounded processes</a:t>
            </a:r>
          </a:p>
          <a:p>
            <a:r>
              <a:rPr lang="en-US" dirty="0" smtClean="0"/>
              <a:t>Catchability is known to vary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559651" cy="209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95" y="1825623"/>
            <a:ext cx="5838032" cy="43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48412"/>
            <a:ext cx="10515600" cy="509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Provided by </a:t>
            </a:r>
            <a:r>
              <a:rPr lang="en-US" dirty="0" err="1" smtClean="0"/>
              <a:t>Kerim</a:t>
            </a:r>
            <a:r>
              <a:rPr lang="en-US" dirty="0" smtClean="0"/>
              <a:t> Aydin</a:t>
            </a:r>
            <a:endParaRPr lang="en-US" dirty="0"/>
          </a:p>
        </p:txBody>
      </p:sp>
      <p:pic>
        <p:nvPicPr>
          <p:cNvPr id="4" name="Google Shape;13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55788"/>
            <a:ext cx="12277725" cy="490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69355"/>
            <a:ext cx="12104538" cy="36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441448"/>
                <a:ext cx="12192000" cy="37355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b="0" dirty="0" smtClean="0"/>
                  <a:t>        Mortality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s(Temp) + s(Disease) + s(Discards) + s(Bycatch) + s(Cannibalism) + s(Predation)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 smtClean="0"/>
                  <a:t>Catchability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s(Temp) + </a:t>
                </a:r>
                <a:r>
                  <a:rPr lang="en-US" sz="2400" dirty="0" smtClean="0"/>
                  <a:t>s(Longitude) </a:t>
                </a:r>
                <a:r>
                  <a:rPr lang="en-US" sz="2400" dirty="0"/>
                  <a:t>+ </a:t>
                </a:r>
                <a:r>
                  <a:rPr lang="en-US" sz="2400" dirty="0" smtClean="0"/>
                  <a:t>s(Latitude)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41448"/>
                <a:ext cx="12192000" cy="3735515"/>
              </a:xfrm>
              <a:blipFill>
                <a:blip r:embed="rId2"/>
                <a:stretch>
                  <a:fillRect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6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10" y="0"/>
            <a:ext cx="9230981" cy="7078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616" y="438912"/>
            <a:ext cx="293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Deviance explained = 82%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9616" y="3745992"/>
            <a:ext cx="317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Deviance explained = 62.2%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8880" y="437213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Deviance explained = 76.3%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8880" y="3816628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Deviance explained = 70.1%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827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Leave one out 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7758"/>
            <a:ext cx="12191999" cy="32957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Systematic refitting of the model with one year of data removed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Performed to assess the robustness of modeling outcomes to data-availability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0595" y="189782"/>
            <a:ext cx="2441997" cy="134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Temperature</a:t>
            </a:r>
          </a:p>
          <a:p>
            <a:pPr marL="0" indent="0">
              <a:buNone/>
            </a:pPr>
            <a:r>
              <a:rPr lang="en-US" dirty="0" smtClean="0"/>
              <a:t>Longitude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1803" cy="68337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70595" y="1742537"/>
            <a:ext cx="2441997" cy="1362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Temperature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Discards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Disease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70594" y="3416881"/>
            <a:ext cx="2441997" cy="136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Temperature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70594" y="4779851"/>
            <a:ext cx="2441997" cy="1881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Disease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Bycatch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Predation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48" y="246046"/>
            <a:ext cx="10791645" cy="1325563"/>
          </a:xfrm>
        </p:spPr>
        <p:txBody>
          <a:bodyPr/>
          <a:lstStyle/>
          <a:p>
            <a:pPr algn="ctr"/>
            <a:r>
              <a:rPr lang="en-US" dirty="0" smtClean="0"/>
              <a:t>Marvel for a moment at how tidy the story is…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09005"/>
              </p:ext>
            </p:extLst>
          </p:nvPr>
        </p:nvGraphicFramePr>
        <p:xfrm>
          <a:off x="407078" y="1571609"/>
          <a:ext cx="11276640" cy="44734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4457">
                  <a:extLst>
                    <a:ext uri="{9D8B030D-6E8A-4147-A177-3AD203B41FA5}">
                      <a16:colId xmlns:a16="http://schemas.microsoft.com/office/drawing/2014/main" val="726380529"/>
                    </a:ext>
                  </a:extLst>
                </a:gridCol>
                <a:gridCol w="5703874">
                  <a:extLst>
                    <a:ext uri="{9D8B030D-6E8A-4147-A177-3AD203B41FA5}">
                      <a16:colId xmlns:a16="http://schemas.microsoft.com/office/drawing/2014/main" val="179054186"/>
                    </a:ext>
                  </a:extLst>
                </a:gridCol>
                <a:gridCol w="2648309">
                  <a:extLst>
                    <a:ext uri="{9D8B030D-6E8A-4147-A177-3AD203B41FA5}">
                      <a16:colId xmlns:a16="http://schemas.microsoft.com/office/drawing/2014/main" val="4007845771"/>
                    </a:ext>
                  </a:extLst>
                </a:gridCol>
              </a:tblGrid>
              <a:tr h="6869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Deviance explained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393578"/>
                  </a:ext>
                </a:extLst>
              </a:tr>
              <a:tr h="946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Immature</a:t>
                      </a:r>
                      <a:r>
                        <a:rPr lang="en-US" sz="2400" baseline="0" dirty="0" smtClean="0"/>
                        <a:t> mortality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Temperature, discards, disease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76.3%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05830"/>
                  </a:ext>
                </a:extLst>
              </a:tr>
              <a:tr h="946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Mature</a:t>
                      </a:r>
                      <a:r>
                        <a:rPr lang="en-US" sz="2400" baseline="0" dirty="0" smtClean="0"/>
                        <a:t> mortality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Disease, bycatch, predation, temperature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70.1%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64091"/>
                  </a:ext>
                </a:extLst>
              </a:tr>
              <a:tr h="946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Immature</a:t>
                      </a:r>
                      <a:r>
                        <a:rPr lang="en-US" sz="2400" baseline="0" dirty="0" smtClean="0"/>
                        <a:t> catchability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Temperature, longitude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08504"/>
                  </a:ext>
                </a:extLst>
              </a:tr>
              <a:tr h="946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Mature catchability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436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8036" y="6311153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(but…there’s always a but…)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964" y="283696"/>
            <a:ext cx="6849035" cy="3660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Immature mortality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Higher temperature related to higher mortality </a:t>
            </a:r>
          </a:p>
          <a:p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Higher disease prevalence related to higher mortality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Discards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Lowest discards associated with higher mortality than medium discards?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72" y="0"/>
            <a:ext cx="4965192" cy="7025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1824" y="0"/>
            <a:ext cx="2160495" cy="67862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2964" y="5501640"/>
            <a:ext cx="6849036" cy="112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If disease is a problem, why don’t we see it in the fishery?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Are the crab just dying before the fishery occurs?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Why is it the best predictor of mature mortality and not immature?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0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964" y="283696"/>
            <a:ext cx="6849035" cy="487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Mature mortality</a:t>
            </a:r>
          </a:p>
          <a:p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Higher disease related to higher mortality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Bycatch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Lower bycatches related to higher mortality?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Temperature</a:t>
            </a:r>
          </a:p>
          <a:p>
            <a:pPr lvl="1"/>
            <a:r>
              <a:rPr lang="en-US" sz="1800" dirty="0" smtClean="0"/>
              <a:t>Higher temperature related to higher mortality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Predation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Lower </a:t>
            </a:r>
            <a:r>
              <a:rPr lang="en-US" sz="1800" dirty="0" smtClean="0">
                <a:solidFill>
                  <a:srgbClr val="FF0000"/>
                </a:solidFill>
              </a:rPr>
              <a:t>predation </a:t>
            </a:r>
            <a:r>
              <a:rPr lang="en-US" sz="1800" dirty="0">
                <a:solidFill>
                  <a:srgbClr val="FF0000"/>
                </a:solidFill>
              </a:rPr>
              <a:t>related to higher </a:t>
            </a:r>
            <a:r>
              <a:rPr lang="en-US" sz="1800" dirty="0" smtClean="0">
                <a:solidFill>
                  <a:srgbClr val="FF0000"/>
                </a:solidFill>
              </a:rPr>
              <a:t>mortality?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72" y="0"/>
            <a:ext cx="4965192" cy="7025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749" y="0"/>
            <a:ext cx="2160495" cy="67862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42964" y="5501640"/>
            <a:ext cx="6849036" cy="112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If disease is a problem, why don’t we see it in the fishery?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Are the crab just dying before the fishery occurs?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Why is it the best predictor of mature mortality and not immature?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86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1650" cy="70927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5000" y="0"/>
            <a:ext cx="6476999" cy="39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Immature catchability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Higher temperature related to higher catchability </a:t>
            </a:r>
          </a:p>
          <a:p>
            <a:r>
              <a:rPr lang="en-US" dirty="0" smtClean="0"/>
              <a:t>Longitude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Higher catchability related to centroid of abundance farther west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0350" y="-56029"/>
            <a:ext cx="2466975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1650" cy="70927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5000" y="0"/>
            <a:ext cx="6476999" cy="39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Mature catchability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Higher temperature related to higher catchability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0" y="0"/>
            <a:ext cx="2714625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2017059"/>
            <a:ext cx="6419271" cy="4753196"/>
          </a:xfrm>
        </p:spPr>
        <p:txBody>
          <a:bodyPr/>
          <a:lstStyle/>
          <a:p>
            <a:r>
              <a:rPr lang="en-US" dirty="0" smtClean="0"/>
              <a:t>Catchability varied spatially with respect to sediment and depth</a:t>
            </a:r>
          </a:p>
          <a:p>
            <a:r>
              <a:rPr lang="en-US" dirty="0" smtClean="0"/>
              <a:t>Snow crab distribution varies over time</a:t>
            </a:r>
          </a:p>
          <a:p>
            <a:r>
              <a:rPr lang="en-US" dirty="0" smtClean="0"/>
              <a:t>So, catchability likely varies over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does not consider the potential for crab back and forth over the northern Bering Sea border to contribute to changes in catchability over time.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1076" cy="169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0" t="1334" r="4291" b="1976"/>
          <a:stretch/>
        </p:blipFill>
        <p:spPr>
          <a:xfrm>
            <a:off x="7130473" y="1048326"/>
            <a:ext cx="4442691" cy="58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0347960" cy="975361"/>
          </a:xfrm>
        </p:spPr>
        <p:txBody>
          <a:bodyPr/>
          <a:lstStyle/>
          <a:p>
            <a:r>
              <a:rPr lang="en-US" dirty="0" smtClean="0"/>
              <a:t>A tentative, </a:t>
            </a:r>
            <a:r>
              <a:rPr lang="en-US" dirty="0" err="1" smtClean="0"/>
              <a:t>trepidatious</a:t>
            </a:r>
            <a:r>
              <a:rPr lang="en-US" dirty="0" smtClean="0"/>
              <a:t> summary</a:t>
            </a:r>
            <a:endParaRPr lang="en-US" dirty="0"/>
          </a:p>
        </p:txBody>
      </p:sp>
      <p:pic>
        <p:nvPicPr>
          <p:cNvPr id="1026" name="Picture 2" descr="thin polar bea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66" y="1714500"/>
            <a:ext cx="5350934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82451"/>
              </p:ext>
            </p:extLst>
          </p:nvPr>
        </p:nvGraphicFramePr>
        <p:xfrm>
          <a:off x="99058" y="900536"/>
          <a:ext cx="6644640" cy="58826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8742">
                  <a:extLst>
                    <a:ext uri="{9D8B030D-6E8A-4147-A177-3AD203B41FA5}">
                      <a16:colId xmlns:a16="http://schemas.microsoft.com/office/drawing/2014/main" val="357896012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02618251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61370695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3233164907"/>
                    </a:ext>
                  </a:extLst>
                </a:gridCol>
                <a:gridCol w="1026158">
                  <a:extLst>
                    <a:ext uri="{9D8B030D-6E8A-4147-A177-3AD203B41FA5}">
                      <a16:colId xmlns:a16="http://schemas.microsoft.com/office/drawing/2014/main" val="105075968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096014479"/>
                    </a:ext>
                  </a:extLst>
                </a:gridCol>
              </a:tblGrid>
              <a:tr h="4212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Bycatch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147425"/>
                  </a:ext>
                </a:extLst>
              </a:tr>
              <a:tr h="1365353">
                <a:tc>
                  <a:txBody>
                    <a:bodyPr/>
                    <a:lstStyle/>
                    <a:p>
                      <a:r>
                        <a:rPr lang="en-US" dirty="0" smtClean="0"/>
                        <a:t>Immature</a:t>
                      </a:r>
                    </a:p>
                    <a:p>
                      <a:r>
                        <a:rPr lang="en-US" dirty="0" smtClean="0"/>
                        <a:t>Mortality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6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397182"/>
                  </a:ext>
                </a:extLst>
              </a:tr>
              <a:tr h="1365353">
                <a:tc>
                  <a:txBody>
                    <a:bodyPr/>
                    <a:lstStyle/>
                    <a:p>
                      <a:r>
                        <a:rPr lang="en-US" dirty="0" smtClean="0"/>
                        <a:t>Mature</a:t>
                      </a:r>
                    </a:p>
                    <a:p>
                      <a:r>
                        <a:rPr lang="en-US" dirty="0" smtClean="0"/>
                        <a:t>Mortality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?</a:t>
                      </a:r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25074"/>
                  </a:ext>
                </a:extLst>
              </a:tr>
              <a:tr h="1365353">
                <a:tc>
                  <a:txBody>
                    <a:bodyPr/>
                    <a:lstStyle/>
                    <a:p>
                      <a:r>
                        <a:rPr lang="en-US" dirty="0" smtClean="0"/>
                        <a:t>Immature</a:t>
                      </a:r>
                    </a:p>
                    <a:p>
                      <a:r>
                        <a:rPr lang="en-US" dirty="0" smtClean="0"/>
                        <a:t>Catchability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761141"/>
                  </a:ext>
                </a:extLst>
              </a:tr>
              <a:tr h="1365353">
                <a:tc>
                  <a:txBody>
                    <a:bodyPr/>
                    <a:lstStyle/>
                    <a:p>
                      <a:r>
                        <a:rPr lang="en-US" dirty="0" smtClean="0"/>
                        <a:t>Mature</a:t>
                      </a:r>
                    </a:p>
                    <a:p>
                      <a:r>
                        <a:rPr lang="en-US" dirty="0" smtClean="0"/>
                        <a:t>Catchability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13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Population dynamics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1246094"/>
            <a:ext cx="10914529" cy="4930869"/>
          </a:xfrm>
        </p:spPr>
        <p:txBody>
          <a:bodyPr>
            <a:normAutofit/>
          </a:bodyPr>
          <a:lstStyle/>
          <a:p>
            <a:r>
              <a:rPr lang="en-US" b="1" dirty="0" smtClean="0"/>
              <a:t>Are these estimates credible?</a:t>
            </a:r>
          </a:p>
          <a:p>
            <a:pPr lvl="1"/>
            <a:r>
              <a:rPr lang="en-US" dirty="0"/>
              <a:t>Standard errors can be somewhat </a:t>
            </a:r>
            <a:r>
              <a:rPr lang="en-US" dirty="0" smtClean="0"/>
              <a:t>large…</a:t>
            </a:r>
          </a:p>
          <a:p>
            <a:pPr lvl="1"/>
            <a:r>
              <a:rPr lang="en-US" dirty="0" smtClean="0"/>
              <a:t>MCMC for trajectories of M and q?</a:t>
            </a:r>
          </a:p>
          <a:p>
            <a:r>
              <a:rPr lang="en-US" b="1" dirty="0" smtClean="0"/>
              <a:t>How do the assumptions influence the results?</a:t>
            </a:r>
          </a:p>
          <a:p>
            <a:pPr lvl="1"/>
            <a:r>
              <a:rPr lang="en-US" dirty="0" smtClean="0"/>
              <a:t>Sensitivities to weighting, priors, and smoothness penalties</a:t>
            </a:r>
          </a:p>
          <a:p>
            <a:pPr lvl="1"/>
            <a:r>
              <a:rPr lang="en-US" dirty="0" smtClean="0"/>
              <a:t>Explore information criteria as method for selecting smoothness penalty? </a:t>
            </a:r>
          </a:p>
          <a:p>
            <a:pPr lvl="1"/>
            <a:r>
              <a:rPr lang="en-US" dirty="0" smtClean="0"/>
              <a:t>Need to consider how to calculate effective degrees of freedom from a smoothed vector of estimated M or q</a:t>
            </a:r>
          </a:p>
          <a:p>
            <a:r>
              <a:rPr lang="en-US" b="1" dirty="0" smtClean="0"/>
              <a:t>How well can these processes be estimated at all?</a:t>
            </a:r>
          </a:p>
          <a:p>
            <a:pPr lvl="1"/>
            <a:r>
              <a:rPr lang="en-US" dirty="0" smtClean="0"/>
              <a:t>Simulation testing with operating model that can allow catchability and mortality to vary singly and together</a:t>
            </a:r>
          </a:p>
        </p:txBody>
      </p:sp>
    </p:spTree>
    <p:extLst>
      <p:ext uri="{BB962C8B-B14F-4D97-AF65-F5344CB8AC3E}">
        <p14:creationId xmlns:p14="http://schemas.microsoft.com/office/powerpoint/2010/main" val="11864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Inference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8" y="1237129"/>
            <a:ext cx="6341632" cy="4939834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selection</a:t>
            </a:r>
          </a:p>
          <a:p>
            <a:pPr lvl="1"/>
            <a:r>
              <a:rPr lang="en-US" dirty="0" smtClean="0"/>
              <a:t>Some of the covariates have unintuitive smooths—remove them or something else?</a:t>
            </a:r>
          </a:p>
          <a:p>
            <a:r>
              <a:rPr lang="en-US" b="1" dirty="0" smtClean="0"/>
              <a:t>Consideration of the uncertainty in estimated M and q</a:t>
            </a:r>
          </a:p>
          <a:p>
            <a:pPr lvl="1"/>
            <a:r>
              <a:rPr lang="en-US" dirty="0" smtClean="0"/>
              <a:t>Another state-space model?</a:t>
            </a:r>
          </a:p>
          <a:p>
            <a:r>
              <a:rPr lang="en-US" b="1" dirty="0" smtClean="0"/>
              <a:t>Auto-correlated time series</a:t>
            </a:r>
          </a:p>
          <a:p>
            <a:pPr lvl="1"/>
            <a:r>
              <a:rPr lang="en-US" dirty="0" smtClean="0"/>
              <a:t>‘Improves’ in-sample prediction…but usually not out-of-sample</a:t>
            </a:r>
          </a:p>
          <a:p>
            <a:r>
              <a:rPr lang="en-US" b="1" dirty="0" smtClean="0"/>
              <a:t>Why GAMs?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linearities</a:t>
            </a:r>
            <a:r>
              <a:rPr lang="en-US" dirty="0" smtClean="0"/>
              <a:t> and (originally) 2-d smooths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668" y="66108"/>
            <a:ext cx="5248332" cy="6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Inference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8" y="1237129"/>
            <a:ext cx="6295912" cy="4939834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selection</a:t>
            </a:r>
          </a:p>
          <a:p>
            <a:pPr lvl="1"/>
            <a:r>
              <a:rPr lang="en-US" dirty="0"/>
              <a:t>Some of the covariates have unintuitive smooths—remove them or something else?</a:t>
            </a:r>
          </a:p>
          <a:p>
            <a:r>
              <a:rPr lang="en-US" b="1" dirty="0" smtClean="0"/>
              <a:t>Consideration of the uncertainty in estimated M and q</a:t>
            </a:r>
          </a:p>
          <a:p>
            <a:pPr lvl="1"/>
            <a:r>
              <a:rPr lang="en-US" dirty="0" smtClean="0"/>
              <a:t>Another state-space model?</a:t>
            </a:r>
          </a:p>
          <a:p>
            <a:r>
              <a:rPr lang="en-US" b="1" dirty="0" smtClean="0"/>
              <a:t>Auto-correlated time series</a:t>
            </a:r>
          </a:p>
          <a:p>
            <a:pPr lvl="1"/>
            <a:r>
              <a:rPr lang="en-US" dirty="0"/>
              <a:t>‘Improves’</a:t>
            </a:r>
            <a:r>
              <a:rPr lang="en-US" dirty="0" smtClean="0"/>
              <a:t> </a:t>
            </a:r>
            <a:r>
              <a:rPr lang="en-US" dirty="0"/>
              <a:t>in-sample prediction…but usually not out-of-sample</a:t>
            </a:r>
          </a:p>
          <a:p>
            <a:r>
              <a:rPr lang="en-US" b="1" dirty="0" smtClean="0"/>
              <a:t>Why </a:t>
            </a:r>
            <a:r>
              <a:rPr lang="en-US" b="1" dirty="0"/>
              <a:t>GAMs?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linearities</a:t>
            </a:r>
            <a:r>
              <a:rPr lang="en-US" dirty="0"/>
              <a:t> and (originally) 2-d smooths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668" y="66108"/>
            <a:ext cx="5248332" cy="6547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668" y="66107"/>
            <a:ext cx="5248332" cy="6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Inference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8" y="1237129"/>
            <a:ext cx="6334012" cy="4939834"/>
          </a:xfrm>
        </p:spPr>
        <p:txBody>
          <a:bodyPr/>
          <a:lstStyle/>
          <a:p>
            <a:r>
              <a:rPr lang="en-US" b="1" dirty="0" smtClean="0"/>
              <a:t>Model selection</a:t>
            </a:r>
          </a:p>
          <a:p>
            <a:pPr lvl="1"/>
            <a:r>
              <a:rPr lang="en-US" dirty="0"/>
              <a:t>Some of the covariates have unintuitive smooths—remove them or something else?</a:t>
            </a:r>
          </a:p>
          <a:p>
            <a:r>
              <a:rPr lang="en-US" b="1" dirty="0" smtClean="0"/>
              <a:t>Consideration of the uncertainty in estimated M and q</a:t>
            </a:r>
          </a:p>
          <a:p>
            <a:pPr lvl="1"/>
            <a:r>
              <a:rPr lang="en-US" dirty="0" smtClean="0"/>
              <a:t>Another state-space model?</a:t>
            </a:r>
          </a:p>
          <a:p>
            <a:r>
              <a:rPr lang="en-US" b="1" dirty="0" smtClean="0"/>
              <a:t>Auto-correlated time series</a:t>
            </a:r>
          </a:p>
          <a:p>
            <a:pPr lvl="1"/>
            <a:r>
              <a:rPr lang="en-US" dirty="0"/>
              <a:t>‘Improves’</a:t>
            </a:r>
            <a:r>
              <a:rPr lang="en-US" dirty="0" smtClean="0"/>
              <a:t> </a:t>
            </a:r>
            <a:r>
              <a:rPr lang="en-US" dirty="0"/>
              <a:t>in-sample prediction…but usually not out-of-sample</a:t>
            </a:r>
          </a:p>
          <a:p>
            <a:r>
              <a:rPr lang="en-US" b="1" dirty="0" smtClean="0"/>
              <a:t>Why </a:t>
            </a:r>
            <a:r>
              <a:rPr lang="en-US" b="1" dirty="0"/>
              <a:t>GAMs?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linearities</a:t>
            </a:r>
            <a:r>
              <a:rPr lang="en-US" dirty="0"/>
              <a:t> and (originally) 2-d smooths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668" y="66107"/>
            <a:ext cx="5248332" cy="6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4297"/>
            <a:ext cx="535880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Correlations among variables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28" y="0"/>
            <a:ext cx="6783572" cy="6783572"/>
          </a:xfrm>
        </p:spPr>
      </p:pic>
      <p:sp>
        <p:nvSpPr>
          <p:cNvPr id="5" name="TextBox 4"/>
          <p:cNvSpPr txBox="1"/>
          <p:nvPr/>
        </p:nvSpPr>
        <p:spPr>
          <a:xfrm>
            <a:off x="77972" y="1141266"/>
            <a:ext cx="5330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Disease and temperature are highly correlated</a:t>
            </a:r>
          </a:p>
          <a:p>
            <a:r>
              <a:rPr lang="en-US" sz="2000" dirty="0" smtClean="0"/>
              <a:t>Higher temperature might cause disease</a:t>
            </a:r>
          </a:p>
          <a:p>
            <a:r>
              <a:rPr lang="en-US" sz="2000" dirty="0" smtClean="0"/>
              <a:t>Disease will not cause higher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Discards and bycatch are negatively correlated</a:t>
            </a:r>
          </a:p>
          <a:p>
            <a:r>
              <a:rPr lang="en-US" sz="2000" dirty="0" smtClean="0"/>
              <a:t>Could it be that the odd significant smooth between mortality and bycatch is actually reflecting discards?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22419" y="3558363"/>
            <a:ext cx="808074" cy="751367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62276" y="389899"/>
            <a:ext cx="808074" cy="751367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" y="0"/>
            <a:ext cx="10515600" cy="1325563"/>
          </a:xfrm>
        </p:spPr>
        <p:txBody>
          <a:bodyPr/>
          <a:lstStyle/>
          <a:p>
            <a:r>
              <a:rPr lang="en-US" b="1" dirty="0" smtClean="0"/>
              <a:t>To do list </a:t>
            </a:r>
            <a:r>
              <a:rPr lang="en-US" sz="2400" dirty="0" smtClean="0"/>
              <a:t>(in order…but soliciting feedback)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" y="1150144"/>
            <a:ext cx="11849100" cy="51482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Simulation to see if time-varying q and M can be estimated with these data</a:t>
            </a:r>
          </a:p>
          <a:p>
            <a:r>
              <a:rPr lang="en-US" sz="2400" dirty="0" smtClean="0"/>
              <a:t>Sensitivity analyses for assumptions, priors, and penalties (e.g. smaller </a:t>
            </a:r>
            <a:r>
              <a:rPr lang="en-US" sz="2400" dirty="0" err="1" smtClean="0"/>
              <a:t>sigmas</a:t>
            </a:r>
            <a:r>
              <a:rPr lang="en-US" sz="2400" dirty="0" smtClean="0"/>
              <a:t> for prior on M to see if discrepancy between immature and mature mortality can be shrunk)</a:t>
            </a:r>
          </a:p>
          <a:p>
            <a:r>
              <a:rPr lang="en-US" sz="2400" dirty="0" smtClean="0"/>
              <a:t>Think about model selection</a:t>
            </a:r>
          </a:p>
          <a:p>
            <a:r>
              <a:rPr lang="en-US" sz="2400" dirty="0" smtClean="0"/>
              <a:t>Methods for selecting smoothness penalties</a:t>
            </a:r>
          </a:p>
          <a:p>
            <a:endParaRPr lang="en-US" sz="2400" dirty="0"/>
          </a:p>
          <a:p>
            <a:r>
              <a:rPr lang="en-US" sz="2400" dirty="0" smtClean="0"/>
              <a:t>Methods for incorporating variance into the inference model</a:t>
            </a:r>
          </a:p>
          <a:p>
            <a:r>
              <a:rPr lang="en-US" sz="2400" dirty="0" smtClean="0"/>
              <a:t>Test ‘covariates as fleet’ model</a:t>
            </a:r>
          </a:p>
          <a:p>
            <a:endParaRPr lang="en-US" sz="2400" dirty="0" smtClean="0"/>
          </a:p>
          <a:p>
            <a:r>
              <a:rPr lang="en-US" sz="2400" dirty="0" smtClean="0"/>
              <a:t>Do all of this again, but estimating size and year specific m and q…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9030"/>
              </p:ext>
            </p:extLst>
          </p:nvPr>
        </p:nvGraphicFramePr>
        <p:xfrm>
          <a:off x="535782" y="1135857"/>
          <a:ext cx="11179968" cy="52935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31071">
                  <a:extLst>
                    <a:ext uri="{9D8B030D-6E8A-4147-A177-3AD203B41FA5}">
                      <a16:colId xmlns:a16="http://schemas.microsoft.com/office/drawing/2014/main" val="973228070"/>
                    </a:ext>
                  </a:extLst>
                </a:gridCol>
                <a:gridCol w="6048897">
                  <a:extLst>
                    <a:ext uri="{9D8B030D-6E8A-4147-A177-3AD203B41FA5}">
                      <a16:colId xmlns:a16="http://schemas.microsoft.com/office/drawing/2014/main" val="3941277765"/>
                    </a:ext>
                  </a:extLst>
                </a:gridCol>
              </a:tblGrid>
              <a:tr h="572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34555"/>
                  </a:ext>
                </a:extLst>
              </a:tr>
              <a:tr h="10528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Propagates variances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Painful </a:t>
                      </a:r>
                      <a:r>
                        <a:rPr lang="en-US" sz="2000" baseline="0" dirty="0" smtClean="0"/>
                        <a:t>to code splines, interactions, and interacting splines in ADMB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11868"/>
                  </a:ext>
                </a:extLst>
              </a:tr>
              <a:tr h="15622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Decreases the possibility of spurious relationships (i.e. you can easily specify that increasing</a:t>
                      </a:r>
                      <a:r>
                        <a:rPr lang="en-US" sz="2000" baseline="0" dirty="0" smtClean="0"/>
                        <a:t> predation can ONLY cause increases in mortality)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Need to know something about scale…but you’re also estimating</a:t>
                      </a:r>
                      <a:r>
                        <a:rPr lang="en-US" sz="2000" baseline="0" dirty="0" smtClean="0"/>
                        <a:t> scale. Th</a:t>
                      </a:r>
                      <a:r>
                        <a:rPr lang="en-US" sz="2000" dirty="0" smtClean="0"/>
                        <a:t>e 2 step approach is somewhat agnostic about scale</a:t>
                      </a:r>
                      <a:r>
                        <a:rPr lang="en-US" sz="2000" baseline="0" dirty="0" smtClean="0"/>
                        <a:t> (e.g. ‘when X is high, Y is high’).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09024"/>
                  </a:ext>
                </a:extLst>
              </a:tr>
              <a:tr h="105285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Need to specify discard and bycatch</a:t>
                      </a:r>
                      <a:r>
                        <a:rPr lang="en-US" sz="2000" baseline="0" dirty="0" smtClean="0"/>
                        <a:t> mortalities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41002"/>
                  </a:ext>
                </a:extLst>
              </a:tr>
              <a:tr h="105285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Some covariates</a:t>
                      </a:r>
                      <a:r>
                        <a:rPr lang="en-US" sz="2000" baseline="0" dirty="0" smtClean="0"/>
                        <a:t> difficult to build into the model (which ones)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5178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43522" y="0"/>
            <a:ext cx="871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“Cody, why didn’t you just do covariates as fleets to begin with?”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2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nfounding Vari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" y="237497"/>
            <a:ext cx="11289035" cy="48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2771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6419850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 ≤ Carapace width </a:t>
            </a:r>
            <a:r>
              <a:rPr lang="en-US" dirty="0"/>
              <a:t>≤</a:t>
            </a:r>
            <a:r>
              <a:rPr lang="en-US" dirty="0" smtClean="0"/>
              <a:t> 85 mm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771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75" y="6419850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 ≤ Carapace width </a:t>
            </a:r>
            <a:r>
              <a:rPr lang="en-US" dirty="0"/>
              <a:t>≤</a:t>
            </a:r>
            <a:r>
              <a:rPr lang="en-US" dirty="0" smtClean="0"/>
              <a:t> 85 mm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771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75" y="6419850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 ≤ Carapace width </a:t>
            </a:r>
            <a:r>
              <a:rPr lang="en-US" dirty="0"/>
              <a:t>≤</a:t>
            </a:r>
            <a:r>
              <a:rPr lang="en-US" dirty="0" smtClean="0"/>
              <a:t> 85 mm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789049"/>
            <a:ext cx="11887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have mortality and catchability varied over time?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What drives variability in mortality and catchability?</a:t>
            </a:r>
          </a:p>
        </p:txBody>
      </p:sp>
    </p:spTree>
    <p:extLst>
      <p:ext uri="{BB962C8B-B14F-4D97-AF65-F5344CB8AC3E}">
        <p14:creationId xmlns:p14="http://schemas.microsoft.com/office/powerpoint/2010/main" val="22876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14142</TotalTime>
  <Words>2273</Words>
  <Application>Microsoft Office PowerPoint</Application>
  <PresentationFormat>Widescreen</PresentationFormat>
  <Paragraphs>406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Office Theme</vt:lpstr>
      <vt:lpstr>Canaries of the Arctic: the collapse of snow crab in the eastern Bering Sea</vt:lpstr>
      <vt:lpstr>PowerPoint Presentation</vt:lpstr>
      <vt:lpstr>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  <vt:lpstr>Population dynamics model</vt:lpstr>
      <vt:lpstr>PowerPoint Presentation</vt:lpstr>
      <vt:lpstr>PowerPoint Presentation</vt:lpstr>
      <vt:lpstr>Why estimate growth, selectivity, and maturity outside the model?</vt:lpstr>
      <vt:lpstr>Growth, selectivity, and maturity</vt:lpstr>
      <vt:lpstr>Growth, selectivity, and maturity</vt:lpstr>
      <vt:lpstr>Growth, selectivity, and maturity</vt:lpstr>
      <vt:lpstr>Growth, selectivity, and maturity</vt:lpstr>
      <vt:lpstr>PowerPoint Presentation</vt:lpstr>
      <vt:lpstr>Model fits</vt:lpstr>
      <vt:lpstr>“Why would you think you can estimate these processes together at all?!”</vt:lpstr>
      <vt:lpstr>PowerPoint Presentation</vt:lpstr>
      <vt:lpstr>Estimated population processes</vt:lpstr>
      <vt:lpstr>Data</vt:lpstr>
      <vt:lpstr>Covariates: units are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Cannibalism index</vt:lpstr>
      <vt:lpstr>Covariates: units are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Leave one out cross-validation</vt:lpstr>
      <vt:lpstr>PowerPoint Presentation</vt:lpstr>
      <vt:lpstr>Marvel for a moment at how tidy the story is…</vt:lpstr>
      <vt:lpstr>PowerPoint Presentation</vt:lpstr>
      <vt:lpstr>PowerPoint Presentation</vt:lpstr>
      <vt:lpstr>PowerPoint Presentation</vt:lpstr>
      <vt:lpstr>PowerPoint Presentation</vt:lpstr>
      <vt:lpstr>A tentative, trepidatious summary</vt:lpstr>
      <vt:lpstr>Population dynamics models</vt:lpstr>
      <vt:lpstr>Inference model</vt:lpstr>
      <vt:lpstr>Inference model</vt:lpstr>
      <vt:lpstr>Inference model</vt:lpstr>
      <vt:lpstr>Correlations among variables</vt:lpstr>
      <vt:lpstr>To do list (in order…but soliciting feedback)</vt:lpstr>
      <vt:lpstr>PowerPoint Presentation</vt:lpstr>
      <vt:lpstr>PowerPoint Presentation</vt:lpstr>
    </vt:vector>
  </TitlesOfParts>
  <Company>NOAA AFSC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</dc:title>
  <dc:creator>Cody.Szuwalski</dc:creator>
  <cp:lastModifiedBy>Cody.Szuwalski</cp:lastModifiedBy>
  <cp:revision>140</cp:revision>
  <dcterms:created xsi:type="dcterms:W3CDTF">2021-12-28T22:55:28Z</dcterms:created>
  <dcterms:modified xsi:type="dcterms:W3CDTF">2022-01-11T09:01:17Z</dcterms:modified>
</cp:coreProperties>
</file>