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4" r:id="rId3"/>
    <p:sldId id="275" r:id="rId4"/>
    <p:sldId id="257" r:id="rId5"/>
    <p:sldId id="261" r:id="rId6"/>
    <p:sldId id="270" r:id="rId7"/>
    <p:sldId id="272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73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94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1BA9A1-4429-4C1C-92D6-22B04C70EE4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A2EFECA-4A8A-4FDD-B6C5-E3C574AB0944}">
      <dgm:prSet phldrT="[Text]"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D3D9F4B2-FF2D-454E-8ADF-1CCE0509E8CA}" type="parTrans" cxnId="{943636E6-AF6E-42AB-BC4B-E2C2669E7A19}">
      <dgm:prSet/>
      <dgm:spPr/>
      <dgm:t>
        <a:bodyPr/>
        <a:lstStyle/>
        <a:p>
          <a:endParaRPr lang="en-US"/>
        </a:p>
      </dgm:t>
    </dgm:pt>
    <dgm:pt modelId="{859A88C2-8D90-455C-BE62-AC36866CA834}" type="sibTrans" cxnId="{943636E6-AF6E-42AB-BC4B-E2C2669E7A19}">
      <dgm:prSet/>
      <dgm:spPr/>
      <dgm:t>
        <a:bodyPr/>
        <a:lstStyle/>
        <a:p>
          <a:endParaRPr lang="en-US"/>
        </a:p>
      </dgm:t>
    </dgm:pt>
    <dgm:pt modelId="{B772486D-6F47-42AE-8C66-36A62567EED8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en-US" dirty="0"/>
        </a:p>
      </dgm:t>
    </dgm:pt>
    <dgm:pt modelId="{A18DEDFF-70EA-4FD4-8EBA-FDF36FAA9599}" type="parTrans" cxnId="{B298D9C7-E2D3-4BD0-943D-784C624BC74B}">
      <dgm:prSet/>
      <dgm:spPr/>
      <dgm:t>
        <a:bodyPr/>
        <a:lstStyle/>
        <a:p>
          <a:endParaRPr lang="en-US"/>
        </a:p>
      </dgm:t>
    </dgm:pt>
    <dgm:pt modelId="{C746EBE2-DE71-4913-A225-151C38DA771F}" type="sibTrans" cxnId="{B298D9C7-E2D3-4BD0-943D-784C624BC74B}">
      <dgm:prSet/>
      <dgm:spPr/>
      <dgm:t>
        <a:bodyPr/>
        <a:lstStyle/>
        <a:p>
          <a:endParaRPr lang="en-US"/>
        </a:p>
      </dgm:t>
    </dgm:pt>
    <dgm:pt modelId="{1DB7F932-5360-4FCC-84AE-7580A76CEC9D}">
      <dgm:prSet phldrT="[Text]"/>
      <dgm:spPr/>
      <dgm:t>
        <a:bodyPr/>
        <a:lstStyle/>
        <a:p>
          <a:r>
            <a:rPr lang="en-US" dirty="0" smtClean="0"/>
            <a:t>Biology</a:t>
          </a:r>
          <a:endParaRPr lang="en-US" dirty="0"/>
        </a:p>
      </dgm:t>
    </dgm:pt>
    <dgm:pt modelId="{1278343A-AC96-4753-9389-A698919DE8F6}" type="parTrans" cxnId="{C773D679-1B16-4F30-B553-F57759E8382D}">
      <dgm:prSet/>
      <dgm:spPr/>
      <dgm:t>
        <a:bodyPr/>
        <a:lstStyle/>
        <a:p>
          <a:endParaRPr lang="en-US"/>
        </a:p>
      </dgm:t>
    </dgm:pt>
    <dgm:pt modelId="{78B10A13-303E-4A03-98C9-D0E30D9693C2}" type="sibTrans" cxnId="{C773D679-1B16-4F30-B553-F57759E8382D}">
      <dgm:prSet/>
      <dgm:spPr/>
      <dgm:t>
        <a:bodyPr/>
        <a:lstStyle/>
        <a:p>
          <a:endParaRPr lang="en-US"/>
        </a:p>
      </dgm:t>
    </dgm:pt>
    <dgm:pt modelId="{A8B023ED-ADA0-4EF3-BD61-9DDDD627BA33}" type="pres">
      <dgm:prSet presAssocID="{151BA9A1-4429-4C1C-92D6-22B04C70EE4B}" presName="compositeShape" presStyleCnt="0">
        <dgm:presLayoutVars>
          <dgm:chMax val="7"/>
          <dgm:dir/>
          <dgm:resizeHandles val="exact"/>
        </dgm:presLayoutVars>
      </dgm:prSet>
      <dgm:spPr/>
    </dgm:pt>
    <dgm:pt modelId="{36391424-6AFF-4481-B09B-2C1B66D0B1B0}" type="pres">
      <dgm:prSet presAssocID="{6A2EFECA-4A8A-4FDD-B6C5-E3C574AB0944}" presName="circ1" presStyleLbl="vennNode1" presStyleIdx="0" presStyleCnt="3"/>
      <dgm:spPr/>
      <dgm:t>
        <a:bodyPr/>
        <a:lstStyle/>
        <a:p>
          <a:endParaRPr lang="en-US"/>
        </a:p>
      </dgm:t>
    </dgm:pt>
    <dgm:pt modelId="{A36B23D2-552B-4557-A5B9-0CB7A9270C9A}" type="pres">
      <dgm:prSet presAssocID="{6A2EFECA-4A8A-4FDD-B6C5-E3C574AB094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F19C22-5583-430F-A1C4-7F82200DA596}" type="pres">
      <dgm:prSet presAssocID="{B772486D-6F47-42AE-8C66-36A62567EED8}" presName="circ2" presStyleLbl="vennNode1" presStyleIdx="1" presStyleCnt="3"/>
      <dgm:spPr/>
      <dgm:t>
        <a:bodyPr/>
        <a:lstStyle/>
        <a:p>
          <a:endParaRPr lang="en-US"/>
        </a:p>
      </dgm:t>
    </dgm:pt>
    <dgm:pt modelId="{BE909CBC-07F9-45B7-B4FF-65C2D4EE3EF5}" type="pres">
      <dgm:prSet presAssocID="{B772486D-6F47-42AE-8C66-36A62567EED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49840-6A0C-4215-A556-348B2E408B6F}" type="pres">
      <dgm:prSet presAssocID="{1DB7F932-5360-4FCC-84AE-7580A76CEC9D}" presName="circ3" presStyleLbl="vennNode1" presStyleIdx="2" presStyleCnt="3"/>
      <dgm:spPr/>
      <dgm:t>
        <a:bodyPr/>
        <a:lstStyle/>
        <a:p>
          <a:endParaRPr lang="en-US"/>
        </a:p>
      </dgm:t>
    </dgm:pt>
    <dgm:pt modelId="{115638D7-76AD-4666-BA34-E6CC6F92189D}" type="pres">
      <dgm:prSet presAssocID="{1DB7F932-5360-4FCC-84AE-7580A76CEC9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98D9C7-E2D3-4BD0-943D-784C624BC74B}" srcId="{151BA9A1-4429-4C1C-92D6-22B04C70EE4B}" destId="{B772486D-6F47-42AE-8C66-36A62567EED8}" srcOrd="1" destOrd="0" parTransId="{A18DEDFF-70EA-4FD4-8EBA-FDF36FAA9599}" sibTransId="{C746EBE2-DE71-4913-A225-151C38DA771F}"/>
    <dgm:cxn modelId="{943636E6-AF6E-42AB-BC4B-E2C2669E7A19}" srcId="{151BA9A1-4429-4C1C-92D6-22B04C70EE4B}" destId="{6A2EFECA-4A8A-4FDD-B6C5-E3C574AB0944}" srcOrd="0" destOrd="0" parTransId="{D3D9F4B2-FF2D-454E-8ADF-1CCE0509E8CA}" sibTransId="{859A88C2-8D90-455C-BE62-AC36866CA834}"/>
    <dgm:cxn modelId="{728D168D-B58C-4DC0-98B7-9631DE42FBF1}" type="presOf" srcId="{B772486D-6F47-42AE-8C66-36A62567EED8}" destId="{BE909CBC-07F9-45B7-B4FF-65C2D4EE3EF5}" srcOrd="1" destOrd="0" presId="urn:microsoft.com/office/officeart/2005/8/layout/venn1"/>
    <dgm:cxn modelId="{1AEFFCAD-D004-41F3-855B-039C13AEAC13}" type="presOf" srcId="{6A2EFECA-4A8A-4FDD-B6C5-E3C574AB0944}" destId="{A36B23D2-552B-4557-A5B9-0CB7A9270C9A}" srcOrd="1" destOrd="0" presId="urn:microsoft.com/office/officeart/2005/8/layout/venn1"/>
    <dgm:cxn modelId="{CFEB23EE-B6CE-493D-B1A8-9538EB0F08B4}" type="presOf" srcId="{151BA9A1-4429-4C1C-92D6-22B04C70EE4B}" destId="{A8B023ED-ADA0-4EF3-BD61-9DDDD627BA33}" srcOrd="0" destOrd="0" presId="urn:microsoft.com/office/officeart/2005/8/layout/venn1"/>
    <dgm:cxn modelId="{C773D679-1B16-4F30-B553-F57759E8382D}" srcId="{151BA9A1-4429-4C1C-92D6-22B04C70EE4B}" destId="{1DB7F932-5360-4FCC-84AE-7580A76CEC9D}" srcOrd="2" destOrd="0" parTransId="{1278343A-AC96-4753-9389-A698919DE8F6}" sibTransId="{78B10A13-303E-4A03-98C9-D0E30D9693C2}"/>
    <dgm:cxn modelId="{E72F4B8B-E9E2-46A7-8B94-03048306ACE6}" type="presOf" srcId="{1DB7F932-5360-4FCC-84AE-7580A76CEC9D}" destId="{76249840-6A0C-4215-A556-348B2E408B6F}" srcOrd="0" destOrd="0" presId="urn:microsoft.com/office/officeart/2005/8/layout/venn1"/>
    <dgm:cxn modelId="{E1A36ABA-A0E6-43E7-BECF-DEE5645F76B1}" type="presOf" srcId="{1DB7F932-5360-4FCC-84AE-7580A76CEC9D}" destId="{115638D7-76AD-4666-BA34-E6CC6F92189D}" srcOrd="1" destOrd="0" presId="urn:microsoft.com/office/officeart/2005/8/layout/venn1"/>
    <dgm:cxn modelId="{DC0FE8D3-92FB-400C-80F9-939073D611DC}" type="presOf" srcId="{B772486D-6F47-42AE-8C66-36A62567EED8}" destId="{CBF19C22-5583-430F-A1C4-7F82200DA596}" srcOrd="0" destOrd="0" presId="urn:microsoft.com/office/officeart/2005/8/layout/venn1"/>
    <dgm:cxn modelId="{F2739AD9-AA75-4E05-B2AA-D42BF6F94405}" type="presOf" srcId="{6A2EFECA-4A8A-4FDD-B6C5-E3C574AB0944}" destId="{36391424-6AFF-4481-B09B-2C1B66D0B1B0}" srcOrd="0" destOrd="0" presId="urn:microsoft.com/office/officeart/2005/8/layout/venn1"/>
    <dgm:cxn modelId="{9E0190FB-0B99-41B4-95F5-7305FCE6BB27}" type="presParOf" srcId="{A8B023ED-ADA0-4EF3-BD61-9DDDD627BA33}" destId="{36391424-6AFF-4481-B09B-2C1B66D0B1B0}" srcOrd="0" destOrd="0" presId="urn:microsoft.com/office/officeart/2005/8/layout/venn1"/>
    <dgm:cxn modelId="{DD9DB1A5-AC0C-4D19-9C23-668ECB55A68F}" type="presParOf" srcId="{A8B023ED-ADA0-4EF3-BD61-9DDDD627BA33}" destId="{A36B23D2-552B-4557-A5B9-0CB7A9270C9A}" srcOrd="1" destOrd="0" presId="urn:microsoft.com/office/officeart/2005/8/layout/venn1"/>
    <dgm:cxn modelId="{D7492EEE-AA19-4A10-B693-7E26844A7864}" type="presParOf" srcId="{A8B023ED-ADA0-4EF3-BD61-9DDDD627BA33}" destId="{CBF19C22-5583-430F-A1C4-7F82200DA596}" srcOrd="2" destOrd="0" presId="urn:microsoft.com/office/officeart/2005/8/layout/venn1"/>
    <dgm:cxn modelId="{51FBF8E5-0495-458B-B325-997B9A168DFB}" type="presParOf" srcId="{A8B023ED-ADA0-4EF3-BD61-9DDDD627BA33}" destId="{BE909CBC-07F9-45B7-B4FF-65C2D4EE3EF5}" srcOrd="3" destOrd="0" presId="urn:microsoft.com/office/officeart/2005/8/layout/venn1"/>
    <dgm:cxn modelId="{5B51E928-A369-43DA-BFF1-BC2784E8A437}" type="presParOf" srcId="{A8B023ED-ADA0-4EF3-BD61-9DDDD627BA33}" destId="{76249840-6A0C-4215-A556-348B2E408B6F}" srcOrd="4" destOrd="0" presId="urn:microsoft.com/office/officeart/2005/8/layout/venn1"/>
    <dgm:cxn modelId="{7B108F51-F082-47FA-B73C-F045C8034CE7}" type="presParOf" srcId="{A8B023ED-ADA0-4EF3-BD61-9DDDD627BA33}" destId="{115638D7-76AD-4666-BA34-E6CC6F92189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91424-6AFF-4481-B09B-2C1B66D0B1B0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Research</a:t>
          </a:r>
          <a:endParaRPr lang="en-US" sz="2100" kern="1200" dirty="0"/>
        </a:p>
      </dsp:txBody>
      <dsp:txXfrm>
        <a:off x="2153920" y="477519"/>
        <a:ext cx="1788160" cy="1097280"/>
      </dsp:txXfrm>
    </dsp:sp>
    <dsp:sp modelId="{CBF19C22-5583-430F-A1C4-7F82200DA596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Management</a:t>
          </a:r>
          <a:endParaRPr lang="en-US" sz="2100" kern="1200" dirty="0"/>
        </a:p>
      </dsp:txBody>
      <dsp:txXfrm>
        <a:off x="3454400" y="2204720"/>
        <a:ext cx="1463040" cy="1341120"/>
      </dsp:txXfrm>
    </dsp:sp>
    <dsp:sp modelId="{76249840-6A0C-4215-A556-348B2E408B6F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Biology</a:t>
          </a:r>
          <a:endParaRPr lang="en-US" sz="2100" kern="1200" dirty="0"/>
        </a:p>
      </dsp:txBody>
      <dsp:txXfrm>
        <a:off x="1178560" y="2204720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DE81-BF43-4FCB-9D35-77E2F14553D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D3D2-0E0C-496C-8833-579E14DB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9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DE81-BF43-4FCB-9D35-77E2F14553D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D3D2-0E0C-496C-8833-579E14DB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92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DE81-BF43-4FCB-9D35-77E2F14553D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D3D2-0E0C-496C-8833-579E14DB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1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DE81-BF43-4FCB-9D35-77E2F14553D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D3D2-0E0C-496C-8833-579E14DB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8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DE81-BF43-4FCB-9D35-77E2F14553D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D3D2-0E0C-496C-8833-579E14DB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29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DE81-BF43-4FCB-9D35-77E2F14553D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D3D2-0E0C-496C-8833-579E14DB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10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DE81-BF43-4FCB-9D35-77E2F14553D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D3D2-0E0C-496C-8833-579E14DB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8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DE81-BF43-4FCB-9D35-77E2F14553D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D3D2-0E0C-496C-8833-579E14DB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8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DE81-BF43-4FCB-9D35-77E2F14553D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D3D2-0E0C-496C-8833-579E14DB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6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DE81-BF43-4FCB-9D35-77E2F14553D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D3D2-0E0C-496C-8833-579E14DB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9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DE81-BF43-4FCB-9D35-77E2F14553D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D3D2-0E0C-496C-8833-579E14DB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1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DDE81-BF43-4FCB-9D35-77E2F14553D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CD3D2-0E0C-496C-8833-579E14DB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4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http://www.bsfrf.org/images/BSFRF-2.jpg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7.jpeg"/><Relationship Id="rId5" Type="http://schemas.microsoft.com/office/2007/relationships/hdphoto" Target="../media/hdphoto2.wdp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http://www.bsfrf.org/images/BSFRF-2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C:\Projects\2162 BSFRF 2013\RKC Survey Data\Kyle - HMB\6 Survey Pics\DSCN01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509091" y="0"/>
            <a:ext cx="46349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Projects\1847 BSFRF 2011 Prj2080\2011 Field Summaries\Snow Crab Growth Pics\DSCN476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88"/>
          <a:stretch/>
        </p:blipFill>
        <p:spPr bwMode="auto">
          <a:xfrm>
            <a:off x="0" y="424"/>
            <a:ext cx="4509090" cy="68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76200"/>
            <a:ext cx="8777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BSFRF </a:t>
            </a:r>
            <a:r>
              <a:rPr lang="en-US" sz="3600" dirty="0" smtClean="0">
                <a:solidFill>
                  <a:schemeClr val="bg1"/>
                </a:solidFill>
              </a:rPr>
              <a:t>Research Update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40" name="Rounded Rectangular Callout 139"/>
          <p:cNvSpPr/>
          <p:nvPr/>
        </p:nvSpPr>
        <p:spPr>
          <a:xfrm>
            <a:off x="5253036" y="1387371"/>
            <a:ext cx="1028701" cy="533400"/>
          </a:xfrm>
          <a:prstGeom prst="wedgeRoundRectCallout">
            <a:avLst>
              <a:gd name="adj1" fmla="val -119912"/>
              <a:gd name="adj2" fmla="val 441072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Pre-recruit</a:t>
            </a:r>
          </a:p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Surveys</a:t>
            </a:r>
          </a:p>
        </p:txBody>
      </p:sp>
      <p:sp>
        <p:nvSpPr>
          <p:cNvPr id="141" name="Rounded Rectangular Callout 140"/>
          <p:cNvSpPr/>
          <p:nvPr/>
        </p:nvSpPr>
        <p:spPr>
          <a:xfrm>
            <a:off x="2652712" y="1177821"/>
            <a:ext cx="1314450" cy="533400"/>
          </a:xfrm>
          <a:prstGeom prst="wedgeRoundRectCallout">
            <a:avLst>
              <a:gd name="adj1" fmla="val 86244"/>
              <a:gd name="adj2" fmla="val 426785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Post-Doc</a:t>
            </a:r>
          </a:p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Research/Support</a:t>
            </a:r>
          </a:p>
        </p:txBody>
      </p:sp>
      <p:sp>
        <p:nvSpPr>
          <p:cNvPr id="142" name="Rounded Rectangular Callout 141"/>
          <p:cNvSpPr/>
          <p:nvPr/>
        </p:nvSpPr>
        <p:spPr>
          <a:xfrm>
            <a:off x="3967162" y="1234971"/>
            <a:ext cx="1314450" cy="533400"/>
          </a:xfrm>
          <a:prstGeom prst="wedgeRoundRectCallout">
            <a:avLst>
              <a:gd name="adj1" fmla="val -5060"/>
              <a:gd name="adj2" fmla="val 469641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Develop New</a:t>
            </a:r>
          </a:p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Co-op Partners</a:t>
            </a:r>
            <a:endParaRPr lang="en-US" sz="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" name="Rounded Rectangular Callout 142"/>
          <p:cNvSpPr/>
          <p:nvPr/>
        </p:nvSpPr>
        <p:spPr>
          <a:xfrm>
            <a:off x="6510336" y="3578121"/>
            <a:ext cx="1028701" cy="533400"/>
          </a:xfrm>
          <a:prstGeom prst="wedgeRoundRectCallout">
            <a:avLst>
              <a:gd name="adj1" fmla="val -225467"/>
              <a:gd name="adj2" fmla="val 1786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Natural</a:t>
            </a:r>
          </a:p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Mortality</a:t>
            </a:r>
          </a:p>
        </p:txBody>
      </p:sp>
      <p:sp>
        <p:nvSpPr>
          <p:cNvPr id="144" name="Rounded Rectangular Callout 143"/>
          <p:cNvSpPr/>
          <p:nvPr/>
        </p:nvSpPr>
        <p:spPr>
          <a:xfrm>
            <a:off x="1604962" y="3425721"/>
            <a:ext cx="1314450" cy="533400"/>
          </a:xfrm>
          <a:prstGeom prst="wedgeRoundRectCallout">
            <a:avLst>
              <a:gd name="adj1" fmla="val 173200"/>
              <a:gd name="adj2" fmla="val 51784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Discard - Handling</a:t>
            </a:r>
          </a:p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Mortality</a:t>
            </a:r>
          </a:p>
        </p:txBody>
      </p:sp>
      <p:sp>
        <p:nvSpPr>
          <p:cNvPr id="145" name="Rounded Rectangular Callout 144"/>
          <p:cNvSpPr/>
          <p:nvPr/>
        </p:nvSpPr>
        <p:spPr>
          <a:xfrm>
            <a:off x="6367461" y="2451632"/>
            <a:ext cx="1314450" cy="533400"/>
          </a:xfrm>
          <a:prstGeom prst="wedgeRoundRectCallout">
            <a:avLst>
              <a:gd name="adj1" fmla="val -176075"/>
              <a:gd name="adj2" fmla="val 233928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Crab Aging</a:t>
            </a:r>
          </a:p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Research</a:t>
            </a:r>
          </a:p>
        </p:txBody>
      </p:sp>
      <p:sp>
        <p:nvSpPr>
          <p:cNvPr id="146" name="Rounded Rectangular Callout 145"/>
          <p:cNvSpPr/>
          <p:nvPr/>
        </p:nvSpPr>
        <p:spPr>
          <a:xfrm>
            <a:off x="6043612" y="1863621"/>
            <a:ext cx="1314450" cy="533400"/>
          </a:xfrm>
          <a:prstGeom prst="wedgeRoundRectCallout">
            <a:avLst>
              <a:gd name="adj1" fmla="val -148539"/>
              <a:gd name="adj2" fmla="val 348213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Trawl Selectivity</a:t>
            </a:r>
          </a:p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Research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7" name="Rounded Rectangular Callout 146"/>
          <p:cNvSpPr/>
          <p:nvPr/>
        </p:nvSpPr>
        <p:spPr>
          <a:xfrm>
            <a:off x="4143375" y="1814474"/>
            <a:ext cx="1314450" cy="533400"/>
          </a:xfrm>
          <a:prstGeom prst="wedgeRoundRectCallout">
            <a:avLst>
              <a:gd name="adj1" fmla="val -6875"/>
              <a:gd name="adj2" fmla="val 351542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Life History</a:t>
            </a:r>
          </a:p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Research</a:t>
            </a:r>
          </a:p>
        </p:txBody>
      </p:sp>
      <p:sp>
        <p:nvSpPr>
          <p:cNvPr id="148" name="Rounded Rectangular Callout 147"/>
          <p:cNvSpPr/>
          <p:nvPr/>
        </p:nvSpPr>
        <p:spPr>
          <a:xfrm>
            <a:off x="2443162" y="1825521"/>
            <a:ext cx="1314450" cy="533400"/>
          </a:xfrm>
          <a:prstGeom prst="wedgeRoundRectCallout">
            <a:avLst>
              <a:gd name="adj1" fmla="val 107983"/>
              <a:gd name="adj2" fmla="val 358928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Ocean</a:t>
            </a:r>
            <a:r>
              <a:rPr lang="en-US" sz="1100" baseline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baseline="0" dirty="0" err="1">
                <a:solidFill>
                  <a:schemeClr val="bg1">
                    <a:lumMod val="50000"/>
                  </a:schemeClr>
                </a:solidFill>
              </a:rPr>
              <a:t>Acifification</a:t>
            </a:r>
            <a:endParaRPr lang="en-US" sz="1100" baseline="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100" baseline="0" dirty="0">
                <a:solidFill>
                  <a:schemeClr val="bg1">
                    <a:lumMod val="50000"/>
                  </a:schemeClr>
                </a:solidFill>
              </a:rPr>
              <a:t>Research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9" name="Rounded Rectangular Callout 148"/>
          <p:cNvSpPr/>
          <p:nvPr/>
        </p:nvSpPr>
        <p:spPr>
          <a:xfrm>
            <a:off x="2024062" y="2492271"/>
            <a:ext cx="1314450" cy="533400"/>
          </a:xfrm>
          <a:prstGeom prst="wedgeRoundRectCallout">
            <a:avLst>
              <a:gd name="adj1" fmla="val 142765"/>
              <a:gd name="adj2" fmla="val 226785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Stock</a:t>
            </a:r>
            <a:r>
              <a:rPr lang="en-US" sz="1100" baseline="0">
                <a:solidFill>
                  <a:schemeClr val="bg1">
                    <a:lumMod val="50000"/>
                  </a:schemeClr>
                </a:solidFill>
              </a:rPr>
              <a:t> Assessment</a:t>
            </a:r>
          </a:p>
          <a:p>
            <a:pPr algn="ctr"/>
            <a:r>
              <a:rPr lang="en-US" sz="1100" baseline="0">
                <a:solidFill>
                  <a:schemeClr val="bg1">
                    <a:lumMod val="50000"/>
                  </a:schemeClr>
                </a:solidFill>
              </a:rPr>
              <a:t>Support</a:t>
            </a:r>
            <a:endParaRPr lang="en-US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0" name="Rounded Rectangular Callout 149"/>
          <p:cNvSpPr/>
          <p:nvPr/>
        </p:nvSpPr>
        <p:spPr>
          <a:xfrm>
            <a:off x="2519362" y="3006621"/>
            <a:ext cx="1390650" cy="533400"/>
          </a:xfrm>
          <a:prstGeom prst="wedgeRoundRectCallout">
            <a:avLst>
              <a:gd name="adj1" fmla="val 90856"/>
              <a:gd name="adj2" fmla="val 133929"/>
              <a:gd name="adj3" fmla="val 16667"/>
            </a:avLst>
          </a:prstGeom>
          <a:solidFill>
            <a:srgbClr val="FF9999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>
                <a:solidFill>
                  <a:sysClr val="windowText" lastClr="000000"/>
                </a:solidFill>
              </a:rPr>
              <a:t>Growth Project</a:t>
            </a:r>
          </a:p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Sampling OPI/BRD</a:t>
            </a:r>
            <a:endParaRPr lang="en-US" sz="1100" b="1" dirty="0">
              <a:solidFill>
                <a:sysClr val="windowText" lastClr="000000"/>
              </a:solidFill>
            </a:endParaRPr>
          </a:p>
        </p:txBody>
      </p:sp>
      <p:sp>
        <p:nvSpPr>
          <p:cNvPr id="151" name="Rounded Rectangular Callout 150"/>
          <p:cNvSpPr/>
          <p:nvPr/>
        </p:nvSpPr>
        <p:spPr>
          <a:xfrm>
            <a:off x="5767385" y="3124200"/>
            <a:ext cx="1730388" cy="527967"/>
          </a:xfrm>
          <a:prstGeom prst="wedgeRoundRectCallout">
            <a:avLst>
              <a:gd name="adj1" fmla="val -97036"/>
              <a:gd name="adj2" fmla="val 9288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Snow Crab Cooperative</a:t>
            </a:r>
          </a:p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Workshop (JAN – </a:t>
            </a:r>
            <a:r>
              <a:rPr lang="en-US" b="1" i="1" dirty="0" smtClean="0">
                <a:solidFill>
                  <a:schemeClr val="tx1"/>
                </a:solidFill>
              </a:rPr>
              <a:t>OCT</a:t>
            </a:r>
            <a:r>
              <a:rPr lang="en-US" b="1" i="1" dirty="0" smtClean="0">
                <a:solidFill>
                  <a:schemeClr val="tx1"/>
                </a:solidFill>
              </a:rPr>
              <a:t>)</a:t>
            </a:r>
            <a:endParaRPr lang="en-US" sz="1100" b="1" i="1" dirty="0">
              <a:solidFill>
                <a:schemeClr val="tx1"/>
              </a:solidFill>
            </a:endParaRPr>
          </a:p>
        </p:txBody>
      </p:sp>
      <p:sp>
        <p:nvSpPr>
          <p:cNvPr id="152" name="Rounded Rectangular Callout 151"/>
          <p:cNvSpPr/>
          <p:nvPr/>
        </p:nvSpPr>
        <p:spPr>
          <a:xfrm>
            <a:off x="4977064" y="2473221"/>
            <a:ext cx="1580643" cy="533400"/>
          </a:xfrm>
          <a:prstGeom prst="wedgeRoundRectCallout">
            <a:avLst>
              <a:gd name="adj1" fmla="val -81872"/>
              <a:gd name="adj2" fmla="val 251785"/>
              <a:gd name="adj3" fmla="val 16667"/>
            </a:avLst>
          </a:prstGeom>
          <a:solidFill>
            <a:srgbClr val="FFFF99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Movement Research</a:t>
            </a:r>
          </a:p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Tagging </a:t>
            </a:r>
            <a:r>
              <a:rPr lang="en-US" b="1" i="1" dirty="0">
                <a:solidFill>
                  <a:schemeClr val="tx1"/>
                </a:solidFill>
              </a:rPr>
              <a:t>&amp; </a:t>
            </a:r>
            <a:r>
              <a:rPr lang="en-US" b="1" i="1" dirty="0" smtClean="0">
                <a:solidFill>
                  <a:schemeClr val="tx1"/>
                </a:solidFill>
              </a:rPr>
              <a:t>Monitoring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153" name="Rounded Rectangular Callout 152"/>
          <p:cNvSpPr/>
          <p:nvPr/>
        </p:nvSpPr>
        <p:spPr>
          <a:xfrm>
            <a:off x="3262312" y="2358921"/>
            <a:ext cx="1619250" cy="533400"/>
          </a:xfrm>
          <a:prstGeom prst="wedgeRoundRectCallout">
            <a:avLst>
              <a:gd name="adj1" fmla="val 25920"/>
              <a:gd name="adj2" fmla="val 251786"/>
              <a:gd name="adj3" fmla="val 16667"/>
            </a:avLst>
          </a:prstGeom>
          <a:solidFill>
            <a:srgbClr val="92D050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BSFRF Survey Data</a:t>
            </a:r>
          </a:p>
          <a:p>
            <a:pPr algn="ctr"/>
            <a:r>
              <a:rPr lang="en-US" sz="1100" b="1" dirty="0" smtClean="0">
                <a:solidFill>
                  <a:sysClr val="windowText" lastClr="000000"/>
                </a:solidFill>
              </a:rPr>
              <a:t>Standardize - Share</a:t>
            </a:r>
            <a:endParaRPr lang="en-US" sz="1100" b="1" dirty="0">
              <a:solidFill>
                <a:sysClr val="windowText" lastClr="000000"/>
              </a:solidFill>
            </a:endParaRPr>
          </a:p>
        </p:txBody>
      </p:sp>
      <p:sp>
        <p:nvSpPr>
          <p:cNvPr id="154" name="Rounded Rectangular Callout 153"/>
          <p:cNvSpPr/>
          <p:nvPr/>
        </p:nvSpPr>
        <p:spPr>
          <a:xfrm>
            <a:off x="5548312" y="3921021"/>
            <a:ext cx="1314450" cy="533400"/>
          </a:xfrm>
          <a:prstGeom prst="wedgeRoundRectCallout">
            <a:avLst>
              <a:gd name="adj1" fmla="val -122282"/>
              <a:gd name="adj2" fmla="val -33929"/>
              <a:gd name="adj3" fmla="val 16667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Bycatch Research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BREP Projects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55" name="Rounded Rectangular Callout 154"/>
          <p:cNvSpPr/>
          <p:nvPr/>
        </p:nvSpPr>
        <p:spPr>
          <a:xfrm>
            <a:off x="2138362" y="3825771"/>
            <a:ext cx="1390650" cy="533400"/>
          </a:xfrm>
          <a:prstGeom prst="wedgeRoundRectCallout">
            <a:avLst>
              <a:gd name="adj1" fmla="val 118128"/>
              <a:gd name="adj2" fmla="val -23214"/>
              <a:gd name="adj3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2021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Contingency Planning</a:t>
            </a: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156" name="Group 155"/>
          <p:cNvGrpSpPr/>
          <p:nvPr/>
        </p:nvGrpSpPr>
        <p:grpSpPr>
          <a:xfrm>
            <a:off x="4028257" y="3444240"/>
            <a:ext cx="1053330" cy="1051560"/>
            <a:chOff x="2423295" y="2266419"/>
            <a:chExt cx="1053330" cy="1051560"/>
          </a:xfrm>
        </p:grpSpPr>
        <p:sp>
          <p:nvSpPr>
            <p:cNvPr id="158" name="Oval 157"/>
            <p:cNvSpPr/>
            <p:nvPr/>
          </p:nvSpPr>
          <p:spPr>
            <a:xfrm>
              <a:off x="2423295" y="2266419"/>
              <a:ext cx="1053330" cy="1051560"/>
            </a:xfrm>
            <a:prstGeom prst="ellipse">
              <a:avLst/>
            </a:prstGeom>
            <a:solidFill>
              <a:schemeClr val="bg1"/>
            </a:solidFill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59" name="Picture 158" descr="http://www.bsfrf.org/images/BSFRF-2.jpg"/>
            <p:cNvPicPr>
              <a:picLocks noChangeAspect="1" noChangeArrowheads="1"/>
            </p:cNvPicPr>
            <p:nvPr/>
          </p:nvPicPr>
          <p:blipFill>
            <a:blip r:embed="rId6" r:link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50" y="2495550"/>
              <a:ext cx="752981" cy="638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228600" y="4810780"/>
            <a:ext cx="3566489" cy="52322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Harvesters - Processors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51662" y="4810780"/>
            <a:ext cx="4649478" cy="52322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Cooperative Research Partners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1" y="5410200"/>
            <a:ext cx="9269821" cy="1542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noaa_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670838"/>
            <a:ext cx="1102832" cy="109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BSFRF-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699506"/>
            <a:ext cx="1106471" cy="93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ADFG_logo%20200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581164"/>
            <a:ext cx="1048235" cy="104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mediad.publicbroadcasting.net/p/kdlg/files/styles/medium/public/201407/072414_UAF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40894"/>
            <a:ext cx="1164706" cy="116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s://www.washington.edu/brand/files/2014/09/W-Logo_Purple_RGB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15613"/>
            <a:ext cx="988927" cy="66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s://www.washington.edu/brand/files/2014/10/Signature_Stacked_Purple_RGB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43" b="1"/>
          <a:stretch/>
        </p:blipFill>
        <p:spPr bwMode="auto">
          <a:xfrm>
            <a:off x="328652" y="6382928"/>
            <a:ext cx="981943" cy="25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-Right Arrow 1"/>
          <p:cNvSpPr/>
          <p:nvPr/>
        </p:nvSpPr>
        <p:spPr>
          <a:xfrm>
            <a:off x="3795089" y="4953000"/>
            <a:ext cx="556574" cy="190500"/>
          </a:xfrm>
          <a:prstGeom prst="leftRightArrow">
            <a:avLst/>
          </a:prstGeom>
          <a:solidFill>
            <a:schemeClr val="bg1">
              <a:alpha val="7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mag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344" y="5630224"/>
            <a:ext cx="1051560" cy="105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0" y="5435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Scott Goodman – CPT, September 2021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2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 smtClean="0"/>
              <a:t>Current research </a:t>
            </a:r>
            <a:r>
              <a:rPr lang="en-US" sz="3200" dirty="0" smtClean="0"/>
              <a:t>updates</a:t>
            </a:r>
            <a:endParaRPr 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762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Movement/Tagging update – switchin</a:t>
            </a:r>
            <a:r>
              <a:rPr lang="en-US" sz="2800" b="1" i="1" dirty="0" smtClean="0"/>
              <a:t>g tag tech</a:t>
            </a:r>
            <a:endParaRPr lang="en-US" sz="28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59" y="2590800"/>
            <a:ext cx="8649882" cy="391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447800"/>
            <a:ext cx="1447800" cy="148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2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 smtClean="0"/>
              <a:t>Current research </a:t>
            </a:r>
            <a:r>
              <a:rPr lang="en-US" sz="3200" dirty="0" smtClean="0"/>
              <a:t>updates</a:t>
            </a:r>
            <a:endParaRPr 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762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Movement/Tagging update – switchin</a:t>
            </a:r>
            <a:r>
              <a:rPr lang="en-US" sz="2800" b="1" i="1" dirty="0" smtClean="0"/>
              <a:t>g tag tech</a:t>
            </a:r>
            <a:endParaRPr lang="en-US" sz="2800" b="1" i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447800"/>
            <a:ext cx="1447800" cy="148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3429000"/>
            <a:ext cx="670824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Large Research Project Focus:</a:t>
            </a:r>
          </a:p>
          <a:p>
            <a:endParaRPr lang="en-US" sz="2800" dirty="0"/>
          </a:p>
          <a:p>
            <a:r>
              <a:rPr lang="en-US" sz="2800" dirty="0" smtClean="0"/>
              <a:t>ADFG		$ 191 k</a:t>
            </a:r>
          </a:p>
          <a:p>
            <a:r>
              <a:rPr lang="en-US" sz="2800" dirty="0" smtClean="0"/>
              <a:t>NOAA		$ 164 k 	+ Charter/Sampling</a:t>
            </a:r>
          </a:p>
          <a:p>
            <a:r>
              <a:rPr lang="en-US" sz="2800" u="sng" dirty="0" smtClean="0"/>
              <a:t>BSFRF		$ 234 k </a:t>
            </a:r>
          </a:p>
          <a:p>
            <a:r>
              <a:rPr lang="en-US" sz="2800" dirty="0" smtClean="0"/>
              <a:t>Total		$ 590 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615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 smtClean="0"/>
              <a:t>Current research </a:t>
            </a:r>
            <a:r>
              <a:rPr lang="en-US" sz="3200" dirty="0" smtClean="0"/>
              <a:t>updates</a:t>
            </a:r>
            <a:endParaRPr lang="en-US" sz="3200" dirty="0" smtClean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r="5143"/>
          <a:stretch/>
        </p:blipFill>
        <p:spPr bwMode="auto">
          <a:xfrm>
            <a:off x="2277035" y="905273"/>
            <a:ext cx="4697506" cy="267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799"/>
            <a:ext cx="3429000" cy="271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0483"/>
          <a:stretch/>
        </p:blipFill>
        <p:spPr bwMode="auto">
          <a:xfrm rot="5400000">
            <a:off x="1415863" y="3339913"/>
            <a:ext cx="2733674" cy="3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34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 smtClean="0"/>
              <a:t>Current research </a:t>
            </a:r>
            <a:r>
              <a:rPr lang="en-US" sz="3200" dirty="0" smtClean="0"/>
              <a:t>updates</a:t>
            </a:r>
            <a:endParaRPr lang="en-US" sz="3200" dirty="0" smtClean="0"/>
          </a:p>
        </p:txBody>
      </p:sp>
      <p:pic>
        <p:nvPicPr>
          <p:cNvPr id="9" name="Picture 8" descr="C:\Projects\2395 BSFRF 2021\Admin\Meeting Packets\Apr 15 Meeting\Other Materials\Growth Charter Pics\IMG-20210406-WA000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3" b="16360"/>
          <a:stretch/>
        </p:blipFill>
        <p:spPr bwMode="auto">
          <a:xfrm>
            <a:off x="1371601" y="1604098"/>
            <a:ext cx="3733800" cy="27764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371600" y="4678740"/>
            <a:ext cx="37338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/>
              <a:t>Earlier u</a:t>
            </a:r>
            <a:r>
              <a:rPr lang="en-US" dirty="0" smtClean="0"/>
              <a:t>pdate </a:t>
            </a:r>
            <a:r>
              <a:rPr lang="en-US" dirty="0" smtClean="0"/>
              <a:t>from NOAA Kodiak…</a:t>
            </a:r>
          </a:p>
          <a:p>
            <a:r>
              <a:rPr lang="en-US" sz="1300" dirty="0" smtClean="0"/>
              <a:t>“(We) cleaned </a:t>
            </a:r>
            <a:r>
              <a:rPr lang="en-US" sz="1300" dirty="0"/>
              <a:t>up the growth experiment today (30 days holding) and of the 184 male snow crab we held at the lab, we've got post-molt growth data on 170 males, and only 6 crab didn't molt of the 184. I haven't run the maturity cutline script yet but I'd guess at least a quarter of the molts were terminal</a:t>
            </a:r>
            <a:r>
              <a:rPr lang="en-US" sz="1300" dirty="0" smtClean="0"/>
              <a:t>.”</a:t>
            </a:r>
            <a:endParaRPr lang="en-US" sz="13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762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Growth data – samples and status</a:t>
            </a:r>
            <a:endParaRPr lang="en-US" sz="28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2706231"/>
            <a:ext cx="342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Touching base on;</a:t>
            </a:r>
          </a:p>
          <a:p>
            <a:endParaRPr lang="en-US" sz="2800" b="1" i="1" dirty="0" smtClean="0"/>
          </a:p>
          <a:p>
            <a:r>
              <a:rPr lang="en-US" sz="2800" b="1" i="1" dirty="0" smtClean="0"/>
              <a:t>BBRKC (</a:t>
            </a:r>
            <a:r>
              <a:rPr lang="en-US" sz="2800" b="1" i="1" dirty="0" err="1" smtClean="0"/>
              <a:t>Jie</a:t>
            </a:r>
            <a:r>
              <a:rPr lang="en-US" sz="2800" b="1" i="1" dirty="0" smtClean="0"/>
              <a:t>)</a:t>
            </a:r>
          </a:p>
          <a:p>
            <a:r>
              <a:rPr lang="en-US" sz="2800" b="1" i="1" dirty="0" smtClean="0"/>
              <a:t>Snow Crab (Cody)</a:t>
            </a:r>
          </a:p>
          <a:p>
            <a:r>
              <a:rPr lang="en-US" sz="2800" b="1" i="1" dirty="0" smtClean="0"/>
              <a:t>Tanner Crab (Buck)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46296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 smtClean="0"/>
              <a:t>Current research </a:t>
            </a:r>
            <a:r>
              <a:rPr lang="en-US" sz="3200" dirty="0" smtClean="0"/>
              <a:t>updates</a:t>
            </a:r>
            <a:endParaRPr lang="en-US" sz="32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0" y="762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Opportunities for sharing</a:t>
            </a:r>
            <a:endParaRPr lang="en-US" sz="2800" b="1" i="1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599"/>
            <a:ext cx="3505200" cy="533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599"/>
            <a:ext cx="3733800" cy="530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23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Projects\2162 BSFRF 2013\RKC Survey Data\Kyle - HMB\6 Survey Pics\DSCN01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9150"/>
          <a:stretch/>
        </p:blipFill>
        <p:spPr bwMode="auto">
          <a:xfrm>
            <a:off x="4509091" y="0"/>
            <a:ext cx="46349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Projects\1847 BSFRF 2011 Prj2080\2011 Field Summaries\Snow Crab Growth Pics\DSCN476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88"/>
          <a:stretch/>
        </p:blipFill>
        <p:spPr bwMode="auto">
          <a:xfrm>
            <a:off x="0" y="424"/>
            <a:ext cx="4509090" cy="68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5253036" y="1387371"/>
            <a:ext cx="1028701" cy="533400"/>
          </a:xfrm>
          <a:prstGeom prst="wedgeRoundRectCallout">
            <a:avLst>
              <a:gd name="adj1" fmla="val -119912"/>
              <a:gd name="adj2" fmla="val 441072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Pre-recruit</a:t>
            </a:r>
          </a:p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Surveys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2652712" y="1177821"/>
            <a:ext cx="1314450" cy="533400"/>
          </a:xfrm>
          <a:prstGeom prst="wedgeRoundRectCallout">
            <a:avLst>
              <a:gd name="adj1" fmla="val 86244"/>
              <a:gd name="adj2" fmla="val 426785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Post-Doc</a:t>
            </a:r>
          </a:p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Research/Support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3967162" y="1234971"/>
            <a:ext cx="1314450" cy="533400"/>
          </a:xfrm>
          <a:prstGeom prst="wedgeRoundRectCallout">
            <a:avLst>
              <a:gd name="adj1" fmla="val -5060"/>
              <a:gd name="adj2" fmla="val 469641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Develop New</a:t>
            </a:r>
          </a:p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Co-op Partners</a:t>
            </a:r>
            <a:endParaRPr lang="en-US" sz="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6510336" y="3578121"/>
            <a:ext cx="1028701" cy="533400"/>
          </a:xfrm>
          <a:prstGeom prst="wedgeRoundRectCallout">
            <a:avLst>
              <a:gd name="adj1" fmla="val -225467"/>
              <a:gd name="adj2" fmla="val 1786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Natural</a:t>
            </a:r>
          </a:p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Mortality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1604962" y="3425721"/>
            <a:ext cx="1314450" cy="533400"/>
          </a:xfrm>
          <a:prstGeom prst="wedgeRoundRectCallout">
            <a:avLst>
              <a:gd name="adj1" fmla="val 173200"/>
              <a:gd name="adj2" fmla="val 51784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Discard - Handling</a:t>
            </a:r>
          </a:p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Mortality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6367461" y="2451632"/>
            <a:ext cx="1314450" cy="533400"/>
          </a:xfrm>
          <a:prstGeom prst="wedgeRoundRectCallout">
            <a:avLst>
              <a:gd name="adj1" fmla="val -176075"/>
              <a:gd name="adj2" fmla="val 233928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Crab Aging</a:t>
            </a:r>
          </a:p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Research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6043612" y="1863621"/>
            <a:ext cx="1314450" cy="533400"/>
          </a:xfrm>
          <a:prstGeom prst="wedgeRoundRectCallout">
            <a:avLst>
              <a:gd name="adj1" fmla="val -148539"/>
              <a:gd name="adj2" fmla="val 348213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Trawl Selectivity</a:t>
            </a:r>
          </a:p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Research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4143375" y="1814474"/>
            <a:ext cx="1314450" cy="533400"/>
          </a:xfrm>
          <a:prstGeom prst="wedgeRoundRectCallout">
            <a:avLst>
              <a:gd name="adj1" fmla="val -6875"/>
              <a:gd name="adj2" fmla="val 351542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Life History</a:t>
            </a:r>
          </a:p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Research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2443162" y="1825521"/>
            <a:ext cx="1314450" cy="533400"/>
          </a:xfrm>
          <a:prstGeom prst="wedgeRoundRectCallout">
            <a:avLst>
              <a:gd name="adj1" fmla="val 107983"/>
              <a:gd name="adj2" fmla="val 358928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Ocean</a:t>
            </a:r>
            <a:r>
              <a:rPr lang="en-US" sz="1100" baseline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baseline="0" dirty="0" err="1">
                <a:solidFill>
                  <a:schemeClr val="bg1">
                    <a:lumMod val="50000"/>
                  </a:schemeClr>
                </a:solidFill>
              </a:rPr>
              <a:t>Acifification</a:t>
            </a:r>
            <a:endParaRPr lang="en-US" sz="1100" baseline="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100" baseline="0" dirty="0">
                <a:solidFill>
                  <a:schemeClr val="bg1">
                    <a:lumMod val="50000"/>
                  </a:schemeClr>
                </a:solidFill>
              </a:rPr>
              <a:t>Research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2024062" y="2492271"/>
            <a:ext cx="1314450" cy="533400"/>
          </a:xfrm>
          <a:prstGeom prst="wedgeRoundRectCallout">
            <a:avLst>
              <a:gd name="adj1" fmla="val 142765"/>
              <a:gd name="adj2" fmla="val 226785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Stock</a:t>
            </a:r>
            <a:r>
              <a:rPr lang="en-US" sz="1100" baseline="0">
                <a:solidFill>
                  <a:schemeClr val="bg1">
                    <a:lumMod val="50000"/>
                  </a:schemeClr>
                </a:solidFill>
              </a:rPr>
              <a:t> Assessment</a:t>
            </a:r>
          </a:p>
          <a:p>
            <a:pPr algn="ctr"/>
            <a:r>
              <a:rPr lang="en-US" sz="1100" baseline="0">
                <a:solidFill>
                  <a:schemeClr val="bg1">
                    <a:lumMod val="50000"/>
                  </a:schemeClr>
                </a:solidFill>
              </a:rPr>
              <a:t>Support</a:t>
            </a:r>
            <a:endParaRPr lang="en-US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2519362" y="3006621"/>
            <a:ext cx="1390650" cy="533400"/>
          </a:xfrm>
          <a:prstGeom prst="wedgeRoundRectCallout">
            <a:avLst>
              <a:gd name="adj1" fmla="val 90856"/>
              <a:gd name="adj2" fmla="val 133929"/>
              <a:gd name="adj3" fmla="val 16667"/>
            </a:avLst>
          </a:prstGeom>
          <a:solidFill>
            <a:srgbClr val="FF9999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>
                <a:solidFill>
                  <a:sysClr val="windowText" lastClr="000000"/>
                </a:solidFill>
              </a:rPr>
              <a:t>Growth Project</a:t>
            </a:r>
          </a:p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Sampling OPI/BRD</a:t>
            </a:r>
            <a:endParaRPr lang="en-US" sz="1100" b="1" dirty="0">
              <a:solidFill>
                <a:sysClr val="windowText" lastClr="000000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5767385" y="3124200"/>
            <a:ext cx="1730388" cy="527967"/>
          </a:xfrm>
          <a:prstGeom prst="wedgeRoundRectCallout">
            <a:avLst>
              <a:gd name="adj1" fmla="val -97036"/>
              <a:gd name="adj2" fmla="val 9288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Snow Crab Cooperative</a:t>
            </a:r>
          </a:p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Workshop (JAN – </a:t>
            </a:r>
            <a:r>
              <a:rPr lang="en-US" b="1" i="1" dirty="0" smtClean="0">
                <a:solidFill>
                  <a:schemeClr val="tx1"/>
                </a:solidFill>
              </a:rPr>
              <a:t>OCT</a:t>
            </a:r>
            <a:r>
              <a:rPr lang="en-US" b="1" i="1" dirty="0" smtClean="0">
                <a:solidFill>
                  <a:schemeClr val="tx1"/>
                </a:solidFill>
              </a:rPr>
              <a:t>)</a:t>
            </a:r>
            <a:endParaRPr lang="en-US" sz="1100" b="1" i="1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4977064" y="2473221"/>
            <a:ext cx="1580643" cy="533400"/>
          </a:xfrm>
          <a:prstGeom prst="wedgeRoundRectCallout">
            <a:avLst>
              <a:gd name="adj1" fmla="val -81872"/>
              <a:gd name="adj2" fmla="val 251785"/>
              <a:gd name="adj3" fmla="val 16667"/>
            </a:avLst>
          </a:prstGeom>
          <a:solidFill>
            <a:srgbClr val="FFFF99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Movement Research</a:t>
            </a:r>
          </a:p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Tagging </a:t>
            </a:r>
            <a:r>
              <a:rPr lang="en-US" b="1" i="1" dirty="0">
                <a:solidFill>
                  <a:schemeClr val="tx1"/>
                </a:solidFill>
              </a:rPr>
              <a:t>&amp; </a:t>
            </a:r>
            <a:r>
              <a:rPr lang="en-US" b="1" i="1" dirty="0" smtClean="0">
                <a:solidFill>
                  <a:schemeClr val="tx1"/>
                </a:solidFill>
              </a:rPr>
              <a:t>Monitoring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3262312" y="2358921"/>
            <a:ext cx="1619250" cy="533400"/>
          </a:xfrm>
          <a:prstGeom prst="wedgeRoundRectCallout">
            <a:avLst>
              <a:gd name="adj1" fmla="val 25920"/>
              <a:gd name="adj2" fmla="val 251786"/>
              <a:gd name="adj3" fmla="val 16667"/>
            </a:avLst>
          </a:prstGeom>
          <a:solidFill>
            <a:srgbClr val="92D050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BSFRF Survey Data</a:t>
            </a:r>
          </a:p>
          <a:p>
            <a:pPr algn="ctr"/>
            <a:r>
              <a:rPr lang="en-US" sz="1100" b="1" dirty="0" smtClean="0">
                <a:solidFill>
                  <a:sysClr val="windowText" lastClr="000000"/>
                </a:solidFill>
              </a:rPr>
              <a:t>Standardize - Share</a:t>
            </a:r>
            <a:endParaRPr lang="en-US" sz="11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5548312" y="3921021"/>
            <a:ext cx="1314450" cy="533400"/>
          </a:xfrm>
          <a:prstGeom prst="wedgeRoundRectCallout">
            <a:avLst>
              <a:gd name="adj1" fmla="val -122282"/>
              <a:gd name="adj2" fmla="val -33929"/>
              <a:gd name="adj3" fmla="val 16667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Bycatch Research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BREP Projects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2138362" y="3825771"/>
            <a:ext cx="1390650" cy="533400"/>
          </a:xfrm>
          <a:prstGeom prst="wedgeRoundRectCallout">
            <a:avLst>
              <a:gd name="adj1" fmla="val 118128"/>
              <a:gd name="adj2" fmla="val -23214"/>
              <a:gd name="adj3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2021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Contingency Planning</a:t>
            </a: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028257" y="3444240"/>
            <a:ext cx="1053330" cy="1051560"/>
            <a:chOff x="2423295" y="2266419"/>
            <a:chExt cx="1053330" cy="1051560"/>
          </a:xfrm>
        </p:grpSpPr>
        <p:sp>
          <p:nvSpPr>
            <p:cNvPr id="30" name="Oval 29"/>
            <p:cNvSpPr/>
            <p:nvPr/>
          </p:nvSpPr>
          <p:spPr>
            <a:xfrm>
              <a:off x="2423295" y="2266419"/>
              <a:ext cx="1053330" cy="1051560"/>
            </a:xfrm>
            <a:prstGeom prst="ellipse">
              <a:avLst/>
            </a:prstGeom>
            <a:solidFill>
              <a:schemeClr val="bg1"/>
            </a:solidFill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31" name="Picture 30" descr="http://www.bsfrf.org/images/BSFRF-2.jpg"/>
            <p:cNvPicPr>
              <a:picLocks noChangeAspect="1" noChangeArrowheads="1"/>
            </p:cNvPicPr>
            <p:nvPr/>
          </p:nvPicPr>
          <p:blipFill>
            <a:blip r:embed="rId6" r:link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50" y="2495550"/>
              <a:ext cx="752981" cy="638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304800" y="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 smtClean="0"/>
              <a:t>Current research </a:t>
            </a:r>
            <a:r>
              <a:rPr lang="en-US" sz="3200" dirty="0" smtClean="0"/>
              <a:t>updates</a:t>
            </a:r>
            <a:endParaRPr lang="en-US" sz="3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3373"/>
            <a:ext cx="9110664" cy="190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46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1"/>
          <a:stretch/>
        </p:blipFill>
        <p:spPr bwMode="auto">
          <a:xfrm>
            <a:off x="2438400" y="93036"/>
            <a:ext cx="5943601" cy="667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9" b="82359"/>
          <a:stretch/>
        </p:blipFill>
        <p:spPr bwMode="auto">
          <a:xfrm>
            <a:off x="369233" y="76200"/>
            <a:ext cx="1416424" cy="10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3" r="32095" b="80689"/>
          <a:stretch/>
        </p:blipFill>
        <p:spPr bwMode="auto">
          <a:xfrm>
            <a:off x="221315" y="1295400"/>
            <a:ext cx="1712260" cy="119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75" b="81924"/>
          <a:stretch/>
        </p:blipFill>
        <p:spPr bwMode="auto">
          <a:xfrm>
            <a:off x="344580" y="2514600"/>
            <a:ext cx="1295400" cy="111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10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SFRF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8" y="2063193"/>
            <a:ext cx="1916479" cy="162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429000" y="1143000"/>
            <a:ext cx="4849906" cy="3464772"/>
            <a:chOff x="3429000" y="1375567"/>
            <a:chExt cx="4392706" cy="313814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627"/>
            <a:stretch/>
          </p:blipFill>
          <p:spPr bwMode="auto">
            <a:xfrm>
              <a:off x="3429000" y="1375567"/>
              <a:ext cx="1792941" cy="313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04"/>
            <a:stretch/>
          </p:blipFill>
          <p:spPr bwMode="auto">
            <a:xfrm>
              <a:off x="5181600" y="1375568"/>
              <a:ext cx="2640106" cy="313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971563" y="685800"/>
            <a:ext cx="2905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Current Board of Directors</a:t>
            </a:r>
            <a:endParaRPr lang="en-US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971563" y="4800600"/>
            <a:ext cx="41150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Current Science Advisors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Gary Stauffer (NOAA retired)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Gordon Kruse (UAF retired)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Madison Heller-Shipley (NRC, UW)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Scott Goodman (BSFRF, NRC)</a:t>
            </a:r>
          </a:p>
          <a:p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8595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4953000"/>
            <a:ext cx="8839200" cy="1752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 smtClean="0"/>
              <a:t>Current </a:t>
            </a:r>
            <a:r>
              <a:rPr lang="en-US" sz="3200" dirty="0" smtClean="0"/>
              <a:t>research updates</a:t>
            </a:r>
            <a:endParaRPr lang="en-US" sz="32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81000" y="1128931"/>
            <a:ext cx="83058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Priority on data compiling and sharing – getting BSFRF database </a:t>
            </a:r>
            <a:r>
              <a:rPr lang="en-US" sz="2000" dirty="0" smtClean="0"/>
              <a:t>accessible</a:t>
            </a:r>
            <a:endParaRPr lang="en-US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Crab and Climate Mini-Symposium (virtual meeting May 26)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Direct support of the NMFS survey science parties – legs 2 and 3, complete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Next </a:t>
            </a:r>
            <a:r>
              <a:rPr lang="en-US" sz="2000" dirty="0" smtClean="0">
                <a:solidFill>
                  <a:srgbClr val="FF0000"/>
                </a:solidFill>
              </a:rPr>
              <a:t>steps on Snow Crab Workshop – coming up soon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October </a:t>
            </a:r>
            <a:r>
              <a:rPr lang="en-US" sz="2000" dirty="0" smtClean="0">
                <a:solidFill>
                  <a:srgbClr val="FF0000"/>
                </a:solidFill>
              </a:rPr>
              <a:t>cooperative charter focused on BBRKC </a:t>
            </a:r>
            <a:r>
              <a:rPr lang="en-US" sz="2000" dirty="0" smtClean="0">
                <a:solidFill>
                  <a:srgbClr val="FF0000"/>
                </a:solidFill>
              </a:rPr>
              <a:t>tagging – satellite tags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BREP </a:t>
            </a:r>
            <a:r>
              <a:rPr lang="en-US" sz="2000" dirty="0" smtClean="0">
                <a:solidFill>
                  <a:srgbClr val="FF0000"/>
                </a:solidFill>
              </a:rPr>
              <a:t>bycatch research is continuing in Kodiak and in the </a:t>
            </a:r>
            <a:r>
              <a:rPr lang="en-US" sz="2000" dirty="0" smtClean="0">
                <a:solidFill>
                  <a:srgbClr val="FF0000"/>
                </a:solidFill>
              </a:rPr>
              <a:t>field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Further research on crab bycatch – collaborating with other sectors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Consideration for growth sampling updates – snow crab/Tanner crab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Collaborating on research/survey with supporting groups (skipper surveys, gear instrumentation, others)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Continuing work on MSE and MSE-lite options (Heller-Shipley)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Exploring options to engage with NPRB (MOA, project ideas)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200" dirty="0" smtClean="0"/>
              <a:t>Looking to ‘think out of the box’ on research ideas that may help soon given current outlook for shelf stocks</a:t>
            </a:r>
          </a:p>
          <a:p>
            <a:pPr lvl="0"/>
            <a:endParaRPr lang="en-US" sz="800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200" dirty="0" smtClean="0"/>
              <a:t>Seeking opportunities/sources for funding BSFRF and related projects as status impacts stakeholder supported foundation</a:t>
            </a:r>
          </a:p>
          <a:p>
            <a:pPr lvl="0"/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9121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erio3.bigmountainmail.com/webmail/api/download/attachment/nrccorp.com/sgoodman/f4bba278-8ebf-4807-b4bc-8c218409df6b/76820/0-1/20160602_154732.jpg?version=427113&amp;sid=e39b2f80b2ae8d37fb12872654c3aabc421c5d624f9612362b29f1b2648db9a2&amp;mode=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2996" y="-1143000"/>
            <a:ext cx="6858003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09997" y="4419600"/>
            <a:ext cx="1524000" cy="1318168"/>
            <a:chOff x="3805106" y="2438400"/>
            <a:chExt cx="1528894" cy="1322401"/>
          </a:xfrm>
        </p:grpSpPr>
        <p:sp>
          <p:nvSpPr>
            <p:cNvPr id="7" name="Rectangle 6"/>
            <p:cNvSpPr/>
            <p:nvPr/>
          </p:nvSpPr>
          <p:spPr>
            <a:xfrm>
              <a:off x="3805106" y="2438400"/>
              <a:ext cx="1528894" cy="1322401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6" descr="BSFRF-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9127" y="2484961"/>
              <a:ext cx="1422417" cy="120562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4301"/>
            <a:ext cx="6729413" cy="358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3612" y="5867400"/>
            <a:ext cx="877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Welcome – Workshop will start soon…</a:t>
            </a:r>
          </a:p>
        </p:txBody>
      </p:sp>
    </p:spTree>
    <p:extLst>
      <p:ext uri="{BB962C8B-B14F-4D97-AF65-F5344CB8AC3E}">
        <p14:creationId xmlns:p14="http://schemas.microsoft.com/office/powerpoint/2010/main" val="149076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64402"/>
            <a:ext cx="8686800" cy="131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83736" y="228600"/>
            <a:ext cx="5081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What we are trying to accomplish</a:t>
            </a:r>
            <a:endParaRPr lang="en-US" sz="28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514601" y="4948535"/>
            <a:ext cx="4114800" cy="707886"/>
          </a:xfrm>
          <a:prstGeom prst="rect">
            <a:avLst/>
          </a:prstGeom>
          <a:solidFill>
            <a:srgbClr val="92D05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B050"/>
                </a:solidFill>
              </a:rPr>
              <a:t>Economic Implications</a:t>
            </a:r>
          </a:p>
          <a:p>
            <a:pPr algn="ctr"/>
            <a:r>
              <a:rPr lang="en-US" sz="1600" i="1" dirty="0" smtClean="0">
                <a:solidFill>
                  <a:srgbClr val="00B050"/>
                </a:solidFill>
              </a:rPr>
              <a:t>-- not part of workshop --</a:t>
            </a:r>
            <a:endParaRPr lang="en-US" sz="2400" i="1" dirty="0">
              <a:solidFill>
                <a:srgbClr val="00B050"/>
              </a:solidFill>
            </a:endParaRPr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272391879"/>
              </p:ext>
            </p:extLst>
          </p:nvPr>
        </p:nvGraphicFramePr>
        <p:xfrm>
          <a:off x="1524000" y="838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Rectangle 21"/>
          <p:cNvSpPr/>
          <p:nvPr/>
        </p:nvSpPr>
        <p:spPr>
          <a:xfrm>
            <a:off x="457199" y="843946"/>
            <a:ext cx="4114801" cy="403062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71999" y="843946"/>
            <a:ext cx="4114801" cy="403062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62000" y="1219200"/>
            <a:ext cx="21155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Workshop #1</a:t>
            </a:r>
          </a:p>
          <a:p>
            <a:pPr algn="ctr"/>
            <a:r>
              <a:rPr lang="en-US" sz="2800" dirty="0" smtClean="0"/>
              <a:t>January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6377397" y="1219200"/>
            <a:ext cx="21623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Workshop #2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tbd</a:t>
            </a:r>
            <a:r>
              <a:rPr lang="en-US" sz="2800" dirty="0" smtClean="0">
                <a:solidFill>
                  <a:srgbClr val="FF0000"/>
                </a:solidFill>
              </a:rPr>
              <a:t> OCTOBER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5867400"/>
            <a:ext cx="7620000" cy="792525"/>
          </a:xfrm>
          <a:prstGeom prst="rect">
            <a:avLst/>
          </a:prstGeom>
          <a:solidFill>
            <a:srgbClr val="FFFF00">
              <a:alpha val="84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US" sz="105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Reconsidering the focus of workshop 2</a:t>
            </a:r>
          </a:p>
          <a:p>
            <a:pPr algn="ctr"/>
            <a:endParaRPr lang="en-US" sz="1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14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What’s next?  Steering Committee Planning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1128931"/>
            <a:ext cx="8305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Final workshop #1 materials including recommendations available soon, this will be intended to provide guidance on activity to prep for next steps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Steering Committee met last week and will meet on June 24-25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Current fishery </a:t>
            </a:r>
            <a:r>
              <a:rPr lang="en-US" sz="2000" dirty="0" smtClean="0"/>
              <a:t>information and </a:t>
            </a:r>
            <a:r>
              <a:rPr lang="en-US" sz="2000" dirty="0" smtClean="0">
                <a:solidFill>
                  <a:srgbClr val="FF0000"/>
                </a:solidFill>
              </a:rPr>
              <a:t>upcoming survey </a:t>
            </a:r>
            <a:r>
              <a:rPr lang="en-US" sz="2000" dirty="0" smtClean="0"/>
              <a:t>data are key, some fishery data available soon, and survey data available late AUG-SEP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OCTOBER 2021 </a:t>
            </a:r>
            <a:r>
              <a:rPr lang="en-US" sz="2000" dirty="0" smtClean="0"/>
              <a:t>tentative plans for Workshop 2: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Allows for stakeholder availability (crabbers are getting ready)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NMFS survey is complete and crab researchers are more available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CPT cycle and Council activity will be done or underway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TAC setting may be complete</a:t>
            </a:r>
          </a:p>
          <a:p>
            <a:pPr lvl="1"/>
            <a:endParaRPr lang="en-US" sz="2000" dirty="0" smtClean="0"/>
          </a:p>
          <a:p>
            <a:pPr lvl="1" algn="ctr"/>
            <a:r>
              <a:rPr lang="en-US" sz="2800" dirty="0" smtClean="0"/>
              <a:t>Stay Tuned for More Info Soon !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Please direct questions to Scott Goodman [sgoodman@nrccorp.com], Madison Heller-Shipley [mshipley@nrccorp.com]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731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 smtClean="0"/>
              <a:t>Current research </a:t>
            </a:r>
            <a:r>
              <a:rPr lang="en-US" sz="3200" dirty="0" smtClean="0"/>
              <a:t>updates</a:t>
            </a:r>
            <a:endParaRPr lang="en-US" sz="3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641774" cy="438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762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Movement/Tagging update – switchin</a:t>
            </a:r>
            <a:r>
              <a:rPr lang="en-US" sz="2800" b="1" i="1" dirty="0" smtClean="0"/>
              <a:t>g tag tech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62661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 smtClean="0"/>
              <a:t>Current research </a:t>
            </a:r>
            <a:r>
              <a:rPr lang="en-US" sz="3200" dirty="0" smtClean="0"/>
              <a:t>updates</a:t>
            </a:r>
            <a:endParaRPr 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762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Movement/Tagging update – switchin</a:t>
            </a:r>
            <a:r>
              <a:rPr lang="en-US" sz="2800" b="1" i="1" dirty="0" smtClean="0"/>
              <a:t>g tag tech</a:t>
            </a:r>
            <a:endParaRPr lang="en-US" sz="2800" b="1" i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52" y="1752601"/>
            <a:ext cx="224924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49360"/>
            <a:ext cx="3124200" cy="257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52600"/>
            <a:ext cx="245745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40561" y="4677361"/>
            <a:ext cx="16755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Satellite Tag</a:t>
            </a:r>
          </a:p>
          <a:p>
            <a:r>
              <a:rPr lang="en-US" sz="2400" dirty="0" smtClean="0"/>
              <a:t>2020</a:t>
            </a:r>
          </a:p>
          <a:p>
            <a:r>
              <a:rPr lang="en-US" sz="2400" dirty="0" smtClean="0"/>
              <a:t>2021</a:t>
            </a:r>
          </a:p>
          <a:p>
            <a:r>
              <a:rPr lang="en-US" sz="2400" dirty="0" smtClean="0"/>
              <a:t>2022</a:t>
            </a:r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06536" y="4677361"/>
            <a:ext cx="17207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Acoustic Tag</a:t>
            </a:r>
          </a:p>
          <a:p>
            <a:r>
              <a:rPr lang="en-US" sz="2400" dirty="0" smtClean="0"/>
              <a:t>2019</a:t>
            </a:r>
          </a:p>
          <a:p>
            <a:r>
              <a:rPr lang="en-US" sz="2400" dirty="0" smtClean="0"/>
              <a:t>2020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102709" y="4677361"/>
            <a:ext cx="13563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Saildrone</a:t>
            </a:r>
            <a:endParaRPr lang="en-US" sz="2400" dirty="0" smtClean="0"/>
          </a:p>
          <a:p>
            <a:r>
              <a:rPr lang="en-US" sz="2400" dirty="0" smtClean="0"/>
              <a:t>2019</a:t>
            </a:r>
          </a:p>
          <a:p>
            <a:r>
              <a:rPr lang="en-US" sz="2400" dirty="0" smtClean="0"/>
              <a:t>2021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849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 smtClean="0"/>
              <a:t>Current research </a:t>
            </a:r>
            <a:r>
              <a:rPr lang="en-US" sz="3200" dirty="0" smtClean="0"/>
              <a:t>updates</a:t>
            </a:r>
            <a:endParaRPr 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762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Movement/Tagging update – switchin</a:t>
            </a:r>
            <a:r>
              <a:rPr lang="en-US" sz="2800" b="1" i="1" dirty="0" smtClean="0"/>
              <a:t>g tag tech</a:t>
            </a:r>
            <a:endParaRPr lang="en-US" sz="2800" b="1" i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245745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1761" y="4524961"/>
            <a:ext cx="16755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Satellite Tag</a:t>
            </a:r>
          </a:p>
          <a:p>
            <a:r>
              <a:rPr lang="en-US" sz="2400" dirty="0" smtClean="0"/>
              <a:t>2020</a:t>
            </a:r>
          </a:p>
          <a:p>
            <a:r>
              <a:rPr lang="en-US" sz="2400" dirty="0" smtClean="0"/>
              <a:t>2021</a:t>
            </a:r>
          </a:p>
          <a:p>
            <a:r>
              <a:rPr lang="en-US" sz="2400" dirty="0" smtClean="0"/>
              <a:t>2022</a:t>
            </a:r>
          </a:p>
          <a:p>
            <a:endParaRPr lang="en-US" sz="2400" dirty="0"/>
          </a:p>
        </p:txBody>
      </p:sp>
      <p:pic>
        <p:nvPicPr>
          <p:cNvPr id="11" name="Picture 10" descr="C:\Users\Leah.Zacher\Downloads\2020 BBRKC sat tags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 t="3011" r="4283" b="3670"/>
          <a:stretch/>
        </p:blipFill>
        <p:spPr bwMode="auto">
          <a:xfrm>
            <a:off x="3200400" y="1289702"/>
            <a:ext cx="5840095" cy="47840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76600" y="6073792"/>
            <a:ext cx="54102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Figure 2: Movement vectors for legal male Bristol Bay red king crab between July and October, 2020.  All crab were tagged with pop-up satellite tags (Wildlife Computers, </a:t>
            </a:r>
            <a:r>
              <a:rPr lang="en-US" sz="1100" dirty="0" err="1"/>
              <a:t>MrPAT</a:t>
            </a:r>
            <a:r>
              <a:rPr lang="en-US" sz="1100" dirty="0"/>
              <a:t> and </a:t>
            </a:r>
            <a:r>
              <a:rPr lang="en-US" sz="1100" dirty="0" err="1"/>
              <a:t>MiniPAT</a:t>
            </a:r>
            <a:r>
              <a:rPr lang="en-US" sz="1100" dirty="0"/>
              <a:t>), with crab end location likely occurring within the error ellipse.</a:t>
            </a:r>
          </a:p>
        </p:txBody>
      </p:sp>
    </p:spTree>
    <p:extLst>
      <p:ext uri="{BB962C8B-B14F-4D97-AF65-F5344CB8AC3E}">
        <p14:creationId xmlns:p14="http://schemas.microsoft.com/office/powerpoint/2010/main" val="93625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724</Words>
  <Application>Microsoft Office PowerPoint</Application>
  <PresentationFormat>On-screen Show (4:3)</PresentationFormat>
  <Paragraphs>158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</dc:creator>
  <cp:lastModifiedBy>Scott</cp:lastModifiedBy>
  <cp:revision>35</cp:revision>
  <dcterms:created xsi:type="dcterms:W3CDTF">2021-05-17T20:53:52Z</dcterms:created>
  <dcterms:modified xsi:type="dcterms:W3CDTF">2021-09-14T20:08:29Z</dcterms:modified>
</cp:coreProperties>
</file>