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7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8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9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10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1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2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80" r:id="rId3"/>
    <p:sldId id="258" r:id="rId4"/>
    <p:sldId id="281" r:id="rId5"/>
    <p:sldId id="282" r:id="rId6"/>
    <p:sldId id="283" r:id="rId7"/>
    <p:sldId id="264" r:id="rId8"/>
    <p:sldId id="286" r:id="rId9"/>
    <p:sldId id="284" r:id="rId10"/>
    <p:sldId id="266" r:id="rId11"/>
    <p:sldId id="278" r:id="rId12"/>
    <p:sldId id="287" r:id="rId13"/>
    <p:sldId id="285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F1FA5"/>
    <a:srgbClr val="EC0808"/>
    <a:srgbClr val="000092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5" autoAdjust="0"/>
    <p:restoredTop sz="95984" autoAdjust="0"/>
  </p:normalViewPr>
  <p:slideViewPr>
    <p:cSldViewPr snapToGrid="0">
      <p:cViewPr varScale="1">
        <p:scale>
          <a:sx n="119" d="100"/>
          <a:sy n="119" d="100"/>
        </p:scale>
        <p:origin x="96" y="23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9" d="100"/>
          <a:sy n="99" d="100"/>
        </p:scale>
        <p:origin x="3570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\\dfg.alaska.local\DCF\Nome\RESEARCH\Observer%20Program\Summer\2012-18harvest%20data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\\dfg.alaska.local\DCF\Nome\RESEARCH\Observer%20Program\Summer\2012-18harvest%20data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\\dfg.alaska.local\DCF\Nome\RESEARCH\Observer%20Program\Summer\2012-18harvest%20data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\\dfg.alaska.local\DCF\Nome\RESEARCH\Observer%20Program\Summer\2012-18harvest%20data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\\dfg.alaska.local\DCF\Nome\RESEARCH\Observer%20Program\Summer\2012-18harvest%20data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2856794272600733"/>
          <c:y val="4.501021534550937E-2"/>
          <c:w val="0.84773590106069896"/>
          <c:h val="0.74163195356423195"/>
        </c:manualLayout>
      </c:layout>
      <c:barChart>
        <c:barDir val="col"/>
        <c:grouping val="percentStacked"/>
        <c:varyColors val="0"/>
        <c:ser>
          <c:idx val="0"/>
          <c:order val="0"/>
          <c:tx>
            <c:v>No Clutch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'females from Trawl'!$U$45:$U$86</c:f>
              <c:strCache>
                <c:ptCount val="42"/>
                <c:pt idx="0">
                  <c:v>&lt;56</c:v>
                </c:pt>
                <c:pt idx="1">
                  <c:v>56</c:v>
                </c:pt>
                <c:pt idx="2">
                  <c:v>57</c:v>
                </c:pt>
                <c:pt idx="3">
                  <c:v>58</c:v>
                </c:pt>
                <c:pt idx="4">
                  <c:v>59</c:v>
                </c:pt>
                <c:pt idx="5">
                  <c:v>60</c:v>
                </c:pt>
                <c:pt idx="6">
                  <c:v>61</c:v>
                </c:pt>
                <c:pt idx="7">
                  <c:v>62</c:v>
                </c:pt>
                <c:pt idx="8">
                  <c:v>63</c:v>
                </c:pt>
                <c:pt idx="9">
                  <c:v>64</c:v>
                </c:pt>
                <c:pt idx="10">
                  <c:v>65</c:v>
                </c:pt>
                <c:pt idx="11">
                  <c:v>66</c:v>
                </c:pt>
                <c:pt idx="12">
                  <c:v>67</c:v>
                </c:pt>
                <c:pt idx="13">
                  <c:v>68</c:v>
                </c:pt>
                <c:pt idx="14">
                  <c:v>69</c:v>
                </c:pt>
                <c:pt idx="15">
                  <c:v>70</c:v>
                </c:pt>
                <c:pt idx="16">
                  <c:v>71</c:v>
                </c:pt>
                <c:pt idx="17">
                  <c:v>72</c:v>
                </c:pt>
                <c:pt idx="18">
                  <c:v>73</c:v>
                </c:pt>
                <c:pt idx="19">
                  <c:v>74</c:v>
                </c:pt>
                <c:pt idx="20">
                  <c:v>75</c:v>
                </c:pt>
                <c:pt idx="21">
                  <c:v>76</c:v>
                </c:pt>
                <c:pt idx="22">
                  <c:v>77</c:v>
                </c:pt>
                <c:pt idx="23">
                  <c:v>78</c:v>
                </c:pt>
                <c:pt idx="24">
                  <c:v>79</c:v>
                </c:pt>
                <c:pt idx="25">
                  <c:v>80</c:v>
                </c:pt>
                <c:pt idx="26">
                  <c:v>81</c:v>
                </c:pt>
                <c:pt idx="27">
                  <c:v>82</c:v>
                </c:pt>
                <c:pt idx="28">
                  <c:v>83</c:v>
                </c:pt>
                <c:pt idx="29">
                  <c:v>84</c:v>
                </c:pt>
                <c:pt idx="30">
                  <c:v>85</c:v>
                </c:pt>
                <c:pt idx="31">
                  <c:v>86</c:v>
                </c:pt>
                <c:pt idx="32">
                  <c:v>87</c:v>
                </c:pt>
                <c:pt idx="33">
                  <c:v>88</c:v>
                </c:pt>
                <c:pt idx="34">
                  <c:v>89</c:v>
                </c:pt>
                <c:pt idx="35">
                  <c:v>90</c:v>
                </c:pt>
                <c:pt idx="36">
                  <c:v>91</c:v>
                </c:pt>
                <c:pt idx="37">
                  <c:v>92</c:v>
                </c:pt>
                <c:pt idx="38">
                  <c:v>93</c:v>
                </c:pt>
                <c:pt idx="39">
                  <c:v>94</c:v>
                </c:pt>
                <c:pt idx="40">
                  <c:v>95</c:v>
                </c:pt>
                <c:pt idx="41">
                  <c:v>&gt;95</c:v>
                </c:pt>
              </c:strCache>
            </c:strRef>
          </c:cat>
          <c:val>
            <c:numRef>
              <c:f>'females from Trawl'!$AD$45:$AD$86</c:f>
              <c:numCache>
                <c:formatCode>General</c:formatCode>
                <c:ptCount val="42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0.75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0.9</c:v>
                </c:pt>
                <c:pt idx="10">
                  <c:v>0.75</c:v>
                </c:pt>
                <c:pt idx="11">
                  <c:v>1</c:v>
                </c:pt>
                <c:pt idx="12">
                  <c:v>0.66666666666666663</c:v>
                </c:pt>
                <c:pt idx="13">
                  <c:v>0.82352941176470584</c:v>
                </c:pt>
                <c:pt idx="14">
                  <c:v>0.52941176470588236</c:v>
                </c:pt>
                <c:pt idx="15">
                  <c:v>0.8</c:v>
                </c:pt>
                <c:pt idx="16">
                  <c:v>0.56521739130434778</c:v>
                </c:pt>
                <c:pt idx="17">
                  <c:v>0.47619047619047616</c:v>
                </c:pt>
                <c:pt idx="18">
                  <c:v>0.35714285714285715</c:v>
                </c:pt>
                <c:pt idx="19">
                  <c:v>0.14285714285714285</c:v>
                </c:pt>
                <c:pt idx="20">
                  <c:v>0.2</c:v>
                </c:pt>
                <c:pt idx="21">
                  <c:v>0.15384615384615385</c:v>
                </c:pt>
                <c:pt idx="22">
                  <c:v>0</c:v>
                </c:pt>
                <c:pt idx="23">
                  <c:v>0.125</c:v>
                </c:pt>
                <c:pt idx="24">
                  <c:v>0.14285714285714285</c:v>
                </c:pt>
                <c:pt idx="25">
                  <c:v>0</c:v>
                </c:pt>
                <c:pt idx="26">
                  <c:v>0</c:v>
                </c:pt>
                <c:pt idx="27">
                  <c:v>5.5555555555555552E-2</c:v>
                </c:pt>
                <c:pt idx="28">
                  <c:v>0</c:v>
                </c:pt>
                <c:pt idx="29">
                  <c:v>7.6923076923076927E-2</c:v>
                </c:pt>
                <c:pt idx="30">
                  <c:v>0</c:v>
                </c:pt>
                <c:pt idx="31">
                  <c:v>0</c:v>
                </c:pt>
                <c:pt idx="32">
                  <c:v>7.6923076923076927E-2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2.564102564102564E-2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BA6-492E-9693-55C15CC1FFA7}"/>
            </c:ext>
          </c:extLst>
        </c:ser>
        <c:ser>
          <c:idx val="1"/>
          <c:order val="1"/>
          <c:tx>
            <c:v>Clutch</c:v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'females from Trawl'!$U$45:$U$86</c:f>
              <c:strCache>
                <c:ptCount val="42"/>
                <c:pt idx="0">
                  <c:v>&lt;56</c:v>
                </c:pt>
                <c:pt idx="1">
                  <c:v>56</c:v>
                </c:pt>
                <c:pt idx="2">
                  <c:v>57</c:v>
                </c:pt>
                <c:pt idx="3">
                  <c:v>58</c:v>
                </c:pt>
                <c:pt idx="4">
                  <c:v>59</c:v>
                </c:pt>
                <c:pt idx="5">
                  <c:v>60</c:v>
                </c:pt>
                <c:pt idx="6">
                  <c:v>61</c:v>
                </c:pt>
                <c:pt idx="7">
                  <c:v>62</c:v>
                </c:pt>
                <c:pt idx="8">
                  <c:v>63</c:v>
                </c:pt>
                <c:pt idx="9">
                  <c:v>64</c:v>
                </c:pt>
                <c:pt idx="10">
                  <c:v>65</c:v>
                </c:pt>
                <c:pt idx="11">
                  <c:v>66</c:v>
                </c:pt>
                <c:pt idx="12">
                  <c:v>67</c:v>
                </c:pt>
                <c:pt idx="13">
                  <c:v>68</c:v>
                </c:pt>
                <c:pt idx="14">
                  <c:v>69</c:v>
                </c:pt>
                <c:pt idx="15">
                  <c:v>70</c:v>
                </c:pt>
                <c:pt idx="16">
                  <c:v>71</c:v>
                </c:pt>
                <c:pt idx="17">
                  <c:v>72</c:v>
                </c:pt>
                <c:pt idx="18">
                  <c:v>73</c:v>
                </c:pt>
                <c:pt idx="19">
                  <c:v>74</c:v>
                </c:pt>
                <c:pt idx="20">
                  <c:v>75</c:v>
                </c:pt>
                <c:pt idx="21">
                  <c:v>76</c:v>
                </c:pt>
                <c:pt idx="22">
                  <c:v>77</c:v>
                </c:pt>
                <c:pt idx="23">
                  <c:v>78</c:v>
                </c:pt>
                <c:pt idx="24">
                  <c:v>79</c:v>
                </c:pt>
                <c:pt idx="25">
                  <c:v>80</c:v>
                </c:pt>
                <c:pt idx="26">
                  <c:v>81</c:v>
                </c:pt>
                <c:pt idx="27">
                  <c:v>82</c:v>
                </c:pt>
                <c:pt idx="28">
                  <c:v>83</c:v>
                </c:pt>
                <c:pt idx="29">
                  <c:v>84</c:v>
                </c:pt>
                <c:pt idx="30">
                  <c:v>85</c:v>
                </c:pt>
                <c:pt idx="31">
                  <c:v>86</c:v>
                </c:pt>
                <c:pt idx="32">
                  <c:v>87</c:v>
                </c:pt>
                <c:pt idx="33">
                  <c:v>88</c:v>
                </c:pt>
                <c:pt idx="34">
                  <c:v>89</c:v>
                </c:pt>
                <c:pt idx="35">
                  <c:v>90</c:v>
                </c:pt>
                <c:pt idx="36">
                  <c:v>91</c:v>
                </c:pt>
                <c:pt idx="37">
                  <c:v>92</c:v>
                </c:pt>
                <c:pt idx="38">
                  <c:v>93</c:v>
                </c:pt>
                <c:pt idx="39">
                  <c:v>94</c:v>
                </c:pt>
                <c:pt idx="40">
                  <c:v>95</c:v>
                </c:pt>
                <c:pt idx="41">
                  <c:v>&gt;95</c:v>
                </c:pt>
              </c:strCache>
            </c:strRef>
          </c:cat>
          <c:val>
            <c:numRef>
              <c:f>'females from Trawl'!$AJ$45:$AJ$86</c:f>
              <c:numCache>
                <c:formatCode>General</c:formatCode>
                <c:ptCount val="4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0.25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0.1</c:v>
                </c:pt>
                <c:pt idx="10">
                  <c:v>0.25</c:v>
                </c:pt>
                <c:pt idx="11">
                  <c:v>0</c:v>
                </c:pt>
                <c:pt idx="12">
                  <c:v>0.33333333333333331</c:v>
                </c:pt>
                <c:pt idx="13">
                  <c:v>0.1764705882352941</c:v>
                </c:pt>
                <c:pt idx="14">
                  <c:v>0.47058823529411764</c:v>
                </c:pt>
                <c:pt idx="15">
                  <c:v>0.2</c:v>
                </c:pt>
                <c:pt idx="16">
                  <c:v>0.43478260869565216</c:v>
                </c:pt>
                <c:pt idx="17">
                  <c:v>0.52380952380952372</c:v>
                </c:pt>
                <c:pt idx="18">
                  <c:v>0.64285714285714279</c:v>
                </c:pt>
                <c:pt idx="19">
                  <c:v>0.8571428571428571</c:v>
                </c:pt>
                <c:pt idx="20">
                  <c:v>0.8</c:v>
                </c:pt>
                <c:pt idx="21">
                  <c:v>0.84615384615384626</c:v>
                </c:pt>
                <c:pt idx="22">
                  <c:v>1</c:v>
                </c:pt>
                <c:pt idx="23">
                  <c:v>0.875</c:v>
                </c:pt>
                <c:pt idx="24">
                  <c:v>0.8571428571428571</c:v>
                </c:pt>
                <c:pt idx="25">
                  <c:v>1</c:v>
                </c:pt>
                <c:pt idx="26">
                  <c:v>1</c:v>
                </c:pt>
                <c:pt idx="27">
                  <c:v>0.94444444444444442</c:v>
                </c:pt>
                <c:pt idx="28">
                  <c:v>1</c:v>
                </c:pt>
                <c:pt idx="29">
                  <c:v>0.92307692307692313</c:v>
                </c:pt>
                <c:pt idx="30">
                  <c:v>1</c:v>
                </c:pt>
                <c:pt idx="31">
                  <c:v>1</c:v>
                </c:pt>
                <c:pt idx="32">
                  <c:v>0.92307692307692313</c:v>
                </c:pt>
                <c:pt idx="33">
                  <c:v>1</c:v>
                </c:pt>
                <c:pt idx="34">
                  <c:v>1</c:v>
                </c:pt>
                <c:pt idx="35">
                  <c:v>1</c:v>
                </c:pt>
                <c:pt idx="36">
                  <c:v>1</c:v>
                </c:pt>
                <c:pt idx="37">
                  <c:v>1</c:v>
                </c:pt>
                <c:pt idx="38">
                  <c:v>1</c:v>
                </c:pt>
                <c:pt idx="39">
                  <c:v>1</c:v>
                </c:pt>
                <c:pt idx="40">
                  <c:v>0.99999999999999989</c:v>
                </c:pt>
                <c:pt idx="41">
                  <c:v>0.97435897435897434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BA6-492E-9693-55C15CC1FFA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752824576"/>
        <c:axId val="752827528"/>
      </c:barChart>
      <c:catAx>
        <c:axId val="75282457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/>
                  <a:t>Carapace length (mm)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752827528"/>
        <c:crosses val="autoZero"/>
        <c:auto val="1"/>
        <c:lblAlgn val="ctr"/>
        <c:lblOffset val="100"/>
        <c:noMultiLvlLbl val="0"/>
      </c:catAx>
      <c:valAx>
        <c:axId val="752827528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/>
                  <a:t>Proportion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#,##0.00" sourceLinked="0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7528245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tx1"/>
      </a:solidFill>
    </a:ln>
    <a:effectLst/>
  </c:spPr>
  <c:txPr>
    <a:bodyPr/>
    <a:lstStyle/>
    <a:p>
      <a:pPr>
        <a:defRPr sz="1200"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/>
              <a:t>2017</a:t>
            </a:r>
          </a:p>
        </c:rich>
      </c:tx>
      <c:layout>
        <c:manualLayout>
          <c:xMode val="edge"/>
          <c:yMode val="edge"/>
          <c:x val="0.47323591906892754"/>
          <c:y val="2.170963055735915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437708478289797"/>
          <c:y val="9.2783189530682972E-2"/>
          <c:w val="0.72944788844774688"/>
          <c:h val="0.6944380064476779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'SA and Obs harvest proportions'!$R$2</c:f>
              <c:strCache>
                <c:ptCount val="1"/>
                <c:pt idx="0">
                  <c:v>T Har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'SA and Obs harvest proportions'!$Q$3:$Q$14</c:f>
              <c:strCache>
                <c:ptCount val="12"/>
                <c:pt idx="0">
                  <c:v>626401</c:v>
                </c:pt>
                <c:pt idx="1">
                  <c:v>636330</c:v>
                </c:pt>
                <c:pt idx="2">
                  <c:v>636401</c:v>
                </c:pt>
                <c:pt idx="3">
                  <c:v>646330</c:v>
                </c:pt>
                <c:pt idx="4">
                  <c:v>646401</c:v>
                </c:pt>
                <c:pt idx="5">
                  <c:v>646402</c:v>
                </c:pt>
                <c:pt idx="6">
                  <c:v>656330</c:v>
                </c:pt>
                <c:pt idx="7">
                  <c:v>656401</c:v>
                </c:pt>
                <c:pt idx="8">
                  <c:v>656402</c:v>
                </c:pt>
                <c:pt idx="9">
                  <c:v>666401</c:v>
                </c:pt>
                <c:pt idx="10">
                  <c:v>666402</c:v>
                </c:pt>
                <c:pt idx="11">
                  <c:v>other</c:v>
                </c:pt>
              </c:strCache>
            </c:strRef>
          </c:cat>
          <c:val>
            <c:numRef>
              <c:f>'SA and Obs harvest proportions'!$AL$3:$AL$14</c:f>
              <c:numCache>
                <c:formatCode>General</c:formatCode>
                <c:ptCount val="12"/>
                <c:pt idx="0">
                  <c:v>17636.5</c:v>
                </c:pt>
                <c:pt idx="1">
                  <c:v>1125.8</c:v>
                </c:pt>
                <c:pt idx="2">
                  <c:v>61782.53</c:v>
                </c:pt>
                <c:pt idx="3">
                  <c:v>126.2</c:v>
                </c:pt>
                <c:pt idx="4">
                  <c:v>33247.47</c:v>
                </c:pt>
                <c:pt idx="6">
                  <c:v>708</c:v>
                </c:pt>
                <c:pt idx="7">
                  <c:v>14110</c:v>
                </c:pt>
                <c:pt idx="9">
                  <c:v>3826.5</c:v>
                </c:pt>
                <c:pt idx="10">
                  <c:v>430</c:v>
                </c:pt>
                <c:pt idx="11">
                  <c:v>2330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F6B-4658-8B11-63EE8954893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55522448"/>
        <c:axId val="555522776"/>
      </c:barChart>
      <c:lineChart>
        <c:grouping val="standard"/>
        <c:varyColors val="0"/>
        <c:ser>
          <c:idx val="1"/>
          <c:order val="1"/>
          <c:tx>
            <c:strRef>
              <c:f>'SA and Obs harvest proportions'!$U$2</c:f>
              <c:strCache>
                <c:ptCount val="1"/>
                <c:pt idx="0">
                  <c:v>Sampled</c:v>
                </c:pt>
              </c:strCache>
            </c:strRef>
          </c:tx>
          <c:spPr>
            <a:ln w="28575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cat>
            <c:strRef>
              <c:f>'SA and Obs harvest proportions'!$Q$3:$Q$14</c:f>
              <c:strCache>
                <c:ptCount val="12"/>
                <c:pt idx="0">
                  <c:v>626401</c:v>
                </c:pt>
                <c:pt idx="1">
                  <c:v>636330</c:v>
                </c:pt>
                <c:pt idx="2">
                  <c:v>636401</c:v>
                </c:pt>
                <c:pt idx="3">
                  <c:v>646330</c:v>
                </c:pt>
                <c:pt idx="4">
                  <c:v>646401</c:v>
                </c:pt>
                <c:pt idx="5">
                  <c:v>646402</c:v>
                </c:pt>
                <c:pt idx="6">
                  <c:v>656330</c:v>
                </c:pt>
                <c:pt idx="7">
                  <c:v>656401</c:v>
                </c:pt>
                <c:pt idx="8">
                  <c:v>656402</c:v>
                </c:pt>
                <c:pt idx="9">
                  <c:v>666401</c:v>
                </c:pt>
                <c:pt idx="10">
                  <c:v>666402</c:v>
                </c:pt>
                <c:pt idx="11">
                  <c:v>other</c:v>
                </c:pt>
              </c:strCache>
            </c:strRef>
          </c:cat>
          <c:val>
            <c:numRef>
              <c:f>'SA and Obs harvest proportions'!$AO$3:$AO$14</c:f>
              <c:numCache>
                <c:formatCode>General</c:formatCode>
                <c:ptCount val="12"/>
                <c:pt idx="0">
                  <c:v>0</c:v>
                </c:pt>
                <c:pt idx="1">
                  <c:v>0</c:v>
                </c:pt>
                <c:pt idx="2">
                  <c:v>811</c:v>
                </c:pt>
                <c:pt idx="3">
                  <c:v>0</c:v>
                </c:pt>
                <c:pt idx="4">
                  <c:v>1078</c:v>
                </c:pt>
                <c:pt idx="5">
                  <c:v>0</c:v>
                </c:pt>
                <c:pt idx="6">
                  <c:v>0</c:v>
                </c:pt>
                <c:pt idx="7">
                  <c:v>116</c:v>
                </c:pt>
                <c:pt idx="8">
                  <c:v>0</c:v>
                </c:pt>
                <c:pt idx="9">
                  <c:v>199</c:v>
                </c:pt>
                <c:pt idx="10">
                  <c:v>0</c:v>
                </c:pt>
                <c:pt idx="11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F6B-4658-8B11-63EE8954893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22382896"/>
        <c:axId val="522382240"/>
      </c:lineChart>
      <c:catAx>
        <c:axId val="5555224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555522776"/>
        <c:crosses val="autoZero"/>
        <c:auto val="1"/>
        <c:lblAlgn val="ctr"/>
        <c:lblOffset val="100"/>
        <c:noMultiLvlLbl val="0"/>
      </c:catAx>
      <c:valAx>
        <c:axId val="555522776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/>
                  <a:t>Number of crab harvested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555522448"/>
        <c:crosses val="autoZero"/>
        <c:crossBetween val="between"/>
      </c:valAx>
      <c:valAx>
        <c:axId val="522382240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/>
                  <a:t>Number of crab sampled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522382896"/>
        <c:crosses val="max"/>
        <c:crossBetween val="between"/>
      </c:valAx>
      <c:catAx>
        <c:axId val="52238289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522382240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53820898936548267"/>
          <c:y val="0.11073478552338017"/>
          <c:w val="0.30150845805152443"/>
          <c:h val="0.1265098805884848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solidFill>
        <a:schemeClr val="tx1"/>
      </a:solidFill>
    </a:ln>
    <a:effectLst/>
  </c:spPr>
  <c:txPr>
    <a:bodyPr/>
    <a:lstStyle/>
    <a:p>
      <a:pPr>
        <a:defRPr sz="1000"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/>
              <a:t>2018</a:t>
            </a:r>
          </a:p>
        </c:rich>
      </c:tx>
      <c:layout>
        <c:manualLayout>
          <c:xMode val="edge"/>
          <c:yMode val="edge"/>
          <c:x val="0.47323591906892754"/>
          <c:y val="2.170963055735915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4694144122327371"/>
          <c:y val="9.2783189530682972E-2"/>
          <c:w val="0.72627707704928757"/>
          <c:h val="0.6832242746362290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'SA and Obs harvest proportions'!$R$2</c:f>
              <c:strCache>
                <c:ptCount val="1"/>
                <c:pt idx="0">
                  <c:v>T Har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'SA and Obs harvest proportions'!$Q$3:$Q$14</c:f>
              <c:strCache>
                <c:ptCount val="12"/>
                <c:pt idx="0">
                  <c:v>626401</c:v>
                </c:pt>
                <c:pt idx="1">
                  <c:v>636330</c:v>
                </c:pt>
                <c:pt idx="2">
                  <c:v>636401</c:v>
                </c:pt>
                <c:pt idx="3">
                  <c:v>646330</c:v>
                </c:pt>
                <c:pt idx="4">
                  <c:v>646401</c:v>
                </c:pt>
                <c:pt idx="5">
                  <c:v>646402</c:v>
                </c:pt>
                <c:pt idx="6">
                  <c:v>656330</c:v>
                </c:pt>
                <c:pt idx="7">
                  <c:v>656401</c:v>
                </c:pt>
                <c:pt idx="8">
                  <c:v>656402</c:v>
                </c:pt>
                <c:pt idx="9">
                  <c:v>666401</c:v>
                </c:pt>
                <c:pt idx="10">
                  <c:v>666402</c:v>
                </c:pt>
                <c:pt idx="11">
                  <c:v>other</c:v>
                </c:pt>
              </c:strCache>
            </c:strRef>
          </c:cat>
          <c:val>
            <c:numRef>
              <c:f>'SA and Obs harvest proportions'!$AP$3:$AP$15</c:f>
              <c:numCache>
                <c:formatCode>General</c:formatCode>
                <c:ptCount val="12"/>
                <c:pt idx="0">
                  <c:v>6991</c:v>
                </c:pt>
                <c:pt idx="1">
                  <c:v>284</c:v>
                </c:pt>
                <c:pt idx="2">
                  <c:v>52746.6</c:v>
                </c:pt>
                <c:pt idx="4">
                  <c:v>17794.900000000001</c:v>
                </c:pt>
                <c:pt idx="7">
                  <c:v>1478</c:v>
                </c:pt>
                <c:pt idx="9">
                  <c:v>3048</c:v>
                </c:pt>
                <c:pt idx="10">
                  <c:v>6460.5</c:v>
                </c:pt>
                <c:pt idx="11">
                  <c:v>810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E1A-4C14-A4F4-57D6EC21AB4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55522448"/>
        <c:axId val="555522776"/>
      </c:barChart>
      <c:lineChart>
        <c:grouping val="standard"/>
        <c:varyColors val="0"/>
        <c:ser>
          <c:idx val="1"/>
          <c:order val="1"/>
          <c:tx>
            <c:strRef>
              <c:f>'SA and Obs harvest proportions'!$U$2</c:f>
              <c:strCache>
                <c:ptCount val="1"/>
                <c:pt idx="0">
                  <c:v>Sampled</c:v>
                </c:pt>
              </c:strCache>
            </c:strRef>
          </c:tx>
          <c:spPr>
            <a:ln w="28575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cat>
            <c:strRef>
              <c:f>'SA and Obs harvest proportions'!$Q$3:$Q$14</c:f>
              <c:strCache>
                <c:ptCount val="12"/>
                <c:pt idx="0">
                  <c:v>626401</c:v>
                </c:pt>
                <c:pt idx="1">
                  <c:v>636330</c:v>
                </c:pt>
                <c:pt idx="2">
                  <c:v>636401</c:v>
                </c:pt>
                <c:pt idx="3">
                  <c:v>646330</c:v>
                </c:pt>
                <c:pt idx="4">
                  <c:v>646401</c:v>
                </c:pt>
                <c:pt idx="5">
                  <c:v>646402</c:v>
                </c:pt>
                <c:pt idx="6">
                  <c:v>656330</c:v>
                </c:pt>
                <c:pt idx="7">
                  <c:v>656401</c:v>
                </c:pt>
                <c:pt idx="8">
                  <c:v>656402</c:v>
                </c:pt>
                <c:pt idx="9">
                  <c:v>666401</c:v>
                </c:pt>
                <c:pt idx="10">
                  <c:v>666402</c:v>
                </c:pt>
                <c:pt idx="11">
                  <c:v>other</c:v>
                </c:pt>
              </c:strCache>
            </c:strRef>
          </c:cat>
          <c:val>
            <c:numRef>
              <c:f>'SA and Obs harvest proportions'!$AS$3:$AS$14</c:f>
              <c:numCache>
                <c:formatCode>General</c:formatCode>
                <c:ptCount val="12"/>
                <c:pt idx="0">
                  <c:v>0</c:v>
                </c:pt>
                <c:pt idx="1">
                  <c:v>0</c:v>
                </c:pt>
                <c:pt idx="2">
                  <c:v>778</c:v>
                </c:pt>
                <c:pt idx="3">
                  <c:v>0</c:v>
                </c:pt>
                <c:pt idx="4">
                  <c:v>331</c:v>
                </c:pt>
                <c:pt idx="5">
                  <c:v>0</c:v>
                </c:pt>
                <c:pt idx="6">
                  <c:v>0</c:v>
                </c:pt>
                <c:pt idx="7">
                  <c:v>7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E1A-4C14-A4F4-57D6EC21AB4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22382896"/>
        <c:axId val="522382240"/>
      </c:lineChart>
      <c:catAx>
        <c:axId val="5555224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555522776"/>
        <c:crosses val="autoZero"/>
        <c:auto val="1"/>
        <c:lblAlgn val="ctr"/>
        <c:lblOffset val="100"/>
        <c:noMultiLvlLbl val="0"/>
      </c:catAx>
      <c:valAx>
        <c:axId val="555522776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/>
                  <a:t>Number of crab harvested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555522448"/>
        <c:crosses val="autoZero"/>
        <c:crossBetween val="between"/>
      </c:valAx>
      <c:valAx>
        <c:axId val="522382240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/>
                  <a:t>Number of crab sampled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522382896"/>
        <c:crosses val="max"/>
        <c:crossBetween val="between"/>
      </c:valAx>
      <c:catAx>
        <c:axId val="52238289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522382240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53820898936548267"/>
          <c:y val="0.11073478552338017"/>
          <c:w val="0.30150845805152443"/>
          <c:h val="0.1265098805884848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solidFill>
        <a:schemeClr val="tx1"/>
      </a:solidFill>
    </a:ln>
    <a:effectLst/>
  </c:spPr>
  <c:txPr>
    <a:bodyPr/>
    <a:lstStyle/>
    <a:p>
      <a:pPr>
        <a:defRPr sz="1000"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/>
              <a:t>2014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6279462830354066"/>
          <c:y val="9.2783189530682972E-2"/>
          <c:w val="0.710424107973186"/>
          <c:h val="0.6832242746362290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'SA and Obs harvest proportions'!$R$2</c:f>
              <c:strCache>
                <c:ptCount val="1"/>
                <c:pt idx="0">
                  <c:v>T Har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'SA and Obs harvest proportions'!$Q$3:$Q$14</c:f>
              <c:strCache>
                <c:ptCount val="12"/>
                <c:pt idx="0">
                  <c:v>626401</c:v>
                </c:pt>
                <c:pt idx="1">
                  <c:v>636330</c:v>
                </c:pt>
                <c:pt idx="2">
                  <c:v>636401</c:v>
                </c:pt>
                <c:pt idx="3">
                  <c:v>646330</c:v>
                </c:pt>
                <c:pt idx="4">
                  <c:v>646401</c:v>
                </c:pt>
                <c:pt idx="5">
                  <c:v>646402</c:v>
                </c:pt>
                <c:pt idx="6">
                  <c:v>656330</c:v>
                </c:pt>
                <c:pt idx="7">
                  <c:v>656401</c:v>
                </c:pt>
                <c:pt idx="8">
                  <c:v>656402</c:v>
                </c:pt>
                <c:pt idx="9">
                  <c:v>666401</c:v>
                </c:pt>
                <c:pt idx="10">
                  <c:v>666402</c:v>
                </c:pt>
                <c:pt idx="11">
                  <c:v>other</c:v>
                </c:pt>
              </c:strCache>
            </c:strRef>
          </c:cat>
          <c:val>
            <c:numRef>
              <c:f>'SA and Obs harvest proportions'!$Z$3:$Z$14</c:f>
              <c:numCache>
                <c:formatCode>General</c:formatCode>
                <c:ptCount val="12"/>
                <c:pt idx="0">
                  <c:v>23006.39</c:v>
                </c:pt>
                <c:pt idx="1">
                  <c:v>2568</c:v>
                </c:pt>
                <c:pt idx="2">
                  <c:v>25675.599999999999</c:v>
                </c:pt>
                <c:pt idx="3">
                  <c:v>1803</c:v>
                </c:pt>
                <c:pt idx="4">
                  <c:v>12458.8</c:v>
                </c:pt>
                <c:pt idx="7">
                  <c:v>40905.699999999997</c:v>
                </c:pt>
                <c:pt idx="9">
                  <c:v>12783.4</c:v>
                </c:pt>
                <c:pt idx="10">
                  <c:v>6316.1</c:v>
                </c:pt>
                <c:pt idx="11">
                  <c:v>4140.01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14A-42D9-B9E8-357700C82AF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55522448"/>
        <c:axId val="555522776"/>
      </c:barChart>
      <c:lineChart>
        <c:grouping val="standard"/>
        <c:varyColors val="0"/>
        <c:ser>
          <c:idx val="1"/>
          <c:order val="1"/>
          <c:tx>
            <c:strRef>
              <c:f>'SA and Obs harvest proportions'!$U$2</c:f>
              <c:strCache>
                <c:ptCount val="1"/>
                <c:pt idx="0">
                  <c:v>Sampled</c:v>
                </c:pt>
              </c:strCache>
            </c:strRef>
          </c:tx>
          <c:spPr>
            <a:ln w="28575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cat>
            <c:strRef>
              <c:f>'SA and Obs harvest proportions'!$Q$3:$Q$14</c:f>
              <c:strCache>
                <c:ptCount val="12"/>
                <c:pt idx="0">
                  <c:v>626401</c:v>
                </c:pt>
                <c:pt idx="1">
                  <c:v>636330</c:v>
                </c:pt>
                <c:pt idx="2">
                  <c:v>636401</c:v>
                </c:pt>
                <c:pt idx="3">
                  <c:v>646330</c:v>
                </c:pt>
                <c:pt idx="4">
                  <c:v>646401</c:v>
                </c:pt>
                <c:pt idx="5">
                  <c:v>646402</c:v>
                </c:pt>
                <c:pt idx="6">
                  <c:v>656330</c:v>
                </c:pt>
                <c:pt idx="7">
                  <c:v>656401</c:v>
                </c:pt>
                <c:pt idx="8">
                  <c:v>656402</c:v>
                </c:pt>
                <c:pt idx="9">
                  <c:v>666401</c:v>
                </c:pt>
                <c:pt idx="10">
                  <c:v>666402</c:v>
                </c:pt>
                <c:pt idx="11">
                  <c:v>other</c:v>
                </c:pt>
              </c:strCache>
            </c:strRef>
          </c:cat>
          <c:val>
            <c:numRef>
              <c:f>'SA and Obs harvest proportions'!$AC$3:$AC$15</c:f>
              <c:numCache>
                <c:formatCode>General</c:formatCode>
                <c:ptCount val="12"/>
                <c:pt idx="0">
                  <c:v>243</c:v>
                </c:pt>
                <c:pt idx="1">
                  <c:v>28</c:v>
                </c:pt>
                <c:pt idx="2">
                  <c:v>256</c:v>
                </c:pt>
                <c:pt idx="3">
                  <c:v>0</c:v>
                </c:pt>
                <c:pt idx="4">
                  <c:v>83</c:v>
                </c:pt>
                <c:pt idx="5">
                  <c:v>0</c:v>
                </c:pt>
                <c:pt idx="6">
                  <c:v>0</c:v>
                </c:pt>
                <c:pt idx="7">
                  <c:v>975</c:v>
                </c:pt>
                <c:pt idx="8">
                  <c:v>0</c:v>
                </c:pt>
                <c:pt idx="9">
                  <c:v>66</c:v>
                </c:pt>
                <c:pt idx="10">
                  <c:v>187</c:v>
                </c:pt>
                <c:pt idx="11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14A-42D9-B9E8-357700C82AF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22382896"/>
        <c:axId val="522382240"/>
      </c:lineChart>
      <c:catAx>
        <c:axId val="5555224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555522776"/>
        <c:crosses val="autoZero"/>
        <c:auto val="1"/>
        <c:lblAlgn val="ctr"/>
        <c:lblOffset val="100"/>
        <c:noMultiLvlLbl val="0"/>
      </c:catAx>
      <c:valAx>
        <c:axId val="555522776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/>
                  <a:t>Number of crab harvested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555522448"/>
        <c:crosses val="autoZero"/>
        <c:crossBetween val="between"/>
      </c:valAx>
      <c:valAx>
        <c:axId val="522382240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/>
                  <a:t>Number of crab sampled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522382896"/>
        <c:crosses val="max"/>
        <c:crossBetween val="between"/>
      </c:valAx>
      <c:catAx>
        <c:axId val="52238289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522382240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18131884729871053"/>
          <c:y val="0.11073494815718395"/>
          <c:w val="0.23987539174133252"/>
          <c:h val="0.2539927681449856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solidFill>
        <a:schemeClr val="tx1"/>
      </a:solidFill>
    </a:ln>
    <a:effectLst/>
  </c:spPr>
  <c:txPr>
    <a:bodyPr/>
    <a:lstStyle/>
    <a:p>
      <a:pPr>
        <a:defRPr sz="1000"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1823778313961437"/>
          <c:y val="6.2190269892952343E-2"/>
          <c:w val="0.87480093984056218"/>
          <c:h val="0.73710879781991123"/>
        </c:manualLayout>
      </c:layout>
      <c:barChart>
        <c:barDir val="col"/>
        <c:grouping val="percentStacked"/>
        <c:varyColors val="0"/>
        <c:ser>
          <c:idx val="0"/>
          <c:order val="0"/>
          <c:tx>
            <c:v>No Clutch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'Females from Observer'!$AI$13:$AI$54</c:f>
              <c:strCache>
                <c:ptCount val="42"/>
                <c:pt idx="0">
                  <c:v>&lt;56</c:v>
                </c:pt>
                <c:pt idx="1">
                  <c:v>56</c:v>
                </c:pt>
                <c:pt idx="2">
                  <c:v>57</c:v>
                </c:pt>
                <c:pt idx="3">
                  <c:v>58</c:v>
                </c:pt>
                <c:pt idx="4">
                  <c:v>59</c:v>
                </c:pt>
                <c:pt idx="5">
                  <c:v>60</c:v>
                </c:pt>
                <c:pt idx="6">
                  <c:v>61</c:v>
                </c:pt>
                <c:pt idx="7">
                  <c:v>62</c:v>
                </c:pt>
                <c:pt idx="8">
                  <c:v>63</c:v>
                </c:pt>
                <c:pt idx="9">
                  <c:v>64</c:v>
                </c:pt>
                <c:pt idx="10">
                  <c:v>65</c:v>
                </c:pt>
                <c:pt idx="11">
                  <c:v>66</c:v>
                </c:pt>
                <c:pt idx="12">
                  <c:v>67</c:v>
                </c:pt>
                <c:pt idx="13">
                  <c:v>68</c:v>
                </c:pt>
                <c:pt idx="14">
                  <c:v>69</c:v>
                </c:pt>
                <c:pt idx="15">
                  <c:v>70</c:v>
                </c:pt>
                <c:pt idx="16">
                  <c:v>71</c:v>
                </c:pt>
                <c:pt idx="17">
                  <c:v>72</c:v>
                </c:pt>
                <c:pt idx="18">
                  <c:v>73</c:v>
                </c:pt>
                <c:pt idx="19">
                  <c:v>74</c:v>
                </c:pt>
                <c:pt idx="20">
                  <c:v>75</c:v>
                </c:pt>
                <c:pt idx="21">
                  <c:v>76</c:v>
                </c:pt>
                <c:pt idx="22">
                  <c:v>77</c:v>
                </c:pt>
                <c:pt idx="23">
                  <c:v>78</c:v>
                </c:pt>
                <c:pt idx="24">
                  <c:v>79</c:v>
                </c:pt>
                <c:pt idx="25">
                  <c:v>80</c:v>
                </c:pt>
                <c:pt idx="26">
                  <c:v>81</c:v>
                </c:pt>
                <c:pt idx="27">
                  <c:v>82</c:v>
                </c:pt>
                <c:pt idx="28">
                  <c:v>83</c:v>
                </c:pt>
                <c:pt idx="29">
                  <c:v>84</c:v>
                </c:pt>
                <c:pt idx="30">
                  <c:v>85</c:v>
                </c:pt>
                <c:pt idx="31">
                  <c:v>86</c:v>
                </c:pt>
                <c:pt idx="32">
                  <c:v>87</c:v>
                </c:pt>
                <c:pt idx="33">
                  <c:v>88</c:v>
                </c:pt>
                <c:pt idx="34">
                  <c:v>89</c:v>
                </c:pt>
                <c:pt idx="35">
                  <c:v>90</c:v>
                </c:pt>
                <c:pt idx="36">
                  <c:v>91</c:v>
                </c:pt>
                <c:pt idx="37">
                  <c:v>92</c:v>
                </c:pt>
                <c:pt idx="38">
                  <c:v>93</c:v>
                </c:pt>
                <c:pt idx="39">
                  <c:v>94</c:v>
                </c:pt>
                <c:pt idx="40">
                  <c:v>95</c:v>
                </c:pt>
                <c:pt idx="41">
                  <c:v>&gt;95</c:v>
                </c:pt>
              </c:strCache>
            </c:strRef>
          </c:cat>
          <c:val>
            <c:numRef>
              <c:f>'Females from Observer'!$AR$13:$AR$54</c:f>
              <c:numCache>
                <c:formatCode>General</c:formatCode>
                <c:ptCount val="42"/>
                <c:pt idx="0">
                  <c:v>1</c:v>
                </c:pt>
                <c:pt idx="1">
                  <c:v>0.83333333333333337</c:v>
                </c:pt>
                <c:pt idx="2">
                  <c:v>0.83333333333333337</c:v>
                </c:pt>
                <c:pt idx="3">
                  <c:v>1</c:v>
                </c:pt>
                <c:pt idx="4">
                  <c:v>1</c:v>
                </c:pt>
                <c:pt idx="5">
                  <c:v>0.90909090909090906</c:v>
                </c:pt>
                <c:pt idx="6">
                  <c:v>0.66666666666666663</c:v>
                </c:pt>
                <c:pt idx="7">
                  <c:v>0.83333333333333337</c:v>
                </c:pt>
                <c:pt idx="8">
                  <c:v>0.75</c:v>
                </c:pt>
                <c:pt idx="9">
                  <c:v>0.54545454545454541</c:v>
                </c:pt>
                <c:pt idx="10">
                  <c:v>0.53846153846153844</c:v>
                </c:pt>
                <c:pt idx="11">
                  <c:v>0.69230769230769229</c:v>
                </c:pt>
                <c:pt idx="12">
                  <c:v>0.26666666666666666</c:v>
                </c:pt>
                <c:pt idx="13">
                  <c:v>0.44444444444444442</c:v>
                </c:pt>
                <c:pt idx="14">
                  <c:v>0.17647058823529413</c:v>
                </c:pt>
                <c:pt idx="15">
                  <c:v>0.22222222222222221</c:v>
                </c:pt>
                <c:pt idx="16">
                  <c:v>0.15</c:v>
                </c:pt>
                <c:pt idx="17">
                  <c:v>0.15384615384615385</c:v>
                </c:pt>
                <c:pt idx="18">
                  <c:v>8.1081081081081086E-2</c:v>
                </c:pt>
                <c:pt idx="19">
                  <c:v>0.13636363636363635</c:v>
                </c:pt>
                <c:pt idx="20">
                  <c:v>0</c:v>
                </c:pt>
                <c:pt idx="21">
                  <c:v>2.9411764705882353E-2</c:v>
                </c:pt>
                <c:pt idx="22">
                  <c:v>6.25E-2</c:v>
                </c:pt>
                <c:pt idx="23">
                  <c:v>7.6923076923076927E-2</c:v>
                </c:pt>
                <c:pt idx="24">
                  <c:v>2.8571428571428571E-2</c:v>
                </c:pt>
                <c:pt idx="25">
                  <c:v>3.125E-2</c:v>
                </c:pt>
                <c:pt idx="26">
                  <c:v>0</c:v>
                </c:pt>
                <c:pt idx="27">
                  <c:v>3.7735849056603772E-2</c:v>
                </c:pt>
                <c:pt idx="28">
                  <c:v>1.8518518518518517E-2</c:v>
                </c:pt>
                <c:pt idx="29">
                  <c:v>2.2222222222222223E-2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1.7241379310344827E-2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9.7465886939571145E-3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6A6-4392-BF4A-1EA6D9DE2801}"/>
            </c:ext>
          </c:extLst>
        </c:ser>
        <c:ser>
          <c:idx val="1"/>
          <c:order val="1"/>
          <c:tx>
            <c:v>Clutch</c:v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'Females from Observer'!$AI$13:$AI$54</c:f>
              <c:strCache>
                <c:ptCount val="42"/>
                <c:pt idx="0">
                  <c:v>&lt;56</c:v>
                </c:pt>
                <c:pt idx="1">
                  <c:v>56</c:v>
                </c:pt>
                <c:pt idx="2">
                  <c:v>57</c:v>
                </c:pt>
                <c:pt idx="3">
                  <c:v>58</c:v>
                </c:pt>
                <c:pt idx="4">
                  <c:v>59</c:v>
                </c:pt>
                <c:pt idx="5">
                  <c:v>60</c:v>
                </c:pt>
                <c:pt idx="6">
                  <c:v>61</c:v>
                </c:pt>
                <c:pt idx="7">
                  <c:v>62</c:v>
                </c:pt>
                <c:pt idx="8">
                  <c:v>63</c:v>
                </c:pt>
                <c:pt idx="9">
                  <c:v>64</c:v>
                </c:pt>
                <c:pt idx="10">
                  <c:v>65</c:v>
                </c:pt>
                <c:pt idx="11">
                  <c:v>66</c:v>
                </c:pt>
                <c:pt idx="12">
                  <c:v>67</c:v>
                </c:pt>
                <c:pt idx="13">
                  <c:v>68</c:v>
                </c:pt>
                <c:pt idx="14">
                  <c:v>69</c:v>
                </c:pt>
                <c:pt idx="15">
                  <c:v>70</c:v>
                </c:pt>
                <c:pt idx="16">
                  <c:v>71</c:v>
                </c:pt>
                <c:pt idx="17">
                  <c:v>72</c:v>
                </c:pt>
                <c:pt idx="18">
                  <c:v>73</c:v>
                </c:pt>
                <c:pt idx="19">
                  <c:v>74</c:v>
                </c:pt>
                <c:pt idx="20">
                  <c:v>75</c:v>
                </c:pt>
                <c:pt idx="21">
                  <c:v>76</c:v>
                </c:pt>
                <c:pt idx="22">
                  <c:v>77</c:v>
                </c:pt>
                <c:pt idx="23">
                  <c:v>78</c:v>
                </c:pt>
                <c:pt idx="24">
                  <c:v>79</c:v>
                </c:pt>
                <c:pt idx="25">
                  <c:v>80</c:v>
                </c:pt>
                <c:pt idx="26">
                  <c:v>81</c:v>
                </c:pt>
                <c:pt idx="27">
                  <c:v>82</c:v>
                </c:pt>
                <c:pt idx="28">
                  <c:v>83</c:v>
                </c:pt>
                <c:pt idx="29">
                  <c:v>84</c:v>
                </c:pt>
                <c:pt idx="30">
                  <c:v>85</c:v>
                </c:pt>
                <c:pt idx="31">
                  <c:v>86</c:v>
                </c:pt>
                <c:pt idx="32">
                  <c:v>87</c:v>
                </c:pt>
                <c:pt idx="33">
                  <c:v>88</c:v>
                </c:pt>
                <c:pt idx="34">
                  <c:v>89</c:v>
                </c:pt>
                <c:pt idx="35">
                  <c:v>90</c:v>
                </c:pt>
                <c:pt idx="36">
                  <c:v>91</c:v>
                </c:pt>
                <c:pt idx="37">
                  <c:v>92</c:v>
                </c:pt>
                <c:pt idx="38">
                  <c:v>93</c:v>
                </c:pt>
                <c:pt idx="39">
                  <c:v>94</c:v>
                </c:pt>
                <c:pt idx="40">
                  <c:v>95</c:v>
                </c:pt>
                <c:pt idx="41">
                  <c:v>&gt;95</c:v>
                </c:pt>
              </c:strCache>
            </c:strRef>
          </c:cat>
          <c:val>
            <c:numRef>
              <c:f>'Females from Observer'!$AX$13:$AX$54</c:f>
              <c:numCache>
                <c:formatCode>General</c:formatCode>
                <c:ptCount val="42"/>
                <c:pt idx="0">
                  <c:v>0</c:v>
                </c:pt>
                <c:pt idx="1">
                  <c:v>0.16666666666666666</c:v>
                </c:pt>
                <c:pt idx="2">
                  <c:v>0.16666666666666666</c:v>
                </c:pt>
                <c:pt idx="3">
                  <c:v>0</c:v>
                </c:pt>
                <c:pt idx="4">
                  <c:v>0</c:v>
                </c:pt>
                <c:pt idx="5">
                  <c:v>9.0909090909090912E-2</c:v>
                </c:pt>
                <c:pt idx="6">
                  <c:v>0.33333333333333331</c:v>
                </c:pt>
                <c:pt idx="7">
                  <c:v>0.16666666666666666</c:v>
                </c:pt>
                <c:pt idx="8">
                  <c:v>0.25</c:v>
                </c:pt>
                <c:pt idx="9">
                  <c:v>0.45454545454545459</c:v>
                </c:pt>
                <c:pt idx="10">
                  <c:v>0.46153846153846156</c:v>
                </c:pt>
                <c:pt idx="11">
                  <c:v>0.30769230769230771</c:v>
                </c:pt>
                <c:pt idx="12">
                  <c:v>0.73333333333333339</c:v>
                </c:pt>
                <c:pt idx="13">
                  <c:v>0.55555555555555558</c:v>
                </c:pt>
                <c:pt idx="14">
                  <c:v>0.82352941176470595</c:v>
                </c:pt>
                <c:pt idx="15">
                  <c:v>0.77777777777777779</c:v>
                </c:pt>
                <c:pt idx="16">
                  <c:v>0.85</c:v>
                </c:pt>
                <c:pt idx="17">
                  <c:v>0.84615384615384615</c:v>
                </c:pt>
                <c:pt idx="18">
                  <c:v>0.91891891891891908</c:v>
                </c:pt>
                <c:pt idx="19">
                  <c:v>0.86363636363636365</c:v>
                </c:pt>
                <c:pt idx="20">
                  <c:v>1</c:v>
                </c:pt>
                <c:pt idx="21">
                  <c:v>0.97058823529411775</c:v>
                </c:pt>
                <c:pt idx="22">
                  <c:v>0.9375</c:v>
                </c:pt>
                <c:pt idx="23">
                  <c:v>0.92307692307692302</c:v>
                </c:pt>
                <c:pt idx="24">
                  <c:v>0.97142857142857131</c:v>
                </c:pt>
                <c:pt idx="25">
                  <c:v>0.96875</c:v>
                </c:pt>
                <c:pt idx="26">
                  <c:v>1</c:v>
                </c:pt>
                <c:pt idx="27">
                  <c:v>0.96226415094339623</c:v>
                </c:pt>
                <c:pt idx="28">
                  <c:v>0.98148148148148151</c:v>
                </c:pt>
                <c:pt idx="29">
                  <c:v>0.97777777777777775</c:v>
                </c:pt>
                <c:pt idx="30">
                  <c:v>1</c:v>
                </c:pt>
                <c:pt idx="31">
                  <c:v>1</c:v>
                </c:pt>
                <c:pt idx="32">
                  <c:v>1</c:v>
                </c:pt>
                <c:pt idx="33">
                  <c:v>0.98275862068965525</c:v>
                </c:pt>
                <c:pt idx="34">
                  <c:v>1</c:v>
                </c:pt>
                <c:pt idx="35">
                  <c:v>1</c:v>
                </c:pt>
                <c:pt idx="36">
                  <c:v>0.99999999999999989</c:v>
                </c:pt>
                <c:pt idx="37">
                  <c:v>1</c:v>
                </c:pt>
                <c:pt idx="38">
                  <c:v>0.99999999999999989</c:v>
                </c:pt>
                <c:pt idx="39">
                  <c:v>1</c:v>
                </c:pt>
                <c:pt idx="40">
                  <c:v>1</c:v>
                </c:pt>
                <c:pt idx="41">
                  <c:v>0.99025341130604283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6A6-4392-BF4A-1EA6D9DE280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647561656"/>
        <c:axId val="647551816"/>
      </c:barChart>
      <c:catAx>
        <c:axId val="64756165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/>
                  <a:t>Carapace length (mm)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647551816"/>
        <c:crosses val="autoZero"/>
        <c:auto val="1"/>
        <c:lblAlgn val="ctr"/>
        <c:lblOffset val="100"/>
        <c:noMultiLvlLbl val="0"/>
      </c:catAx>
      <c:valAx>
        <c:axId val="647551816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/>
                  <a:t>Proportion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#,##0.00" sourceLinked="0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6475616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solidFill>
        <a:schemeClr val="tx1"/>
      </a:solidFill>
      <a:round/>
    </a:ln>
    <a:effectLst/>
  </c:spPr>
  <c:txPr>
    <a:bodyPr/>
    <a:lstStyle/>
    <a:p>
      <a:pPr>
        <a:defRPr sz="1200"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tx>
            <c:v>SL</c:v>
          </c:tx>
          <c:spPr>
            <a:ln w="28575">
              <a:noFill/>
            </a:ln>
          </c:spPr>
          <c:marker>
            <c:symbol val="diamond"/>
            <c:size val="5"/>
          </c:marker>
          <c:xVal>
            <c:numRef>
              <c:f>CH_CL_rel!$A$2:$A$38</c:f>
              <c:numCache>
                <c:formatCode>General</c:formatCode>
                <c:ptCount val="37"/>
                <c:pt idx="0">
                  <c:v>71</c:v>
                </c:pt>
                <c:pt idx="1">
                  <c:v>76</c:v>
                </c:pt>
                <c:pt idx="2">
                  <c:v>77</c:v>
                </c:pt>
                <c:pt idx="3">
                  <c:v>78</c:v>
                </c:pt>
                <c:pt idx="4">
                  <c:v>81</c:v>
                </c:pt>
                <c:pt idx="5">
                  <c:v>85</c:v>
                </c:pt>
                <c:pt idx="6">
                  <c:v>89</c:v>
                </c:pt>
                <c:pt idx="7">
                  <c:v>90</c:v>
                </c:pt>
                <c:pt idx="8">
                  <c:v>90</c:v>
                </c:pt>
                <c:pt idx="9">
                  <c:v>91</c:v>
                </c:pt>
                <c:pt idx="10">
                  <c:v>92</c:v>
                </c:pt>
                <c:pt idx="11">
                  <c:v>96</c:v>
                </c:pt>
                <c:pt idx="12">
                  <c:v>97</c:v>
                </c:pt>
                <c:pt idx="13">
                  <c:v>98</c:v>
                </c:pt>
                <c:pt idx="14">
                  <c:v>98</c:v>
                </c:pt>
                <c:pt idx="15">
                  <c:v>98</c:v>
                </c:pt>
                <c:pt idx="16">
                  <c:v>100</c:v>
                </c:pt>
                <c:pt idx="17">
                  <c:v>100</c:v>
                </c:pt>
                <c:pt idx="18">
                  <c:v>100</c:v>
                </c:pt>
                <c:pt idx="19">
                  <c:v>100</c:v>
                </c:pt>
                <c:pt idx="20">
                  <c:v>100</c:v>
                </c:pt>
                <c:pt idx="21">
                  <c:v>101</c:v>
                </c:pt>
                <c:pt idx="22">
                  <c:v>101</c:v>
                </c:pt>
                <c:pt idx="23">
                  <c:v>101</c:v>
                </c:pt>
                <c:pt idx="24">
                  <c:v>102</c:v>
                </c:pt>
                <c:pt idx="25">
                  <c:v>102</c:v>
                </c:pt>
                <c:pt idx="26">
                  <c:v>102</c:v>
                </c:pt>
                <c:pt idx="27">
                  <c:v>104</c:v>
                </c:pt>
                <c:pt idx="28">
                  <c:v>104</c:v>
                </c:pt>
                <c:pt idx="29">
                  <c:v>104</c:v>
                </c:pt>
                <c:pt idx="30">
                  <c:v>104</c:v>
                </c:pt>
                <c:pt idx="31">
                  <c:v>104</c:v>
                </c:pt>
                <c:pt idx="32">
                  <c:v>104</c:v>
                </c:pt>
                <c:pt idx="33">
                  <c:v>104</c:v>
                </c:pt>
                <c:pt idx="34">
                  <c:v>104</c:v>
                </c:pt>
                <c:pt idx="35">
                  <c:v>104</c:v>
                </c:pt>
                <c:pt idx="36">
                  <c:v>105</c:v>
                </c:pt>
              </c:numCache>
            </c:numRef>
          </c:xVal>
          <c:yVal>
            <c:numRef>
              <c:f>CH_CL_rel!$B$2:$B$38</c:f>
              <c:numCache>
                <c:formatCode>General</c:formatCode>
                <c:ptCount val="37"/>
                <c:pt idx="0">
                  <c:v>23</c:v>
                </c:pt>
                <c:pt idx="1">
                  <c:v>22</c:v>
                </c:pt>
                <c:pt idx="2">
                  <c:v>17</c:v>
                </c:pt>
                <c:pt idx="3">
                  <c:v>22</c:v>
                </c:pt>
                <c:pt idx="4">
                  <c:v>25</c:v>
                </c:pt>
                <c:pt idx="5">
                  <c:v>25</c:v>
                </c:pt>
                <c:pt idx="6">
                  <c:v>26</c:v>
                </c:pt>
                <c:pt idx="7">
                  <c:v>26</c:v>
                </c:pt>
                <c:pt idx="8">
                  <c:v>27</c:v>
                </c:pt>
                <c:pt idx="9">
                  <c:v>27</c:v>
                </c:pt>
                <c:pt idx="10">
                  <c:v>28</c:v>
                </c:pt>
                <c:pt idx="11">
                  <c:v>30</c:v>
                </c:pt>
                <c:pt idx="12">
                  <c:v>31</c:v>
                </c:pt>
                <c:pt idx="13">
                  <c:v>31</c:v>
                </c:pt>
                <c:pt idx="14">
                  <c:v>28</c:v>
                </c:pt>
                <c:pt idx="15">
                  <c:v>33</c:v>
                </c:pt>
                <c:pt idx="16">
                  <c:v>34</c:v>
                </c:pt>
                <c:pt idx="17">
                  <c:v>31</c:v>
                </c:pt>
                <c:pt idx="18">
                  <c:v>31</c:v>
                </c:pt>
                <c:pt idx="19">
                  <c:v>33</c:v>
                </c:pt>
                <c:pt idx="20">
                  <c:v>33</c:v>
                </c:pt>
                <c:pt idx="21">
                  <c:v>32</c:v>
                </c:pt>
                <c:pt idx="22">
                  <c:v>31</c:v>
                </c:pt>
                <c:pt idx="23">
                  <c:v>33</c:v>
                </c:pt>
                <c:pt idx="24">
                  <c:v>32</c:v>
                </c:pt>
                <c:pt idx="25">
                  <c:v>32</c:v>
                </c:pt>
                <c:pt idx="26">
                  <c:v>31</c:v>
                </c:pt>
                <c:pt idx="27">
                  <c:v>20</c:v>
                </c:pt>
                <c:pt idx="28">
                  <c:v>34</c:v>
                </c:pt>
                <c:pt idx="29">
                  <c:v>29</c:v>
                </c:pt>
                <c:pt idx="30">
                  <c:v>34</c:v>
                </c:pt>
                <c:pt idx="31">
                  <c:v>25</c:v>
                </c:pt>
                <c:pt idx="32">
                  <c:v>24</c:v>
                </c:pt>
                <c:pt idx="33">
                  <c:v>33</c:v>
                </c:pt>
                <c:pt idx="34">
                  <c:v>34</c:v>
                </c:pt>
                <c:pt idx="35">
                  <c:v>26</c:v>
                </c:pt>
                <c:pt idx="36">
                  <c:v>34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EA2F-4526-BC6A-37377CF66DEF}"/>
            </c:ext>
          </c:extLst>
        </c:ser>
        <c:ser>
          <c:idx val="1"/>
          <c:order val="1"/>
          <c:tx>
            <c:v>Legal</c:v>
          </c:tx>
          <c:spPr>
            <a:ln w="28575">
              <a:noFill/>
            </a:ln>
          </c:spPr>
          <c:marker>
            <c:symbol val="circle"/>
            <c:size val="4"/>
          </c:marker>
          <c:xVal>
            <c:numRef>
              <c:f>CH_CL_rel!$A$39:$A$202</c:f>
              <c:numCache>
                <c:formatCode>General</c:formatCode>
                <c:ptCount val="164"/>
                <c:pt idx="0">
                  <c:v>106</c:v>
                </c:pt>
                <c:pt idx="1">
                  <c:v>106</c:v>
                </c:pt>
                <c:pt idx="2">
                  <c:v>106</c:v>
                </c:pt>
                <c:pt idx="3">
                  <c:v>106</c:v>
                </c:pt>
                <c:pt idx="4">
                  <c:v>106</c:v>
                </c:pt>
                <c:pt idx="5">
                  <c:v>106</c:v>
                </c:pt>
                <c:pt idx="6">
                  <c:v>106</c:v>
                </c:pt>
                <c:pt idx="7">
                  <c:v>106</c:v>
                </c:pt>
                <c:pt idx="8">
                  <c:v>106</c:v>
                </c:pt>
                <c:pt idx="9">
                  <c:v>107</c:v>
                </c:pt>
                <c:pt idx="10">
                  <c:v>108</c:v>
                </c:pt>
                <c:pt idx="11">
                  <c:v>108</c:v>
                </c:pt>
                <c:pt idx="12">
                  <c:v>108</c:v>
                </c:pt>
                <c:pt idx="13">
                  <c:v>108</c:v>
                </c:pt>
                <c:pt idx="14">
                  <c:v>108</c:v>
                </c:pt>
                <c:pt idx="15">
                  <c:v>108</c:v>
                </c:pt>
                <c:pt idx="16">
                  <c:v>109</c:v>
                </c:pt>
                <c:pt idx="17">
                  <c:v>109</c:v>
                </c:pt>
                <c:pt idx="18">
                  <c:v>109</c:v>
                </c:pt>
                <c:pt idx="19">
                  <c:v>109</c:v>
                </c:pt>
                <c:pt idx="20">
                  <c:v>109</c:v>
                </c:pt>
                <c:pt idx="21">
                  <c:v>109</c:v>
                </c:pt>
                <c:pt idx="22">
                  <c:v>109</c:v>
                </c:pt>
                <c:pt idx="23">
                  <c:v>109</c:v>
                </c:pt>
                <c:pt idx="24">
                  <c:v>109</c:v>
                </c:pt>
                <c:pt idx="25">
                  <c:v>110</c:v>
                </c:pt>
                <c:pt idx="26">
                  <c:v>110</c:v>
                </c:pt>
                <c:pt idx="27">
                  <c:v>110</c:v>
                </c:pt>
                <c:pt idx="28">
                  <c:v>110</c:v>
                </c:pt>
                <c:pt idx="29">
                  <c:v>110</c:v>
                </c:pt>
                <c:pt idx="30">
                  <c:v>110</c:v>
                </c:pt>
                <c:pt idx="31">
                  <c:v>110</c:v>
                </c:pt>
                <c:pt idx="32">
                  <c:v>110</c:v>
                </c:pt>
                <c:pt idx="33">
                  <c:v>110</c:v>
                </c:pt>
                <c:pt idx="34">
                  <c:v>110</c:v>
                </c:pt>
                <c:pt idx="35">
                  <c:v>111</c:v>
                </c:pt>
                <c:pt idx="36">
                  <c:v>111</c:v>
                </c:pt>
                <c:pt idx="37">
                  <c:v>111</c:v>
                </c:pt>
                <c:pt idx="38">
                  <c:v>111</c:v>
                </c:pt>
                <c:pt idx="39">
                  <c:v>111</c:v>
                </c:pt>
                <c:pt idx="40">
                  <c:v>111</c:v>
                </c:pt>
                <c:pt idx="41">
                  <c:v>112</c:v>
                </c:pt>
                <c:pt idx="42">
                  <c:v>112</c:v>
                </c:pt>
                <c:pt idx="43">
                  <c:v>112</c:v>
                </c:pt>
                <c:pt idx="44">
                  <c:v>112</c:v>
                </c:pt>
                <c:pt idx="45">
                  <c:v>112</c:v>
                </c:pt>
                <c:pt idx="46">
                  <c:v>112</c:v>
                </c:pt>
                <c:pt idx="47">
                  <c:v>112</c:v>
                </c:pt>
                <c:pt idx="48">
                  <c:v>112</c:v>
                </c:pt>
                <c:pt idx="49">
                  <c:v>112</c:v>
                </c:pt>
                <c:pt idx="50">
                  <c:v>112</c:v>
                </c:pt>
                <c:pt idx="51">
                  <c:v>113</c:v>
                </c:pt>
                <c:pt idx="52">
                  <c:v>113</c:v>
                </c:pt>
                <c:pt idx="53">
                  <c:v>113</c:v>
                </c:pt>
                <c:pt idx="54">
                  <c:v>114</c:v>
                </c:pt>
                <c:pt idx="55">
                  <c:v>114</c:v>
                </c:pt>
                <c:pt idx="56">
                  <c:v>114</c:v>
                </c:pt>
                <c:pt idx="57">
                  <c:v>114</c:v>
                </c:pt>
                <c:pt idx="58">
                  <c:v>114</c:v>
                </c:pt>
                <c:pt idx="59">
                  <c:v>114</c:v>
                </c:pt>
                <c:pt idx="60">
                  <c:v>114</c:v>
                </c:pt>
                <c:pt idx="61">
                  <c:v>114</c:v>
                </c:pt>
                <c:pt idx="62">
                  <c:v>114</c:v>
                </c:pt>
                <c:pt idx="63">
                  <c:v>114</c:v>
                </c:pt>
                <c:pt idx="64">
                  <c:v>115</c:v>
                </c:pt>
                <c:pt idx="65">
                  <c:v>115</c:v>
                </c:pt>
                <c:pt idx="66">
                  <c:v>115</c:v>
                </c:pt>
                <c:pt idx="67">
                  <c:v>115</c:v>
                </c:pt>
                <c:pt idx="68">
                  <c:v>115</c:v>
                </c:pt>
                <c:pt idx="69">
                  <c:v>116</c:v>
                </c:pt>
                <c:pt idx="70">
                  <c:v>116</c:v>
                </c:pt>
                <c:pt idx="71">
                  <c:v>116</c:v>
                </c:pt>
                <c:pt idx="72">
                  <c:v>116</c:v>
                </c:pt>
                <c:pt idx="73">
                  <c:v>116</c:v>
                </c:pt>
                <c:pt idx="74">
                  <c:v>116</c:v>
                </c:pt>
                <c:pt idx="75">
                  <c:v>116</c:v>
                </c:pt>
                <c:pt idx="76">
                  <c:v>117</c:v>
                </c:pt>
                <c:pt idx="77">
                  <c:v>117</c:v>
                </c:pt>
                <c:pt idx="78">
                  <c:v>117</c:v>
                </c:pt>
                <c:pt idx="79">
                  <c:v>117</c:v>
                </c:pt>
                <c:pt idx="80">
                  <c:v>117</c:v>
                </c:pt>
                <c:pt idx="81">
                  <c:v>117</c:v>
                </c:pt>
                <c:pt idx="82">
                  <c:v>117</c:v>
                </c:pt>
                <c:pt idx="83">
                  <c:v>117</c:v>
                </c:pt>
                <c:pt idx="84">
                  <c:v>118</c:v>
                </c:pt>
                <c:pt idx="85">
                  <c:v>118</c:v>
                </c:pt>
                <c:pt idx="86">
                  <c:v>118</c:v>
                </c:pt>
                <c:pt idx="87">
                  <c:v>118</c:v>
                </c:pt>
                <c:pt idx="88">
                  <c:v>118</c:v>
                </c:pt>
                <c:pt idx="89">
                  <c:v>118</c:v>
                </c:pt>
                <c:pt idx="90">
                  <c:v>118</c:v>
                </c:pt>
                <c:pt idx="91">
                  <c:v>118</c:v>
                </c:pt>
                <c:pt idx="92">
                  <c:v>119</c:v>
                </c:pt>
                <c:pt idx="93">
                  <c:v>119</c:v>
                </c:pt>
                <c:pt idx="94">
                  <c:v>119</c:v>
                </c:pt>
                <c:pt idx="95">
                  <c:v>119</c:v>
                </c:pt>
                <c:pt idx="96">
                  <c:v>119</c:v>
                </c:pt>
                <c:pt idx="97">
                  <c:v>119</c:v>
                </c:pt>
                <c:pt idx="98">
                  <c:v>119</c:v>
                </c:pt>
                <c:pt idx="99">
                  <c:v>119</c:v>
                </c:pt>
                <c:pt idx="100">
                  <c:v>120</c:v>
                </c:pt>
                <c:pt idx="101">
                  <c:v>120</c:v>
                </c:pt>
                <c:pt idx="102">
                  <c:v>120</c:v>
                </c:pt>
                <c:pt idx="103">
                  <c:v>120</c:v>
                </c:pt>
                <c:pt idx="104">
                  <c:v>120</c:v>
                </c:pt>
                <c:pt idx="105">
                  <c:v>120</c:v>
                </c:pt>
                <c:pt idx="106">
                  <c:v>121</c:v>
                </c:pt>
                <c:pt idx="107">
                  <c:v>121</c:v>
                </c:pt>
                <c:pt idx="108">
                  <c:v>121</c:v>
                </c:pt>
                <c:pt idx="109">
                  <c:v>121</c:v>
                </c:pt>
                <c:pt idx="110">
                  <c:v>122</c:v>
                </c:pt>
                <c:pt idx="111">
                  <c:v>122</c:v>
                </c:pt>
                <c:pt idx="112">
                  <c:v>123</c:v>
                </c:pt>
                <c:pt idx="113">
                  <c:v>123</c:v>
                </c:pt>
                <c:pt idx="114">
                  <c:v>123</c:v>
                </c:pt>
                <c:pt idx="115">
                  <c:v>123</c:v>
                </c:pt>
                <c:pt idx="116">
                  <c:v>123</c:v>
                </c:pt>
                <c:pt idx="117">
                  <c:v>123</c:v>
                </c:pt>
                <c:pt idx="118">
                  <c:v>123</c:v>
                </c:pt>
                <c:pt idx="119">
                  <c:v>123</c:v>
                </c:pt>
                <c:pt idx="120">
                  <c:v>123</c:v>
                </c:pt>
                <c:pt idx="121">
                  <c:v>123</c:v>
                </c:pt>
                <c:pt idx="122">
                  <c:v>124</c:v>
                </c:pt>
                <c:pt idx="123">
                  <c:v>124</c:v>
                </c:pt>
                <c:pt idx="124">
                  <c:v>124</c:v>
                </c:pt>
                <c:pt idx="125">
                  <c:v>124</c:v>
                </c:pt>
                <c:pt idx="126">
                  <c:v>125</c:v>
                </c:pt>
                <c:pt idx="127">
                  <c:v>125</c:v>
                </c:pt>
                <c:pt idx="128">
                  <c:v>125</c:v>
                </c:pt>
                <c:pt idx="129">
                  <c:v>125</c:v>
                </c:pt>
                <c:pt idx="130">
                  <c:v>125</c:v>
                </c:pt>
                <c:pt idx="131">
                  <c:v>125</c:v>
                </c:pt>
                <c:pt idx="132">
                  <c:v>126</c:v>
                </c:pt>
                <c:pt idx="133">
                  <c:v>126</c:v>
                </c:pt>
                <c:pt idx="134">
                  <c:v>126</c:v>
                </c:pt>
                <c:pt idx="135">
                  <c:v>126</c:v>
                </c:pt>
                <c:pt idx="136">
                  <c:v>126</c:v>
                </c:pt>
                <c:pt idx="137">
                  <c:v>126</c:v>
                </c:pt>
                <c:pt idx="138">
                  <c:v>127</c:v>
                </c:pt>
                <c:pt idx="139">
                  <c:v>127</c:v>
                </c:pt>
                <c:pt idx="140">
                  <c:v>128</c:v>
                </c:pt>
                <c:pt idx="141">
                  <c:v>129</c:v>
                </c:pt>
                <c:pt idx="142">
                  <c:v>129</c:v>
                </c:pt>
                <c:pt idx="143">
                  <c:v>130</c:v>
                </c:pt>
                <c:pt idx="144">
                  <c:v>130</c:v>
                </c:pt>
                <c:pt idx="145">
                  <c:v>130</c:v>
                </c:pt>
                <c:pt idx="146">
                  <c:v>131</c:v>
                </c:pt>
                <c:pt idx="147">
                  <c:v>131</c:v>
                </c:pt>
                <c:pt idx="148">
                  <c:v>132</c:v>
                </c:pt>
                <c:pt idx="149">
                  <c:v>132</c:v>
                </c:pt>
                <c:pt idx="150">
                  <c:v>132</c:v>
                </c:pt>
                <c:pt idx="151">
                  <c:v>133</c:v>
                </c:pt>
                <c:pt idx="152">
                  <c:v>133</c:v>
                </c:pt>
                <c:pt idx="153">
                  <c:v>134</c:v>
                </c:pt>
                <c:pt idx="154">
                  <c:v>134</c:v>
                </c:pt>
                <c:pt idx="155">
                  <c:v>134</c:v>
                </c:pt>
                <c:pt idx="156">
                  <c:v>135</c:v>
                </c:pt>
                <c:pt idx="157">
                  <c:v>136</c:v>
                </c:pt>
                <c:pt idx="158">
                  <c:v>137</c:v>
                </c:pt>
                <c:pt idx="159">
                  <c:v>138</c:v>
                </c:pt>
                <c:pt idx="160">
                  <c:v>139</c:v>
                </c:pt>
                <c:pt idx="161">
                  <c:v>139</c:v>
                </c:pt>
                <c:pt idx="162">
                  <c:v>141</c:v>
                </c:pt>
                <c:pt idx="163">
                  <c:v>144</c:v>
                </c:pt>
              </c:numCache>
            </c:numRef>
          </c:xVal>
          <c:yVal>
            <c:numRef>
              <c:f>CH_CL_rel!$B$39:$B$202</c:f>
              <c:numCache>
                <c:formatCode>General</c:formatCode>
                <c:ptCount val="164"/>
                <c:pt idx="0">
                  <c:v>34</c:v>
                </c:pt>
                <c:pt idx="1">
                  <c:v>26</c:v>
                </c:pt>
                <c:pt idx="2">
                  <c:v>37</c:v>
                </c:pt>
                <c:pt idx="3">
                  <c:v>36</c:v>
                </c:pt>
                <c:pt idx="4">
                  <c:v>36</c:v>
                </c:pt>
                <c:pt idx="5">
                  <c:v>32</c:v>
                </c:pt>
                <c:pt idx="6">
                  <c:v>37</c:v>
                </c:pt>
                <c:pt idx="7">
                  <c:v>35</c:v>
                </c:pt>
                <c:pt idx="8">
                  <c:v>33</c:v>
                </c:pt>
                <c:pt idx="9">
                  <c:v>33</c:v>
                </c:pt>
                <c:pt idx="10">
                  <c:v>31</c:v>
                </c:pt>
                <c:pt idx="11">
                  <c:v>37</c:v>
                </c:pt>
                <c:pt idx="12">
                  <c:v>36</c:v>
                </c:pt>
                <c:pt idx="13">
                  <c:v>37</c:v>
                </c:pt>
                <c:pt idx="14">
                  <c:v>32</c:v>
                </c:pt>
                <c:pt idx="15">
                  <c:v>36</c:v>
                </c:pt>
                <c:pt idx="16">
                  <c:v>37</c:v>
                </c:pt>
                <c:pt idx="17">
                  <c:v>36</c:v>
                </c:pt>
                <c:pt idx="18">
                  <c:v>35</c:v>
                </c:pt>
                <c:pt idx="19">
                  <c:v>39</c:v>
                </c:pt>
                <c:pt idx="20">
                  <c:v>34</c:v>
                </c:pt>
                <c:pt idx="21">
                  <c:v>38</c:v>
                </c:pt>
                <c:pt idx="22">
                  <c:v>32</c:v>
                </c:pt>
                <c:pt idx="23">
                  <c:v>36</c:v>
                </c:pt>
                <c:pt idx="24">
                  <c:v>33</c:v>
                </c:pt>
                <c:pt idx="25">
                  <c:v>36</c:v>
                </c:pt>
                <c:pt idx="26">
                  <c:v>35</c:v>
                </c:pt>
                <c:pt idx="27">
                  <c:v>36</c:v>
                </c:pt>
                <c:pt idx="28">
                  <c:v>38</c:v>
                </c:pt>
                <c:pt idx="29">
                  <c:v>34</c:v>
                </c:pt>
                <c:pt idx="30">
                  <c:v>35</c:v>
                </c:pt>
                <c:pt idx="31">
                  <c:v>35</c:v>
                </c:pt>
                <c:pt idx="32">
                  <c:v>37</c:v>
                </c:pt>
                <c:pt idx="33">
                  <c:v>29</c:v>
                </c:pt>
                <c:pt idx="34">
                  <c:v>34</c:v>
                </c:pt>
                <c:pt idx="35">
                  <c:v>40</c:v>
                </c:pt>
                <c:pt idx="36">
                  <c:v>37</c:v>
                </c:pt>
                <c:pt idx="37">
                  <c:v>39</c:v>
                </c:pt>
                <c:pt idx="38">
                  <c:v>34</c:v>
                </c:pt>
                <c:pt idx="39">
                  <c:v>36</c:v>
                </c:pt>
                <c:pt idx="40">
                  <c:v>38</c:v>
                </c:pt>
                <c:pt idx="41">
                  <c:v>38</c:v>
                </c:pt>
                <c:pt idx="42">
                  <c:v>36</c:v>
                </c:pt>
                <c:pt idx="43">
                  <c:v>37</c:v>
                </c:pt>
                <c:pt idx="44">
                  <c:v>36</c:v>
                </c:pt>
                <c:pt idx="45">
                  <c:v>40</c:v>
                </c:pt>
                <c:pt idx="46">
                  <c:v>37</c:v>
                </c:pt>
                <c:pt idx="47">
                  <c:v>36</c:v>
                </c:pt>
                <c:pt idx="48">
                  <c:v>34</c:v>
                </c:pt>
                <c:pt idx="49">
                  <c:v>35</c:v>
                </c:pt>
                <c:pt idx="50">
                  <c:v>31</c:v>
                </c:pt>
                <c:pt idx="51">
                  <c:v>35</c:v>
                </c:pt>
                <c:pt idx="52">
                  <c:v>38</c:v>
                </c:pt>
                <c:pt idx="53">
                  <c:v>35</c:v>
                </c:pt>
                <c:pt idx="54">
                  <c:v>36</c:v>
                </c:pt>
                <c:pt idx="55">
                  <c:v>39</c:v>
                </c:pt>
                <c:pt idx="56">
                  <c:v>39</c:v>
                </c:pt>
                <c:pt idx="57">
                  <c:v>39</c:v>
                </c:pt>
                <c:pt idx="58">
                  <c:v>38</c:v>
                </c:pt>
                <c:pt idx="59">
                  <c:v>38</c:v>
                </c:pt>
                <c:pt idx="60">
                  <c:v>40</c:v>
                </c:pt>
                <c:pt idx="61">
                  <c:v>37</c:v>
                </c:pt>
                <c:pt idx="62">
                  <c:v>39</c:v>
                </c:pt>
                <c:pt idx="63">
                  <c:v>33</c:v>
                </c:pt>
                <c:pt idx="64">
                  <c:v>39</c:v>
                </c:pt>
                <c:pt idx="65">
                  <c:v>39</c:v>
                </c:pt>
                <c:pt idx="66">
                  <c:v>34</c:v>
                </c:pt>
                <c:pt idx="67">
                  <c:v>36</c:v>
                </c:pt>
                <c:pt idx="68">
                  <c:v>35</c:v>
                </c:pt>
                <c:pt idx="69">
                  <c:v>37</c:v>
                </c:pt>
                <c:pt idx="70">
                  <c:v>36</c:v>
                </c:pt>
                <c:pt idx="71">
                  <c:v>39</c:v>
                </c:pt>
                <c:pt idx="72">
                  <c:v>36</c:v>
                </c:pt>
                <c:pt idx="73">
                  <c:v>37</c:v>
                </c:pt>
                <c:pt idx="74">
                  <c:v>37</c:v>
                </c:pt>
                <c:pt idx="75">
                  <c:v>36</c:v>
                </c:pt>
                <c:pt idx="76">
                  <c:v>38</c:v>
                </c:pt>
                <c:pt idx="77">
                  <c:v>38</c:v>
                </c:pt>
                <c:pt idx="78">
                  <c:v>39</c:v>
                </c:pt>
                <c:pt idx="79">
                  <c:v>37</c:v>
                </c:pt>
                <c:pt idx="80">
                  <c:v>40</c:v>
                </c:pt>
                <c:pt idx="81">
                  <c:v>38</c:v>
                </c:pt>
                <c:pt idx="82">
                  <c:v>38</c:v>
                </c:pt>
                <c:pt idx="83">
                  <c:v>35</c:v>
                </c:pt>
                <c:pt idx="84">
                  <c:v>40</c:v>
                </c:pt>
                <c:pt idx="85">
                  <c:v>41</c:v>
                </c:pt>
                <c:pt idx="86">
                  <c:v>36</c:v>
                </c:pt>
                <c:pt idx="87">
                  <c:v>40</c:v>
                </c:pt>
                <c:pt idx="88">
                  <c:v>38</c:v>
                </c:pt>
                <c:pt idx="89">
                  <c:v>38</c:v>
                </c:pt>
                <c:pt idx="90">
                  <c:v>40</c:v>
                </c:pt>
                <c:pt idx="91">
                  <c:v>37</c:v>
                </c:pt>
                <c:pt idx="92">
                  <c:v>31</c:v>
                </c:pt>
                <c:pt idx="93">
                  <c:v>41</c:v>
                </c:pt>
                <c:pt idx="94">
                  <c:v>36</c:v>
                </c:pt>
                <c:pt idx="95">
                  <c:v>41</c:v>
                </c:pt>
                <c:pt idx="96">
                  <c:v>37</c:v>
                </c:pt>
                <c:pt idx="97">
                  <c:v>37</c:v>
                </c:pt>
                <c:pt idx="98">
                  <c:v>40</c:v>
                </c:pt>
                <c:pt idx="99">
                  <c:v>38</c:v>
                </c:pt>
                <c:pt idx="100">
                  <c:v>41</c:v>
                </c:pt>
                <c:pt idx="101">
                  <c:v>39</c:v>
                </c:pt>
                <c:pt idx="102">
                  <c:v>39</c:v>
                </c:pt>
                <c:pt idx="103">
                  <c:v>42</c:v>
                </c:pt>
                <c:pt idx="104">
                  <c:v>36</c:v>
                </c:pt>
                <c:pt idx="105">
                  <c:v>39</c:v>
                </c:pt>
                <c:pt idx="106">
                  <c:v>38</c:v>
                </c:pt>
                <c:pt idx="107">
                  <c:v>37</c:v>
                </c:pt>
                <c:pt idx="108">
                  <c:v>39</c:v>
                </c:pt>
                <c:pt idx="109">
                  <c:v>40</c:v>
                </c:pt>
                <c:pt idx="110">
                  <c:v>40</c:v>
                </c:pt>
                <c:pt idx="111">
                  <c:v>39</c:v>
                </c:pt>
                <c:pt idx="112">
                  <c:v>41</c:v>
                </c:pt>
                <c:pt idx="113">
                  <c:v>42</c:v>
                </c:pt>
                <c:pt idx="114">
                  <c:v>41</c:v>
                </c:pt>
                <c:pt idx="115">
                  <c:v>41</c:v>
                </c:pt>
                <c:pt idx="116">
                  <c:v>42</c:v>
                </c:pt>
                <c:pt idx="117">
                  <c:v>34</c:v>
                </c:pt>
                <c:pt idx="118">
                  <c:v>41</c:v>
                </c:pt>
                <c:pt idx="119">
                  <c:v>39</c:v>
                </c:pt>
                <c:pt idx="120">
                  <c:v>41</c:v>
                </c:pt>
                <c:pt idx="121">
                  <c:v>37</c:v>
                </c:pt>
                <c:pt idx="122">
                  <c:v>42</c:v>
                </c:pt>
                <c:pt idx="123">
                  <c:v>43</c:v>
                </c:pt>
                <c:pt idx="124">
                  <c:v>32</c:v>
                </c:pt>
                <c:pt idx="125">
                  <c:v>37</c:v>
                </c:pt>
                <c:pt idx="126">
                  <c:v>43</c:v>
                </c:pt>
                <c:pt idx="127">
                  <c:v>41</c:v>
                </c:pt>
                <c:pt idx="128">
                  <c:v>42</c:v>
                </c:pt>
                <c:pt idx="129">
                  <c:v>40</c:v>
                </c:pt>
                <c:pt idx="130">
                  <c:v>24</c:v>
                </c:pt>
                <c:pt idx="131">
                  <c:v>42</c:v>
                </c:pt>
                <c:pt idx="132">
                  <c:v>46</c:v>
                </c:pt>
                <c:pt idx="133">
                  <c:v>40</c:v>
                </c:pt>
                <c:pt idx="134">
                  <c:v>43</c:v>
                </c:pt>
                <c:pt idx="135">
                  <c:v>39</c:v>
                </c:pt>
                <c:pt idx="136">
                  <c:v>41</c:v>
                </c:pt>
                <c:pt idx="137">
                  <c:v>39</c:v>
                </c:pt>
                <c:pt idx="138">
                  <c:v>41</c:v>
                </c:pt>
                <c:pt idx="139">
                  <c:v>41</c:v>
                </c:pt>
                <c:pt idx="140">
                  <c:v>44</c:v>
                </c:pt>
                <c:pt idx="141">
                  <c:v>42</c:v>
                </c:pt>
                <c:pt idx="142">
                  <c:v>45</c:v>
                </c:pt>
                <c:pt idx="143">
                  <c:v>42</c:v>
                </c:pt>
                <c:pt idx="144">
                  <c:v>40</c:v>
                </c:pt>
                <c:pt idx="145">
                  <c:v>33</c:v>
                </c:pt>
                <c:pt idx="146">
                  <c:v>43</c:v>
                </c:pt>
                <c:pt idx="147">
                  <c:v>46</c:v>
                </c:pt>
                <c:pt idx="148">
                  <c:v>48</c:v>
                </c:pt>
                <c:pt idx="149">
                  <c:v>45</c:v>
                </c:pt>
                <c:pt idx="150">
                  <c:v>42</c:v>
                </c:pt>
                <c:pt idx="151">
                  <c:v>46</c:v>
                </c:pt>
                <c:pt idx="152">
                  <c:v>46</c:v>
                </c:pt>
                <c:pt idx="153">
                  <c:v>43</c:v>
                </c:pt>
                <c:pt idx="154">
                  <c:v>43</c:v>
                </c:pt>
                <c:pt idx="155">
                  <c:v>44</c:v>
                </c:pt>
                <c:pt idx="156">
                  <c:v>45</c:v>
                </c:pt>
                <c:pt idx="157">
                  <c:v>49</c:v>
                </c:pt>
                <c:pt idx="158">
                  <c:v>46</c:v>
                </c:pt>
                <c:pt idx="159">
                  <c:v>46</c:v>
                </c:pt>
                <c:pt idx="160">
                  <c:v>44</c:v>
                </c:pt>
                <c:pt idx="161">
                  <c:v>47</c:v>
                </c:pt>
                <c:pt idx="162">
                  <c:v>46</c:v>
                </c:pt>
                <c:pt idx="163">
                  <c:v>49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EA2F-4526-BC6A-37377CF66D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4901760"/>
        <c:axId val="204900224"/>
      </c:scatterChart>
      <c:valAx>
        <c:axId val="204901760"/>
        <c:scaling>
          <c:orientation val="minMax"/>
          <c:min val="4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Carapace length (mm)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204900224"/>
        <c:crosses val="autoZero"/>
        <c:crossBetween val="midCat"/>
      </c:valAx>
      <c:valAx>
        <c:axId val="204900224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Chelae height (mm)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204901760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1575117411875622"/>
          <c:y val="0.14033381591459329"/>
          <c:w val="0.2105592122492449"/>
          <c:h val="9.3524248181157343E-2"/>
        </c:manualLayout>
      </c:layout>
      <c:overlay val="0"/>
    </c:legend>
    <c:plotVisOnly val="1"/>
    <c:dispBlanksAs val="gap"/>
    <c:showDLblsOverMax val="0"/>
  </c:chart>
  <c:spPr>
    <a:solidFill>
      <a:schemeClr val="bg1"/>
    </a:solidFill>
  </c:sp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055314960629919"/>
          <c:y val="5.0925925925925923E-2"/>
          <c:w val="0.85889129483814519"/>
          <c:h val="0.79595654709827934"/>
        </c:manualLayout>
      </c:layout>
      <c:barChart>
        <c:barDir val="col"/>
        <c:grouping val="clustered"/>
        <c:varyColors val="0"/>
        <c:ser>
          <c:idx val="3"/>
          <c:order val="0"/>
          <c:tx>
            <c:strRef>
              <c:f>'comm 2011-2018'!$AG$21</c:f>
              <c:strCache>
                <c:ptCount val="1"/>
                <c:pt idx="0">
                  <c:v>Comm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cat>
            <c:strRef>
              <c:f>'comm 2011-2018'!$AE$34:$AE$38</c:f>
              <c:strCache>
                <c:ptCount val="5"/>
                <c:pt idx="0">
                  <c:v>94-103</c:v>
                </c:pt>
                <c:pt idx="1">
                  <c:v>104-113</c:v>
                </c:pt>
                <c:pt idx="2">
                  <c:v>114-123</c:v>
                </c:pt>
                <c:pt idx="3">
                  <c:v>124-133</c:v>
                </c:pt>
                <c:pt idx="4">
                  <c:v>&gt;134</c:v>
                </c:pt>
              </c:strCache>
            </c:strRef>
          </c:cat>
          <c:val>
            <c:numRef>
              <c:f>'comm 2011-2018'!$AG$34:$AG$38</c:f>
              <c:numCache>
                <c:formatCode>General</c:formatCode>
                <c:ptCount val="5"/>
                <c:pt idx="0">
                  <c:v>1.3895737146443139E-2</c:v>
                </c:pt>
                <c:pt idx="1">
                  <c:v>0.3513492312519611</c:v>
                </c:pt>
                <c:pt idx="2">
                  <c:v>0.41760051996951902</c:v>
                </c:pt>
                <c:pt idx="3">
                  <c:v>0.177708548119593</c:v>
                </c:pt>
                <c:pt idx="4">
                  <c:v>3.944596351248375E-2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A62-43A5-AAB4-26E965848FD4}"/>
            </c:ext>
          </c:extLst>
        </c:ser>
        <c:ser>
          <c:idx val="0"/>
          <c:order val="1"/>
          <c:tx>
            <c:strRef>
              <c:f>'comm 2011-2018'!$AH$21</c:f>
              <c:strCache>
                <c:ptCount val="1"/>
                <c:pt idx="0">
                  <c:v>Spring tag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'comm 2011-2018'!$AE$34:$AE$38</c:f>
              <c:strCache>
                <c:ptCount val="5"/>
                <c:pt idx="0">
                  <c:v>94-103</c:v>
                </c:pt>
                <c:pt idx="1">
                  <c:v>104-113</c:v>
                </c:pt>
                <c:pt idx="2">
                  <c:v>114-123</c:v>
                </c:pt>
                <c:pt idx="3">
                  <c:v>124-133</c:v>
                </c:pt>
                <c:pt idx="4">
                  <c:v>&gt;134</c:v>
                </c:pt>
              </c:strCache>
            </c:strRef>
          </c:cat>
          <c:val>
            <c:numRef>
              <c:f>'comm 2011-2018'!$AH$34:$AH$38</c:f>
              <c:numCache>
                <c:formatCode>General</c:formatCode>
                <c:ptCount val="5"/>
                <c:pt idx="0">
                  <c:v>0.2034864230640295</c:v>
                </c:pt>
                <c:pt idx="1">
                  <c:v>0.22443848474689909</c:v>
                </c:pt>
                <c:pt idx="2">
                  <c:v>0.30833053972510893</c:v>
                </c:pt>
                <c:pt idx="3">
                  <c:v>0.21622527656721421</c:v>
                </c:pt>
                <c:pt idx="4">
                  <c:v>4.7519275896748238E-2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A62-43A5-AAB4-26E965848FD4}"/>
            </c:ext>
          </c:extLst>
        </c:ser>
        <c:ser>
          <c:idx val="1"/>
          <c:order val="2"/>
          <c:tx>
            <c:strRef>
              <c:f>'comm 2011-2018'!$AI$21</c:f>
              <c:strCache>
                <c:ptCount val="1"/>
                <c:pt idx="0">
                  <c:v>Fall pot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'comm 2011-2018'!$AE$34:$AE$38</c:f>
              <c:strCache>
                <c:ptCount val="5"/>
                <c:pt idx="0">
                  <c:v>94-103</c:v>
                </c:pt>
                <c:pt idx="1">
                  <c:v>104-113</c:v>
                </c:pt>
                <c:pt idx="2">
                  <c:v>114-123</c:v>
                </c:pt>
                <c:pt idx="3">
                  <c:v>124-133</c:v>
                </c:pt>
                <c:pt idx="4">
                  <c:v>&gt;134</c:v>
                </c:pt>
              </c:strCache>
            </c:strRef>
          </c:cat>
          <c:val>
            <c:numRef>
              <c:f>'comm 2011-2018'!$AI$34:$AI$38</c:f>
              <c:numCache>
                <c:formatCode>General</c:formatCode>
                <c:ptCount val="5"/>
                <c:pt idx="0">
                  <c:v>0.22838580709645179</c:v>
                </c:pt>
                <c:pt idx="1">
                  <c:v>0.30234882558720638</c:v>
                </c:pt>
                <c:pt idx="2">
                  <c:v>0.25837081459270367</c:v>
                </c:pt>
                <c:pt idx="3">
                  <c:v>0.15642178910544727</c:v>
                </c:pt>
                <c:pt idx="4">
                  <c:v>5.1474262868565719E-2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A62-43A5-AAB4-26E965848FD4}"/>
            </c:ext>
          </c:extLst>
        </c:ser>
        <c:ser>
          <c:idx val="2"/>
          <c:order val="3"/>
          <c:tx>
            <c:strRef>
              <c:f>'comm 2011-2018'!$AJ$21</c:f>
              <c:strCache>
                <c:ptCount val="1"/>
                <c:pt idx="0">
                  <c:v>Trawl survey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'comm 2011-2018'!$AE$34:$AE$38</c:f>
              <c:strCache>
                <c:ptCount val="5"/>
                <c:pt idx="0">
                  <c:v>94-103</c:v>
                </c:pt>
                <c:pt idx="1">
                  <c:v>104-113</c:v>
                </c:pt>
                <c:pt idx="2">
                  <c:v>114-123</c:v>
                </c:pt>
                <c:pt idx="3">
                  <c:v>124-133</c:v>
                </c:pt>
                <c:pt idx="4">
                  <c:v>&gt;134</c:v>
                </c:pt>
              </c:strCache>
            </c:strRef>
          </c:cat>
          <c:val>
            <c:numRef>
              <c:f>'comm 2011-2018'!$AJ$34:$AJ$38</c:f>
              <c:numCache>
                <c:formatCode>General</c:formatCode>
                <c:ptCount val="5"/>
                <c:pt idx="0">
                  <c:v>0.36209677419354841</c:v>
                </c:pt>
                <c:pt idx="1">
                  <c:v>0.31693548387096776</c:v>
                </c:pt>
                <c:pt idx="2">
                  <c:v>0.19838709677419356</c:v>
                </c:pt>
                <c:pt idx="3">
                  <c:v>9.838709677419355E-2</c:v>
                </c:pt>
                <c:pt idx="4">
                  <c:v>2.4193548387096774E-2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A62-43A5-AAB4-26E965848FD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09551984"/>
        <c:axId val="609556576"/>
      </c:barChart>
      <c:catAx>
        <c:axId val="60955198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Carapace length (mm)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09556576"/>
        <c:crosses val="autoZero"/>
        <c:auto val="1"/>
        <c:lblAlgn val="ctr"/>
        <c:lblOffset val="100"/>
        <c:noMultiLvlLbl val="0"/>
      </c:catAx>
      <c:valAx>
        <c:axId val="609556576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Frequency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095519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58242454068241467"/>
          <c:y val="2.8355934674832307E-2"/>
          <c:w val="0.39348403324584424"/>
          <c:h val="0.2447922134733157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solidFill>
        <a:schemeClr val="tx1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0789264245195157"/>
          <c:y val="5.4639472149314659E-2"/>
          <c:w val="0.86155171219433335"/>
          <c:h val="0.82073089822105583"/>
        </c:manualLayout>
      </c:layout>
      <c:barChart>
        <c:barDir val="col"/>
        <c:grouping val="clustered"/>
        <c:varyColors val="0"/>
        <c:ser>
          <c:idx val="0"/>
          <c:order val="0"/>
          <c:tx>
            <c:v>SL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'Discard rate'!$B$10:$H$10</c:f>
              <c:numCache>
                <c:formatCode>General</c:formatCode>
                <c:ptCount val="7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</c:numCache>
            </c:numRef>
          </c:cat>
          <c:val>
            <c:numRef>
              <c:f>'Discard rate'!$B$17:$H$17</c:f>
              <c:numCache>
                <c:formatCode>General</c:formatCode>
                <c:ptCount val="7"/>
                <c:pt idx="0">
                  <c:v>13.273504273504274</c:v>
                </c:pt>
                <c:pt idx="1">
                  <c:v>11.837606837606838</c:v>
                </c:pt>
                <c:pt idx="2">
                  <c:v>9.5796178343949041</c:v>
                </c:pt>
                <c:pt idx="3">
                  <c:v>13.842857142857143</c:v>
                </c:pt>
                <c:pt idx="4">
                  <c:v>2.901098901098901</c:v>
                </c:pt>
                <c:pt idx="5">
                  <c:v>3.9363636363636365</c:v>
                </c:pt>
                <c:pt idx="6">
                  <c:v>7.0128205128205128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64C-461F-A472-7DD8FA10CAFE}"/>
            </c:ext>
          </c:extLst>
        </c:ser>
        <c:ser>
          <c:idx val="1"/>
          <c:order val="1"/>
          <c:tx>
            <c:v>L</c:v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'Discard rate'!$B$10:$H$10</c:f>
              <c:numCache>
                <c:formatCode>General</c:formatCode>
                <c:ptCount val="7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</c:numCache>
            </c:numRef>
          </c:cat>
          <c:val>
            <c:numRef>
              <c:f>'Discard rate'!$B$18:$H$18</c:f>
              <c:numCache>
                <c:formatCode>General</c:formatCode>
                <c:ptCount val="7"/>
                <c:pt idx="0">
                  <c:v>15.871794871794872</c:v>
                </c:pt>
                <c:pt idx="1">
                  <c:v>10.320512820512821</c:v>
                </c:pt>
                <c:pt idx="2">
                  <c:v>13.847133757961783</c:v>
                </c:pt>
                <c:pt idx="3">
                  <c:v>32.185714285714283</c:v>
                </c:pt>
                <c:pt idx="4">
                  <c:v>20.53846153846154</c:v>
                </c:pt>
                <c:pt idx="5">
                  <c:v>21.154545454545456</c:v>
                </c:pt>
                <c:pt idx="6">
                  <c:v>14.179487179487179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64C-461F-A472-7DD8FA10CAFE}"/>
            </c:ext>
          </c:extLst>
        </c:ser>
        <c:ser>
          <c:idx val="2"/>
          <c:order val="2"/>
          <c:tx>
            <c:v>F</c:v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'Discard rate'!$B$10:$H$10</c:f>
              <c:numCache>
                <c:formatCode>General</c:formatCode>
                <c:ptCount val="7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</c:numCache>
            </c:numRef>
          </c:cat>
          <c:val>
            <c:numRef>
              <c:f>'Discard rate'!$B$19:$H$19</c:f>
              <c:numCache>
                <c:formatCode>General</c:formatCode>
                <c:ptCount val="7"/>
                <c:pt idx="0">
                  <c:v>2.0427350427350426</c:v>
                </c:pt>
                <c:pt idx="1">
                  <c:v>0.52564102564102566</c:v>
                </c:pt>
                <c:pt idx="2">
                  <c:v>0.66242038216560506</c:v>
                </c:pt>
                <c:pt idx="3">
                  <c:v>3.2</c:v>
                </c:pt>
                <c:pt idx="4">
                  <c:v>9.6483516483516478</c:v>
                </c:pt>
                <c:pt idx="5">
                  <c:v>3.4</c:v>
                </c:pt>
                <c:pt idx="6">
                  <c:v>7.3589743589743586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64C-461F-A472-7DD8FA10CAF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58832552"/>
        <c:axId val="658834520"/>
      </c:barChart>
      <c:catAx>
        <c:axId val="6588325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658834520"/>
        <c:crosses val="autoZero"/>
        <c:auto val="1"/>
        <c:lblAlgn val="ctr"/>
        <c:lblOffset val="100"/>
        <c:noMultiLvlLbl val="0"/>
      </c:catAx>
      <c:valAx>
        <c:axId val="658834520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/>
                  <a:t>CPUE</a:t>
                </a:r>
              </a:p>
            </c:rich>
          </c:tx>
          <c:layout>
            <c:manualLayout>
              <c:xMode val="edge"/>
              <c:yMode val="edge"/>
              <c:x val="2.0874069626927127E-2"/>
              <c:y val="0.3639912165832147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6588325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69863424696546361"/>
          <c:y val="0.13551078123125235"/>
          <c:w val="0.2129770341207349"/>
          <c:h val="8.869021580635753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solidFill>
        <a:schemeClr val="tx1"/>
      </a:solidFill>
    </a:ln>
    <a:effectLst/>
  </c:spPr>
  <c:txPr>
    <a:bodyPr/>
    <a:lstStyle/>
    <a:p>
      <a:pPr>
        <a:defRPr sz="1200"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/>
              <a:t>2012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4693186848816256"/>
          <c:y val="9.2783189530682972E-2"/>
          <c:w val="0.72628677960606303"/>
          <c:h val="0.6829254160494903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'SA and Obs harvest proportions'!$R$2</c:f>
              <c:strCache>
                <c:ptCount val="1"/>
                <c:pt idx="0">
                  <c:v>T Har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'SA and Obs harvest proportions'!$Q$3:$Q$14</c:f>
              <c:strCache>
                <c:ptCount val="12"/>
                <c:pt idx="0">
                  <c:v>626401</c:v>
                </c:pt>
                <c:pt idx="1">
                  <c:v>636330</c:v>
                </c:pt>
                <c:pt idx="2">
                  <c:v>636401</c:v>
                </c:pt>
                <c:pt idx="3">
                  <c:v>646330</c:v>
                </c:pt>
                <c:pt idx="4">
                  <c:v>646401</c:v>
                </c:pt>
                <c:pt idx="5">
                  <c:v>646402</c:v>
                </c:pt>
                <c:pt idx="6">
                  <c:v>656330</c:v>
                </c:pt>
                <c:pt idx="7">
                  <c:v>656401</c:v>
                </c:pt>
                <c:pt idx="8">
                  <c:v>656402</c:v>
                </c:pt>
                <c:pt idx="9">
                  <c:v>666401</c:v>
                </c:pt>
                <c:pt idx="10">
                  <c:v>666402</c:v>
                </c:pt>
                <c:pt idx="11">
                  <c:v>other</c:v>
                </c:pt>
              </c:strCache>
            </c:strRef>
          </c:cat>
          <c:val>
            <c:numRef>
              <c:f>'SA and Obs harvest proportions'!$R$3:$R$14</c:f>
              <c:numCache>
                <c:formatCode>General</c:formatCode>
                <c:ptCount val="12"/>
                <c:pt idx="0">
                  <c:v>39403.11</c:v>
                </c:pt>
                <c:pt idx="1">
                  <c:v>492</c:v>
                </c:pt>
                <c:pt idx="2">
                  <c:v>50557.599999999999</c:v>
                </c:pt>
                <c:pt idx="3">
                  <c:v>407.32000000000005</c:v>
                </c:pt>
                <c:pt idx="4">
                  <c:v>33720.949999999997</c:v>
                </c:pt>
                <c:pt idx="6">
                  <c:v>2617.5</c:v>
                </c:pt>
                <c:pt idx="7">
                  <c:v>28688.12</c:v>
                </c:pt>
                <c:pt idx="9">
                  <c:v>4895.3999999999996</c:v>
                </c:pt>
                <c:pt idx="11">
                  <c:v>331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44D-45F4-BE20-20388515451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55522448"/>
        <c:axId val="555522776"/>
      </c:barChart>
      <c:lineChart>
        <c:grouping val="standard"/>
        <c:varyColors val="0"/>
        <c:ser>
          <c:idx val="1"/>
          <c:order val="1"/>
          <c:tx>
            <c:strRef>
              <c:f>'SA and Obs harvest proportions'!$U$2</c:f>
              <c:strCache>
                <c:ptCount val="1"/>
                <c:pt idx="0">
                  <c:v>Sampled</c:v>
                </c:pt>
              </c:strCache>
            </c:strRef>
          </c:tx>
          <c:spPr>
            <a:ln w="28575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cat>
            <c:strRef>
              <c:f>'SA and Obs harvest proportions'!$Q$3:$Q$14</c:f>
              <c:strCache>
                <c:ptCount val="12"/>
                <c:pt idx="0">
                  <c:v>626401</c:v>
                </c:pt>
                <c:pt idx="1">
                  <c:v>636330</c:v>
                </c:pt>
                <c:pt idx="2">
                  <c:v>636401</c:v>
                </c:pt>
                <c:pt idx="3">
                  <c:v>646330</c:v>
                </c:pt>
                <c:pt idx="4">
                  <c:v>646401</c:v>
                </c:pt>
                <c:pt idx="5">
                  <c:v>646402</c:v>
                </c:pt>
                <c:pt idx="6">
                  <c:v>656330</c:v>
                </c:pt>
                <c:pt idx="7">
                  <c:v>656401</c:v>
                </c:pt>
                <c:pt idx="8">
                  <c:v>656402</c:v>
                </c:pt>
                <c:pt idx="9">
                  <c:v>666401</c:v>
                </c:pt>
                <c:pt idx="10">
                  <c:v>666402</c:v>
                </c:pt>
                <c:pt idx="11">
                  <c:v>other</c:v>
                </c:pt>
              </c:strCache>
            </c:strRef>
          </c:cat>
          <c:val>
            <c:numRef>
              <c:f>'SA and Obs harvest proportions'!$U$3:$U$14</c:f>
              <c:numCache>
                <c:formatCode>General</c:formatCode>
                <c:ptCount val="12"/>
                <c:pt idx="0">
                  <c:v>161</c:v>
                </c:pt>
                <c:pt idx="1">
                  <c:v>0</c:v>
                </c:pt>
                <c:pt idx="2">
                  <c:v>30</c:v>
                </c:pt>
                <c:pt idx="3">
                  <c:v>23</c:v>
                </c:pt>
                <c:pt idx="4">
                  <c:v>1162</c:v>
                </c:pt>
                <c:pt idx="5">
                  <c:v>0</c:v>
                </c:pt>
                <c:pt idx="6">
                  <c:v>163</c:v>
                </c:pt>
                <c:pt idx="7">
                  <c:v>73</c:v>
                </c:pt>
                <c:pt idx="8">
                  <c:v>0</c:v>
                </c:pt>
                <c:pt idx="9">
                  <c:v>64</c:v>
                </c:pt>
                <c:pt idx="10">
                  <c:v>0</c:v>
                </c:pt>
                <c:pt idx="11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44D-45F4-BE20-20388515451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22382896"/>
        <c:axId val="522382240"/>
      </c:lineChart>
      <c:catAx>
        <c:axId val="5555224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555522776"/>
        <c:crosses val="autoZero"/>
        <c:auto val="1"/>
        <c:lblAlgn val="ctr"/>
        <c:lblOffset val="100"/>
        <c:noMultiLvlLbl val="0"/>
      </c:catAx>
      <c:valAx>
        <c:axId val="555522776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/>
                  <a:t>Number of crab harvested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555522448"/>
        <c:crosses val="autoZero"/>
        <c:crossBetween val="between"/>
      </c:valAx>
      <c:valAx>
        <c:axId val="522382240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/>
                  <a:t>Number of crab sampled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522382896"/>
        <c:crosses val="max"/>
        <c:crossBetween val="between"/>
      </c:valAx>
      <c:catAx>
        <c:axId val="52238289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522382240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54794140224591015"/>
          <c:y val="0.24461071955150696"/>
          <c:w val="0.31124081628430439"/>
          <c:h val="0.1443730940141151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solidFill>
        <a:schemeClr val="tx1"/>
      </a:solidFill>
    </a:ln>
    <a:effectLst/>
  </c:spPr>
  <c:txPr>
    <a:bodyPr/>
    <a:lstStyle/>
    <a:p>
      <a:pPr>
        <a:defRPr sz="1000"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/>
              <a:t>2013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5645336814535368"/>
          <c:y val="9.2783189530682972E-2"/>
          <c:w val="0.71676536813137293"/>
          <c:h val="0.6889052017077633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'SA and Obs harvest proportions'!$R$2</c:f>
              <c:strCache>
                <c:ptCount val="1"/>
                <c:pt idx="0">
                  <c:v>T Har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'SA and Obs harvest proportions'!$Q$3:$Q$14</c:f>
              <c:strCache>
                <c:ptCount val="12"/>
                <c:pt idx="0">
                  <c:v>626401</c:v>
                </c:pt>
                <c:pt idx="1">
                  <c:v>636330</c:v>
                </c:pt>
                <c:pt idx="2">
                  <c:v>636401</c:v>
                </c:pt>
                <c:pt idx="3">
                  <c:v>646330</c:v>
                </c:pt>
                <c:pt idx="4">
                  <c:v>646401</c:v>
                </c:pt>
                <c:pt idx="5">
                  <c:v>646402</c:v>
                </c:pt>
                <c:pt idx="6">
                  <c:v>656330</c:v>
                </c:pt>
                <c:pt idx="7">
                  <c:v>656401</c:v>
                </c:pt>
                <c:pt idx="8">
                  <c:v>656402</c:v>
                </c:pt>
                <c:pt idx="9">
                  <c:v>666401</c:v>
                </c:pt>
                <c:pt idx="10">
                  <c:v>666402</c:v>
                </c:pt>
                <c:pt idx="11">
                  <c:v>other</c:v>
                </c:pt>
              </c:strCache>
            </c:strRef>
          </c:cat>
          <c:val>
            <c:numRef>
              <c:f>'SA and Obs harvest proportions'!$V$3:$V$14</c:f>
              <c:numCache>
                <c:formatCode>General</c:formatCode>
                <c:ptCount val="12"/>
                <c:pt idx="0">
                  <c:v>10822</c:v>
                </c:pt>
                <c:pt idx="1">
                  <c:v>4129.5</c:v>
                </c:pt>
                <c:pt idx="2">
                  <c:v>11484.9</c:v>
                </c:pt>
                <c:pt idx="3">
                  <c:v>1445</c:v>
                </c:pt>
                <c:pt idx="4">
                  <c:v>19767.72</c:v>
                </c:pt>
                <c:pt idx="5">
                  <c:v>1801.7</c:v>
                </c:pt>
                <c:pt idx="6">
                  <c:v>2768</c:v>
                </c:pt>
                <c:pt idx="7">
                  <c:v>49163.199999999997</c:v>
                </c:pt>
                <c:pt idx="8">
                  <c:v>12493.98</c:v>
                </c:pt>
                <c:pt idx="9">
                  <c:v>10939</c:v>
                </c:pt>
                <c:pt idx="10">
                  <c:v>469.5</c:v>
                </c:pt>
                <c:pt idx="11">
                  <c:v>5318.5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BEC-46FF-9C9E-F81342D43EA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55522448"/>
        <c:axId val="555522776"/>
      </c:barChart>
      <c:lineChart>
        <c:grouping val="standard"/>
        <c:varyColors val="0"/>
        <c:ser>
          <c:idx val="1"/>
          <c:order val="1"/>
          <c:tx>
            <c:strRef>
              <c:f>'SA and Obs harvest proportions'!$U$2</c:f>
              <c:strCache>
                <c:ptCount val="1"/>
                <c:pt idx="0">
                  <c:v>Sampled</c:v>
                </c:pt>
              </c:strCache>
            </c:strRef>
          </c:tx>
          <c:spPr>
            <a:ln w="28575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cat>
            <c:strRef>
              <c:f>'SA and Obs harvest proportions'!$Q$3:$Q$14</c:f>
              <c:strCache>
                <c:ptCount val="12"/>
                <c:pt idx="0">
                  <c:v>626401</c:v>
                </c:pt>
                <c:pt idx="1">
                  <c:v>636330</c:v>
                </c:pt>
                <c:pt idx="2">
                  <c:v>636401</c:v>
                </c:pt>
                <c:pt idx="3">
                  <c:v>646330</c:v>
                </c:pt>
                <c:pt idx="4">
                  <c:v>646401</c:v>
                </c:pt>
                <c:pt idx="5">
                  <c:v>646402</c:v>
                </c:pt>
                <c:pt idx="6">
                  <c:v>656330</c:v>
                </c:pt>
                <c:pt idx="7">
                  <c:v>656401</c:v>
                </c:pt>
                <c:pt idx="8">
                  <c:v>656402</c:v>
                </c:pt>
                <c:pt idx="9">
                  <c:v>666401</c:v>
                </c:pt>
                <c:pt idx="10">
                  <c:v>666402</c:v>
                </c:pt>
                <c:pt idx="11">
                  <c:v>other</c:v>
                </c:pt>
              </c:strCache>
            </c:strRef>
          </c:cat>
          <c:val>
            <c:numRef>
              <c:f>'SA and Obs harvest proportions'!$Y$3:$Y$14</c:f>
              <c:numCache>
                <c:formatCode>General</c:formatCode>
                <c:ptCount val="12"/>
                <c:pt idx="0">
                  <c:v>50</c:v>
                </c:pt>
                <c:pt idx="1">
                  <c:v>151</c:v>
                </c:pt>
                <c:pt idx="2">
                  <c:v>17</c:v>
                </c:pt>
                <c:pt idx="3">
                  <c:v>43</c:v>
                </c:pt>
                <c:pt idx="4">
                  <c:v>810</c:v>
                </c:pt>
                <c:pt idx="5">
                  <c:v>187</c:v>
                </c:pt>
                <c:pt idx="6">
                  <c:v>0</c:v>
                </c:pt>
                <c:pt idx="7">
                  <c:v>567</c:v>
                </c:pt>
                <c:pt idx="8">
                  <c:v>190</c:v>
                </c:pt>
                <c:pt idx="9">
                  <c:v>136</c:v>
                </c:pt>
                <c:pt idx="10">
                  <c:v>0</c:v>
                </c:pt>
                <c:pt idx="11">
                  <c:v>15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BEC-46FF-9C9E-F81342D43EA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22382896"/>
        <c:axId val="522382240"/>
      </c:lineChart>
      <c:catAx>
        <c:axId val="5555224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555522776"/>
        <c:crosses val="autoZero"/>
        <c:auto val="1"/>
        <c:lblAlgn val="ctr"/>
        <c:lblOffset val="100"/>
        <c:noMultiLvlLbl val="0"/>
      </c:catAx>
      <c:valAx>
        <c:axId val="555522776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/>
                  <a:t>Number of crab harvested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555522448"/>
        <c:crosses val="autoZero"/>
        <c:crossBetween val="between"/>
      </c:valAx>
      <c:valAx>
        <c:axId val="522382240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/>
                  <a:t>Number of crab sampled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522382896"/>
        <c:crosses val="max"/>
        <c:crossBetween val="between"/>
      </c:valAx>
      <c:catAx>
        <c:axId val="52238289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522382240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61743253455730096"/>
          <c:y val="0.15424326914698963"/>
          <c:w val="0.25723184867708271"/>
          <c:h val="0.1340612232230390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solidFill>
        <a:schemeClr val="tx1"/>
      </a:solidFill>
    </a:ln>
    <a:effectLst/>
  </c:spPr>
  <c:txPr>
    <a:bodyPr/>
    <a:lstStyle/>
    <a:p>
      <a:pPr>
        <a:defRPr sz="1000"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/>
              <a:t>2015</a:t>
            </a:r>
          </a:p>
        </c:rich>
      </c:tx>
      <c:layout>
        <c:manualLayout>
          <c:xMode val="edge"/>
          <c:yMode val="edge"/>
          <c:x val="0.47323591906892754"/>
          <c:y val="2.170963055735915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6913588846172764"/>
          <c:y val="9.2783189530682972E-2"/>
          <c:w val="0.70408284781499897"/>
          <c:h val="0.6990463535767186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'SA and Obs harvest proportions'!$R$2</c:f>
              <c:strCache>
                <c:ptCount val="1"/>
                <c:pt idx="0">
                  <c:v>T Har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'SA and Obs harvest proportions'!$Q$3:$Q$14</c:f>
              <c:strCache>
                <c:ptCount val="12"/>
                <c:pt idx="0">
                  <c:v>626401</c:v>
                </c:pt>
                <c:pt idx="1">
                  <c:v>636330</c:v>
                </c:pt>
                <c:pt idx="2">
                  <c:v>636401</c:v>
                </c:pt>
                <c:pt idx="3">
                  <c:v>646330</c:v>
                </c:pt>
                <c:pt idx="4">
                  <c:v>646401</c:v>
                </c:pt>
                <c:pt idx="5">
                  <c:v>646402</c:v>
                </c:pt>
                <c:pt idx="6">
                  <c:v>656330</c:v>
                </c:pt>
                <c:pt idx="7">
                  <c:v>656401</c:v>
                </c:pt>
                <c:pt idx="8">
                  <c:v>656402</c:v>
                </c:pt>
                <c:pt idx="9">
                  <c:v>666401</c:v>
                </c:pt>
                <c:pt idx="10">
                  <c:v>666402</c:v>
                </c:pt>
                <c:pt idx="11">
                  <c:v>other</c:v>
                </c:pt>
              </c:strCache>
            </c:strRef>
          </c:cat>
          <c:val>
            <c:numRef>
              <c:f>'SA and Obs harvest proportions'!$AD$3:$AD$14</c:f>
              <c:numCache>
                <c:formatCode>General</c:formatCode>
                <c:ptCount val="12"/>
                <c:pt idx="0">
                  <c:v>37266</c:v>
                </c:pt>
                <c:pt idx="1">
                  <c:v>900</c:v>
                </c:pt>
                <c:pt idx="2">
                  <c:v>49316.85</c:v>
                </c:pt>
                <c:pt idx="3">
                  <c:v>669</c:v>
                </c:pt>
                <c:pt idx="4">
                  <c:v>21233.9</c:v>
                </c:pt>
                <c:pt idx="6">
                  <c:v>1698</c:v>
                </c:pt>
                <c:pt idx="7">
                  <c:v>25369.75</c:v>
                </c:pt>
                <c:pt idx="9">
                  <c:v>3242</c:v>
                </c:pt>
                <c:pt idx="10">
                  <c:v>2690</c:v>
                </c:pt>
                <c:pt idx="11">
                  <c:v>1839.5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DF9-455A-8817-CA35734E9B7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55522448"/>
        <c:axId val="555522776"/>
      </c:barChart>
      <c:lineChart>
        <c:grouping val="standard"/>
        <c:varyColors val="0"/>
        <c:ser>
          <c:idx val="1"/>
          <c:order val="1"/>
          <c:tx>
            <c:strRef>
              <c:f>'SA and Obs harvest proportions'!$U$2</c:f>
              <c:strCache>
                <c:ptCount val="1"/>
                <c:pt idx="0">
                  <c:v>Sampled</c:v>
                </c:pt>
              </c:strCache>
            </c:strRef>
          </c:tx>
          <c:spPr>
            <a:ln w="28575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cat>
            <c:strRef>
              <c:f>'SA and Obs harvest proportions'!$Q$3:$Q$14</c:f>
              <c:strCache>
                <c:ptCount val="12"/>
                <c:pt idx="0">
                  <c:v>626401</c:v>
                </c:pt>
                <c:pt idx="1">
                  <c:v>636330</c:v>
                </c:pt>
                <c:pt idx="2">
                  <c:v>636401</c:v>
                </c:pt>
                <c:pt idx="3">
                  <c:v>646330</c:v>
                </c:pt>
                <c:pt idx="4">
                  <c:v>646401</c:v>
                </c:pt>
                <c:pt idx="5">
                  <c:v>646402</c:v>
                </c:pt>
                <c:pt idx="6">
                  <c:v>656330</c:v>
                </c:pt>
                <c:pt idx="7">
                  <c:v>656401</c:v>
                </c:pt>
                <c:pt idx="8">
                  <c:v>656402</c:v>
                </c:pt>
                <c:pt idx="9">
                  <c:v>666401</c:v>
                </c:pt>
                <c:pt idx="10">
                  <c:v>666402</c:v>
                </c:pt>
                <c:pt idx="11">
                  <c:v>other</c:v>
                </c:pt>
              </c:strCache>
            </c:strRef>
          </c:cat>
          <c:val>
            <c:numRef>
              <c:f>'SA and Obs harvest proportions'!$AG$3:$AG$14</c:f>
              <c:numCache>
                <c:formatCode>General</c:formatCode>
                <c:ptCount val="12"/>
                <c:pt idx="0">
                  <c:v>0</c:v>
                </c:pt>
                <c:pt idx="1">
                  <c:v>0</c:v>
                </c:pt>
                <c:pt idx="2">
                  <c:v>826</c:v>
                </c:pt>
                <c:pt idx="3">
                  <c:v>0</c:v>
                </c:pt>
                <c:pt idx="4">
                  <c:v>589</c:v>
                </c:pt>
                <c:pt idx="5">
                  <c:v>0</c:v>
                </c:pt>
                <c:pt idx="6">
                  <c:v>95</c:v>
                </c:pt>
                <c:pt idx="7">
                  <c:v>150</c:v>
                </c:pt>
                <c:pt idx="8">
                  <c:v>0</c:v>
                </c:pt>
                <c:pt idx="9">
                  <c:v>16</c:v>
                </c:pt>
                <c:pt idx="10">
                  <c:v>0</c:v>
                </c:pt>
                <c:pt idx="11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DF9-455A-8817-CA35734E9B7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22382896"/>
        <c:axId val="522382240"/>
      </c:lineChart>
      <c:catAx>
        <c:axId val="5555224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555522776"/>
        <c:crosses val="autoZero"/>
        <c:auto val="1"/>
        <c:lblAlgn val="ctr"/>
        <c:lblOffset val="100"/>
        <c:noMultiLvlLbl val="0"/>
      </c:catAx>
      <c:valAx>
        <c:axId val="555522776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/>
                  <a:t>Number of crab harvested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555522448"/>
        <c:crosses val="autoZero"/>
        <c:crossBetween val="between"/>
      </c:valAx>
      <c:valAx>
        <c:axId val="522382240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/>
                  <a:t>Number of crab sampled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522382896"/>
        <c:crosses val="max"/>
        <c:crossBetween val="between"/>
      </c:valAx>
      <c:catAx>
        <c:axId val="52238289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522382240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49927955643436273"/>
          <c:y val="0.14691750311897875"/>
          <c:w val="0.3355717118662544"/>
          <c:h val="0.1265098805884848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solidFill>
        <a:schemeClr val="tx1"/>
      </a:solidFill>
    </a:ln>
    <a:effectLst/>
  </c:spPr>
  <c:txPr>
    <a:bodyPr/>
    <a:lstStyle/>
    <a:p>
      <a:pPr>
        <a:defRPr sz="1000"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/>
              <a:t>2016</a:t>
            </a:r>
          </a:p>
        </c:rich>
      </c:tx>
      <c:layout>
        <c:manualLayout>
          <c:xMode val="edge"/>
          <c:yMode val="edge"/>
          <c:x val="0.47323591906892754"/>
          <c:y val="2.170963055735915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5645336814535368"/>
          <c:y val="9.2783189530682972E-2"/>
          <c:w val="0.71676536813137293"/>
          <c:h val="0.7053554935958874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'SA and Obs harvest proportions'!$R$2</c:f>
              <c:strCache>
                <c:ptCount val="1"/>
                <c:pt idx="0">
                  <c:v>T Har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'SA and Obs harvest proportions'!$Q$3:$Q$14</c:f>
              <c:strCache>
                <c:ptCount val="12"/>
                <c:pt idx="0">
                  <c:v>626401</c:v>
                </c:pt>
                <c:pt idx="1">
                  <c:v>636330</c:v>
                </c:pt>
                <c:pt idx="2">
                  <c:v>636401</c:v>
                </c:pt>
                <c:pt idx="3">
                  <c:v>646330</c:v>
                </c:pt>
                <c:pt idx="4">
                  <c:v>646401</c:v>
                </c:pt>
                <c:pt idx="5">
                  <c:v>646402</c:v>
                </c:pt>
                <c:pt idx="6">
                  <c:v>656330</c:v>
                </c:pt>
                <c:pt idx="7">
                  <c:v>656401</c:v>
                </c:pt>
                <c:pt idx="8">
                  <c:v>656402</c:v>
                </c:pt>
                <c:pt idx="9">
                  <c:v>666401</c:v>
                </c:pt>
                <c:pt idx="10">
                  <c:v>666402</c:v>
                </c:pt>
                <c:pt idx="11">
                  <c:v>other</c:v>
                </c:pt>
              </c:strCache>
            </c:strRef>
          </c:cat>
          <c:val>
            <c:numRef>
              <c:f>'SA and Obs harvest proportions'!$AH$3:$AH$14</c:f>
              <c:numCache>
                <c:formatCode>General</c:formatCode>
                <c:ptCount val="12"/>
                <c:pt idx="0">
                  <c:v>6407</c:v>
                </c:pt>
                <c:pt idx="1">
                  <c:v>3404</c:v>
                </c:pt>
                <c:pt idx="2">
                  <c:v>51163.5</c:v>
                </c:pt>
                <c:pt idx="4">
                  <c:v>41431.5</c:v>
                </c:pt>
                <c:pt idx="5">
                  <c:v>658</c:v>
                </c:pt>
                <c:pt idx="6">
                  <c:v>104</c:v>
                </c:pt>
                <c:pt idx="7">
                  <c:v>31899</c:v>
                </c:pt>
                <c:pt idx="9">
                  <c:v>2068</c:v>
                </c:pt>
                <c:pt idx="10">
                  <c:v>1800</c:v>
                </c:pt>
                <c:pt idx="11">
                  <c:v>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87A-494E-ABCC-8687385C8CE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55522448"/>
        <c:axId val="555522776"/>
      </c:barChart>
      <c:lineChart>
        <c:grouping val="standard"/>
        <c:varyColors val="0"/>
        <c:ser>
          <c:idx val="1"/>
          <c:order val="1"/>
          <c:tx>
            <c:strRef>
              <c:f>'SA and Obs harvest proportions'!$U$2</c:f>
              <c:strCache>
                <c:ptCount val="1"/>
                <c:pt idx="0">
                  <c:v>Sampled</c:v>
                </c:pt>
              </c:strCache>
            </c:strRef>
          </c:tx>
          <c:spPr>
            <a:ln w="28575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cat>
            <c:strRef>
              <c:f>'SA and Obs harvest proportions'!$Q$3:$Q$14</c:f>
              <c:strCache>
                <c:ptCount val="12"/>
                <c:pt idx="0">
                  <c:v>626401</c:v>
                </c:pt>
                <c:pt idx="1">
                  <c:v>636330</c:v>
                </c:pt>
                <c:pt idx="2">
                  <c:v>636401</c:v>
                </c:pt>
                <c:pt idx="3">
                  <c:v>646330</c:v>
                </c:pt>
                <c:pt idx="4">
                  <c:v>646401</c:v>
                </c:pt>
                <c:pt idx="5">
                  <c:v>646402</c:v>
                </c:pt>
                <c:pt idx="6">
                  <c:v>656330</c:v>
                </c:pt>
                <c:pt idx="7">
                  <c:v>656401</c:v>
                </c:pt>
                <c:pt idx="8">
                  <c:v>656402</c:v>
                </c:pt>
                <c:pt idx="9">
                  <c:v>666401</c:v>
                </c:pt>
                <c:pt idx="10">
                  <c:v>666402</c:v>
                </c:pt>
                <c:pt idx="11">
                  <c:v>other</c:v>
                </c:pt>
              </c:strCache>
            </c:strRef>
          </c:cat>
          <c:val>
            <c:numRef>
              <c:f>'SA and Obs harvest proportions'!$AK$3:$AK$14</c:f>
              <c:numCache>
                <c:formatCode>General</c:formatCode>
                <c:ptCount val="12"/>
                <c:pt idx="0">
                  <c:v>0</c:v>
                </c:pt>
                <c:pt idx="1">
                  <c:v>0</c:v>
                </c:pt>
                <c:pt idx="2">
                  <c:v>286</c:v>
                </c:pt>
                <c:pt idx="3">
                  <c:v>0</c:v>
                </c:pt>
                <c:pt idx="4">
                  <c:v>1240</c:v>
                </c:pt>
                <c:pt idx="5">
                  <c:v>0</c:v>
                </c:pt>
                <c:pt idx="6">
                  <c:v>0</c:v>
                </c:pt>
                <c:pt idx="7">
                  <c:v>174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87A-494E-ABCC-8687385C8CE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22382896"/>
        <c:axId val="522382240"/>
      </c:lineChart>
      <c:catAx>
        <c:axId val="5555224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555522776"/>
        <c:crosses val="autoZero"/>
        <c:auto val="1"/>
        <c:lblAlgn val="ctr"/>
        <c:lblOffset val="100"/>
        <c:noMultiLvlLbl val="0"/>
      </c:catAx>
      <c:valAx>
        <c:axId val="555522776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/>
                  <a:t>Number of crab harvested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555522448"/>
        <c:crosses val="autoZero"/>
        <c:crossBetween val="between"/>
      </c:valAx>
      <c:valAx>
        <c:axId val="522382240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/>
                  <a:t>Number of crab sampled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522382896"/>
        <c:crosses val="max"/>
        <c:crossBetween val="between"/>
      </c:valAx>
      <c:catAx>
        <c:axId val="52238289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522382240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48711410864338783"/>
          <c:y val="0.11073478552338017"/>
          <c:w val="0.35260333877361943"/>
          <c:h val="0.1482195111458439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solidFill>
        <a:schemeClr val="tx1"/>
      </a:solidFill>
    </a:ln>
    <a:effectLst/>
  </c:spPr>
  <c:txPr>
    <a:bodyPr/>
    <a:lstStyle/>
    <a:p>
      <a:pPr>
        <a:defRPr sz="1000"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6B41B3-392D-4C94-B03D-BF2B36E817C5}" type="datetimeFigureOut">
              <a:rPr lang="en-US" smtClean="0"/>
              <a:t>1/24/2019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05A711-6D99-470E-8BA3-54E59C3A55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1296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Times New Roman" panose="02020603050405020304" pitchFamily="18" charset="0"/>
              </a:rPr>
              <a:t>Fair, L.F. 1998. Standardization of Norton Sound trawl survey red king crab abundance estimates. Alaska Department of Fish and Game, Commercial Fisheries Division, </a:t>
            </a:r>
            <a:r>
              <a:rPr lang="it-IT" sz="1200" dirty="0">
                <a:latin typeface="Times New Roman" panose="02020603050405020304" pitchFamily="18" charset="0"/>
              </a:rPr>
              <a:t>AYK Region, Regional Infornlation Report 3A98-36, Anchorage.</a:t>
            </a:r>
            <a:endParaRPr lang="en-US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Brennan, E. L.  2003  Analysis of Red king crab date from the 2002 ADF&amp;G trawl survey of Norton Sound.  Alaska Department of Fish and Game, Commercial Fisheries Division, AYK Region, Regional Information Report No. 3A02-52, Anchorage.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5A711-6D99-470E-8BA3-54E59C3A55D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3066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Powell et al.  2002- 3651 grasping pairs- 120 mm CL smallest male, &lt;3% were under 130 mm CL.  130 is 5</a:t>
            </a:r>
            <a:r>
              <a:rPr lang="en-US" baseline="30000" dirty="0"/>
              <a:t>th</a:t>
            </a:r>
            <a:r>
              <a:rPr lang="en-US" dirty="0"/>
              <a:t> percentile of all CL  in grasping pairs (KCOTW book, table 10.1)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5A711-6D99-470E-8BA3-54E59C3A55D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6800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32C9AE-B598-4387-ABC1-5D507A72C8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5252E7-1332-481C-A007-96E6E9D8CD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C79CB1-FEE7-4E8F-9607-016162ACF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655D9-F1F4-44C3-B8C6-F1DD643A073B}" type="datetimeFigureOut">
              <a:rPr lang="en-US" smtClean="0"/>
              <a:t>1/24/2019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07B075-60D3-4A5C-AEF7-3F5B02C93F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C0846D-7838-46B9-91EF-11A28BF4B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3ADB4-8D5E-43C3-A915-6BD245A6DE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191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C5E52-3063-4CDF-9974-055BD1EE9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5562DE-051F-49DD-B425-1F674AA477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D7AE91-7FA7-490C-86F9-B4483F71DF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655D9-F1F4-44C3-B8C6-F1DD643A073B}" type="datetimeFigureOut">
              <a:rPr lang="en-US" smtClean="0"/>
              <a:t>1/24/2019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E59449-8315-4F2C-A100-1A9BB3098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9A8128-47C4-4D3C-AA40-EC8ABA97D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3ADB4-8D5E-43C3-A915-6BD245A6DE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3476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22039F8-A399-414F-8C09-B163F0C425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330985-CADA-4EE3-A9D5-5D0D950D27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DE3958-FFB8-4C7D-87B9-6366F7A6F2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655D9-F1F4-44C3-B8C6-F1DD643A073B}" type="datetimeFigureOut">
              <a:rPr lang="en-US" smtClean="0"/>
              <a:t>1/24/2019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C20A9C-E2D5-4B4A-8426-F37E32AF37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C8D0F0-9769-4B65-8D43-CC109CF03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3ADB4-8D5E-43C3-A915-6BD245A6DE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8919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9127A8-571A-44B7-912E-B8D8C1E611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CBB496-8332-453E-9F6C-7B829115D7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785A1B-3C94-4B47-A532-17E3EC520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655D9-F1F4-44C3-B8C6-F1DD643A073B}" type="datetimeFigureOut">
              <a:rPr lang="en-US" smtClean="0"/>
              <a:t>1/24/2019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1D4D13-CAB3-47A6-AD41-134650D178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BC4552-7A37-4DC5-8E96-C544C0AD9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3ADB4-8D5E-43C3-A915-6BD245A6DE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1052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17849D-0289-4C90-8F57-85AF7209E6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914B87-F38D-4679-97F4-B351005B56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D8C140-0B56-4172-BBBE-B5AA64C32C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655D9-F1F4-44C3-B8C6-F1DD643A073B}" type="datetimeFigureOut">
              <a:rPr lang="en-US" smtClean="0"/>
              <a:t>1/24/2019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6484D2-FBE2-4A43-81B3-FF55076B9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845C21-1490-436B-BFFB-C291CC0E5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3ADB4-8D5E-43C3-A915-6BD245A6DE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4692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DD5FB7-A119-4874-A312-147AD388F6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B328B1-B97E-4D77-A847-67671385E4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372184-FB62-4682-88B6-AA64EBD045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C7803D-A4D8-4568-923B-11AAEFD74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655D9-F1F4-44C3-B8C6-F1DD643A073B}" type="datetimeFigureOut">
              <a:rPr lang="en-US" smtClean="0"/>
              <a:t>1/24/2019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60A06A-1834-4532-9B7D-9EC9AF125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280E96-5E74-4101-BB20-5DA6DCD9AA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3ADB4-8D5E-43C3-A915-6BD245A6DE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628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D6837-ED69-4B31-988E-8770F8A46C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DD87C0-BCA7-4D1A-8974-C0A9B3D81E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CC3479-1B81-45C1-8E10-03199C6B03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185717-983B-4B3D-BB68-48E707A59B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10725A8-FF97-4233-A3F8-EAA0D5111D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73BBCD-203B-453D-848D-64EA59567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655D9-F1F4-44C3-B8C6-F1DD643A073B}" type="datetimeFigureOut">
              <a:rPr lang="en-US" smtClean="0"/>
              <a:t>1/24/2019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A8613CA-C239-4450-96F7-2EAD66A9D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CA4352E-517F-44B8-BB1E-011B07D26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3ADB4-8D5E-43C3-A915-6BD245A6DE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2118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D55376-6B79-4597-8470-70428A5087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4A78D5E-D576-4D9D-A291-10018B56E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655D9-F1F4-44C3-B8C6-F1DD643A073B}" type="datetimeFigureOut">
              <a:rPr lang="en-US" smtClean="0"/>
              <a:t>1/24/2019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569031-60C5-42C3-B341-302241169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239ADA-B483-4752-A355-33E7E03B2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3ADB4-8D5E-43C3-A915-6BD245A6DE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673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DB2BC2-0EEA-424E-AF8A-214A390D96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655D9-F1F4-44C3-B8C6-F1DD643A073B}" type="datetimeFigureOut">
              <a:rPr lang="en-US" smtClean="0"/>
              <a:t>1/24/2019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404B806-BC1F-44F2-84D6-22133EA28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7AA003-1D72-4463-B4D0-B4F648FDD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3ADB4-8D5E-43C3-A915-6BD245A6DE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5478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2A67D7-859C-434B-8F91-51745BD27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11E485-E1F5-4A68-99C3-C44947C3C5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4E6AF2-E1A4-4B14-ABF6-272F4B370D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981384-3EB7-4435-BC4E-69D3B52840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655D9-F1F4-44C3-B8C6-F1DD643A073B}" type="datetimeFigureOut">
              <a:rPr lang="en-US" smtClean="0"/>
              <a:t>1/24/2019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76766A-6797-4414-A14E-B74AF2912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C9E8B0-2D2A-4B33-8114-378BB2BD0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3ADB4-8D5E-43C3-A915-6BD245A6DE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1135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D3EA98-DE76-41C0-996C-19AD927A7C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449ED1B-C69A-4555-A414-76C73FA704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DDB3E6-C021-4E02-A94A-3BE19C29AD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6010E0-E34A-4C2C-BDC5-F3039D0DEE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655D9-F1F4-44C3-B8C6-F1DD643A073B}" type="datetimeFigureOut">
              <a:rPr lang="en-US" smtClean="0"/>
              <a:t>1/24/2019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73E30D-AE90-45A9-8995-FE48EB734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FA62A4-B18F-4324-91C0-D5AD14709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3ADB4-8D5E-43C3-A915-6BD245A6DE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6013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2C9C744-386C-4F2A-AD55-F6EDDFE53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7EF5CF-3D55-4F0B-A5A9-B1F2ACD16A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1AFE1A-DE97-4E80-8FCC-BB8D54D847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1655D9-F1F4-44C3-B8C6-F1DD643A073B}" type="datetimeFigureOut">
              <a:rPr lang="en-US" smtClean="0"/>
              <a:t>1/24/2019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0E3DDD-1944-41BD-9335-FDE1F54065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EB5BE8-8EAA-4B64-B5E3-76BB7FA347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A3ADB4-8D5E-43C3-A915-6BD245A6DE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732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2.xml"/><Relationship Id="rId3" Type="http://schemas.openxmlformats.org/officeDocument/2006/relationships/chart" Target="../charts/chart7.xml"/><Relationship Id="rId7" Type="http://schemas.openxmlformats.org/officeDocument/2006/relationships/chart" Target="../charts/chart11.xml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10.xml"/><Relationship Id="rId5" Type="http://schemas.openxmlformats.org/officeDocument/2006/relationships/chart" Target="../charts/chart9.xml"/><Relationship Id="rId4" Type="http://schemas.openxmlformats.org/officeDocument/2006/relationships/chart" Target="../charts/char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GP0157.JPG">
            <a:extLst>
              <a:ext uri="{FF2B5EF4-FFF2-40B4-BE49-F238E27FC236}">
                <a16:creationId xmlns:a16="http://schemas.microsoft.com/office/drawing/2014/main" id="{9515CE47-E516-427F-B53B-0D8593A973D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0473" y="196928"/>
            <a:ext cx="4758331" cy="452431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A2C9651-B92D-4BF5-8914-949A5C85AB8E}"/>
              </a:ext>
            </a:extLst>
          </p:cNvPr>
          <p:cNvSpPr txBox="1"/>
          <p:nvPr/>
        </p:nvSpPr>
        <p:spPr>
          <a:xfrm>
            <a:off x="5177899" y="1381867"/>
            <a:ext cx="67437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</a:rPr>
              <a:t>Norton Sound red king crab: can we look at other RKC populations for information? 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6A0A3A-8DC5-4478-A6D6-D160F00FE6BC}"/>
              </a:ext>
            </a:extLst>
          </p:cNvPr>
          <p:cNvSpPr txBox="1"/>
          <p:nvPr/>
        </p:nvSpPr>
        <p:spPr>
          <a:xfrm>
            <a:off x="7030452" y="4259578"/>
            <a:ext cx="36736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Jenefer Bell</a:t>
            </a:r>
          </a:p>
          <a:p>
            <a:pPr algn="ctr"/>
            <a:r>
              <a:rPr lang="en-US" dirty="0"/>
              <a:t>Research Fishery Biologist </a:t>
            </a:r>
          </a:p>
          <a:p>
            <a:pPr algn="ctr"/>
            <a:r>
              <a:rPr lang="en-US" dirty="0"/>
              <a:t>Alaska Department of Fish and Game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F570F6E-5575-4DF2-AF05-39D6BDD09F2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6115" y="3345886"/>
            <a:ext cx="4425815" cy="3315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0212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BB0F6C4-37D1-4CC9-9114-FA91C7EA594A}"/>
              </a:ext>
            </a:extLst>
          </p:cNvPr>
          <p:cNvSpPr txBox="1"/>
          <p:nvPr/>
        </p:nvSpPr>
        <p:spPr>
          <a:xfrm>
            <a:off x="553453" y="17523"/>
            <a:ext cx="107642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Handling / Bycatch  -  Summer Commercial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4C2AF2B-EA0B-42F6-A27B-C4E9260166B1}"/>
              </a:ext>
            </a:extLst>
          </p:cNvPr>
          <p:cNvSpPr txBox="1"/>
          <p:nvPr/>
        </p:nvSpPr>
        <p:spPr>
          <a:xfrm>
            <a:off x="553453" y="5570398"/>
            <a:ext cx="53259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Handling in summer commercial fishery</a:t>
            </a:r>
          </a:p>
          <a:p>
            <a:pPr algn="ctr"/>
            <a:r>
              <a:rPr lang="en-US" sz="2400" dirty="0"/>
              <a:t>(based on observer program)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0587E70-2428-40A6-8703-2BD40A7DE9B2}"/>
              </a:ext>
            </a:extLst>
          </p:cNvPr>
          <p:cNvSpPr txBox="1"/>
          <p:nvPr/>
        </p:nvSpPr>
        <p:spPr>
          <a:xfrm>
            <a:off x="6544203" y="1966712"/>
            <a:ext cx="54222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Concerns:</a:t>
            </a:r>
          </a:p>
          <a:p>
            <a:endParaRPr lang="en-US" sz="2400" dirty="0"/>
          </a:p>
          <a:p>
            <a:r>
              <a:rPr lang="en-US" sz="2400" dirty="0"/>
              <a:t>Observed boats and sublegal densities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High abundance of sublegal crab in NS in 2012-2015 skew results</a:t>
            </a:r>
          </a:p>
          <a:p>
            <a:endParaRPr lang="en-US" sz="2400" dirty="0"/>
          </a:p>
          <a:p>
            <a:r>
              <a:rPr lang="en-US" sz="2400" dirty="0"/>
              <a:t>Limited participation due to boat size and fishing locations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Representativeness of data</a:t>
            </a:r>
          </a:p>
          <a:p>
            <a:endParaRPr lang="en-US" sz="2400" dirty="0"/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584CC87D-85A0-48F3-81A2-8BC86827383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1294444"/>
              </p:ext>
            </p:extLst>
          </p:nvPr>
        </p:nvGraphicFramePr>
        <p:xfrm>
          <a:off x="44618" y="1774549"/>
          <a:ext cx="6117643" cy="36084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9987530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841EC70A-7E58-4D25-8530-C8B4B022FB88}"/>
              </a:ext>
            </a:extLst>
          </p:cNvPr>
          <p:cNvSpPr txBox="1"/>
          <p:nvPr/>
        </p:nvSpPr>
        <p:spPr>
          <a:xfrm>
            <a:off x="296778" y="334670"/>
            <a:ext cx="54783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Handling / </a:t>
            </a:r>
          </a:p>
          <a:p>
            <a:r>
              <a:rPr lang="en-US" sz="4800" dirty="0"/>
              <a:t>	Bycatch</a:t>
            </a:r>
          </a:p>
        </p:txBody>
      </p:sp>
      <p:graphicFrame>
        <p:nvGraphicFramePr>
          <p:cNvPr id="20" name="Chart 19">
            <a:extLst>
              <a:ext uri="{FF2B5EF4-FFF2-40B4-BE49-F238E27FC236}">
                <a16:creationId xmlns:a16="http://schemas.microsoft.com/office/drawing/2014/main" id="{B33A0F34-0E33-4BDF-8C8D-0D113AC9E46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10454361"/>
              </p:ext>
            </p:extLst>
          </p:nvPr>
        </p:nvGraphicFramePr>
        <p:xfrm>
          <a:off x="4054639" y="0"/>
          <a:ext cx="4009525" cy="2295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1" name="Chart 20">
            <a:extLst>
              <a:ext uri="{FF2B5EF4-FFF2-40B4-BE49-F238E27FC236}">
                <a16:creationId xmlns:a16="http://schemas.microsoft.com/office/drawing/2014/main" id="{8A3AC7FE-896E-4201-ABEC-2F4F6F259F3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47443086"/>
              </p:ext>
            </p:extLst>
          </p:nvPr>
        </p:nvGraphicFramePr>
        <p:xfrm>
          <a:off x="8125326" y="0"/>
          <a:ext cx="3997491" cy="2295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3" name="Chart 22">
            <a:extLst>
              <a:ext uri="{FF2B5EF4-FFF2-40B4-BE49-F238E27FC236}">
                <a16:creationId xmlns:a16="http://schemas.microsoft.com/office/drawing/2014/main" id="{F0C31C73-6600-48F0-BBB2-CFCD9CD502A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5470317"/>
              </p:ext>
            </p:extLst>
          </p:nvPr>
        </p:nvGraphicFramePr>
        <p:xfrm>
          <a:off x="4056644" y="2260151"/>
          <a:ext cx="4005513" cy="2295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4" name="Chart 23">
            <a:extLst>
              <a:ext uri="{FF2B5EF4-FFF2-40B4-BE49-F238E27FC236}">
                <a16:creationId xmlns:a16="http://schemas.microsoft.com/office/drawing/2014/main" id="{94F6387F-BA0F-4A39-B6C6-6DD3EE7DE41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85390422"/>
              </p:ext>
            </p:extLst>
          </p:nvPr>
        </p:nvGraphicFramePr>
        <p:xfrm>
          <a:off x="8125326" y="2260151"/>
          <a:ext cx="3997491" cy="22953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5" name="Chart 24">
            <a:extLst>
              <a:ext uri="{FF2B5EF4-FFF2-40B4-BE49-F238E27FC236}">
                <a16:creationId xmlns:a16="http://schemas.microsoft.com/office/drawing/2014/main" id="{B52ECDB6-1F4E-4DCF-A5B6-883FADBC503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02340610"/>
              </p:ext>
            </p:extLst>
          </p:nvPr>
        </p:nvGraphicFramePr>
        <p:xfrm>
          <a:off x="-2007" y="4562600"/>
          <a:ext cx="4005513" cy="2295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27" name="Chart 26">
            <a:extLst>
              <a:ext uri="{FF2B5EF4-FFF2-40B4-BE49-F238E27FC236}">
                <a16:creationId xmlns:a16="http://schemas.microsoft.com/office/drawing/2014/main" id="{4556D713-ED25-4AE6-9712-0565A26B299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95475466"/>
              </p:ext>
            </p:extLst>
          </p:nvPr>
        </p:nvGraphicFramePr>
        <p:xfrm>
          <a:off x="4054637" y="4562600"/>
          <a:ext cx="4005514" cy="2295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28" name="Chart 27">
            <a:extLst>
              <a:ext uri="{FF2B5EF4-FFF2-40B4-BE49-F238E27FC236}">
                <a16:creationId xmlns:a16="http://schemas.microsoft.com/office/drawing/2014/main" id="{C4D0A9AF-24AF-4237-BB37-D95630ADC65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85159667"/>
              </p:ext>
            </p:extLst>
          </p:nvPr>
        </p:nvGraphicFramePr>
        <p:xfrm>
          <a:off x="0" y="2267200"/>
          <a:ext cx="4005513" cy="2295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35576119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6E4C703-CF87-493E-9900-9749A6554702}"/>
              </a:ext>
            </a:extLst>
          </p:cNvPr>
          <p:cNvSpPr txBox="1"/>
          <p:nvPr/>
        </p:nvSpPr>
        <p:spPr>
          <a:xfrm>
            <a:off x="178967" y="4883940"/>
            <a:ext cx="86707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Suggestions for increasing observer participation?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3F34D9A-14BF-41B6-8956-738CEEABE9E8}"/>
              </a:ext>
            </a:extLst>
          </p:cNvPr>
          <p:cNvSpPr txBox="1"/>
          <p:nvPr/>
        </p:nvSpPr>
        <p:spPr>
          <a:xfrm>
            <a:off x="0" y="1072310"/>
            <a:ext cx="53660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Is observer data useful to model?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7AE605-DDFC-4640-B03F-FDD75C7E0CD0}"/>
              </a:ext>
            </a:extLst>
          </p:cNvPr>
          <p:cNvSpPr txBox="1"/>
          <p:nvPr/>
        </p:nvSpPr>
        <p:spPr>
          <a:xfrm>
            <a:off x="166936" y="-46410"/>
            <a:ext cx="54783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Handling / Bycatch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CDC89E7-A49A-4B3E-8023-AA82D06F3B8C}"/>
              </a:ext>
            </a:extLst>
          </p:cNvPr>
          <p:cNvSpPr txBox="1"/>
          <p:nvPr/>
        </p:nvSpPr>
        <p:spPr>
          <a:xfrm>
            <a:off x="622632" y="1867672"/>
            <a:ext cx="64679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</a:rPr>
              <a:t>Yes</a:t>
            </a:r>
            <a:r>
              <a:rPr lang="en-US" sz="2800" dirty="0"/>
              <a:t> – use crab lengths to calculate retention curves to estimate </a:t>
            </a:r>
            <a:r>
              <a:rPr lang="en-US" sz="2800" dirty="0">
                <a:solidFill>
                  <a:srgbClr val="C00000"/>
                </a:solidFill>
              </a:rPr>
              <a:t>discarded crab 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8679699-BEB7-401F-997B-5A1D1516EB87}"/>
              </a:ext>
            </a:extLst>
          </p:cNvPr>
          <p:cNvGrpSpPr/>
          <p:nvPr/>
        </p:nvGrpSpPr>
        <p:grpSpPr>
          <a:xfrm>
            <a:off x="2823412" y="3419760"/>
            <a:ext cx="5438274" cy="849658"/>
            <a:chOff x="5077326" y="3513809"/>
            <a:chExt cx="4211053" cy="1130969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7488F96-0069-43E7-91C3-0F662836DE4D}"/>
                </a:ext>
              </a:extLst>
            </p:cNvPr>
            <p:cNvSpPr/>
            <p:nvPr/>
          </p:nvSpPr>
          <p:spPr>
            <a:xfrm>
              <a:off x="5077326" y="3513809"/>
              <a:ext cx="4211053" cy="1130969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1036031-717C-47A4-BDC0-755A7EADA79A}"/>
                </a:ext>
              </a:extLst>
            </p:cNvPr>
            <p:cNvSpPr txBox="1"/>
            <p:nvPr/>
          </p:nvSpPr>
          <p:spPr>
            <a:xfrm>
              <a:off x="5285873" y="3591848"/>
              <a:ext cx="379395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C00000"/>
                  </a:solidFill>
                </a:rPr>
                <a:t>Discards</a:t>
              </a:r>
              <a:r>
                <a:rPr lang="en-US" dirty="0"/>
                <a:t> are important because they inform the abundance estimate for the next model year</a:t>
              </a:r>
            </a:p>
          </p:txBody>
        </p:sp>
      </p:grp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EDBBD31-695F-4940-AD46-BD89FF1BD661}"/>
              </a:ext>
            </a:extLst>
          </p:cNvPr>
          <p:cNvCxnSpPr>
            <a:cxnSpLocks/>
          </p:cNvCxnSpPr>
          <p:nvPr/>
        </p:nvCxnSpPr>
        <p:spPr>
          <a:xfrm flipH="1">
            <a:off x="5542548" y="2805238"/>
            <a:ext cx="553452" cy="517158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A731B9A0-6A68-45AE-81DE-9EC5834FF6A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663894">
            <a:off x="8144429" y="-524358"/>
            <a:ext cx="3103133" cy="4895512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3824AD05-6B65-4ED8-A9E3-D6235DA22219}"/>
              </a:ext>
            </a:extLst>
          </p:cNvPr>
          <p:cNvSpPr txBox="1"/>
          <p:nvPr/>
        </p:nvSpPr>
        <p:spPr>
          <a:xfrm>
            <a:off x="622631" y="5785690"/>
            <a:ext cx="105827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Maintain ‘large boat’ observers and have logbook-type collection from ‘small boats’</a:t>
            </a:r>
          </a:p>
        </p:txBody>
      </p:sp>
    </p:spTree>
    <p:extLst>
      <p:ext uri="{BB962C8B-B14F-4D97-AF65-F5344CB8AC3E}">
        <p14:creationId xmlns:p14="http://schemas.microsoft.com/office/powerpoint/2010/main" val="23344598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4269648-4577-4F15-B50A-A6A49D933A48}"/>
              </a:ext>
            </a:extLst>
          </p:cNvPr>
          <p:cNvSpPr txBox="1"/>
          <p:nvPr/>
        </p:nvSpPr>
        <p:spPr>
          <a:xfrm>
            <a:off x="903792" y="737937"/>
            <a:ext cx="55265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C00000"/>
                </a:solidFill>
              </a:rPr>
              <a:t>Any other thoughts on Norton Sound red king crab?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C2C936-526A-4C0C-A924-3636F67F2FC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4381" y="648983"/>
            <a:ext cx="4176122" cy="55600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0CB737E-C2EC-48F6-87B0-7EF0AF5F849D}"/>
              </a:ext>
            </a:extLst>
          </p:cNvPr>
          <p:cNvSpPr txBox="1"/>
          <p:nvPr/>
        </p:nvSpPr>
        <p:spPr>
          <a:xfrm>
            <a:off x="270968" y="2811835"/>
            <a:ext cx="655637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ADF&amp;G thanks subsistence and commercial crab fishermen for helping us collect information to help manage red king crab fisheries.</a:t>
            </a:r>
          </a:p>
          <a:p>
            <a:endParaRPr lang="en-US" dirty="0"/>
          </a:p>
          <a:p>
            <a:pPr algn="ctr"/>
            <a:r>
              <a:rPr lang="en-US" dirty="0"/>
              <a:t>ADF&amp;G thanks Norton Sound Economic Development Corporation for their participation in and support of data collection projects to enhance management of red king crab fisheries.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4FBDB3B-58E5-43B0-83A8-A0F1C12FB79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2442" y="4927934"/>
            <a:ext cx="1773421" cy="1780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0861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C253935-5B0A-4038-810A-EBFE47E8910E}"/>
              </a:ext>
            </a:extLst>
          </p:cNvPr>
          <p:cNvSpPr txBox="1"/>
          <p:nvPr/>
        </p:nvSpPr>
        <p:spPr>
          <a:xfrm>
            <a:off x="183819" y="96839"/>
            <a:ext cx="33213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Introduction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599B577-7884-44CF-B94E-0521D079E36A}"/>
              </a:ext>
            </a:extLst>
          </p:cNvPr>
          <p:cNvSpPr txBox="1"/>
          <p:nvPr/>
        </p:nvSpPr>
        <p:spPr>
          <a:xfrm>
            <a:off x="183819" y="1763769"/>
            <a:ext cx="502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C00000"/>
                </a:solidFill>
              </a:rPr>
              <a:t>Topics for discussion-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5FF49C3-0EC5-4ADA-A5FD-F18D78E2639F}"/>
              </a:ext>
            </a:extLst>
          </p:cNvPr>
          <p:cNvSpPr txBox="1"/>
          <p:nvPr/>
        </p:nvSpPr>
        <p:spPr>
          <a:xfrm>
            <a:off x="183819" y="3714388"/>
            <a:ext cx="11831718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Trawl survey stratification and/or estimating abundance in </a:t>
            </a:r>
            <a:r>
              <a:rPr lang="en-US" sz="2800" dirty="0" err="1"/>
              <a:t>untrawled</a:t>
            </a:r>
            <a:r>
              <a:rPr lang="en-US" sz="2800" dirty="0"/>
              <a:t> stations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Male size at maturity</a:t>
            </a:r>
          </a:p>
          <a:p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Disappearing large males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Handling/ bycatch/observer data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E3F54FB-A418-4B57-975C-B3A74CE4EDB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6653" y="312503"/>
            <a:ext cx="7553599" cy="318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2773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F2BA098-F398-4BC3-9B3F-1A0970DBCFBB}"/>
              </a:ext>
            </a:extLst>
          </p:cNvPr>
          <p:cNvSpPr txBox="1"/>
          <p:nvPr/>
        </p:nvSpPr>
        <p:spPr>
          <a:xfrm>
            <a:off x="151735" y="-63582"/>
            <a:ext cx="48132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Trawl survey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59D761-F215-47E1-AF61-8C193C1BE6EF}"/>
              </a:ext>
            </a:extLst>
          </p:cNvPr>
          <p:cNvSpPr txBox="1"/>
          <p:nvPr/>
        </p:nvSpPr>
        <p:spPr>
          <a:xfrm>
            <a:off x="8423585" y="959992"/>
            <a:ext cx="30409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Triennial bottom trawl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E5774F8-8F38-437C-8B56-232286C3CD80}"/>
              </a:ext>
            </a:extLst>
          </p:cNvPr>
          <p:cNvSpPr txBox="1"/>
          <p:nvPr/>
        </p:nvSpPr>
        <p:spPr>
          <a:xfrm>
            <a:off x="8265652" y="3043777"/>
            <a:ext cx="3356849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Core and Tier 1 stations became standardized in 1998 (Fair 1998)</a:t>
            </a:r>
          </a:p>
          <a:p>
            <a:endParaRPr lang="en-US" dirty="0"/>
          </a:p>
          <a:p>
            <a:r>
              <a:rPr lang="en-US" dirty="0"/>
              <a:t>Tiers 2 </a:t>
            </a:r>
            <a:r>
              <a:rPr lang="en-US" sz="2000" dirty="0"/>
              <a:t>and</a:t>
            </a:r>
            <a:r>
              <a:rPr lang="en-US" dirty="0"/>
              <a:t> 3 were reported in 2002 trawl report (Brennan 2002)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2D0195-8D57-461C-B7ED-A9ED65889280}"/>
              </a:ext>
            </a:extLst>
          </p:cNvPr>
          <p:cNvSpPr txBox="1"/>
          <p:nvPr/>
        </p:nvSpPr>
        <p:spPr>
          <a:xfrm>
            <a:off x="9121243" y="2345424"/>
            <a:ext cx="1645666" cy="372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10 X 10 nm grid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9FB2E13-EEF0-4CF3-BA15-4312C6BB4FCC}"/>
              </a:ext>
            </a:extLst>
          </p:cNvPr>
          <p:cNvSpPr txBox="1"/>
          <p:nvPr/>
        </p:nvSpPr>
        <p:spPr>
          <a:xfrm>
            <a:off x="8532912" y="5067011"/>
            <a:ext cx="28223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</a:rPr>
              <a:t>Abundance:</a:t>
            </a:r>
            <a:r>
              <a:rPr lang="en-US" sz="2400" dirty="0"/>
              <a:t> </a:t>
            </a:r>
          </a:p>
          <a:p>
            <a:pPr algn="ctr"/>
            <a:r>
              <a:rPr lang="en-US" sz="2400" dirty="0"/>
              <a:t>area swept method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CBDD20-463E-4A7E-BD74-8971225611C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689" y="885390"/>
            <a:ext cx="7321931" cy="527959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C0B2E65-463F-46E6-9C22-0A9FCE2735F1}"/>
              </a:ext>
            </a:extLst>
          </p:cNvPr>
          <p:cNvSpPr txBox="1"/>
          <p:nvPr/>
        </p:nvSpPr>
        <p:spPr>
          <a:xfrm>
            <a:off x="9349746" y="1653934"/>
            <a:ext cx="1188659" cy="382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1976-2017</a:t>
            </a:r>
          </a:p>
        </p:txBody>
      </p:sp>
    </p:spTree>
    <p:extLst>
      <p:ext uri="{BB962C8B-B14F-4D97-AF65-F5344CB8AC3E}">
        <p14:creationId xmlns:p14="http://schemas.microsoft.com/office/powerpoint/2010/main" val="11670451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D3C9298F-AC0E-4F2E-A6A6-05F9243423BD}"/>
              </a:ext>
            </a:extLst>
          </p:cNvPr>
          <p:cNvGrpSpPr/>
          <p:nvPr/>
        </p:nvGrpSpPr>
        <p:grpSpPr>
          <a:xfrm>
            <a:off x="461342" y="3667371"/>
            <a:ext cx="11269316" cy="2273327"/>
            <a:chOff x="455254" y="3216076"/>
            <a:chExt cx="11269316" cy="2273327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5BD288FE-0428-4A21-9D78-86F3498EEBF7}"/>
                </a:ext>
              </a:extLst>
            </p:cNvPr>
            <p:cNvGrpSpPr/>
            <p:nvPr/>
          </p:nvGrpSpPr>
          <p:grpSpPr>
            <a:xfrm>
              <a:off x="455254" y="3216076"/>
              <a:ext cx="11269316" cy="2273327"/>
              <a:chOff x="141476" y="3229112"/>
              <a:chExt cx="11269316" cy="2273327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CD3C91DB-760B-4809-8255-87EA0C7F7BB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41476" y="3233535"/>
                <a:ext cx="2814313" cy="2268904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A29EC71C-1DAC-4EEC-9E38-421ED565874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970661" y="3233534"/>
                <a:ext cx="2814313" cy="2265787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20FB8E91-031E-4D6E-A847-14E56A602AA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779493" y="3229112"/>
                <a:ext cx="2818174" cy="2273327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5399179F-FBD6-42A6-BCAD-422A8BD8ABA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599622" y="3229112"/>
                <a:ext cx="2811170" cy="2273327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31DA548-40CA-49C2-BBAB-A7911380708B}"/>
                </a:ext>
              </a:extLst>
            </p:cNvPr>
            <p:cNvSpPr txBox="1"/>
            <p:nvPr/>
          </p:nvSpPr>
          <p:spPr>
            <a:xfrm>
              <a:off x="1732547" y="3275110"/>
              <a:ext cx="61762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2008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2125F81-C799-4194-A34D-76A8F4D90F64}"/>
                </a:ext>
              </a:extLst>
            </p:cNvPr>
            <p:cNvSpPr txBox="1"/>
            <p:nvPr/>
          </p:nvSpPr>
          <p:spPr>
            <a:xfrm>
              <a:off x="4536551" y="3275110"/>
              <a:ext cx="61762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2011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508B1BA-F954-4B6B-B320-6F3520CC5302}"/>
                </a:ext>
              </a:extLst>
            </p:cNvPr>
            <p:cNvSpPr txBox="1"/>
            <p:nvPr/>
          </p:nvSpPr>
          <p:spPr>
            <a:xfrm>
              <a:off x="10018996" y="3275110"/>
              <a:ext cx="61762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2017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81B2C3F-44C9-42F7-888B-BFAD34419DA6}"/>
                </a:ext>
              </a:extLst>
            </p:cNvPr>
            <p:cNvSpPr txBox="1"/>
            <p:nvPr/>
          </p:nvSpPr>
          <p:spPr>
            <a:xfrm>
              <a:off x="7413914" y="3275110"/>
              <a:ext cx="61762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2014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B88A65DB-F38E-4DA4-8789-B6359D578E31}"/>
              </a:ext>
            </a:extLst>
          </p:cNvPr>
          <p:cNvGrpSpPr/>
          <p:nvPr/>
        </p:nvGrpSpPr>
        <p:grpSpPr>
          <a:xfrm>
            <a:off x="455254" y="1264183"/>
            <a:ext cx="11317353" cy="2281760"/>
            <a:chOff x="473166" y="808990"/>
            <a:chExt cx="11317353" cy="2281760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45C53CCE-430B-4C8B-AB21-D87B22268EF8}"/>
                </a:ext>
              </a:extLst>
            </p:cNvPr>
            <p:cNvGrpSpPr/>
            <p:nvPr/>
          </p:nvGrpSpPr>
          <p:grpSpPr>
            <a:xfrm>
              <a:off x="473166" y="808990"/>
              <a:ext cx="11317353" cy="2281760"/>
              <a:chOff x="172548" y="830820"/>
              <a:chExt cx="11317353" cy="2281760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47840CA9-BF6F-43C0-8D4F-9D84DB06302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804836" y="836836"/>
                <a:ext cx="2836528" cy="2271733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C01A535D-41EA-49C2-AF5C-C5473E67683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653373" y="830820"/>
                <a:ext cx="2836528" cy="228176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338AFA12-AD0B-4DDC-AE2E-132094312F9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72548" y="830820"/>
                <a:ext cx="2804054" cy="2268905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249444B9-A0AF-4611-931A-0AC25CAA5C7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976602" y="830820"/>
                <a:ext cx="2804054" cy="2268905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7821C71-1E48-4BCE-82CA-EFCBB901D691}"/>
                </a:ext>
              </a:extLst>
            </p:cNvPr>
            <p:cNvSpPr txBox="1"/>
            <p:nvPr/>
          </p:nvSpPr>
          <p:spPr>
            <a:xfrm>
              <a:off x="10018996" y="910964"/>
              <a:ext cx="61762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2006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6974CC3-6AAA-43BF-AB52-32F88FD54A95}"/>
                </a:ext>
              </a:extLst>
            </p:cNvPr>
            <p:cNvSpPr txBox="1"/>
            <p:nvPr/>
          </p:nvSpPr>
          <p:spPr>
            <a:xfrm>
              <a:off x="7413914" y="910964"/>
              <a:ext cx="61762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2002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D2339D6-C072-4EC4-BBA6-892FEFF5836B}"/>
                </a:ext>
              </a:extLst>
            </p:cNvPr>
            <p:cNvSpPr txBox="1"/>
            <p:nvPr/>
          </p:nvSpPr>
          <p:spPr>
            <a:xfrm>
              <a:off x="4536551" y="910964"/>
              <a:ext cx="61762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1999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40707BFC-921C-46DE-92AD-A8FA6B171449}"/>
                </a:ext>
              </a:extLst>
            </p:cNvPr>
            <p:cNvSpPr txBox="1"/>
            <p:nvPr/>
          </p:nvSpPr>
          <p:spPr>
            <a:xfrm>
              <a:off x="1732547" y="910964"/>
              <a:ext cx="61762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1996</a:t>
              </a: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402D95D7-92D0-4A9A-9563-339F1871CD4E}"/>
              </a:ext>
            </a:extLst>
          </p:cNvPr>
          <p:cNvSpPr txBox="1"/>
          <p:nvPr/>
        </p:nvSpPr>
        <p:spPr>
          <a:xfrm>
            <a:off x="294404" y="6136105"/>
            <a:ext cx="11620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cs typeface="Times New Roman" panose="02020603050405020304" pitchFamily="18" charset="0"/>
              </a:rPr>
              <a:t>47 (2014) to 86 (2008) stations in a survey </a:t>
            </a:r>
            <a:r>
              <a:rPr lang="en-US" sz="2400" dirty="0"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400" dirty="0">
                <a:cs typeface="Times New Roman" panose="02020603050405020304" pitchFamily="18" charset="0"/>
              </a:rPr>
              <a:t> it was assumed zero crab at </a:t>
            </a:r>
            <a:r>
              <a:rPr lang="en-US" sz="2400" dirty="0" err="1">
                <a:cs typeface="Times New Roman" panose="02020603050405020304" pitchFamily="18" charset="0"/>
              </a:rPr>
              <a:t>untrawled</a:t>
            </a:r>
            <a:r>
              <a:rPr lang="en-US" sz="2400" dirty="0">
                <a:cs typeface="Times New Roman" panose="02020603050405020304" pitchFamily="18" charset="0"/>
              </a:rPr>
              <a:t> stations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4FD502D-6DE8-4B94-B896-6DD5DE9089C2}"/>
              </a:ext>
            </a:extLst>
          </p:cNvPr>
          <p:cNvSpPr txBox="1"/>
          <p:nvPr/>
        </p:nvSpPr>
        <p:spPr>
          <a:xfrm>
            <a:off x="151735" y="-63582"/>
            <a:ext cx="48132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Trawl survey</a:t>
            </a:r>
          </a:p>
        </p:txBody>
      </p:sp>
    </p:spTree>
    <p:extLst>
      <p:ext uri="{BB962C8B-B14F-4D97-AF65-F5344CB8AC3E}">
        <p14:creationId xmlns:p14="http://schemas.microsoft.com/office/powerpoint/2010/main" val="40599900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3A4DE45-2043-45B3-9944-D6C4C77F07F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0402" y="767415"/>
            <a:ext cx="8069179" cy="582524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2975068-33A3-4A44-83E8-95E022C876F5}"/>
              </a:ext>
            </a:extLst>
          </p:cNvPr>
          <p:cNvSpPr txBox="1"/>
          <p:nvPr/>
        </p:nvSpPr>
        <p:spPr>
          <a:xfrm>
            <a:off x="8767010" y="1214553"/>
            <a:ext cx="29597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Redefined trawl area to include 60 stations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FC3B32-9F8E-4F36-9228-31A47EB651EA}"/>
              </a:ext>
            </a:extLst>
          </p:cNvPr>
          <p:cNvSpPr txBox="1"/>
          <p:nvPr/>
        </p:nvSpPr>
        <p:spPr>
          <a:xfrm>
            <a:off x="2766718" y="1804737"/>
            <a:ext cx="2807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076838F-E68A-4A59-90FB-D81660184C86}"/>
              </a:ext>
            </a:extLst>
          </p:cNvPr>
          <p:cNvSpPr txBox="1"/>
          <p:nvPr/>
        </p:nvSpPr>
        <p:spPr>
          <a:xfrm>
            <a:off x="3080084" y="1860884"/>
            <a:ext cx="2807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12624B0-260A-405F-A062-E2ED899DA46D}"/>
              </a:ext>
            </a:extLst>
          </p:cNvPr>
          <p:cNvSpPr txBox="1"/>
          <p:nvPr/>
        </p:nvSpPr>
        <p:spPr>
          <a:xfrm>
            <a:off x="5570560" y="2645606"/>
            <a:ext cx="2807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3A84A1B-E4F6-456F-9A2E-D8AAA0F02F34}"/>
              </a:ext>
            </a:extLst>
          </p:cNvPr>
          <p:cNvSpPr txBox="1"/>
          <p:nvPr/>
        </p:nvSpPr>
        <p:spPr>
          <a:xfrm>
            <a:off x="5955631" y="2708287"/>
            <a:ext cx="2807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60A4440-09F9-41FA-AFF9-03E5AF6BA10D}"/>
              </a:ext>
            </a:extLst>
          </p:cNvPr>
          <p:cNvSpPr txBox="1"/>
          <p:nvPr/>
        </p:nvSpPr>
        <p:spPr>
          <a:xfrm>
            <a:off x="8767010" y="2339318"/>
            <a:ext cx="315227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/>
              <a:t>Based on the tiers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/>
              <a:t>Crab presence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/>
              <a:t>Efficient trawl path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/>
              <a:t>Reasonable number of stations for weather windows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18D87A6-25E6-44FA-BA01-8A3974C0368E}"/>
              </a:ext>
            </a:extLst>
          </p:cNvPr>
          <p:cNvSpPr txBox="1"/>
          <p:nvPr/>
        </p:nvSpPr>
        <p:spPr>
          <a:xfrm>
            <a:off x="8799093" y="5310016"/>
            <a:ext cx="31522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</a:rPr>
              <a:t>Setting the stage for stratification methods…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825541E-57B6-40DE-B75B-21657088F0D8}"/>
              </a:ext>
            </a:extLst>
          </p:cNvPr>
          <p:cNvSpPr txBox="1"/>
          <p:nvPr/>
        </p:nvSpPr>
        <p:spPr>
          <a:xfrm>
            <a:off x="9533020" y="658970"/>
            <a:ext cx="1427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2018 - 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CDEED29-1F86-4164-8246-C3F97B77D814}"/>
              </a:ext>
            </a:extLst>
          </p:cNvPr>
          <p:cNvSpPr txBox="1"/>
          <p:nvPr/>
        </p:nvSpPr>
        <p:spPr>
          <a:xfrm>
            <a:off x="8469457" y="82181"/>
            <a:ext cx="38115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Annual bottom trawl survey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EB64AB9-06BA-497C-8170-0D6D91FF8CA1}"/>
              </a:ext>
            </a:extLst>
          </p:cNvPr>
          <p:cNvSpPr txBox="1"/>
          <p:nvPr/>
        </p:nvSpPr>
        <p:spPr>
          <a:xfrm>
            <a:off x="0" y="-102486"/>
            <a:ext cx="48132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Trawl survey</a:t>
            </a:r>
          </a:p>
        </p:txBody>
      </p:sp>
    </p:spTree>
    <p:extLst>
      <p:ext uri="{BB962C8B-B14F-4D97-AF65-F5344CB8AC3E}">
        <p14:creationId xmlns:p14="http://schemas.microsoft.com/office/powerpoint/2010/main" val="31326465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7F1158-2CB3-4993-9790-D670D03CDDD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904" y="742286"/>
            <a:ext cx="4258830" cy="320777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E668DD2-0168-42EC-8ED0-0B33E896BAC9}"/>
              </a:ext>
            </a:extLst>
          </p:cNvPr>
          <p:cNvSpPr txBox="1"/>
          <p:nvPr/>
        </p:nvSpPr>
        <p:spPr>
          <a:xfrm>
            <a:off x="554295" y="-88711"/>
            <a:ext cx="48132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Trawl survey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32EB049-8633-4F12-B8ED-FDC3F1B9A26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1905" y="3067620"/>
            <a:ext cx="4258829" cy="318264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7AAD349-EB64-416B-98E3-76EA85B9A1F4}"/>
              </a:ext>
            </a:extLst>
          </p:cNvPr>
          <p:cNvSpPr txBox="1"/>
          <p:nvPr/>
        </p:nvSpPr>
        <p:spPr>
          <a:xfrm>
            <a:off x="1315453" y="6330479"/>
            <a:ext cx="18528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bathymetry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CA85E12-125F-4EA8-A528-06F5DAABE340}"/>
              </a:ext>
            </a:extLst>
          </p:cNvPr>
          <p:cNvSpPr txBox="1"/>
          <p:nvPr/>
        </p:nvSpPr>
        <p:spPr>
          <a:xfrm>
            <a:off x="4373217" y="112345"/>
            <a:ext cx="39864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Example stratifications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373B95E-8B6F-4069-947F-D9D133939B35}"/>
              </a:ext>
            </a:extLst>
          </p:cNvPr>
          <p:cNvSpPr txBox="1"/>
          <p:nvPr/>
        </p:nvSpPr>
        <p:spPr>
          <a:xfrm>
            <a:off x="7293462" y="6369536"/>
            <a:ext cx="48687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Other suggestions or strategies???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F76B42A-4CD5-467E-A118-2484B0400002}"/>
              </a:ext>
            </a:extLst>
          </p:cNvPr>
          <p:cNvSpPr txBox="1"/>
          <p:nvPr/>
        </p:nvSpPr>
        <p:spPr>
          <a:xfrm>
            <a:off x="4735441" y="5402148"/>
            <a:ext cx="21996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sediment type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4E9BD9-F524-42C0-AE60-B717A6E0D51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40972" y="625201"/>
            <a:ext cx="4396733" cy="312480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1F91157-C1C3-4EF2-9ED9-FAA1FB84944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7949" y="3227106"/>
            <a:ext cx="4178968" cy="300569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048D553-619D-4C6B-BE50-5A6834357D85}"/>
              </a:ext>
            </a:extLst>
          </p:cNvPr>
          <p:cNvSpPr txBox="1"/>
          <p:nvPr/>
        </p:nvSpPr>
        <p:spPr>
          <a:xfrm>
            <a:off x="5491924" y="1438691"/>
            <a:ext cx="19272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temperature</a:t>
            </a:r>
          </a:p>
        </p:txBody>
      </p:sp>
    </p:spTree>
    <p:extLst>
      <p:ext uri="{BB962C8B-B14F-4D97-AF65-F5344CB8AC3E}">
        <p14:creationId xmlns:p14="http://schemas.microsoft.com/office/powerpoint/2010/main" val="19794435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Chart 16">
            <a:extLst>
              <a:ext uri="{FF2B5EF4-FFF2-40B4-BE49-F238E27FC236}">
                <a16:creationId xmlns:a16="http://schemas.microsoft.com/office/drawing/2014/main" id="{A246D287-6E92-4D34-9E3F-0B403665C37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38304726"/>
              </p:ext>
            </p:extLst>
          </p:nvPr>
        </p:nvGraphicFramePr>
        <p:xfrm>
          <a:off x="6930186" y="3429001"/>
          <a:ext cx="5061285" cy="26830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AE8E52BD-C4AF-4EC5-85F4-22EDB6BBAFA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67264667"/>
              </p:ext>
            </p:extLst>
          </p:nvPr>
        </p:nvGraphicFramePr>
        <p:xfrm>
          <a:off x="6930189" y="102898"/>
          <a:ext cx="5061284" cy="28167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8" name="Group 7">
            <a:extLst>
              <a:ext uri="{FF2B5EF4-FFF2-40B4-BE49-F238E27FC236}">
                <a16:creationId xmlns:a16="http://schemas.microsoft.com/office/drawing/2014/main" id="{1788E2DC-A24B-49E6-8C7F-38B33BD65032}"/>
              </a:ext>
            </a:extLst>
          </p:cNvPr>
          <p:cNvGrpSpPr/>
          <p:nvPr/>
        </p:nvGrpSpPr>
        <p:grpSpPr>
          <a:xfrm>
            <a:off x="10744532" y="6112043"/>
            <a:ext cx="1540042" cy="794448"/>
            <a:chOff x="874294" y="1471681"/>
            <a:chExt cx="1491917" cy="794448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0B8C770-FC7A-4618-B23F-39D3110AC14E}"/>
                </a:ext>
              </a:extLst>
            </p:cNvPr>
            <p:cNvSpPr/>
            <p:nvPr/>
          </p:nvSpPr>
          <p:spPr>
            <a:xfrm>
              <a:off x="874294" y="1588168"/>
              <a:ext cx="128337" cy="136358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78C3D5F-AF80-4EA8-9823-97631306D29D}"/>
                </a:ext>
              </a:extLst>
            </p:cNvPr>
            <p:cNvSpPr/>
            <p:nvPr/>
          </p:nvSpPr>
          <p:spPr>
            <a:xfrm>
              <a:off x="874294" y="2013284"/>
              <a:ext cx="128337" cy="136358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415EEE5-8540-4A90-8967-805915ADE786}"/>
                </a:ext>
              </a:extLst>
            </p:cNvPr>
            <p:cNvSpPr txBox="1"/>
            <p:nvPr/>
          </p:nvSpPr>
          <p:spPr>
            <a:xfrm>
              <a:off x="1138989" y="1471681"/>
              <a:ext cx="12272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No Clutch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2203D66-91B2-4744-B8CE-3C53DD5145C6}"/>
                </a:ext>
              </a:extLst>
            </p:cNvPr>
            <p:cNvSpPr txBox="1"/>
            <p:nvPr/>
          </p:nvSpPr>
          <p:spPr>
            <a:xfrm>
              <a:off x="1138989" y="1896797"/>
              <a:ext cx="12272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Clutch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7C699099-D006-4ED8-9469-D018D004C28C}"/>
              </a:ext>
            </a:extLst>
          </p:cNvPr>
          <p:cNvSpPr txBox="1"/>
          <p:nvPr/>
        </p:nvSpPr>
        <p:spPr>
          <a:xfrm>
            <a:off x="7668123" y="2970753"/>
            <a:ext cx="35854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Observer data 2012-2017; n = 1867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8CA9952-6F99-4C6F-AB59-CE1249E39AFB}"/>
              </a:ext>
            </a:extLst>
          </p:cNvPr>
          <p:cNvSpPr txBox="1"/>
          <p:nvPr/>
        </p:nvSpPr>
        <p:spPr>
          <a:xfrm>
            <a:off x="13370" y="13536"/>
            <a:ext cx="66501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Male size at ____maturity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CE53491-3F52-4D25-8F3A-8303AEAC6613}"/>
              </a:ext>
            </a:extLst>
          </p:cNvPr>
          <p:cNvSpPr txBox="1"/>
          <p:nvPr/>
        </p:nvSpPr>
        <p:spPr>
          <a:xfrm>
            <a:off x="7255374" y="6206863"/>
            <a:ext cx="34891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Trawl survey 1996-2017, n = 520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D250D74-9493-470E-8CF3-D9695813EAE2}"/>
              </a:ext>
            </a:extLst>
          </p:cNvPr>
          <p:cNvCxnSpPr>
            <a:cxnSpLocks/>
          </p:cNvCxnSpPr>
          <p:nvPr/>
        </p:nvCxnSpPr>
        <p:spPr>
          <a:xfrm>
            <a:off x="7483642" y="4547937"/>
            <a:ext cx="4436307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8810984-5344-459A-96C2-01141D29C07A}"/>
              </a:ext>
            </a:extLst>
          </p:cNvPr>
          <p:cNvCxnSpPr>
            <a:cxnSpLocks/>
          </p:cNvCxnSpPr>
          <p:nvPr/>
        </p:nvCxnSpPr>
        <p:spPr>
          <a:xfrm>
            <a:off x="7463589" y="1331495"/>
            <a:ext cx="4275886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7B9DBB98-6CD1-4F33-8746-B42559BD0F75}"/>
              </a:ext>
            </a:extLst>
          </p:cNvPr>
          <p:cNvSpPr txBox="1"/>
          <p:nvPr/>
        </p:nvSpPr>
        <p:spPr>
          <a:xfrm>
            <a:off x="192837" y="1331495"/>
            <a:ext cx="67216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Physiological maturity at 50 mm CL (Paul et al. 1991)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1A65DB3F-CCDD-4737-B596-F4DE4B47C7E8}"/>
              </a:ext>
            </a:extLst>
          </p:cNvPr>
          <p:cNvSpPr/>
          <p:nvPr/>
        </p:nvSpPr>
        <p:spPr>
          <a:xfrm>
            <a:off x="8740941" y="2343563"/>
            <a:ext cx="860591" cy="369329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FB8451A4-262C-46C3-A8AD-61F4298A818E}"/>
              </a:ext>
            </a:extLst>
          </p:cNvPr>
          <p:cNvSpPr/>
          <p:nvPr/>
        </p:nvSpPr>
        <p:spPr>
          <a:xfrm>
            <a:off x="9271499" y="5516841"/>
            <a:ext cx="860591" cy="369329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FF726681-361D-41DD-9F73-16556FE4E5AF}"/>
              </a:ext>
            </a:extLst>
          </p:cNvPr>
          <p:cNvGrpSpPr/>
          <p:nvPr/>
        </p:nvGrpSpPr>
        <p:grpSpPr>
          <a:xfrm>
            <a:off x="1389648" y="3839798"/>
            <a:ext cx="3436353" cy="787152"/>
            <a:chOff x="689811" y="2522260"/>
            <a:chExt cx="3436353" cy="787152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B14BD6D-B299-44D7-BFF2-AD0E250FA92D}"/>
                </a:ext>
              </a:extLst>
            </p:cNvPr>
            <p:cNvSpPr txBox="1"/>
            <p:nvPr/>
          </p:nvSpPr>
          <p:spPr>
            <a:xfrm>
              <a:off x="2211471" y="2734998"/>
              <a:ext cx="3529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=</a:t>
              </a:r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52129240-5725-4B56-B926-27442F55C5D2}"/>
                </a:ext>
              </a:extLst>
            </p:cNvPr>
            <p:cNvGrpSpPr/>
            <p:nvPr/>
          </p:nvGrpSpPr>
          <p:grpSpPr>
            <a:xfrm>
              <a:off x="689811" y="2522260"/>
              <a:ext cx="3436353" cy="787152"/>
              <a:chOff x="689811" y="2522260"/>
              <a:chExt cx="3436353" cy="787152"/>
            </a:xfrm>
          </p:grpSpPr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7C58309-85B3-4C6D-B49F-CEDA00598F32}"/>
                  </a:ext>
                </a:extLst>
              </p:cNvPr>
              <p:cNvSpPr txBox="1"/>
              <p:nvPr/>
            </p:nvSpPr>
            <p:spPr>
              <a:xfrm>
                <a:off x="689811" y="2522260"/>
                <a:ext cx="149191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130 mm CL-m</a:t>
                </a:r>
              </a:p>
            </p:txBody>
          </p: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FA135B1B-EDCE-4742-BE3E-766CA7352F4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89811" y="2919664"/>
                <a:ext cx="1347536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CC2D84D-DC11-439A-BBBD-53E2B428074A}"/>
                  </a:ext>
                </a:extLst>
              </p:cNvPr>
              <p:cNvSpPr txBox="1"/>
              <p:nvPr/>
            </p:nvSpPr>
            <p:spPr>
              <a:xfrm>
                <a:off x="725905" y="2940080"/>
                <a:ext cx="141972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102 mm CL-f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ED396BD3-83BC-49D1-818D-290D78F05D5D}"/>
                  </a:ext>
                </a:extLst>
              </p:cNvPr>
              <p:cNvSpPr txBox="1"/>
              <p:nvPr/>
            </p:nvSpPr>
            <p:spPr>
              <a:xfrm>
                <a:off x="2634249" y="2940080"/>
                <a:ext cx="149191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71 mm CL-f</a:t>
                </a:r>
              </a:p>
            </p:txBody>
          </p: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D8FA3312-1A31-4D22-A033-66CF4FD5A87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30500" y="2919664"/>
                <a:ext cx="11978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20669468-3432-404F-8157-8995A035EA59}"/>
                  </a:ext>
                </a:extLst>
              </p:cNvPr>
              <p:cNvSpPr txBox="1"/>
              <p:nvPr/>
            </p:nvSpPr>
            <p:spPr>
              <a:xfrm>
                <a:off x="2630238" y="2522260"/>
                <a:ext cx="149191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C00000"/>
                    </a:solidFill>
                  </a:rPr>
                  <a:t>91 mm CL-m</a:t>
                </a:r>
              </a:p>
            </p:txBody>
          </p:sp>
        </p:grpSp>
      </p:grpSp>
      <p:sp>
        <p:nvSpPr>
          <p:cNvPr id="32" name="Speech Bubble: Rectangle 31">
            <a:extLst>
              <a:ext uri="{FF2B5EF4-FFF2-40B4-BE49-F238E27FC236}">
                <a16:creationId xmlns:a16="http://schemas.microsoft.com/office/drawing/2014/main" id="{1348916B-7DF3-4E07-B340-DD4BCCAE81F1}"/>
              </a:ext>
            </a:extLst>
          </p:cNvPr>
          <p:cNvSpPr/>
          <p:nvPr/>
        </p:nvSpPr>
        <p:spPr>
          <a:xfrm>
            <a:off x="192837" y="2495782"/>
            <a:ext cx="2225174" cy="693461"/>
          </a:xfrm>
          <a:prstGeom prst="wedgeRectCallout">
            <a:avLst>
              <a:gd name="adj1" fmla="val 38131"/>
              <a:gd name="adj2" fmla="val 141806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4BEE466-EFF8-4FF9-AF1C-F3D4A2EA1D21}"/>
              </a:ext>
            </a:extLst>
          </p:cNvPr>
          <p:cNvSpPr txBox="1"/>
          <p:nvPr/>
        </p:nvSpPr>
        <p:spPr>
          <a:xfrm>
            <a:off x="202987" y="2495782"/>
            <a:ext cx="22644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Kodiak functional maturity </a:t>
            </a:r>
            <a:r>
              <a:rPr lang="en-US" sz="1200" dirty="0"/>
              <a:t>(Powell et al. 2002)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E51AB30-7542-43D2-B096-B46465277A6E}"/>
              </a:ext>
            </a:extLst>
          </p:cNvPr>
          <p:cNvGrpSpPr/>
          <p:nvPr/>
        </p:nvGrpSpPr>
        <p:grpSpPr>
          <a:xfrm>
            <a:off x="192837" y="5397533"/>
            <a:ext cx="2544347" cy="714511"/>
            <a:chOff x="210220" y="4128836"/>
            <a:chExt cx="2544347" cy="714511"/>
          </a:xfrm>
        </p:grpSpPr>
        <p:sp>
          <p:nvSpPr>
            <p:cNvPr id="34" name="Speech Bubble: Rectangle 33">
              <a:extLst>
                <a:ext uri="{FF2B5EF4-FFF2-40B4-BE49-F238E27FC236}">
                  <a16:creationId xmlns:a16="http://schemas.microsoft.com/office/drawing/2014/main" id="{8E8E66F5-28A9-4761-86F6-543D630802C2}"/>
                </a:ext>
              </a:extLst>
            </p:cNvPr>
            <p:cNvSpPr/>
            <p:nvPr/>
          </p:nvSpPr>
          <p:spPr>
            <a:xfrm>
              <a:off x="210220" y="4128839"/>
              <a:ext cx="2482516" cy="714508"/>
            </a:xfrm>
            <a:prstGeom prst="wedgeRectCallout">
              <a:avLst>
                <a:gd name="adj1" fmla="val 31151"/>
                <a:gd name="adj2" fmla="val -155004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494EE5D-9C11-458B-BFAE-D1EF9A6839EB}"/>
                </a:ext>
              </a:extLst>
            </p:cNvPr>
            <p:cNvSpPr txBox="1"/>
            <p:nvPr/>
          </p:nvSpPr>
          <p:spPr>
            <a:xfrm>
              <a:off x="272051" y="4128836"/>
              <a:ext cx="248251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Kodiak size at 50% </a:t>
              </a:r>
              <a:r>
                <a:rPr lang="en-US" dirty="0" err="1"/>
                <a:t>ovigerity</a:t>
              </a:r>
              <a:r>
                <a:rPr lang="en-US" dirty="0"/>
                <a:t> </a:t>
              </a:r>
              <a:r>
                <a:rPr lang="en-US" sz="1200" dirty="0"/>
                <a:t>(</a:t>
              </a:r>
              <a:r>
                <a:rPr lang="en-US" sz="1200" dirty="0" err="1"/>
                <a:t>Pengilly</a:t>
              </a:r>
              <a:r>
                <a:rPr lang="en-US" sz="1200" dirty="0"/>
                <a:t> et al. 2002)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7E2DF6F4-A15D-494A-9B96-88CA5D2656E7}"/>
              </a:ext>
            </a:extLst>
          </p:cNvPr>
          <p:cNvGrpSpPr/>
          <p:nvPr/>
        </p:nvGrpSpPr>
        <p:grpSpPr>
          <a:xfrm>
            <a:off x="3946689" y="5476375"/>
            <a:ext cx="2690394" cy="673311"/>
            <a:chOff x="200529" y="4101856"/>
            <a:chExt cx="2690394" cy="673311"/>
          </a:xfrm>
        </p:grpSpPr>
        <p:sp>
          <p:nvSpPr>
            <p:cNvPr id="38" name="Speech Bubble: Rectangle 37">
              <a:extLst>
                <a:ext uri="{FF2B5EF4-FFF2-40B4-BE49-F238E27FC236}">
                  <a16:creationId xmlns:a16="http://schemas.microsoft.com/office/drawing/2014/main" id="{03A412E7-1DED-4F75-927E-C6F744C54BFF}"/>
                </a:ext>
              </a:extLst>
            </p:cNvPr>
            <p:cNvSpPr/>
            <p:nvPr/>
          </p:nvSpPr>
          <p:spPr>
            <a:xfrm>
              <a:off x="200529" y="4101856"/>
              <a:ext cx="2680703" cy="646332"/>
            </a:xfrm>
            <a:prstGeom prst="wedgeRectCallout">
              <a:avLst>
                <a:gd name="adj1" fmla="val -47239"/>
                <a:gd name="adj2" fmla="val -172453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35BA6B21-D6C3-4BAC-8B11-A9A0D62ACF2D}"/>
                </a:ext>
              </a:extLst>
            </p:cNvPr>
            <p:cNvSpPr txBox="1"/>
            <p:nvPr/>
          </p:nvSpPr>
          <p:spPr>
            <a:xfrm>
              <a:off x="272051" y="4128836"/>
              <a:ext cx="261887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Norton Sound size at 50% </a:t>
              </a:r>
              <a:r>
                <a:rPr lang="en-US" dirty="0" err="1"/>
                <a:t>ovigerity</a:t>
              </a:r>
              <a:r>
                <a:rPr lang="en-US" dirty="0"/>
                <a:t> </a:t>
              </a:r>
              <a:r>
                <a:rPr lang="en-US" sz="1200" dirty="0"/>
                <a:t>(Paul et al. 1991)</a:t>
              </a: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037CC52B-BFE5-41A4-8164-569EA38FEFF8}"/>
              </a:ext>
            </a:extLst>
          </p:cNvPr>
          <p:cNvSpPr txBox="1"/>
          <p:nvPr/>
        </p:nvSpPr>
        <p:spPr>
          <a:xfrm>
            <a:off x="3879517" y="2579011"/>
            <a:ext cx="24096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Norton Sound functional maturity?</a:t>
            </a:r>
            <a:endParaRPr lang="en-US" sz="1200" dirty="0"/>
          </a:p>
        </p:txBody>
      </p:sp>
      <p:sp>
        <p:nvSpPr>
          <p:cNvPr id="41" name="Speech Bubble: Rectangle 40">
            <a:extLst>
              <a:ext uri="{FF2B5EF4-FFF2-40B4-BE49-F238E27FC236}">
                <a16:creationId xmlns:a16="http://schemas.microsoft.com/office/drawing/2014/main" id="{C52969E3-F13B-4D0C-97FC-CA53CF968393}"/>
              </a:ext>
            </a:extLst>
          </p:cNvPr>
          <p:cNvSpPr/>
          <p:nvPr/>
        </p:nvSpPr>
        <p:spPr>
          <a:xfrm>
            <a:off x="3692941" y="2576481"/>
            <a:ext cx="2419350" cy="693461"/>
          </a:xfrm>
          <a:prstGeom prst="wedgeRectCallout">
            <a:avLst>
              <a:gd name="adj1" fmla="val -42383"/>
              <a:gd name="adj2" fmla="val 131239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6070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591F7C58-F8BB-4683-86C2-B29D31748ED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34116534"/>
              </p:ext>
            </p:extLst>
          </p:nvPr>
        </p:nvGraphicFramePr>
        <p:xfrm>
          <a:off x="501717" y="1358466"/>
          <a:ext cx="6873240" cy="49110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09D6C1E2-9FB3-47E8-9D03-56AEECF475C9}"/>
              </a:ext>
            </a:extLst>
          </p:cNvPr>
          <p:cNvSpPr txBox="1"/>
          <p:nvPr/>
        </p:nvSpPr>
        <p:spPr>
          <a:xfrm>
            <a:off x="272051" y="-12939"/>
            <a:ext cx="75805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Male size at ______maturity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0628FEF-B2D7-4179-8210-F4EA0641C190}"/>
              </a:ext>
            </a:extLst>
          </p:cNvPr>
          <p:cNvSpPr txBox="1"/>
          <p:nvPr/>
        </p:nvSpPr>
        <p:spPr>
          <a:xfrm>
            <a:off x="7652084" y="2285818"/>
            <a:ext cx="43313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</a:rPr>
              <a:t>Morphometric maturity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04BFD76-02EF-4E2B-8BF6-F5AA0706369D}"/>
              </a:ext>
            </a:extLst>
          </p:cNvPr>
          <p:cNvSpPr txBox="1"/>
          <p:nvPr/>
        </p:nvSpPr>
        <p:spPr>
          <a:xfrm>
            <a:off x="8686800" y="3802742"/>
            <a:ext cx="24945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n=202  (fall pot survey)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AD6CAB-4F0D-4CA9-A63F-AE6D5F0DB18C}"/>
              </a:ext>
            </a:extLst>
          </p:cNvPr>
          <p:cNvSpPr txBox="1"/>
          <p:nvPr/>
        </p:nvSpPr>
        <p:spPr>
          <a:xfrm>
            <a:off x="7444406" y="5192159"/>
            <a:ext cx="45390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</a:rPr>
              <a:t>Other ideas about how to address male ______ maturity? </a:t>
            </a:r>
          </a:p>
        </p:txBody>
      </p:sp>
    </p:spTree>
    <p:extLst>
      <p:ext uri="{BB962C8B-B14F-4D97-AF65-F5344CB8AC3E}">
        <p14:creationId xmlns:p14="http://schemas.microsoft.com/office/powerpoint/2010/main" val="35659910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6F6386A-F0CC-4D89-871C-4DEA0A062B45}"/>
              </a:ext>
            </a:extLst>
          </p:cNvPr>
          <p:cNvSpPr txBox="1"/>
          <p:nvPr/>
        </p:nvSpPr>
        <p:spPr>
          <a:xfrm>
            <a:off x="216567" y="34699"/>
            <a:ext cx="68178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Disappearing large males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F6C176-CD39-403C-BE7A-AE711FF368EE}"/>
              </a:ext>
            </a:extLst>
          </p:cNvPr>
          <p:cNvSpPr txBox="1"/>
          <p:nvPr/>
        </p:nvSpPr>
        <p:spPr>
          <a:xfrm>
            <a:off x="5197641" y="5861538"/>
            <a:ext cx="75558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Is this pattern apparent in other RKC fisheries?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6F765C2-746F-4C1C-BCFD-5933BC235973}"/>
              </a:ext>
            </a:extLst>
          </p:cNvPr>
          <p:cNvSpPr txBox="1"/>
          <p:nvPr/>
        </p:nvSpPr>
        <p:spPr>
          <a:xfrm>
            <a:off x="7916779" y="6384758"/>
            <a:ext cx="4275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Where are large males commonly found?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E1E37A5A-1456-489C-AB19-6FE10FF7208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00664766"/>
              </p:ext>
            </p:extLst>
          </p:nvPr>
        </p:nvGraphicFramePr>
        <p:xfrm>
          <a:off x="320842" y="955812"/>
          <a:ext cx="7371347" cy="47952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E63271E0-10AC-4456-BBE4-48F9F7CFA16E}"/>
              </a:ext>
            </a:extLst>
          </p:cNvPr>
          <p:cNvSpPr txBox="1"/>
          <p:nvPr/>
        </p:nvSpPr>
        <p:spPr>
          <a:xfrm>
            <a:off x="7916779" y="2598003"/>
            <a:ext cx="40666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Near shore in the summer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E73CA3-1C85-42AB-BE98-06A620694ABD}"/>
              </a:ext>
            </a:extLst>
          </p:cNvPr>
          <p:cNvSpPr txBox="1"/>
          <p:nvPr/>
        </p:nvSpPr>
        <p:spPr>
          <a:xfrm>
            <a:off x="7916779" y="3429000"/>
            <a:ext cx="39543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Migrate beyond the commercial fishery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7D25EF-9BA3-45A4-8F63-5EAEED2FD235}"/>
              </a:ext>
            </a:extLst>
          </p:cNvPr>
          <p:cNvSpPr txBox="1"/>
          <p:nvPr/>
        </p:nvSpPr>
        <p:spPr>
          <a:xfrm>
            <a:off x="8843210" y="1843400"/>
            <a:ext cx="21015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Two options:</a:t>
            </a:r>
          </a:p>
        </p:txBody>
      </p:sp>
    </p:spTree>
    <p:extLst>
      <p:ext uri="{BB962C8B-B14F-4D97-AF65-F5344CB8AC3E}">
        <p14:creationId xmlns:p14="http://schemas.microsoft.com/office/powerpoint/2010/main" val="13460500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9192</TotalTime>
  <Words>723</Words>
  <Application>Microsoft Office PowerPoint</Application>
  <PresentationFormat>Widescreen</PresentationFormat>
  <Paragraphs>133</Paragraphs>
  <Slides>13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Bell, Jenefer L (DFG)</dc:creator>
  <cp:lastModifiedBy>Bell, Jenefer L (DFG)</cp:lastModifiedBy>
  <cp:revision>165</cp:revision>
  <dcterms:created xsi:type="dcterms:W3CDTF">2018-04-24T20:01:42Z</dcterms:created>
  <dcterms:modified xsi:type="dcterms:W3CDTF">2019-01-24T18:56:02Z</dcterms:modified>
</cp:coreProperties>
</file>