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9"/>
  </p:notesMasterIdLst>
  <p:sldIdLst>
    <p:sldId id="552" r:id="rId2"/>
    <p:sldId id="707" r:id="rId3"/>
    <p:sldId id="728" r:id="rId4"/>
    <p:sldId id="607" r:id="rId5"/>
    <p:sldId id="747" r:id="rId6"/>
    <p:sldId id="727" r:id="rId7"/>
    <p:sldId id="746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4" autoAdjust="0"/>
    <p:restoredTop sz="87642" autoAdjust="0"/>
  </p:normalViewPr>
  <p:slideViewPr>
    <p:cSldViewPr>
      <p:cViewPr varScale="1">
        <p:scale>
          <a:sx n="59" d="100"/>
          <a:sy n="59" d="100"/>
        </p:scale>
        <p:origin x="167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F947EE-7E01-4A36-8FF5-4A898178D218}" type="datetimeFigureOut">
              <a:rPr lang="en-US" smtClean="0"/>
              <a:t>5/11/2020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503C1CF-8F55-44FB-87A5-DDA4C06754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2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03C1CF-8F55-44FB-87A5-DDA4C067545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10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3C1CF-8F55-44FB-87A5-DDA4C067545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859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3C1CF-8F55-44FB-87A5-DDA4C067545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950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B34E4D-56EF-49BC-9C8B-3700AE57F2B1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2BB5C-6E49-4F34-9FDC-C8924A0EFB51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54024-8F6B-49C9-92E2-483562262425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7C513-B8EB-4F3D-B4C5-584ECA960737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E9D24-684B-4AB3-8175-6434D0AA7BF1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0CF1-1857-4A5F-8093-42DD19ED6D9F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69500-2548-4AF7-A1DA-3E320E8B9D37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45221-932A-4CAF-95CC-BFE4E06228D2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61F5B-B508-4CE6-BD8F-C70E4E7B1A79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012-D068-4630-824F-3EC77BED1444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6728-3724-4672-AE77-E6590A3485F9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330AD4FA-CBC4-4F20-8FA4-436AF21D2304}" type="datetime1">
              <a:rPr lang="en-US" smtClean="0"/>
              <a:t>5/11/2020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8D1B9BE-D941-4EEF-A5AD-4384CF3F4BC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39932"/>
            <a:ext cx="7315200" cy="1447800"/>
          </a:xfrm>
        </p:spPr>
        <p:txBody>
          <a:bodyPr>
            <a:noAutofit/>
          </a:bodyPr>
          <a:lstStyle/>
          <a:p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AIGKC Assessment: Comparison of Models 20_1 vs 20_1b Ver2 Outputs </a:t>
            </a:r>
            <a:br>
              <a:rPr lang="en-US" sz="3200" dirty="0"/>
            </a:br>
            <a:br>
              <a:rPr lang="en-US" dirty="0"/>
            </a:b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971800"/>
            <a:ext cx="7315200" cy="152563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M.S.M. Siddeek</a:t>
            </a:r>
            <a:r>
              <a:rPr lang="en-US" baseline="30000" dirty="0"/>
              <a:t>1, </a:t>
            </a:r>
            <a:r>
              <a:rPr lang="en-US" dirty="0"/>
              <a:t>J. Zheng</a:t>
            </a:r>
            <a:r>
              <a:rPr lang="en-US" baseline="30000" dirty="0"/>
              <a:t>1</a:t>
            </a:r>
            <a:r>
              <a:rPr lang="en-US" dirty="0"/>
              <a:t>, C. Siddon</a:t>
            </a:r>
            <a:r>
              <a:rPr lang="en-US" baseline="30000" dirty="0"/>
              <a:t>1</a:t>
            </a:r>
            <a:r>
              <a:rPr lang="en-US" dirty="0"/>
              <a:t>, B. Daly</a:t>
            </a:r>
            <a:r>
              <a:rPr lang="en-US" baseline="30000" dirty="0"/>
              <a:t>2</a:t>
            </a:r>
            <a:r>
              <a:rPr lang="en-US" dirty="0"/>
              <a:t>, M.J. Westphal</a:t>
            </a:r>
            <a:r>
              <a:rPr lang="en-US" baseline="30000" dirty="0"/>
              <a:t>3</a:t>
            </a:r>
            <a:r>
              <a:rPr lang="en-US" dirty="0"/>
              <a:t>, and L. Hulbert</a:t>
            </a:r>
            <a:r>
              <a:rPr lang="en-US" baseline="30000" dirty="0"/>
              <a:t>1</a:t>
            </a:r>
            <a:endParaRPr lang="en-US" dirty="0"/>
          </a:p>
          <a:p>
            <a:endParaRPr lang="en-US" dirty="0"/>
          </a:p>
          <a:p>
            <a:r>
              <a:rPr lang="en-US" baseline="30000" dirty="0"/>
              <a:t> </a:t>
            </a:r>
            <a:r>
              <a:rPr lang="en-US" dirty="0"/>
              <a:t>Alaska Department of Fish and Game, Juneau</a:t>
            </a:r>
            <a:r>
              <a:rPr lang="en-US" baseline="30000" dirty="0"/>
              <a:t>1</a:t>
            </a:r>
            <a:r>
              <a:rPr lang="en-US" dirty="0"/>
              <a:t>, Kodiak</a:t>
            </a:r>
            <a:r>
              <a:rPr lang="en-US" baseline="30000" dirty="0"/>
              <a:t>2</a:t>
            </a:r>
            <a:r>
              <a:rPr lang="en-US" dirty="0"/>
              <a:t>, and Dutch Harbor</a:t>
            </a:r>
            <a:r>
              <a:rPr lang="en-US" baseline="30000" dirty="0"/>
              <a:t>3</a:t>
            </a:r>
            <a:r>
              <a:rPr lang="en-US" dirty="0"/>
              <a:t>, Alaska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D1B9BE-D941-4EEF-A5AD-4384CF3F4BCC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5105400"/>
            <a:ext cx="807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May 7, 2020</a:t>
            </a:r>
          </a:p>
        </p:txBody>
      </p:sp>
    </p:spTree>
    <p:extLst>
      <p:ext uri="{BB962C8B-B14F-4D97-AF65-F5344CB8AC3E}">
        <p14:creationId xmlns:p14="http://schemas.microsoft.com/office/powerpoint/2010/main" val="91066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001001" y="152400"/>
            <a:ext cx="941203" cy="301752"/>
          </a:xfrm>
        </p:spPr>
        <p:txBody>
          <a:bodyPr/>
          <a:lstStyle/>
          <a:p>
            <a:fld id="{28D1B9BE-D941-4EEF-A5AD-4384CF3F4BC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2999" y="152400"/>
            <a:ext cx="6171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Table T1. Features of all models,  </a:t>
            </a:r>
            <a:r>
              <a:rPr lang="en-US" dirty="0">
                <a:solidFill>
                  <a:srgbClr val="FF0000"/>
                </a:solidFill>
              </a:rPr>
              <a:t>EAG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WAG</a:t>
            </a:r>
            <a:r>
              <a:rPr lang="en-US" dirty="0"/>
              <a:t> 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5F12F61-4249-443B-8089-59F7A6151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393489"/>
              </p:ext>
            </p:extLst>
          </p:nvPr>
        </p:nvGraphicFramePr>
        <p:xfrm>
          <a:off x="457200" y="1143000"/>
          <a:ext cx="8077200" cy="524811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44124">
                  <a:extLst>
                    <a:ext uri="{9D8B030D-6E8A-4147-A177-3AD203B41FA5}">
                      <a16:colId xmlns:a16="http://schemas.microsoft.com/office/drawing/2014/main" val="2959214905"/>
                    </a:ext>
                  </a:extLst>
                </a:gridCol>
                <a:gridCol w="4355384">
                  <a:extLst>
                    <a:ext uri="{9D8B030D-6E8A-4147-A177-3AD203B41FA5}">
                      <a16:colId xmlns:a16="http://schemas.microsoft.com/office/drawing/2014/main" val="301210691"/>
                    </a:ext>
                  </a:extLst>
                </a:gridCol>
                <a:gridCol w="2177692">
                  <a:extLst>
                    <a:ext uri="{9D8B030D-6E8A-4147-A177-3AD203B41FA5}">
                      <a16:colId xmlns:a16="http://schemas.microsoft.com/office/drawing/2014/main" val="1438694574"/>
                    </a:ext>
                  </a:extLst>
                </a:gridCol>
              </a:tblGrid>
              <a:tr h="113105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Model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CPUE Data Type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Time Period for Mean Number of Recruit Calculation for (a) Initial Equilibrium Abundance Composition and (b) Reference Points Estimations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extLst>
                  <a:ext uri="{0D108BD9-81ED-4DB2-BD59-A6C34878D82A}">
                    <a16:rowId xmlns:a16="http://schemas.microsoft.com/office/drawing/2014/main" val="4131518967"/>
                  </a:ext>
                </a:extLst>
              </a:tr>
              <a:tr h="2262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extLst>
                  <a:ext uri="{0D108BD9-81ED-4DB2-BD59-A6C34878D82A}">
                    <a16:rowId xmlns:a16="http://schemas.microsoft.com/office/drawing/2014/main" val="3304890871"/>
                  </a:ext>
                </a:extLst>
              </a:tr>
              <a:tr h="90484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20_1 (accepted model in May 2019, implemented with up to 2019/20 data)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Observer data from 1995/96–2019/20 Fish ticket data from 1985/86–1998/99. Observer CPUE standardization by negative binomial and Fish ticket CPUE standardization by lognormal models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1987–2012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extLst>
                  <a:ext uri="{0D108BD9-81ED-4DB2-BD59-A6C34878D82A}">
                    <a16:rowId xmlns:a16="http://schemas.microsoft.com/office/drawing/2014/main" val="2437779842"/>
                  </a:ext>
                </a:extLst>
              </a:tr>
              <a:tr h="4524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20_1b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  <a:highlight>
                            <a:srgbClr val="D3D3D3"/>
                          </a:highlight>
                        </a:rPr>
                        <a:t>20_1+ Fish ticket CPUE standardization by negative binomial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  <a:highlight>
                            <a:srgbClr val="D3D3D3"/>
                          </a:highlight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  <a:highlight>
                            <a:srgbClr val="D3D3D3"/>
                          </a:highlight>
                        </a:rPr>
                        <a:t>EAG:1986</a:t>
                      </a:r>
                      <a:r>
                        <a:rPr lang="en-US" sz="1000">
                          <a:effectLst/>
                        </a:rPr>
                        <a:t>–</a:t>
                      </a:r>
                      <a:r>
                        <a:rPr lang="en-US" sz="1000">
                          <a:effectLst/>
                          <a:highlight>
                            <a:srgbClr val="D3D3D3"/>
                          </a:highlight>
                        </a:rPr>
                        <a:t>2017; WAG:1987</a:t>
                      </a:r>
                      <a:r>
                        <a:rPr lang="en-US" sz="1000">
                          <a:effectLst/>
                        </a:rPr>
                        <a:t>–</a:t>
                      </a:r>
                      <a:r>
                        <a:rPr lang="en-US" sz="1000">
                          <a:effectLst/>
                          <a:highlight>
                            <a:srgbClr val="D3D3D3"/>
                          </a:highlight>
                        </a:rPr>
                        <a:t>2018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extLst>
                  <a:ext uri="{0D108BD9-81ED-4DB2-BD59-A6C34878D82A}">
                    <a16:rowId xmlns:a16="http://schemas.microsoft.com/office/drawing/2014/main" val="258927441"/>
                  </a:ext>
                </a:extLst>
              </a:tr>
              <a:tr h="4524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</a:rPr>
                        <a:t>20_1b Ver2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  <a:highlight>
                            <a:srgbClr val="D3D3D3"/>
                          </a:highlight>
                        </a:rPr>
                        <a:t>20_1b+</a:t>
                      </a:r>
                      <a:endParaRPr lang="en-US" sz="9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  <a:highlight>
                            <a:srgbClr val="D3D3D3"/>
                          </a:highlight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>
                          <a:effectLst/>
                          <a:highlight>
                            <a:srgbClr val="D3D3D3"/>
                          </a:highlight>
                        </a:rPr>
                        <a:t>EAG &amp; WAG:198</a:t>
                      </a:r>
                      <a:r>
                        <a:rPr lang="en-US" sz="1000">
                          <a:effectLst/>
                        </a:rPr>
                        <a:t>7–</a:t>
                      </a:r>
                      <a:r>
                        <a:rPr lang="en-US" sz="1000">
                          <a:effectLst/>
                          <a:highlight>
                            <a:srgbClr val="D3D3D3"/>
                          </a:highlight>
                        </a:rPr>
                        <a:t>2012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extLst>
                  <a:ext uri="{0D108BD9-81ED-4DB2-BD59-A6C34878D82A}">
                    <a16:rowId xmlns:a16="http://schemas.microsoft.com/office/drawing/2014/main" val="2316034207"/>
                  </a:ext>
                </a:extLst>
              </a:tr>
              <a:tr h="678636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 dirty="0">
                          <a:effectLst/>
                        </a:rPr>
                        <a:t>20_1c</a:t>
                      </a:r>
                      <a:endParaRPr lang="en-US" sz="900" strike="sngStrike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20_1b+ cooperative survey CPUE indices for 2015–2019. Cooperative survey CPUE standardization by random effects model</a:t>
                      </a:r>
                      <a:endParaRPr lang="en-US" sz="900" strike="sngStrike" baseline="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 </a:t>
                      </a:r>
                      <a:endParaRPr lang="en-US" sz="900" strike="sngStrike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>
                          <a:effectLst/>
                          <a:highlight>
                            <a:srgbClr val="D3D3D3"/>
                          </a:highlight>
                        </a:rPr>
                        <a:t>EAG:1986</a:t>
                      </a:r>
                      <a:r>
                        <a:rPr lang="en-US" sz="1000" strike="sngStrike" baseline="0">
                          <a:effectLst/>
                        </a:rPr>
                        <a:t>–</a:t>
                      </a:r>
                      <a:r>
                        <a:rPr lang="en-US" sz="1000" strike="sngStrike" baseline="0">
                          <a:effectLst/>
                          <a:highlight>
                            <a:srgbClr val="D3D3D3"/>
                          </a:highlight>
                        </a:rPr>
                        <a:t>2017</a:t>
                      </a:r>
                      <a:endParaRPr lang="en-US" sz="900" strike="sngStrike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extLst>
                  <a:ext uri="{0D108BD9-81ED-4DB2-BD59-A6C34878D82A}">
                    <a16:rowId xmlns:a16="http://schemas.microsoft.com/office/drawing/2014/main" val="2889654139"/>
                  </a:ext>
                </a:extLst>
              </a:tr>
              <a:tr h="452424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>
                          <a:effectLst/>
                        </a:rPr>
                        <a:t>20_1d</a:t>
                      </a:r>
                      <a:endParaRPr lang="en-US" sz="900" strike="sngStrike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20_1b+ restrict cooperative survey CPUE indices to 2015–2018</a:t>
                      </a:r>
                      <a:endParaRPr lang="en-US" sz="900" strike="sngStrike" baseline="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 dirty="0">
                          <a:effectLst/>
                        </a:rPr>
                        <a:t> </a:t>
                      </a:r>
                      <a:endParaRPr lang="en-US" sz="900" strike="sngStrike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>
                          <a:effectLst/>
                          <a:highlight>
                            <a:srgbClr val="D3D3D3"/>
                          </a:highlight>
                        </a:rPr>
                        <a:t>EAG:1986</a:t>
                      </a:r>
                      <a:r>
                        <a:rPr lang="en-US" sz="1000" strike="sngStrike" baseline="0">
                          <a:effectLst/>
                        </a:rPr>
                        <a:t>–</a:t>
                      </a:r>
                      <a:r>
                        <a:rPr lang="en-US" sz="1000" strike="sngStrike" baseline="0">
                          <a:effectLst/>
                          <a:highlight>
                            <a:srgbClr val="D3D3D3"/>
                          </a:highlight>
                        </a:rPr>
                        <a:t>2017</a:t>
                      </a:r>
                      <a:endParaRPr lang="en-US" sz="900" strike="sngStrike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extLst>
                  <a:ext uri="{0D108BD9-81ED-4DB2-BD59-A6C34878D82A}">
                    <a16:rowId xmlns:a16="http://schemas.microsoft.com/office/drawing/2014/main" val="4182361775"/>
                  </a:ext>
                </a:extLst>
              </a:tr>
              <a:tr h="72387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>
                          <a:effectLst/>
                        </a:rPr>
                        <a:t>20_2</a:t>
                      </a:r>
                      <a:endParaRPr lang="en-US" sz="900" strike="sngStrike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20_1b+</a:t>
                      </a:r>
                      <a:r>
                        <a:rPr lang="en-US" sz="11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 </a:t>
                      </a:r>
                      <a:r>
                        <a:rPr lang="en-US" sz="1100" strike="sngStrike" baseline="0" dirty="0" err="1">
                          <a:effectLst/>
                          <a:highlight>
                            <a:srgbClr val="D3D3D3"/>
                          </a:highlight>
                        </a:rPr>
                        <a:t>Year:Area</a:t>
                      </a:r>
                      <a:r>
                        <a:rPr lang="en-US" sz="11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 interaction for observer CPUE standardization. </a:t>
                      </a:r>
                      <a:endParaRPr lang="en-US" sz="900" strike="sngStrike" baseline="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 </a:t>
                      </a:r>
                      <a:endParaRPr lang="en-US" sz="900" strike="sngStrike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EAG:1986</a:t>
                      </a:r>
                      <a:r>
                        <a:rPr lang="en-US" sz="1000" strike="sngStrike" baseline="0" dirty="0">
                          <a:effectLst/>
                        </a:rPr>
                        <a:t>–</a:t>
                      </a: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2017; WAG:1987</a:t>
                      </a:r>
                      <a:r>
                        <a:rPr lang="en-US" sz="1000" strike="sngStrike" baseline="0" dirty="0">
                          <a:effectLst/>
                        </a:rPr>
                        <a:t>–</a:t>
                      </a: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2018</a:t>
                      </a:r>
                      <a:endParaRPr lang="en-US" sz="900" strike="sngStrike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extLst>
                  <a:ext uri="{0D108BD9-81ED-4DB2-BD59-A6C34878D82A}">
                    <a16:rowId xmlns:a16="http://schemas.microsoft.com/office/drawing/2014/main" val="1071824428"/>
                  </a:ext>
                </a:extLst>
              </a:tr>
              <a:tr h="226212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>
                          <a:effectLst/>
                        </a:rPr>
                        <a:t>20_2b</a:t>
                      </a:r>
                      <a:endParaRPr lang="en-US" sz="900" strike="sngStrike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>
                          <a:effectLst/>
                          <a:highlight>
                            <a:srgbClr val="D3D3D3"/>
                          </a:highlight>
                        </a:rPr>
                        <a:t>20_2+ cooperative survey CPUE indices for 2015–2019</a:t>
                      </a:r>
                      <a:endParaRPr lang="en-US" sz="900" strike="sngStrike" baseline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00150" algn="l"/>
                        </a:tabLst>
                      </a:pP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EAG:1986</a:t>
                      </a:r>
                      <a:r>
                        <a:rPr lang="en-US" sz="1000" strike="sngStrike" baseline="0" dirty="0">
                          <a:effectLst/>
                        </a:rPr>
                        <a:t>–</a:t>
                      </a:r>
                      <a:r>
                        <a:rPr lang="en-US" sz="1000" strike="sngStrike" baseline="0" dirty="0">
                          <a:effectLst/>
                          <a:highlight>
                            <a:srgbClr val="D3D3D3"/>
                          </a:highlight>
                        </a:rPr>
                        <a:t>2017</a:t>
                      </a:r>
                      <a:endParaRPr lang="en-US" sz="900" strike="sngStrike" baseline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257" marR="62257" marT="0" marB="0"/>
                </a:tc>
                <a:extLst>
                  <a:ext uri="{0D108BD9-81ED-4DB2-BD59-A6C34878D82A}">
                    <a16:rowId xmlns:a16="http://schemas.microsoft.com/office/drawing/2014/main" val="4108419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07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78B019-F96A-4EFA-9265-DE7881E73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530398" y="134974"/>
            <a:ext cx="941203" cy="301752"/>
          </a:xfrm>
        </p:spPr>
        <p:txBody>
          <a:bodyPr/>
          <a:lstStyle/>
          <a:p>
            <a:fld id="{28D1B9BE-D941-4EEF-A5AD-4384CF3F4BC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AC1C9E-7F4E-4CCB-88FE-B7576179C6D8}"/>
              </a:ext>
            </a:extLst>
          </p:cNvPr>
          <p:cNvSpPr/>
          <p:nvPr/>
        </p:nvSpPr>
        <p:spPr>
          <a:xfrm>
            <a:off x="174171" y="5573271"/>
            <a:ext cx="8915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4286250" algn="l"/>
              </a:tabLs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Figs. Comparison of input CPUE indices [with +/- 2 SE for  model 20_1 (black small circles)] with predicted CPUE indices (colored solid lines) by M20_1, M20_1b Ver2 for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EAG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(top) and 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WAG</a:t>
            </a: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(bottom), 1985/86–2019/20. Model estimated additional standard error was added to each input standard error.</a:t>
            </a:r>
            <a:endParaRPr lang="en-US" sz="12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56685F-569A-451D-B9A0-C76E3DF7A81E}"/>
              </a:ext>
            </a:extLst>
          </p:cNvPr>
          <p:cNvSpPr txBox="1"/>
          <p:nvPr/>
        </p:nvSpPr>
        <p:spPr>
          <a:xfrm>
            <a:off x="685800" y="15240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EAG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429B18A-A1B7-4A37-9D8E-A42E13DB166B}"/>
              </a:ext>
            </a:extLst>
          </p:cNvPr>
          <p:cNvSpPr txBox="1"/>
          <p:nvPr/>
        </p:nvSpPr>
        <p:spPr>
          <a:xfrm>
            <a:off x="685800" y="385718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WAG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5B4FC85-875B-4A66-A5CC-1303E338AAE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643" y="85988"/>
            <a:ext cx="5943600" cy="260975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3CB6010-071E-432E-9C42-BE26AF08B48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795298"/>
            <a:ext cx="5943600" cy="2691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890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21240"/>
            <a:ext cx="8229600" cy="609600"/>
          </a:xfrm>
        </p:spPr>
        <p:txBody>
          <a:bodyPr>
            <a:noAutofit/>
          </a:bodyPr>
          <a:lstStyle/>
          <a:p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r>
              <a:rPr lang="en-US" sz="1400" dirty="0"/>
              <a:t>Fig. Trends in golden king crab mature male biomass for models 20_1 and 20_1b Ver2 fits to  </a:t>
            </a:r>
            <a:r>
              <a:rPr lang="en-US" sz="1400" dirty="0">
                <a:solidFill>
                  <a:srgbClr val="FF0000"/>
                </a:solidFill>
              </a:rPr>
              <a:t>EAG</a:t>
            </a:r>
            <a:r>
              <a:rPr lang="en-US" sz="1400" dirty="0"/>
              <a:t> (left) and </a:t>
            </a:r>
            <a:r>
              <a:rPr lang="en-US" sz="1400" dirty="0">
                <a:solidFill>
                  <a:srgbClr val="FF0000"/>
                </a:solidFill>
              </a:rPr>
              <a:t>WAG</a:t>
            </a:r>
            <a:r>
              <a:rPr lang="en-US" sz="1400" dirty="0"/>
              <a:t> (right) data, 1960/61–2019/20. Model 20_1b estimate has two standard error confidence limits.. </a:t>
            </a:r>
            <a:br>
              <a:rPr lang="en-US" sz="1400" dirty="0"/>
            </a:br>
            <a:br>
              <a:rPr lang="en-US" sz="1200" dirty="0"/>
            </a:br>
            <a:endParaRPr lang="en-US" sz="12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152400"/>
            <a:ext cx="941203" cy="301752"/>
          </a:xfrm>
        </p:spPr>
        <p:txBody>
          <a:bodyPr/>
          <a:lstStyle/>
          <a:p>
            <a:fld id="{28D1B9BE-D941-4EEF-A5AD-4384CF3F4BCC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276600" y="50292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DCDE7F27-ADAA-48EC-8341-C2703216F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230840"/>
            <a:ext cx="8077200" cy="4868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213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621240"/>
            <a:ext cx="8229600" cy="609600"/>
          </a:xfrm>
        </p:spPr>
        <p:txBody>
          <a:bodyPr>
            <a:noAutofit/>
          </a:bodyPr>
          <a:lstStyle/>
          <a:p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br>
              <a:rPr lang="en-US" sz="1200" dirty="0"/>
            </a:br>
            <a:r>
              <a:rPr lang="en-US" sz="1400" dirty="0"/>
              <a:t>Fig. Trends in golden king crab mature male biomass for models 20_1 and 20_1b Ver2 fits to  </a:t>
            </a:r>
            <a:r>
              <a:rPr lang="en-US" sz="1400" dirty="0">
                <a:solidFill>
                  <a:srgbClr val="FF0000"/>
                </a:solidFill>
              </a:rPr>
              <a:t>EAG</a:t>
            </a:r>
            <a:r>
              <a:rPr lang="en-US" sz="1400" dirty="0"/>
              <a:t> (left) and </a:t>
            </a:r>
            <a:r>
              <a:rPr lang="en-US" sz="1400" dirty="0">
                <a:solidFill>
                  <a:srgbClr val="FF0000"/>
                </a:solidFill>
              </a:rPr>
              <a:t>WAG</a:t>
            </a:r>
            <a:r>
              <a:rPr lang="en-US" sz="1400" dirty="0"/>
              <a:t> (right) data, 2004/05–2019/20. Model 20_1b estimate has two standard error confidence limits.</a:t>
            </a:r>
            <a:br>
              <a:rPr lang="en-US" sz="1400" dirty="0"/>
            </a:br>
            <a:br>
              <a:rPr lang="en-US" sz="1200" dirty="0"/>
            </a:br>
            <a:endParaRPr lang="en-US" sz="12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152400"/>
            <a:ext cx="941203" cy="301752"/>
          </a:xfrm>
        </p:spPr>
        <p:txBody>
          <a:bodyPr/>
          <a:lstStyle/>
          <a:p>
            <a:fld id="{28D1B9BE-D941-4EEF-A5AD-4384CF3F4BCC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276600" y="5029200"/>
            <a:ext cx="533400" cy="152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BB52D837-64A7-4A54-B2E6-6819F2D473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230840"/>
            <a:ext cx="7315200" cy="4484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10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152400"/>
            <a:ext cx="941203" cy="301752"/>
          </a:xfrm>
        </p:spPr>
        <p:txBody>
          <a:bodyPr/>
          <a:lstStyle/>
          <a:p>
            <a:fld id="{28D1B9BE-D941-4EEF-A5AD-4384CF3F4BC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C53C584-EA5D-4C9F-802D-73ABA20B6F85}"/>
              </a:ext>
            </a:extLst>
          </p:cNvPr>
          <p:cNvSpPr txBox="1"/>
          <p:nvPr/>
        </p:nvSpPr>
        <p:spPr>
          <a:xfrm>
            <a:off x="120330" y="198338"/>
            <a:ext cx="83070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Status and catch specifications for the entire Aleutian Islands fisheries (1000 t). CPT recommended OFL and ABC are highlighted red.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3A7BD8-45F5-448E-9CD9-5173554E303F}"/>
              </a:ext>
            </a:extLst>
          </p:cNvPr>
          <p:cNvSpPr/>
          <p:nvPr/>
        </p:nvSpPr>
        <p:spPr>
          <a:xfrm>
            <a:off x="322935" y="4705052"/>
            <a:ext cx="830702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Total retained catch plus estimated bycatch mortality of discarded bycatch during crab fisheries and groundfish fisheries.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r>
              <a:rPr lang="en-US" sz="1400" dirty="0">
                <a:ea typeface="Times New Roman" panose="02020603050405020304" pitchFamily="18" charset="0"/>
              </a:rPr>
              <a:t>25% buffer was applied to total catch OFL to determine ABC.</a:t>
            </a:r>
          </a:p>
          <a:p>
            <a:r>
              <a:rPr lang="en-US" sz="1400" dirty="0"/>
              <a:t>c. MMB and MSST estimated by Model 20_1b Ver2.</a:t>
            </a:r>
          </a:p>
          <a:p>
            <a:r>
              <a:rPr lang="en-US" sz="1400" dirty="0"/>
              <a:t>d. 2019/20 fishery in EAG completed, the WAG fishery is ongoing, over 96% TAC achieved.</a:t>
            </a:r>
          </a:p>
          <a:p>
            <a:r>
              <a:rPr lang="en-US" sz="1400" dirty="0"/>
              <a:t>e. Model 20_1b, time period for mean recruit calculation for EAG: 1986-2017 and WAG: 1987-2018.</a:t>
            </a:r>
          </a:p>
          <a:p>
            <a:r>
              <a:rPr lang="en-US" sz="1400" dirty="0"/>
              <a:t>f. Model 20_2, Year : Area interaction considered in CPUE standardization.</a:t>
            </a:r>
          </a:p>
          <a:p>
            <a:r>
              <a:rPr lang="en-US" sz="1400" dirty="0"/>
              <a:t>g. Model 20_1b Ver 2, time period for mean recruit calculation for EAG and WAG: 1987-2012. 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tabLst>
                <a:tab pos="685800" algn="l"/>
              </a:tabLst>
            </a:pPr>
            <a:endParaRPr lang="en-US" sz="1200" dirty="0">
              <a:effectLst/>
              <a:ea typeface="Times New Roman" panose="0202060305040502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1FD8BFE4-72BE-4BB9-A865-576EEF094B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70965"/>
              </p:ext>
            </p:extLst>
          </p:nvPr>
        </p:nvGraphicFramePr>
        <p:xfrm>
          <a:off x="418490" y="894668"/>
          <a:ext cx="8115911" cy="36773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9373">
                  <a:extLst>
                    <a:ext uri="{9D8B030D-6E8A-4147-A177-3AD203B41FA5}">
                      <a16:colId xmlns:a16="http://schemas.microsoft.com/office/drawing/2014/main" val="3480617292"/>
                    </a:ext>
                  </a:extLst>
                </a:gridCol>
                <a:gridCol w="868577">
                  <a:extLst>
                    <a:ext uri="{9D8B030D-6E8A-4147-A177-3AD203B41FA5}">
                      <a16:colId xmlns:a16="http://schemas.microsoft.com/office/drawing/2014/main" val="2332010426"/>
                    </a:ext>
                  </a:extLst>
                </a:gridCol>
                <a:gridCol w="1068268">
                  <a:extLst>
                    <a:ext uri="{9D8B030D-6E8A-4147-A177-3AD203B41FA5}">
                      <a16:colId xmlns:a16="http://schemas.microsoft.com/office/drawing/2014/main" val="37891129"/>
                    </a:ext>
                  </a:extLst>
                </a:gridCol>
                <a:gridCol w="753308">
                  <a:extLst>
                    <a:ext uri="{9D8B030D-6E8A-4147-A177-3AD203B41FA5}">
                      <a16:colId xmlns:a16="http://schemas.microsoft.com/office/drawing/2014/main" val="2108475252"/>
                    </a:ext>
                  </a:extLst>
                </a:gridCol>
                <a:gridCol w="1133207">
                  <a:extLst>
                    <a:ext uri="{9D8B030D-6E8A-4147-A177-3AD203B41FA5}">
                      <a16:colId xmlns:a16="http://schemas.microsoft.com/office/drawing/2014/main" val="845952430"/>
                    </a:ext>
                  </a:extLst>
                </a:gridCol>
                <a:gridCol w="907540">
                  <a:extLst>
                    <a:ext uri="{9D8B030D-6E8A-4147-A177-3AD203B41FA5}">
                      <a16:colId xmlns:a16="http://schemas.microsoft.com/office/drawing/2014/main" val="1234348609"/>
                    </a:ext>
                  </a:extLst>
                </a:gridCol>
                <a:gridCol w="1141325">
                  <a:extLst>
                    <a:ext uri="{9D8B030D-6E8A-4147-A177-3AD203B41FA5}">
                      <a16:colId xmlns:a16="http://schemas.microsoft.com/office/drawing/2014/main" val="3988078203"/>
                    </a:ext>
                  </a:extLst>
                </a:gridCol>
                <a:gridCol w="1154313">
                  <a:extLst>
                    <a:ext uri="{9D8B030D-6E8A-4147-A177-3AD203B41FA5}">
                      <a16:colId xmlns:a16="http://schemas.microsoft.com/office/drawing/2014/main" val="1059047066"/>
                    </a:ext>
                  </a:extLst>
                </a:gridCol>
              </a:tblGrid>
              <a:tr h="84500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MSST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Biomass (MMB)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Retained Catch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Total </a:t>
                      </a:r>
                      <a:r>
                        <a:rPr lang="en-US" sz="1600" dirty="0" err="1">
                          <a:effectLst/>
                        </a:rPr>
                        <a:t>Catch</a:t>
                      </a:r>
                      <a:r>
                        <a:rPr lang="en-US" sz="1600" baseline="30000" dirty="0" err="1">
                          <a:effectLst/>
                        </a:rPr>
                        <a:t>a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OFL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ABC</a:t>
                      </a:r>
                      <a:r>
                        <a:rPr lang="en-US" sz="1600" baseline="30000">
                          <a:effectLst/>
                        </a:rPr>
                        <a:t>b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59272225"/>
                  </a:ext>
                </a:extLst>
              </a:tr>
              <a:tr h="4046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2016/17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2.515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2.593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2.947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5.69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4.26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9418601"/>
                  </a:ext>
                </a:extLst>
              </a:tr>
              <a:tr h="4046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2017/18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6.044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14.205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2.515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2.585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2.942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6.048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4.536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12819869"/>
                  </a:ext>
                </a:extLst>
              </a:tr>
              <a:tr h="4046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2018/19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5.880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17.848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2.883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2.965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3.355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5.514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4.136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3587400"/>
                  </a:ext>
                </a:extLst>
              </a:tr>
              <a:tr h="4046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2019/20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5.909</a:t>
                      </a:r>
                      <a:r>
                        <a:rPr lang="en-US" sz="1600" baseline="30000">
                          <a:effectLst/>
                        </a:rPr>
                        <a:t>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16.323</a:t>
                      </a:r>
                      <a:r>
                        <a:rPr lang="en-US" sz="1600" baseline="30000">
                          <a:effectLst/>
                        </a:rPr>
                        <a:t>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3.257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3.274</a:t>
                      </a:r>
                      <a:r>
                        <a:rPr lang="en-US" sz="1600" baseline="30000">
                          <a:effectLst/>
                        </a:rPr>
                        <a:t>d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3.693</a:t>
                      </a:r>
                      <a:r>
                        <a:rPr lang="en-US" sz="1600" baseline="30000">
                          <a:effectLst/>
                        </a:rPr>
                        <a:t>d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5.249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3.937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03978276"/>
                  </a:ext>
                </a:extLst>
              </a:tr>
              <a:tr h="4046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2020/21</a:t>
                      </a:r>
                      <a:r>
                        <a:rPr lang="en-US" sz="1600" baseline="30000">
                          <a:effectLst/>
                        </a:rPr>
                        <a:t>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14.760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4.793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3.595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52058855"/>
                  </a:ext>
                </a:extLst>
              </a:tr>
              <a:tr h="4046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2020/21</a:t>
                      </a:r>
                      <a:r>
                        <a:rPr lang="en-US" sz="1600" baseline="30000">
                          <a:effectLst/>
                        </a:rPr>
                        <a:t>f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15.106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4.993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3.745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90769186"/>
                  </a:ext>
                </a:extLst>
              </a:tr>
              <a:tr h="40461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2020/21</a:t>
                      </a:r>
                      <a:r>
                        <a:rPr lang="en-US" sz="1600" baseline="30000" dirty="0">
                          <a:solidFill>
                            <a:srgbClr val="FF0000"/>
                          </a:solidFill>
                          <a:effectLst/>
                        </a:rPr>
                        <a:t>g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14.774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4.798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3.599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582699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554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152400"/>
            <a:ext cx="941203" cy="301752"/>
          </a:xfrm>
        </p:spPr>
        <p:txBody>
          <a:bodyPr/>
          <a:lstStyle/>
          <a:p>
            <a:fld id="{28D1B9BE-D941-4EEF-A5AD-4384CF3F4BC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C53C584-EA5D-4C9F-802D-73ABA20B6F85}"/>
              </a:ext>
            </a:extLst>
          </p:cNvPr>
          <p:cNvSpPr txBox="1"/>
          <p:nvPr/>
        </p:nvSpPr>
        <p:spPr>
          <a:xfrm>
            <a:off x="685800" y="381003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Status and catch specifications for the entire Aleutian Islands fisheries (million </a:t>
            </a:r>
            <a:r>
              <a:rPr lang="en-US" i="1" dirty="0" err="1"/>
              <a:t>lb</a:t>
            </a:r>
            <a:r>
              <a:rPr lang="en-US" i="1" dirty="0"/>
              <a:t>). CPT recommended OFL and ABC are highlighted red.</a:t>
            </a:r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13E1147-C610-40AF-9F4D-0B3938B8C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266976"/>
              </p:ext>
            </p:extLst>
          </p:nvPr>
        </p:nvGraphicFramePr>
        <p:xfrm>
          <a:off x="457200" y="1295403"/>
          <a:ext cx="8305800" cy="51815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46741">
                  <a:extLst>
                    <a:ext uri="{9D8B030D-6E8A-4147-A177-3AD203B41FA5}">
                      <a16:colId xmlns:a16="http://schemas.microsoft.com/office/drawing/2014/main" val="2919322816"/>
                    </a:ext>
                  </a:extLst>
                </a:gridCol>
                <a:gridCol w="1182982">
                  <a:extLst>
                    <a:ext uri="{9D8B030D-6E8A-4147-A177-3AD203B41FA5}">
                      <a16:colId xmlns:a16="http://schemas.microsoft.com/office/drawing/2014/main" val="1493244806"/>
                    </a:ext>
                  </a:extLst>
                </a:gridCol>
                <a:gridCol w="1182982">
                  <a:extLst>
                    <a:ext uri="{9D8B030D-6E8A-4147-A177-3AD203B41FA5}">
                      <a16:colId xmlns:a16="http://schemas.microsoft.com/office/drawing/2014/main" val="1524312788"/>
                    </a:ext>
                  </a:extLst>
                </a:gridCol>
                <a:gridCol w="731056">
                  <a:extLst>
                    <a:ext uri="{9D8B030D-6E8A-4147-A177-3AD203B41FA5}">
                      <a16:colId xmlns:a16="http://schemas.microsoft.com/office/drawing/2014/main" val="789725401"/>
                    </a:ext>
                  </a:extLst>
                </a:gridCol>
                <a:gridCol w="1098248">
                  <a:extLst>
                    <a:ext uri="{9D8B030D-6E8A-4147-A177-3AD203B41FA5}">
                      <a16:colId xmlns:a16="http://schemas.microsoft.com/office/drawing/2014/main" val="3226877239"/>
                    </a:ext>
                  </a:extLst>
                </a:gridCol>
                <a:gridCol w="880590">
                  <a:extLst>
                    <a:ext uri="{9D8B030D-6E8A-4147-A177-3AD203B41FA5}">
                      <a16:colId xmlns:a16="http://schemas.microsoft.com/office/drawing/2014/main" val="1108905791"/>
                    </a:ext>
                  </a:extLst>
                </a:gridCol>
                <a:gridCol w="1182982">
                  <a:extLst>
                    <a:ext uri="{9D8B030D-6E8A-4147-A177-3AD203B41FA5}">
                      <a16:colId xmlns:a16="http://schemas.microsoft.com/office/drawing/2014/main" val="3143699576"/>
                    </a:ext>
                  </a:extLst>
                </a:gridCol>
                <a:gridCol w="1000219">
                  <a:extLst>
                    <a:ext uri="{9D8B030D-6E8A-4147-A177-3AD203B41FA5}">
                      <a16:colId xmlns:a16="http://schemas.microsoft.com/office/drawing/2014/main" val="1666802036"/>
                    </a:ext>
                  </a:extLst>
                </a:gridCol>
              </a:tblGrid>
              <a:tr h="119066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Year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MSST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Biomass (MMB)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TAC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Retained Catch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Total Catch</a:t>
                      </a:r>
                      <a:r>
                        <a:rPr lang="en-US" sz="1600" baseline="30000">
                          <a:effectLst/>
                        </a:rPr>
                        <a:t>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OFL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ABC</a:t>
                      </a:r>
                      <a:r>
                        <a:rPr lang="en-US" sz="1600" baseline="30000">
                          <a:effectLst/>
                        </a:rPr>
                        <a:t>b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6517943"/>
                  </a:ext>
                </a:extLst>
              </a:tr>
              <a:tr h="570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2016/17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5.545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5.716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6.497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12.53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9.40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4335558"/>
                  </a:ext>
                </a:extLst>
              </a:tr>
              <a:tr h="570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2017/18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13.325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31.315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5.545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5.699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6.487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13.333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10.000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5425628"/>
                  </a:ext>
                </a:extLst>
              </a:tr>
              <a:tr h="570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2018/19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12.964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39.348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6.356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6.536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7.396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12.157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9.118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9073175"/>
                  </a:ext>
                </a:extLst>
              </a:tr>
              <a:tr h="570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2019/20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13.027</a:t>
                      </a:r>
                      <a:r>
                        <a:rPr lang="en-US" sz="1600" baseline="30000">
                          <a:effectLst/>
                        </a:rPr>
                        <a:t>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35.985</a:t>
                      </a:r>
                      <a:r>
                        <a:rPr lang="en-US" sz="1600" baseline="30000">
                          <a:effectLst/>
                        </a:rPr>
                        <a:t>c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7.180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7.219</a:t>
                      </a:r>
                      <a:r>
                        <a:rPr lang="en-US" sz="1600" baseline="30000">
                          <a:effectLst/>
                        </a:rPr>
                        <a:t>d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8.141</a:t>
                      </a:r>
                      <a:r>
                        <a:rPr lang="en-US" sz="1600" baseline="30000">
                          <a:effectLst/>
                        </a:rPr>
                        <a:t>d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11.572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8.679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29293038"/>
                  </a:ext>
                </a:extLst>
              </a:tr>
              <a:tr h="570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2020/21</a:t>
                      </a:r>
                      <a:r>
                        <a:rPr lang="en-US" sz="1600" baseline="30000">
                          <a:effectLst/>
                        </a:rPr>
                        <a:t>e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32.540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10.566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7.925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05292127"/>
                  </a:ext>
                </a:extLst>
              </a:tr>
              <a:tr h="570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2020/21</a:t>
                      </a:r>
                      <a:r>
                        <a:rPr lang="en-US" sz="1600" baseline="30000">
                          <a:effectLst/>
                        </a:rPr>
                        <a:t>f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33.303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11.008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8.256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55089157"/>
                  </a:ext>
                </a:extLst>
              </a:tr>
              <a:tr h="570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2020/21</a:t>
                      </a:r>
                      <a:r>
                        <a:rPr lang="en-US" sz="1600" baseline="30000" dirty="0">
                          <a:solidFill>
                            <a:srgbClr val="FF0000"/>
                          </a:solidFill>
                          <a:effectLst/>
                        </a:rPr>
                        <a:t>g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32.571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10.579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7.934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93097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6685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36072</TotalTime>
  <Words>750</Words>
  <Application>Microsoft Office PowerPoint</Application>
  <PresentationFormat>On-screen Show (4:3)</PresentationFormat>
  <Paragraphs>193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Wingdings</vt:lpstr>
      <vt:lpstr>Perspective</vt:lpstr>
      <vt:lpstr>    AIGKC Assessment: Comparison of Models 20_1 vs 20_1b Ver2 Outputs   </vt:lpstr>
      <vt:lpstr>PowerPoint Presentation</vt:lpstr>
      <vt:lpstr>PowerPoint Presentation</vt:lpstr>
      <vt:lpstr>                   Fig. Trends in golden king crab mature male biomass for models 20_1 and 20_1b Ver2 fits to  EAG (left) and WAG (right) data, 1960/61–2019/20. Model 20_1b estimate has two standard error confidence limits..   </vt:lpstr>
      <vt:lpstr>                   Fig. Trends in golden king crab mature male biomass for models 20_1 and 20_1b Ver2 fits to  EAG (left) and WAG (right) data, 2004/05–2019/20. Model 20_1b estimate has two standard error confidence limits.  </vt:lpstr>
      <vt:lpstr>PowerPoint Presentation</vt:lpstr>
      <vt:lpstr>PowerPoint Presentation</vt:lpstr>
    </vt:vector>
  </TitlesOfParts>
  <Company>Alaska Dept of Fish and Game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Standardization of CPUE from Aleutian Islands Golden King Crab Fishery Observer Data</dc:title>
  <dc:creator>Windows User</dc:creator>
  <cp:lastModifiedBy>Siddeek, Shareef (DFG)</cp:lastModifiedBy>
  <cp:revision>2761</cp:revision>
  <cp:lastPrinted>2016-09-18T18:45:13Z</cp:lastPrinted>
  <dcterms:created xsi:type="dcterms:W3CDTF">2013-09-13T00:55:09Z</dcterms:created>
  <dcterms:modified xsi:type="dcterms:W3CDTF">2020-05-11T22:46:12Z</dcterms:modified>
</cp:coreProperties>
</file>