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7" r:id="rId3"/>
    <p:sldId id="286" r:id="rId4"/>
    <p:sldId id="293" r:id="rId5"/>
    <p:sldId id="294" r:id="rId6"/>
    <p:sldId id="285" r:id="rId7"/>
    <p:sldId id="295" r:id="rId8"/>
    <p:sldId id="292" r:id="rId9"/>
    <p:sldId id="300" r:id="rId10"/>
    <p:sldId id="281" r:id="rId11"/>
    <p:sldId id="302" r:id="rId12"/>
    <p:sldId id="301" r:id="rId13"/>
    <p:sldId id="299" r:id="rId14"/>
    <p:sldId id="296" r:id="rId15"/>
    <p:sldId id="282" r:id="rId16"/>
    <p:sldId id="284" r:id="rId17"/>
    <p:sldId id="278" r:id="rId1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egoe Condensed" panose="020B0606040200020203" pitchFamily="34" charset="0"/>
      <p:regular r:id="rId27"/>
      <p:bold r:id="rId28"/>
    </p:embeddedFont>
    <p:embeddedFont>
      <p:font typeface="Segoe UI Light" panose="020B0502040204020203" pitchFamily="34" charset="0"/>
      <p:regular r:id="rId29"/>
      <p:italic r:id="rId30"/>
    </p:embeddedFont>
    <p:embeddedFont>
      <p:font typeface="ZapfHumnst BT" panose="020B0502050508020304" pitchFamily="34" charset="0"/>
      <p:regular r:id="rId31"/>
      <p:bold r:id="rId32"/>
      <p:italic r:id="rId33"/>
      <p:boldItalic r:id="rId34"/>
    </p:embeddedFont>
  </p:embeddedFontLst>
  <p:custShowLst>
    <p:custShow name="solid color option 1" id="0">
      <p:sldLst>
        <p:sld r:id="rId3"/>
      </p:sldLst>
    </p:custShow>
    <p:custShow name="Solid Color option 2" id="1">
      <p:sldLst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i.mccoy\AppData\Local\Microsoft\Windows\INetCache\Content.Outlook\D46R8HD2\Book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i.mccoy\AppData\Local\Microsoft\Windows\INetCache\Content.Outlook\D46R8HD2\Book1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i.mccoy\AppData\Local\Microsoft\Windows\INetCache\Content.Outlook\D46R8HD2\Book1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i.mccoy\AppData\Local\Microsoft\Windows\INetCache\Content.Outlook\D46R8HD2\Book3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i.mccoy\AppData\Local\Microsoft\Windows\INetCache\Content.Outlook\D46R8HD2\Book3%20(003)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i.mccoy\AppData\Local\Microsoft\Windows\INetCache\Content.Outlook\D46R8HD2\Book4.xlsm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55194310388621E-2"/>
          <c:y val="5.6018522602691939E-2"/>
          <c:w val="0.81401165580108936"/>
          <c:h val="0.66788955729728483"/>
        </c:manualLayout>
      </c:layout>
      <c:barChart>
        <c:barDir val="col"/>
        <c:grouping val="stacked"/>
        <c:varyColors val="0"/>
        <c:ser>
          <c:idx val="4"/>
          <c:order val="0"/>
          <c:tx>
            <c:v>Sockeye Salmon</c:v>
          </c:tx>
          <c:spPr>
            <a:solidFill>
              <a:schemeClr val="tx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DB'!$AI$11:$AI$63</c:f>
              <c:numCache>
                <c:formatCode>#,##0</c:formatCode>
                <c:ptCount val="53"/>
                <c:pt idx="0">
                  <c:v>1103261</c:v>
                </c:pt>
                <c:pt idx="1">
                  <c:v>890152</c:v>
                </c:pt>
                <c:pt idx="2">
                  <c:v>561737</c:v>
                </c:pt>
                <c:pt idx="3">
                  <c:v>371747</c:v>
                </c:pt>
                <c:pt idx="4">
                  <c:v>460690</c:v>
                </c:pt>
                <c:pt idx="5">
                  <c:v>423107</c:v>
                </c:pt>
                <c:pt idx="6">
                  <c:v>506281</c:v>
                </c:pt>
                <c:pt idx="7">
                  <c:v>375695</c:v>
                </c:pt>
                <c:pt idx="8">
                  <c:v>265771</c:v>
                </c:pt>
                <c:pt idx="9">
                  <c:v>368124</c:v>
                </c:pt>
                <c:pt idx="10">
                  <c:v>1055786</c:v>
                </c:pt>
                <c:pt idx="11">
                  <c:v>1073098</c:v>
                </c:pt>
                <c:pt idx="12">
                  <c:v>1803479</c:v>
                </c:pt>
                <c:pt idx="13">
                  <c:v>454707</c:v>
                </c:pt>
                <c:pt idx="14">
                  <c:v>770247</c:v>
                </c:pt>
                <c:pt idx="15">
                  <c:v>633380</c:v>
                </c:pt>
                <c:pt idx="16">
                  <c:v>2103429</c:v>
                </c:pt>
                <c:pt idx="17">
                  <c:v>3222428</c:v>
                </c:pt>
                <c:pt idx="18">
                  <c:v>1235337</c:v>
                </c:pt>
                <c:pt idx="19">
                  <c:v>2032957</c:v>
                </c:pt>
                <c:pt idx="20">
                  <c:v>2837857</c:v>
                </c:pt>
                <c:pt idx="21">
                  <c:v>5638916</c:v>
                </c:pt>
                <c:pt idx="22">
                  <c:v>4139358</c:v>
                </c:pt>
                <c:pt idx="24">
                  <c:v>2305742</c:v>
                </c:pt>
                <c:pt idx="25">
                  <c:v>1118138</c:v>
                </c:pt>
                <c:pt idx="26">
                  <c:v>6069495</c:v>
                </c:pt>
                <c:pt idx="27">
                  <c:v>2558732</c:v>
                </c:pt>
                <c:pt idx="28">
                  <c:v>1901475</c:v>
                </c:pt>
                <c:pt idx="29">
                  <c:v>1773873</c:v>
                </c:pt>
                <c:pt idx="30">
                  <c:v>2205067</c:v>
                </c:pt>
                <c:pt idx="31">
                  <c:v>2197961</c:v>
                </c:pt>
                <c:pt idx="32">
                  <c:v>599396</c:v>
                </c:pt>
                <c:pt idx="33">
                  <c:v>1413995</c:v>
                </c:pt>
                <c:pt idx="34">
                  <c:v>656427</c:v>
                </c:pt>
                <c:pt idx="35">
                  <c:v>846275</c:v>
                </c:pt>
                <c:pt idx="36">
                  <c:v>1367251</c:v>
                </c:pt>
                <c:pt idx="37">
                  <c:v>1593638</c:v>
                </c:pt>
                <c:pt idx="38">
                  <c:v>2529642</c:v>
                </c:pt>
                <c:pt idx="39">
                  <c:v>2520327</c:v>
                </c:pt>
                <c:pt idx="40">
                  <c:v>784771</c:v>
                </c:pt>
                <c:pt idx="41">
                  <c:v>1823481</c:v>
                </c:pt>
                <c:pt idx="42">
                  <c:v>983303</c:v>
                </c:pt>
                <c:pt idx="43">
                  <c:v>968075</c:v>
                </c:pt>
                <c:pt idx="44">
                  <c:v>1587657</c:v>
                </c:pt>
                <c:pt idx="45">
                  <c:v>3201035</c:v>
                </c:pt>
                <c:pt idx="46">
                  <c:v>2924144</c:v>
                </c:pt>
                <c:pt idx="47">
                  <c:v>1662561</c:v>
                </c:pt>
                <c:pt idx="48">
                  <c:v>1501678</c:v>
                </c:pt>
                <c:pt idx="49">
                  <c:v>1012684</c:v>
                </c:pt>
                <c:pt idx="50">
                  <c:v>1266746</c:v>
                </c:pt>
                <c:pt idx="51">
                  <c:v>880279</c:v>
                </c:pt>
                <c:pt idx="52">
                  <c:v>400285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C-4DB3-ADD8-AEA297041ACE}"/>
            </c:ext>
          </c:extLst>
        </c:ser>
        <c:ser>
          <c:idx val="1"/>
          <c:order val="1"/>
          <c:tx>
            <c:v>Pink Salmon</c:v>
          </c:tx>
          <c:spPr>
            <a:solidFill>
              <a:schemeClr val="tx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DB'!$AF$11:$AF$63</c:f>
              <c:numCache>
                <c:formatCode>#,##0</c:formatCode>
                <c:ptCount val="53"/>
                <c:pt idx="0">
                  <c:v>424972</c:v>
                </c:pt>
                <c:pt idx="1">
                  <c:v>233041</c:v>
                </c:pt>
                <c:pt idx="2">
                  <c:v>1002900</c:v>
                </c:pt>
                <c:pt idx="3">
                  <c:v>238497</c:v>
                </c:pt>
                <c:pt idx="4">
                  <c:v>678448</c:v>
                </c:pt>
                <c:pt idx="5">
                  <c:v>274567</c:v>
                </c:pt>
                <c:pt idx="6">
                  <c:v>564726</c:v>
                </c:pt>
                <c:pt idx="7">
                  <c:v>605738</c:v>
                </c:pt>
                <c:pt idx="8">
                  <c:v>344496</c:v>
                </c:pt>
                <c:pt idx="9">
                  <c:v>886474</c:v>
                </c:pt>
                <c:pt idx="10">
                  <c:v>405769</c:v>
                </c:pt>
                <c:pt idx="11">
                  <c:v>1153454</c:v>
                </c:pt>
                <c:pt idx="12">
                  <c:v>489119</c:v>
                </c:pt>
                <c:pt idx="13">
                  <c:v>609239</c:v>
                </c:pt>
                <c:pt idx="14">
                  <c:v>339970</c:v>
                </c:pt>
                <c:pt idx="15">
                  <c:v>756922</c:v>
                </c:pt>
                <c:pt idx="16">
                  <c:v>1348510</c:v>
                </c:pt>
                <c:pt idx="17">
                  <c:v>1044636</c:v>
                </c:pt>
                <c:pt idx="18">
                  <c:v>568097</c:v>
                </c:pt>
                <c:pt idx="19">
                  <c:v>700848</c:v>
                </c:pt>
                <c:pt idx="20">
                  <c:v>1012669</c:v>
                </c:pt>
                <c:pt idx="21">
                  <c:v>211745</c:v>
                </c:pt>
                <c:pt idx="22">
                  <c:v>582699</c:v>
                </c:pt>
                <c:pt idx="24">
                  <c:v>289521</c:v>
                </c:pt>
                <c:pt idx="25">
                  <c:v>215476</c:v>
                </c:pt>
                <c:pt idx="26">
                  <c:v>232955</c:v>
                </c:pt>
                <c:pt idx="27">
                  <c:v>88826</c:v>
                </c:pt>
                <c:pt idx="28">
                  <c:v>249748</c:v>
                </c:pt>
                <c:pt idx="29">
                  <c:v>468224</c:v>
                </c:pt>
                <c:pt idx="30">
                  <c:v>140987</c:v>
                </c:pt>
                <c:pt idx="31">
                  <c:v>92163</c:v>
                </c:pt>
                <c:pt idx="32">
                  <c:v>88080</c:v>
                </c:pt>
                <c:pt idx="33">
                  <c:v>166612</c:v>
                </c:pt>
                <c:pt idx="34">
                  <c:v>118074</c:v>
                </c:pt>
                <c:pt idx="35">
                  <c:v>75599</c:v>
                </c:pt>
                <c:pt idx="36">
                  <c:v>224587</c:v>
                </c:pt>
                <c:pt idx="37">
                  <c:v>106468</c:v>
                </c:pt>
                <c:pt idx="38">
                  <c:v>137041</c:v>
                </c:pt>
                <c:pt idx="39">
                  <c:v>65671</c:v>
                </c:pt>
                <c:pt idx="40">
                  <c:v>59965</c:v>
                </c:pt>
                <c:pt idx="41">
                  <c:v>74836</c:v>
                </c:pt>
                <c:pt idx="42">
                  <c:v>46010</c:v>
                </c:pt>
                <c:pt idx="43">
                  <c:v>77073</c:v>
                </c:pt>
                <c:pt idx="44">
                  <c:v>216977</c:v>
                </c:pt>
                <c:pt idx="45">
                  <c:v>111082</c:v>
                </c:pt>
                <c:pt idx="46">
                  <c:v>264513</c:v>
                </c:pt>
                <c:pt idx="47">
                  <c:v>132172</c:v>
                </c:pt>
                <c:pt idx="48">
                  <c:v>108345</c:v>
                </c:pt>
                <c:pt idx="49">
                  <c:v>252331</c:v>
                </c:pt>
                <c:pt idx="50">
                  <c:v>113258</c:v>
                </c:pt>
                <c:pt idx="51">
                  <c:v>232501</c:v>
                </c:pt>
                <c:pt idx="52">
                  <c:v>108216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C-4DB3-ADD8-AEA297041ACE}"/>
            </c:ext>
          </c:extLst>
        </c:ser>
        <c:ser>
          <c:idx val="2"/>
          <c:order val="2"/>
          <c:tx>
            <c:v>Chum Salmon</c:v>
          </c:tx>
          <c:spPr>
            <a:solidFill>
              <a:schemeClr val="tx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DB'!$AG$11:$AG$63</c:f>
              <c:numCache>
                <c:formatCode>#,##0</c:formatCode>
                <c:ptCount val="53"/>
                <c:pt idx="0">
                  <c:v>80901</c:v>
                </c:pt>
                <c:pt idx="1">
                  <c:v>53071</c:v>
                </c:pt>
                <c:pt idx="2">
                  <c:v>167383</c:v>
                </c:pt>
                <c:pt idx="3">
                  <c:v>33053</c:v>
                </c:pt>
                <c:pt idx="4">
                  <c:v>110070</c:v>
                </c:pt>
                <c:pt idx="5">
                  <c:v>35491</c:v>
                </c:pt>
                <c:pt idx="6">
                  <c:v>21577</c:v>
                </c:pt>
                <c:pt idx="7">
                  <c:v>31784</c:v>
                </c:pt>
                <c:pt idx="8">
                  <c:v>75640</c:v>
                </c:pt>
                <c:pt idx="9">
                  <c:v>88579</c:v>
                </c:pt>
                <c:pt idx="10">
                  <c:v>80712</c:v>
                </c:pt>
                <c:pt idx="11">
                  <c:v>110184</c:v>
                </c:pt>
                <c:pt idx="12">
                  <c:v>76259</c:v>
                </c:pt>
                <c:pt idx="13">
                  <c:v>114496</c:v>
                </c:pt>
                <c:pt idx="14">
                  <c:v>89510</c:v>
                </c:pt>
                <c:pt idx="15">
                  <c:v>226366</c:v>
                </c:pt>
                <c:pt idx="16">
                  <c:v>416274</c:v>
                </c:pt>
                <c:pt idx="17">
                  <c:v>326965</c:v>
                </c:pt>
                <c:pt idx="18">
                  <c:v>213423</c:v>
                </c:pt>
                <c:pt idx="19">
                  <c:v>357388</c:v>
                </c:pt>
                <c:pt idx="20">
                  <c:v>506818</c:v>
                </c:pt>
                <c:pt idx="21">
                  <c:v>202506</c:v>
                </c:pt>
                <c:pt idx="22">
                  <c:v>278828</c:v>
                </c:pt>
                <c:pt idx="24">
                  <c:v>247453</c:v>
                </c:pt>
                <c:pt idx="25">
                  <c:v>176245</c:v>
                </c:pt>
                <c:pt idx="26">
                  <c:v>267300</c:v>
                </c:pt>
                <c:pt idx="27">
                  <c:v>121829</c:v>
                </c:pt>
                <c:pt idx="28">
                  <c:v>310114</c:v>
                </c:pt>
                <c:pt idx="29">
                  <c:v>241473</c:v>
                </c:pt>
                <c:pt idx="30">
                  <c:v>171434</c:v>
                </c:pt>
                <c:pt idx="31">
                  <c:v>78666</c:v>
                </c:pt>
                <c:pt idx="32">
                  <c:v>83338</c:v>
                </c:pt>
                <c:pt idx="33">
                  <c:v>64814</c:v>
                </c:pt>
                <c:pt idx="34">
                  <c:v>131478</c:v>
                </c:pt>
                <c:pt idx="35">
                  <c:v>39418</c:v>
                </c:pt>
                <c:pt idx="36">
                  <c:v>125831</c:v>
                </c:pt>
                <c:pt idx="37">
                  <c:v>52432</c:v>
                </c:pt>
                <c:pt idx="38">
                  <c:v>199587</c:v>
                </c:pt>
                <c:pt idx="39">
                  <c:v>144753</c:v>
                </c:pt>
                <c:pt idx="40">
                  <c:v>98473</c:v>
                </c:pt>
                <c:pt idx="41">
                  <c:v>108703</c:v>
                </c:pt>
                <c:pt idx="42">
                  <c:v>89428</c:v>
                </c:pt>
                <c:pt idx="43">
                  <c:v>82096</c:v>
                </c:pt>
                <c:pt idx="44">
                  <c:v>110275</c:v>
                </c:pt>
                <c:pt idx="45">
                  <c:v>40858</c:v>
                </c:pt>
                <c:pt idx="46">
                  <c:v>74678</c:v>
                </c:pt>
                <c:pt idx="47">
                  <c:v>184771</c:v>
                </c:pt>
                <c:pt idx="48">
                  <c:v>76932</c:v>
                </c:pt>
                <c:pt idx="49">
                  <c:v>130720</c:v>
                </c:pt>
                <c:pt idx="50">
                  <c:v>90242</c:v>
                </c:pt>
                <c:pt idx="51">
                  <c:v>191490</c:v>
                </c:pt>
                <c:pt idx="52">
                  <c:v>108906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C-4DB3-ADD8-AEA297041ACE}"/>
            </c:ext>
          </c:extLst>
        </c:ser>
        <c:ser>
          <c:idx val="3"/>
          <c:order val="3"/>
          <c:tx>
            <c:v>Coho Salmon</c:v>
          </c:tx>
          <c:spPr>
            <a:solidFill>
              <a:schemeClr val="tx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DB'!$AH$11:$AH$63</c:f>
              <c:numCache>
                <c:formatCode>#,##0</c:formatCode>
                <c:ptCount val="53"/>
                <c:pt idx="0">
                  <c:v>593654</c:v>
                </c:pt>
                <c:pt idx="1">
                  <c:v>7475</c:v>
                </c:pt>
                <c:pt idx="2">
                  <c:v>880512</c:v>
                </c:pt>
                <c:pt idx="3">
                  <c:v>8233</c:v>
                </c:pt>
                <c:pt idx="4">
                  <c:v>334737</c:v>
                </c:pt>
                <c:pt idx="5">
                  <c:v>6433</c:v>
                </c:pt>
                <c:pt idx="6">
                  <c:v>115117</c:v>
                </c:pt>
                <c:pt idx="7">
                  <c:v>91901</c:v>
                </c:pt>
                <c:pt idx="8">
                  <c:v>140432</c:v>
                </c:pt>
                <c:pt idx="9">
                  <c:v>113868</c:v>
                </c:pt>
                <c:pt idx="10">
                  <c:v>599594</c:v>
                </c:pt>
                <c:pt idx="11">
                  <c:v>286308</c:v>
                </c:pt>
                <c:pt idx="12">
                  <c:v>934442</c:v>
                </c:pt>
                <c:pt idx="13">
                  <c:v>19554</c:v>
                </c:pt>
                <c:pt idx="14">
                  <c:v>964526</c:v>
                </c:pt>
                <c:pt idx="15">
                  <c:v>53888</c:v>
                </c:pt>
                <c:pt idx="16">
                  <c:v>270380</c:v>
                </c:pt>
                <c:pt idx="17">
                  <c:v>26629</c:v>
                </c:pt>
                <c:pt idx="18">
                  <c:v>273565</c:v>
                </c:pt>
                <c:pt idx="19">
                  <c:v>34228</c:v>
                </c:pt>
                <c:pt idx="20">
                  <c:v>615522</c:v>
                </c:pt>
                <c:pt idx="21">
                  <c:v>38714</c:v>
                </c:pt>
                <c:pt idx="22">
                  <c:v>227885</c:v>
                </c:pt>
                <c:pt idx="24">
                  <c:v>323955</c:v>
                </c:pt>
                <c:pt idx="25">
                  <c:v>5791</c:v>
                </c:pt>
                <c:pt idx="26">
                  <c:v>423738</c:v>
                </c:pt>
                <c:pt idx="27">
                  <c:v>46463</c:v>
                </c:pt>
                <c:pt idx="28">
                  <c:v>256248</c:v>
                </c:pt>
                <c:pt idx="29">
                  <c:v>64632</c:v>
                </c:pt>
                <c:pt idx="30">
                  <c:v>122728</c:v>
                </c:pt>
                <c:pt idx="31">
                  <c:v>29920</c:v>
                </c:pt>
                <c:pt idx="32">
                  <c:v>200382</c:v>
                </c:pt>
                <c:pt idx="33">
                  <c:v>3552</c:v>
                </c:pt>
                <c:pt idx="34">
                  <c:v>90508</c:v>
                </c:pt>
                <c:pt idx="35">
                  <c:v>31219</c:v>
                </c:pt>
                <c:pt idx="36">
                  <c:v>224229</c:v>
                </c:pt>
                <c:pt idx="37">
                  <c:v>30376</c:v>
                </c:pt>
                <c:pt idx="38">
                  <c:v>235524</c:v>
                </c:pt>
                <c:pt idx="39">
                  <c:v>31230</c:v>
                </c:pt>
                <c:pt idx="40">
                  <c:v>212808</c:v>
                </c:pt>
                <c:pt idx="41">
                  <c:v>67398</c:v>
                </c:pt>
                <c:pt idx="42">
                  <c:v>103867</c:v>
                </c:pt>
                <c:pt idx="43">
                  <c:v>139676</c:v>
                </c:pt>
                <c:pt idx="44">
                  <c:v>164005</c:v>
                </c:pt>
                <c:pt idx="45">
                  <c:v>15333</c:v>
                </c:pt>
                <c:pt idx="46">
                  <c:v>303216</c:v>
                </c:pt>
                <c:pt idx="47">
                  <c:v>30605</c:v>
                </c:pt>
                <c:pt idx="48">
                  <c:v>417344</c:v>
                </c:pt>
                <c:pt idx="49">
                  <c:v>21653</c:v>
                </c:pt>
                <c:pt idx="50">
                  <c:v>268908</c:v>
                </c:pt>
                <c:pt idx="51">
                  <c:v>89963</c:v>
                </c:pt>
                <c:pt idx="52">
                  <c:v>83535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C-4DB3-ADD8-AEA297041ACE}"/>
            </c:ext>
          </c:extLst>
        </c:ser>
        <c:ser>
          <c:idx val="0"/>
          <c:order val="4"/>
          <c:tx>
            <c:v>Chinook Salmon</c:v>
          </c:tx>
          <c:spPr>
            <a:solidFill>
              <a:schemeClr val="tx1"/>
            </a:solidFill>
            <a:ln w="6350">
              <a:solidFill>
                <a:schemeClr val="accent3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DB'!$AE$11:$AE$63</c:f>
              <c:numCache>
                <c:formatCode>#,##0</c:formatCode>
                <c:ptCount val="53"/>
                <c:pt idx="0">
                  <c:v>392</c:v>
                </c:pt>
                <c:pt idx="1">
                  <c:v>489</c:v>
                </c:pt>
                <c:pt idx="2">
                  <c:v>182</c:v>
                </c:pt>
                <c:pt idx="3">
                  <c:v>362</c:v>
                </c:pt>
                <c:pt idx="4">
                  <c:v>356</c:v>
                </c:pt>
                <c:pt idx="5">
                  <c:v>237</c:v>
                </c:pt>
                <c:pt idx="6">
                  <c:v>375</c:v>
                </c:pt>
                <c:pt idx="7">
                  <c:v>244</c:v>
                </c:pt>
                <c:pt idx="8">
                  <c:v>422</c:v>
                </c:pt>
                <c:pt idx="9">
                  <c:v>250</c:v>
                </c:pt>
                <c:pt idx="10">
                  <c:v>690</c:v>
                </c:pt>
                <c:pt idx="11">
                  <c:v>3411</c:v>
                </c:pt>
                <c:pt idx="12">
                  <c:v>2072</c:v>
                </c:pt>
                <c:pt idx="13">
                  <c:v>1089</c:v>
                </c:pt>
                <c:pt idx="14">
                  <c:v>889</c:v>
                </c:pt>
                <c:pt idx="15">
                  <c:v>2320</c:v>
                </c:pt>
                <c:pt idx="16">
                  <c:v>1293</c:v>
                </c:pt>
                <c:pt idx="17">
                  <c:v>1125</c:v>
                </c:pt>
                <c:pt idx="18">
                  <c:v>1377</c:v>
                </c:pt>
                <c:pt idx="19">
                  <c:v>2048</c:v>
                </c:pt>
                <c:pt idx="20">
                  <c:v>1834</c:v>
                </c:pt>
                <c:pt idx="21">
                  <c:v>4552</c:v>
                </c:pt>
                <c:pt idx="22">
                  <c:v>2237</c:v>
                </c:pt>
                <c:pt idx="24">
                  <c:v>621</c:v>
                </c:pt>
                <c:pt idx="25">
                  <c:v>246</c:v>
                </c:pt>
                <c:pt idx="26">
                  <c:v>615</c:v>
                </c:pt>
                <c:pt idx="27">
                  <c:v>765</c:v>
                </c:pt>
                <c:pt idx="28">
                  <c:v>464</c:v>
                </c:pt>
                <c:pt idx="29">
                  <c:v>594</c:v>
                </c:pt>
                <c:pt idx="30">
                  <c:v>389</c:v>
                </c:pt>
                <c:pt idx="31">
                  <c:v>627</c:v>
                </c:pt>
                <c:pt idx="32">
                  <c:v>335</c:v>
                </c:pt>
                <c:pt idx="33">
                  <c:v>575</c:v>
                </c:pt>
                <c:pt idx="34">
                  <c:v>270</c:v>
                </c:pt>
                <c:pt idx="35">
                  <c:v>619</c:v>
                </c:pt>
                <c:pt idx="36">
                  <c:v>415</c:v>
                </c:pt>
                <c:pt idx="37">
                  <c:v>1240</c:v>
                </c:pt>
                <c:pt idx="38">
                  <c:v>1104</c:v>
                </c:pt>
                <c:pt idx="39">
                  <c:v>1958</c:v>
                </c:pt>
                <c:pt idx="40">
                  <c:v>2782</c:v>
                </c:pt>
                <c:pt idx="41">
                  <c:v>912</c:v>
                </c:pt>
                <c:pt idx="42">
                  <c:v>653</c:v>
                </c:pt>
                <c:pt idx="43">
                  <c:v>859</c:v>
                </c:pt>
                <c:pt idx="44">
                  <c:v>538</c:v>
                </c:pt>
                <c:pt idx="45">
                  <c:v>593</c:v>
                </c:pt>
                <c:pt idx="46">
                  <c:v>218</c:v>
                </c:pt>
                <c:pt idx="47">
                  <c:v>493</c:v>
                </c:pt>
                <c:pt idx="48">
                  <c:v>382</c:v>
                </c:pt>
                <c:pt idx="49">
                  <c:v>556</c:v>
                </c:pt>
                <c:pt idx="50">
                  <c:v>606</c:v>
                </c:pt>
                <c:pt idx="51">
                  <c:v>264</c:v>
                </c:pt>
                <c:pt idx="52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C-4DB3-ADD8-AEA297041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15491712"/>
        <c:axId val="619907360"/>
      </c:barChart>
      <c:lineChart>
        <c:grouping val="standard"/>
        <c:varyColors val="0"/>
        <c:ser>
          <c:idx val="6"/>
          <c:order val="5"/>
          <c:tx>
            <c:v/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DB'!$AE$11:$AE$63</c:f>
              <c:numCache>
                <c:formatCode>#,##0</c:formatCode>
                <c:ptCount val="53"/>
                <c:pt idx="0">
                  <c:v>392</c:v>
                </c:pt>
                <c:pt idx="1">
                  <c:v>489</c:v>
                </c:pt>
                <c:pt idx="2">
                  <c:v>182</c:v>
                </c:pt>
                <c:pt idx="3">
                  <c:v>362</c:v>
                </c:pt>
                <c:pt idx="4">
                  <c:v>356</c:v>
                </c:pt>
                <c:pt idx="5">
                  <c:v>237</c:v>
                </c:pt>
                <c:pt idx="6">
                  <c:v>375</c:v>
                </c:pt>
                <c:pt idx="7">
                  <c:v>244</c:v>
                </c:pt>
                <c:pt idx="8">
                  <c:v>422</c:v>
                </c:pt>
                <c:pt idx="9">
                  <c:v>250</c:v>
                </c:pt>
                <c:pt idx="10">
                  <c:v>690</c:v>
                </c:pt>
                <c:pt idx="11">
                  <c:v>3411</c:v>
                </c:pt>
                <c:pt idx="12">
                  <c:v>2072</c:v>
                </c:pt>
                <c:pt idx="13">
                  <c:v>1089</c:v>
                </c:pt>
                <c:pt idx="14">
                  <c:v>889</c:v>
                </c:pt>
                <c:pt idx="15">
                  <c:v>2320</c:v>
                </c:pt>
                <c:pt idx="16">
                  <c:v>1293</c:v>
                </c:pt>
                <c:pt idx="17">
                  <c:v>1125</c:v>
                </c:pt>
                <c:pt idx="18">
                  <c:v>1377</c:v>
                </c:pt>
                <c:pt idx="19">
                  <c:v>2048</c:v>
                </c:pt>
                <c:pt idx="20">
                  <c:v>1834</c:v>
                </c:pt>
                <c:pt idx="21">
                  <c:v>4552</c:v>
                </c:pt>
                <c:pt idx="22">
                  <c:v>2237</c:v>
                </c:pt>
                <c:pt idx="24">
                  <c:v>621</c:v>
                </c:pt>
                <c:pt idx="25">
                  <c:v>246</c:v>
                </c:pt>
                <c:pt idx="26">
                  <c:v>615</c:v>
                </c:pt>
                <c:pt idx="27">
                  <c:v>765</c:v>
                </c:pt>
                <c:pt idx="28">
                  <c:v>464</c:v>
                </c:pt>
                <c:pt idx="29">
                  <c:v>594</c:v>
                </c:pt>
                <c:pt idx="30">
                  <c:v>389</c:v>
                </c:pt>
                <c:pt idx="31">
                  <c:v>627</c:v>
                </c:pt>
                <c:pt idx="32">
                  <c:v>335</c:v>
                </c:pt>
                <c:pt idx="33">
                  <c:v>575</c:v>
                </c:pt>
                <c:pt idx="34">
                  <c:v>270</c:v>
                </c:pt>
                <c:pt idx="35">
                  <c:v>619</c:v>
                </c:pt>
                <c:pt idx="36">
                  <c:v>415</c:v>
                </c:pt>
                <c:pt idx="37">
                  <c:v>1240</c:v>
                </c:pt>
                <c:pt idx="38">
                  <c:v>1104</c:v>
                </c:pt>
                <c:pt idx="39">
                  <c:v>1958</c:v>
                </c:pt>
                <c:pt idx="40">
                  <c:v>2782</c:v>
                </c:pt>
                <c:pt idx="41">
                  <c:v>912</c:v>
                </c:pt>
                <c:pt idx="42">
                  <c:v>653</c:v>
                </c:pt>
                <c:pt idx="43">
                  <c:v>859</c:v>
                </c:pt>
                <c:pt idx="44">
                  <c:v>538</c:v>
                </c:pt>
                <c:pt idx="45">
                  <c:v>593</c:v>
                </c:pt>
                <c:pt idx="46">
                  <c:v>218</c:v>
                </c:pt>
                <c:pt idx="47">
                  <c:v>493</c:v>
                </c:pt>
                <c:pt idx="48">
                  <c:v>382</c:v>
                </c:pt>
                <c:pt idx="49">
                  <c:v>556</c:v>
                </c:pt>
                <c:pt idx="50">
                  <c:v>606</c:v>
                </c:pt>
                <c:pt idx="51">
                  <c:v>264</c:v>
                </c:pt>
                <c:pt idx="52">
                  <c:v>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1C-4DB3-ADD8-AEA297041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491712"/>
        <c:axId val="619907360"/>
      </c:lineChart>
      <c:catAx>
        <c:axId val="10154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9907360"/>
        <c:crosses val="autoZero"/>
        <c:auto val="1"/>
        <c:lblAlgn val="ctr"/>
        <c:lblOffset val="100"/>
        <c:noMultiLvlLbl val="0"/>
      </c:catAx>
      <c:valAx>
        <c:axId val="61990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15491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0865936358894104E-3"/>
                <c:y val="0.2240740904107677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Millions of Fish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49118053791663E-3"/>
          <c:y val="0.83703395566120276"/>
          <c:w val="0.9824596774193548"/>
          <c:h val="0.16296604433879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55194310388621E-2"/>
          <c:y val="5.6018522602691939E-2"/>
          <c:w val="0.81401165580108936"/>
          <c:h val="0.66788955729728483"/>
        </c:manualLayout>
      </c:layout>
      <c:barChart>
        <c:barDir val="col"/>
        <c:grouping val="stacked"/>
        <c:varyColors val="0"/>
        <c:ser>
          <c:idx val="4"/>
          <c:order val="0"/>
          <c:tx>
            <c:v>Sockeye Salmon</c:v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DB'!$AI$11:$AI$63</c:f>
              <c:numCache>
                <c:formatCode>#,##0</c:formatCode>
                <c:ptCount val="53"/>
                <c:pt idx="0">
                  <c:v>1103261</c:v>
                </c:pt>
                <c:pt idx="1">
                  <c:v>890152</c:v>
                </c:pt>
                <c:pt idx="2">
                  <c:v>561737</c:v>
                </c:pt>
                <c:pt idx="3">
                  <c:v>371747</c:v>
                </c:pt>
                <c:pt idx="4">
                  <c:v>460690</c:v>
                </c:pt>
                <c:pt idx="5">
                  <c:v>423107</c:v>
                </c:pt>
                <c:pt idx="6">
                  <c:v>506281</c:v>
                </c:pt>
                <c:pt idx="7">
                  <c:v>375695</c:v>
                </c:pt>
                <c:pt idx="8">
                  <c:v>265771</c:v>
                </c:pt>
                <c:pt idx="9">
                  <c:v>368124</c:v>
                </c:pt>
                <c:pt idx="10">
                  <c:v>1055786</c:v>
                </c:pt>
                <c:pt idx="11">
                  <c:v>1073098</c:v>
                </c:pt>
                <c:pt idx="12">
                  <c:v>1803479</c:v>
                </c:pt>
                <c:pt idx="13">
                  <c:v>454707</c:v>
                </c:pt>
                <c:pt idx="14">
                  <c:v>770247</c:v>
                </c:pt>
                <c:pt idx="15">
                  <c:v>633380</c:v>
                </c:pt>
                <c:pt idx="16">
                  <c:v>2103429</c:v>
                </c:pt>
                <c:pt idx="17">
                  <c:v>3222428</c:v>
                </c:pt>
                <c:pt idx="18">
                  <c:v>1235337</c:v>
                </c:pt>
                <c:pt idx="19">
                  <c:v>2032957</c:v>
                </c:pt>
                <c:pt idx="20">
                  <c:v>2837857</c:v>
                </c:pt>
                <c:pt idx="21">
                  <c:v>5638916</c:v>
                </c:pt>
                <c:pt idx="22">
                  <c:v>4139358</c:v>
                </c:pt>
                <c:pt idx="24">
                  <c:v>2305742</c:v>
                </c:pt>
                <c:pt idx="25">
                  <c:v>1118138</c:v>
                </c:pt>
                <c:pt idx="26">
                  <c:v>6069495</c:v>
                </c:pt>
                <c:pt idx="27">
                  <c:v>2558732</c:v>
                </c:pt>
                <c:pt idx="28">
                  <c:v>1901475</c:v>
                </c:pt>
                <c:pt idx="29">
                  <c:v>1773873</c:v>
                </c:pt>
                <c:pt idx="30">
                  <c:v>2205067</c:v>
                </c:pt>
                <c:pt idx="31">
                  <c:v>2197961</c:v>
                </c:pt>
                <c:pt idx="32">
                  <c:v>599396</c:v>
                </c:pt>
                <c:pt idx="33">
                  <c:v>1413995</c:v>
                </c:pt>
                <c:pt idx="34">
                  <c:v>656427</c:v>
                </c:pt>
                <c:pt idx="35">
                  <c:v>846275</c:v>
                </c:pt>
                <c:pt idx="36">
                  <c:v>1367251</c:v>
                </c:pt>
                <c:pt idx="37">
                  <c:v>1593638</c:v>
                </c:pt>
                <c:pt idx="38">
                  <c:v>2529642</c:v>
                </c:pt>
                <c:pt idx="39">
                  <c:v>2520327</c:v>
                </c:pt>
                <c:pt idx="40">
                  <c:v>784771</c:v>
                </c:pt>
                <c:pt idx="41">
                  <c:v>1823481</c:v>
                </c:pt>
                <c:pt idx="42">
                  <c:v>983303</c:v>
                </c:pt>
                <c:pt idx="43">
                  <c:v>968075</c:v>
                </c:pt>
                <c:pt idx="44">
                  <c:v>1587657</c:v>
                </c:pt>
                <c:pt idx="45">
                  <c:v>3201035</c:v>
                </c:pt>
                <c:pt idx="46">
                  <c:v>2924144</c:v>
                </c:pt>
                <c:pt idx="47">
                  <c:v>1662561</c:v>
                </c:pt>
                <c:pt idx="48">
                  <c:v>1501678</c:v>
                </c:pt>
                <c:pt idx="49">
                  <c:v>1012684</c:v>
                </c:pt>
                <c:pt idx="50">
                  <c:v>1266746</c:v>
                </c:pt>
                <c:pt idx="51">
                  <c:v>880279</c:v>
                </c:pt>
                <c:pt idx="52">
                  <c:v>400285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9-4AB9-A92E-D604D7C4B47B}"/>
            </c:ext>
          </c:extLst>
        </c:ser>
        <c:ser>
          <c:idx val="1"/>
          <c:order val="1"/>
          <c:tx>
            <c:v>Pink Salmon</c:v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DB'!$AF$11:$AF$63</c:f>
              <c:numCache>
                <c:formatCode>#,##0</c:formatCode>
                <c:ptCount val="53"/>
                <c:pt idx="0">
                  <c:v>424972</c:v>
                </c:pt>
                <c:pt idx="1">
                  <c:v>233041</c:v>
                </c:pt>
                <c:pt idx="2">
                  <c:v>1002900</c:v>
                </c:pt>
                <c:pt idx="3">
                  <c:v>238497</c:v>
                </c:pt>
                <c:pt idx="4">
                  <c:v>678448</c:v>
                </c:pt>
                <c:pt idx="5">
                  <c:v>274567</c:v>
                </c:pt>
                <c:pt idx="6">
                  <c:v>564726</c:v>
                </c:pt>
                <c:pt idx="7">
                  <c:v>605738</c:v>
                </c:pt>
                <c:pt idx="8">
                  <c:v>344496</c:v>
                </c:pt>
                <c:pt idx="9">
                  <c:v>886474</c:v>
                </c:pt>
                <c:pt idx="10">
                  <c:v>405769</c:v>
                </c:pt>
                <c:pt idx="11">
                  <c:v>1153454</c:v>
                </c:pt>
                <c:pt idx="12">
                  <c:v>489119</c:v>
                </c:pt>
                <c:pt idx="13">
                  <c:v>609239</c:v>
                </c:pt>
                <c:pt idx="14">
                  <c:v>339970</c:v>
                </c:pt>
                <c:pt idx="15">
                  <c:v>756922</c:v>
                </c:pt>
                <c:pt idx="16">
                  <c:v>1348510</c:v>
                </c:pt>
                <c:pt idx="17">
                  <c:v>1044636</c:v>
                </c:pt>
                <c:pt idx="18">
                  <c:v>568097</c:v>
                </c:pt>
                <c:pt idx="19">
                  <c:v>700848</c:v>
                </c:pt>
                <c:pt idx="20">
                  <c:v>1012669</c:v>
                </c:pt>
                <c:pt idx="21">
                  <c:v>211745</c:v>
                </c:pt>
                <c:pt idx="22">
                  <c:v>582699</c:v>
                </c:pt>
                <c:pt idx="24">
                  <c:v>289521</c:v>
                </c:pt>
                <c:pt idx="25">
                  <c:v>215476</c:v>
                </c:pt>
                <c:pt idx="26">
                  <c:v>232955</c:v>
                </c:pt>
                <c:pt idx="27">
                  <c:v>88826</c:v>
                </c:pt>
                <c:pt idx="28">
                  <c:v>249748</c:v>
                </c:pt>
                <c:pt idx="29">
                  <c:v>468224</c:v>
                </c:pt>
                <c:pt idx="30">
                  <c:v>140987</c:v>
                </c:pt>
                <c:pt idx="31">
                  <c:v>92163</c:v>
                </c:pt>
                <c:pt idx="32">
                  <c:v>88080</c:v>
                </c:pt>
                <c:pt idx="33">
                  <c:v>166612</c:v>
                </c:pt>
                <c:pt idx="34">
                  <c:v>118074</c:v>
                </c:pt>
                <c:pt idx="35">
                  <c:v>75599</c:v>
                </c:pt>
                <c:pt idx="36">
                  <c:v>224587</c:v>
                </c:pt>
                <c:pt idx="37">
                  <c:v>106468</c:v>
                </c:pt>
                <c:pt idx="38">
                  <c:v>137041</c:v>
                </c:pt>
                <c:pt idx="39">
                  <c:v>65671</c:v>
                </c:pt>
                <c:pt idx="40">
                  <c:v>59965</c:v>
                </c:pt>
                <c:pt idx="41">
                  <c:v>74836</c:v>
                </c:pt>
                <c:pt idx="42">
                  <c:v>46010</c:v>
                </c:pt>
                <c:pt idx="43">
                  <c:v>77073</c:v>
                </c:pt>
                <c:pt idx="44">
                  <c:v>216977</c:v>
                </c:pt>
                <c:pt idx="45">
                  <c:v>111082</c:v>
                </c:pt>
                <c:pt idx="46">
                  <c:v>264513</c:v>
                </c:pt>
                <c:pt idx="47">
                  <c:v>132172</c:v>
                </c:pt>
                <c:pt idx="48">
                  <c:v>108345</c:v>
                </c:pt>
                <c:pt idx="49">
                  <c:v>252331</c:v>
                </c:pt>
                <c:pt idx="50">
                  <c:v>113258</c:v>
                </c:pt>
                <c:pt idx="51">
                  <c:v>232501</c:v>
                </c:pt>
                <c:pt idx="52">
                  <c:v>108216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9-4AB9-A92E-D604D7C4B47B}"/>
            </c:ext>
          </c:extLst>
        </c:ser>
        <c:ser>
          <c:idx val="2"/>
          <c:order val="2"/>
          <c:tx>
            <c:v>Chum Salmon</c:v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DB'!$AG$11:$AG$63</c:f>
              <c:numCache>
                <c:formatCode>#,##0</c:formatCode>
                <c:ptCount val="53"/>
                <c:pt idx="0">
                  <c:v>80901</c:v>
                </c:pt>
                <c:pt idx="1">
                  <c:v>53071</c:v>
                </c:pt>
                <c:pt idx="2">
                  <c:v>167383</c:v>
                </c:pt>
                <c:pt idx="3">
                  <c:v>33053</c:v>
                </c:pt>
                <c:pt idx="4">
                  <c:v>110070</c:v>
                </c:pt>
                <c:pt idx="5">
                  <c:v>35491</c:v>
                </c:pt>
                <c:pt idx="6">
                  <c:v>21577</c:v>
                </c:pt>
                <c:pt idx="7">
                  <c:v>31784</c:v>
                </c:pt>
                <c:pt idx="8">
                  <c:v>75640</c:v>
                </c:pt>
                <c:pt idx="9">
                  <c:v>88579</c:v>
                </c:pt>
                <c:pt idx="10">
                  <c:v>80712</c:v>
                </c:pt>
                <c:pt idx="11">
                  <c:v>110184</c:v>
                </c:pt>
                <c:pt idx="12">
                  <c:v>76259</c:v>
                </c:pt>
                <c:pt idx="13">
                  <c:v>114496</c:v>
                </c:pt>
                <c:pt idx="14">
                  <c:v>89510</c:v>
                </c:pt>
                <c:pt idx="15">
                  <c:v>226366</c:v>
                </c:pt>
                <c:pt idx="16">
                  <c:v>416274</c:v>
                </c:pt>
                <c:pt idx="17">
                  <c:v>326965</c:v>
                </c:pt>
                <c:pt idx="18">
                  <c:v>213423</c:v>
                </c:pt>
                <c:pt idx="19">
                  <c:v>357388</c:v>
                </c:pt>
                <c:pt idx="20">
                  <c:v>506818</c:v>
                </c:pt>
                <c:pt idx="21">
                  <c:v>202506</c:v>
                </c:pt>
                <c:pt idx="22">
                  <c:v>278828</c:v>
                </c:pt>
                <c:pt idx="24">
                  <c:v>247453</c:v>
                </c:pt>
                <c:pt idx="25">
                  <c:v>176245</c:v>
                </c:pt>
                <c:pt idx="26">
                  <c:v>267300</c:v>
                </c:pt>
                <c:pt idx="27">
                  <c:v>121829</c:v>
                </c:pt>
                <c:pt idx="28">
                  <c:v>310114</c:v>
                </c:pt>
                <c:pt idx="29">
                  <c:v>241473</c:v>
                </c:pt>
                <c:pt idx="30">
                  <c:v>171434</c:v>
                </c:pt>
                <c:pt idx="31">
                  <c:v>78666</c:v>
                </c:pt>
                <c:pt idx="32">
                  <c:v>83338</c:v>
                </c:pt>
                <c:pt idx="33">
                  <c:v>64814</c:v>
                </c:pt>
                <c:pt idx="34">
                  <c:v>131478</c:v>
                </c:pt>
                <c:pt idx="35">
                  <c:v>39418</c:v>
                </c:pt>
                <c:pt idx="36">
                  <c:v>125831</c:v>
                </c:pt>
                <c:pt idx="37">
                  <c:v>52432</c:v>
                </c:pt>
                <c:pt idx="38">
                  <c:v>199587</c:v>
                </c:pt>
                <c:pt idx="39">
                  <c:v>144753</c:v>
                </c:pt>
                <c:pt idx="40">
                  <c:v>98473</c:v>
                </c:pt>
                <c:pt idx="41">
                  <c:v>108703</c:v>
                </c:pt>
                <c:pt idx="42">
                  <c:v>89428</c:v>
                </c:pt>
                <c:pt idx="43">
                  <c:v>82096</c:v>
                </c:pt>
                <c:pt idx="44">
                  <c:v>110275</c:v>
                </c:pt>
                <c:pt idx="45">
                  <c:v>40858</c:v>
                </c:pt>
                <c:pt idx="46">
                  <c:v>74678</c:v>
                </c:pt>
                <c:pt idx="47">
                  <c:v>184771</c:v>
                </c:pt>
                <c:pt idx="48">
                  <c:v>76932</c:v>
                </c:pt>
                <c:pt idx="49">
                  <c:v>130720</c:v>
                </c:pt>
                <c:pt idx="50">
                  <c:v>90242</c:v>
                </c:pt>
                <c:pt idx="51">
                  <c:v>191490</c:v>
                </c:pt>
                <c:pt idx="52">
                  <c:v>108906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69-4AB9-A92E-D604D7C4B47B}"/>
            </c:ext>
          </c:extLst>
        </c:ser>
        <c:ser>
          <c:idx val="3"/>
          <c:order val="3"/>
          <c:tx>
            <c:v>Coho Salmon</c:v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DB'!$AH$11:$AH$63</c:f>
              <c:numCache>
                <c:formatCode>#,##0</c:formatCode>
                <c:ptCount val="53"/>
                <c:pt idx="0">
                  <c:v>593654</c:v>
                </c:pt>
                <c:pt idx="1">
                  <c:v>7475</c:v>
                </c:pt>
                <c:pt idx="2">
                  <c:v>880512</c:v>
                </c:pt>
                <c:pt idx="3">
                  <c:v>8233</c:v>
                </c:pt>
                <c:pt idx="4">
                  <c:v>334737</c:v>
                </c:pt>
                <c:pt idx="5">
                  <c:v>6433</c:v>
                </c:pt>
                <c:pt idx="6">
                  <c:v>115117</c:v>
                </c:pt>
                <c:pt idx="7">
                  <c:v>91901</c:v>
                </c:pt>
                <c:pt idx="8">
                  <c:v>140432</c:v>
                </c:pt>
                <c:pt idx="9">
                  <c:v>113868</c:v>
                </c:pt>
                <c:pt idx="10">
                  <c:v>599594</c:v>
                </c:pt>
                <c:pt idx="11">
                  <c:v>286308</c:v>
                </c:pt>
                <c:pt idx="12">
                  <c:v>934442</c:v>
                </c:pt>
                <c:pt idx="13">
                  <c:v>19554</c:v>
                </c:pt>
                <c:pt idx="14">
                  <c:v>964526</c:v>
                </c:pt>
                <c:pt idx="15">
                  <c:v>53888</c:v>
                </c:pt>
                <c:pt idx="16">
                  <c:v>270380</c:v>
                </c:pt>
                <c:pt idx="17">
                  <c:v>26629</c:v>
                </c:pt>
                <c:pt idx="18">
                  <c:v>273565</c:v>
                </c:pt>
                <c:pt idx="19">
                  <c:v>34228</c:v>
                </c:pt>
                <c:pt idx="20">
                  <c:v>615522</c:v>
                </c:pt>
                <c:pt idx="21">
                  <c:v>38714</c:v>
                </c:pt>
                <c:pt idx="22">
                  <c:v>227885</c:v>
                </c:pt>
                <c:pt idx="24">
                  <c:v>323955</c:v>
                </c:pt>
                <c:pt idx="25">
                  <c:v>5791</c:v>
                </c:pt>
                <c:pt idx="26">
                  <c:v>423738</c:v>
                </c:pt>
                <c:pt idx="27">
                  <c:v>46463</c:v>
                </c:pt>
                <c:pt idx="28">
                  <c:v>256248</c:v>
                </c:pt>
                <c:pt idx="29">
                  <c:v>64632</c:v>
                </c:pt>
                <c:pt idx="30">
                  <c:v>122728</c:v>
                </c:pt>
                <c:pt idx="31">
                  <c:v>29920</c:v>
                </c:pt>
                <c:pt idx="32">
                  <c:v>200382</c:v>
                </c:pt>
                <c:pt idx="33">
                  <c:v>3552</c:v>
                </c:pt>
                <c:pt idx="34">
                  <c:v>90508</c:v>
                </c:pt>
                <c:pt idx="35">
                  <c:v>31219</c:v>
                </c:pt>
                <c:pt idx="36">
                  <c:v>224229</c:v>
                </c:pt>
                <c:pt idx="37">
                  <c:v>30376</c:v>
                </c:pt>
                <c:pt idx="38">
                  <c:v>235524</c:v>
                </c:pt>
                <c:pt idx="39">
                  <c:v>31230</c:v>
                </c:pt>
                <c:pt idx="40">
                  <c:v>212808</c:v>
                </c:pt>
                <c:pt idx="41">
                  <c:v>67398</c:v>
                </c:pt>
                <c:pt idx="42">
                  <c:v>103867</c:v>
                </c:pt>
                <c:pt idx="43">
                  <c:v>139676</c:v>
                </c:pt>
                <c:pt idx="44">
                  <c:v>164005</c:v>
                </c:pt>
                <c:pt idx="45">
                  <c:v>15333</c:v>
                </c:pt>
                <c:pt idx="46">
                  <c:v>303216</c:v>
                </c:pt>
                <c:pt idx="47">
                  <c:v>30605</c:v>
                </c:pt>
                <c:pt idx="48">
                  <c:v>417344</c:v>
                </c:pt>
                <c:pt idx="49">
                  <c:v>21653</c:v>
                </c:pt>
                <c:pt idx="50">
                  <c:v>268908</c:v>
                </c:pt>
                <c:pt idx="51">
                  <c:v>89963</c:v>
                </c:pt>
                <c:pt idx="52">
                  <c:v>83535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69-4AB9-A92E-D604D7C4B47B}"/>
            </c:ext>
          </c:extLst>
        </c:ser>
        <c:ser>
          <c:idx val="0"/>
          <c:order val="4"/>
          <c:tx>
            <c:v>Chinook Salmon</c:v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DB'!$AE$11:$AE$63</c:f>
              <c:numCache>
                <c:formatCode>#,##0</c:formatCode>
                <c:ptCount val="53"/>
                <c:pt idx="0">
                  <c:v>392</c:v>
                </c:pt>
                <c:pt idx="1">
                  <c:v>489</c:v>
                </c:pt>
                <c:pt idx="2">
                  <c:v>182</c:v>
                </c:pt>
                <c:pt idx="3">
                  <c:v>362</c:v>
                </c:pt>
                <c:pt idx="4">
                  <c:v>356</c:v>
                </c:pt>
                <c:pt idx="5">
                  <c:v>237</c:v>
                </c:pt>
                <c:pt idx="6">
                  <c:v>375</c:v>
                </c:pt>
                <c:pt idx="7">
                  <c:v>244</c:v>
                </c:pt>
                <c:pt idx="8">
                  <c:v>422</c:v>
                </c:pt>
                <c:pt idx="9">
                  <c:v>250</c:v>
                </c:pt>
                <c:pt idx="10">
                  <c:v>690</c:v>
                </c:pt>
                <c:pt idx="11">
                  <c:v>3411</c:v>
                </c:pt>
                <c:pt idx="12">
                  <c:v>2072</c:v>
                </c:pt>
                <c:pt idx="13">
                  <c:v>1089</c:v>
                </c:pt>
                <c:pt idx="14">
                  <c:v>889</c:v>
                </c:pt>
                <c:pt idx="15">
                  <c:v>2320</c:v>
                </c:pt>
                <c:pt idx="16">
                  <c:v>1293</c:v>
                </c:pt>
                <c:pt idx="17">
                  <c:v>1125</c:v>
                </c:pt>
                <c:pt idx="18">
                  <c:v>1377</c:v>
                </c:pt>
                <c:pt idx="19">
                  <c:v>2048</c:v>
                </c:pt>
                <c:pt idx="20">
                  <c:v>1834</c:v>
                </c:pt>
                <c:pt idx="21">
                  <c:v>4552</c:v>
                </c:pt>
                <c:pt idx="22">
                  <c:v>2237</c:v>
                </c:pt>
                <c:pt idx="24">
                  <c:v>621</c:v>
                </c:pt>
                <c:pt idx="25">
                  <c:v>246</c:v>
                </c:pt>
                <c:pt idx="26">
                  <c:v>615</c:v>
                </c:pt>
                <c:pt idx="27">
                  <c:v>765</c:v>
                </c:pt>
                <c:pt idx="28">
                  <c:v>464</c:v>
                </c:pt>
                <c:pt idx="29">
                  <c:v>594</c:v>
                </c:pt>
                <c:pt idx="30">
                  <c:v>389</c:v>
                </c:pt>
                <c:pt idx="31">
                  <c:v>627</c:v>
                </c:pt>
                <c:pt idx="32">
                  <c:v>335</c:v>
                </c:pt>
                <c:pt idx="33">
                  <c:v>575</c:v>
                </c:pt>
                <c:pt idx="34">
                  <c:v>270</c:v>
                </c:pt>
                <c:pt idx="35">
                  <c:v>619</c:v>
                </c:pt>
                <c:pt idx="36">
                  <c:v>415</c:v>
                </c:pt>
                <c:pt idx="37">
                  <c:v>1240</c:v>
                </c:pt>
                <c:pt idx="38">
                  <c:v>1104</c:v>
                </c:pt>
                <c:pt idx="39">
                  <c:v>1958</c:v>
                </c:pt>
                <c:pt idx="40">
                  <c:v>2782</c:v>
                </c:pt>
                <c:pt idx="41">
                  <c:v>912</c:v>
                </c:pt>
                <c:pt idx="42">
                  <c:v>653</c:v>
                </c:pt>
                <c:pt idx="43">
                  <c:v>859</c:v>
                </c:pt>
                <c:pt idx="44">
                  <c:v>538</c:v>
                </c:pt>
                <c:pt idx="45">
                  <c:v>593</c:v>
                </c:pt>
                <c:pt idx="46">
                  <c:v>218</c:v>
                </c:pt>
                <c:pt idx="47">
                  <c:v>493</c:v>
                </c:pt>
                <c:pt idx="48">
                  <c:v>382</c:v>
                </c:pt>
                <c:pt idx="49">
                  <c:v>556</c:v>
                </c:pt>
                <c:pt idx="50">
                  <c:v>606</c:v>
                </c:pt>
                <c:pt idx="51">
                  <c:v>264</c:v>
                </c:pt>
                <c:pt idx="52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9-4AB9-A92E-D604D7C4B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15491712"/>
        <c:axId val="619907360"/>
      </c:barChart>
      <c:lineChart>
        <c:grouping val="standard"/>
        <c:varyColors val="0"/>
        <c:ser>
          <c:idx val="6"/>
          <c:order val="5"/>
          <c:tx>
            <c:v/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DB'!$AE$11:$AE$63</c:f>
              <c:numCache>
                <c:formatCode>#,##0</c:formatCode>
                <c:ptCount val="53"/>
                <c:pt idx="0">
                  <c:v>392</c:v>
                </c:pt>
                <c:pt idx="1">
                  <c:v>489</c:v>
                </c:pt>
                <c:pt idx="2">
                  <c:v>182</c:v>
                </c:pt>
                <c:pt idx="3">
                  <c:v>362</c:v>
                </c:pt>
                <c:pt idx="4">
                  <c:v>356</c:v>
                </c:pt>
                <c:pt idx="5">
                  <c:v>237</c:v>
                </c:pt>
                <c:pt idx="6">
                  <c:v>375</c:v>
                </c:pt>
                <c:pt idx="7">
                  <c:v>244</c:v>
                </c:pt>
                <c:pt idx="8">
                  <c:v>422</c:v>
                </c:pt>
                <c:pt idx="9">
                  <c:v>250</c:v>
                </c:pt>
                <c:pt idx="10">
                  <c:v>690</c:v>
                </c:pt>
                <c:pt idx="11">
                  <c:v>3411</c:v>
                </c:pt>
                <c:pt idx="12">
                  <c:v>2072</c:v>
                </c:pt>
                <c:pt idx="13">
                  <c:v>1089</c:v>
                </c:pt>
                <c:pt idx="14">
                  <c:v>889</c:v>
                </c:pt>
                <c:pt idx="15">
                  <c:v>2320</c:v>
                </c:pt>
                <c:pt idx="16">
                  <c:v>1293</c:v>
                </c:pt>
                <c:pt idx="17">
                  <c:v>1125</c:v>
                </c:pt>
                <c:pt idx="18">
                  <c:v>1377</c:v>
                </c:pt>
                <c:pt idx="19">
                  <c:v>2048</c:v>
                </c:pt>
                <c:pt idx="20">
                  <c:v>1834</c:v>
                </c:pt>
                <c:pt idx="21">
                  <c:v>4552</c:v>
                </c:pt>
                <c:pt idx="22">
                  <c:v>2237</c:v>
                </c:pt>
                <c:pt idx="24">
                  <c:v>621</c:v>
                </c:pt>
                <c:pt idx="25">
                  <c:v>246</c:v>
                </c:pt>
                <c:pt idx="26">
                  <c:v>615</c:v>
                </c:pt>
                <c:pt idx="27">
                  <c:v>765</c:v>
                </c:pt>
                <c:pt idx="28">
                  <c:v>464</c:v>
                </c:pt>
                <c:pt idx="29">
                  <c:v>594</c:v>
                </c:pt>
                <c:pt idx="30">
                  <c:v>389</c:v>
                </c:pt>
                <c:pt idx="31">
                  <c:v>627</c:v>
                </c:pt>
                <c:pt idx="32">
                  <c:v>335</c:v>
                </c:pt>
                <c:pt idx="33">
                  <c:v>575</c:v>
                </c:pt>
                <c:pt idx="34">
                  <c:v>270</c:v>
                </c:pt>
                <c:pt idx="35">
                  <c:v>619</c:v>
                </c:pt>
                <c:pt idx="36">
                  <c:v>415</c:v>
                </c:pt>
                <c:pt idx="37">
                  <c:v>1240</c:v>
                </c:pt>
                <c:pt idx="38">
                  <c:v>1104</c:v>
                </c:pt>
                <c:pt idx="39">
                  <c:v>1958</c:v>
                </c:pt>
                <c:pt idx="40">
                  <c:v>2782</c:v>
                </c:pt>
                <c:pt idx="41">
                  <c:v>912</c:v>
                </c:pt>
                <c:pt idx="42">
                  <c:v>653</c:v>
                </c:pt>
                <c:pt idx="43">
                  <c:v>859</c:v>
                </c:pt>
                <c:pt idx="44">
                  <c:v>538</c:v>
                </c:pt>
                <c:pt idx="45">
                  <c:v>593</c:v>
                </c:pt>
                <c:pt idx="46">
                  <c:v>218</c:v>
                </c:pt>
                <c:pt idx="47">
                  <c:v>493</c:v>
                </c:pt>
                <c:pt idx="48">
                  <c:v>382</c:v>
                </c:pt>
                <c:pt idx="49">
                  <c:v>556</c:v>
                </c:pt>
                <c:pt idx="50">
                  <c:v>606</c:v>
                </c:pt>
                <c:pt idx="51">
                  <c:v>264</c:v>
                </c:pt>
                <c:pt idx="52">
                  <c:v>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69-4AB9-A92E-D604D7C4B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491712"/>
        <c:axId val="619907360"/>
      </c:lineChart>
      <c:catAx>
        <c:axId val="10154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9907360"/>
        <c:crosses val="autoZero"/>
        <c:auto val="1"/>
        <c:lblAlgn val="ctr"/>
        <c:lblOffset val="100"/>
        <c:noMultiLvlLbl val="0"/>
      </c:catAx>
      <c:valAx>
        <c:axId val="61990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15491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0865936358894104E-3"/>
                <c:y val="0.2240740904107677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Millions of Fish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49118053791663E-3"/>
          <c:y val="0.83703395566120276"/>
          <c:w val="0.9824596774193548"/>
          <c:h val="0.16296604433879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55194310388621E-2"/>
          <c:y val="5.6018522602691939E-2"/>
          <c:w val="0.81401165580108936"/>
          <c:h val="0.66788955729728483"/>
        </c:manualLayout>
      </c:layout>
      <c:barChart>
        <c:barDir val="col"/>
        <c:grouping val="stacked"/>
        <c:varyColors val="0"/>
        <c:ser>
          <c:idx val="4"/>
          <c:order val="1"/>
          <c:tx>
            <c:v>Sockeye Salmon</c:v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DB'!$AI$11:$AI$63</c:f>
              <c:numCache>
                <c:formatCode>#,##0</c:formatCode>
                <c:ptCount val="53"/>
                <c:pt idx="0">
                  <c:v>1103261</c:v>
                </c:pt>
                <c:pt idx="1">
                  <c:v>890152</c:v>
                </c:pt>
                <c:pt idx="2">
                  <c:v>561737</c:v>
                </c:pt>
                <c:pt idx="3">
                  <c:v>371747</c:v>
                </c:pt>
                <c:pt idx="4">
                  <c:v>460690</c:v>
                </c:pt>
                <c:pt idx="5">
                  <c:v>423107</c:v>
                </c:pt>
                <c:pt idx="6">
                  <c:v>506281</c:v>
                </c:pt>
                <c:pt idx="7">
                  <c:v>375695</c:v>
                </c:pt>
                <c:pt idx="8">
                  <c:v>265771</c:v>
                </c:pt>
                <c:pt idx="9">
                  <c:v>368124</c:v>
                </c:pt>
                <c:pt idx="10">
                  <c:v>1055786</c:v>
                </c:pt>
                <c:pt idx="11">
                  <c:v>1073098</c:v>
                </c:pt>
                <c:pt idx="12">
                  <c:v>1803479</c:v>
                </c:pt>
                <c:pt idx="13">
                  <c:v>454707</c:v>
                </c:pt>
                <c:pt idx="14">
                  <c:v>770247</c:v>
                </c:pt>
                <c:pt idx="15">
                  <c:v>633380</c:v>
                </c:pt>
                <c:pt idx="16">
                  <c:v>2103429</c:v>
                </c:pt>
                <c:pt idx="17">
                  <c:v>3222428</c:v>
                </c:pt>
                <c:pt idx="18">
                  <c:v>1235337</c:v>
                </c:pt>
                <c:pt idx="19">
                  <c:v>2032957</c:v>
                </c:pt>
                <c:pt idx="20">
                  <c:v>2837857</c:v>
                </c:pt>
                <c:pt idx="21">
                  <c:v>5638916</c:v>
                </c:pt>
                <c:pt idx="22">
                  <c:v>4139358</c:v>
                </c:pt>
                <c:pt idx="24">
                  <c:v>2305742</c:v>
                </c:pt>
                <c:pt idx="25">
                  <c:v>1118138</c:v>
                </c:pt>
                <c:pt idx="26">
                  <c:v>6069495</c:v>
                </c:pt>
                <c:pt idx="27">
                  <c:v>2558732</c:v>
                </c:pt>
                <c:pt idx="28">
                  <c:v>1901475</c:v>
                </c:pt>
                <c:pt idx="29">
                  <c:v>1773873</c:v>
                </c:pt>
                <c:pt idx="30">
                  <c:v>2205067</c:v>
                </c:pt>
                <c:pt idx="31">
                  <c:v>2197961</c:v>
                </c:pt>
                <c:pt idx="32">
                  <c:v>599396</c:v>
                </c:pt>
                <c:pt idx="33">
                  <c:v>1413995</c:v>
                </c:pt>
                <c:pt idx="34">
                  <c:v>656427</c:v>
                </c:pt>
                <c:pt idx="35">
                  <c:v>846275</c:v>
                </c:pt>
                <c:pt idx="36">
                  <c:v>1367251</c:v>
                </c:pt>
                <c:pt idx="37">
                  <c:v>1593638</c:v>
                </c:pt>
                <c:pt idx="38">
                  <c:v>2529642</c:v>
                </c:pt>
                <c:pt idx="39">
                  <c:v>2520327</c:v>
                </c:pt>
                <c:pt idx="40">
                  <c:v>784771</c:v>
                </c:pt>
                <c:pt idx="41">
                  <c:v>1823481</c:v>
                </c:pt>
                <c:pt idx="42">
                  <c:v>983303</c:v>
                </c:pt>
                <c:pt idx="43">
                  <c:v>968075</c:v>
                </c:pt>
                <c:pt idx="44">
                  <c:v>1587657</c:v>
                </c:pt>
                <c:pt idx="45">
                  <c:v>3201035</c:v>
                </c:pt>
                <c:pt idx="46">
                  <c:v>2924144</c:v>
                </c:pt>
                <c:pt idx="47">
                  <c:v>1662561</c:v>
                </c:pt>
                <c:pt idx="48">
                  <c:v>1501678</c:v>
                </c:pt>
                <c:pt idx="49">
                  <c:v>1012684</c:v>
                </c:pt>
                <c:pt idx="50">
                  <c:v>1266746</c:v>
                </c:pt>
                <c:pt idx="51">
                  <c:v>880279</c:v>
                </c:pt>
                <c:pt idx="52">
                  <c:v>400285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8-462E-AEB9-D3795089C586}"/>
            </c:ext>
          </c:extLst>
        </c:ser>
        <c:ser>
          <c:idx val="1"/>
          <c:order val="2"/>
          <c:tx>
            <c:v>Pink Salmon</c:v>
          </c:tx>
          <c:spPr>
            <a:solidFill>
              <a:schemeClr val="accent4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DB'!$AF$11:$AF$63</c:f>
              <c:numCache>
                <c:formatCode>#,##0</c:formatCode>
                <c:ptCount val="53"/>
                <c:pt idx="0">
                  <c:v>424972</c:v>
                </c:pt>
                <c:pt idx="1">
                  <c:v>233041</c:v>
                </c:pt>
                <c:pt idx="2">
                  <c:v>1002900</c:v>
                </c:pt>
                <c:pt idx="3">
                  <c:v>238497</c:v>
                </c:pt>
                <c:pt idx="4">
                  <c:v>678448</c:v>
                </c:pt>
                <c:pt idx="5">
                  <c:v>274567</c:v>
                </c:pt>
                <c:pt idx="6">
                  <c:v>564726</c:v>
                </c:pt>
                <c:pt idx="7">
                  <c:v>605738</c:v>
                </c:pt>
                <c:pt idx="8">
                  <c:v>344496</c:v>
                </c:pt>
                <c:pt idx="9">
                  <c:v>886474</c:v>
                </c:pt>
                <c:pt idx="10">
                  <c:v>405769</c:v>
                </c:pt>
                <c:pt idx="11">
                  <c:v>1153454</c:v>
                </c:pt>
                <c:pt idx="12">
                  <c:v>489119</c:v>
                </c:pt>
                <c:pt idx="13">
                  <c:v>609239</c:v>
                </c:pt>
                <c:pt idx="14">
                  <c:v>339970</c:v>
                </c:pt>
                <c:pt idx="15">
                  <c:v>756922</c:v>
                </c:pt>
                <c:pt idx="16">
                  <c:v>1348510</c:v>
                </c:pt>
                <c:pt idx="17">
                  <c:v>1044636</c:v>
                </c:pt>
                <c:pt idx="18">
                  <c:v>568097</c:v>
                </c:pt>
                <c:pt idx="19">
                  <c:v>700848</c:v>
                </c:pt>
                <c:pt idx="20">
                  <c:v>1012669</c:v>
                </c:pt>
                <c:pt idx="21">
                  <c:v>211745</c:v>
                </c:pt>
                <c:pt idx="22">
                  <c:v>582699</c:v>
                </c:pt>
                <c:pt idx="24">
                  <c:v>289521</c:v>
                </c:pt>
                <c:pt idx="25">
                  <c:v>215476</c:v>
                </c:pt>
                <c:pt idx="26">
                  <c:v>232955</c:v>
                </c:pt>
                <c:pt idx="27">
                  <c:v>88826</c:v>
                </c:pt>
                <c:pt idx="28">
                  <c:v>249748</c:v>
                </c:pt>
                <c:pt idx="29">
                  <c:v>468224</c:v>
                </c:pt>
                <c:pt idx="30">
                  <c:v>140987</c:v>
                </c:pt>
                <c:pt idx="31">
                  <c:v>92163</c:v>
                </c:pt>
                <c:pt idx="32">
                  <c:v>88080</c:v>
                </c:pt>
                <c:pt idx="33">
                  <c:v>166612</c:v>
                </c:pt>
                <c:pt idx="34">
                  <c:v>118074</c:v>
                </c:pt>
                <c:pt idx="35">
                  <c:v>75599</c:v>
                </c:pt>
                <c:pt idx="36">
                  <c:v>224587</c:v>
                </c:pt>
                <c:pt idx="37">
                  <c:v>106468</c:v>
                </c:pt>
                <c:pt idx="38">
                  <c:v>137041</c:v>
                </c:pt>
                <c:pt idx="39">
                  <c:v>65671</c:v>
                </c:pt>
                <c:pt idx="40">
                  <c:v>59965</c:v>
                </c:pt>
                <c:pt idx="41">
                  <c:v>74836</c:v>
                </c:pt>
                <c:pt idx="42">
                  <c:v>46010</c:v>
                </c:pt>
                <c:pt idx="43">
                  <c:v>77073</c:v>
                </c:pt>
                <c:pt idx="44">
                  <c:v>216977</c:v>
                </c:pt>
                <c:pt idx="45">
                  <c:v>111082</c:v>
                </c:pt>
                <c:pt idx="46">
                  <c:v>264513</c:v>
                </c:pt>
                <c:pt idx="47">
                  <c:v>132172</c:v>
                </c:pt>
                <c:pt idx="48">
                  <c:v>108345</c:v>
                </c:pt>
                <c:pt idx="49">
                  <c:v>252331</c:v>
                </c:pt>
                <c:pt idx="50">
                  <c:v>113258</c:v>
                </c:pt>
                <c:pt idx="51">
                  <c:v>232501</c:v>
                </c:pt>
                <c:pt idx="52">
                  <c:v>108216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8-462E-AEB9-D3795089C586}"/>
            </c:ext>
          </c:extLst>
        </c:ser>
        <c:ser>
          <c:idx val="2"/>
          <c:order val="3"/>
          <c:tx>
            <c:v>Chum Salmon</c:v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DB'!$AG$11:$AG$63</c:f>
              <c:numCache>
                <c:formatCode>#,##0</c:formatCode>
                <c:ptCount val="53"/>
                <c:pt idx="0">
                  <c:v>80901</c:v>
                </c:pt>
                <c:pt idx="1">
                  <c:v>53071</c:v>
                </c:pt>
                <c:pt idx="2">
                  <c:v>167383</c:v>
                </c:pt>
                <c:pt idx="3">
                  <c:v>33053</c:v>
                </c:pt>
                <c:pt idx="4">
                  <c:v>110070</c:v>
                </c:pt>
                <c:pt idx="5">
                  <c:v>35491</c:v>
                </c:pt>
                <c:pt idx="6">
                  <c:v>21577</c:v>
                </c:pt>
                <c:pt idx="7">
                  <c:v>31784</c:v>
                </c:pt>
                <c:pt idx="8">
                  <c:v>75640</c:v>
                </c:pt>
                <c:pt idx="9">
                  <c:v>88579</c:v>
                </c:pt>
                <c:pt idx="10">
                  <c:v>80712</c:v>
                </c:pt>
                <c:pt idx="11">
                  <c:v>110184</c:v>
                </c:pt>
                <c:pt idx="12">
                  <c:v>76259</c:v>
                </c:pt>
                <c:pt idx="13">
                  <c:v>114496</c:v>
                </c:pt>
                <c:pt idx="14">
                  <c:v>89510</c:v>
                </c:pt>
                <c:pt idx="15">
                  <c:v>226366</c:v>
                </c:pt>
                <c:pt idx="16">
                  <c:v>416274</c:v>
                </c:pt>
                <c:pt idx="17">
                  <c:v>326965</c:v>
                </c:pt>
                <c:pt idx="18">
                  <c:v>213423</c:v>
                </c:pt>
                <c:pt idx="19">
                  <c:v>357388</c:v>
                </c:pt>
                <c:pt idx="20">
                  <c:v>506818</c:v>
                </c:pt>
                <c:pt idx="21">
                  <c:v>202506</c:v>
                </c:pt>
                <c:pt idx="22">
                  <c:v>278828</c:v>
                </c:pt>
                <c:pt idx="24">
                  <c:v>247453</c:v>
                </c:pt>
                <c:pt idx="25">
                  <c:v>176245</c:v>
                </c:pt>
                <c:pt idx="26">
                  <c:v>267300</c:v>
                </c:pt>
                <c:pt idx="27">
                  <c:v>121829</c:v>
                </c:pt>
                <c:pt idx="28">
                  <c:v>310114</c:v>
                </c:pt>
                <c:pt idx="29">
                  <c:v>241473</c:v>
                </c:pt>
                <c:pt idx="30">
                  <c:v>171434</c:v>
                </c:pt>
                <c:pt idx="31">
                  <c:v>78666</c:v>
                </c:pt>
                <c:pt idx="32">
                  <c:v>83338</c:v>
                </c:pt>
                <c:pt idx="33">
                  <c:v>64814</c:v>
                </c:pt>
                <c:pt idx="34">
                  <c:v>131478</c:v>
                </c:pt>
                <c:pt idx="35">
                  <c:v>39418</c:v>
                </c:pt>
                <c:pt idx="36">
                  <c:v>125831</c:v>
                </c:pt>
                <c:pt idx="37">
                  <c:v>52432</c:v>
                </c:pt>
                <c:pt idx="38">
                  <c:v>199587</c:v>
                </c:pt>
                <c:pt idx="39">
                  <c:v>144753</c:v>
                </c:pt>
                <c:pt idx="40">
                  <c:v>98473</c:v>
                </c:pt>
                <c:pt idx="41">
                  <c:v>108703</c:v>
                </c:pt>
                <c:pt idx="42">
                  <c:v>89428</c:v>
                </c:pt>
                <c:pt idx="43">
                  <c:v>82096</c:v>
                </c:pt>
                <c:pt idx="44">
                  <c:v>110275</c:v>
                </c:pt>
                <c:pt idx="45">
                  <c:v>40858</c:v>
                </c:pt>
                <c:pt idx="46">
                  <c:v>74678</c:v>
                </c:pt>
                <c:pt idx="47">
                  <c:v>184771</c:v>
                </c:pt>
                <c:pt idx="48">
                  <c:v>76932</c:v>
                </c:pt>
                <c:pt idx="49">
                  <c:v>130720</c:v>
                </c:pt>
                <c:pt idx="50">
                  <c:v>90242</c:v>
                </c:pt>
                <c:pt idx="51">
                  <c:v>191490</c:v>
                </c:pt>
                <c:pt idx="52">
                  <c:v>108906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38-462E-AEB9-D3795089C586}"/>
            </c:ext>
          </c:extLst>
        </c:ser>
        <c:ser>
          <c:idx val="3"/>
          <c:order val="4"/>
          <c:tx>
            <c:v>Coho Salmon</c:v>
          </c:tx>
          <c:spPr>
            <a:solidFill>
              <a:schemeClr val="accent2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DB'!$AH$11:$AH$63</c:f>
              <c:numCache>
                <c:formatCode>#,##0</c:formatCode>
                <c:ptCount val="53"/>
                <c:pt idx="0">
                  <c:v>593654</c:v>
                </c:pt>
                <c:pt idx="1">
                  <c:v>7475</c:v>
                </c:pt>
                <c:pt idx="2">
                  <c:v>880512</c:v>
                </c:pt>
                <c:pt idx="3">
                  <c:v>8233</c:v>
                </c:pt>
                <c:pt idx="4">
                  <c:v>334737</c:v>
                </c:pt>
                <c:pt idx="5">
                  <c:v>6433</c:v>
                </c:pt>
                <c:pt idx="6">
                  <c:v>115117</c:v>
                </c:pt>
                <c:pt idx="7">
                  <c:v>91901</c:v>
                </c:pt>
                <c:pt idx="8">
                  <c:v>140432</c:v>
                </c:pt>
                <c:pt idx="9">
                  <c:v>113868</c:v>
                </c:pt>
                <c:pt idx="10">
                  <c:v>599594</c:v>
                </c:pt>
                <c:pt idx="11">
                  <c:v>286308</c:v>
                </c:pt>
                <c:pt idx="12">
                  <c:v>934442</c:v>
                </c:pt>
                <c:pt idx="13">
                  <c:v>19554</c:v>
                </c:pt>
                <c:pt idx="14">
                  <c:v>964526</c:v>
                </c:pt>
                <c:pt idx="15">
                  <c:v>53888</c:v>
                </c:pt>
                <c:pt idx="16">
                  <c:v>270380</c:v>
                </c:pt>
                <c:pt idx="17">
                  <c:v>26629</c:v>
                </c:pt>
                <c:pt idx="18">
                  <c:v>273565</c:v>
                </c:pt>
                <c:pt idx="19">
                  <c:v>34228</c:v>
                </c:pt>
                <c:pt idx="20">
                  <c:v>615522</c:v>
                </c:pt>
                <c:pt idx="21">
                  <c:v>38714</c:v>
                </c:pt>
                <c:pt idx="22">
                  <c:v>227885</c:v>
                </c:pt>
                <c:pt idx="24">
                  <c:v>323955</c:v>
                </c:pt>
                <c:pt idx="25">
                  <c:v>5791</c:v>
                </c:pt>
                <c:pt idx="26">
                  <c:v>423738</c:v>
                </c:pt>
                <c:pt idx="27">
                  <c:v>46463</c:v>
                </c:pt>
                <c:pt idx="28">
                  <c:v>256248</c:v>
                </c:pt>
                <c:pt idx="29">
                  <c:v>64632</c:v>
                </c:pt>
                <c:pt idx="30">
                  <c:v>122728</c:v>
                </c:pt>
                <c:pt idx="31">
                  <c:v>29920</c:v>
                </c:pt>
                <c:pt idx="32">
                  <c:v>200382</c:v>
                </c:pt>
                <c:pt idx="33">
                  <c:v>3552</c:v>
                </c:pt>
                <c:pt idx="34">
                  <c:v>90508</c:v>
                </c:pt>
                <c:pt idx="35">
                  <c:v>31219</c:v>
                </c:pt>
                <c:pt idx="36">
                  <c:v>224229</c:v>
                </c:pt>
                <c:pt idx="37">
                  <c:v>30376</c:v>
                </c:pt>
                <c:pt idx="38">
                  <c:v>235524</c:v>
                </c:pt>
                <c:pt idx="39">
                  <c:v>31230</c:v>
                </c:pt>
                <c:pt idx="40">
                  <c:v>212808</c:v>
                </c:pt>
                <c:pt idx="41">
                  <c:v>67398</c:v>
                </c:pt>
                <c:pt idx="42">
                  <c:v>103867</c:v>
                </c:pt>
                <c:pt idx="43">
                  <c:v>139676</c:v>
                </c:pt>
                <c:pt idx="44">
                  <c:v>164005</c:v>
                </c:pt>
                <c:pt idx="45">
                  <c:v>15333</c:v>
                </c:pt>
                <c:pt idx="46">
                  <c:v>303216</c:v>
                </c:pt>
                <c:pt idx="47">
                  <c:v>30605</c:v>
                </c:pt>
                <c:pt idx="48">
                  <c:v>417344</c:v>
                </c:pt>
                <c:pt idx="49">
                  <c:v>21653</c:v>
                </c:pt>
                <c:pt idx="50">
                  <c:v>268908</c:v>
                </c:pt>
                <c:pt idx="51">
                  <c:v>89963</c:v>
                </c:pt>
                <c:pt idx="52">
                  <c:v>83535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38-462E-AEB9-D3795089C586}"/>
            </c:ext>
          </c:extLst>
        </c:ser>
        <c:ser>
          <c:idx val="0"/>
          <c:order val="5"/>
          <c:tx>
            <c:v>Chinook Salmon</c:v>
          </c:tx>
          <c:spPr>
            <a:solidFill>
              <a:schemeClr val="accent3"/>
            </a:solidFill>
            <a:ln w="6350">
              <a:solidFill>
                <a:schemeClr val="accent3"/>
              </a:solidFill>
            </a:ln>
            <a:effectLst/>
          </c:spPr>
          <c:invertIfNegative val="0"/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DB'!$AE$11:$AE$63</c:f>
              <c:numCache>
                <c:formatCode>#,##0</c:formatCode>
                <c:ptCount val="53"/>
                <c:pt idx="0">
                  <c:v>392</c:v>
                </c:pt>
                <c:pt idx="1">
                  <c:v>489</c:v>
                </c:pt>
                <c:pt idx="2">
                  <c:v>182</c:v>
                </c:pt>
                <c:pt idx="3">
                  <c:v>362</c:v>
                </c:pt>
                <c:pt idx="4">
                  <c:v>356</c:v>
                </c:pt>
                <c:pt idx="5">
                  <c:v>237</c:v>
                </c:pt>
                <c:pt idx="6">
                  <c:v>375</c:v>
                </c:pt>
                <c:pt idx="7">
                  <c:v>244</c:v>
                </c:pt>
                <c:pt idx="8">
                  <c:v>422</c:v>
                </c:pt>
                <c:pt idx="9">
                  <c:v>250</c:v>
                </c:pt>
                <c:pt idx="10">
                  <c:v>690</c:v>
                </c:pt>
                <c:pt idx="11">
                  <c:v>3411</c:v>
                </c:pt>
                <c:pt idx="12">
                  <c:v>2072</c:v>
                </c:pt>
                <c:pt idx="13">
                  <c:v>1089</c:v>
                </c:pt>
                <c:pt idx="14">
                  <c:v>889</c:v>
                </c:pt>
                <c:pt idx="15">
                  <c:v>2320</c:v>
                </c:pt>
                <c:pt idx="16">
                  <c:v>1293</c:v>
                </c:pt>
                <c:pt idx="17">
                  <c:v>1125</c:v>
                </c:pt>
                <c:pt idx="18">
                  <c:v>1377</c:v>
                </c:pt>
                <c:pt idx="19">
                  <c:v>2048</c:v>
                </c:pt>
                <c:pt idx="20">
                  <c:v>1834</c:v>
                </c:pt>
                <c:pt idx="21">
                  <c:v>4552</c:v>
                </c:pt>
                <c:pt idx="22">
                  <c:v>2237</c:v>
                </c:pt>
                <c:pt idx="24">
                  <c:v>621</c:v>
                </c:pt>
                <c:pt idx="25">
                  <c:v>246</c:v>
                </c:pt>
                <c:pt idx="26">
                  <c:v>615</c:v>
                </c:pt>
                <c:pt idx="27">
                  <c:v>765</c:v>
                </c:pt>
                <c:pt idx="28">
                  <c:v>464</c:v>
                </c:pt>
                <c:pt idx="29">
                  <c:v>594</c:v>
                </c:pt>
                <c:pt idx="30">
                  <c:v>389</c:v>
                </c:pt>
                <c:pt idx="31">
                  <c:v>627</c:v>
                </c:pt>
                <c:pt idx="32">
                  <c:v>335</c:v>
                </c:pt>
                <c:pt idx="33">
                  <c:v>575</c:v>
                </c:pt>
                <c:pt idx="34">
                  <c:v>270</c:v>
                </c:pt>
                <c:pt idx="35">
                  <c:v>619</c:v>
                </c:pt>
                <c:pt idx="36">
                  <c:v>415</c:v>
                </c:pt>
                <c:pt idx="37">
                  <c:v>1240</c:v>
                </c:pt>
                <c:pt idx="38">
                  <c:v>1104</c:v>
                </c:pt>
                <c:pt idx="39">
                  <c:v>1958</c:v>
                </c:pt>
                <c:pt idx="40">
                  <c:v>2782</c:v>
                </c:pt>
                <c:pt idx="41">
                  <c:v>912</c:v>
                </c:pt>
                <c:pt idx="42">
                  <c:v>653</c:v>
                </c:pt>
                <c:pt idx="43">
                  <c:v>859</c:v>
                </c:pt>
                <c:pt idx="44">
                  <c:v>538</c:v>
                </c:pt>
                <c:pt idx="45">
                  <c:v>593</c:v>
                </c:pt>
                <c:pt idx="46">
                  <c:v>218</c:v>
                </c:pt>
                <c:pt idx="47">
                  <c:v>493</c:v>
                </c:pt>
                <c:pt idx="48">
                  <c:v>382</c:v>
                </c:pt>
                <c:pt idx="49">
                  <c:v>556</c:v>
                </c:pt>
                <c:pt idx="50">
                  <c:v>606</c:v>
                </c:pt>
                <c:pt idx="51">
                  <c:v>264</c:v>
                </c:pt>
                <c:pt idx="52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8-462E-AEB9-D3795089C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15491712"/>
        <c:axId val="619907360"/>
      </c:barChart>
      <c:lineChart>
        <c:grouping val="standard"/>
        <c:varyColors val="0"/>
        <c:ser>
          <c:idx val="6"/>
          <c:order val="6"/>
          <c:tx>
            <c:v/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DB'!$AE$11:$AE$63</c:f>
              <c:numCache>
                <c:formatCode>#,##0</c:formatCode>
                <c:ptCount val="53"/>
                <c:pt idx="0">
                  <c:v>392</c:v>
                </c:pt>
                <c:pt idx="1">
                  <c:v>489</c:v>
                </c:pt>
                <c:pt idx="2">
                  <c:v>182</c:v>
                </c:pt>
                <c:pt idx="3">
                  <c:v>362</c:v>
                </c:pt>
                <c:pt idx="4">
                  <c:v>356</c:v>
                </c:pt>
                <c:pt idx="5">
                  <c:v>237</c:v>
                </c:pt>
                <c:pt idx="6">
                  <c:v>375</c:v>
                </c:pt>
                <c:pt idx="7">
                  <c:v>244</c:v>
                </c:pt>
                <c:pt idx="8">
                  <c:v>422</c:v>
                </c:pt>
                <c:pt idx="9">
                  <c:v>250</c:v>
                </c:pt>
                <c:pt idx="10">
                  <c:v>690</c:v>
                </c:pt>
                <c:pt idx="11">
                  <c:v>3411</c:v>
                </c:pt>
                <c:pt idx="12">
                  <c:v>2072</c:v>
                </c:pt>
                <c:pt idx="13">
                  <c:v>1089</c:v>
                </c:pt>
                <c:pt idx="14">
                  <c:v>889</c:v>
                </c:pt>
                <c:pt idx="15">
                  <c:v>2320</c:v>
                </c:pt>
                <c:pt idx="16">
                  <c:v>1293</c:v>
                </c:pt>
                <c:pt idx="17">
                  <c:v>1125</c:v>
                </c:pt>
                <c:pt idx="18">
                  <c:v>1377</c:v>
                </c:pt>
                <c:pt idx="19">
                  <c:v>2048</c:v>
                </c:pt>
                <c:pt idx="20">
                  <c:v>1834</c:v>
                </c:pt>
                <c:pt idx="21">
                  <c:v>4552</c:v>
                </c:pt>
                <c:pt idx="22">
                  <c:v>2237</c:v>
                </c:pt>
                <c:pt idx="24">
                  <c:v>621</c:v>
                </c:pt>
                <c:pt idx="25">
                  <c:v>246</c:v>
                </c:pt>
                <c:pt idx="26">
                  <c:v>615</c:v>
                </c:pt>
                <c:pt idx="27">
                  <c:v>765</c:v>
                </c:pt>
                <c:pt idx="28">
                  <c:v>464</c:v>
                </c:pt>
                <c:pt idx="29">
                  <c:v>594</c:v>
                </c:pt>
                <c:pt idx="30">
                  <c:v>389</c:v>
                </c:pt>
                <c:pt idx="31">
                  <c:v>627</c:v>
                </c:pt>
                <c:pt idx="32">
                  <c:v>335</c:v>
                </c:pt>
                <c:pt idx="33">
                  <c:v>575</c:v>
                </c:pt>
                <c:pt idx="34">
                  <c:v>270</c:v>
                </c:pt>
                <c:pt idx="35">
                  <c:v>619</c:v>
                </c:pt>
                <c:pt idx="36">
                  <c:v>415</c:v>
                </c:pt>
                <c:pt idx="37">
                  <c:v>1240</c:v>
                </c:pt>
                <c:pt idx="38">
                  <c:v>1104</c:v>
                </c:pt>
                <c:pt idx="39">
                  <c:v>1958</c:v>
                </c:pt>
                <c:pt idx="40">
                  <c:v>2782</c:v>
                </c:pt>
                <c:pt idx="41">
                  <c:v>912</c:v>
                </c:pt>
                <c:pt idx="42">
                  <c:v>653</c:v>
                </c:pt>
                <c:pt idx="43">
                  <c:v>859</c:v>
                </c:pt>
                <c:pt idx="44">
                  <c:v>538</c:v>
                </c:pt>
                <c:pt idx="45">
                  <c:v>593</c:v>
                </c:pt>
                <c:pt idx="46">
                  <c:v>218</c:v>
                </c:pt>
                <c:pt idx="47">
                  <c:v>493</c:v>
                </c:pt>
                <c:pt idx="48">
                  <c:v>382</c:v>
                </c:pt>
                <c:pt idx="49">
                  <c:v>556</c:v>
                </c:pt>
                <c:pt idx="50">
                  <c:v>606</c:v>
                </c:pt>
                <c:pt idx="51">
                  <c:v>264</c:v>
                </c:pt>
                <c:pt idx="52">
                  <c:v>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38-462E-AEB9-D3795089C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491712"/>
        <c:axId val="619907360"/>
      </c:lineChart>
      <c:lineChart>
        <c:grouping val="standard"/>
        <c:varyColors val="0"/>
        <c:ser>
          <c:idx val="5"/>
          <c:order val="0"/>
          <c:tx>
            <c:v>Sockeye Percent of Total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'Commercial DB'!$AC$11:$AC$63</c:f>
              <c:numCache>
                <c:formatCode>General</c:formatCode>
                <c:ptCount val="53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'Commercial DB'!$AK$11:$AK$63</c:f>
              <c:numCache>
                <c:formatCode>0%</c:formatCode>
                <c:ptCount val="53"/>
                <c:pt idx="0">
                  <c:v>0.50075844915077294</c:v>
                </c:pt>
                <c:pt idx="1">
                  <c:v>0.75167281976105949</c:v>
                </c:pt>
                <c:pt idx="2">
                  <c:v>0.2150013357757489</c:v>
                </c:pt>
                <c:pt idx="3">
                  <c:v>0.57025857043804806</c:v>
                </c:pt>
                <c:pt idx="4">
                  <c:v>0.29078439008748969</c:v>
                </c:pt>
                <c:pt idx="5">
                  <c:v>0.57189373306210167</c:v>
                </c:pt>
                <c:pt idx="6">
                  <c:v>0.41908042209264978</c:v>
                </c:pt>
                <c:pt idx="7">
                  <c:v>0.33988412845746463</c:v>
                </c:pt>
                <c:pt idx="8">
                  <c:v>0.32146049462904031</c:v>
                </c:pt>
                <c:pt idx="9">
                  <c:v>0.25260774242689366</c:v>
                </c:pt>
                <c:pt idx="10">
                  <c:v>0.49277053381693131</c:v>
                </c:pt>
                <c:pt idx="11">
                  <c:v>0.40857277204444775</c:v>
                </c:pt>
                <c:pt idx="12">
                  <c:v>0.54562074877525091</c:v>
                </c:pt>
                <c:pt idx="13">
                  <c:v>0.37921164888227271</c:v>
                </c:pt>
                <c:pt idx="14">
                  <c:v>0.35574895318644228</c:v>
                </c:pt>
                <c:pt idx="15">
                  <c:v>0.37861742292913519</c:v>
                </c:pt>
                <c:pt idx="16">
                  <c:v>0.50808862852745218</c:v>
                </c:pt>
                <c:pt idx="17">
                  <c:v>0.69722615709132163</c:v>
                </c:pt>
                <c:pt idx="18">
                  <c:v>0.53902501920979984</c:v>
                </c:pt>
                <c:pt idx="19">
                  <c:v>0.6500326621942536</c:v>
                </c:pt>
                <c:pt idx="20">
                  <c:v>0.57045791706032523</c:v>
                </c:pt>
                <c:pt idx="21">
                  <c:v>0.92495332926647433</c:v>
                </c:pt>
                <c:pt idx="22">
                  <c:v>0.79131188316131096</c:v>
                </c:pt>
                <c:pt idx="24">
                  <c:v>0.7279852946933848</c:v>
                </c:pt>
                <c:pt idx="25">
                  <c:v>0.73760864861441677</c:v>
                </c:pt>
                <c:pt idx="26">
                  <c:v>0.86780177529555969</c:v>
                </c:pt>
                <c:pt idx="27">
                  <c:v>0.90844222586331469</c:v>
                </c:pt>
                <c:pt idx="28">
                  <c:v>0.69957348083128745</c:v>
                </c:pt>
                <c:pt idx="29">
                  <c:v>0.69596507527475715</c:v>
                </c:pt>
                <c:pt idx="30">
                  <c:v>0.83506128330439422</c:v>
                </c:pt>
                <c:pt idx="31">
                  <c:v>0.91607014771163864</c:v>
                </c:pt>
                <c:pt idx="32">
                  <c:v>0.6169602411039895</c:v>
                </c:pt>
                <c:pt idx="33">
                  <c:v>0.85720148792275219</c:v>
                </c:pt>
                <c:pt idx="34">
                  <c:v>0.65856271889738427</c:v>
                </c:pt>
                <c:pt idx="35">
                  <c:v>0.85212912710319899</c:v>
                </c:pt>
                <c:pt idx="36">
                  <c:v>0.7039292843120547</c:v>
                </c:pt>
                <c:pt idx="37">
                  <c:v>0.89321773793069437</c:v>
                </c:pt>
                <c:pt idx="38">
                  <c:v>0.81525141980174665</c:v>
                </c:pt>
                <c:pt idx="39">
                  <c:v>0.91186057289976374</c:v>
                </c:pt>
                <c:pt idx="40">
                  <c:v>0.67722788852941707</c:v>
                </c:pt>
                <c:pt idx="41">
                  <c:v>0.87864628757836105</c:v>
                </c:pt>
                <c:pt idx="42">
                  <c:v>0.80383744760930009</c:v>
                </c:pt>
                <c:pt idx="43">
                  <c:v>0.76359917619711326</c:v>
                </c:pt>
                <c:pt idx="44">
                  <c:v>0.7634977869169377</c:v>
                </c:pt>
                <c:pt idx="45">
                  <c:v>0.95017188097839622</c:v>
                </c:pt>
                <c:pt idx="46">
                  <c:v>0.81982993572053586</c:v>
                </c:pt>
                <c:pt idx="47">
                  <c:v>0.82689711837549151</c:v>
                </c:pt>
                <c:pt idx="48">
                  <c:v>0.71349434902486408</c:v>
                </c:pt>
                <c:pt idx="49">
                  <c:v>0.71419181575577029</c:v>
                </c:pt>
                <c:pt idx="50">
                  <c:v>0.7281153722352508</c:v>
                </c:pt>
                <c:pt idx="51">
                  <c:v>0.63125198548293759</c:v>
                </c:pt>
                <c:pt idx="52">
                  <c:v>0.57065771371953611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38-462E-AEB9-D3795089C586}"/>
            </c:ext>
          </c:extLst>
        </c:ser>
        <c:ser>
          <c:idx val="7"/>
          <c:order val="7"/>
          <c:tx>
            <c:strRef>
              <c:f>'Commercial DB'!$AM$10</c:f>
              <c:strCache>
                <c:ptCount val="1"/>
                <c:pt idx="0">
                  <c:v>Trend (Sockeye %: 1966–1988)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'Commercial DB'!$AM$11:$AM$63</c:f>
              <c:numCache>
                <c:formatCode>0%</c:formatCode>
                <c:ptCount val="53"/>
                <c:pt idx="0">
                  <c:v>0.36560203969230898</c:v>
                </c:pt>
                <c:pt idx="1">
                  <c:v>0.37772137901682967</c:v>
                </c:pt>
                <c:pt idx="2">
                  <c:v>0.38984071834135037</c:v>
                </c:pt>
                <c:pt idx="3">
                  <c:v>0.40196005766587106</c:v>
                </c:pt>
                <c:pt idx="4">
                  <c:v>0.4140793969903882</c:v>
                </c:pt>
                <c:pt idx="5">
                  <c:v>0.4261987363149089</c:v>
                </c:pt>
                <c:pt idx="6">
                  <c:v>0.43831807563942959</c:v>
                </c:pt>
                <c:pt idx="7">
                  <c:v>0.45043741496395029</c:v>
                </c:pt>
                <c:pt idx="8">
                  <c:v>0.46255675428847098</c:v>
                </c:pt>
                <c:pt idx="9">
                  <c:v>0.47467609361299168</c:v>
                </c:pt>
                <c:pt idx="10">
                  <c:v>0.48679543293751237</c:v>
                </c:pt>
                <c:pt idx="11">
                  <c:v>0.49891477226202952</c:v>
                </c:pt>
                <c:pt idx="12">
                  <c:v>0.51103411158655021</c:v>
                </c:pt>
                <c:pt idx="13">
                  <c:v>0.52315345091107091</c:v>
                </c:pt>
                <c:pt idx="14">
                  <c:v>0.5352727902355916</c:v>
                </c:pt>
                <c:pt idx="15">
                  <c:v>0.54739212956011229</c:v>
                </c:pt>
                <c:pt idx="16">
                  <c:v>0.55951146888463299</c:v>
                </c:pt>
                <c:pt idx="17">
                  <c:v>0.57163080820915013</c:v>
                </c:pt>
                <c:pt idx="18">
                  <c:v>0.58375014753367083</c:v>
                </c:pt>
                <c:pt idx="19">
                  <c:v>0.59586948685819152</c:v>
                </c:pt>
                <c:pt idx="20">
                  <c:v>0.60798882618271222</c:v>
                </c:pt>
                <c:pt idx="21">
                  <c:v>0.62010816550723291</c:v>
                </c:pt>
                <c:pt idx="22">
                  <c:v>0.63222750483175361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38-462E-AEB9-D3795089C586}"/>
            </c:ext>
          </c:extLst>
        </c:ser>
        <c:ser>
          <c:idx val="8"/>
          <c:order val="8"/>
          <c:tx>
            <c:strRef>
              <c:f>'Commercial DB'!$AN$10</c:f>
              <c:strCache>
                <c:ptCount val="1"/>
                <c:pt idx="0">
                  <c:v>Trend (Sockeye %: 1990–2018)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'Commercial DB'!$AN$11:$AN$63</c:f>
              <c:numCache>
                <c:formatCode>General</c:formatCode>
                <c:ptCount val="53"/>
                <c:pt idx="24" formatCode="0%">
                  <c:v>0.81118515808762659</c:v>
                </c:pt>
                <c:pt idx="25" formatCode="0%">
                  <c:v>0.80875823615448095</c:v>
                </c:pt>
                <c:pt idx="26" formatCode="0%">
                  <c:v>0.80633131422133619</c:v>
                </c:pt>
                <c:pt idx="27" formatCode="0%">
                  <c:v>0.80390439228819144</c:v>
                </c:pt>
                <c:pt idx="28" formatCode="0%">
                  <c:v>0.8014774703550458</c:v>
                </c:pt>
                <c:pt idx="29" formatCode="0%">
                  <c:v>0.79905054842190104</c:v>
                </c:pt>
                <c:pt idx="30" formatCode="0%">
                  <c:v>0.7966236264887554</c:v>
                </c:pt>
                <c:pt idx="31" formatCode="0%">
                  <c:v>0.79419670455561064</c:v>
                </c:pt>
                <c:pt idx="32" formatCode="0%">
                  <c:v>0.79176978262246589</c:v>
                </c:pt>
                <c:pt idx="33" formatCode="0%">
                  <c:v>0.78934286068932025</c:v>
                </c:pt>
                <c:pt idx="34" formatCode="0%">
                  <c:v>0.78691593875617549</c:v>
                </c:pt>
                <c:pt idx="35" formatCode="0%">
                  <c:v>0.78448901682302985</c:v>
                </c:pt>
                <c:pt idx="36" formatCode="0%">
                  <c:v>0.7820620948898851</c:v>
                </c:pt>
                <c:pt idx="37" formatCode="0%">
                  <c:v>0.77963517295674034</c:v>
                </c:pt>
                <c:pt idx="38" formatCode="0%">
                  <c:v>0.7772082510235947</c:v>
                </c:pt>
                <c:pt idx="39" formatCode="0%">
                  <c:v>0.77478132909044994</c:v>
                </c:pt>
                <c:pt idx="40" formatCode="0%">
                  <c:v>0.7723544071573043</c:v>
                </c:pt>
                <c:pt idx="41" formatCode="0%">
                  <c:v>0.76992748522415955</c:v>
                </c:pt>
                <c:pt idx="42" formatCode="0%">
                  <c:v>0.76750056329101479</c:v>
                </c:pt>
                <c:pt idx="43" formatCode="0%">
                  <c:v>0.76507364135786915</c:v>
                </c:pt>
                <c:pt idx="44" formatCode="0%">
                  <c:v>0.7626467194247244</c:v>
                </c:pt>
                <c:pt idx="45" formatCode="0%">
                  <c:v>0.76021979749157875</c:v>
                </c:pt>
                <c:pt idx="46" formatCode="0%">
                  <c:v>0.757792875558434</c:v>
                </c:pt>
                <c:pt idx="47" formatCode="0%">
                  <c:v>0.75536595362528924</c:v>
                </c:pt>
                <c:pt idx="48" formatCode="0%">
                  <c:v>0.7529390316921436</c:v>
                </c:pt>
                <c:pt idx="49" formatCode="0%">
                  <c:v>0.75051210975899885</c:v>
                </c:pt>
                <c:pt idx="50" formatCode="0%">
                  <c:v>0.74808518782585409</c:v>
                </c:pt>
                <c:pt idx="51" formatCode="0%">
                  <c:v>0.74565826589270845</c:v>
                </c:pt>
                <c:pt idx="52" formatCode="0%">
                  <c:v>0.7432313439595637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38-462E-AEB9-D3795089C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152400"/>
        <c:axId val="619910272"/>
      </c:lineChart>
      <c:catAx>
        <c:axId val="10154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9907360"/>
        <c:crosses val="autoZero"/>
        <c:auto val="1"/>
        <c:lblAlgn val="ctr"/>
        <c:lblOffset val="100"/>
        <c:noMultiLvlLbl val="0"/>
      </c:catAx>
      <c:valAx>
        <c:axId val="61990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15491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0865936358894104E-3"/>
                <c:y val="0.2240740904107677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Millions of Fish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619910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Sockeye Percent of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19152400"/>
        <c:crosses val="max"/>
        <c:crossBetween val="between"/>
      </c:valAx>
      <c:catAx>
        <c:axId val="81915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991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49118053791663E-3"/>
          <c:y val="0.83703395566120276"/>
          <c:w val="0.9824596774193548"/>
          <c:h val="0.16296604433879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/>
              <a:t>Permit Quintile</a:t>
            </a:r>
          </a:p>
        </c:rich>
      </c:tx>
      <c:layout>
        <c:manualLayout>
          <c:xMode val="edge"/>
          <c:yMode val="edge"/>
          <c:x val="0.46423388526248344"/>
          <c:y val="0.86091954022988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360774461442586E-2"/>
          <c:y val="5.0925925925925923E-2"/>
          <c:w val="0.89662183001349427"/>
          <c:h val="0.70608038845925813"/>
        </c:manualLayout>
      </c:layout>
      <c:barChart>
        <c:barDir val="col"/>
        <c:grouping val="clustered"/>
        <c:varyColors val="0"/>
        <c:ser>
          <c:idx val="6"/>
          <c:order val="5"/>
          <c:tx>
            <c:strRef>
              <c:f>'TableAndGraphForReport (2)'!$AA$44</c:f>
              <c:strCache>
                <c:ptCount val="1"/>
                <c:pt idx="0">
                  <c:v>Total Harvest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(2)'!$AC$38:$AV$38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'TableAndGraphForReport (2)'!$AC$44:$AV$44</c:f>
              <c:numCache>
                <c:formatCode>#,##0</c:formatCode>
                <c:ptCount val="20"/>
                <c:pt idx="0">
                  <c:v>1413995</c:v>
                </c:pt>
                <c:pt idx="1">
                  <c:v>656427</c:v>
                </c:pt>
                <c:pt idx="2">
                  <c:v>846275</c:v>
                </c:pt>
                <c:pt idx="3">
                  <c:v>1367251</c:v>
                </c:pt>
                <c:pt idx="4">
                  <c:v>1593638</c:v>
                </c:pt>
                <c:pt idx="5">
                  <c:v>2529642</c:v>
                </c:pt>
                <c:pt idx="6">
                  <c:v>2520327</c:v>
                </c:pt>
                <c:pt idx="7">
                  <c:v>784771</c:v>
                </c:pt>
                <c:pt idx="8">
                  <c:v>1823481</c:v>
                </c:pt>
                <c:pt idx="9">
                  <c:v>983303</c:v>
                </c:pt>
                <c:pt idx="10">
                  <c:v>968368</c:v>
                </c:pt>
                <c:pt idx="11">
                  <c:v>1587657</c:v>
                </c:pt>
                <c:pt idx="12">
                  <c:v>3201035</c:v>
                </c:pt>
                <c:pt idx="13">
                  <c:v>2924144</c:v>
                </c:pt>
                <c:pt idx="14">
                  <c:v>1662561</c:v>
                </c:pt>
                <c:pt idx="15">
                  <c:v>1501678</c:v>
                </c:pt>
                <c:pt idx="16">
                  <c:v>1012684</c:v>
                </c:pt>
                <c:pt idx="17">
                  <c:v>1266746</c:v>
                </c:pt>
                <c:pt idx="18">
                  <c:v>880279</c:v>
                </c:pt>
                <c:pt idx="19">
                  <c:v>400269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7-46F8-AD4C-9115AE68C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15565791"/>
        <c:axId val="1674405983"/>
      </c:barChart>
      <c:barChart>
        <c:barDir val="col"/>
        <c:grouping val="clustered"/>
        <c:varyColors val="0"/>
        <c:ser>
          <c:idx val="0"/>
          <c:order val="0"/>
          <c:tx>
            <c:strRef>
              <c:f>'TableAndGraphForReport (2)'!$AA$39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(2)'!$AC$38:$AV$38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'TableAndGraphForReport (2)'!$AC$39:$AV$39</c:f>
              <c:numCache>
                <c:formatCode>#,##0</c:formatCode>
                <c:ptCount val="20"/>
                <c:pt idx="0">
                  <c:v>130147</c:v>
                </c:pt>
                <c:pt idx="1">
                  <c:v>59201</c:v>
                </c:pt>
                <c:pt idx="2">
                  <c:v>69635</c:v>
                </c:pt>
                <c:pt idx="3">
                  <c:v>100021</c:v>
                </c:pt>
                <c:pt idx="4">
                  <c:v>128007</c:v>
                </c:pt>
                <c:pt idx="5">
                  <c:v>197443</c:v>
                </c:pt>
                <c:pt idx="6">
                  <c:v>188480</c:v>
                </c:pt>
                <c:pt idx="7">
                  <c:v>18349</c:v>
                </c:pt>
                <c:pt idx="8">
                  <c:v>152569</c:v>
                </c:pt>
                <c:pt idx="9">
                  <c:v>55472</c:v>
                </c:pt>
                <c:pt idx="10">
                  <c:v>67475</c:v>
                </c:pt>
                <c:pt idx="11">
                  <c:v>83505</c:v>
                </c:pt>
                <c:pt idx="12">
                  <c:v>235972</c:v>
                </c:pt>
                <c:pt idx="13">
                  <c:v>205693</c:v>
                </c:pt>
                <c:pt idx="14">
                  <c:v>144688</c:v>
                </c:pt>
                <c:pt idx="15">
                  <c:v>111442</c:v>
                </c:pt>
                <c:pt idx="16">
                  <c:v>53930</c:v>
                </c:pt>
                <c:pt idx="17">
                  <c:v>82983</c:v>
                </c:pt>
                <c:pt idx="18">
                  <c:v>63143</c:v>
                </c:pt>
                <c:pt idx="19">
                  <c:v>21252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7-46F8-AD4C-9115AE68C886}"/>
            </c:ext>
          </c:extLst>
        </c:ser>
        <c:ser>
          <c:idx val="1"/>
          <c:order val="1"/>
          <c:tx>
            <c:strRef>
              <c:f>'TableAndGraphForReport (2)'!$AA$40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(2)'!$AC$38:$AV$38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'TableAndGraphForReport (2)'!$AC$40:$AV$40</c:f>
              <c:numCache>
                <c:formatCode>#,##0</c:formatCode>
                <c:ptCount val="20"/>
                <c:pt idx="0">
                  <c:v>221609</c:v>
                </c:pt>
                <c:pt idx="1">
                  <c:v>101768</c:v>
                </c:pt>
                <c:pt idx="2">
                  <c:v>126844</c:v>
                </c:pt>
                <c:pt idx="3">
                  <c:v>200127</c:v>
                </c:pt>
                <c:pt idx="4">
                  <c:v>239348</c:v>
                </c:pt>
                <c:pt idx="5">
                  <c:v>374599</c:v>
                </c:pt>
                <c:pt idx="6">
                  <c:v>345874</c:v>
                </c:pt>
                <c:pt idx="7">
                  <c:v>64395</c:v>
                </c:pt>
                <c:pt idx="8">
                  <c:v>291256</c:v>
                </c:pt>
                <c:pt idx="9">
                  <c:v>126462</c:v>
                </c:pt>
                <c:pt idx="10">
                  <c:v>143096</c:v>
                </c:pt>
                <c:pt idx="11">
                  <c:v>235992</c:v>
                </c:pt>
                <c:pt idx="12">
                  <c:v>498482</c:v>
                </c:pt>
                <c:pt idx="13">
                  <c:v>459555</c:v>
                </c:pt>
                <c:pt idx="14">
                  <c:v>256811</c:v>
                </c:pt>
                <c:pt idx="15">
                  <c:v>223895</c:v>
                </c:pt>
                <c:pt idx="16">
                  <c:v>129246</c:v>
                </c:pt>
                <c:pt idx="17">
                  <c:v>184501</c:v>
                </c:pt>
                <c:pt idx="18">
                  <c:v>131571</c:v>
                </c:pt>
                <c:pt idx="19">
                  <c:v>53217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7-46F8-AD4C-9115AE68C886}"/>
            </c:ext>
          </c:extLst>
        </c:ser>
        <c:ser>
          <c:idx val="2"/>
          <c:order val="2"/>
          <c:tx>
            <c:strRef>
              <c:f>'TableAndGraphForReport (2)'!$AA$41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(2)'!$AC$38:$AV$38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'TableAndGraphForReport (2)'!$AC$41:$AV$41</c:f>
              <c:numCache>
                <c:formatCode>#,##0</c:formatCode>
                <c:ptCount val="20"/>
                <c:pt idx="0">
                  <c:v>277543</c:v>
                </c:pt>
                <c:pt idx="1">
                  <c:v>132539</c:v>
                </c:pt>
                <c:pt idx="2">
                  <c:v>169367</c:v>
                </c:pt>
                <c:pt idx="3">
                  <c:v>260121</c:v>
                </c:pt>
                <c:pt idx="4">
                  <c:v>313302</c:v>
                </c:pt>
                <c:pt idx="5">
                  <c:v>485510</c:v>
                </c:pt>
                <c:pt idx="6">
                  <c:v>489425</c:v>
                </c:pt>
                <c:pt idx="7">
                  <c:v>122838</c:v>
                </c:pt>
                <c:pt idx="8">
                  <c:v>366845</c:v>
                </c:pt>
                <c:pt idx="9">
                  <c:v>183196</c:v>
                </c:pt>
                <c:pt idx="10">
                  <c:v>188402</c:v>
                </c:pt>
                <c:pt idx="11">
                  <c:v>311334</c:v>
                </c:pt>
                <c:pt idx="12">
                  <c:v>626588</c:v>
                </c:pt>
                <c:pt idx="13">
                  <c:v>580076</c:v>
                </c:pt>
                <c:pt idx="14">
                  <c:v>318394</c:v>
                </c:pt>
                <c:pt idx="15">
                  <c:v>286537</c:v>
                </c:pt>
                <c:pt idx="16">
                  <c:v>191935</c:v>
                </c:pt>
                <c:pt idx="17">
                  <c:v>245598</c:v>
                </c:pt>
                <c:pt idx="18">
                  <c:v>171315</c:v>
                </c:pt>
                <c:pt idx="19">
                  <c:v>77443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7-46F8-AD4C-9115AE68C886}"/>
            </c:ext>
          </c:extLst>
        </c:ser>
        <c:ser>
          <c:idx val="3"/>
          <c:order val="3"/>
          <c:tx>
            <c:strRef>
              <c:f>'TableAndGraphForReport (2)'!$AA$42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(2)'!$AC$38:$AV$38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'TableAndGraphForReport (2)'!$AC$42:$AV$42</c:f>
              <c:numCache>
                <c:formatCode>#,##0</c:formatCode>
                <c:ptCount val="20"/>
                <c:pt idx="0">
                  <c:v>337356</c:v>
                </c:pt>
                <c:pt idx="1">
                  <c:v>157503</c:v>
                </c:pt>
                <c:pt idx="2">
                  <c:v>207994</c:v>
                </c:pt>
                <c:pt idx="3">
                  <c:v>328609</c:v>
                </c:pt>
                <c:pt idx="4">
                  <c:v>380235</c:v>
                </c:pt>
                <c:pt idx="5">
                  <c:v>615719</c:v>
                </c:pt>
                <c:pt idx="6">
                  <c:v>625846</c:v>
                </c:pt>
                <c:pt idx="7">
                  <c:v>196980</c:v>
                </c:pt>
                <c:pt idx="8">
                  <c:v>438002</c:v>
                </c:pt>
                <c:pt idx="9">
                  <c:v>241653</c:v>
                </c:pt>
                <c:pt idx="10">
                  <c:v>232222</c:v>
                </c:pt>
                <c:pt idx="11">
                  <c:v>403124</c:v>
                </c:pt>
                <c:pt idx="12">
                  <c:v>770881</c:v>
                </c:pt>
                <c:pt idx="13">
                  <c:v>716674</c:v>
                </c:pt>
                <c:pt idx="14">
                  <c:v>390534</c:v>
                </c:pt>
                <c:pt idx="15">
                  <c:v>362688</c:v>
                </c:pt>
                <c:pt idx="16">
                  <c:v>253937</c:v>
                </c:pt>
                <c:pt idx="17">
                  <c:v>315458</c:v>
                </c:pt>
                <c:pt idx="18">
                  <c:v>214961</c:v>
                </c:pt>
                <c:pt idx="19">
                  <c:v>102923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7-46F8-AD4C-9115AE68C886}"/>
            </c:ext>
          </c:extLst>
        </c:ser>
        <c:ser>
          <c:idx val="4"/>
          <c:order val="4"/>
          <c:tx>
            <c:strRef>
              <c:f>'TableAndGraphForReport (2)'!$AA$43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(2)'!$AC$38:$AV$38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'TableAndGraphForReport (2)'!$AC$43:$AV$43</c:f>
              <c:numCache>
                <c:formatCode>#,##0</c:formatCode>
                <c:ptCount val="20"/>
                <c:pt idx="0">
                  <c:v>447340</c:v>
                </c:pt>
                <c:pt idx="1">
                  <c:v>205416</c:v>
                </c:pt>
                <c:pt idx="2">
                  <c:v>272435</c:v>
                </c:pt>
                <c:pt idx="3">
                  <c:v>478373</c:v>
                </c:pt>
                <c:pt idx="4">
                  <c:v>532746</c:v>
                </c:pt>
                <c:pt idx="5">
                  <c:v>856371</c:v>
                </c:pt>
                <c:pt idx="6">
                  <c:v>870702</c:v>
                </c:pt>
                <c:pt idx="7">
                  <c:v>382209</c:v>
                </c:pt>
                <c:pt idx="8">
                  <c:v>574809</c:v>
                </c:pt>
                <c:pt idx="9">
                  <c:v>376520</c:v>
                </c:pt>
                <c:pt idx="10">
                  <c:v>337173</c:v>
                </c:pt>
                <c:pt idx="11">
                  <c:v>553702</c:v>
                </c:pt>
                <c:pt idx="12">
                  <c:v>1069112</c:v>
                </c:pt>
                <c:pt idx="13">
                  <c:v>962146</c:v>
                </c:pt>
                <c:pt idx="14">
                  <c:v>552134</c:v>
                </c:pt>
                <c:pt idx="15">
                  <c:v>517116</c:v>
                </c:pt>
                <c:pt idx="16">
                  <c:v>383636</c:v>
                </c:pt>
                <c:pt idx="17">
                  <c:v>438206</c:v>
                </c:pt>
                <c:pt idx="18">
                  <c:v>299289</c:v>
                </c:pt>
                <c:pt idx="19">
                  <c:v>145434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07-46F8-AD4C-9115AE68C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axId val="2137344879"/>
        <c:axId val="1674392255"/>
      </c:barChart>
      <c:catAx>
        <c:axId val="201556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74405983"/>
        <c:crosses val="autoZero"/>
        <c:auto val="1"/>
        <c:lblAlgn val="ctr"/>
        <c:lblOffset val="100"/>
        <c:noMultiLvlLbl val="0"/>
      </c:catAx>
      <c:valAx>
        <c:axId val="167440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15565791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2302362204724409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Millions of Sockeye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674392255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137344879"/>
        <c:crosses val="max"/>
        <c:crossBetween val="between"/>
      </c:valAx>
      <c:catAx>
        <c:axId val="2137344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43922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23897849200076"/>
          <c:y val="0.92219567381663503"/>
          <c:w val="0.73536533739734156"/>
          <c:h val="6.3819712191148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/>
              <a:t>Permit Quintile</a:t>
            </a:r>
          </a:p>
        </c:rich>
      </c:tx>
      <c:layout>
        <c:manualLayout>
          <c:xMode val="edge"/>
          <c:yMode val="edge"/>
          <c:x val="0.46423390624559036"/>
          <c:y val="0.83333333333333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429782970677046E-2"/>
          <c:y val="5.0925925925925923E-2"/>
          <c:w val="0.89155271921654955"/>
          <c:h val="0.68062809857101192"/>
        </c:manualLayout>
      </c:layout>
      <c:barChart>
        <c:barDir val="col"/>
        <c:grouping val="clustered"/>
        <c:varyColors val="0"/>
        <c:ser>
          <c:idx val="6"/>
          <c:order val="5"/>
          <c:tx>
            <c:strRef>
              <c:f>'TableAndGraphForReport (2)'!$A$44</c:f>
              <c:strCache>
                <c:ptCount val="1"/>
                <c:pt idx="0">
                  <c:v>Fleetwide Average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chemeClr val="accent2"/>
              </a:solidFill>
            </a:ln>
            <a:effectLst/>
          </c:spPr>
          <c:invertIfNegative val="0"/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(2)'!$B$44:$V$44</c:f>
              <c:numCache>
                <c:formatCode>0.0%</c:formatCode>
                <c:ptCount val="20"/>
                <c:pt idx="0">
                  <c:v>0.42986184533891564</c:v>
                </c:pt>
                <c:pt idx="1">
                  <c:v>0.54873199914080317</c:v>
                </c:pt>
                <c:pt idx="2">
                  <c:v>0.48512776579716993</c:v>
                </c:pt>
                <c:pt idx="3">
                  <c:v>0.42373035382676627</c:v>
                </c:pt>
                <c:pt idx="4">
                  <c:v>0.46605832064747454</c:v>
                </c:pt>
                <c:pt idx="5">
                  <c:v>0.43259965244093829</c:v>
                </c:pt>
                <c:pt idx="6">
                  <c:v>0.39348227432392702</c:v>
                </c:pt>
                <c:pt idx="7">
                  <c:v>0.26360779131746714</c:v>
                </c:pt>
                <c:pt idx="8">
                  <c:v>0.65648051720856981</c:v>
                </c:pt>
                <c:pt idx="9">
                  <c:v>0.47299128549389152</c:v>
                </c:pt>
                <c:pt idx="10">
                  <c:v>0.56869082828015793</c:v>
                </c:pt>
                <c:pt idx="11">
                  <c:v>0.59649943281199902</c:v>
                </c:pt>
                <c:pt idx="12">
                  <c:v>0.45908268731832047</c:v>
                </c:pt>
                <c:pt idx="13">
                  <c:v>0.49408467914028859</c:v>
                </c:pt>
                <c:pt idx="14">
                  <c:v>0.52749282582714263</c:v>
                </c:pt>
                <c:pt idx="15">
                  <c:v>0.47556267055920109</c:v>
                </c:pt>
                <c:pt idx="16">
                  <c:v>0.32247868041758337</c:v>
                </c:pt>
                <c:pt idx="17">
                  <c:v>0.35485349864929511</c:v>
                </c:pt>
                <c:pt idx="18">
                  <c:v>0.42457448149961546</c:v>
                </c:pt>
                <c:pt idx="19">
                  <c:v>0.51945066942481177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87F-4C2F-A2E4-5EBA6F055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15565791"/>
        <c:axId val="1674405983"/>
      </c:barChart>
      <c:barChart>
        <c:barDir val="col"/>
        <c:grouping val="clustered"/>
        <c:varyColors val="0"/>
        <c:ser>
          <c:idx val="0"/>
          <c:order val="0"/>
          <c:tx>
            <c:strRef>
              <c:f>'TableAndGraphForReport (2)'!$A$39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(2)'!$B$39:$V$39</c:f>
              <c:numCache>
                <c:formatCode>0.0%</c:formatCode>
                <c:ptCount val="20"/>
                <c:pt idx="0">
                  <c:v>0.45834709981789823</c:v>
                </c:pt>
                <c:pt idx="1">
                  <c:v>0.5221913481191196</c:v>
                </c:pt>
                <c:pt idx="2">
                  <c:v>0.47514899116823439</c:v>
                </c:pt>
                <c:pt idx="3">
                  <c:v>0.48043660831225443</c:v>
                </c:pt>
                <c:pt idx="4">
                  <c:v>0.53077956674244375</c:v>
                </c:pt>
                <c:pt idx="5">
                  <c:v>0.48805351417877563</c:v>
                </c:pt>
                <c:pt idx="6">
                  <c:v>0.48691638370118845</c:v>
                </c:pt>
                <c:pt idx="7">
                  <c:v>0.41451850237070142</c:v>
                </c:pt>
                <c:pt idx="8">
                  <c:v>0.69121839954381292</c:v>
                </c:pt>
                <c:pt idx="9">
                  <c:v>0.55624008508797229</c:v>
                </c:pt>
                <c:pt idx="10">
                  <c:v>0.55927751018895888</c:v>
                </c:pt>
                <c:pt idx="11">
                  <c:v>0.58192623196215798</c:v>
                </c:pt>
                <c:pt idx="12">
                  <c:v>0.49320470225280966</c:v>
                </c:pt>
                <c:pt idx="13">
                  <c:v>0.50037920590394425</c:v>
                </c:pt>
                <c:pt idx="14">
                  <c:v>0.53910483246710161</c:v>
                </c:pt>
                <c:pt idx="15">
                  <c:v>0.51189407943145315</c:v>
                </c:pt>
                <c:pt idx="16">
                  <c:v>0.40979046912664563</c:v>
                </c:pt>
                <c:pt idx="17">
                  <c:v>0.37433269464830143</c:v>
                </c:pt>
                <c:pt idx="18">
                  <c:v>0.40464105284829671</c:v>
                </c:pt>
                <c:pt idx="19">
                  <c:v>0.51239883305100697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87F-4C2F-A2E4-5EBA6F055D78}"/>
            </c:ext>
          </c:extLst>
        </c:ser>
        <c:ser>
          <c:idx val="1"/>
          <c:order val="1"/>
          <c:tx>
            <c:strRef>
              <c:f>'TableAndGraphForReport (2)'!$A$40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(2)'!$B$40:$V$40</c:f>
              <c:numCache>
                <c:formatCode>0.0%</c:formatCode>
                <c:ptCount val="20"/>
                <c:pt idx="0">
                  <c:v>0.44835498558271553</c:v>
                </c:pt>
                <c:pt idx="1">
                  <c:v>0.54790553022561117</c:v>
                </c:pt>
                <c:pt idx="2">
                  <c:v>0.48090962126706821</c:v>
                </c:pt>
                <c:pt idx="3">
                  <c:v>0.45291240062560273</c:v>
                </c:pt>
                <c:pt idx="4">
                  <c:v>0.50013474104650968</c:v>
                </c:pt>
                <c:pt idx="5">
                  <c:v>0.47817466143796433</c:v>
                </c:pt>
                <c:pt idx="6">
                  <c:v>0.45193191740344751</c:v>
                </c:pt>
                <c:pt idx="7">
                  <c:v>0.41441493904806276</c:v>
                </c:pt>
                <c:pt idx="8">
                  <c:v>0.68661675639300135</c:v>
                </c:pt>
                <c:pt idx="9">
                  <c:v>0.534907719314893</c:v>
                </c:pt>
                <c:pt idx="10">
                  <c:v>0.573550273941969</c:v>
                </c:pt>
                <c:pt idx="11">
                  <c:v>0.61036602935692741</c:v>
                </c:pt>
                <c:pt idx="12">
                  <c:v>0.49042743770085984</c:v>
                </c:pt>
                <c:pt idx="13">
                  <c:v>0.51963366735211236</c:v>
                </c:pt>
                <c:pt idx="14">
                  <c:v>0.53506956477720968</c:v>
                </c:pt>
                <c:pt idx="15">
                  <c:v>0.47641975032939549</c:v>
                </c:pt>
                <c:pt idx="16">
                  <c:v>0.36271528712687434</c:v>
                </c:pt>
                <c:pt idx="17">
                  <c:v>0.38025132655107563</c:v>
                </c:pt>
                <c:pt idx="18">
                  <c:v>0.44277234344954436</c:v>
                </c:pt>
                <c:pt idx="19">
                  <c:v>0.5450842775804724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87F-4C2F-A2E4-5EBA6F055D78}"/>
            </c:ext>
          </c:extLst>
        </c:ser>
        <c:ser>
          <c:idx val="2"/>
          <c:order val="2"/>
          <c:tx>
            <c:strRef>
              <c:f>'TableAndGraphForReport (2)'!$A$41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(2)'!$B$41:$V$41</c:f>
              <c:numCache>
                <c:formatCode>0.0%</c:formatCode>
                <c:ptCount val="20"/>
                <c:pt idx="0">
                  <c:v>0.43608918257711415</c:v>
                </c:pt>
                <c:pt idx="1">
                  <c:v>0.54173299934358943</c:v>
                </c:pt>
                <c:pt idx="2">
                  <c:v>0.48642297495970288</c:v>
                </c:pt>
                <c:pt idx="3">
                  <c:v>0.44506114462115709</c:v>
                </c:pt>
                <c:pt idx="4">
                  <c:v>0.46570800697090986</c:v>
                </c:pt>
                <c:pt idx="5">
                  <c:v>0.45067145887829291</c:v>
                </c:pt>
                <c:pt idx="6">
                  <c:v>0.41000612964192673</c:v>
                </c:pt>
                <c:pt idx="7">
                  <c:v>0.37446067177909115</c:v>
                </c:pt>
                <c:pt idx="8">
                  <c:v>0.67364895255489377</c:v>
                </c:pt>
                <c:pt idx="9">
                  <c:v>0.51923895718247126</c:v>
                </c:pt>
                <c:pt idx="10">
                  <c:v>0.57076490695427862</c:v>
                </c:pt>
                <c:pt idx="11">
                  <c:v>0.59985256990884384</c:v>
                </c:pt>
                <c:pt idx="12">
                  <c:v>0.46793945942150184</c:v>
                </c:pt>
                <c:pt idx="13">
                  <c:v>0.49975563546845586</c:v>
                </c:pt>
                <c:pt idx="14">
                  <c:v>0.53441176655338984</c:v>
                </c:pt>
                <c:pt idx="15">
                  <c:v>0.47498141601259175</c:v>
                </c:pt>
                <c:pt idx="16">
                  <c:v>0.32873759345611797</c:v>
                </c:pt>
                <c:pt idx="17">
                  <c:v>0.36482279985993371</c:v>
                </c:pt>
                <c:pt idx="18">
                  <c:v>0.44738493418556458</c:v>
                </c:pt>
                <c:pt idx="19">
                  <c:v>0.53560683341296178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87F-4C2F-A2E4-5EBA6F055D78}"/>
            </c:ext>
          </c:extLst>
        </c:ser>
        <c:ser>
          <c:idx val="3"/>
          <c:order val="3"/>
          <c:tx>
            <c:strRef>
              <c:f>'TableAndGraphForReport (2)'!$A$42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(2)'!$B$42:$V$42</c:f>
              <c:numCache>
                <c:formatCode>0.0%</c:formatCode>
                <c:ptCount val="20"/>
                <c:pt idx="0">
                  <c:v>0.42526589122470032</c:v>
                </c:pt>
                <c:pt idx="1">
                  <c:v>0.55160536624699208</c:v>
                </c:pt>
                <c:pt idx="2">
                  <c:v>0.49021366000942335</c:v>
                </c:pt>
                <c:pt idx="3">
                  <c:v>0.42741906034223043</c:v>
                </c:pt>
                <c:pt idx="4">
                  <c:v>0.47223493365944746</c:v>
                </c:pt>
                <c:pt idx="5">
                  <c:v>0.42657608422023685</c:v>
                </c:pt>
                <c:pt idx="6">
                  <c:v>0.39067438315496145</c:v>
                </c:pt>
                <c:pt idx="7">
                  <c:v>0.28796578332825667</c:v>
                </c:pt>
                <c:pt idx="8">
                  <c:v>0.65669049456395179</c:v>
                </c:pt>
                <c:pt idx="9">
                  <c:v>0.4725101695406223</c:v>
                </c:pt>
                <c:pt idx="10">
                  <c:v>0.57424684138453719</c:v>
                </c:pt>
                <c:pt idx="11">
                  <c:v>0.59384085293854993</c:v>
                </c:pt>
                <c:pt idx="12">
                  <c:v>0.45612130795803763</c:v>
                </c:pt>
                <c:pt idx="13">
                  <c:v>0.48494154943530809</c:v>
                </c:pt>
                <c:pt idx="14">
                  <c:v>0.52852376489627029</c:v>
                </c:pt>
                <c:pt idx="15">
                  <c:v>0.4750777527792483</c:v>
                </c:pt>
                <c:pt idx="16">
                  <c:v>0.32178749059806172</c:v>
                </c:pt>
                <c:pt idx="17">
                  <c:v>0.35223468734348157</c:v>
                </c:pt>
                <c:pt idx="18">
                  <c:v>0.41472174022264502</c:v>
                </c:pt>
                <c:pt idx="19">
                  <c:v>0.52029915567948859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87F-4C2F-A2E4-5EBA6F055D78}"/>
            </c:ext>
          </c:extLst>
        </c:ser>
        <c:ser>
          <c:idx val="4"/>
          <c:order val="4"/>
          <c:tx>
            <c:strRef>
              <c:f>'TableAndGraphForReport (2)'!$A$43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(2)'!$B$43:$V$43</c:f>
              <c:numCache>
                <c:formatCode>0.0%</c:formatCode>
                <c:ptCount val="20"/>
                <c:pt idx="0">
                  <c:v>0.41201546921804444</c:v>
                </c:pt>
                <c:pt idx="1">
                  <c:v>0.55910323441211984</c:v>
                </c:pt>
                <c:pt idx="2">
                  <c:v>0.48495420926092464</c:v>
                </c:pt>
                <c:pt idx="3">
                  <c:v>0.38553283734658939</c:v>
                </c:pt>
                <c:pt idx="4">
                  <c:v>0.43099525852845444</c:v>
                </c:pt>
                <c:pt idx="5">
                  <c:v>0.39396388948247896</c:v>
                </c:pt>
                <c:pt idx="6">
                  <c:v>0.34276853619263536</c:v>
                </c:pt>
                <c:pt idx="7">
                  <c:v>0.18277434597301476</c:v>
                </c:pt>
                <c:pt idx="8">
                  <c:v>0.62087319440022681</c:v>
                </c:pt>
                <c:pt idx="9">
                  <c:v>0.41773743758631682</c:v>
                </c:pt>
                <c:pt idx="10">
                  <c:v>0.56352673553339083</c:v>
                </c:pt>
                <c:pt idx="11">
                  <c:v>0.59283739267692726</c:v>
                </c:pt>
                <c:pt idx="12">
                  <c:v>0.43388110880805753</c:v>
                </c:pt>
                <c:pt idx="13">
                  <c:v>0.48392733535243093</c:v>
                </c:pt>
                <c:pt idx="14">
                  <c:v>0.51620666359977829</c:v>
                </c:pt>
                <c:pt idx="15">
                  <c:v>0.46802409904160769</c:v>
                </c:pt>
                <c:pt idx="16">
                  <c:v>0.2939752786495532</c:v>
                </c:pt>
                <c:pt idx="17">
                  <c:v>0.33676912228495276</c:v>
                </c:pt>
                <c:pt idx="18">
                  <c:v>0.41479974205533782</c:v>
                </c:pt>
                <c:pt idx="19">
                  <c:v>0.5018977680597384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787F-4C2F-A2E4-5EBA6F055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axId val="2137344879"/>
        <c:axId val="1674392255"/>
      </c:barChart>
      <c:lineChart>
        <c:grouping val="standard"/>
        <c:varyColors val="0"/>
        <c:ser>
          <c:idx val="5"/>
          <c:order val="6"/>
          <c:tx>
            <c:strRef>
              <c:f>'TableAndGraphForReport (2)'!$A$45</c:f>
              <c:strCache>
                <c:ptCount val="1"/>
                <c:pt idx="0">
                  <c:v>EEZ Percent (All-year Average)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'TableAndGraphForReport (2)'!$B$38:$V$38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  <c:extLst/>
            </c:strRef>
          </c:cat>
          <c:val>
            <c:numRef>
              <c:f>'TableAndGraphForReport (2)'!$B$45:$V$45</c:f>
              <c:numCache>
                <c:formatCode>0.0%</c:formatCode>
                <c:ptCount val="20"/>
                <c:pt idx="0">
                  <c:v>0.46800000000000003</c:v>
                </c:pt>
                <c:pt idx="1">
                  <c:v>0.46800000000000003</c:v>
                </c:pt>
                <c:pt idx="2">
                  <c:v>0.46800000000000003</c:v>
                </c:pt>
                <c:pt idx="3">
                  <c:v>0.46800000000000003</c:v>
                </c:pt>
                <c:pt idx="4">
                  <c:v>0.46800000000000003</c:v>
                </c:pt>
                <c:pt idx="5">
                  <c:v>0.46800000000000003</c:v>
                </c:pt>
                <c:pt idx="6">
                  <c:v>0.46800000000000003</c:v>
                </c:pt>
                <c:pt idx="7">
                  <c:v>0.46800000000000003</c:v>
                </c:pt>
                <c:pt idx="8">
                  <c:v>0.46800000000000003</c:v>
                </c:pt>
                <c:pt idx="9">
                  <c:v>0.46800000000000003</c:v>
                </c:pt>
                <c:pt idx="10">
                  <c:v>0.46800000000000003</c:v>
                </c:pt>
                <c:pt idx="11">
                  <c:v>0.46800000000000003</c:v>
                </c:pt>
                <c:pt idx="12">
                  <c:v>0.46800000000000003</c:v>
                </c:pt>
                <c:pt idx="13">
                  <c:v>0.46800000000000003</c:v>
                </c:pt>
                <c:pt idx="14">
                  <c:v>0.46800000000000003</c:v>
                </c:pt>
                <c:pt idx="15">
                  <c:v>0.46800000000000003</c:v>
                </c:pt>
                <c:pt idx="16">
                  <c:v>0.46800000000000003</c:v>
                </c:pt>
                <c:pt idx="17">
                  <c:v>0.46800000000000003</c:v>
                </c:pt>
                <c:pt idx="18">
                  <c:v>0.46800000000000003</c:v>
                </c:pt>
                <c:pt idx="19">
                  <c:v>0.46800000000000003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787F-4C2F-A2E4-5EBA6F055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565791"/>
        <c:axId val="1674405983"/>
      </c:lineChart>
      <c:catAx>
        <c:axId val="201556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74405983"/>
        <c:crosses val="autoZero"/>
        <c:auto val="1"/>
        <c:lblAlgn val="ctr"/>
        <c:lblOffset val="100"/>
        <c:noMultiLvlLbl val="0"/>
      </c:catAx>
      <c:valAx>
        <c:axId val="167440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Percent of Harvest in EEZ</a:t>
                </a:r>
              </a:p>
            </c:rich>
          </c:tx>
          <c:layout>
            <c:manualLayout>
              <c:xMode val="edge"/>
              <c:yMode val="edge"/>
              <c:x val="8.3214717778704334E-3"/>
              <c:y val="0.11716754155730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15565791"/>
        <c:crosses val="autoZero"/>
        <c:crossBetween val="between"/>
      </c:valAx>
      <c:valAx>
        <c:axId val="1674392255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2137344879"/>
        <c:crosses val="max"/>
        <c:crossBetween val="between"/>
      </c:valAx>
      <c:catAx>
        <c:axId val="2137344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43922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8735424465384E-2"/>
          <c:y val="0.89460958005249347"/>
          <c:w val="0.92711264575534613"/>
          <c:h val="7.4481991834354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90497558772884E-2"/>
          <c:y val="3.5842293906810034E-2"/>
          <c:w val="0.8899412271046766"/>
          <c:h val="0.62836013201211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Sheet1!$H$10</c:f>
              <c:strCache>
                <c:ptCount val="1"/>
                <c:pt idx="0">
                  <c:v>Drift Gillnet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Sheet1!$A$11:$A$41</c:f>
              <c:numCache>
                <c:formatCode>General</c:formatCode>
                <c:ptCount val="31"/>
                <c:pt idx="0">
                  <c:v>1990</c:v>
                </c:pt>
                <c:pt idx="1">
                  <c:v>1997</c:v>
                </c:pt>
                <c:pt idx="2">
                  <c:v>2005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9">
                  <c:v>1991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2015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1998</c:v>
                </c:pt>
                <c:pt idx="23">
                  <c:v>1999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2006</c:v>
                </c:pt>
                <c:pt idx="28">
                  <c:v>2010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Sheet1!$H$11:$H$41</c:f>
              <c:numCache>
                <c:formatCode>General</c:formatCode>
                <c:ptCount val="31"/>
                <c:pt idx="0">
                  <c:v>2305742</c:v>
                </c:pt>
                <c:pt idx="1">
                  <c:v>2197961</c:v>
                </c:pt>
                <c:pt idx="2">
                  <c:v>2520327</c:v>
                </c:pt>
                <c:pt idx="3">
                  <c:v>3201035</c:v>
                </c:pt>
                <c:pt idx="4">
                  <c:v>2924144</c:v>
                </c:pt>
                <c:pt idx="5">
                  <c:v>1662561</c:v>
                </c:pt>
                <c:pt idx="6">
                  <c:v>1501678</c:v>
                </c:pt>
                <c:pt idx="7">
                  <c:v>1266746</c:v>
                </c:pt>
                <c:pt idx="9">
                  <c:v>1118138</c:v>
                </c:pt>
                <c:pt idx="10">
                  <c:v>6069495</c:v>
                </c:pt>
                <c:pt idx="11">
                  <c:v>2205067</c:v>
                </c:pt>
                <c:pt idx="12">
                  <c:v>656427</c:v>
                </c:pt>
                <c:pt idx="13">
                  <c:v>2529642</c:v>
                </c:pt>
                <c:pt idx="14">
                  <c:v>1823481</c:v>
                </c:pt>
                <c:pt idx="15">
                  <c:v>983303</c:v>
                </c:pt>
                <c:pt idx="16">
                  <c:v>968075</c:v>
                </c:pt>
                <c:pt idx="17">
                  <c:v>1012684</c:v>
                </c:pt>
                <c:pt idx="19">
                  <c:v>2558732</c:v>
                </c:pt>
                <c:pt idx="20">
                  <c:v>1901475</c:v>
                </c:pt>
                <c:pt idx="21">
                  <c:v>1773873</c:v>
                </c:pt>
                <c:pt idx="22">
                  <c:v>599396</c:v>
                </c:pt>
                <c:pt idx="23">
                  <c:v>1413995</c:v>
                </c:pt>
                <c:pt idx="24">
                  <c:v>846275</c:v>
                </c:pt>
                <c:pt idx="25">
                  <c:v>1367251</c:v>
                </c:pt>
                <c:pt idx="26">
                  <c:v>1593638</c:v>
                </c:pt>
                <c:pt idx="27">
                  <c:v>784771</c:v>
                </c:pt>
                <c:pt idx="28">
                  <c:v>1587657</c:v>
                </c:pt>
                <c:pt idx="29">
                  <c:v>880279</c:v>
                </c:pt>
                <c:pt idx="30">
                  <c:v>400285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D-46E5-B28F-97A494CA6801}"/>
            </c:ext>
          </c:extLst>
        </c:ser>
        <c:ser>
          <c:idx val="1"/>
          <c:order val="1"/>
          <c:tx>
            <c:strRef>
              <c:f>Sheet1!$J$10</c:f>
              <c:strCache>
                <c:ptCount val="1"/>
                <c:pt idx="0">
                  <c:v>Set Gillnet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Sheet1!$A$11:$A$41</c:f>
              <c:numCache>
                <c:formatCode>General</c:formatCode>
                <c:ptCount val="31"/>
                <c:pt idx="0">
                  <c:v>1990</c:v>
                </c:pt>
                <c:pt idx="1">
                  <c:v>1997</c:v>
                </c:pt>
                <c:pt idx="2">
                  <c:v>2005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9">
                  <c:v>1991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2015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1998</c:v>
                </c:pt>
                <c:pt idx="23">
                  <c:v>1999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2006</c:v>
                </c:pt>
                <c:pt idx="28">
                  <c:v>2010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Sheet1!$J$11:$J$41</c:f>
              <c:numCache>
                <c:formatCode>General</c:formatCode>
                <c:ptCount val="31"/>
                <c:pt idx="0">
                  <c:v>1298968</c:v>
                </c:pt>
                <c:pt idx="1">
                  <c:v>1979034</c:v>
                </c:pt>
                <c:pt idx="2">
                  <c:v>2718372</c:v>
                </c:pt>
                <c:pt idx="3">
                  <c:v>2076960</c:v>
                </c:pt>
                <c:pt idx="4">
                  <c:v>209695</c:v>
                </c:pt>
                <c:pt idx="5">
                  <c:v>1020663</c:v>
                </c:pt>
                <c:pt idx="6">
                  <c:v>842356</c:v>
                </c:pt>
                <c:pt idx="7">
                  <c:v>1130197</c:v>
                </c:pt>
                <c:pt idx="9">
                  <c:v>1060659</c:v>
                </c:pt>
                <c:pt idx="10">
                  <c:v>3038858</c:v>
                </c:pt>
                <c:pt idx="11">
                  <c:v>1683855</c:v>
                </c:pt>
                <c:pt idx="12">
                  <c:v>666055</c:v>
                </c:pt>
                <c:pt idx="13">
                  <c:v>2397442</c:v>
                </c:pt>
                <c:pt idx="14">
                  <c:v>1493298</c:v>
                </c:pt>
                <c:pt idx="15">
                  <c:v>1396832</c:v>
                </c:pt>
                <c:pt idx="16">
                  <c:v>1077719</c:v>
                </c:pt>
                <c:pt idx="17">
                  <c:v>1636983</c:v>
                </c:pt>
                <c:pt idx="19">
                  <c:v>2196612</c:v>
                </c:pt>
                <c:pt idx="20">
                  <c:v>1664134</c:v>
                </c:pt>
                <c:pt idx="21">
                  <c:v>1178223</c:v>
                </c:pt>
                <c:pt idx="22">
                  <c:v>620121</c:v>
                </c:pt>
                <c:pt idx="23">
                  <c:v>1266523</c:v>
                </c:pt>
                <c:pt idx="24">
                  <c:v>980576</c:v>
                </c:pt>
                <c:pt idx="25">
                  <c:v>1405867</c:v>
                </c:pt>
                <c:pt idx="26">
                  <c:v>1882523</c:v>
                </c:pt>
                <c:pt idx="27">
                  <c:v>1407959</c:v>
                </c:pt>
                <c:pt idx="28">
                  <c:v>1240685</c:v>
                </c:pt>
                <c:pt idx="29">
                  <c:v>968964</c:v>
                </c:pt>
                <c:pt idx="30">
                  <c:v>417610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D-46E5-B28F-97A494CA6801}"/>
            </c:ext>
          </c:extLst>
        </c:ser>
        <c:ser>
          <c:idx val="2"/>
          <c:order val="2"/>
          <c:tx>
            <c:v>Non-Commercial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Sheet1!$A$11:$A$41</c:f>
              <c:numCache>
                <c:formatCode>General</c:formatCode>
                <c:ptCount val="31"/>
                <c:pt idx="0">
                  <c:v>1990</c:v>
                </c:pt>
                <c:pt idx="1">
                  <c:v>1997</c:v>
                </c:pt>
                <c:pt idx="2">
                  <c:v>2005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9">
                  <c:v>1991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2015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1998</c:v>
                </c:pt>
                <c:pt idx="23">
                  <c:v>1999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2006</c:v>
                </c:pt>
                <c:pt idx="28">
                  <c:v>2010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Sheet1!$K$11:$K$41</c:f>
              <c:numCache>
                <c:formatCode>General</c:formatCode>
                <c:ptCount val="31"/>
                <c:pt idx="0">
                  <c:v>218154</c:v>
                </c:pt>
                <c:pt idx="1">
                  <c:v>369130</c:v>
                </c:pt>
                <c:pt idx="2">
                  <c:v>723873</c:v>
                </c:pt>
                <c:pt idx="3">
                  <c:v>1081121</c:v>
                </c:pt>
                <c:pt idx="4">
                  <c:v>1137179</c:v>
                </c:pt>
                <c:pt idx="5">
                  <c:v>956638</c:v>
                </c:pt>
                <c:pt idx="6">
                  <c:v>985936</c:v>
                </c:pt>
                <c:pt idx="7">
                  <c:v>945240</c:v>
                </c:pt>
                <c:pt idx="9">
                  <c:v>293792</c:v>
                </c:pt>
                <c:pt idx="10">
                  <c:v>394039</c:v>
                </c:pt>
                <c:pt idx="11">
                  <c:v>373455</c:v>
                </c:pt>
                <c:pt idx="12">
                  <c:v>456065</c:v>
                </c:pt>
                <c:pt idx="13">
                  <c:v>712544</c:v>
                </c:pt>
                <c:pt idx="14">
                  <c:v>728053</c:v>
                </c:pt>
                <c:pt idx="15">
                  <c:v>625164</c:v>
                </c:pt>
                <c:pt idx="16">
                  <c:v>796541</c:v>
                </c:pt>
                <c:pt idx="17">
                  <c:v>1035493</c:v>
                </c:pt>
                <c:pt idx="19">
                  <c:v>287455</c:v>
                </c:pt>
                <c:pt idx="20">
                  <c:v>260899</c:v>
                </c:pt>
                <c:pt idx="21">
                  <c:v>271991</c:v>
                </c:pt>
                <c:pt idx="22">
                  <c:v>399602</c:v>
                </c:pt>
                <c:pt idx="23">
                  <c:v>483837</c:v>
                </c:pt>
                <c:pt idx="24">
                  <c:v>477819</c:v>
                </c:pt>
                <c:pt idx="25">
                  <c:v>583454</c:v>
                </c:pt>
                <c:pt idx="26">
                  <c:v>669820</c:v>
                </c:pt>
                <c:pt idx="27">
                  <c:v>460716</c:v>
                </c:pt>
                <c:pt idx="28">
                  <c:v>867291</c:v>
                </c:pt>
                <c:pt idx="29">
                  <c:v>773049</c:v>
                </c:pt>
                <c:pt idx="30">
                  <c:v>298212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D-46E5-B28F-97A494CA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0599135"/>
        <c:axId val="241463487"/>
      </c:barChart>
      <c:catAx>
        <c:axId val="22059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41463487"/>
        <c:crosses val="autoZero"/>
        <c:auto val="1"/>
        <c:lblAlgn val="ctr"/>
        <c:lblOffset val="100"/>
        <c:noMultiLvlLbl val="0"/>
      </c:catAx>
      <c:valAx>
        <c:axId val="241463487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20599135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200716845878136E-2"/>
                <c:y val="0.246415770609318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Millions of Socekye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946676785199387"/>
          <c:y val="4.0919979748669996E-2"/>
          <c:w val="0.16506840374791862"/>
          <c:h val="0.172218336326897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0.41935</cdr:x>
      <cdr:y>0.34858</cdr:y>
    </cdr:from>
    <cdr:to>
      <cdr:x>0.58065</cdr:x>
      <cdr:y>0.65142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F1C65F-AB59-445C-837D-4627B8599661}"/>
            </a:ext>
          </a:extLst>
        </cdr:cNvPr>
        <cdr:cNvSpPr txBox="1"/>
      </cdr:nvSpPr>
      <cdr:spPr>
        <a:xfrm xmlns:a="http://schemas.openxmlformats.org/drawingml/2006/main">
          <a:off x="2377440" y="10525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0.078</cdr:x>
      <cdr:y>0.76405</cdr:y>
    </cdr:from>
    <cdr:to>
      <cdr:x>0.32509</cdr:x>
      <cdr:y>0.91892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5A15520-A9B4-4E9A-BA63-FD5C9A361AFB}"/>
            </a:ext>
          </a:extLst>
        </cdr:cNvPr>
        <cdr:cNvSpPr txBox="1"/>
      </cdr:nvSpPr>
      <cdr:spPr>
        <a:xfrm xmlns:a="http://schemas.openxmlformats.org/drawingml/2006/main">
          <a:off x="583465" y="3231246"/>
          <a:ext cx="1848399" cy="65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latin typeface="Arial Narrow" panose="020B0606020202030204" pitchFamily="34" charset="0"/>
            </a:rPr>
            <a:t>High Forecast</a:t>
          </a:r>
        </a:p>
        <a:p xmlns:a="http://schemas.openxmlformats.org/drawingml/2006/main">
          <a:pPr algn="ctr"/>
          <a:r>
            <a:rPr lang="en-US" sz="900" dirty="0">
              <a:latin typeface="Arial Narrow" panose="020B0606020202030204" pitchFamily="34" charset="0"/>
            </a:rPr>
            <a:t>4</a:t>
          </a:r>
          <a:r>
            <a:rPr lang="en-US" sz="900" baseline="0" dirty="0">
              <a:latin typeface="Arial Narrow" panose="020B0606020202030204" pitchFamily="34" charset="0"/>
            </a:rPr>
            <a:t> million + fish: </a:t>
          </a:r>
          <a:br>
            <a:rPr lang="en-US" sz="900" baseline="0" dirty="0">
              <a:latin typeface="Arial Narrow" panose="020B0606020202030204" pitchFamily="34" charset="0"/>
            </a:rPr>
          </a:br>
          <a:r>
            <a:rPr lang="en-US" sz="900" baseline="0" dirty="0">
              <a:latin typeface="Arial Narrow" panose="020B0606020202030204" pitchFamily="34" charset="0"/>
            </a:rPr>
            <a:t>Drift Gillnet is 49.8% of Total</a:t>
          </a:r>
        </a:p>
        <a:p xmlns:a="http://schemas.openxmlformats.org/drawingml/2006/main">
          <a:pPr algn="ctr"/>
          <a:endParaRPr lang="en-US" sz="9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0.33434</cdr:x>
      <cdr:y>0.77809</cdr:y>
    </cdr:from>
    <cdr:to>
      <cdr:x>0.612</cdr:x>
      <cdr:y>0.92342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D337EFB-F3F9-4710-992A-D03356BCBC22}"/>
            </a:ext>
          </a:extLst>
        </cdr:cNvPr>
        <cdr:cNvSpPr txBox="1"/>
      </cdr:nvSpPr>
      <cdr:spPr>
        <a:xfrm xmlns:a="http://schemas.openxmlformats.org/drawingml/2006/main">
          <a:off x="2501085" y="3290622"/>
          <a:ext cx="2077079" cy="614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latin typeface="Arial Narrow" panose="020B0606020202030204" pitchFamily="34" charset="0"/>
            </a:rPr>
            <a:t>Medium Forecast</a:t>
          </a:r>
        </a:p>
        <a:p xmlns:a="http://schemas.openxmlformats.org/drawingml/2006/main">
          <a:pPr algn="ctr"/>
          <a:r>
            <a:rPr lang="en-US" sz="900" dirty="0">
              <a:latin typeface="Arial Narrow" panose="020B0606020202030204" pitchFamily="34" charset="0"/>
            </a:rPr>
            <a:t>3 to 4</a:t>
          </a:r>
          <a:r>
            <a:rPr lang="en-US" sz="900" baseline="0" dirty="0">
              <a:latin typeface="Arial Narrow" panose="020B0606020202030204" pitchFamily="34" charset="0"/>
            </a:rPr>
            <a:t> million fish: </a:t>
          </a:r>
          <a:br>
            <a:rPr lang="en-US" sz="900" baseline="0" dirty="0">
              <a:latin typeface="Arial Narrow" panose="020B0606020202030204" pitchFamily="34" charset="0"/>
            </a:rPr>
          </a:br>
          <a:r>
            <a:rPr lang="en-US" sz="900" baseline="0" dirty="0">
              <a:effectLst/>
              <a:latin typeface="Arial Narrow" panose="020B0606020202030204" pitchFamily="34" charset="0"/>
              <a:ea typeface="+mn-ea"/>
              <a:cs typeface="+mn-cs"/>
            </a:rPr>
            <a:t>Drift Gillnet is 46.6% of Total</a:t>
          </a:r>
          <a:endParaRPr lang="en-US" sz="9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0.62813</cdr:x>
      <cdr:y>0.77528</cdr:y>
    </cdr:from>
    <cdr:to>
      <cdr:x>0.96682</cdr:x>
      <cdr:y>0.92643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D337EFB-F3F9-4710-992A-D03356BCBC22}"/>
            </a:ext>
          </a:extLst>
        </cdr:cNvPr>
        <cdr:cNvSpPr txBox="1"/>
      </cdr:nvSpPr>
      <cdr:spPr>
        <a:xfrm xmlns:a="http://schemas.openxmlformats.org/drawingml/2006/main">
          <a:off x="4698814" y="3278738"/>
          <a:ext cx="2533650" cy="639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latin typeface="Arial Narrow" panose="020B0606020202030204" pitchFamily="34" charset="0"/>
            </a:rPr>
            <a:t>Low Forecast</a:t>
          </a:r>
        </a:p>
        <a:p xmlns:a="http://schemas.openxmlformats.org/drawingml/2006/main">
          <a:pPr algn="ctr"/>
          <a:r>
            <a:rPr lang="en-US" sz="900" baseline="0" dirty="0">
              <a:latin typeface="Arial Narrow" panose="020B0606020202030204" pitchFamily="34" charset="0"/>
            </a:rPr>
            <a:t>0 to 3 million fish: </a:t>
          </a:r>
          <a:br>
            <a:rPr lang="en-US" sz="900" baseline="0" dirty="0">
              <a:latin typeface="Arial Narrow" panose="020B0606020202030204" pitchFamily="34" charset="0"/>
            </a:rPr>
          </a:br>
          <a:r>
            <a:rPr lang="en-US" sz="900" baseline="0" dirty="0">
              <a:effectLst/>
              <a:latin typeface="Arial Narrow" panose="020B0606020202030204" pitchFamily="34" charset="0"/>
              <a:ea typeface="+mn-ea"/>
              <a:cs typeface="+mn-cs"/>
            </a:rPr>
            <a:t>Drift Gillnet is 42.7% of Total</a:t>
          </a:r>
          <a:endParaRPr lang="en-US" sz="9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0.33018</cdr:x>
      <cdr:y>0</cdr:y>
    </cdr:from>
    <cdr:to>
      <cdr:x>0.33018</cdr:x>
      <cdr:y>0.93093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4B0EA67F-F917-4476-A148-0D2F29A24633}"/>
            </a:ext>
          </a:extLst>
        </cdr:cNvPr>
        <cdr:cNvCxnSpPr/>
      </cdr:nvCxnSpPr>
      <cdr:spPr>
        <a:xfrm xmlns:a="http://schemas.openxmlformats.org/drawingml/2006/main">
          <a:off x="2469964" y="0"/>
          <a:ext cx="0" cy="393700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0.6154</cdr:x>
      <cdr:y>0</cdr:y>
    </cdr:from>
    <cdr:to>
      <cdr:x>0.6154</cdr:x>
      <cdr:y>0.93093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0901EEA0-5D0D-480E-921B-BFB8FCAAFF4C}"/>
            </a:ext>
          </a:extLst>
        </cdr:cNvPr>
        <cdr:cNvCxnSpPr/>
      </cdr:nvCxnSpPr>
      <cdr:spPr>
        <a:xfrm xmlns:a="http://schemas.openxmlformats.org/drawingml/2006/main">
          <a:off x="4603564" y="0"/>
          <a:ext cx="0" cy="393700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27182" r="37181" b="-1"/>
          <a:stretch/>
        </p:blipFill>
        <p:spPr>
          <a:xfrm rot="5400000" flipH="1" flipV="1">
            <a:off x="558798" y="-584203"/>
            <a:ext cx="6874938" cy="8009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3193" y="664391"/>
            <a:ext cx="7772400" cy="1861095"/>
          </a:xfrm>
        </p:spPr>
        <p:txBody>
          <a:bodyPr anchor="b">
            <a:normAutofit/>
          </a:bodyPr>
          <a:lstStyle>
            <a:lvl1pPr algn="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titles are for suckers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27" y="5076911"/>
            <a:ext cx="1641994" cy="14745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93906" y="3200531"/>
            <a:ext cx="4302419" cy="377942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7593" y="2672867"/>
            <a:ext cx="6858000" cy="39114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latin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en-US" sz="22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presentation by XXXX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46985" y="1825625"/>
            <a:ext cx="2228535" cy="25638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0" y="6032904"/>
            <a:ext cx="720340" cy="646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5815693" cy="1299315"/>
          </a:xfrm>
        </p:spPr>
        <p:txBody>
          <a:bodyPr/>
          <a:lstStyle>
            <a:lvl1pPr algn="r">
              <a:spcBef>
                <a:spcPts val="1800"/>
              </a:spcBef>
              <a:defRPr/>
            </a:lvl1pPr>
            <a:lvl4pPr>
              <a:spcBef>
                <a:spcPts val="800"/>
              </a:spcBef>
              <a:defRPr/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About the Presenter or About Northern Economics, or both</a:t>
            </a:r>
          </a:p>
        </p:txBody>
      </p:sp>
    </p:spTree>
    <p:extLst>
      <p:ext uri="{BB962C8B-B14F-4D97-AF65-F5344CB8AC3E}">
        <p14:creationId xmlns:p14="http://schemas.microsoft.com/office/powerpoint/2010/main" val="165471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--2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413276" cy="1299315"/>
          </a:xfrm>
        </p:spPr>
        <p:txBody>
          <a:bodyPr/>
          <a:lstStyle>
            <a:lvl1pPr algn="r">
              <a:spcBef>
                <a:spcPts val="1800"/>
              </a:spcBef>
              <a:defRPr/>
            </a:lvl1pPr>
            <a:lvl4pPr>
              <a:spcBef>
                <a:spcPts val="800"/>
              </a:spcBef>
              <a:defRPr/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About the Presenter or About Northern Economics, or both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324078" y="1825625"/>
            <a:ext cx="1551442" cy="17848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0" y="6032904"/>
            <a:ext cx="720340" cy="646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18520" y="4001294"/>
            <a:ext cx="1551442" cy="17848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8650" y="4001294"/>
            <a:ext cx="6413275" cy="1299315"/>
          </a:xfrm>
        </p:spPr>
        <p:txBody>
          <a:bodyPr/>
          <a:lstStyle>
            <a:lvl1pPr algn="r">
              <a:spcBef>
                <a:spcPts val="1800"/>
              </a:spcBef>
              <a:defRPr/>
            </a:lvl1pPr>
            <a:lvl4pPr>
              <a:spcBef>
                <a:spcPts val="800"/>
              </a:spcBef>
              <a:defRPr/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About the Presenter or About Northern Economics, or both</a:t>
            </a:r>
          </a:p>
        </p:txBody>
      </p:sp>
    </p:spTree>
    <p:extLst>
      <p:ext uri="{BB962C8B-B14F-4D97-AF65-F5344CB8AC3E}">
        <p14:creationId xmlns:p14="http://schemas.microsoft.com/office/powerpoint/2010/main" val="9218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34909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4pPr>
              <a:spcBef>
                <a:spcPts val="800"/>
              </a:spcBef>
              <a:defRPr/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0" y="6032904"/>
            <a:ext cx="720340" cy="646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0" y="6032904"/>
            <a:ext cx="720340" cy="64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30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684734" y="1825625"/>
            <a:ext cx="3830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0" y="6032904"/>
            <a:ext cx="720340" cy="646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216" y="2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216" y="2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216" y="2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8650" y="1825625"/>
            <a:ext cx="3826398" cy="4351338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4734" y="1825625"/>
            <a:ext cx="3826398" cy="4351338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0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796349" y="0"/>
            <a:ext cx="43434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51" y="0"/>
            <a:ext cx="8511099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38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5051181" cy="1325563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16173" y="3777687"/>
            <a:ext cx="2968391" cy="319223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9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DF7-D5FC-4F4E-A1B6-51B62ED2AA68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 flipH="1" flipV="1">
            <a:off x="107706" y="3777687"/>
            <a:ext cx="2968391" cy="3192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2222B">
                  <a:alpha val="30196"/>
                </a:srgbClr>
              </a:clrFrom>
              <a:clrTo>
                <a:srgbClr val="1222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346" r="45373" b="-1"/>
          <a:stretch/>
        </p:blipFill>
        <p:spPr>
          <a:xfrm rot="5400000">
            <a:off x="6063685" y="-111919"/>
            <a:ext cx="2968391" cy="31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  <a:latin typeface="Segoe Condensed" panose="020B0606040200020203" pitchFamily="34" charset="0"/>
              </a:defRPr>
            </a:lvl1pPr>
          </a:lstStyle>
          <a:p>
            <a:fld id="{BD339DF7-D5FC-4F4E-A1B6-51B62ED2AA6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  <a:latin typeface="Segoe Condensed" panose="020B0606040200020203" pitchFamily="34" charset="0"/>
              </a:defRPr>
            </a:lvl1pPr>
          </a:lstStyle>
          <a:p>
            <a:fld id="{EC8A3A85-21CE-4D93-B899-4B4F865DB1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  <p:sldLayoutId id="2147483669" r:id="rId5"/>
    <p:sldLayoutId id="2147483671" r:id="rId6"/>
    <p:sldLayoutId id="2147483672" r:id="rId7"/>
    <p:sldLayoutId id="2147483670" r:id="rId8"/>
    <p:sldLayoutId id="2147483667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Condensed" panose="020B0606040200020203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2">
              <a:lumMod val="75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i="1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Overview of the Assessment of Past and Existing Conditions Related to the Upper Cook Inlet Drift Gillnet Fishery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93906" y="3848231"/>
            <a:ext cx="4302419" cy="3779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February 25, 2020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37593" y="2672866"/>
            <a:ext cx="6858000" cy="916153"/>
          </a:xfrm>
        </p:spPr>
        <p:txBody>
          <a:bodyPr>
            <a:normAutofit/>
          </a:bodyPr>
          <a:lstStyle/>
          <a:p>
            <a:r>
              <a:rPr lang="en-US" dirty="0"/>
              <a:t>A presentation to The Cook Inlet Salmon Committee</a:t>
            </a:r>
          </a:p>
          <a:p>
            <a:r>
              <a:rPr lang="en-US" i="1" dirty="0"/>
              <a:t>by Marcus Hartley</a:t>
            </a:r>
          </a:p>
        </p:txBody>
      </p:sp>
    </p:spTree>
    <p:extLst>
      <p:ext uri="{BB962C8B-B14F-4D97-AF65-F5344CB8AC3E}">
        <p14:creationId xmlns:p14="http://schemas.microsoft.com/office/powerpoint/2010/main" val="28513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816C0E-203C-4144-B001-5C770795D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05312"/>
              </p:ext>
            </p:extLst>
          </p:nvPr>
        </p:nvGraphicFramePr>
        <p:xfrm>
          <a:off x="734673" y="2168435"/>
          <a:ext cx="7090419" cy="378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79856B-E4D0-4950-BB12-F3E5C39A0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75208"/>
              </p:ext>
            </p:extLst>
          </p:nvPr>
        </p:nvGraphicFramePr>
        <p:xfrm>
          <a:off x="734673" y="2168435"/>
          <a:ext cx="7090419" cy="378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8F7C2B-4F4B-4BDB-B88D-3A6E8555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09041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Annual Harvests in the UCI Drift Gillnet Fishery by Species, 1966–2019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758FD-FC0E-472D-A61E-2F9A4ACC40BA}"/>
              </a:ext>
            </a:extLst>
          </p:cNvPr>
          <p:cNvSpPr/>
          <p:nvPr/>
        </p:nvSpPr>
        <p:spPr>
          <a:xfrm>
            <a:off x="1111648" y="5513293"/>
            <a:ext cx="5701528" cy="358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264436-FF84-470A-BDF8-8AF94DA0A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064754"/>
              </p:ext>
            </p:extLst>
          </p:nvPr>
        </p:nvGraphicFramePr>
        <p:xfrm>
          <a:off x="734673" y="2168435"/>
          <a:ext cx="7090419" cy="378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6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5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322845" cy="1070642"/>
          </a:xfrm>
        </p:spPr>
        <p:txBody>
          <a:bodyPr>
            <a:normAutofit/>
          </a:bodyPr>
          <a:lstStyle/>
          <a:p>
            <a:r>
              <a:rPr lang="en-US" sz="4000" dirty="0"/>
              <a:t>UCI Drift Gillnet Sockeye Harvests by Quintile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98" y="1455739"/>
            <a:ext cx="7886700" cy="4331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Each quintile equals 20 percent of active permits sorted from low to high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Sum of quintiles equals total harvest</a:t>
            </a:r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58CD8D-B8DF-479E-B67C-68D23F7B6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42034"/>
              </p:ext>
            </p:extLst>
          </p:nvPr>
        </p:nvGraphicFramePr>
        <p:xfrm>
          <a:off x="572502" y="2161505"/>
          <a:ext cx="7515726" cy="433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2284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Estimating Harvest in Federal Water (EEZ)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98" y="1857709"/>
            <a:ext cx="7886700" cy="4351338"/>
          </a:xfrm>
        </p:spPr>
        <p:txBody>
          <a:bodyPr>
            <a:normAutofit/>
          </a:bodyPr>
          <a:lstStyle/>
          <a:p>
            <a:pPr marL="182880" indent="-457200">
              <a:spcBef>
                <a:spcPts val="1200"/>
              </a:spcBef>
              <a:buAutoNum type="arabicPeriod"/>
            </a:pPr>
            <a:r>
              <a:rPr lang="en-US" sz="2000" dirty="0"/>
              <a:t>ADF&amp;G estimates percentage for each opening</a:t>
            </a:r>
          </a:p>
          <a:p>
            <a:pPr marL="182880" indent="-457200">
              <a:spcBef>
                <a:spcPts val="1200"/>
              </a:spcBef>
              <a:buAutoNum type="arabicPeriod"/>
            </a:pPr>
            <a:r>
              <a:rPr lang="en-US" sz="2000" dirty="0"/>
              <a:t>Estimates based primarily stat-areas and management areas open for fishing</a:t>
            </a:r>
          </a:p>
          <a:p>
            <a:pPr marL="182880" indent="-4572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sz="2000" dirty="0"/>
              <a:t>ADF&amp;G assigns data for the intended harvest area as Locale-Code</a:t>
            </a:r>
            <a:endParaRPr lang="en-US" sz="1000" dirty="0"/>
          </a:p>
          <a:p>
            <a:pPr marL="182880" indent="-4572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sz="2000" dirty="0"/>
              <a:t>Estimation of EEZ harvests combines of reported stat-area and Locale-Codes</a:t>
            </a:r>
          </a:p>
          <a:p>
            <a:pPr marL="182880" indent="-457200">
              <a:spcBef>
                <a:spcPts val="1200"/>
              </a:spcBef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23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06C9-F240-4C14-B190-2EBDC70B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ADFG Management/Stat-Area and Federal Waters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A677D8-97D3-4124-A134-3A8FE46D4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780802"/>
            <a:ext cx="6516221" cy="48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3D6E-B53E-432E-B435-3901C820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6137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Stat-Areas and Local Codes with Assigned Percentages for State and EEZ Harvests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977807-9C0D-440B-A445-4410DC75A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506347"/>
              </p:ext>
            </p:extLst>
          </p:nvPr>
        </p:nvGraphicFramePr>
        <p:xfrm>
          <a:off x="628650" y="1999774"/>
          <a:ext cx="7886699" cy="4003040"/>
        </p:xfrm>
        <a:graphic>
          <a:graphicData uri="http://schemas.openxmlformats.org/drawingml/2006/table">
            <a:tbl>
              <a:tblPr firstRow="1" firstCol="1" bandRow="1"/>
              <a:tblGrid>
                <a:gridCol w="1291841">
                  <a:extLst>
                    <a:ext uri="{9D8B030D-6E8A-4147-A177-3AD203B41FA5}">
                      <a16:colId xmlns:a16="http://schemas.microsoft.com/office/drawing/2014/main" val="2958126588"/>
                    </a:ext>
                  </a:extLst>
                </a:gridCol>
                <a:gridCol w="2479578">
                  <a:extLst>
                    <a:ext uri="{9D8B030D-6E8A-4147-A177-3AD203B41FA5}">
                      <a16:colId xmlns:a16="http://schemas.microsoft.com/office/drawing/2014/main" val="867107978"/>
                    </a:ext>
                  </a:extLst>
                </a:gridCol>
                <a:gridCol w="1145149">
                  <a:extLst>
                    <a:ext uri="{9D8B030D-6E8A-4147-A177-3AD203B41FA5}">
                      <a16:colId xmlns:a16="http://schemas.microsoft.com/office/drawing/2014/main" val="3644816236"/>
                    </a:ext>
                  </a:extLst>
                </a:gridCol>
                <a:gridCol w="1485854">
                  <a:extLst>
                    <a:ext uri="{9D8B030D-6E8A-4147-A177-3AD203B41FA5}">
                      <a16:colId xmlns:a16="http://schemas.microsoft.com/office/drawing/2014/main" val="2596886588"/>
                    </a:ext>
                  </a:extLst>
                </a:gridCol>
                <a:gridCol w="1484277">
                  <a:extLst>
                    <a:ext uri="{9D8B030D-6E8A-4147-A177-3AD203B41FA5}">
                      <a16:colId xmlns:a16="http://schemas.microsoft.com/office/drawing/2014/main" val="391981181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Stat-Area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C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Name/Description</a:t>
                      </a:r>
                      <a:endParaRPr lang="en-US" sz="1050" dirty="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C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Code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C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State-Water 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C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EEZ 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210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24426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Kasilof SHA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2649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NW of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Kalgin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Island</a:t>
                      </a:r>
                      <a:endParaRPr lang="en-US" sz="1050" dirty="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951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24451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Kenai Section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029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24455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Regular Corridor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371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24456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Exp. Full Corridor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3565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24456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7820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24457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Exp. Ken/Kas &amp; AP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6553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24457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6569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24460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Wide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0402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24460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8425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24460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286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24460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9767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24460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9242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24461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Kasilof Section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48632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24510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Chitina Bay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5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50" dirty="0">
                        <a:effectLst/>
                        <a:latin typeface="ZapfHumnst BT" panose="020B05020505080203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90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06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2F0-4282-4C36-ACFB-87FB8C69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328234" cy="1325563"/>
          </a:xfrm>
        </p:spPr>
        <p:txBody>
          <a:bodyPr>
            <a:noAutofit/>
          </a:bodyPr>
          <a:lstStyle/>
          <a:p>
            <a:r>
              <a:rPr lang="en-US" sz="3200" dirty="0"/>
              <a:t>Sockeye Salmon Harvests in Federal Waters (EEZ) as a Percent of Total UCI Drift Gillnet Harvest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ADDFFA-75C8-42BF-8107-0A8DA1521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136020"/>
              </p:ext>
            </p:extLst>
          </p:nvPr>
        </p:nvGraphicFramePr>
        <p:xfrm>
          <a:off x="753979" y="1788695"/>
          <a:ext cx="7082589" cy="459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5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F4DE-67CF-4532-83CD-F45D9776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409367" cy="1325563"/>
          </a:xfrm>
        </p:spPr>
        <p:txBody>
          <a:bodyPr>
            <a:normAutofit/>
          </a:bodyPr>
          <a:lstStyle/>
          <a:p>
            <a:r>
              <a:rPr lang="en-US" dirty="0"/>
              <a:t>USI Drift Gillnet Sockeye Harvests Relative to Sockeye Forecasts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52C16D-18D7-432E-BEA2-71600EE30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895807"/>
              </p:ext>
            </p:extLst>
          </p:nvPr>
        </p:nvGraphicFramePr>
        <p:xfrm>
          <a:off x="539936" y="1733549"/>
          <a:ext cx="7480663" cy="422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87B919-6BD3-41F0-BCDF-4006E45670C9}"/>
              </a:ext>
            </a:extLst>
          </p:cNvPr>
          <p:cNvSpPr/>
          <p:nvPr/>
        </p:nvSpPr>
        <p:spPr>
          <a:xfrm>
            <a:off x="2952206" y="1690689"/>
            <a:ext cx="5033559" cy="437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4A45E-F2CA-401C-9604-8FFDB6EC9D13}"/>
              </a:ext>
            </a:extLst>
          </p:cNvPr>
          <p:cNvSpPr/>
          <p:nvPr/>
        </p:nvSpPr>
        <p:spPr>
          <a:xfrm>
            <a:off x="5120641" y="1690689"/>
            <a:ext cx="2917376" cy="437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" name="Picture Placeholder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B44DCED-8DD9-400A-A849-F57C7B3301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6296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Marcus Hartley is Northern Economics’ President and Principal Economist</a:t>
            </a:r>
          </a:p>
        </p:txBody>
      </p:sp>
    </p:spTree>
    <p:extLst>
      <p:ext uri="{BB962C8B-B14F-4D97-AF65-F5344CB8AC3E}">
        <p14:creationId xmlns:p14="http://schemas.microsoft.com/office/powerpoint/2010/main" val="4902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Northern Economics, Inc. —Who we are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Organization of Environmental Assessment/Regulatory Impact Review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Review of Initial Findings of Interest</a:t>
            </a:r>
          </a:p>
        </p:txBody>
      </p:sp>
    </p:spTree>
    <p:extLst>
      <p:ext uri="{BB962C8B-B14F-4D97-AF65-F5344CB8AC3E}">
        <p14:creationId xmlns:p14="http://schemas.microsoft.com/office/powerpoint/2010/main" val="15718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Economics,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Social and Economic Consultants in Alaska Since 1982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Two Major Focus Areas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Natural Resource Economics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dirty="0"/>
              <a:t>Fisheries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dirty="0"/>
              <a:t>Oil and Gas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dirty="0"/>
              <a:t>Mining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Transportation and Infrastructure Economics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dirty="0"/>
              <a:t>Marine Transportation and Ferries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dirty="0"/>
              <a:t>Roads and Bridges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dirty="0"/>
              <a:t>Airports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98" y="185770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Marcus Hartley: Project Manager </a:t>
            </a:r>
            <a:r>
              <a:rPr lang="en-US" b="1" dirty="0"/>
              <a:t>	</a:t>
            </a:r>
            <a:endParaRPr lang="en-US" dirty="0"/>
          </a:p>
          <a:p>
            <a:r>
              <a:rPr lang="en-US" dirty="0"/>
              <a:t>Dr. Donald Schug: Primary Author</a:t>
            </a:r>
          </a:p>
          <a:p>
            <a:r>
              <a:rPr lang="en-US" dirty="0"/>
              <a:t>Brock Lane: Analyst</a:t>
            </a:r>
          </a:p>
          <a:p>
            <a:r>
              <a:rPr lang="en-US" dirty="0"/>
              <a:t>Emilie Franke: Analyst</a:t>
            </a:r>
          </a:p>
        </p:txBody>
      </p:sp>
    </p:spTree>
    <p:extLst>
      <p:ext uri="{BB962C8B-B14F-4D97-AF65-F5344CB8AC3E}">
        <p14:creationId xmlns:p14="http://schemas.microsoft.com/office/powerpoint/2010/main" val="504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Northern Economics, Inc. —Who we are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Organization of Environmental Assessment/Regulatory Impact Review </a:t>
            </a:r>
          </a:p>
        </p:txBody>
      </p:sp>
    </p:spTree>
    <p:extLst>
      <p:ext uri="{BB962C8B-B14F-4D97-AF65-F5344CB8AC3E}">
        <p14:creationId xmlns:p14="http://schemas.microsoft.com/office/powerpoint/2010/main" val="35952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Headings of the EA/RIR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98" y="1857709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1.	Introduction	</a:t>
            </a:r>
            <a:endParaRPr lang="en-US" dirty="0"/>
          </a:p>
          <a:p>
            <a:r>
              <a:rPr lang="en-US" b="1" dirty="0"/>
              <a:t>2.	Description of Alternatives</a:t>
            </a:r>
            <a:endParaRPr lang="en-US" dirty="0"/>
          </a:p>
          <a:p>
            <a:r>
              <a:rPr lang="en-US" b="1" dirty="0"/>
              <a:t>3.	Environmental Assessment</a:t>
            </a:r>
            <a:endParaRPr lang="en-US" dirty="0"/>
          </a:p>
          <a:p>
            <a:r>
              <a:rPr lang="en-US" b="1" dirty="0"/>
              <a:t>4.	Regulatory Impact Review</a:t>
            </a:r>
            <a:endParaRPr lang="en-US" dirty="0"/>
          </a:p>
          <a:p>
            <a:r>
              <a:rPr lang="en-US" b="1" dirty="0"/>
              <a:t>5.	Magnuson-Stevens Act and FMP Considerations</a:t>
            </a:r>
            <a:endParaRPr lang="en-US" dirty="0"/>
          </a:p>
          <a:p>
            <a:r>
              <a:rPr lang="en-US" b="1" dirty="0"/>
              <a:t>6.	Preparers and Persons Consulted</a:t>
            </a:r>
            <a:endParaRPr lang="en-US" dirty="0"/>
          </a:p>
          <a:p>
            <a:r>
              <a:rPr lang="en-US" b="1" dirty="0"/>
              <a:t>7.	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Level 2 Headings of the RIR (Section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98" y="1857709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4.1.   Statutory Authority</a:t>
            </a:r>
            <a:r>
              <a:rPr lang="en-US" sz="2000" b="1" dirty="0"/>
              <a:t>	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4.2.   Purpose and Need for Action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4.3.   Alternatives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4.4.   Methods Used for the Impact Analysis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4.5.   Description of the Upper Cook Inlet Salmon Drift Gillnet Fishery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4.6.   Description of Other Potentially Affected Salmon Fisheries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4.7.   Analysis of Impacts: Alternative 1, No Action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4.8.   Analysis of Impacts: Alternative 2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4.9.   Analysis of Impacts: Alternative 3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4.10. Management and Enforcement Considerations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4.11. Affected Small Entities (Regulatory Flexibility Act Considerations)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4.12. Summation of the Alternatives with Respect to Net Benefit to the Nation </a:t>
            </a:r>
          </a:p>
        </p:txBody>
      </p:sp>
    </p:spTree>
    <p:extLst>
      <p:ext uri="{BB962C8B-B14F-4D97-AF65-F5344CB8AC3E}">
        <p14:creationId xmlns:p14="http://schemas.microsoft.com/office/powerpoint/2010/main" val="29055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55C1-A2A8-4A16-9566-D72AB169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90234" cy="1325563"/>
          </a:xfrm>
        </p:spPr>
        <p:txBody>
          <a:bodyPr/>
          <a:lstStyle/>
          <a:p>
            <a:r>
              <a:rPr lang="en-US" dirty="0"/>
              <a:t>Level 2 Headings of the RIR (Section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F7FB-0366-4745-AE0B-E84CE3B6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spcBef>
                <a:spcPts val="600"/>
              </a:spcBef>
            </a:pPr>
            <a:r>
              <a:rPr lang="en-US" sz="2000" dirty="0"/>
              <a:t>4.1.   Statutory Authority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4.2.   Purpose and Need for Action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4.3.   Alternatives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4.4.   Methods Used for the Impact Analysis</a:t>
            </a:r>
          </a:p>
          <a:p>
            <a:pPr indent="-457200">
              <a:spcBef>
                <a:spcPts val="600"/>
              </a:spcBef>
            </a:pPr>
            <a:r>
              <a:rPr lang="en-US" sz="2000" dirty="0">
                <a:highlight>
                  <a:srgbClr val="00FFFF"/>
                </a:highlight>
              </a:rPr>
              <a:t>4.5.   Description of the Upper Cook Inlet Salmon Drift Gillnet Fishery</a:t>
            </a:r>
          </a:p>
          <a:p>
            <a:pPr indent="-457200">
              <a:spcBef>
                <a:spcPts val="600"/>
              </a:spcBef>
            </a:pPr>
            <a:r>
              <a:rPr lang="en-US" sz="2000" dirty="0">
                <a:highlight>
                  <a:srgbClr val="00FFFF"/>
                </a:highlight>
              </a:rPr>
              <a:t>4.6.   Description of Other Potentially Affected Salmon Fisheries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4.7.   Analysis of Impacts: Alternative 1, No Action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4.8.   Analysis of Impacts: Alternative 2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4.9.   Analysis of Impacts: Alternative 3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4.10. Management and Enforcement Considerations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4.11. Affected Small Entities (Regulatory Flexibility Act Considerations)</a:t>
            </a:r>
          </a:p>
          <a:p>
            <a:pPr indent="-457200">
              <a:spcBef>
                <a:spcPts val="600"/>
              </a:spcBef>
            </a:pPr>
            <a:r>
              <a:rPr lang="en-US" sz="2000" dirty="0"/>
              <a:t>4.12. Summation of the Alternatives with Respect to Net Benefit to the Nation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41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Northern Economics, Inc. —Who we are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Organization of Environmental Assessment/Regulatory Impact Review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Review of Initial Findings of Interest</a:t>
            </a:r>
          </a:p>
        </p:txBody>
      </p:sp>
    </p:spTree>
    <p:extLst>
      <p:ext uri="{BB962C8B-B14F-4D97-AF65-F5344CB8AC3E}">
        <p14:creationId xmlns:p14="http://schemas.microsoft.com/office/powerpoint/2010/main" val="29551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NEI 30 Year">
      <a:dk1>
        <a:sysClr val="windowText" lastClr="000000"/>
      </a:dk1>
      <a:lt1>
        <a:sysClr val="window" lastClr="FFFFFF"/>
      </a:lt1>
      <a:dk2>
        <a:srgbClr val="3B6E8F"/>
      </a:dk2>
      <a:lt2>
        <a:srgbClr val="EEECE1"/>
      </a:lt2>
      <a:accent1>
        <a:srgbClr val="3B6E8F"/>
      </a:accent1>
      <a:accent2>
        <a:srgbClr val="AB8024"/>
      </a:accent2>
      <a:accent3>
        <a:srgbClr val="4C1C54"/>
      </a:accent3>
      <a:accent4>
        <a:srgbClr val="D35C2B"/>
      </a:accent4>
      <a:accent5>
        <a:srgbClr val="A7A9AC"/>
      </a:accent5>
      <a:accent6>
        <a:srgbClr val="7C850B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I PPT Template.potx" id="{285C5CE9-53F3-48C1-B1E1-960A91B5171F}" vid="{38F7B75A-9328-4956-AA87-A7D0B53B66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NEI PPT Template</Template>
  <TotalTime>292</TotalTime>
  <Words>768</Words>
  <Application>Microsoft Office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2</vt:i4>
      </vt:variant>
    </vt:vector>
  </HeadingPairs>
  <TitlesOfParts>
    <vt:vector size="27" baseType="lpstr">
      <vt:lpstr>Segoe UI Light</vt:lpstr>
      <vt:lpstr>Wingdings</vt:lpstr>
      <vt:lpstr>Segoe Condensed</vt:lpstr>
      <vt:lpstr>ZapfHumnst BT</vt:lpstr>
      <vt:lpstr>Arial Narrow</vt:lpstr>
      <vt:lpstr>Calibri</vt:lpstr>
      <vt:lpstr>Arial</vt:lpstr>
      <vt:lpstr>Office Theme</vt:lpstr>
      <vt:lpstr>An Overview of the Assessment of Past and Existing Conditions Related to the Upper Cook Inlet Drift Gillnet Fishery</vt:lpstr>
      <vt:lpstr>Presentation Outline</vt:lpstr>
      <vt:lpstr>Northern Economics, Inc.</vt:lpstr>
      <vt:lpstr>Our Team</vt:lpstr>
      <vt:lpstr>Presentation Outline</vt:lpstr>
      <vt:lpstr>Level 1 Headings of the EA/RIR</vt:lpstr>
      <vt:lpstr>Level 2 Headings of the RIR (Section 4)</vt:lpstr>
      <vt:lpstr>Level 2 Headings of the RIR (Section 4)</vt:lpstr>
      <vt:lpstr>Presentation Outline</vt:lpstr>
      <vt:lpstr>Annual Harvests in the UCI Drift Gillnet Fishery by Species, 1966–2019</vt:lpstr>
      <vt:lpstr>UCI Drift Gillnet Sockeye Harvests by Quintile</vt:lpstr>
      <vt:lpstr>Estimating Harvest in Federal Water (EEZ)</vt:lpstr>
      <vt:lpstr>ADFG Management/Stat-Area and Federal Waters</vt:lpstr>
      <vt:lpstr>Stat-Areas and Local Codes with Assigned Percentages for State and EEZ Harvests</vt:lpstr>
      <vt:lpstr>Sockeye Salmon Harvests in Federal Waters (EEZ) as a Percent of Total UCI Drift Gillnet Harvest</vt:lpstr>
      <vt:lpstr>USI Drift Gillnet Sockeye Harvests Relative to Sockeye Forecasts</vt:lpstr>
      <vt:lpstr>Thank you!</vt:lpstr>
      <vt:lpstr>solid color option 1</vt:lpstr>
      <vt:lpstr>Solid Color option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you should Know about all the Things</dc:title>
  <dc:creator>Terri Mccoy</dc:creator>
  <cp:lastModifiedBy>Marcus Hartley</cp:lastModifiedBy>
  <cp:revision>23</cp:revision>
  <dcterms:created xsi:type="dcterms:W3CDTF">2020-02-25T02:39:49Z</dcterms:created>
  <dcterms:modified xsi:type="dcterms:W3CDTF">2020-02-25T17:04:40Z</dcterms:modified>
</cp:coreProperties>
</file>