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7" r:id="rId2"/>
    <p:sldId id="280" r:id="rId3"/>
    <p:sldId id="281" r:id="rId4"/>
    <p:sldId id="283" r:id="rId5"/>
    <p:sldId id="284" r:id="rId6"/>
    <p:sldId id="263" r:id="rId7"/>
    <p:sldId id="264" r:id="rId8"/>
    <p:sldId id="265" r:id="rId9"/>
    <p:sldId id="266" r:id="rId10"/>
    <p:sldId id="268" r:id="rId11"/>
    <p:sldId id="269" r:id="rId12"/>
    <p:sldId id="276" r:id="rId13"/>
    <p:sldId id="272" r:id="rId14"/>
    <p:sldId id="273" r:id="rId15"/>
    <p:sldId id="274" r:id="rId16"/>
    <p:sldId id="275" r:id="rId17"/>
    <p:sldId id="277" r:id="rId18"/>
    <p:sldId id="278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922D2-74B3-466E-8ACE-006C7F7301AA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1897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23/12/2019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GMACS-1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Status update and summary</a:t>
            </a:r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Catch data-I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62941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Fishing fleet names (delimited with: no spaces in names)</a:t>
            </a:r>
          </a:p>
          <a:p>
            <a:r>
              <a:rPr lang="en-AU" dirty="0" err="1"/>
              <a:t>Pot_Fishery:Trawl_Bycatch:Bairdi_Fishery_Bycatch:Fixed_Gear</a:t>
            </a:r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Survey names (delimited with: no spaces in names)</a:t>
            </a:r>
          </a:p>
          <a:p>
            <a:r>
              <a:rPr lang="en-AU" dirty="0" err="1"/>
              <a:t>NMFS_Trawl:BSFRF</a:t>
            </a:r>
            <a:endParaRPr lang="en-AU" dirty="0"/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Are the fleets instantaneous (0) or continuous (1)</a:t>
            </a:r>
          </a:p>
          <a:p>
            <a:r>
              <a:rPr lang="en-AU" dirty="0"/>
              <a:t>0 0 0 0 0 0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Number of catch data frames	</a:t>
            </a:r>
          </a:p>
          <a:p>
            <a:r>
              <a:rPr lang="en-AU" dirty="0"/>
              <a:t>7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Number of rows in each data frame</a:t>
            </a:r>
          </a:p>
          <a:p>
            <a:r>
              <a:rPr lang="en-AU" dirty="0"/>
              <a:t>43	28	28	42	25	25      9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50480" y="1241077"/>
            <a:ext cx="34442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>
                <a:solidFill>
                  <a:srgbClr val="FF0000"/>
                </a:solidFill>
              </a:rPr>
              <a:t>Continuous</a:t>
            </a:r>
            <a:r>
              <a:rPr lang="en-AU" sz="2200" dirty="0"/>
              <a:t> means the length of the season </a:t>
            </a:r>
            <a:r>
              <a:rPr lang="en-AU" sz="2200" dirty="0">
                <a:solidFill>
                  <a:srgbClr val="FF0000"/>
                </a:solidFill>
              </a:rPr>
              <a:t>is non-zero.</a:t>
            </a:r>
            <a:r>
              <a:rPr lang="en-AU" sz="2200" dirty="0"/>
              <a:t> An error occurs if you select “discrete” (0) and the season(a) with catches is not of zero duration. Try it!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8560" y="4075717"/>
            <a:ext cx="344424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/>
              <a:t>A catch data frame is a set of catches for one fleet. GMACS does not distinguish between fishery and survey fleets</a:t>
            </a:r>
          </a:p>
        </p:txBody>
      </p:sp>
    </p:spTree>
    <p:extLst>
      <p:ext uri="{BB962C8B-B14F-4D97-AF65-F5344CB8AC3E}">
        <p14:creationId xmlns:p14="http://schemas.microsoft.com/office/powerpoint/2010/main" val="2858144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Catch data-II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280" y="2887682"/>
            <a:ext cx="10881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1975	3	1	1	23281.2	0.03	1	1	1	0	0.2	</a:t>
            </a:r>
          </a:p>
          <a:p>
            <a:r>
              <a:rPr lang="en-AU" dirty="0"/>
              <a:t>1976	3	1	1	28993.6	0.03	1	1	1	0	0.2	</a:t>
            </a:r>
          </a:p>
          <a:p>
            <a:r>
              <a:rPr lang="en-AU" dirty="0"/>
              <a:t>1977	3	1	1	31736.9	0.03	1	1	1	0	0.2	</a:t>
            </a:r>
          </a:p>
          <a:p>
            <a:r>
              <a:rPr lang="en-AU" dirty="0"/>
              <a:t>1978	3	1	1	39743	0.03	1	1	1	0	0.2	</a:t>
            </a:r>
          </a:p>
          <a:p>
            <a:endParaRPr lang="en-AU" dirty="0"/>
          </a:p>
          <a:p>
            <a:r>
              <a:rPr lang="en-AU" dirty="0"/>
              <a:t>1990	3	1	1	11782.9	0.04	3	1	1	0	0.2</a:t>
            </a:r>
          </a:p>
          <a:p>
            <a:r>
              <a:rPr lang="en-AU" dirty="0"/>
              <a:t>1991	3	1	1	9974	0.04	3	1	1	0	0.2</a:t>
            </a:r>
          </a:p>
          <a:p>
            <a:r>
              <a:rPr lang="en-AU" dirty="0"/>
              <a:t>1992	3	1	1	6013.7	0.04	3	1	1	0	0.2</a:t>
            </a:r>
          </a:p>
          <a:p>
            <a:endParaRPr lang="en-AU" dirty="0"/>
          </a:p>
          <a:p>
            <a:r>
              <a:rPr lang="en-AU" dirty="0"/>
              <a:t>1981	5	2	0	274.229	0.04	2	1	1	0	0.8</a:t>
            </a:r>
          </a:p>
          <a:p>
            <a:r>
              <a:rPr lang="en-AU" dirty="0"/>
              <a:t>1982	5	2	0	718.61	0.04	2	1	1	0	0.8</a:t>
            </a:r>
          </a:p>
          <a:p>
            <a:r>
              <a:rPr lang="en-AU" dirty="0"/>
              <a:t>1983	5	2	0	525.554	0.04	2	1	1	0	0.8</a:t>
            </a:r>
          </a:p>
          <a:p>
            <a:r>
              <a:rPr lang="en-AU" dirty="0"/>
              <a:t>1984	5	2	0	1367.55	0.04	2	1	1	0	0.8</a:t>
            </a:r>
          </a:p>
          <a:p>
            <a:r>
              <a:rPr lang="en-AU" dirty="0"/>
              <a:t>1985	5	2	0	487.576	0.04	2	1	1	0	0.8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207" y="1505858"/>
            <a:ext cx="721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Year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1830340"/>
            <a:ext cx="1071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Season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35480" y="1548413"/>
            <a:ext cx="804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Fleet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0523" y="1896194"/>
            <a:ext cx="607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Sex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77307" y="1480695"/>
            <a:ext cx="1063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Catch </a:t>
            </a:r>
          </a:p>
          <a:p>
            <a:pPr algn="ctr"/>
            <a:r>
              <a:rPr lang="en-AU" sz="2400" dirty="0"/>
              <a:t>and CV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56775" y="1959861"/>
            <a:ext cx="845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Type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21025" y="1498196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Unit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70828" y="1926011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err="1"/>
              <a:t>Mult</a:t>
            </a:r>
            <a:endParaRPr lang="en-A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290265" y="1515394"/>
            <a:ext cx="877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Effort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36862" y="1879457"/>
            <a:ext cx="13286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/>
              <a:t>Discard</a:t>
            </a:r>
          </a:p>
          <a:p>
            <a:pPr algn="ctr"/>
            <a:r>
              <a:rPr lang="en-AU" sz="2400" dirty="0"/>
              <a:t>mortality</a:t>
            </a:r>
          </a:p>
        </p:txBody>
      </p:sp>
    </p:spTree>
    <p:extLst>
      <p:ext uri="{BB962C8B-B14F-4D97-AF65-F5344CB8AC3E}">
        <p14:creationId xmlns:p14="http://schemas.microsoft.com/office/powerpoint/2010/main" val="2990725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Catch data-III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Sex:</a:t>
            </a:r>
          </a:p>
          <a:p>
            <a:pPr lvl="1"/>
            <a:r>
              <a:rPr lang="en-AU" dirty="0"/>
              <a:t>1=Male; 2=Female; 0=Both</a:t>
            </a:r>
          </a:p>
          <a:p>
            <a:r>
              <a:rPr lang="en-AU" dirty="0"/>
              <a:t>Type:</a:t>
            </a:r>
          </a:p>
          <a:p>
            <a:pPr lvl="1"/>
            <a:r>
              <a:rPr lang="en-AU" dirty="0"/>
              <a:t>1=Retained; 2=Discarded;3=Total</a:t>
            </a:r>
          </a:p>
          <a:p>
            <a:r>
              <a:rPr lang="en-AU" dirty="0"/>
              <a:t>Unit:</a:t>
            </a:r>
          </a:p>
          <a:p>
            <a:pPr lvl="1"/>
            <a:r>
              <a:rPr lang="en-AU" dirty="0"/>
              <a:t>1=Mass; 2=numbers</a:t>
            </a:r>
          </a:p>
          <a:p>
            <a:r>
              <a:rPr lang="en-AU" dirty="0" err="1"/>
              <a:t>Mult</a:t>
            </a:r>
            <a:endParaRPr lang="en-AU" dirty="0"/>
          </a:p>
          <a:p>
            <a:pPr lvl="1"/>
            <a:r>
              <a:rPr lang="en-AU" dirty="0"/>
              <a:t>1=Use data are they are; 2 = multiply by this number (e.g. lbs to kg)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0"/>
            <a:ext cx="624840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20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Relative abundance indices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023467"/>
            <a:ext cx="10896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#Relative abundance</a:t>
            </a:r>
          </a:p>
          <a:p>
            <a:r>
              <a:rPr lang="en-AU" dirty="0">
                <a:solidFill>
                  <a:srgbClr val="FF0000"/>
                </a:solidFill>
              </a:rPr>
              <a:t>## Number of relative abundance indices			</a:t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/>
              <a:t>2							</a:t>
            </a:r>
            <a:br>
              <a:rPr lang="en-AU" dirty="0"/>
            </a:br>
            <a:r>
              <a:rPr lang="en-AU" dirty="0">
                <a:solidFill>
                  <a:srgbClr val="FF0000"/>
                </a:solidFill>
              </a:rPr>
              <a:t>## Number of rows	in each index</a:t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/>
              <a:t>88	12					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#Survey	data</a:t>
            </a:r>
          </a:p>
          <a:p>
            <a:r>
              <a:rPr lang="en-AU" dirty="0">
                <a:solidFill>
                  <a:srgbClr val="FF0000"/>
                </a:solidFill>
              </a:rPr>
              <a:t>#Year	Season	Fleet	Sex	Abundance	CV	Units</a:t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/>
              <a:t>1975	1	5	1	135463	            0.193	1</a:t>
            </a:r>
            <a:br>
              <a:rPr lang="en-AU" dirty="0"/>
            </a:br>
            <a:r>
              <a:rPr lang="en-AU" dirty="0"/>
              <a:t>1976	1	5	1	260149	            0.206	1</a:t>
            </a:r>
            <a:br>
              <a:rPr lang="en-AU" dirty="0"/>
            </a:br>
            <a:r>
              <a:rPr lang="en-AU" dirty="0"/>
              <a:t>1977	1	5	1	235411	            0.144	1</a:t>
            </a:r>
            <a:br>
              <a:rPr lang="en-AU" dirty="0"/>
            </a:b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863840" y="1489754"/>
            <a:ext cx="422148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Units: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1=mass; 2= numbers</a:t>
            </a:r>
          </a:p>
          <a:p>
            <a:r>
              <a:rPr lang="en-AU" sz="2600" dirty="0"/>
              <a:t>CV: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Type I CV; it can be increased by an additional variance term (see specifications for the control file)</a:t>
            </a:r>
          </a:p>
        </p:txBody>
      </p:sp>
    </p:spTree>
    <p:extLst>
      <p:ext uri="{BB962C8B-B14F-4D97-AF65-F5344CB8AC3E}">
        <p14:creationId xmlns:p14="http://schemas.microsoft.com/office/powerpoint/2010/main" val="1820540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Length-frequency data-I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37032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Number of length frequency matrices</a:t>
            </a:r>
          </a:p>
          <a:p>
            <a:r>
              <a:rPr lang="en-AU" dirty="0"/>
              <a:t>4</a:t>
            </a:r>
          </a:p>
          <a:p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## Number of rows in each matrix	</a:t>
            </a:r>
            <a:r>
              <a:rPr lang="en-AU" dirty="0"/>
              <a:t>		</a:t>
            </a:r>
          </a:p>
          <a:p>
            <a:r>
              <a:rPr lang="en-AU" dirty="0"/>
              <a:t>40             26	26	41</a:t>
            </a:r>
          </a:p>
          <a:p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## Number of bins in each matrix (columns of size data)</a:t>
            </a:r>
          </a:p>
          <a:p>
            <a:r>
              <a:rPr lang="en-AU" dirty="0"/>
              <a:t> 20	20	16	20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5358288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Males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87040" y="5358288"/>
            <a:ext cx="95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Females</a:t>
            </a:r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H="1" flipV="1">
            <a:off x="2987040" y="4678650"/>
            <a:ext cx="477759" cy="6796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513303" y="4678650"/>
            <a:ext cx="2190017" cy="8078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513303" y="4678650"/>
            <a:ext cx="380223" cy="74374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1093873" y="4637439"/>
            <a:ext cx="419430" cy="8490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45680" y="2952794"/>
            <a:ext cx="4221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Prof tip: Always check you have the counts correct. This is a great way to get things mixed up.</a:t>
            </a:r>
          </a:p>
        </p:txBody>
      </p:sp>
    </p:spTree>
    <p:extLst>
      <p:ext uri="{BB962C8B-B14F-4D97-AF65-F5344CB8AC3E}">
        <p14:creationId xmlns:p14="http://schemas.microsoft.com/office/powerpoint/2010/main" val="2189038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Length-frequency data-II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805762"/>
            <a:ext cx="114604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#Retained males</a:t>
            </a:r>
          </a:p>
          <a:p>
            <a:r>
              <a:rPr lang="en-AU" dirty="0">
                <a:solidFill>
                  <a:srgbClr val="FF0000"/>
                </a:solidFill>
              </a:rPr>
              <a:t>#Year	Season	Fleet	Sex	Type	Shell	Maturity	</a:t>
            </a:r>
            <a:r>
              <a:rPr lang="en-AU" dirty="0" err="1">
                <a:solidFill>
                  <a:srgbClr val="FF0000"/>
                </a:solidFill>
              </a:rPr>
              <a:t>Nsamp</a:t>
            </a:r>
            <a:r>
              <a:rPr lang="en-AU" dirty="0">
                <a:solidFill>
                  <a:srgbClr val="FF0000"/>
                </a:solidFill>
              </a:rPr>
              <a:t>	</a:t>
            </a:r>
            <a:r>
              <a:rPr lang="en-AU" dirty="0" err="1">
                <a:solidFill>
                  <a:srgbClr val="FF0000"/>
                </a:solidFill>
              </a:rPr>
              <a:t>DataVec</a:t>
            </a:r>
            <a:r>
              <a:rPr lang="en-AU" dirty="0">
                <a:solidFill>
                  <a:srgbClr val="FF0000"/>
                </a:solidFill>
              </a:rPr>
              <a:t>	</a:t>
            </a:r>
          </a:p>
          <a:p>
            <a:r>
              <a:rPr lang="en-AU" dirty="0"/>
              <a:t>1975	3	1	1	1	0	0	100	0	0	0	</a:t>
            </a:r>
          </a:p>
          <a:p>
            <a:r>
              <a:rPr lang="en-AU" dirty="0"/>
              <a:t>1976	3	1	1	1	0	0	100	0	0	0	</a:t>
            </a:r>
          </a:p>
          <a:p>
            <a:r>
              <a:rPr lang="en-AU" dirty="0"/>
              <a:t>1977	3	1	1	1	0	0	100	0	0	0	</a:t>
            </a:r>
          </a:p>
          <a:p>
            <a:r>
              <a:rPr lang="en-AU" dirty="0"/>
              <a:t>1978	3	1	1	1	0	0	100	0	0	0	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#Total males</a:t>
            </a:r>
          </a:p>
          <a:p>
            <a:r>
              <a:rPr lang="en-AU" dirty="0"/>
              <a:t>1990	3	1	1	0	0	0	91.6	0	0	0.0004</a:t>
            </a:r>
          </a:p>
          <a:p>
            <a:r>
              <a:rPr lang="en-AU" dirty="0"/>
              <a:t>1991	3	1	1	0	0	0	100	0.0009	0.0038	0.0075</a:t>
            </a:r>
          </a:p>
          <a:p>
            <a:r>
              <a:rPr lang="en-AU" dirty="0"/>
              <a:t>1992	3	1	1	0	0	0	100	0	0.0006	0.0008</a:t>
            </a:r>
          </a:p>
          <a:p>
            <a:r>
              <a:rPr lang="en-AU" dirty="0"/>
              <a:t>1993	3	1	1	0	0	0	100	0.0008	0.0024	0.0031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#Trawl bycatch male</a:t>
            </a:r>
          </a:p>
          <a:p>
            <a:r>
              <a:rPr lang="en-AU" dirty="0"/>
              <a:t>1976	5	2	1	0	0	0	50	0	0	0	</a:t>
            </a:r>
          </a:p>
          <a:p>
            <a:r>
              <a:rPr lang="en-AU" dirty="0"/>
              <a:t>1977	5	2	1	0	0	0	50	0.0036	0.0009	0.0009	</a:t>
            </a:r>
          </a:p>
          <a:p>
            <a:r>
              <a:rPr lang="en-AU" dirty="0"/>
              <a:t>1978	5	2	1	0	0	0	50	0	0	0	</a:t>
            </a:r>
          </a:p>
        </p:txBody>
      </p:sp>
    </p:spTree>
    <p:extLst>
      <p:ext uri="{BB962C8B-B14F-4D97-AF65-F5344CB8AC3E}">
        <p14:creationId xmlns:p14="http://schemas.microsoft.com/office/powerpoint/2010/main" val="1320470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Length-frequency data-III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Sex:</a:t>
            </a:r>
          </a:p>
          <a:p>
            <a:pPr lvl="1"/>
            <a:r>
              <a:rPr lang="en-AU" dirty="0"/>
              <a:t>1=Male; 2=Female; 0=Both</a:t>
            </a:r>
          </a:p>
          <a:p>
            <a:r>
              <a:rPr lang="en-AU" dirty="0"/>
              <a:t>Type:</a:t>
            </a:r>
          </a:p>
          <a:p>
            <a:pPr lvl="1"/>
            <a:r>
              <a:rPr lang="en-AU" dirty="0"/>
              <a:t>1=Retained; 2=Discarded;0=Total</a:t>
            </a:r>
          </a:p>
          <a:p>
            <a:r>
              <a:rPr lang="en-AU" dirty="0"/>
              <a:t>Shell/Maturity</a:t>
            </a:r>
          </a:p>
          <a:p>
            <a:pPr lvl="1"/>
            <a:r>
              <a:rPr lang="en-AU" dirty="0"/>
              <a:t>Which type of length data (for now always select 0)</a:t>
            </a:r>
          </a:p>
          <a:p>
            <a:r>
              <a:rPr lang="en-AU" dirty="0" err="1"/>
              <a:t>Nsamp</a:t>
            </a:r>
            <a:endParaRPr lang="en-AU" dirty="0"/>
          </a:p>
          <a:p>
            <a:pPr lvl="1"/>
            <a:r>
              <a:rPr lang="en-AU" dirty="0"/>
              <a:t>Type I effective sample size.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320" y="0"/>
            <a:ext cx="4099560" cy="413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585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Data-I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660541"/>
            <a:ext cx="98755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Growth increments</a:t>
            </a:r>
          </a:p>
          <a:p>
            <a:r>
              <a:rPr lang="en-AU" dirty="0">
                <a:solidFill>
                  <a:srgbClr val="FF0000"/>
                </a:solidFill>
              </a:rPr>
              <a:t>## Growth data</a:t>
            </a:r>
          </a:p>
          <a:p>
            <a:r>
              <a:rPr lang="en-AU" dirty="0">
                <a:solidFill>
                  <a:srgbClr val="FF0000"/>
                </a:solidFill>
              </a:rPr>
              <a:t># Type of growth increment (1=growth increment with a CV;2=size-at-release; size-at-recapture) </a:t>
            </a:r>
          </a:p>
          <a:p>
            <a:r>
              <a:rPr lang="en-AU" dirty="0"/>
              <a:t>1</a:t>
            </a:r>
          </a:p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nobs_growth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1										</a:t>
            </a:r>
          </a:p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MidPoint</a:t>
            </a:r>
            <a:r>
              <a:rPr lang="en-AU" dirty="0">
                <a:solidFill>
                  <a:srgbClr val="FF0000"/>
                </a:solidFill>
              </a:rPr>
              <a:t> Sex  Increment	CV</a:t>
            </a:r>
            <a:r>
              <a:rPr lang="en-AU" dirty="0"/>
              <a:t>	</a:t>
            </a:r>
          </a:p>
          <a:p>
            <a:r>
              <a:rPr lang="en-AU" dirty="0"/>
              <a:t>           67.5     2          14.76  1000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859280"/>
            <a:ext cx="96237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/>
              <a:t>There are two types of growth data: (a) increments and (b) transitions</a:t>
            </a:r>
          </a:p>
        </p:txBody>
      </p:sp>
    </p:spTree>
    <p:extLst>
      <p:ext uri="{BB962C8B-B14F-4D97-AF65-F5344CB8AC3E}">
        <p14:creationId xmlns:p14="http://schemas.microsoft.com/office/powerpoint/2010/main" val="2757784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Growth Data-II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660541"/>
            <a:ext cx="98755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Transition matrix entries</a:t>
            </a:r>
          </a:p>
          <a:p>
            <a:r>
              <a:rPr lang="en-AU" dirty="0">
                <a:solidFill>
                  <a:srgbClr val="FF0000"/>
                </a:solidFill>
              </a:rPr>
              <a:t>## Growth data</a:t>
            </a:r>
          </a:p>
          <a:p>
            <a:r>
              <a:rPr lang="en-AU" dirty="0">
                <a:solidFill>
                  <a:srgbClr val="FF0000"/>
                </a:solidFill>
              </a:rPr>
              <a:t># Type of growth increment (1=growth increment with a CV;2=size-at-release; size-at-recapture) </a:t>
            </a:r>
          </a:p>
          <a:p>
            <a:r>
              <a:rPr lang="en-AU" dirty="0"/>
              <a:t>2</a:t>
            </a:r>
          </a:p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nobs_growth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2										</a:t>
            </a:r>
          </a:p>
          <a:p>
            <a:r>
              <a:rPr lang="en-AU" dirty="0">
                <a:solidFill>
                  <a:srgbClr val="FF0000"/>
                </a:solidFill>
              </a:rPr>
              <a:t># Class-at-release; Sex; Class-at-recapture;  Years-at-liberty;  which transition matrix; sample size</a:t>
            </a:r>
            <a:r>
              <a:rPr lang="en-AU" dirty="0"/>
              <a:t>	</a:t>
            </a:r>
          </a:p>
          <a:p>
            <a:r>
              <a:rPr lang="en-AU" dirty="0"/>
              <a:t>                              2     1                                4                           1                                           1                    2</a:t>
            </a:r>
          </a:p>
          <a:p>
            <a:r>
              <a:rPr lang="en-AU" dirty="0"/>
              <a:t>                              2     1                                5                           1                                           1                    1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859280"/>
            <a:ext cx="96237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/>
              <a:t>There are two types of growth data: (a) increments and (b) transitions</a:t>
            </a:r>
          </a:p>
        </p:txBody>
      </p:sp>
    </p:spTree>
    <p:extLst>
      <p:ext uri="{BB962C8B-B14F-4D97-AF65-F5344CB8AC3E}">
        <p14:creationId xmlns:p14="http://schemas.microsoft.com/office/powerpoint/2010/main" val="1185949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Final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180040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eof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9999			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001291"/>
            <a:ext cx="1082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If something is wrong, an EOF error will be generated and program will stop.</a:t>
            </a:r>
          </a:p>
        </p:txBody>
      </p:sp>
    </p:spTree>
    <p:extLst>
      <p:ext uri="{BB962C8B-B14F-4D97-AF65-F5344CB8AC3E}">
        <p14:creationId xmlns:p14="http://schemas.microsoft.com/office/powerpoint/2010/main" val="49526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is GMACS-I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/>
              <a:t>ADMB software that implements a generalized stock assessment platform for size-structured assessment.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/>
              <a:t>Generalized in that it is (relatively) </a:t>
            </a:r>
            <a:r>
              <a:rPr lang="en-AU" sz="2600" dirty="0">
                <a:solidFill>
                  <a:srgbClr val="FF0000"/>
                </a:solidFill>
              </a:rPr>
              <a:t>easy to add new features </a:t>
            </a:r>
            <a:r>
              <a:rPr lang="en-AU" sz="2600" dirty="0"/>
              <a:t>(e.g. types of selectivity patterns, assumptions about time-trends in </a:t>
            </a:r>
            <a:r>
              <a:rPr lang="en-AU" sz="2600" i="1" dirty="0"/>
              <a:t>M</a:t>
            </a:r>
            <a:r>
              <a:rPr lang="en-AU" sz="2600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/>
              <a:t>Generalized in that </a:t>
            </a:r>
            <a:r>
              <a:rPr lang="en-AU" sz="2600" dirty="0">
                <a:solidFill>
                  <a:srgbClr val="FF0000"/>
                </a:solidFill>
              </a:rPr>
              <a:t>all input is via three files </a:t>
            </a:r>
            <a:r>
              <a:rPr lang="en-AU" sz="2600" dirty="0"/>
              <a:t>(.DAT, .CTL and .PRJ) and no quantities are “hard-wired”.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/>
              <a:t>Generalized in that it is </a:t>
            </a:r>
            <a:r>
              <a:rPr lang="en-AU" sz="2600" dirty="0">
                <a:solidFill>
                  <a:srgbClr val="FF0000"/>
                </a:solidFill>
              </a:rPr>
              <a:t>easy to conduct phasing and placing bounds on parameters</a:t>
            </a:r>
            <a:r>
              <a:rPr lang="en-AU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2530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is GMACS-II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/>
              <a:t>Fully open-source (on </a:t>
            </a:r>
            <a:r>
              <a:rPr lang="en-AU" sz="2600" dirty="0" err="1"/>
              <a:t>github</a:t>
            </a:r>
            <a:r>
              <a:rPr lang="en-AU" sz="2600" dirty="0"/>
              <a:t> – though the version is a bit out of date)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/>
              <a:t>Routines to </a:t>
            </a:r>
            <a:r>
              <a:rPr lang="en-AU" sz="2600" dirty="0">
                <a:solidFill>
                  <a:srgbClr val="FF0000"/>
                </a:solidFill>
              </a:rPr>
              <a:t>automatically</a:t>
            </a:r>
            <a:r>
              <a:rPr lang="en-AU" sz="2600" dirty="0"/>
              <a:t> produce diagnostics plots to evaluate fits and summarize model results (</a:t>
            </a:r>
            <a:r>
              <a:rPr lang="en-AU" sz="2600" dirty="0">
                <a:solidFill>
                  <a:srgbClr val="FF0000"/>
                </a:solidFill>
              </a:rPr>
              <a:t>not currently fully functional</a:t>
            </a:r>
            <a:r>
              <a:rPr lang="en-AU" sz="2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/>
              <a:t>Process to (easily) evaluate sensitivity to alternative assumptions.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/>
              <a:t>(Ultimately) routines to generate pseudo data sets to test model performance.</a:t>
            </a:r>
          </a:p>
        </p:txBody>
      </p:sp>
    </p:spTree>
    <p:extLst>
      <p:ext uri="{BB962C8B-B14F-4D97-AF65-F5344CB8AC3E}">
        <p14:creationId xmlns:p14="http://schemas.microsoft.com/office/powerpoint/2010/main" val="105913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Core file structure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2321" y="1473590"/>
            <a:ext cx="1074728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>
                <a:solidFill>
                  <a:srgbClr val="FF0000"/>
                </a:solidFill>
              </a:rPr>
              <a:t>Input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>
                <a:solidFill>
                  <a:srgbClr val="FF0000"/>
                </a:solidFill>
              </a:rPr>
              <a:t>GMACS.DAT</a:t>
            </a:r>
            <a:r>
              <a:rPr lang="en-AU" sz="2200" dirty="0"/>
              <a:t>: Contains the names of three files: a data file (e.g. “x.DAT”), a control file (</a:t>
            </a:r>
            <a:r>
              <a:rPr lang="en-AU" sz="2200" dirty="0" err="1"/>
              <a:t>x.CTL</a:t>
            </a:r>
            <a:r>
              <a:rPr lang="en-AU" sz="2200" dirty="0"/>
              <a:t>), and a projection file (</a:t>
            </a:r>
            <a:r>
              <a:rPr lang="en-AU" sz="2200" dirty="0" err="1"/>
              <a:t>x.PRJ</a:t>
            </a:r>
            <a:r>
              <a:rPr lang="en-AU" sz="2200" dirty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/>
              <a:t>The </a:t>
            </a:r>
            <a:r>
              <a:rPr lang="en-AU" sz="2200" dirty="0">
                <a:solidFill>
                  <a:srgbClr val="FF0000"/>
                </a:solidFill>
              </a:rPr>
              <a:t>data file</a:t>
            </a:r>
            <a:r>
              <a:rPr lang="en-AU" sz="2200" dirty="0"/>
              <a:t> contains the dimensions of the problem and all the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/>
              <a:t>The </a:t>
            </a:r>
            <a:r>
              <a:rPr lang="en-AU" sz="2200" dirty="0">
                <a:solidFill>
                  <a:srgbClr val="FF0000"/>
                </a:solidFill>
              </a:rPr>
              <a:t>control file </a:t>
            </a:r>
            <a:r>
              <a:rPr lang="en-AU" sz="2200" dirty="0"/>
              <a:t>contains the specifications of the model (e.g. which parameters to estimate, selectivity patterns to assume, bounds, phases,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/>
              <a:t>The </a:t>
            </a:r>
            <a:r>
              <a:rPr lang="en-AU" sz="2200" dirty="0">
                <a:solidFill>
                  <a:srgbClr val="FF0000"/>
                </a:solidFill>
              </a:rPr>
              <a:t>projection file </a:t>
            </a:r>
            <a:r>
              <a:rPr lang="en-AU" sz="2200" dirty="0"/>
              <a:t>lists the specifications for forecasts and OFL/ABC calculations.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r>
              <a:rPr lang="en-AU" sz="2600" dirty="0">
                <a:solidFill>
                  <a:srgbClr val="FF0000"/>
                </a:solidFill>
              </a:rPr>
              <a:t>Output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>
                <a:solidFill>
                  <a:srgbClr val="FF0000"/>
                </a:solidFill>
              </a:rPr>
              <a:t>Checkfile.rep</a:t>
            </a:r>
            <a:r>
              <a:rPr lang="en-AU" sz="2200" dirty="0"/>
              <a:t>: A file that repeats much of the input – if your read-in files fail, look at this file.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>
                <a:solidFill>
                  <a:srgbClr val="FF0000"/>
                </a:solidFill>
              </a:rPr>
              <a:t>Gmacs_in.dat &amp; </a:t>
            </a:r>
            <a:r>
              <a:rPr lang="en-AU" sz="2200" dirty="0" err="1">
                <a:solidFill>
                  <a:srgbClr val="FF0000"/>
                </a:solidFill>
              </a:rPr>
              <a:t>gmacs_in.ctl</a:t>
            </a:r>
            <a:r>
              <a:rPr lang="en-AU" sz="2200" dirty="0"/>
              <a:t>: Your data and control rules reformatted (perhaps wrongly)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>
                <a:solidFill>
                  <a:srgbClr val="FF0000"/>
                </a:solidFill>
              </a:rPr>
              <a:t>Gamsall.out</a:t>
            </a:r>
            <a:r>
              <a:rPr lang="en-AU" sz="2200" dirty="0"/>
              <a:t>: The output file – in generalized format – read it into R and search for the labels (no hard-coding as this file is continually under development).</a:t>
            </a:r>
          </a:p>
        </p:txBody>
      </p:sp>
    </p:spTree>
    <p:extLst>
      <p:ext uri="{BB962C8B-B14F-4D97-AF65-F5344CB8AC3E}">
        <p14:creationId xmlns:p14="http://schemas.microsoft.com/office/powerpoint/2010/main" val="1040929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next steps (May 2019)</a:t>
            </a:r>
          </a:p>
        </p:txBody>
      </p:sp>
      <p:sp>
        <p:nvSpPr>
          <p:cNvPr id="3" name="Rectangle 2"/>
          <p:cNvSpPr/>
          <p:nvPr/>
        </p:nvSpPr>
        <p:spPr>
          <a:xfrm>
            <a:off x="260253" y="1521876"/>
            <a:ext cx="109118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/>
              <a:t>Medium  priority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Check graphical summaries still work  (May 2019)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Test Pribilof Island red king crab (May 2019)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St Matts update assessment (May 2019; Zheng and </a:t>
            </a:r>
            <a:r>
              <a:rPr lang="en-AU" sz="2400" dirty="0" err="1"/>
              <a:t>Ianelli</a:t>
            </a:r>
            <a:r>
              <a:rPr lang="en-AU" sz="2400" dirty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BBRKC update assessment (May 2019; Zheng, </a:t>
            </a:r>
            <a:r>
              <a:rPr lang="en-AU" sz="2400" dirty="0" err="1"/>
              <a:t>Siddeek</a:t>
            </a:r>
            <a:r>
              <a:rPr lang="en-AU" sz="2400" dirty="0"/>
              <a:t>, </a:t>
            </a:r>
            <a:r>
              <a:rPr lang="en-AU" sz="2400" dirty="0" err="1"/>
              <a:t>etc</a:t>
            </a:r>
            <a:r>
              <a:rPr lang="en-AU" sz="2400" dirty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Technical Appendix for the model specifications (Sept 2019?)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St Matts update assessment (Sept 2019; Zheng and </a:t>
            </a:r>
            <a:r>
              <a:rPr lang="en-AU" sz="2400" dirty="0" err="1"/>
              <a:t>Ianelli</a:t>
            </a:r>
            <a:r>
              <a:rPr lang="en-AU" sz="2400" dirty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BBRKC update assessment (Sept 2019; Zheng , </a:t>
            </a:r>
            <a:r>
              <a:rPr lang="en-AU" sz="2400" dirty="0" err="1"/>
              <a:t>Siddeek</a:t>
            </a:r>
            <a:r>
              <a:rPr lang="en-AU" sz="2400" dirty="0"/>
              <a:t>, </a:t>
            </a:r>
            <a:r>
              <a:rPr lang="en-AU" sz="2400" dirty="0" err="1"/>
              <a:t>etc</a:t>
            </a:r>
            <a:r>
              <a:rPr lang="en-AU" sz="24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40162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214" y="2379416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/>
              <a:t>GMACS-2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3459" y="5088948"/>
            <a:ext cx="5687405" cy="1655762"/>
          </a:xfrm>
        </p:spPr>
        <p:txBody>
          <a:bodyPr>
            <a:normAutofit/>
          </a:bodyPr>
          <a:lstStyle/>
          <a:p>
            <a:r>
              <a:rPr lang="en-AU" sz="2800" dirty="0"/>
              <a:t>The DAT File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84167" cy="3084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450" y="457531"/>
            <a:ext cx="6686550" cy="28670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872" y="3408218"/>
            <a:ext cx="5975928" cy="336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862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Broad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Dimensions</a:t>
            </a:r>
          </a:p>
          <a:p>
            <a:r>
              <a:rPr lang="en-AU" dirty="0"/>
              <a:t>Some pre-specified biological parameters</a:t>
            </a:r>
          </a:p>
          <a:p>
            <a:r>
              <a:rPr lang="en-AU" dirty="0"/>
              <a:t>Length of each of the annual seasons </a:t>
            </a:r>
          </a:p>
          <a:p>
            <a:r>
              <a:rPr lang="en-AU" dirty="0"/>
              <a:t>Catch data</a:t>
            </a:r>
          </a:p>
          <a:p>
            <a:r>
              <a:rPr lang="en-AU" dirty="0"/>
              <a:t>Index data</a:t>
            </a:r>
          </a:p>
          <a:p>
            <a:r>
              <a:rPr lang="en-AU" dirty="0"/>
              <a:t>Length-frequency data</a:t>
            </a:r>
          </a:p>
          <a:p>
            <a:r>
              <a:rPr lang="en-AU" dirty="0"/>
              <a:t>Growth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" y="6176963"/>
            <a:ext cx="1128860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>
                <a:solidFill>
                  <a:srgbClr val="FF0000"/>
                </a:solidFill>
              </a:rPr>
              <a:t>Note</a:t>
            </a:r>
            <a:r>
              <a:rPr lang="en-AU" sz="2600" dirty="0"/>
              <a:t>: The “type-1” weights are specified in the DAT file, “type 2” in </a:t>
            </a:r>
            <a:r>
              <a:rPr lang="en-AU" sz="2600"/>
              <a:t>the control file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987315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Dimensions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8160" y="1690688"/>
            <a:ext cx="5346977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/>
              <a:t>1975   # start year</a:t>
            </a:r>
          </a:p>
          <a:p>
            <a:r>
              <a:rPr lang="en-AU" sz="2400" dirty="0"/>
              <a:t>2018   # end year</a:t>
            </a:r>
          </a:p>
          <a:p>
            <a:r>
              <a:rPr lang="en-AU" sz="2400" dirty="0"/>
              <a:t>2019   # projection year</a:t>
            </a:r>
          </a:p>
          <a:p>
            <a:pPr marL="342900" indent="-342900">
              <a:buAutoNum type="arabicPlain" startAt="7"/>
            </a:pPr>
            <a:r>
              <a:rPr lang="en-AU" sz="2400" dirty="0"/>
              <a:t>       # number of seasons</a:t>
            </a:r>
          </a:p>
          <a:p>
            <a:r>
              <a:rPr lang="en-AU" sz="2400" dirty="0"/>
              <a:t>6          # number of data groups   </a:t>
            </a:r>
          </a:p>
          <a:p>
            <a:pPr marL="457200" indent="-457200">
              <a:buAutoNum type="arabicPlain" startAt="2"/>
            </a:pPr>
            <a:r>
              <a:rPr lang="en-AU" sz="2400" dirty="0"/>
              <a:t>     # number of sexes</a:t>
            </a:r>
          </a:p>
          <a:p>
            <a:pPr marL="457200" indent="-457200">
              <a:buAutoNum type="arabicPlain" startAt="2"/>
            </a:pPr>
            <a:r>
              <a:rPr lang="en-AU" sz="2400" dirty="0"/>
              <a:t>     # number of shell condition groups</a:t>
            </a:r>
          </a:p>
          <a:p>
            <a:pPr marL="457200" indent="-457200">
              <a:buAutoNum type="arabicPlain"/>
            </a:pPr>
            <a:r>
              <a:rPr lang="en-AU" sz="2400" dirty="0"/>
              <a:t>     # number of maturity types</a:t>
            </a:r>
          </a:p>
          <a:p>
            <a:pPr marL="457200" indent="-457200">
              <a:buAutoNum type="arabicPlain" startAt="20"/>
            </a:pPr>
            <a:r>
              <a:rPr lang="en-AU" sz="2400" dirty="0"/>
              <a:t>     # number of size-classes</a:t>
            </a:r>
          </a:p>
          <a:p>
            <a:pPr marL="457200" indent="-457200">
              <a:buAutoNum type="arabicPlain" startAt="7"/>
            </a:pPr>
            <a:r>
              <a:rPr lang="en-AU" sz="2400" dirty="0"/>
              <a:t>     # Season for recruitment</a:t>
            </a:r>
          </a:p>
          <a:p>
            <a:r>
              <a:rPr lang="en-AU" sz="2400" dirty="0"/>
              <a:t>7          # Season for </a:t>
            </a:r>
            <a:r>
              <a:rPr lang="en-AU" sz="2400" dirty="0" err="1"/>
              <a:t>molting</a:t>
            </a:r>
            <a:r>
              <a:rPr lang="en-AU" sz="2400" dirty="0"/>
              <a:t> and growth</a:t>
            </a:r>
          </a:p>
          <a:p>
            <a:pPr marL="457200" indent="-457200">
              <a:buAutoNum type="arabicPlain" startAt="7"/>
            </a:pPr>
            <a:r>
              <a:rPr lang="en-AU" sz="2400" dirty="0"/>
              <a:t>     # Season to compute SSB</a:t>
            </a:r>
          </a:p>
          <a:p>
            <a:r>
              <a:rPr lang="en-AU" sz="2400" dirty="0"/>
              <a:t>1          # Season for N output</a:t>
            </a:r>
          </a:p>
          <a:p>
            <a:pPr marL="457200" indent="-457200">
              <a:buAutoNum type="arabicPlain" startAt="20"/>
            </a:pPr>
            <a:endParaRPr lang="en-A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766560" y="2606754"/>
            <a:ext cx="4723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/>
              <a:t>Seasons allow for discrete events in GMACS</a:t>
            </a:r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4221480" y="2806809"/>
            <a:ext cx="2545080" cy="21243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66560" y="3200400"/>
            <a:ext cx="4601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/>
              <a:t>Combinations of fleets (including discards)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602480" y="3400455"/>
            <a:ext cx="190500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51402" y="3969722"/>
            <a:ext cx="2288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/>
              <a:t>Old shell / new shell</a:t>
            </a:r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>
            <a:off x="5865137" y="4169777"/>
            <a:ext cx="886265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652867" y="5617577"/>
            <a:ext cx="886265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40880" y="539496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6766560" y="55016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23" name="TextBox 22"/>
          <p:cNvSpPr txBox="1"/>
          <p:nvPr/>
        </p:nvSpPr>
        <p:spPr>
          <a:xfrm>
            <a:off x="6724954" y="5285899"/>
            <a:ext cx="3138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/>
              <a:t>Recruitment, growth can occur in different seasons</a:t>
            </a:r>
          </a:p>
        </p:txBody>
      </p:sp>
    </p:spTree>
    <p:extLst>
      <p:ext uri="{BB962C8B-B14F-4D97-AF65-F5344CB8AC3E}">
        <p14:creationId xmlns:p14="http://schemas.microsoft.com/office/powerpoint/2010/main" val="277158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Biological parameters-I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17830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Vector of LOWER LIMITS of the size-bins (Nclass+1 entries)</a:t>
            </a:r>
          </a:p>
          <a:p>
            <a:r>
              <a:rPr lang="en-AU" dirty="0"/>
              <a:t>65	70	75	80	85	90	95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A76B97-4219-4E18-BE28-BE295BBC9FA3}"/>
              </a:ext>
            </a:extLst>
          </p:cNvPr>
          <p:cNvSpPr/>
          <p:nvPr/>
        </p:nvSpPr>
        <p:spPr>
          <a:xfrm>
            <a:off x="838200" y="2818030"/>
            <a:ext cx="115671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natural mortality type (1 = vector by season, 2 = matrix by season/year)</a:t>
            </a:r>
          </a:p>
          <a:p>
            <a:r>
              <a:rPr lang="en-AU" dirty="0"/>
              <a:t>2</a:t>
            </a:r>
          </a:p>
          <a:p>
            <a:r>
              <a:rPr lang="en-AU" dirty="0">
                <a:solidFill>
                  <a:srgbClr val="FF0000"/>
                </a:solidFill>
              </a:rPr>
              <a:t># Proportion of TOTAL natural mortality by season (seasonal – add to 1 please)</a:t>
            </a:r>
          </a:p>
          <a:p>
            <a:r>
              <a:rPr lang="en-AU" dirty="0"/>
              <a:t>0.0000  0.2329	0.0000	0.2671	0.000	0.194   0.306   #1975</a:t>
            </a:r>
          </a:p>
          <a:p>
            <a:r>
              <a:rPr lang="en-AU" dirty="0"/>
              <a:t>0.0000  0.2795	0.0000	0.2205	0.000	0.194   0.306 #1976</a:t>
            </a:r>
          </a:p>
        </p:txBody>
      </p:sp>
    </p:spTree>
    <p:extLst>
      <p:ext uri="{BB962C8B-B14F-4D97-AF65-F5344CB8AC3E}">
        <p14:creationId xmlns:p14="http://schemas.microsoft.com/office/powerpoint/2010/main" val="3699497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845</TotalTime>
  <Words>1104</Words>
  <Application>Microsoft Office PowerPoint</Application>
  <PresentationFormat>Widescreen</PresentationFormat>
  <Paragraphs>200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GMACS-1</vt:lpstr>
      <vt:lpstr>What is GMACS-I</vt:lpstr>
      <vt:lpstr>What is GMACS-II</vt:lpstr>
      <vt:lpstr>Core file structure</vt:lpstr>
      <vt:lpstr>Key next steps (May 2019)</vt:lpstr>
      <vt:lpstr>GMACS-2</vt:lpstr>
      <vt:lpstr>Broad structure</vt:lpstr>
      <vt:lpstr>The Dimensions</vt:lpstr>
      <vt:lpstr>Biological parameters-I</vt:lpstr>
      <vt:lpstr>Catch data-I</vt:lpstr>
      <vt:lpstr>Catch data-II</vt:lpstr>
      <vt:lpstr>Catch data-III</vt:lpstr>
      <vt:lpstr>Relative abundance indices</vt:lpstr>
      <vt:lpstr>Length-frequency data-I</vt:lpstr>
      <vt:lpstr>Length-frequency data-II</vt:lpstr>
      <vt:lpstr>Length-frequency data-III</vt:lpstr>
      <vt:lpstr>Growth Data-I</vt:lpstr>
      <vt:lpstr>Growth Data-II</vt:lpstr>
      <vt:lpstr>Final steps</vt:lpstr>
    </vt:vector>
  </TitlesOfParts>
  <Company>CSIRO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Size-structured models: an introduction to models and fitting</dc:title>
  <dc:creator>Punt, Andre (O&amp;A, Hobart)</dc:creator>
  <cp:lastModifiedBy>Punt, Andre (O&amp;A, Hobart)</cp:lastModifiedBy>
  <cp:revision>97</cp:revision>
  <dcterms:created xsi:type="dcterms:W3CDTF">2018-11-02T17:19:51Z</dcterms:created>
  <dcterms:modified xsi:type="dcterms:W3CDTF">2019-12-23T13:52:13Z</dcterms:modified>
</cp:coreProperties>
</file>