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84" r:id="rId2"/>
    <p:sldMasterId id="2147483786" r:id="rId3"/>
    <p:sldMasterId id="2147483788" r:id="rId4"/>
  </p:sldMasterIdLst>
  <p:notesMasterIdLst>
    <p:notesMasterId r:id="rId19"/>
  </p:notesMasterIdLst>
  <p:handoutMasterIdLst>
    <p:handoutMasterId r:id="rId20"/>
  </p:handoutMasterIdLst>
  <p:sldIdLst>
    <p:sldId id="571" r:id="rId5"/>
    <p:sldId id="572" r:id="rId6"/>
    <p:sldId id="573" r:id="rId7"/>
    <p:sldId id="568" r:id="rId8"/>
    <p:sldId id="574" r:id="rId9"/>
    <p:sldId id="576" r:id="rId10"/>
    <p:sldId id="587" r:id="rId11"/>
    <p:sldId id="588" r:id="rId12"/>
    <p:sldId id="579" r:id="rId13"/>
    <p:sldId id="580" r:id="rId14"/>
    <p:sldId id="581" r:id="rId15"/>
    <p:sldId id="586" r:id="rId16"/>
    <p:sldId id="584" r:id="rId17"/>
    <p:sldId id="585" r:id="rId1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rgbClr val="FFFF00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rgbClr val="FFFF00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rgbClr val="FFFF00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rgbClr val="FFFF00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rgbClr val="FFFF00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00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00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00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00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Napp" initials="JN" lastIdx="3" clrIdx="0">
    <p:extLst>
      <p:ext uri="{19B8F6BF-5375-455C-9EA6-DF929625EA0E}">
        <p15:presenceInfo xmlns:p15="http://schemas.microsoft.com/office/powerpoint/2012/main" userId="Jeff Nap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6CD2"/>
    <a:srgbClr val="7171D1"/>
    <a:srgbClr val="0E96F2"/>
    <a:srgbClr val="ECA414"/>
    <a:srgbClr val="EF8511"/>
    <a:srgbClr val="FA3A06"/>
    <a:srgbClr val="999999"/>
    <a:srgbClr val="ABABAB"/>
    <a:srgbClr val="B8B8B8"/>
    <a:srgbClr val="A1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86328" autoAdjust="0"/>
  </p:normalViewPr>
  <p:slideViewPr>
    <p:cSldViewPr>
      <p:cViewPr varScale="1">
        <p:scale>
          <a:sx n="96" d="100"/>
          <a:sy n="96" d="100"/>
        </p:scale>
        <p:origin x="19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732" y="55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86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2" tIns="46576" rIns="93152" bIns="4657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133" y="0"/>
            <a:ext cx="297086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2" tIns="46576" rIns="93152" bIns="4657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297086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2" tIns="46576" rIns="93152" bIns="4657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133" y="8831264"/>
            <a:ext cx="297086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2" tIns="46576" rIns="93152" bIns="4657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6962E1F-BECA-4221-BE84-157E52D82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86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399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1" tIns="45816" rIns="91631" bIns="45816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spcBef>
                <a:spcPct val="0"/>
              </a:spcBef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26" y="0"/>
            <a:ext cx="298639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1" tIns="45816" rIns="91631" bIns="45816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spcBef>
                <a:spcPct val="0"/>
              </a:spcBef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2200" y="687388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7628" y="4432301"/>
            <a:ext cx="5076722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1" tIns="45816" rIns="91631" bIns="45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3014"/>
            <a:ext cx="2986399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1" tIns="45816" rIns="91631" bIns="45816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spcBef>
                <a:spcPct val="0"/>
              </a:spcBef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26" y="8863014"/>
            <a:ext cx="298639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1" tIns="45816" rIns="91631" bIns="45816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spcBef>
                <a:spcPct val="0"/>
              </a:spcBef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F3BE811-4A82-42B5-AAC7-A766D243B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71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 going to talk about</a:t>
            </a:r>
            <a:r>
              <a:rPr lang="en-US" baseline="0" dirty="0" smtClean="0"/>
              <a:t> CE further in this presentation, not surveys, not critical ongoing monitoring (</a:t>
            </a:r>
            <a:r>
              <a:rPr lang="en-US" dirty="0" smtClean="0"/>
              <a:t>‘235 Investigate gear modification sand changes in fishing practices to reduce bycatch</a:t>
            </a:r>
            <a:r>
              <a:rPr lang="en-US" baseline="0" dirty="0" smtClean="0"/>
              <a:t> and PSC’ is a) not surveys and b) is ‘urgent’, but not ‘critical’)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BE811-4A82-42B5-AAC7-A766D243BD0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18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‘235 Investigate gear modification sand changes in fishing practices to reduce bycatch</a:t>
            </a:r>
            <a:r>
              <a:rPr lang="en-US" baseline="0" dirty="0" smtClean="0"/>
              <a:t> and PSC’ is a) not surveys and b) is ‘urgent’, but not ‘critical’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BE811-4A82-42B5-AAC7-A766D243BD0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24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980F1F-DBE7-4B11-8F78-3483A0241B04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427" name="Rectangle 7"/>
          <p:cNvSpPr txBox="1">
            <a:spLocks noGrp="1" noChangeArrowheads="1"/>
          </p:cNvSpPr>
          <p:nvPr/>
        </p:nvSpPr>
        <p:spPr bwMode="auto">
          <a:xfrm>
            <a:off x="3882473" y="8864600"/>
            <a:ext cx="29879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26" tIns="45812" rIns="91626" bIns="45812" anchor="b"/>
          <a:lstStyle/>
          <a:p>
            <a:pPr algn="r" defTabSz="917575" eaLnBrk="1" hangingPunct="1">
              <a:spcBef>
                <a:spcPct val="0"/>
              </a:spcBef>
              <a:buFontTx/>
              <a:buNone/>
            </a:pPr>
            <a:fld id="{3359EB85-E480-42D3-84A7-FC89CCBA5338}" type="slidenum">
              <a:rPr lang="en-US" sz="1200">
                <a:latin typeface="Arial" charset="0"/>
                <a:cs typeface="Arial" charset="0"/>
              </a:rPr>
              <a:pPr algn="r" defTabSz="917575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626" tIns="45812" rIns="91626" bIns="45812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Survey efficiency,</a:t>
            </a:r>
            <a:r>
              <a:rPr lang="en-US" baseline="0" dirty="0" smtClean="0"/>
              <a:t> timing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krill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Arctic</a:t>
            </a:r>
          </a:p>
          <a:p>
            <a:r>
              <a:rPr lang="en-US" dirty="0" err="1" smtClean="0"/>
              <a:t>Untrawlable</a:t>
            </a:r>
            <a:r>
              <a:rPr lang="en-US" dirty="0" smtClean="0"/>
              <a:t>/acoustical/optical</a:t>
            </a:r>
            <a:r>
              <a:rPr lang="en-US" baseline="0" dirty="0" smtClean="0"/>
              <a:t> surveys</a:t>
            </a:r>
            <a:endParaRPr lang="en-US" dirty="0" smtClean="0"/>
          </a:p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BE811-4A82-42B5-AAC7-A766D243BD0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3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BE811-4A82-42B5-AAC7-A766D243BD0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57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BE811-4A82-42B5-AAC7-A766D243BD0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21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Transects of acoustic-trawl survey (2016, as an example) are indicated; colors show acoustic backscatter from krill at 120 kHz (</a:t>
            </a:r>
            <a:r>
              <a:rPr lang="en-US" altLang="en-US" dirty="0" err="1" smtClean="0"/>
              <a:t>s_A</a:t>
            </a:r>
            <a:r>
              <a:rPr lang="en-US" altLang="en-US" dirty="0" smtClean="0"/>
              <a:t>, m^2 </a:t>
            </a:r>
            <a:r>
              <a:rPr lang="en-US" altLang="en-US" dirty="0" err="1" smtClean="0"/>
              <a:t>nmi</a:t>
            </a:r>
            <a:r>
              <a:rPr lang="en-US" altLang="en-US" dirty="0" smtClean="0"/>
              <a:t>^-2);</a:t>
            </a:r>
            <a:r>
              <a:rPr lang="en-US" altLang="en-US" baseline="0" dirty="0" smtClean="0"/>
              <a:t> time series plot through 2018 is from latest EBS Ecosystem SAFE. </a:t>
            </a:r>
            <a:r>
              <a:rPr lang="en-US" dirty="0" smtClean="0"/>
              <a:t>Mainly </a:t>
            </a:r>
            <a:r>
              <a:rPr lang="en-US" i="1" dirty="0" err="1" smtClean="0"/>
              <a:t>Thysanoessa</a:t>
            </a:r>
            <a:r>
              <a:rPr lang="en-US" i="1" dirty="0" smtClean="0"/>
              <a:t> </a:t>
            </a:r>
            <a:r>
              <a:rPr lang="en-US" i="1" dirty="0" err="1" smtClean="0"/>
              <a:t>inermis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T. </a:t>
            </a:r>
            <a:r>
              <a:rPr lang="en-US" i="1" dirty="0" err="1" smtClean="0"/>
              <a:t>raschii</a:t>
            </a:r>
            <a:r>
              <a:rPr lang="en-US" dirty="0" smtClean="0"/>
              <a:t>, average length between 18 and 20 mm</a:t>
            </a:r>
          </a:p>
          <a:p>
            <a:endParaRPr lang="en-US" altLang="en-US" dirty="0" smtClean="0"/>
          </a:p>
        </p:txBody>
      </p:sp>
      <p:sp>
        <p:nvSpPr>
          <p:cNvPr id="41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1338AFB-AFF2-4D6C-B4DC-20FD231CA773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4374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two slides describe highlights from MACE’s contribution to the NPRB Arctic integrated ecosystem program.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continuing a time series started in 2012/2013.  The main result of these surveys is that age-0 arctic cod are abundant in the Northern Chukchi, but adults are scarce. 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We are trying to understand whether this area serves as a nursery ground, or whether these fish don't survive the winter.</a:t>
            </a:r>
          </a:p>
          <a:p>
            <a:endParaRPr lang="en-US" dirty="0" smtClean="0"/>
          </a:p>
          <a:p>
            <a:r>
              <a:rPr lang="en-US" dirty="0" smtClean="0"/>
              <a:t>We are using</a:t>
            </a:r>
            <a:r>
              <a:rPr lang="en-US" baseline="0" dirty="0" smtClean="0"/>
              <a:t> ship-based surveys, autonomous vehicles, and moorings to investigate where these Arctic cod come from and what their fate  is.</a:t>
            </a:r>
          </a:p>
          <a:p>
            <a:r>
              <a:rPr lang="en-US" baseline="0" dirty="0" smtClean="0"/>
              <a:t>This work is the bulk of Robert Levine’s UW PHD dissertation.  De Robertis and Wilson are project PI’s.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0ED5B-8FC8-4DB2-8BC8-30CF6399DE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066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placed 3 moorings in the Chukchi sea to better understand the fate of the age-0 Arctic cod we see in the summer surveys.</a:t>
            </a:r>
          </a:p>
          <a:p>
            <a:r>
              <a:rPr lang="en-US" baseline="0" dirty="0" smtClean="0"/>
              <a:t>We used a battery powered </a:t>
            </a:r>
            <a:r>
              <a:rPr lang="en-US" baseline="0" dirty="0" err="1" smtClean="0"/>
              <a:t>echosounder</a:t>
            </a:r>
            <a:r>
              <a:rPr lang="en-US" baseline="0" dirty="0" smtClean="0"/>
              <a:t> left on the seafloor to make acoustic measurements in over two years (Summer 2017 to summer 2019)</a:t>
            </a:r>
          </a:p>
          <a:p>
            <a:r>
              <a:rPr lang="en-US" baseline="0" dirty="0" smtClean="0"/>
              <a:t>We will track fish as they swim through the acoustic beam to </a:t>
            </a:r>
            <a:r>
              <a:rPr lang="en-US" baseline="0" dirty="0" err="1" smtClean="0"/>
              <a:t>mesure</a:t>
            </a:r>
            <a:r>
              <a:rPr lang="en-US" baseline="0" dirty="0" smtClean="0"/>
              <a:t> where they come from and where the go.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plot shows backscatter (almost all from Arctic cod – we know this from trawling in summer) as a function of time.  Abundance in the winter is very 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0ED5B-8FC8-4DB2-8BC8-30CF6399DE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42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823D882F-0758-4970-B631-A2954AEFD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6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28DCA-C1FE-41F6-BD46-989E6D89E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36FCA-10A9-4C15-935C-9C5D7AC91BD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1/29/2020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1E887-7167-4797-AFF8-2D7E4545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307D2-C39F-4634-8BE9-DB80D5B81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4D9A8D-5DB3-4A8A-9AFE-947456712A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8AB4709F-C050-45A5-8CF9-5F89945AC7B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1/29/2020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E76565D4-453F-4256-846B-61B0B04D98A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286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D326-3CAA-41F8-A1AF-CA32A4E91BBA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2132-11A9-4AB3-A7F7-248437418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2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7128DCA-C1FE-41F6-BD46-989E6D89E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4F7E9-1338-46D5-AEB7-CBDD5261C0F9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41E887-7167-4797-AFF8-2D7E4545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8307D2-C39F-4634-8BE9-DB80D5B81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B663B-B356-445A-B88E-2F361FEF54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1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D8EF205-5A38-444B-B0C9-CD89E8230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362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143000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196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  <a:ea typeface="ヒラギノ角ゴ Pro W3" pitchFamily="1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  <a:ea typeface="ヒラギノ角ゴ Pro W3" pitchFamily="1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  <a:ea typeface="ヒラギノ角ゴ Pro W3" pitchFamily="1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  <a:ea typeface="ヒラギノ角ゴ Pro W3" pitchFamily="1" charset="-128"/>
          <a:cs typeface="ヒラギノ角ゴ Pro W3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—"/>
        <a:defRPr sz="22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28DCA-C1FE-41F6-BD46-989E6D89E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DED1ED-94A6-4525-91E5-811456D8A7EA}" type="datetimeFigureOut">
              <a:rPr lang="en-US"/>
              <a:pPr>
                <a:defRPr/>
              </a:pPr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1E887-7167-4797-AFF8-2D7E45452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307D2-C39F-4634-8BE9-DB80D5B81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098D703-B95E-448B-927C-595F565029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6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4709F-C050-45A5-8CF9-5F89945AC7BF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565D4-453F-4256-846B-61B0B04D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1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psmfc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>
            <a:extLst>
              <a:ext uri="{FF2B5EF4-FFF2-40B4-BE49-F238E27FC236}">
                <a16:creationId xmlns:a16="http://schemas.microsoft.com/office/drawing/2014/main" id="{F2FCB283-2E50-48F4-9105-D848128D85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560888"/>
            <a:ext cx="9144000" cy="1763712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b="1" dirty="0" smtClean="0">
                <a:solidFill>
                  <a:srgbClr val="005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Midwater Assessment and Conservation Engineering (MACE) Program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005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RACE Division, Alaska Fisheries Science Center</a:t>
            </a:r>
          </a:p>
          <a:p>
            <a:pPr algn="ctr" eaLnBrk="1" hangingPunct="1">
              <a:spcBef>
                <a:spcPts val="0"/>
              </a:spcBef>
              <a:defRPr/>
            </a:pPr>
            <a:endParaRPr lang="en-US" dirty="0" smtClean="0">
              <a:solidFill>
                <a:srgbClr val="005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005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Dr. Patrick H. Ressler, Program Manager (Acting)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005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patrick.ressler@noaa.gov</a:t>
            </a:r>
            <a:r>
              <a:rPr lang="en-US" baseline="30000" dirty="0" smtClean="0">
                <a:solidFill>
                  <a:srgbClr val="005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lang="en-US" dirty="0">
                <a:solidFill>
                  <a:srgbClr val="005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/>
            </a:r>
            <a:br>
              <a:rPr lang="en-US" dirty="0">
                <a:solidFill>
                  <a:srgbClr val="005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</a:br>
            <a:r>
              <a:rPr lang="en-US" dirty="0">
                <a:solidFill>
                  <a:srgbClr val="005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/>
            </a:r>
            <a:br>
              <a:rPr lang="en-US" dirty="0">
                <a:solidFill>
                  <a:srgbClr val="005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</a:br>
            <a:endParaRPr lang="en-US" b="1" dirty="0">
              <a:solidFill>
                <a:srgbClr val="005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268293" name="Rectangle 5">
            <a:extLst>
              <a:ext uri="{FF2B5EF4-FFF2-40B4-BE49-F238E27FC236}">
                <a16:creationId xmlns:a16="http://schemas.microsoft.com/office/drawing/2014/main" id="{BACB02F6-DCD1-4198-97E1-AD0EC6DA6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8" y="2160588"/>
            <a:ext cx="8848725" cy="20526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005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j-cs"/>
              </a:rPr>
              <a:t>Acoustic-trawl surveys and ‘critical ongoing monitoring’</a:t>
            </a:r>
            <a:endParaRPr lang="en-US" sz="4400" b="1" dirty="0">
              <a:solidFill>
                <a:srgbClr val="005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80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28650" y="706401"/>
            <a:ext cx="832349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Acoustics from Unmanned Surface Vehicles (USVs)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60056" y="1490296"/>
            <a:ext cx="5583944" cy="2557064"/>
            <a:chOff x="4252894" y="812299"/>
            <a:chExt cx="7445258" cy="3409418"/>
          </a:xfrm>
        </p:grpSpPr>
        <p:grpSp>
          <p:nvGrpSpPr>
            <p:cNvPr id="4" name="Group 3"/>
            <p:cNvGrpSpPr/>
            <p:nvPr/>
          </p:nvGrpSpPr>
          <p:grpSpPr>
            <a:xfrm>
              <a:off x="4252894" y="812299"/>
              <a:ext cx="7445258" cy="3409418"/>
              <a:chOff x="4287729" y="3448582"/>
              <a:chExt cx="7445258" cy="3409418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87729" y="3448582"/>
                <a:ext cx="7445258" cy="3328558"/>
              </a:xfrm>
              <a:prstGeom prst="rect">
                <a:avLst/>
              </a:prstGeom>
            </p:spPr>
          </p:pic>
          <p:grpSp>
            <p:nvGrpSpPr>
              <p:cNvPr id="3" name="Group 2"/>
              <p:cNvGrpSpPr/>
              <p:nvPr/>
            </p:nvGrpSpPr>
            <p:grpSpPr>
              <a:xfrm>
                <a:off x="4580232" y="3539614"/>
                <a:ext cx="6958173" cy="3318386"/>
                <a:chOff x="4580232" y="3539614"/>
                <a:chExt cx="6958173" cy="3318386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4728854" y="3715244"/>
                  <a:ext cx="486396" cy="25939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 rot="16200000">
                  <a:off x="4180653" y="4663323"/>
                  <a:ext cx="1486210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50" b="1" dirty="0">
                      <a:solidFill>
                        <a:prstClr val="black"/>
                      </a:solidFill>
                      <a:latin typeface="Calibri" panose="020F0502020204030204"/>
                    </a:rPr>
                    <a:t>Depth (m)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580232" y="3539614"/>
                  <a:ext cx="702573" cy="3016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50" dirty="0">
                      <a:solidFill>
                        <a:prstClr val="black"/>
                      </a:solidFill>
                      <a:latin typeface="Calibri" panose="020F0502020204030204"/>
                    </a:rPr>
                    <a:t>0</a:t>
                  </a:r>
                </a:p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sz="135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sz="135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sz="135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sz="135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sz="135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sz="135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sz="135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sz="195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50" dirty="0">
                      <a:solidFill>
                        <a:prstClr val="black"/>
                      </a:solidFill>
                      <a:latin typeface="Calibri" panose="020F0502020204030204"/>
                    </a:rPr>
                    <a:t>150</a:t>
                  </a: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5269295" y="3688223"/>
                  <a:ext cx="6269110" cy="2593914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300095" y="6499161"/>
                  <a:ext cx="4103569" cy="3588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5" name="Rectangle 4"/>
            <p:cNvSpPr/>
            <p:nvPr/>
          </p:nvSpPr>
          <p:spPr>
            <a:xfrm>
              <a:off x="5265260" y="3735977"/>
              <a:ext cx="2433117" cy="208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054827" y="3982492"/>
            <a:ext cx="50891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Applications: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Enhanced temporal and spatial sampling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Study vessel avoidance biases on surveys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Fur seal predator-prey studies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‘scouting’ to identify areas for expansion of acoustic-trawl surveys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Use of diesel-powered USVs for tandem ship/USV approach to reduce ship time requirements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9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9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9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9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61512" y="3649024"/>
            <a:ext cx="3721455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i="1" dirty="0">
                <a:solidFill>
                  <a:prstClr val="black"/>
                </a:solidFill>
                <a:latin typeface="Calibri" panose="020F0502020204030204"/>
              </a:rPr>
              <a:t>De Robertis et al. (2019)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2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15520" y="4047359"/>
            <a:ext cx="2581040" cy="1799094"/>
          </a:xfrm>
          <a:prstGeom prst="rect">
            <a:avLst/>
          </a:prstGeom>
          <a:ln/>
        </p:spPr>
      </p:pic>
      <p:pic>
        <p:nvPicPr>
          <p:cNvPr id="23" name="image2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25513" y="1882541"/>
            <a:ext cx="2351507" cy="2099951"/>
          </a:xfrm>
          <a:prstGeom prst="rect">
            <a:avLst/>
          </a:prstGeom>
          <a:ln/>
        </p:spPr>
      </p:pic>
      <p:pic>
        <p:nvPicPr>
          <p:cNvPr id="12" name="Picture 2" descr="G:\DY1608\photos\Saildrone\SD_128_20knots_img_9032_smal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" t="28858" r="68075" b="24745"/>
          <a:stretch/>
        </p:blipFill>
        <p:spPr bwMode="auto">
          <a:xfrm>
            <a:off x="7732207" y="1726224"/>
            <a:ext cx="819112" cy="972079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/>
        </p:spPr>
      </p:pic>
      <p:sp>
        <p:nvSpPr>
          <p:cNvPr id="7" name="TextBox 6"/>
          <p:cNvSpPr txBox="1"/>
          <p:nvPr/>
        </p:nvSpPr>
        <p:spPr>
          <a:xfrm flipH="1">
            <a:off x="484979" y="1602647"/>
            <a:ext cx="23503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Tandem USV/FSV approach</a:t>
            </a:r>
          </a:p>
        </p:txBody>
      </p:sp>
    </p:spTree>
    <p:extLst>
      <p:ext uri="{BB962C8B-B14F-4D97-AF65-F5344CB8AC3E}">
        <p14:creationId xmlns:p14="http://schemas.microsoft.com/office/powerpoint/2010/main" val="19702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72"/>
          <a:stretch/>
        </p:blipFill>
        <p:spPr>
          <a:xfrm>
            <a:off x="155373" y="2242925"/>
            <a:ext cx="3999947" cy="2818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9545" y="1862446"/>
            <a:ext cx="322693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dirty="0" err="1">
                <a:solidFill>
                  <a:prstClr val="black"/>
                </a:solidFill>
                <a:latin typeface="Calibri" panose="020F0502020204030204"/>
              </a:rPr>
              <a:t>Echosounder</a:t>
            </a:r>
            <a:r>
              <a:rPr lang="en-US" sz="1950" b="1" dirty="0">
                <a:solidFill>
                  <a:prstClr val="black"/>
                </a:solidFill>
                <a:latin typeface="Calibri" panose="020F0502020204030204"/>
              </a:rPr>
              <a:t> comparisons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4215" y="2214307"/>
            <a:ext cx="1573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Pre-correction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9463" y="4128608"/>
            <a:ext cx="1573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Post-correction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7066" y="1738861"/>
            <a:ext cx="162637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dirty="0">
                <a:solidFill>
                  <a:prstClr val="black"/>
                </a:solidFill>
                <a:latin typeface="Calibri" panose="020F0502020204030204"/>
              </a:rPr>
              <a:t>Ship comparisons</a:t>
            </a:r>
          </a:p>
        </p:txBody>
      </p:sp>
      <p:graphicFrame>
        <p:nvGraphicFramePr>
          <p:cNvPr id="9" name="Object 2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850184"/>
              </p:ext>
            </p:extLst>
          </p:nvPr>
        </p:nvGraphicFramePr>
        <p:xfrm>
          <a:off x="4373546" y="2313276"/>
          <a:ext cx="4188619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SPW 11.0 Graph" r:id="rId4" imgW="5568480" imgH="3233880" progId="SigmaPlotGraphicObject.10">
                  <p:embed/>
                </p:oleObj>
              </mc:Choice>
              <mc:Fallback>
                <p:oleObj name="SPW 11.0 Graph" r:id="rId4" imgW="5568480" imgH="3233880" progId="SigmaPlotGraphicObject.10">
                  <p:embed/>
                  <p:pic>
                    <p:nvPicPr>
                      <p:cNvPr id="9" name="Object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546" y="2313276"/>
                        <a:ext cx="4188619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501"/>
          <p:cNvGrpSpPr>
            <a:grpSpLocks/>
          </p:cNvGrpSpPr>
          <p:nvPr/>
        </p:nvGrpSpPr>
        <p:grpSpPr bwMode="auto">
          <a:xfrm>
            <a:off x="5073633" y="2464935"/>
            <a:ext cx="3806823" cy="1801712"/>
            <a:chOff x="1728" y="18683"/>
            <a:chExt cx="4797" cy="2276"/>
          </a:xfrm>
        </p:grpSpPr>
        <p:sp>
          <p:nvSpPr>
            <p:cNvPr id="11" name="Rectangle 216"/>
            <p:cNvSpPr>
              <a:spLocks noChangeArrowheads="1"/>
            </p:cNvSpPr>
            <p:nvPr/>
          </p:nvSpPr>
          <p:spPr bwMode="auto">
            <a:xfrm>
              <a:off x="1728" y="18780"/>
              <a:ext cx="4167" cy="2157"/>
            </a:xfrm>
            <a:prstGeom prst="rect">
              <a:avLst/>
            </a:prstGeom>
            <a:solidFill>
              <a:srgbClr val="FF0000">
                <a:alpha val="3098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350">
                <a:solidFill>
                  <a:srgbClr val="44546A"/>
                </a:solidFill>
                <a:latin typeface="Calibri" pitchFamily="34" charset="0"/>
              </a:endParaRPr>
            </a:p>
          </p:txBody>
        </p:sp>
        <p:sp>
          <p:nvSpPr>
            <p:cNvPr id="12" name="Text Box 488"/>
            <p:cNvSpPr txBox="1">
              <a:spLocks noChangeArrowheads="1"/>
            </p:cNvSpPr>
            <p:nvPr/>
          </p:nvSpPr>
          <p:spPr bwMode="auto">
            <a:xfrm rot="16200000">
              <a:off x="5096" y="19530"/>
              <a:ext cx="227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3134916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44546A"/>
                  </a:solidFill>
                </a:rPr>
                <a:t>Noise reduced vessel</a:t>
              </a:r>
            </a:p>
            <a:p>
              <a:pPr algn="ctr" defTabSz="3134916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44546A"/>
                  </a:solidFill>
                </a:rPr>
                <a:t> detects more</a:t>
              </a:r>
            </a:p>
          </p:txBody>
        </p:sp>
        <p:sp>
          <p:nvSpPr>
            <p:cNvPr id="13" name="Line 489"/>
            <p:cNvSpPr>
              <a:spLocks noChangeShapeType="1"/>
            </p:cNvSpPr>
            <p:nvPr/>
          </p:nvSpPr>
          <p:spPr bwMode="auto">
            <a:xfrm flipV="1">
              <a:off x="5977" y="19935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350">
                <a:solidFill>
                  <a:srgbClr val="44546A"/>
                </a:solidFill>
                <a:latin typeface="Calibri" panose="020F0502020204030204"/>
              </a:endParaRPr>
            </a:p>
          </p:txBody>
        </p:sp>
      </p:grpSp>
      <p:pic>
        <p:nvPicPr>
          <p:cNvPr id="14" name="Picture 6" descr="Kresini brodov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2915" y="1646138"/>
            <a:ext cx="1674151" cy="83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2083" y="651967"/>
            <a:ext cx="832349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Survey calibrations to ensure continuity of survey time series</a:t>
            </a:r>
          </a:p>
        </p:txBody>
      </p:sp>
    </p:spTree>
    <p:extLst>
      <p:ext uri="{BB962C8B-B14F-4D97-AF65-F5344CB8AC3E}">
        <p14:creationId xmlns:p14="http://schemas.microsoft.com/office/powerpoint/2010/main" val="10485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t="12962" r="19788" b="4137"/>
          <a:stretch>
            <a:fillRect/>
          </a:stretch>
        </p:blipFill>
        <p:spPr bwMode="auto">
          <a:xfrm>
            <a:off x="1390650" y="1524000"/>
            <a:ext cx="594360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3774346" y="885825"/>
            <a:ext cx="15953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3200" dirty="0" smtClean="0"/>
              <a:t>EBS krill </a:t>
            </a: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828" y="1758162"/>
            <a:ext cx="6538527" cy="37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323441" y="1873272"/>
            <a:ext cx="6585902" cy="2823182"/>
            <a:chOff x="1069675" y="539971"/>
            <a:chExt cx="10179171" cy="4363511"/>
          </a:xfrm>
        </p:grpSpPr>
        <p:grpSp>
          <p:nvGrpSpPr>
            <p:cNvPr id="13" name="Group 12"/>
            <p:cNvGrpSpPr/>
            <p:nvPr/>
          </p:nvGrpSpPr>
          <p:grpSpPr>
            <a:xfrm>
              <a:off x="1069675" y="539971"/>
              <a:ext cx="10179171" cy="4363511"/>
              <a:chOff x="1017916" y="928160"/>
              <a:chExt cx="10179171" cy="436351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916" y="928160"/>
                <a:ext cx="10058400" cy="4083687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055079" y="3312543"/>
                <a:ext cx="6142008" cy="17597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338" t="96198"/>
              <a:stretch/>
            </p:blipFill>
            <p:spPr>
              <a:xfrm>
                <a:off x="5175848" y="3303921"/>
                <a:ext cx="5900467" cy="15527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7338" y="3467819"/>
                <a:ext cx="4148897" cy="1633276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495691" y="4917058"/>
                <a:ext cx="3441939" cy="3746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75" dirty="0">
                    <a:solidFill>
                      <a:prstClr val="black"/>
                    </a:solidFill>
                    <a:latin typeface="Calibri" panose="020F0502020204030204"/>
                  </a:rPr>
                  <a:t>  2012      2013       2017      2018      2019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2225615" y="1940943"/>
              <a:ext cx="724619" cy="54346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98189" y="1877683"/>
              <a:ext cx="724619" cy="54346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51276" y="1860480"/>
              <a:ext cx="724619" cy="54346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68419" y="1877683"/>
              <a:ext cx="724619" cy="54346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285562" y="1940943"/>
              <a:ext cx="724619" cy="54346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94623" y="1940943"/>
              <a:ext cx="724621" cy="39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2012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03860" y="1940943"/>
              <a:ext cx="724621" cy="39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2013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13817" y="1920861"/>
              <a:ext cx="724621" cy="39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2017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23054" y="1920861"/>
              <a:ext cx="724621" cy="39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2018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345943" y="1920820"/>
              <a:ext cx="724621" cy="39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2019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86061" y="4601591"/>
            <a:ext cx="6607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Trawling indicates that backscatter is dominated by Arctic cod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Mean backscatter between 67 °N and 71.5 °N was 5x higher in 2017 than any other year.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78211" y="5752105"/>
            <a:ext cx="2180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Levine, De </a:t>
            </a:r>
            <a:r>
              <a:rPr lang="en-US" sz="1200" dirty="0" err="1">
                <a:solidFill>
                  <a:prstClr val="black"/>
                </a:solidFill>
                <a:latin typeface="Calibri" panose="020F0502020204030204"/>
              </a:rPr>
              <a:t>Robertis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, Wilson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6195" y="927760"/>
            <a:ext cx="573022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prstClr val="black"/>
                </a:solidFill>
                <a:latin typeface="Calibri" panose="020F0502020204030204"/>
              </a:rPr>
              <a:t>Does the Chukchi Sea Serve as a Nursery for Arctic Fishes</a:t>
            </a:r>
            <a:r>
              <a:rPr lang="en" sz="21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lang="en-US" sz="10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2" t="32222" r="11458" b="34028"/>
          <a:stretch/>
        </p:blipFill>
        <p:spPr>
          <a:xfrm>
            <a:off x="7073307" y="1948328"/>
            <a:ext cx="409807" cy="3387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444362" y="1559645"/>
            <a:ext cx="588080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Ship and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Saildrone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(2018) acoustic surveys.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9813" y="1823389"/>
            <a:ext cx="2184927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There are high abundances of young Arctic cod in the Chukchi Sea, but few adults.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We are trying to understand whether this area serves as a nursery ground, or whether these fish don't survive the winter.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Ship-based surveys, year-round moorings, and autonomous vehicles are being used to investigate the fate of age-0 Arctic cod.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15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48" y="855936"/>
            <a:ext cx="7886700" cy="994172"/>
          </a:xfrm>
        </p:spPr>
        <p:txBody>
          <a:bodyPr/>
          <a:lstStyle/>
          <a:p>
            <a:r>
              <a:rPr lang="en-US" dirty="0" smtClean="0"/>
              <a:t>Two-year sonar record from seafloor</a:t>
            </a:r>
            <a:br>
              <a:rPr lang="en-US" dirty="0" smtClean="0"/>
            </a:br>
            <a:r>
              <a:rPr lang="en-US" sz="1500" dirty="0"/>
              <a:t>(preliminary results 2017-2019)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67" y="1685557"/>
            <a:ext cx="598008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Arctic cod disappear in mid-winter and return in spring after ice breakup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Abundance exceptionally high in summer 2018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The movements these fish will be tracked as they move through the beam to estimate where they came from and where they go </a:t>
            </a:r>
          </a:p>
        </p:txBody>
      </p:sp>
      <p:sp>
        <p:nvSpPr>
          <p:cNvPr id="29" name="Right Arrow 28"/>
          <p:cNvSpPr/>
          <p:nvPr/>
        </p:nvSpPr>
        <p:spPr>
          <a:xfrm rot="14221279">
            <a:off x="4724789" y="3755207"/>
            <a:ext cx="264437" cy="12423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78211" y="5752105"/>
            <a:ext cx="2180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Levine, De </a:t>
            </a:r>
            <a:r>
              <a:rPr lang="en-US" sz="1200" dirty="0" err="1">
                <a:solidFill>
                  <a:prstClr val="black"/>
                </a:solidFill>
                <a:latin typeface="Calibri" panose="020F0502020204030204"/>
              </a:rPr>
              <a:t>Robertis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, Wilson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71942" y="2613304"/>
            <a:ext cx="8204930" cy="2118584"/>
            <a:chOff x="3031569" y="4389068"/>
            <a:chExt cx="9258263" cy="2069839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941"/>
            <a:stretch/>
          </p:blipFill>
          <p:spPr>
            <a:xfrm>
              <a:off x="3305500" y="5012888"/>
              <a:ext cx="8652294" cy="1446019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 rot="16200000">
              <a:off x="2206468" y="5214169"/>
              <a:ext cx="1923691" cy="273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75" dirty="0">
                  <a:solidFill>
                    <a:prstClr val="black"/>
                  </a:solidFill>
                  <a:latin typeface="Calibri" panose="020F0502020204030204"/>
                </a:rPr>
                <a:t>Mean </a:t>
              </a:r>
              <a:r>
                <a:rPr lang="en-US" sz="975" dirty="0" err="1">
                  <a:solidFill>
                    <a:prstClr val="black"/>
                  </a:solidFill>
                  <a:latin typeface="Calibri" panose="020F0502020204030204"/>
                </a:rPr>
                <a:t>s</a:t>
              </a:r>
              <a:r>
                <a:rPr lang="en-US" sz="975" baseline="-25000" dirty="0" err="1">
                  <a:solidFill>
                    <a:prstClr val="black"/>
                  </a:solidFill>
                  <a:latin typeface="Calibri" panose="020F0502020204030204"/>
                </a:rPr>
                <a:t>A</a:t>
              </a:r>
              <a:r>
                <a:rPr lang="en-US" sz="975" baseline="300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975" dirty="0">
                  <a:solidFill>
                    <a:prstClr val="black"/>
                  </a:solidFill>
                  <a:latin typeface="Calibri" panose="020F0502020204030204"/>
                </a:rPr>
                <a:t>(m</a:t>
              </a:r>
              <a:r>
                <a:rPr lang="en-US" sz="975" baseline="30000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r>
                <a:rPr lang="en-US" sz="975" dirty="0">
                  <a:solidFill>
                    <a:prstClr val="black"/>
                  </a:solidFill>
                  <a:latin typeface="Calibri" panose="020F0502020204030204"/>
                </a:rPr>
                <a:t> nmi</a:t>
              </a:r>
              <a:r>
                <a:rPr lang="en-US" sz="975" baseline="30000" dirty="0">
                  <a:solidFill>
                    <a:prstClr val="black"/>
                  </a:solidFill>
                  <a:latin typeface="Calibri" panose="020F0502020204030204"/>
                </a:rPr>
                <a:t>-2</a:t>
              </a:r>
              <a:r>
                <a:rPr lang="en-US" sz="975" dirty="0">
                  <a:solidFill>
                    <a:prstClr val="black"/>
                  </a:solidFill>
                  <a:latin typeface="Calibri" panose="020F0502020204030204"/>
                </a:rPr>
                <a:t>)</a:t>
              </a:r>
              <a:endParaRPr lang="en-US" sz="975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66141" y="5283799"/>
              <a:ext cx="1923691" cy="36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Wakeup</a:t>
              </a:r>
            </a:p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Daily Mean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0187466" y="5289238"/>
              <a:ext cx="1049898" cy="461665"/>
              <a:chOff x="10222303" y="4990840"/>
              <a:chExt cx="1049898" cy="461665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4"/>
              <a:srcRect l="35982" t="2" b="-2"/>
              <a:stretch/>
            </p:blipFill>
            <p:spPr>
              <a:xfrm>
                <a:off x="10299940" y="5313526"/>
                <a:ext cx="169756" cy="45719"/>
              </a:xfrm>
              <a:prstGeom prst="rect">
                <a:avLst/>
              </a:prstGeom>
            </p:spPr>
          </p:pic>
          <p:sp>
            <p:nvSpPr>
              <p:cNvPr id="47" name="Oval 46"/>
              <p:cNvSpPr/>
              <p:nvPr/>
            </p:nvSpPr>
            <p:spPr>
              <a:xfrm>
                <a:off x="10346633" y="5106836"/>
                <a:ext cx="45719" cy="603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0222303" y="4990840"/>
                <a:ext cx="104989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6538824" y="4776045"/>
              <a:ext cx="3314214" cy="293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Southern Chukchi Sea Mooring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370056" y="4804123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2017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1042601" y="4804123"/>
            <a:ext cx="13901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523868" y="4804123"/>
            <a:ext cx="32729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887994" y="4804123"/>
            <a:ext cx="2235029" cy="26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866479" y="4804123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2018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88053" y="4816555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2019</a:t>
            </a:r>
          </a:p>
        </p:txBody>
      </p:sp>
      <p:pic>
        <p:nvPicPr>
          <p:cNvPr id="85" name="Picture 2" descr="P8080188.JPG">
            <a:extLst>
              <a:ext uri="{FF2B5EF4-FFF2-40B4-BE49-F238E27FC236}">
                <a16:creationId xmlns:a16="http://schemas.microsoft.com/office/drawing/2014/main" id="{671A623A-0264-4951-858E-8753B02B1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5" t="41940" r="445" b="26800"/>
          <a:stretch/>
        </p:blipFill>
        <p:spPr bwMode="auto">
          <a:xfrm>
            <a:off x="6680394" y="843371"/>
            <a:ext cx="2463607" cy="213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1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5077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What is MACE?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974975"/>
          </a:xfrm>
        </p:spPr>
        <p:txBody>
          <a:bodyPr/>
          <a:lstStyle/>
          <a:p>
            <a:r>
              <a:rPr lang="en-US" dirty="0" smtClean="0"/>
              <a:t>Acoustic-trawl surveys for walleye </a:t>
            </a:r>
            <a:r>
              <a:rPr lang="en-US" dirty="0" err="1" smtClean="0"/>
              <a:t>pollock</a:t>
            </a:r>
            <a:r>
              <a:rPr lang="en-US" dirty="0" smtClean="0"/>
              <a:t> and other species (POP, capelin, </a:t>
            </a:r>
            <a:r>
              <a:rPr lang="en-US" dirty="0" err="1" smtClean="0"/>
              <a:t>euphausiids</a:t>
            </a:r>
            <a:r>
              <a:rPr lang="en-US" dirty="0" smtClean="0"/>
              <a:t>, ‘forage species’, …) used for stock assessment, ecosystem considerations</a:t>
            </a:r>
          </a:p>
          <a:p>
            <a:r>
              <a:rPr lang="en-US" dirty="0" smtClean="0"/>
              <a:t>Research and development on acoustic, trawl, optical, fixed and mobile survey platforms, observation/survey/monitoring methods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28650" y="4800600"/>
            <a:ext cx="78867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Conservation engineering (reduction of bycatch, habitat impacts of fishing, cooperative research)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4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5077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‘Critical ongoing monitoring’?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297497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ouncil priorities addressed,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://research.psmfc.org/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362200"/>
            <a:ext cx="8839200" cy="2667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2400" y="5196541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 145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Continuation of State and Federal annual and biennial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surveys….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Although an ongoing need, these surveys are considered the highest priority research activity, contributing to assessment of commercial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groundfish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and crab fisheries off Alaska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.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667000"/>
            <a:ext cx="8839200" cy="381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3048000"/>
            <a:ext cx="8839200" cy="3048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3697941"/>
            <a:ext cx="8839200" cy="34065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4688541"/>
            <a:ext cx="8839200" cy="34065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3352800"/>
            <a:ext cx="8839200" cy="34065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2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reeform 2"/>
          <p:cNvSpPr>
            <a:spLocks/>
          </p:cNvSpPr>
          <p:nvPr/>
        </p:nvSpPr>
        <p:spPr bwMode="auto">
          <a:xfrm>
            <a:off x="4572000" y="2632075"/>
            <a:ext cx="3509963" cy="3006725"/>
          </a:xfrm>
          <a:custGeom>
            <a:avLst/>
            <a:gdLst>
              <a:gd name="T0" fmla="*/ 2147483647 w 2211"/>
              <a:gd name="T1" fmla="*/ 2147483647 h 1894"/>
              <a:gd name="T2" fmla="*/ 2147483647 w 2211"/>
              <a:gd name="T3" fmla="*/ 2147483647 h 1894"/>
              <a:gd name="T4" fmla="*/ 2147483647 w 2211"/>
              <a:gd name="T5" fmla="*/ 2147483647 h 1894"/>
              <a:gd name="T6" fmla="*/ 2147483647 w 2211"/>
              <a:gd name="T7" fmla="*/ 2147483647 h 1894"/>
              <a:gd name="T8" fmla="*/ 2147483647 w 2211"/>
              <a:gd name="T9" fmla="*/ 2147483647 h 1894"/>
              <a:gd name="T10" fmla="*/ 2147483647 w 2211"/>
              <a:gd name="T11" fmla="*/ 2147483647 h 1894"/>
              <a:gd name="T12" fmla="*/ 2147483647 w 2211"/>
              <a:gd name="T13" fmla="*/ 2147483647 h 1894"/>
              <a:gd name="T14" fmla="*/ 2147483647 w 2211"/>
              <a:gd name="T15" fmla="*/ 2147483647 h 1894"/>
              <a:gd name="T16" fmla="*/ 2147483647 w 2211"/>
              <a:gd name="T17" fmla="*/ 2147483647 h 1894"/>
              <a:gd name="T18" fmla="*/ 2147483647 w 2211"/>
              <a:gd name="T19" fmla="*/ 2147483647 h 1894"/>
              <a:gd name="T20" fmla="*/ 2147483647 w 2211"/>
              <a:gd name="T21" fmla="*/ 2147483647 h 1894"/>
              <a:gd name="T22" fmla="*/ 2147483647 w 2211"/>
              <a:gd name="T23" fmla="*/ 2147483647 h 1894"/>
              <a:gd name="T24" fmla="*/ 2147483647 w 2211"/>
              <a:gd name="T25" fmla="*/ 2147483647 h 1894"/>
              <a:gd name="T26" fmla="*/ 2147483647 w 2211"/>
              <a:gd name="T27" fmla="*/ 2147483647 h 1894"/>
              <a:gd name="T28" fmla="*/ 2147483647 w 2211"/>
              <a:gd name="T29" fmla="*/ 2147483647 h 1894"/>
              <a:gd name="T30" fmla="*/ 2147483647 w 2211"/>
              <a:gd name="T31" fmla="*/ 2147483647 h 1894"/>
              <a:gd name="T32" fmla="*/ 2147483647 w 2211"/>
              <a:gd name="T33" fmla="*/ 2147483647 h 1894"/>
              <a:gd name="T34" fmla="*/ 2147483647 w 2211"/>
              <a:gd name="T35" fmla="*/ 2147483647 h 1894"/>
              <a:gd name="T36" fmla="*/ 2147483647 w 2211"/>
              <a:gd name="T37" fmla="*/ 2147483647 h 1894"/>
              <a:gd name="T38" fmla="*/ 2147483647 w 2211"/>
              <a:gd name="T39" fmla="*/ 2147483647 h 1894"/>
              <a:gd name="T40" fmla="*/ 2147483647 w 2211"/>
              <a:gd name="T41" fmla="*/ 2147483647 h 1894"/>
              <a:gd name="T42" fmla="*/ 2147483647 w 2211"/>
              <a:gd name="T43" fmla="*/ 2147483647 h 1894"/>
              <a:gd name="T44" fmla="*/ 2147483647 w 2211"/>
              <a:gd name="T45" fmla="*/ 2147483647 h 1894"/>
              <a:gd name="T46" fmla="*/ 2147483647 w 2211"/>
              <a:gd name="T47" fmla="*/ 2147483647 h 1894"/>
              <a:gd name="T48" fmla="*/ 2147483647 w 2211"/>
              <a:gd name="T49" fmla="*/ 2147483647 h 1894"/>
              <a:gd name="T50" fmla="*/ 2147483647 w 2211"/>
              <a:gd name="T51" fmla="*/ 2147483647 h 1894"/>
              <a:gd name="T52" fmla="*/ 2147483647 w 2211"/>
              <a:gd name="T53" fmla="*/ 2147483647 h 1894"/>
              <a:gd name="T54" fmla="*/ 2147483647 w 2211"/>
              <a:gd name="T55" fmla="*/ 2147483647 h 1894"/>
              <a:gd name="T56" fmla="*/ 2147483647 w 2211"/>
              <a:gd name="T57" fmla="*/ 2147483647 h 1894"/>
              <a:gd name="T58" fmla="*/ 2147483647 w 2211"/>
              <a:gd name="T59" fmla="*/ 2147483647 h 1894"/>
              <a:gd name="T60" fmla="*/ 2147483647 w 2211"/>
              <a:gd name="T61" fmla="*/ 2147483647 h 1894"/>
              <a:gd name="T62" fmla="*/ 2147483647 w 2211"/>
              <a:gd name="T63" fmla="*/ 2147483647 h 1894"/>
              <a:gd name="T64" fmla="*/ 2147483647 w 2211"/>
              <a:gd name="T65" fmla="*/ 2147483647 h 1894"/>
              <a:gd name="T66" fmla="*/ 2147483647 w 2211"/>
              <a:gd name="T67" fmla="*/ 2147483647 h 1894"/>
              <a:gd name="T68" fmla="*/ 2147483647 w 2211"/>
              <a:gd name="T69" fmla="*/ 2147483647 h 1894"/>
              <a:gd name="T70" fmla="*/ 2147483647 w 2211"/>
              <a:gd name="T71" fmla="*/ 2147483647 h 1894"/>
              <a:gd name="T72" fmla="*/ 2147483647 w 2211"/>
              <a:gd name="T73" fmla="*/ 2147483647 h 1894"/>
              <a:gd name="T74" fmla="*/ 2147483647 w 2211"/>
              <a:gd name="T75" fmla="*/ 2147483647 h 1894"/>
              <a:gd name="T76" fmla="*/ 2147483647 w 2211"/>
              <a:gd name="T77" fmla="*/ 2147483647 h 1894"/>
              <a:gd name="T78" fmla="*/ 2147483647 w 2211"/>
              <a:gd name="T79" fmla="*/ 2147483647 h 1894"/>
              <a:gd name="T80" fmla="*/ 2147483647 w 2211"/>
              <a:gd name="T81" fmla="*/ 2147483647 h 1894"/>
              <a:gd name="T82" fmla="*/ 2147483647 w 2211"/>
              <a:gd name="T83" fmla="*/ 2147483647 h 1894"/>
              <a:gd name="T84" fmla="*/ 2147483647 w 2211"/>
              <a:gd name="T85" fmla="*/ 2147483647 h 1894"/>
              <a:gd name="T86" fmla="*/ 2147483647 w 2211"/>
              <a:gd name="T87" fmla="*/ 2147483647 h 1894"/>
              <a:gd name="T88" fmla="*/ 2147483647 w 2211"/>
              <a:gd name="T89" fmla="*/ 2147483647 h 1894"/>
              <a:gd name="T90" fmla="*/ 2147483647 w 2211"/>
              <a:gd name="T91" fmla="*/ 2147483647 h 1894"/>
              <a:gd name="T92" fmla="*/ 2147483647 w 2211"/>
              <a:gd name="T93" fmla="*/ 2147483647 h 1894"/>
              <a:gd name="T94" fmla="*/ 2147483647 w 2211"/>
              <a:gd name="T95" fmla="*/ 2147483647 h 1894"/>
              <a:gd name="T96" fmla="*/ 2147483647 w 2211"/>
              <a:gd name="T97" fmla="*/ 2147483647 h 1894"/>
              <a:gd name="T98" fmla="*/ 2147483647 w 2211"/>
              <a:gd name="T99" fmla="*/ 2147483647 h 1894"/>
              <a:gd name="T100" fmla="*/ 2147483647 w 2211"/>
              <a:gd name="T101" fmla="*/ 2147483647 h 1894"/>
              <a:gd name="T102" fmla="*/ 2147483647 w 2211"/>
              <a:gd name="T103" fmla="*/ 2147483647 h 1894"/>
              <a:gd name="T104" fmla="*/ 2147483647 w 2211"/>
              <a:gd name="T105" fmla="*/ 2147483647 h 1894"/>
              <a:gd name="T106" fmla="*/ 2147483647 w 2211"/>
              <a:gd name="T107" fmla="*/ 2147483647 h 189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211"/>
              <a:gd name="T163" fmla="*/ 0 h 1894"/>
              <a:gd name="T164" fmla="*/ 2211 w 2211"/>
              <a:gd name="T165" fmla="*/ 1894 h 189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211" h="1894">
                <a:moveTo>
                  <a:pt x="45" y="1660"/>
                </a:moveTo>
                <a:cubicBezTo>
                  <a:pt x="47" y="1775"/>
                  <a:pt x="0" y="1826"/>
                  <a:pt x="61" y="1878"/>
                </a:cubicBezTo>
                <a:cubicBezTo>
                  <a:pt x="65" y="1893"/>
                  <a:pt x="73" y="1890"/>
                  <a:pt x="86" y="1894"/>
                </a:cubicBezTo>
                <a:cubicBezTo>
                  <a:pt x="93" y="1892"/>
                  <a:pt x="99" y="1886"/>
                  <a:pt x="106" y="1888"/>
                </a:cubicBezTo>
                <a:cubicBezTo>
                  <a:pt x="112" y="1890"/>
                  <a:pt x="125" y="1894"/>
                  <a:pt x="125" y="1894"/>
                </a:cubicBezTo>
                <a:cubicBezTo>
                  <a:pt x="156" y="1891"/>
                  <a:pt x="157" y="1883"/>
                  <a:pt x="182" y="1891"/>
                </a:cubicBezTo>
                <a:cubicBezTo>
                  <a:pt x="229" y="1888"/>
                  <a:pt x="240" y="1877"/>
                  <a:pt x="282" y="1872"/>
                </a:cubicBezTo>
                <a:cubicBezTo>
                  <a:pt x="294" y="1852"/>
                  <a:pt x="314" y="1860"/>
                  <a:pt x="336" y="1862"/>
                </a:cubicBezTo>
                <a:cubicBezTo>
                  <a:pt x="376" y="1874"/>
                  <a:pt x="426" y="1849"/>
                  <a:pt x="467" y="1846"/>
                </a:cubicBezTo>
                <a:cubicBezTo>
                  <a:pt x="483" y="1843"/>
                  <a:pt x="485" y="1838"/>
                  <a:pt x="499" y="1833"/>
                </a:cubicBezTo>
                <a:cubicBezTo>
                  <a:pt x="507" y="1826"/>
                  <a:pt x="515" y="1823"/>
                  <a:pt x="525" y="1820"/>
                </a:cubicBezTo>
                <a:cubicBezTo>
                  <a:pt x="531" y="1818"/>
                  <a:pt x="544" y="1814"/>
                  <a:pt x="544" y="1814"/>
                </a:cubicBezTo>
                <a:cubicBezTo>
                  <a:pt x="555" y="1776"/>
                  <a:pt x="541" y="1813"/>
                  <a:pt x="630" y="1801"/>
                </a:cubicBezTo>
                <a:cubicBezTo>
                  <a:pt x="636" y="1800"/>
                  <a:pt x="635" y="1789"/>
                  <a:pt x="640" y="1785"/>
                </a:cubicBezTo>
                <a:cubicBezTo>
                  <a:pt x="654" y="1774"/>
                  <a:pt x="672" y="1774"/>
                  <a:pt x="688" y="1772"/>
                </a:cubicBezTo>
                <a:cubicBezTo>
                  <a:pt x="726" y="1761"/>
                  <a:pt x="760" y="1752"/>
                  <a:pt x="800" y="1747"/>
                </a:cubicBezTo>
                <a:cubicBezTo>
                  <a:pt x="821" y="1723"/>
                  <a:pt x="789" y="1757"/>
                  <a:pt x="816" y="1737"/>
                </a:cubicBezTo>
                <a:cubicBezTo>
                  <a:pt x="822" y="1733"/>
                  <a:pt x="820" y="1721"/>
                  <a:pt x="826" y="1718"/>
                </a:cubicBezTo>
                <a:cubicBezTo>
                  <a:pt x="838" y="1712"/>
                  <a:pt x="857" y="1714"/>
                  <a:pt x="870" y="1708"/>
                </a:cubicBezTo>
                <a:cubicBezTo>
                  <a:pt x="884" y="1691"/>
                  <a:pt x="893" y="1674"/>
                  <a:pt x="915" y="1667"/>
                </a:cubicBezTo>
                <a:cubicBezTo>
                  <a:pt x="917" y="1661"/>
                  <a:pt x="924" y="1645"/>
                  <a:pt x="928" y="1641"/>
                </a:cubicBezTo>
                <a:cubicBezTo>
                  <a:pt x="935" y="1634"/>
                  <a:pt x="947" y="1635"/>
                  <a:pt x="957" y="1632"/>
                </a:cubicBezTo>
                <a:cubicBezTo>
                  <a:pt x="967" y="1629"/>
                  <a:pt x="972" y="1620"/>
                  <a:pt x="982" y="1619"/>
                </a:cubicBezTo>
                <a:cubicBezTo>
                  <a:pt x="1016" y="1614"/>
                  <a:pt x="1051" y="1612"/>
                  <a:pt x="1085" y="1609"/>
                </a:cubicBezTo>
                <a:cubicBezTo>
                  <a:pt x="1112" y="1614"/>
                  <a:pt x="1141" y="1603"/>
                  <a:pt x="1168" y="1600"/>
                </a:cubicBezTo>
                <a:cubicBezTo>
                  <a:pt x="1179" y="1588"/>
                  <a:pt x="1180" y="1579"/>
                  <a:pt x="1197" y="1574"/>
                </a:cubicBezTo>
                <a:cubicBezTo>
                  <a:pt x="1208" y="1562"/>
                  <a:pt x="1217" y="1562"/>
                  <a:pt x="1229" y="1552"/>
                </a:cubicBezTo>
                <a:cubicBezTo>
                  <a:pt x="1235" y="1547"/>
                  <a:pt x="1241" y="1536"/>
                  <a:pt x="1248" y="1532"/>
                </a:cubicBezTo>
                <a:cubicBezTo>
                  <a:pt x="1261" y="1524"/>
                  <a:pt x="1281" y="1522"/>
                  <a:pt x="1296" y="1516"/>
                </a:cubicBezTo>
                <a:cubicBezTo>
                  <a:pt x="1300" y="1504"/>
                  <a:pt x="1303" y="1501"/>
                  <a:pt x="1315" y="1497"/>
                </a:cubicBezTo>
                <a:cubicBezTo>
                  <a:pt x="1328" y="1486"/>
                  <a:pt x="1337" y="1470"/>
                  <a:pt x="1354" y="1465"/>
                </a:cubicBezTo>
                <a:cubicBezTo>
                  <a:pt x="1359" y="1450"/>
                  <a:pt x="1369" y="1447"/>
                  <a:pt x="1379" y="1436"/>
                </a:cubicBezTo>
                <a:cubicBezTo>
                  <a:pt x="1383" y="1424"/>
                  <a:pt x="1388" y="1421"/>
                  <a:pt x="1398" y="1414"/>
                </a:cubicBezTo>
                <a:cubicBezTo>
                  <a:pt x="1400" y="1411"/>
                  <a:pt x="1402" y="1407"/>
                  <a:pt x="1405" y="1404"/>
                </a:cubicBezTo>
                <a:cubicBezTo>
                  <a:pt x="1407" y="1402"/>
                  <a:pt x="1412" y="1403"/>
                  <a:pt x="1414" y="1401"/>
                </a:cubicBezTo>
                <a:cubicBezTo>
                  <a:pt x="1417" y="1397"/>
                  <a:pt x="1415" y="1392"/>
                  <a:pt x="1418" y="1388"/>
                </a:cubicBezTo>
                <a:cubicBezTo>
                  <a:pt x="1424" y="1379"/>
                  <a:pt x="1446" y="1376"/>
                  <a:pt x="1456" y="1372"/>
                </a:cubicBezTo>
                <a:cubicBezTo>
                  <a:pt x="1464" y="1360"/>
                  <a:pt x="1476" y="1348"/>
                  <a:pt x="1488" y="1340"/>
                </a:cubicBezTo>
                <a:cubicBezTo>
                  <a:pt x="1498" y="1325"/>
                  <a:pt x="1503" y="1311"/>
                  <a:pt x="1517" y="1299"/>
                </a:cubicBezTo>
                <a:cubicBezTo>
                  <a:pt x="1521" y="1286"/>
                  <a:pt x="1533" y="1277"/>
                  <a:pt x="1546" y="1273"/>
                </a:cubicBezTo>
                <a:cubicBezTo>
                  <a:pt x="1551" y="1257"/>
                  <a:pt x="1566" y="1258"/>
                  <a:pt x="1581" y="1254"/>
                </a:cubicBezTo>
                <a:cubicBezTo>
                  <a:pt x="1587" y="1243"/>
                  <a:pt x="1595" y="1237"/>
                  <a:pt x="1603" y="1228"/>
                </a:cubicBezTo>
                <a:cubicBezTo>
                  <a:pt x="1607" y="1211"/>
                  <a:pt x="1615" y="1214"/>
                  <a:pt x="1626" y="1203"/>
                </a:cubicBezTo>
                <a:cubicBezTo>
                  <a:pt x="1640" y="1189"/>
                  <a:pt x="1647" y="1168"/>
                  <a:pt x="1667" y="1161"/>
                </a:cubicBezTo>
                <a:cubicBezTo>
                  <a:pt x="1675" y="1138"/>
                  <a:pt x="1694" y="1121"/>
                  <a:pt x="1715" y="1107"/>
                </a:cubicBezTo>
                <a:cubicBezTo>
                  <a:pt x="1738" y="1073"/>
                  <a:pt x="1742" y="1067"/>
                  <a:pt x="1786" y="1062"/>
                </a:cubicBezTo>
                <a:cubicBezTo>
                  <a:pt x="1800" y="1057"/>
                  <a:pt x="1799" y="1044"/>
                  <a:pt x="1808" y="1033"/>
                </a:cubicBezTo>
                <a:cubicBezTo>
                  <a:pt x="1814" y="1016"/>
                  <a:pt x="1823" y="1015"/>
                  <a:pt x="1840" y="1011"/>
                </a:cubicBezTo>
                <a:cubicBezTo>
                  <a:pt x="1844" y="1005"/>
                  <a:pt x="1850" y="1001"/>
                  <a:pt x="1853" y="995"/>
                </a:cubicBezTo>
                <a:cubicBezTo>
                  <a:pt x="1861" y="975"/>
                  <a:pt x="1855" y="967"/>
                  <a:pt x="1869" y="953"/>
                </a:cubicBezTo>
                <a:cubicBezTo>
                  <a:pt x="1872" y="945"/>
                  <a:pt x="1872" y="936"/>
                  <a:pt x="1875" y="928"/>
                </a:cubicBezTo>
                <a:cubicBezTo>
                  <a:pt x="1884" y="908"/>
                  <a:pt x="1920" y="909"/>
                  <a:pt x="1936" y="902"/>
                </a:cubicBezTo>
                <a:cubicBezTo>
                  <a:pt x="1950" y="896"/>
                  <a:pt x="1950" y="890"/>
                  <a:pt x="1965" y="886"/>
                </a:cubicBezTo>
                <a:cubicBezTo>
                  <a:pt x="1973" y="873"/>
                  <a:pt x="1986" y="868"/>
                  <a:pt x="1997" y="857"/>
                </a:cubicBezTo>
                <a:cubicBezTo>
                  <a:pt x="2001" y="845"/>
                  <a:pt x="2003" y="842"/>
                  <a:pt x="2016" y="838"/>
                </a:cubicBezTo>
                <a:cubicBezTo>
                  <a:pt x="2020" y="832"/>
                  <a:pt x="2027" y="829"/>
                  <a:pt x="2029" y="822"/>
                </a:cubicBezTo>
                <a:cubicBezTo>
                  <a:pt x="2039" y="778"/>
                  <a:pt x="2018" y="789"/>
                  <a:pt x="2042" y="780"/>
                </a:cubicBezTo>
                <a:cubicBezTo>
                  <a:pt x="2046" y="769"/>
                  <a:pt x="2053" y="756"/>
                  <a:pt x="2061" y="748"/>
                </a:cubicBezTo>
                <a:cubicBezTo>
                  <a:pt x="2066" y="733"/>
                  <a:pt x="2070" y="728"/>
                  <a:pt x="2080" y="716"/>
                </a:cubicBezTo>
                <a:cubicBezTo>
                  <a:pt x="2083" y="706"/>
                  <a:pt x="2086" y="697"/>
                  <a:pt x="2090" y="688"/>
                </a:cubicBezTo>
                <a:cubicBezTo>
                  <a:pt x="2085" y="675"/>
                  <a:pt x="2078" y="663"/>
                  <a:pt x="2074" y="649"/>
                </a:cubicBezTo>
                <a:cubicBezTo>
                  <a:pt x="2087" y="636"/>
                  <a:pt x="2083" y="622"/>
                  <a:pt x="2102" y="617"/>
                </a:cubicBezTo>
                <a:cubicBezTo>
                  <a:pt x="2112" y="609"/>
                  <a:pt x="2117" y="594"/>
                  <a:pt x="2122" y="582"/>
                </a:cubicBezTo>
                <a:cubicBezTo>
                  <a:pt x="2109" y="550"/>
                  <a:pt x="2150" y="519"/>
                  <a:pt x="2176" y="508"/>
                </a:cubicBezTo>
                <a:cubicBezTo>
                  <a:pt x="2184" y="497"/>
                  <a:pt x="2190" y="497"/>
                  <a:pt x="2202" y="492"/>
                </a:cubicBezTo>
                <a:cubicBezTo>
                  <a:pt x="2198" y="457"/>
                  <a:pt x="2202" y="454"/>
                  <a:pt x="2179" y="435"/>
                </a:cubicBezTo>
                <a:cubicBezTo>
                  <a:pt x="2180" y="416"/>
                  <a:pt x="2180" y="396"/>
                  <a:pt x="2182" y="377"/>
                </a:cubicBezTo>
                <a:cubicBezTo>
                  <a:pt x="2183" y="367"/>
                  <a:pt x="2192" y="348"/>
                  <a:pt x="2192" y="348"/>
                </a:cubicBezTo>
                <a:cubicBezTo>
                  <a:pt x="2184" y="290"/>
                  <a:pt x="2178" y="226"/>
                  <a:pt x="2195" y="169"/>
                </a:cubicBezTo>
                <a:cubicBezTo>
                  <a:pt x="2196" y="123"/>
                  <a:pt x="2184" y="72"/>
                  <a:pt x="2211" y="32"/>
                </a:cubicBezTo>
                <a:cubicBezTo>
                  <a:pt x="2207" y="8"/>
                  <a:pt x="2207" y="12"/>
                  <a:pt x="2189" y="0"/>
                </a:cubicBezTo>
                <a:cubicBezTo>
                  <a:pt x="2168" y="2"/>
                  <a:pt x="2156" y="3"/>
                  <a:pt x="2138" y="9"/>
                </a:cubicBezTo>
                <a:cubicBezTo>
                  <a:pt x="2135" y="16"/>
                  <a:pt x="2130" y="21"/>
                  <a:pt x="2128" y="28"/>
                </a:cubicBezTo>
                <a:cubicBezTo>
                  <a:pt x="2121" y="56"/>
                  <a:pt x="2131" y="59"/>
                  <a:pt x="2106" y="67"/>
                </a:cubicBezTo>
                <a:cubicBezTo>
                  <a:pt x="2091" y="87"/>
                  <a:pt x="2088" y="71"/>
                  <a:pt x="2080" y="99"/>
                </a:cubicBezTo>
                <a:cubicBezTo>
                  <a:pt x="2084" y="130"/>
                  <a:pt x="2080" y="125"/>
                  <a:pt x="2102" y="118"/>
                </a:cubicBezTo>
                <a:cubicBezTo>
                  <a:pt x="2120" y="103"/>
                  <a:pt x="2113" y="109"/>
                  <a:pt x="2125" y="99"/>
                </a:cubicBezTo>
                <a:cubicBezTo>
                  <a:pt x="2150" y="101"/>
                  <a:pt x="2160" y="96"/>
                  <a:pt x="2173" y="115"/>
                </a:cubicBezTo>
                <a:cubicBezTo>
                  <a:pt x="2179" y="132"/>
                  <a:pt x="2180" y="138"/>
                  <a:pt x="2170" y="153"/>
                </a:cubicBezTo>
                <a:cubicBezTo>
                  <a:pt x="2164" y="177"/>
                  <a:pt x="2172" y="217"/>
                  <a:pt x="2150" y="230"/>
                </a:cubicBezTo>
                <a:cubicBezTo>
                  <a:pt x="2143" y="252"/>
                  <a:pt x="2133" y="257"/>
                  <a:pt x="2112" y="262"/>
                </a:cubicBezTo>
                <a:cubicBezTo>
                  <a:pt x="2107" y="279"/>
                  <a:pt x="2099" y="282"/>
                  <a:pt x="2083" y="288"/>
                </a:cubicBezTo>
                <a:cubicBezTo>
                  <a:pt x="2077" y="290"/>
                  <a:pt x="2070" y="292"/>
                  <a:pt x="2064" y="294"/>
                </a:cubicBezTo>
                <a:cubicBezTo>
                  <a:pt x="2061" y="295"/>
                  <a:pt x="2054" y="297"/>
                  <a:pt x="2054" y="297"/>
                </a:cubicBezTo>
                <a:cubicBezTo>
                  <a:pt x="2045" y="296"/>
                  <a:pt x="2035" y="296"/>
                  <a:pt x="2026" y="294"/>
                </a:cubicBezTo>
                <a:cubicBezTo>
                  <a:pt x="2015" y="291"/>
                  <a:pt x="2016" y="279"/>
                  <a:pt x="2003" y="278"/>
                </a:cubicBezTo>
                <a:cubicBezTo>
                  <a:pt x="1986" y="276"/>
                  <a:pt x="1969" y="276"/>
                  <a:pt x="1952" y="275"/>
                </a:cubicBezTo>
                <a:cubicBezTo>
                  <a:pt x="1943" y="274"/>
                  <a:pt x="1935" y="273"/>
                  <a:pt x="1926" y="272"/>
                </a:cubicBezTo>
                <a:cubicBezTo>
                  <a:pt x="1900" y="261"/>
                  <a:pt x="1874" y="259"/>
                  <a:pt x="1846" y="256"/>
                </a:cubicBezTo>
                <a:cubicBezTo>
                  <a:pt x="1834" y="257"/>
                  <a:pt x="1823" y="257"/>
                  <a:pt x="1811" y="259"/>
                </a:cubicBezTo>
                <a:cubicBezTo>
                  <a:pt x="1804" y="260"/>
                  <a:pt x="1792" y="265"/>
                  <a:pt x="1792" y="265"/>
                </a:cubicBezTo>
                <a:cubicBezTo>
                  <a:pt x="1786" y="286"/>
                  <a:pt x="1788" y="311"/>
                  <a:pt x="1776" y="329"/>
                </a:cubicBezTo>
                <a:cubicBezTo>
                  <a:pt x="1760" y="384"/>
                  <a:pt x="1727" y="377"/>
                  <a:pt x="1674" y="380"/>
                </a:cubicBezTo>
                <a:cubicBezTo>
                  <a:pt x="1664" y="384"/>
                  <a:pt x="1655" y="387"/>
                  <a:pt x="1645" y="390"/>
                </a:cubicBezTo>
                <a:cubicBezTo>
                  <a:pt x="1629" y="404"/>
                  <a:pt x="1636" y="416"/>
                  <a:pt x="1613" y="432"/>
                </a:cubicBezTo>
                <a:cubicBezTo>
                  <a:pt x="1605" y="438"/>
                  <a:pt x="1584" y="441"/>
                  <a:pt x="1584" y="441"/>
                </a:cubicBezTo>
                <a:cubicBezTo>
                  <a:pt x="1583" y="448"/>
                  <a:pt x="1581" y="475"/>
                  <a:pt x="1574" y="480"/>
                </a:cubicBezTo>
                <a:cubicBezTo>
                  <a:pt x="1569" y="484"/>
                  <a:pt x="1555" y="486"/>
                  <a:pt x="1555" y="486"/>
                </a:cubicBezTo>
                <a:cubicBezTo>
                  <a:pt x="1541" y="501"/>
                  <a:pt x="1527" y="508"/>
                  <a:pt x="1510" y="518"/>
                </a:cubicBezTo>
                <a:cubicBezTo>
                  <a:pt x="1509" y="521"/>
                  <a:pt x="1510" y="526"/>
                  <a:pt x="1507" y="528"/>
                </a:cubicBezTo>
                <a:cubicBezTo>
                  <a:pt x="1502" y="532"/>
                  <a:pt x="1494" y="531"/>
                  <a:pt x="1488" y="534"/>
                </a:cubicBezTo>
                <a:cubicBezTo>
                  <a:pt x="1479" y="540"/>
                  <a:pt x="1470" y="546"/>
                  <a:pt x="1462" y="553"/>
                </a:cubicBezTo>
                <a:cubicBezTo>
                  <a:pt x="1458" y="571"/>
                  <a:pt x="1446" y="579"/>
                  <a:pt x="1434" y="592"/>
                </a:cubicBezTo>
                <a:cubicBezTo>
                  <a:pt x="1435" y="687"/>
                  <a:pt x="1438" y="781"/>
                  <a:pt x="1437" y="876"/>
                </a:cubicBezTo>
                <a:cubicBezTo>
                  <a:pt x="1437" y="900"/>
                  <a:pt x="1455" y="976"/>
                  <a:pt x="1414" y="988"/>
                </a:cubicBezTo>
                <a:cubicBezTo>
                  <a:pt x="1407" y="996"/>
                  <a:pt x="1405" y="1003"/>
                  <a:pt x="1402" y="1014"/>
                </a:cubicBezTo>
                <a:cubicBezTo>
                  <a:pt x="1401" y="1024"/>
                  <a:pt x="1402" y="1034"/>
                  <a:pt x="1398" y="1043"/>
                </a:cubicBezTo>
                <a:cubicBezTo>
                  <a:pt x="1396" y="1047"/>
                  <a:pt x="1389" y="1043"/>
                  <a:pt x="1386" y="1046"/>
                </a:cubicBezTo>
                <a:cubicBezTo>
                  <a:pt x="1363" y="1065"/>
                  <a:pt x="1401" y="1050"/>
                  <a:pt x="1373" y="1059"/>
                </a:cubicBezTo>
                <a:cubicBezTo>
                  <a:pt x="1360" y="1070"/>
                  <a:pt x="1344" y="1073"/>
                  <a:pt x="1331" y="1084"/>
                </a:cubicBezTo>
                <a:cubicBezTo>
                  <a:pt x="1330" y="1098"/>
                  <a:pt x="1332" y="1113"/>
                  <a:pt x="1328" y="1126"/>
                </a:cubicBezTo>
                <a:cubicBezTo>
                  <a:pt x="1325" y="1135"/>
                  <a:pt x="1299" y="1123"/>
                  <a:pt x="1299" y="1123"/>
                </a:cubicBezTo>
                <a:cubicBezTo>
                  <a:pt x="1268" y="1133"/>
                  <a:pt x="1297" y="1133"/>
                  <a:pt x="1280" y="1148"/>
                </a:cubicBezTo>
                <a:cubicBezTo>
                  <a:pt x="1275" y="1152"/>
                  <a:pt x="1267" y="1151"/>
                  <a:pt x="1261" y="1152"/>
                </a:cubicBezTo>
                <a:cubicBezTo>
                  <a:pt x="1249" y="1162"/>
                  <a:pt x="1250" y="1176"/>
                  <a:pt x="1235" y="1180"/>
                </a:cubicBezTo>
                <a:cubicBezTo>
                  <a:pt x="1227" y="1189"/>
                  <a:pt x="1221" y="1189"/>
                  <a:pt x="1210" y="1193"/>
                </a:cubicBezTo>
                <a:cubicBezTo>
                  <a:pt x="1189" y="1208"/>
                  <a:pt x="1205" y="1233"/>
                  <a:pt x="1187" y="1251"/>
                </a:cubicBezTo>
                <a:cubicBezTo>
                  <a:pt x="1185" y="1258"/>
                  <a:pt x="1179" y="1294"/>
                  <a:pt x="1174" y="1299"/>
                </a:cubicBezTo>
                <a:cubicBezTo>
                  <a:pt x="1169" y="1304"/>
                  <a:pt x="1130" y="1307"/>
                  <a:pt x="1123" y="1308"/>
                </a:cubicBezTo>
                <a:cubicBezTo>
                  <a:pt x="1094" y="1298"/>
                  <a:pt x="1146" y="1315"/>
                  <a:pt x="1072" y="1302"/>
                </a:cubicBezTo>
                <a:cubicBezTo>
                  <a:pt x="1060" y="1300"/>
                  <a:pt x="1057" y="1287"/>
                  <a:pt x="1050" y="1280"/>
                </a:cubicBezTo>
                <a:cubicBezTo>
                  <a:pt x="1038" y="1268"/>
                  <a:pt x="1020" y="1269"/>
                  <a:pt x="1005" y="1267"/>
                </a:cubicBezTo>
                <a:cubicBezTo>
                  <a:pt x="995" y="1264"/>
                  <a:pt x="986" y="1260"/>
                  <a:pt x="976" y="1257"/>
                </a:cubicBezTo>
                <a:cubicBezTo>
                  <a:pt x="966" y="1269"/>
                  <a:pt x="956" y="1275"/>
                  <a:pt x="941" y="1280"/>
                </a:cubicBezTo>
                <a:cubicBezTo>
                  <a:pt x="937" y="1304"/>
                  <a:pt x="933" y="1316"/>
                  <a:pt x="909" y="1324"/>
                </a:cubicBezTo>
                <a:cubicBezTo>
                  <a:pt x="906" y="1326"/>
                  <a:pt x="902" y="1328"/>
                  <a:pt x="899" y="1331"/>
                </a:cubicBezTo>
                <a:cubicBezTo>
                  <a:pt x="896" y="1334"/>
                  <a:pt x="896" y="1338"/>
                  <a:pt x="893" y="1340"/>
                </a:cubicBezTo>
                <a:cubicBezTo>
                  <a:pt x="879" y="1351"/>
                  <a:pt x="833" y="1356"/>
                  <a:pt x="813" y="1363"/>
                </a:cubicBezTo>
                <a:cubicBezTo>
                  <a:pt x="792" y="1361"/>
                  <a:pt x="775" y="1359"/>
                  <a:pt x="755" y="1353"/>
                </a:cubicBezTo>
                <a:cubicBezTo>
                  <a:pt x="746" y="1340"/>
                  <a:pt x="738" y="1330"/>
                  <a:pt x="723" y="1324"/>
                </a:cubicBezTo>
                <a:cubicBezTo>
                  <a:pt x="720" y="1314"/>
                  <a:pt x="714" y="1308"/>
                  <a:pt x="710" y="1299"/>
                </a:cubicBezTo>
                <a:cubicBezTo>
                  <a:pt x="716" y="1272"/>
                  <a:pt x="728" y="1219"/>
                  <a:pt x="698" y="1209"/>
                </a:cubicBezTo>
                <a:cubicBezTo>
                  <a:pt x="694" y="1203"/>
                  <a:pt x="693" y="1196"/>
                  <a:pt x="688" y="1190"/>
                </a:cubicBezTo>
                <a:cubicBezTo>
                  <a:pt x="684" y="1185"/>
                  <a:pt x="676" y="1182"/>
                  <a:pt x="672" y="1177"/>
                </a:cubicBezTo>
                <a:cubicBezTo>
                  <a:pt x="667" y="1183"/>
                  <a:pt x="662" y="1201"/>
                  <a:pt x="659" y="1203"/>
                </a:cubicBezTo>
                <a:cubicBezTo>
                  <a:pt x="654" y="1207"/>
                  <a:pt x="640" y="1209"/>
                  <a:pt x="640" y="1209"/>
                </a:cubicBezTo>
                <a:cubicBezTo>
                  <a:pt x="637" y="1221"/>
                  <a:pt x="639" y="1233"/>
                  <a:pt x="634" y="1244"/>
                </a:cubicBezTo>
                <a:cubicBezTo>
                  <a:pt x="631" y="1251"/>
                  <a:pt x="618" y="1260"/>
                  <a:pt x="618" y="1260"/>
                </a:cubicBezTo>
                <a:cubicBezTo>
                  <a:pt x="608" y="1285"/>
                  <a:pt x="580" y="1268"/>
                  <a:pt x="557" y="1276"/>
                </a:cubicBezTo>
                <a:cubicBezTo>
                  <a:pt x="554" y="1278"/>
                  <a:pt x="551" y="1282"/>
                  <a:pt x="547" y="1283"/>
                </a:cubicBezTo>
                <a:cubicBezTo>
                  <a:pt x="541" y="1285"/>
                  <a:pt x="534" y="1283"/>
                  <a:pt x="528" y="1286"/>
                </a:cubicBezTo>
                <a:cubicBezTo>
                  <a:pt x="514" y="1293"/>
                  <a:pt x="517" y="1322"/>
                  <a:pt x="509" y="1334"/>
                </a:cubicBezTo>
                <a:cubicBezTo>
                  <a:pt x="504" y="1342"/>
                  <a:pt x="491" y="1345"/>
                  <a:pt x="483" y="1347"/>
                </a:cubicBezTo>
                <a:cubicBezTo>
                  <a:pt x="475" y="1359"/>
                  <a:pt x="470" y="1362"/>
                  <a:pt x="467" y="1376"/>
                </a:cubicBezTo>
                <a:cubicBezTo>
                  <a:pt x="463" y="1429"/>
                  <a:pt x="471" y="1422"/>
                  <a:pt x="426" y="1427"/>
                </a:cubicBezTo>
                <a:cubicBezTo>
                  <a:pt x="423" y="1435"/>
                  <a:pt x="419" y="1451"/>
                  <a:pt x="410" y="1456"/>
                </a:cubicBezTo>
                <a:cubicBezTo>
                  <a:pt x="404" y="1459"/>
                  <a:pt x="390" y="1462"/>
                  <a:pt x="390" y="1462"/>
                </a:cubicBezTo>
                <a:cubicBezTo>
                  <a:pt x="381" y="1468"/>
                  <a:pt x="374" y="1475"/>
                  <a:pt x="365" y="1481"/>
                </a:cubicBezTo>
                <a:cubicBezTo>
                  <a:pt x="364" y="1484"/>
                  <a:pt x="365" y="1490"/>
                  <a:pt x="362" y="1491"/>
                </a:cubicBezTo>
                <a:cubicBezTo>
                  <a:pt x="358" y="1493"/>
                  <a:pt x="353" y="1488"/>
                  <a:pt x="349" y="1488"/>
                </a:cubicBezTo>
                <a:cubicBezTo>
                  <a:pt x="337" y="1488"/>
                  <a:pt x="326" y="1490"/>
                  <a:pt x="314" y="1491"/>
                </a:cubicBezTo>
                <a:cubicBezTo>
                  <a:pt x="304" y="1481"/>
                  <a:pt x="301" y="1485"/>
                  <a:pt x="291" y="1494"/>
                </a:cubicBezTo>
                <a:cubicBezTo>
                  <a:pt x="281" y="1526"/>
                  <a:pt x="284" y="1558"/>
                  <a:pt x="294" y="1590"/>
                </a:cubicBezTo>
                <a:cubicBezTo>
                  <a:pt x="292" y="1623"/>
                  <a:pt x="289" y="1636"/>
                  <a:pt x="285" y="1664"/>
                </a:cubicBezTo>
                <a:cubicBezTo>
                  <a:pt x="284" y="1671"/>
                  <a:pt x="287" y="1681"/>
                  <a:pt x="282" y="1686"/>
                </a:cubicBezTo>
                <a:cubicBezTo>
                  <a:pt x="277" y="1691"/>
                  <a:pt x="269" y="1688"/>
                  <a:pt x="262" y="1689"/>
                </a:cubicBezTo>
                <a:cubicBezTo>
                  <a:pt x="228" y="1686"/>
                  <a:pt x="204" y="1689"/>
                  <a:pt x="173" y="1699"/>
                </a:cubicBezTo>
                <a:cubicBezTo>
                  <a:pt x="159" y="1695"/>
                  <a:pt x="148" y="1700"/>
                  <a:pt x="134" y="1696"/>
                </a:cubicBezTo>
                <a:cubicBezTo>
                  <a:pt x="116" y="1666"/>
                  <a:pt x="143" y="1706"/>
                  <a:pt x="115" y="1683"/>
                </a:cubicBezTo>
                <a:cubicBezTo>
                  <a:pt x="112" y="1681"/>
                  <a:pt x="115" y="1675"/>
                  <a:pt x="112" y="1673"/>
                </a:cubicBezTo>
                <a:cubicBezTo>
                  <a:pt x="108" y="1670"/>
                  <a:pt x="101" y="1671"/>
                  <a:pt x="96" y="1670"/>
                </a:cubicBezTo>
                <a:cubicBezTo>
                  <a:pt x="86" y="1664"/>
                  <a:pt x="82" y="1657"/>
                  <a:pt x="70" y="1654"/>
                </a:cubicBezTo>
                <a:cubicBezTo>
                  <a:pt x="68" y="1654"/>
                  <a:pt x="42" y="1658"/>
                  <a:pt x="38" y="1660"/>
                </a:cubicBezTo>
                <a:cubicBezTo>
                  <a:pt x="36" y="1661"/>
                  <a:pt x="43" y="1660"/>
                  <a:pt x="45" y="1660"/>
                </a:cubicBezTo>
                <a:close/>
              </a:path>
            </a:pathLst>
          </a:custGeom>
          <a:solidFill>
            <a:schemeClr val="folHlink">
              <a:alpha val="5882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8611" name="Picture 2" descr="pp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876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68612" name="Freeform 4"/>
          <p:cNvSpPr>
            <a:spLocks/>
          </p:cNvSpPr>
          <p:nvPr/>
        </p:nvSpPr>
        <p:spPr bwMode="auto">
          <a:xfrm>
            <a:off x="5029200" y="3527425"/>
            <a:ext cx="2824163" cy="2057400"/>
          </a:xfrm>
          <a:custGeom>
            <a:avLst/>
            <a:gdLst>
              <a:gd name="T0" fmla="*/ 2147483647 w 1779"/>
              <a:gd name="T1" fmla="*/ 2147483647 h 1296"/>
              <a:gd name="T2" fmla="*/ 0 w 1779"/>
              <a:gd name="T3" fmla="*/ 2147483647 h 1296"/>
              <a:gd name="T4" fmla="*/ 2147483647 w 1779"/>
              <a:gd name="T5" fmla="*/ 2147483647 h 1296"/>
              <a:gd name="T6" fmla="*/ 2147483647 w 1779"/>
              <a:gd name="T7" fmla="*/ 2147483647 h 1296"/>
              <a:gd name="T8" fmla="*/ 2147483647 w 1779"/>
              <a:gd name="T9" fmla="*/ 2147483647 h 1296"/>
              <a:gd name="T10" fmla="*/ 2147483647 w 1779"/>
              <a:gd name="T11" fmla="*/ 2147483647 h 1296"/>
              <a:gd name="T12" fmla="*/ 2147483647 w 1779"/>
              <a:gd name="T13" fmla="*/ 2147483647 h 1296"/>
              <a:gd name="T14" fmla="*/ 2147483647 w 1779"/>
              <a:gd name="T15" fmla="*/ 2147483647 h 1296"/>
              <a:gd name="T16" fmla="*/ 2147483647 w 1779"/>
              <a:gd name="T17" fmla="*/ 2147483647 h 1296"/>
              <a:gd name="T18" fmla="*/ 2147483647 w 1779"/>
              <a:gd name="T19" fmla="*/ 2147483647 h 1296"/>
              <a:gd name="T20" fmla="*/ 2147483647 w 1779"/>
              <a:gd name="T21" fmla="*/ 2147483647 h 1296"/>
              <a:gd name="T22" fmla="*/ 2147483647 w 1779"/>
              <a:gd name="T23" fmla="*/ 2147483647 h 1296"/>
              <a:gd name="T24" fmla="*/ 2147483647 w 1779"/>
              <a:gd name="T25" fmla="*/ 2147483647 h 1296"/>
              <a:gd name="T26" fmla="*/ 2147483647 w 1779"/>
              <a:gd name="T27" fmla="*/ 2147483647 h 1296"/>
              <a:gd name="T28" fmla="*/ 2147483647 w 1779"/>
              <a:gd name="T29" fmla="*/ 2147483647 h 1296"/>
              <a:gd name="T30" fmla="*/ 2147483647 w 1779"/>
              <a:gd name="T31" fmla="*/ 2147483647 h 1296"/>
              <a:gd name="T32" fmla="*/ 2147483647 w 1779"/>
              <a:gd name="T33" fmla="*/ 2147483647 h 1296"/>
              <a:gd name="T34" fmla="*/ 2147483647 w 1779"/>
              <a:gd name="T35" fmla="*/ 2147483647 h 1296"/>
              <a:gd name="T36" fmla="*/ 2147483647 w 1779"/>
              <a:gd name="T37" fmla="*/ 2147483647 h 1296"/>
              <a:gd name="T38" fmla="*/ 2147483647 w 1779"/>
              <a:gd name="T39" fmla="*/ 2147483647 h 1296"/>
              <a:gd name="T40" fmla="*/ 2147483647 w 1779"/>
              <a:gd name="T41" fmla="*/ 2147483647 h 1296"/>
              <a:gd name="T42" fmla="*/ 2147483647 w 1779"/>
              <a:gd name="T43" fmla="*/ 2147483647 h 1296"/>
              <a:gd name="T44" fmla="*/ 2147483647 w 1779"/>
              <a:gd name="T45" fmla="*/ 2147483647 h 1296"/>
              <a:gd name="T46" fmla="*/ 2147483647 w 1779"/>
              <a:gd name="T47" fmla="*/ 2147483647 h 1296"/>
              <a:gd name="T48" fmla="*/ 2147483647 w 1779"/>
              <a:gd name="T49" fmla="*/ 2147483647 h 1296"/>
              <a:gd name="T50" fmla="*/ 2147483647 w 1779"/>
              <a:gd name="T51" fmla="*/ 2147483647 h 1296"/>
              <a:gd name="T52" fmla="*/ 2147483647 w 1779"/>
              <a:gd name="T53" fmla="*/ 2147483647 h 1296"/>
              <a:gd name="T54" fmla="*/ 2147483647 w 1779"/>
              <a:gd name="T55" fmla="*/ 2147483647 h 1296"/>
              <a:gd name="T56" fmla="*/ 2147483647 w 1779"/>
              <a:gd name="T57" fmla="*/ 2147483647 h 1296"/>
              <a:gd name="T58" fmla="*/ 2147483647 w 1779"/>
              <a:gd name="T59" fmla="*/ 2147483647 h 1296"/>
              <a:gd name="T60" fmla="*/ 2147483647 w 1779"/>
              <a:gd name="T61" fmla="*/ 2147483647 h 1296"/>
              <a:gd name="T62" fmla="*/ 2147483647 w 1779"/>
              <a:gd name="T63" fmla="*/ 2147483647 h 1296"/>
              <a:gd name="T64" fmla="*/ 2147483647 w 1779"/>
              <a:gd name="T65" fmla="*/ 2147483647 h 1296"/>
              <a:gd name="T66" fmla="*/ 2147483647 w 1779"/>
              <a:gd name="T67" fmla="*/ 2147483647 h 1296"/>
              <a:gd name="T68" fmla="*/ 2147483647 w 1779"/>
              <a:gd name="T69" fmla="*/ 2147483647 h 1296"/>
              <a:gd name="T70" fmla="*/ 2147483647 w 1779"/>
              <a:gd name="T71" fmla="*/ 2147483647 h 1296"/>
              <a:gd name="T72" fmla="*/ 2147483647 w 1779"/>
              <a:gd name="T73" fmla="*/ 2147483647 h 1296"/>
              <a:gd name="T74" fmla="*/ 2147483647 w 1779"/>
              <a:gd name="T75" fmla="*/ 2147483647 h 1296"/>
              <a:gd name="T76" fmla="*/ 2147483647 w 1779"/>
              <a:gd name="T77" fmla="*/ 2147483647 h 1296"/>
              <a:gd name="T78" fmla="*/ 2147483647 w 1779"/>
              <a:gd name="T79" fmla="*/ 2147483647 h 1296"/>
              <a:gd name="T80" fmla="*/ 2147483647 w 1779"/>
              <a:gd name="T81" fmla="*/ 2147483647 h 1296"/>
              <a:gd name="T82" fmla="*/ 2147483647 w 1779"/>
              <a:gd name="T83" fmla="*/ 2147483647 h 1296"/>
              <a:gd name="T84" fmla="*/ 2147483647 w 1779"/>
              <a:gd name="T85" fmla="*/ 2147483647 h 1296"/>
              <a:gd name="T86" fmla="*/ 2147483647 w 1779"/>
              <a:gd name="T87" fmla="*/ 2147483647 h 1296"/>
              <a:gd name="T88" fmla="*/ 2147483647 w 1779"/>
              <a:gd name="T89" fmla="*/ 2147483647 h 129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79"/>
              <a:gd name="T136" fmla="*/ 0 h 1296"/>
              <a:gd name="T137" fmla="*/ 1779 w 1779"/>
              <a:gd name="T138" fmla="*/ 1296 h 129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79" h="1296">
                <a:moveTo>
                  <a:pt x="48" y="1138"/>
                </a:moveTo>
                <a:cubicBezTo>
                  <a:pt x="30" y="1095"/>
                  <a:pt x="38" y="1116"/>
                  <a:pt x="24" y="1076"/>
                </a:cubicBezTo>
                <a:cubicBezTo>
                  <a:pt x="20" y="1065"/>
                  <a:pt x="9" y="1058"/>
                  <a:pt x="5" y="1047"/>
                </a:cubicBezTo>
                <a:cubicBezTo>
                  <a:pt x="3" y="1042"/>
                  <a:pt x="2" y="1037"/>
                  <a:pt x="0" y="1032"/>
                </a:cubicBezTo>
                <a:cubicBezTo>
                  <a:pt x="9" y="1008"/>
                  <a:pt x="9" y="985"/>
                  <a:pt x="14" y="960"/>
                </a:cubicBezTo>
                <a:cubicBezTo>
                  <a:pt x="15" y="955"/>
                  <a:pt x="14" y="948"/>
                  <a:pt x="19" y="946"/>
                </a:cubicBezTo>
                <a:cubicBezTo>
                  <a:pt x="36" y="940"/>
                  <a:pt x="54" y="943"/>
                  <a:pt x="72" y="941"/>
                </a:cubicBezTo>
                <a:cubicBezTo>
                  <a:pt x="89" y="936"/>
                  <a:pt x="108" y="938"/>
                  <a:pt x="125" y="932"/>
                </a:cubicBezTo>
                <a:cubicBezTo>
                  <a:pt x="136" y="928"/>
                  <a:pt x="144" y="919"/>
                  <a:pt x="154" y="912"/>
                </a:cubicBezTo>
                <a:cubicBezTo>
                  <a:pt x="158" y="909"/>
                  <a:pt x="163" y="909"/>
                  <a:pt x="168" y="908"/>
                </a:cubicBezTo>
                <a:cubicBezTo>
                  <a:pt x="177" y="902"/>
                  <a:pt x="189" y="900"/>
                  <a:pt x="197" y="893"/>
                </a:cubicBezTo>
                <a:cubicBezTo>
                  <a:pt x="201" y="890"/>
                  <a:pt x="204" y="868"/>
                  <a:pt x="206" y="864"/>
                </a:cubicBezTo>
                <a:cubicBezTo>
                  <a:pt x="212" y="854"/>
                  <a:pt x="226" y="836"/>
                  <a:pt x="226" y="836"/>
                </a:cubicBezTo>
                <a:cubicBezTo>
                  <a:pt x="232" y="815"/>
                  <a:pt x="228" y="782"/>
                  <a:pt x="240" y="764"/>
                </a:cubicBezTo>
                <a:cubicBezTo>
                  <a:pt x="246" y="755"/>
                  <a:pt x="260" y="755"/>
                  <a:pt x="269" y="749"/>
                </a:cubicBezTo>
                <a:cubicBezTo>
                  <a:pt x="287" y="722"/>
                  <a:pt x="288" y="716"/>
                  <a:pt x="317" y="706"/>
                </a:cubicBezTo>
                <a:cubicBezTo>
                  <a:pt x="324" y="701"/>
                  <a:pt x="338" y="691"/>
                  <a:pt x="346" y="687"/>
                </a:cubicBezTo>
                <a:cubicBezTo>
                  <a:pt x="355" y="683"/>
                  <a:pt x="374" y="677"/>
                  <a:pt x="374" y="677"/>
                </a:cubicBezTo>
                <a:cubicBezTo>
                  <a:pt x="377" y="672"/>
                  <a:pt x="379" y="666"/>
                  <a:pt x="384" y="663"/>
                </a:cubicBezTo>
                <a:cubicBezTo>
                  <a:pt x="393" y="658"/>
                  <a:pt x="413" y="653"/>
                  <a:pt x="413" y="653"/>
                </a:cubicBezTo>
                <a:cubicBezTo>
                  <a:pt x="422" y="659"/>
                  <a:pt x="434" y="660"/>
                  <a:pt x="442" y="668"/>
                </a:cubicBezTo>
                <a:cubicBezTo>
                  <a:pt x="445" y="671"/>
                  <a:pt x="443" y="679"/>
                  <a:pt x="446" y="682"/>
                </a:cubicBezTo>
                <a:cubicBezTo>
                  <a:pt x="454" y="690"/>
                  <a:pt x="465" y="695"/>
                  <a:pt x="475" y="701"/>
                </a:cubicBezTo>
                <a:cubicBezTo>
                  <a:pt x="488" y="710"/>
                  <a:pt x="505" y="712"/>
                  <a:pt x="518" y="720"/>
                </a:cubicBezTo>
                <a:cubicBezTo>
                  <a:pt x="524" y="739"/>
                  <a:pt x="531" y="747"/>
                  <a:pt x="547" y="759"/>
                </a:cubicBezTo>
                <a:cubicBezTo>
                  <a:pt x="554" y="778"/>
                  <a:pt x="575" y="786"/>
                  <a:pt x="595" y="792"/>
                </a:cubicBezTo>
                <a:cubicBezTo>
                  <a:pt x="621" y="791"/>
                  <a:pt x="646" y="791"/>
                  <a:pt x="672" y="788"/>
                </a:cubicBezTo>
                <a:cubicBezTo>
                  <a:pt x="695" y="786"/>
                  <a:pt x="698" y="756"/>
                  <a:pt x="715" y="744"/>
                </a:cubicBezTo>
                <a:cubicBezTo>
                  <a:pt x="757" y="758"/>
                  <a:pt x="688" y="736"/>
                  <a:pt x="768" y="754"/>
                </a:cubicBezTo>
                <a:cubicBezTo>
                  <a:pt x="778" y="756"/>
                  <a:pt x="797" y="764"/>
                  <a:pt x="797" y="764"/>
                </a:cubicBezTo>
                <a:cubicBezTo>
                  <a:pt x="831" y="752"/>
                  <a:pt x="867" y="751"/>
                  <a:pt x="902" y="744"/>
                </a:cubicBezTo>
                <a:cubicBezTo>
                  <a:pt x="909" y="735"/>
                  <a:pt x="920" y="727"/>
                  <a:pt x="922" y="716"/>
                </a:cubicBezTo>
                <a:cubicBezTo>
                  <a:pt x="932" y="666"/>
                  <a:pt x="916" y="675"/>
                  <a:pt x="950" y="668"/>
                </a:cubicBezTo>
                <a:cubicBezTo>
                  <a:pt x="979" y="649"/>
                  <a:pt x="978" y="622"/>
                  <a:pt x="989" y="591"/>
                </a:cubicBezTo>
                <a:cubicBezTo>
                  <a:pt x="989" y="591"/>
                  <a:pt x="1028" y="573"/>
                  <a:pt x="1032" y="572"/>
                </a:cubicBezTo>
                <a:cubicBezTo>
                  <a:pt x="1042" y="569"/>
                  <a:pt x="1061" y="562"/>
                  <a:pt x="1061" y="562"/>
                </a:cubicBezTo>
                <a:cubicBezTo>
                  <a:pt x="1076" y="552"/>
                  <a:pt x="1091" y="541"/>
                  <a:pt x="1099" y="524"/>
                </a:cubicBezTo>
                <a:cubicBezTo>
                  <a:pt x="1117" y="483"/>
                  <a:pt x="1131" y="424"/>
                  <a:pt x="1176" y="408"/>
                </a:cubicBezTo>
                <a:cubicBezTo>
                  <a:pt x="1178" y="400"/>
                  <a:pt x="1176" y="391"/>
                  <a:pt x="1181" y="384"/>
                </a:cubicBezTo>
                <a:cubicBezTo>
                  <a:pt x="1186" y="377"/>
                  <a:pt x="1228" y="372"/>
                  <a:pt x="1234" y="370"/>
                </a:cubicBezTo>
                <a:cubicBezTo>
                  <a:pt x="1329" y="343"/>
                  <a:pt x="1274" y="356"/>
                  <a:pt x="1464" y="351"/>
                </a:cubicBezTo>
                <a:cubicBezTo>
                  <a:pt x="1496" y="340"/>
                  <a:pt x="1511" y="310"/>
                  <a:pt x="1522" y="279"/>
                </a:cubicBezTo>
                <a:cubicBezTo>
                  <a:pt x="1526" y="253"/>
                  <a:pt x="1528" y="245"/>
                  <a:pt x="1550" y="231"/>
                </a:cubicBezTo>
                <a:cubicBezTo>
                  <a:pt x="1562" y="197"/>
                  <a:pt x="1552" y="208"/>
                  <a:pt x="1574" y="192"/>
                </a:cubicBezTo>
                <a:cubicBezTo>
                  <a:pt x="1581" y="174"/>
                  <a:pt x="1590" y="163"/>
                  <a:pt x="1603" y="149"/>
                </a:cubicBezTo>
                <a:cubicBezTo>
                  <a:pt x="1610" y="131"/>
                  <a:pt x="1615" y="122"/>
                  <a:pt x="1632" y="111"/>
                </a:cubicBezTo>
                <a:cubicBezTo>
                  <a:pt x="1638" y="87"/>
                  <a:pt x="1646" y="67"/>
                  <a:pt x="1670" y="58"/>
                </a:cubicBezTo>
                <a:cubicBezTo>
                  <a:pt x="1681" y="27"/>
                  <a:pt x="1679" y="25"/>
                  <a:pt x="1709" y="15"/>
                </a:cubicBezTo>
                <a:cubicBezTo>
                  <a:pt x="1730" y="0"/>
                  <a:pt x="1744" y="11"/>
                  <a:pt x="1771" y="15"/>
                </a:cubicBezTo>
                <a:cubicBezTo>
                  <a:pt x="1768" y="52"/>
                  <a:pt x="1779" y="86"/>
                  <a:pt x="1742" y="96"/>
                </a:cubicBezTo>
                <a:cubicBezTo>
                  <a:pt x="1738" y="118"/>
                  <a:pt x="1730" y="129"/>
                  <a:pt x="1723" y="149"/>
                </a:cubicBezTo>
                <a:cubicBezTo>
                  <a:pt x="1725" y="154"/>
                  <a:pt x="1729" y="159"/>
                  <a:pt x="1728" y="164"/>
                </a:cubicBezTo>
                <a:cubicBezTo>
                  <a:pt x="1727" y="170"/>
                  <a:pt x="1721" y="173"/>
                  <a:pt x="1718" y="178"/>
                </a:cubicBezTo>
                <a:cubicBezTo>
                  <a:pt x="1712" y="189"/>
                  <a:pt x="1714" y="205"/>
                  <a:pt x="1709" y="216"/>
                </a:cubicBezTo>
                <a:cubicBezTo>
                  <a:pt x="1704" y="227"/>
                  <a:pt x="1690" y="245"/>
                  <a:pt x="1690" y="245"/>
                </a:cubicBezTo>
                <a:cubicBezTo>
                  <a:pt x="1680" y="303"/>
                  <a:pt x="1697" y="258"/>
                  <a:pt x="1670" y="279"/>
                </a:cubicBezTo>
                <a:cubicBezTo>
                  <a:pt x="1638" y="304"/>
                  <a:pt x="1685" y="285"/>
                  <a:pt x="1646" y="298"/>
                </a:cubicBezTo>
                <a:cubicBezTo>
                  <a:pt x="1636" y="305"/>
                  <a:pt x="1627" y="310"/>
                  <a:pt x="1622" y="322"/>
                </a:cubicBezTo>
                <a:cubicBezTo>
                  <a:pt x="1610" y="353"/>
                  <a:pt x="1630" y="342"/>
                  <a:pt x="1603" y="351"/>
                </a:cubicBezTo>
                <a:cubicBezTo>
                  <a:pt x="1581" y="384"/>
                  <a:pt x="1595" y="377"/>
                  <a:pt x="1570" y="384"/>
                </a:cubicBezTo>
                <a:cubicBezTo>
                  <a:pt x="1551" y="396"/>
                  <a:pt x="1531" y="401"/>
                  <a:pt x="1512" y="413"/>
                </a:cubicBezTo>
                <a:cubicBezTo>
                  <a:pt x="1503" y="427"/>
                  <a:pt x="1498" y="443"/>
                  <a:pt x="1488" y="456"/>
                </a:cubicBezTo>
                <a:cubicBezTo>
                  <a:pt x="1472" y="476"/>
                  <a:pt x="1438" y="477"/>
                  <a:pt x="1416" y="480"/>
                </a:cubicBezTo>
                <a:cubicBezTo>
                  <a:pt x="1412" y="497"/>
                  <a:pt x="1412" y="526"/>
                  <a:pt x="1397" y="538"/>
                </a:cubicBezTo>
                <a:cubicBezTo>
                  <a:pt x="1381" y="551"/>
                  <a:pt x="1353" y="556"/>
                  <a:pt x="1334" y="562"/>
                </a:cubicBezTo>
                <a:cubicBezTo>
                  <a:pt x="1316" y="623"/>
                  <a:pt x="1315" y="647"/>
                  <a:pt x="1248" y="658"/>
                </a:cubicBezTo>
                <a:cubicBezTo>
                  <a:pt x="1232" y="680"/>
                  <a:pt x="1238" y="712"/>
                  <a:pt x="1210" y="720"/>
                </a:cubicBezTo>
                <a:cubicBezTo>
                  <a:pt x="1201" y="726"/>
                  <a:pt x="1189" y="727"/>
                  <a:pt x="1181" y="735"/>
                </a:cubicBezTo>
                <a:cubicBezTo>
                  <a:pt x="1156" y="760"/>
                  <a:pt x="1199" y="741"/>
                  <a:pt x="1162" y="754"/>
                </a:cubicBezTo>
                <a:cubicBezTo>
                  <a:pt x="1149" y="791"/>
                  <a:pt x="1169" y="744"/>
                  <a:pt x="1142" y="778"/>
                </a:cubicBezTo>
                <a:cubicBezTo>
                  <a:pt x="1136" y="786"/>
                  <a:pt x="1140" y="800"/>
                  <a:pt x="1133" y="807"/>
                </a:cubicBezTo>
                <a:cubicBezTo>
                  <a:pt x="1121" y="819"/>
                  <a:pt x="1059" y="821"/>
                  <a:pt x="1056" y="821"/>
                </a:cubicBezTo>
                <a:cubicBezTo>
                  <a:pt x="1043" y="870"/>
                  <a:pt x="1021" y="911"/>
                  <a:pt x="970" y="922"/>
                </a:cubicBezTo>
                <a:cubicBezTo>
                  <a:pt x="945" y="939"/>
                  <a:pt x="966" y="927"/>
                  <a:pt x="936" y="936"/>
                </a:cubicBezTo>
                <a:cubicBezTo>
                  <a:pt x="926" y="939"/>
                  <a:pt x="907" y="946"/>
                  <a:pt x="907" y="946"/>
                </a:cubicBezTo>
                <a:cubicBezTo>
                  <a:pt x="898" y="953"/>
                  <a:pt x="885" y="956"/>
                  <a:pt x="878" y="965"/>
                </a:cubicBezTo>
                <a:cubicBezTo>
                  <a:pt x="865" y="982"/>
                  <a:pt x="878" y="992"/>
                  <a:pt x="854" y="1004"/>
                </a:cubicBezTo>
                <a:cubicBezTo>
                  <a:pt x="828" y="1016"/>
                  <a:pt x="794" y="1015"/>
                  <a:pt x="768" y="1018"/>
                </a:cubicBezTo>
                <a:cubicBezTo>
                  <a:pt x="721" y="1023"/>
                  <a:pt x="683" y="1029"/>
                  <a:pt x="634" y="1032"/>
                </a:cubicBezTo>
                <a:cubicBezTo>
                  <a:pt x="613" y="1039"/>
                  <a:pt x="618" y="1049"/>
                  <a:pt x="600" y="1061"/>
                </a:cubicBezTo>
                <a:cubicBezTo>
                  <a:pt x="586" y="1081"/>
                  <a:pt x="596" y="1073"/>
                  <a:pt x="576" y="1080"/>
                </a:cubicBezTo>
                <a:cubicBezTo>
                  <a:pt x="566" y="1083"/>
                  <a:pt x="547" y="1090"/>
                  <a:pt x="547" y="1090"/>
                </a:cubicBezTo>
                <a:cubicBezTo>
                  <a:pt x="540" y="1146"/>
                  <a:pt x="536" y="1132"/>
                  <a:pt x="475" y="1138"/>
                </a:cubicBezTo>
                <a:cubicBezTo>
                  <a:pt x="423" y="1156"/>
                  <a:pt x="464" y="1148"/>
                  <a:pt x="413" y="1181"/>
                </a:cubicBezTo>
                <a:cubicBezTo>
                  <a:pt x="397" y="1192"/>
                  <a:pt x="369" y="1195"/>
                  <a:pt x="350" y="1200"/>
                </a:cubicBezTo>
                <a:cubicBezTo>
                  <a:pt x="333" y="1212"/>
                  <a:pt x="327" y="1217"/>
                  <a:pt x="307" y="1210"/>
                </a:cubicBezTo>
                <a:cubicBezTo>
                  <a:pt x="270" y="1220"/>
                  <a:pt x="241" y="1225"/>
                  <a:pt x="202" y="1229"/>
                </a:cubicBezTo>
                <a:cubicBezTo>
                  <a:pt x="195" y="1251"/>
                  <a:pt x="185" y="1252"/>
                  <a:pt x="163" y="1258"/>
                </a:cubicBezTo>
                <a:cubicBezTo>
                  <a:pt x="144" y="1287"/>
                  <a:pt x="118" y="1288"/>
                  <a:pt x="86" y="1296"/>
                </a:cubicBezTo>
                <a:cubicBezTo>
                  <a:pt x="62" y="1291"/>
                  <a:pt x="63" y="1280"/>
                  <a:pt x="43" y="1268"/>
                </a:cubicBezTo>
                <a:cubicBezTo>
                  <a:pt x="48" y="1151"/>
                  <a:pt x="48" y="1194"/>
                  <a:pt x="48" y="1138"/>
                </a:cubicBezTo>
                <a:close/>
              </a:path>
            </a:pathLst>
          </a:custGeom>
          <a:solidFill>
            <a:srgbClr val="74A483">
              <a:alpha val="52940"/>
            </a:srgbClr>
          </a:solidFill>
          <a:ln w="9525">
            <a:solidFill>
              <a:srgbClr val="74A48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1206500" y="4648200"/>
            <a:ext cx="161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FFFF"/>
                </a:solidFill>
                <a:latin typeface="Arial" charset="0"/>
                <a:cs typeface="Arial" charset="0"/>
              </a:rPr>
              <a:t>Bogoslof Area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FFFF"/>
                </a:solidFill>
                <a:latin typeface="Arial" charset="0"/>
                <a:cs typeface="Arial" charset="0"/>
              </a:rPr>
              <a:t>1988+</a:t>
            </a:r>
          </a:p>
        </p:txBody>
      </p:sp>
      <p:sp>
        <p:nvSpPr>
          <p:cNvPr id="68614" name="Text Box 9"/>
          <p:cNvSpPr txBox="1">
            <a:spLocks noChangeArrowheads="1"/>
          </p:cNvSpPr>
          <p:nvPr/>
        </p:nvSpPr>
        <p:spPr bwMode="auto">
          <a:xfrm>
            <a:off x="1133475" y="76200"/>
            <a:ext cx="7312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200" b="1">
                <a:latin typeface="Arial" charset="0"/>
                <a:cs typeface="Arial" charset="0"/>
              </a:rPr>
              <a:t>AFSC Major Acoustic -Trawl Surveys</a:t>
            </a:r>
          </a:p>
        </p:txBody>
      </p:sp>
      <p:sp>
        <p:nvSpPr>
          <p:cNvPr id="68615" name="Text Box 10"/>
          <p:cNvSpPr txBox="1">
            <a:spLocks noChangeArrowheads="1"/>
          </p:cNvSpPr>
          <p:nvPr/>
        </p:nvSpPr>
        <p:spPr bwMode="auto">
          <a:xfrm>
            <a:off x="1708150" y="3048000"/>
            <a:ext cx="159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charset="0"/>
                <a:cs typeface="Arial" charset="0"/>
              </a:rPr>
              <a:t>E. Bering Sea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charset="0"/>
                <a:cs typeface="Arial" charset="0"/>
              </a:rPr>
              <a:t>1979+</a:t>
            </a:r>
          </a:p>
        </p:txBody>
      </p:sp>
      <p:sp>
        <p:nvSpPr>
          <p:cNvPr id="68616" name="Freeform 19"/>
          <p:cNvSpPr>
            <a:spLocks/>
          </p:cNvSpPr>
          <p:nvPr/>
        </p:nvSpPr>
        <p:spPr bwMode="auto">
          <a:xfrm>
            <a:off x="390525" y="698500"/>
            <a:ext cx="1279525" cy="1847850"/>
          </a:xfrm>
          <a:custGeom>
            <a:avLst/>
            <a:gdLst>
              <a:gd name="T0" fmla="*/ 2147483647 w 806"/>
              <a:gd name="T1" fmla="*/ 2147483647 h 1164"/>
              <a:gd name="T2" fmla="*/ 2147483647 w 806"/>
              <a:gd name="T3" fmla="*/ 2147483647 h 1164"/>
              <a:gd name="T4" fmla="*/ 2147483647 w 806"/>
              <a:gd name="T5" fmla="*/ 2147483647 h 1164"/>
              <a:gd name="T6" fmla="*/ 2147483647 w 806"/>
              <a:gd name="T7" fmla="*/ 2147483647 h 1164"/>
              <a:gd name="T8" fmla="*/ 2147483647 w 806"/>
              <a:gd name="T9" fmla="*/ 2147483647 h 1164"/>
              <a:gd name="T10" fmla="*/ 2147483647 w 806"/>
              <a:gd name="T11" fmla="*/ 2147483647 h 1164"/>
              <a:gd name="T12" fmla="*/ 2147483647 w 806"/>
              <a:gd name="T13" fmla="*/ 2147483647 h 1164"/>
              <a:gd name="T14" fmla="*/ 2147483647 w 806"/>
              <a:gd name="T15" fmla="*/ 2147483647 h 1164"/>
              <a:gd name="T16" fmla="*/ 2147483647 w 806"/>
              <a:gd name="T17" fmla="*/ 2147483647 h 1164"/>
              <a:gd name="T18" fmla="*/ 2147483647 w 806"/>
              <a:gd name="T19" fmla="*/ 2147483647 h 1164"/>
              <a:gd name="T20" fmla="*/ 2147483647 w 806"/>
              <a:gd name="T21" fmla="*/ 2147483647 h 1164"/>
              <a:gd name="T22" fmla="*/ 2147483647 w 806"/>
              <a:gd name="T23" fmla="*/ 2147483647 h 1164"/>
              <a:gd name="T24" fmla="*/ 2147483647 w 806"/>
              <a:gd name="T25" fmla="*/ 2147483647 h 1164"/>
              <a:gd name="T26" fmla="*/ 2147483647 w 806"/>
              <a:gd name="T27" fmla="*/ 2147483647 h 1164"/>
              <a:gd name="T28" fmla="*/ 2147483647 w 806"/>
              <a:gd name="T29" fmla="*/ 2147483647 h 1164"/>
              <a:gd name="T30" fmla="*/ 2147483647 w 806"/>
              <a:gd name="T31" fmla="*/ 2147483647 h 1164"/>
              <a:gd name="T32" fmla="*/ 2147483647 w 806"/>
              <a:gd name="T33" fmla="*/ 2147483647 h 1164"/>
              <a:gd name="T34" fmla="*/ 2147483647 w 806"/>
              <a:gd name="T35" fmla="*/ 2147483647 h 1164"/>
              <a:gd name="T36" fmla="*/ 2147483647 w 806"/>
              <a:gd name="T37" fmla="*/ 2147483647 h 1164"/>
              <a:gd name="T38" fmla="*/ 2147483647 w 806"/>
              <a:gd name="T39" fmla="*/ 2147483647 h 1164"/>
              <a:gd name="T40" fmla="*/ 2147483647 w 806"/>
              <a:gd name="T41" fmla="*/ 2147483647 h 1164"/>
              <a:gd name="T42" fmla="*/ 2147483647 w 806"/>
              <a:gd name="T43" fmla="*/ 2147483647 h 1164"/>
              <a:gd name="T44" fmla="*/ 2147483647 w 806"/>
              <a:gd name="T45" fmla="*/ 2147483647 h 1164"/>
              <a:gd name="T46" fmla="*/ 2147483647 w 806"/>
              <a:gd name="T47" fmla="*/ 2147483647 h 1164"/>
              <a:gd name="T48" fmla="*/ 2147483647 w 806"/>
              <a:gd name="T49" fmla="*/ 2147483647 h 1164"/>
              <a:gd name="T50" fmla="*/ 2147483647 w 806"/>
              <a:gd name="T51" fmla="*/ 2147483647 h 1164"/>
              <a:gd name="T52" fmla="*/ 2147483647 w 806"/>
              <a:gd name="T53" fmla="*/ 2147483647 h 1164"/>
              <a:gd name="T54" fmla="*/ 2147483647 w 806"/>
              <a:gd name="T55" fmla="*/ 2147483647 h 1164"/>
              <a:gd name="T56" fmla="*/ 2147483647 w 806"/>
              <a:gd name="T57" fmla="*/ 2147483647 h 1164"/>
              <a:gd name="T58" fmla="*/ 2147483647 w 806"/>
              <a:gd name="T59" fmla="*/ 2147483647 h 1164"/>
              <a:gd name="T60" fmla="*/ 2147483647 w 806"/>
              <a:gd name="T61" fmla="*/ 2147483647 h 1164"/>
              <a:gd name="T62" fmla="*/ 2147483647 w 806"/>
              <a:gd name="T63" fmla="*/ 2147483647 h 1164"/>
              <a:gd name="T64" fmla="*/ 2147483647 w 806"/>
              <a:gd name="T65" fmla="*/ 2147483647 h 1164"/>
              <a:gd name="T66" fmla="*/ 2147483647 w 806"/>
              <a:gd name="T67" fmla="*/ 2147483647 h 1164"/>
              <a:gd name="T68" fmla="*/ 2147483647 w 806"/>
              <a:gd name="T69" fmla="*/ 2147483647 h 1164"/>
              <a:gd name="T70" fmla="*/ 2147483647 w 806"/>
              <a:gd name="T71" fmla="*/ 2147483647 h 116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06"/>
              <a:gd name="T109" fmla="*/ 0 h 1164"/>
              <a:gd name="T110" fmla="*/ 806 w 806"/>
              <a:gd name="T111" fmla="*/ 1164 h 116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06" h="1164">
                <a:moveTo>
                  <a:pt x="312" y="1164"/>
                </a:moveTo>
                <a:cubicBezTo>
                  <a:pt x="309" y="1099"/>
                  <a:pt x="323" y="900"/>
                  <a:pt x="268" y="845"/>
                </a:cubicBezTo>
                <a:cubicBezTo>
                  <a:pt x="254" y="804"/>
                  <a:pt x="248" y="763"/>
                  <a:pt x="241" y="721"/>
                </a:cubicBezTo>
                <a:cubicBezTo>
                  <a:pt x="253" y="673"/>
                  <a:pt x="240" y="652"/>
                  <a:pt x="224" y="606"/>
                </a:cubicBezTo>
                <a:cubicBezTo>
                  <a:pt x="215" y="552"/>
                  <a:pt x="220" y="493"/>
                  <a:pt x="162" y="473"/>
                </a:cubicBezTo>
                <a:cubicBezTo>
                  <a:pt x="156" y="464"/>
                  <a:pt x="148" y="456"/>
                  <a:pt x="144" y="446"/>
                </a:cubicBezTo>
                <a:cubicBezTo>
                  <a:pt x="139" y="432"/>
                  <a:pt x="142" y="415"/>
                  <a:pt x="135" y="402"/>
                </a:cubicBezTo>
                <a:cubicBezTo>
                  <a:pt x="125" y="382"/>
                  <a:pt x="104" y="368"/>
                  <a:pt x="91" y="349"/>
                </a:cubicBezTo>
                <a:cubicBezTo>
                  <a:pt x="88" y="331"/>
                  <a:pt x="89" y="312"/>
                  <a:pt x="82" y="296"/>
                </a:cubicBezTo>
                <a:cubicBezTo>
                  <a:pt x="77" y="284"/>
                  <a:pt x="59" y="281"/>
                  <a:pt x="55" y="269"/>
                </a:cubicBezTo>
                <a:cubicBezTo>
                  <a:pt x="46" y="244"/>
                  <a:pt x="54" y="214"/>
                  <a:pt x="46" y="189"/>
                </a:cubicBezTo>
                <a:cubicBezTo>
                  <a:pt x="39" y="169"/>
                  <a:pt x="11" y="136"/>
                  <a:pt x="11" y="136"/>
                </a:cubicBezTo>
                <a:cubicBezTo>
                  <a:pt x="34" y="67"/>
                  <a:pt x="0" y="149"/>
                  <a:pt x="46" y="92"/>
                </a:cubicBezTo>
                <a:cubicBezTo>
                  <a:pt x="81" y="48"/>
                  <a:pt x="23" y="76"/>
                  <a:pt x="82" y="56"/>
                </a:cubicBezTo>
                <a:cubicBezTo>
                  <a:pt x="101" y="0"/>
                  <a:pt x="135" y="34"/>
                  <a:pt x="179" y="47"/>
                </a:cubicBezTo>
                <a:cubicBezTo>
                  <a:pt x="196" y="114"/>
                  <a:pt x="205" y="111"/>
                  <a:pt x="268" y="127"/>
                </a:cubicBezTo>
                <a:cubicBezTo>
                  <a:pt x="312" y="156"/>
                  <a:pt x="318" y="154"/>
                  <a:pt x="374" y="145"/>
                </a:cubicBezTo>
                <a:cubicBezTo>
                  <a:pt x="425" y="111"/>
                  <a:pt x="494" y="111"/>
                  <a:pt x="552" y="92"/>
                </a:cubicBezTo>
                <a:cubicBezTo>
                  <a:pt x="570" y="104"/>
                  <a:pt x="585" y="120"/>
                  <a:pt x="605" y="127"/>
                </a:cubicBezTo>
                <a:cubicBezTo>
                  <a:pt x="623" y="133"/>
                  <a:pt x="658" y="145"/>
                  <a:pt x="658" y="145"/>
                </a:cubicBezTo>
                <a:cubicBezTo>
                  <a:pt x="717" y="186"/>
                  <a:pt x="693" y="223"/>
                  <a:pt x="746" y="260"/>
                </a:cubicBezTo>
                <a:cubicBezTo>
                  <a:pt x="759" y="300"/>
                  <a:pt x="767" y="341"/>
                  <a:pt x="791" y="375"/>
                </a:cubicBezTo>
                <a:cubicBezTo>
                  <a:pt x="794" y="384"/>
                  <a:pt x="806" y="394"/>
                  <a:pt x="800" y="402"/>
                </a:cubicBezTo>
                <a:cubicBezTo>
                  <a:pt x="787" y="419"/>
                  <a:pt x="746" y="437"/>
                  <a:pt x="746" y="437"/>
                </a:cubicBezTo>
                <a:cubicBezTo>
                  <a:pt x="729" y="495"/>
                  <a:pt x="729" y="501"/>
                  <a:pt x="667" y="517"/>
                </a:cubicBezTo>
                <a:cubicBezTo>
                  <a:pt x="619" y="548"/>
                  <a:pt x="605" y="556"/>
                  <a:pt x="552" y="570"/>
                </a:cubicBezTo>
                <a:cubicBezTo>
                  <a:pt x="490" y="630"/>
                  <a:pt x="511" y="602"/>
                  <a:pt x="481" y="650"/>
                </a:cubicBezTo>
                <a:cubicBezTo>
                  <a:pt x="479" y="658"/>
                  <a:pt x="468" y="702"/>
                  <a:pt x="463" y="712"/>
                </a:cubicBezTo>
                <a:cubicBezTo>
                  <a:pt x="453" y="731"/>
                  <a:pt x="427" y="765"/>
                  <a:pt x="427" y="765"/>
                </a:cubicBezTo>
                <a:cubicBezTo>
                  <a:pt x="424" y="780"/>
                  <a:pt x="424" y="795"/>
                  <a:pt x="419" y="809"/>
                </a:cubicBezTo>
                <a:cubicBezTo>
                  <a:pt x="415" y="819"/>
                  <a:pt x="403" y="825"/>
                  <a:pt x="401" y="836"/>
                </a:cubicBezTo>
                <a:cubicBezTo>
                  <a:pt x="394" y="865"/>
                  <a:pt x="397" y="896"/>
                  <a:pt x="392" y="925"/>
                </a:cubicBezTo>
                <a:cubicBezTo>
                  <a:pt x="391" y="934"/>
                  <a:pt x="386" y="942"/>
                  <a:pt x="383" y="951"/>
                </a:cubicBezTo>
                <a:cubicBezTo>
                  <a:pt x="380" y="1001"/>
                  <a:pt x="386" y="1053"/>
                  <a:pt x="374" y="1102"/>
                </a:cubicBezTo>
                <a:cubicBezTo>
                  <a:pt x="372" y="1111"/>
                  <a:pt x="356" y="1089"/>
                  <a:pt x="348" y="1093"/>
                </a:cubicBezTo>
                <a:cubicBezTo>
                  <a:pt x="318" y="1109"/>
                  <a:pt x="361" y="1164"/>
                  <a:pt x="312" y="1164"/>
                </a:cubicBezTo>
                <a:close/>
              </a:path>
            </a:pathLst>
          </a:custGeom>
          <a:solidFill>
            <a:srgbClr val="7E61D1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 rot="-19417621">
            <a:off x="2058988" y="5308600"/>
            <a:ext cx="395287" cy="122238"/>
          </a:xfrm>
          <a:prstGeom prst="rightArrow">
            <a:avLst>
              <a:gd name="adj1" fmla="val 50000"/>
              <a:gd name="adj2" fmla="val 80844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609600" y="2209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0"/>
            <a:ext cx="3810000" cy="2438400"/>
            <a:chOff x="0" y="0"/>
            <a:chExt cx="2352" cy="1728"/>
          </a:xfrm>
        </p:grpSpPr>
        <p:sp>
          <p:nvSpPr>
            <p:cNvPr id="68640" name="Line 12"/>
            <p:cNvSpPr>
              <a:spLocks noChangeShapeType="1"/>
            </p:cNvSpPr>
            <p:nvPr/>
          </p:nvSpPr>
          <p:spPr bwMode="auto">
            <a:xfrm flipH="1">
              <a:off x="480" y="0"/>
              <a:ext cx="1872" cy="134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1" name="Line 13"/>
            <p:cNvSpPr>
              <a:spLocks noChangeShapeType="1"/>
            </p:cNvSpPr>
            <p:nvPr/>
          </p:nvSpPr>
          <p:spPr bwMode="auto">
            <a:xfrm flipH="1">
              <a:off x="240" y="1392"/>
              <a:ext cx="240" cy="192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2" name="Line 14"/>
            <p:cNvSpPr>
              <a:spLocks noChangeShapeType="1"/>
            </p:cNvSpPr>
            <p:nvPr/>
          </p:nvSpPr>
          <p:spPr bwMode="auto">
            <a:xfrm flipH="1">
              <a:off x="0" y="1584"/>
              <a:ext cx="192" cy="14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3" name="Line 15"/>
            <p:cNvSpPr>
              <a:spLocks noChangeShapeType="1"/>
            </p:cNvSpPr>
            <p:nvPr/>
          </p:nvSpPr>
          <p:spPr bwMode="auto">
            <a:xfrm flipH="1">
              <a:off x="192" y="1584"/>
              <a:ext cx="4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0" name="Line 16"/>
          <p:cNvSpPr>
            <a:spLocks noChangeShapeType="1"/>
          </p:cNvSpPr>
          <p:nvPr/>
        </p:nvSpPr>
        <p:spPr bwMode="auto">
          <a:xfrm>
            <a:off x="777875" y="1897063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1" name="Text Box 17"/>
          <p:cNvSpPr txBox="1">
            <a:spLocks noChangeArrowheads="1"/>
          </p:cNvSpPr>
          <p:nvPr/>
        </p:nvSpPr>
        <p:spPr bwMode="auto">
          <a:xfrm rot="-1770043">
            <a:off x="1749425" y="828675"/>
            <a:ext cx="682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 b="1">
                <a:solidFill>
                  <a:srgbClr val="FFFFFF"/>
                </a:solidFill>
                <a:latin typeface="Arial" charset="0"/>
                <a:cs typeface="Arial" charset="0"/>
              </a:rPr>
              <a:t>Russia</a:t>
            </a:r>
          </a:p>
        </p:txBody>
      </p:sp>
      <p:sp>
        <p:nvSpPr>
          <p:cNvPr id="68622" name="Text Box 18"/>
          <p:cNvSpPr txBox="1">
            <a:spLocks noChangeArrowheads="1"/>
          </p:cNvSpPr>
          <p:nvPr/>
        </p:nvSpPr>
        <p:spPr bwMode="auto">
          <a:xfrm rot="-1911959">
            <a:off x="2314575" y="762000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 b="1">
                <a:solidFill>
                  <a:srgbClr val="FFFFFF"/>
                </a:solidFill>
                <a:latin typeface="Arial" charset="0"/>
                <a:cs typeface="Arial" charset="0"/>
              </a:rPr>
              <a:t>USA</a:t>
            </a:r>
          </a:p>
        </p:txBody>
      </p:sp>
      <p:sp>
        <p:nvSpPr>
          <p:cNvPr id="68623" name="Text Box 19"/>
          <p:cNvSpPr txBox="1">
            <a:spLocks noChangeArrowheads="1"/>
          </p:cNvSpPr>
          <p:nvPr/>
        </p:nvSpPr>
        <p:spPr bwMode="auto">
          <a:xfrm>
            <a:off x="1854200" y="3694113"/>
            <a:ext cx="1935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CC99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>
                <a:solidFill>
                  <a:srgbClr val="FFCC99"/>
                </a:solidFill>
                <a:latin typeface="Arial" charset="0"/>
                <a:cs typeface="Arial" charset="0"/>
              </a:rPr>
              <a:t>B = </a:t>
            </a:r>
            <a:r>
              <a:rPr lang="en-US" sz="1200" b="1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2.5 </a:t>
            </a:r>
            <a:r>
              <a:rPr lang="en-US" sz="1200" b="1" dirty="0">
                <a:solidFill>
                  <a:srgbClr val="FFCC99"/>
                </a:solidFill>
                <a:latin typeface="Arial" charset="0"/>
                <a:cs typeface="Arial" charset="0"/>
              </a:rPr>
              <a:t>million </a:t>
            </a:r>
            <a:r>
              <a:rPr lang="en-US" sz="1200" b="1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t (2018)</a:t>
            </a:r>
            <a:r>
              <a:rPr lang="en-US" sz="1800" dirty="0" smtClean="0">
                <a:solidFill>
                  <a:srgbClr val="FF0066"/>
                </a:solidFill>
                <a:latin typeface="Arial" charset="0"/>
                <a:cs typeface="Arial" charset="0"/>
              </a:rPr>
              <a:t> </a:t>
            </a:r>
            <a:endParaRPr lang="en-US" sz="1800" dirty="0">
              <a:solidFill>
                <a:srgbClr val="FF0066"/>
              </a:solidFill>
              <a:latin typeface="Arial" charset="0"/>
              <a:cs typeface="Arial" charset="0"/>
            </a:endParaRPr>
          </a:p>
        </p:txBody>
      </p:sp>
      <p:sp>
        <p:nvSpPr>
          <p:cNvPr id="68624" name="Text Box 20"/>
          <p:cNvSpPr txBox="1">
            <a:spLocks noChangeArrowheads="1"/>
          </p:cNvSpPr>
          <p:nvPr/>
        </p:nvSpPr>
        <p:spPr bwMode="auto">
          <a:xfrm>
            <a:off x="7032295" y="5742801"/>
            <a:ext cx="18069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 b="1" dirty="0">
                <a:solidFill>
                  <a:srgbClr val="FFCC99"/>
                </a:solidFill>
                <a:latin typeface="Arial" charset="0"/>
                <a:cs typeface="Arial" charset="0"/>
              </a:rPr>
              <a:t>B = </a:t>
            </a:r>
            <a:r>
              <a:rPr lang="en-US" sz="1200" b="1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1.3 million t (2019)</a:t>
            </a:r>
            <a:endParaRPr lang="en-US" sz="1200" b="1" dirty="0">
              <a:solidFill>
                <a:srgbClr val="FFCC99"/>
              </a:solidFill>
              <a:latin typeface="Arial" charset="0"/>
              <a:cs typeface="Arial" charset="0"/>
            </a:endParaRPr>
          </a:p>
        </p:txBody>
      </p:sp>
      <p:sp>
        <p:nvSpPr>
          <p:cNvPr id="68625" name="Text Box 21"/>
          <p:cNvSpPr txBox="1">
            <a:spLocks noChangeArrowheads="1"/>
          </p:cNvSpPr>
          <p:nvPr/>
        </p:nvSpPr>
        <p:spPr bwMode="auto">
          <a:xfrm>
            <a:off x="3581400" y="6400800"/>
            <a:ext cx="16450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 b="1" dirty="0">
                <a:solidFill>
                  <a:srgbClr val="FFCC99"/>
                </a:solidFill>
                <a:latin typeface="Arial" charset="0"/>
                <a:cs typeface="Arial" charset="0"/>
              </a:rPr>
              <a:t>B = </a:t>
            </a:r>
            <a:r>
              <a:rPr lang="en-US" sz="1200" b="1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17k tons (2018)</a:t>
            </a:r>
            <a:r>
              <a:rPr lang="en-US" sz="1800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 </a:t>
            </a:r>
            <a:endParaRPr lang="en-US" sz="1800" dirty="0">
              <a:solidFill>
                <a:srgbClr val="FFCC99"/>
              </a:solidFill>
              <a:latin typeface="Arial" charset="0"/>
              <a:cs typeface="Arial" charset="0"/>
            </a:endParaRPr>
          </a:p>
        </p:txBody>
      </p:sp>
      <p:sp>
        <p:nvSpPr>
          <p:cNvPr id="68626" name="Text Box 22"/>
          <p:cNvSpPr txBox="1">
            <a:spLocks noChangeArrowheads="1"/>
          </p:cNvSpPr>
          <p:nvPr/>
        </p:nvSpPr>
        <p:spPr bwMode="auto">
          <a:xfrm>
            <a:off x="457200" y="5334000"/>
            <a:ext cx="18069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 b="1" dirty="0">
                <a:solidFill>
                  <a:srgbClr val="FFCC99"/>
                </a:solidFill>
                <a:latin typeface="Arial" charset="0"/>
                <a:cs typeface="Arial" charset="0"/>
              </a:rPr>
              <a:t>B = </a:t>
            </a:r>
            <a:r>
              <a:rPr lang="en-US" sz="1200" b="1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0.7 million t (2018)</a:t>
            </a:r>
            <a:endParaRPr lang="en-US" sz="1200" b="1" dirty="0">
              <a:solidFill>
                <a:srgbClr val="FFCC99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4076700" y="5336350"/>
            <a:ext cx="231775" cy="302450"/>
          </a:xfrm>
          <a:custGeom>
            <a:avLst/>
            <a:gdLst>
              <a:gd name="connsiteX0" fmla="*/ 28876 w 221381"/>
              <a:gd name="connsiteY0" fmla="*/ 48126 h 259882"/>
              <a:gd name="connsiteX1" fmla="*/ 192505 w 221381"/>
              <a:gd name="connsiteY1" fmla="*/ 0 h 259882"/>
              <a:gd name="connsiteX2" fmla="*/ 192505 w 221381"/>
              <a:gd name="connsiteY2" fmla="*/ 0 h 259882"/>
              <a:gd name="connsiteX3" fmla="*/ 221381 w 221381"/>
              <a:gd name="connsiteY3" fmla="*/ 202130 h 259882"/>
              <a:gd name="connsiteX4" fmla="*/ 86627 w 221381"/>
              <a:gd name="connsiteY4" fmla="*/ 259882 h 259882"/>
              <a:gd name="connsiteX5" fmla="*/ 0 w 221381"/>
              <a:gd name="connsiteY5" fmla="*/ 163629 h 259882"/>
              <a:gd name="connsiteX6" fmla="*/ 28876 w 221381"/>
              <a:gd name="connsiteY6" fmla="*/ 48126 h 2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381" h="259882">
                <a:moveTo>
                  <a:pt x="28876" y="48126"/>
                </a:moveTo>
                <a:lnTo>
                  <a:pt x="192505" y="0"/>
                </a:lnTo>
                <a:lnTo>
                  <a:pt x="192505" y="0"/>
                </a:lnTo>
                <a:lnTo>
                  <a:pt x="221381" y="202130"/>
                </a:lnTo>
                <a:lnTo>
                  <a:pt x="86627" y="259882"/>
                </a:lnTo>
                <a:lnTo>
                  <a:pt x="0" y="163629"/>
                </a:lnTo>
                <a:lnTo>
                  <a:pt x="28876" y="48126"/>
                </a:lnTo>
                <a:close/>
              </a:path>
            </a:pathLst>
          </a:custGeom>
          <a:solidFill>
            <a:srgbClr val="ECA414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627" name="Freeform 23"/>
          <p:cNvSpPr>
            <a:spLocks/>
          </p:cNvSpPr>
          <p:nvPr/>
        </p:nvSpPr>
        <p:spPr bwMode="auto">
          <a:xfrm>
            <a:off x="1930400" y="5257800"/>
            <a:ext cx="3327400" cy="774700"/>
          </a:xfrm>
          <a:custGeom>
            <a:avLst/>
            <a:gdLst>
              <a:gd name="T0" fmla="*/ 2147483647 w 2096"/>
              <a:gd name="T1" fmla="*/ 2147483647 h 488"/>
              <a:gd name="T2" fmla="*/ 2147483647 w 2096"/>
              <a:gd name="T3" fmla="*/ 2147483647 h 488"/>
              <a:gd name="T4" fmla="*/ 2147483647 w 2096"/>
              <a:gd name="T5" fmla="*/ 2147483647 h 488"/>
              <a:gd name="T6" fmla="*/ 2147483647 w 2096"/>
              <a:gd name="T7" fmla="*/ 2147483647 h 488"/>
              <a:gd name="T8" fmla="*/ 2147483647 w 2096"/>
              <a:gd name="T9" fmla="*/ 2147483647 h 488"/>
              <a:gd name="T10" fmla="*/ 2147483647 w 2096"/>
              <a:gd name="T11" fmla="*/ 2147483647 h 488"/>
              <a:gd name="T12" fmla="*/ 2147483647 w 2096"/>
              <a:gd name="T13" fmla="*/ 2147483647 h 488"/>
              <a:gd name="T14" fmla="*/ 2147483647 w 2096"/>
              <a:gd name="T15" fmla="*/ 2147483647 h 488"/>
              <a:gd name="T16" fmla="*/ 2147483647 w 2096"/>
              <a:gd name="T17" fmla="*/ 2147483647 h 488"/>
              <a:gd name="T18" fmla="*/ 2147483647 w 2096"/>
              <a:gd name="T19" fmla="*/ 2147483647 h 488"/>
              <a:gd name="T20" fmla="*/ 2147483647 w 2096"/>
              <a:gd name="T21" fmla="*/ 2147483647 h 488"/>
              <a:gd name="T22" fmla="*/ 2147483647 w 2096"/>
              <a:gd name="T23" fmla="*/ 2147483647 h 488"/>
              <a:gd name="T24" fmla="*/ 2147483647 w 2096"/>
              <a:gd name="T25" fmla="*/ 0 h 488"/>
              <a:gd name="T26" fmla="*/ 2147483647 w 2096"/>
              <a:gd name="T27" fmla="*/ 2147483647 h 488"/>
              <a:gd name="T28" fmla="*/ 2147483647 w 2096"/>
              <a:gd name="T29" fmla="*/ 2147483647 h 488"/>
              <a:gd name="T30" fmla="*/ 2147483647 w 2096"/>
              <a:gd name="T31" fmla="*/ 2147483647 h 488"/>
              <a:gd name="T32" fmla="*/ 2147483647 w 2096"/>
              <a:gd name="T33" fmla="*/ 2147483647 h 488"/>
              <a:gd name="T34" fmla="*/ 2147483647 w 2096"/>
              <a:gd name="T35" fmla="*/ 2147483647 h 488"/>
              <a:gd name="T36" fmla="*/ 2147483647 w 2096"/>
              <a:gd name="T37" fmla="*/ 2147483647 h 488"/>
              <a:gd name="T38" fmla="*/ 2147483647 w 2096"/>
              <a:gd name="T39" fmla="*/ 2147483647 h 488"/>
              <a:gd name="T40" fmla="*/ 2147483647 w 2096"/>
              <a:gd name="T41" fmla="*/ 2147483647 h 488"/>
              <a:gd name="T42" fmla="*/ 2147483647 w 2096"/>
              <a:gd name="T43" fmla="*/ 2147483647 h 488"/>
              <a:gd name="T44" fmla="*/ 2147483647 w 2096"/>
              <a:gd name="T45" fmla="*/ 2147483647 h 488"/>
              <a:gd name="T46" fmla="*/ 2147483647 w 2096"/>
              <a:gd name="T47" fmla="*/ 2147483647 h 488"/>
              <a:gd name="T48" fmla="*/ 2147483647 w 2096"/>
              <a:gd name="T49" fmla="*/ 2147483647 h 488"/>
              <a:gd name="T50" fmla="*/ 2147483647 w 2096"/>
              <a:gd name="T51" fmla="*/ 2147483647 h 488"/>
              <a:gd name="T52" fmla="*/ 2147483647 w 2096"/>
              <a:gd name="T53" fmla="*/ 2147483647 h 488"/>
              <a:gd name="T54" fmla="*/ 2147483647 w 2096"/>
              <a:gd name="T55" fmla="*/ 2147483647 h 488"/>
              <a:gd name="T56" fmla="*/ 2147483647 w 2096"/>
              <a:gd name="T57" fmla="*/ 2147483647 h 4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096"/>
              <a:gd name="T88" fmla="*/ 0 h 488"/>
              <a:gd name="T89" fmla="*/ 2096 w 2096"/>
              <a:gd name="T90" fmla="*/ 488 h 48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096" h="488">
                <a:moveTo>
                  <a:pt x="80" y="432"/>
                </a:moveTo>
                <a:cubicBezTo>
                  <a:pt x="152" y="436"/>
                  <a:pt x="224" y="440"/>
                  <a:pt x="272" y="432"/>
                </a:cubicBezTo>
                <a:cubicBezTo>
                  <a:pt x="320" y="424"/>
                  <a:pt x="336" y="392"/>
                  <a:pt x="368" y="384"/>
                </a:cubicBezTo>
                <a:cubicBezTo>
                  <a:pt x="400" y="376"/>
                  <a:pt x="432" y="392"/>
                  <a:pt x="464" y="384"/>
                </a:cubicBezTo>
                <a:cubicBezTo>
                  <a:pt x="496" y="376"/>
                  <a:pt x="512" y="352"/>
                  <a:pt x="560" y="336"/>
                </a:cubicBezTo>
                <a:cubicBezTo>
                  <a:pt x="608" y="320"/>
                  <a:pt x="696" y="304"/>
                  <a:pt x="752" y="288"/>
                </a:cubicBezTo>
                <a:cubicBezTo>
                  <a:pt x="808" y="272"/>
                  <a:pt x="848" y="256"/>
                  <a:pt x="896" y="240"/>
                </a:cubicBezTo>
                <a:cubicBezTo>
                  <a:pt x="944" y="224"/>
                  <a:pt x="1000" y="208"/>
                  <a:pt x="1040" y="192"/>
                </a:cubicBezTo>
                <a:cubicBezTo>
                  <a:pt x="1080" y="176"/>
                  <a:pt x="1104" y="168"/>
                  <a:pt x="1136" y="144"/>
                </a:cubicBezTo>
                <a:cubicBezTo>
                  <a:pt x="1168" y="120"/>
                  <a:pt x="1192" y="56"/>
                  <a:pt x="1232" y="48"/>
                </a:cubicBezTo>
                <a:cubicBezTo>
                  <a:pt x="1272" y="40"/>
                  <a:pt x="1320" y="96"/>
                  <a:pt x="1376" y="96"/>
                </a:cubicBezTo>
                <a:cubicBezTo>
                  <a:pt x="1432" y="96"/>
                  <a:pt x="1512" y="64"/>
                  <a:pt x="1568" y="48"/>
                </a:cubicBezTo>
                <a:cubicBezTo>
                  <a:pt x="1624" y="32"/>
                  <a:pt x="1672" y="0"/>
                  <a:pt x="1712" y="0"/>
                </a:cubicBezTo>
                <a:cubicBezTo>
                  <a:pt x="1752" y="0"/>
                  <a:pt x="1776" y="40"/>
                  <a:pt x="1808" y="48"/>
                </a:cubicBezTo>
                <a:cubicBezTo>
                  <a:pt x="1840" y="56"/>
                  <a:pt x="1872" y="48"/>
                  <a:pt x="1904" y="48"/>
                </a:cubicBezTo>
                <a:cubicBezTo>
                  <a:pt x="1936" y="48"/>
                  <a:pt x="1976" y="24"/>
                  <a:pt x="2000" y="48"/>
                </a:cubicBezTo>
                <a:cubicBezTo>
                  <a:pt x="2024" y="72"/>
                  <a:pt x="2096" y="160"/>
                  <a:pt x="2048" y="192"/>
                </a:cubicBezTo>
                <a:cubicBezTo>
                  <a:pt x="2000" y="224"/>
                  <a:pt x="1816" y="232"/>
                  <a:pt x="1712" y="240"/>
                </a:cubicBezTo>
                <a:cubicBezTo>
                  <a:pt x="1608" y="248"/>
                  <a:pt x="1520" y="224"/>
                  <a:pt x="1424" y="240"/>
                </a:cubicBezTo>
                <a:cubicBezTo>
                  <a:pt x="1328" y="256"/>
                  <a:pt x="1224" y="312"/>
                  <a:pt x="1136" y="336"/>
                </a:cubicBezTo>
                <a:cubicBezTo>
                  <a:pt x="1048" y="360"/>
                  <a:pt x="968" y="376"/>
                  <a:pt x="896" y="384"/>
                </a:cubicBezTo>
                <a:cubicBezTo>
                  <a:pt x="824" y="392"/>
                  <a:pt x="784" y="376"/>
                  <a:pt x="704" y="384"/>
                </a:cubicBezTo>
                <a:cubicBezTo>
                  <a:pt x="624" y="392"/>
                  <a:pt x="488" y="416"/>
                  <a:pt x="416" y="432"/>
                </a:cubicBezTo>
                <a:cubicBezTo>
                  <a:pt x="344" y="448"/>
                  <a:pt x="320" y="472"/>
                  <a:pt x="272" y="480"/>
                </a:cubicBezTo>
                <a:cubicBezTo>
                  <a:pt x="224" y="488"/>
                  <a:pt x="168" y="480"/>
                  <a:pt x="128" y="480"/>
                </a:cubicBezTo>
                <a:cubicBezTo>
                  <a:pt x="88" y="480"/>
                  <a:pt x="48" y="488"/>
                  <a:pt x="32" y="480"/>
                </a:cubicBezTo>
                <a:cubicBezTo>
                  <a:pt x="16" y="472"/>
                  <a:pt x="0" y="440"/>
                  <a:pt x="32" y="432"/>
                </a:cubicBezTo>
                <a:cubicBezTo>
                  <a:pt x="64" y="424"/>
                  <a:pt x="224" y="432"/>
                  <a:pt x="224" y="432"/>
                </a:cubicBezTo>
                <a:cubicBezTo>
                  <a:pt x="224" y="432"/>
                  <a:pt x="128" y="432"/>
                  <a:pt x="32" y="432"/>
                </a:cubicBezTo>
              </a:path>
            </a:pathLst>
          </a:custGeom>
          <a:solidFill>
            <a:srgbClr val="74A483"/>
          </a:solidFill>
          <a:ln w="9525">
            <a:solidFill>
              <a:srgbClr val="74A48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8" name="Freeform 24"/>
          <p:cNvSpPr>
            <a:spLocks/>
          </p:cNvSpPr>
          <p:nvPr/>
        </p:nvSpPr>
        <p:spPr bwMode="auto">
          <a:xfrm>
            <a:off x="8008938" y="3087688"/>
            <a:ext cx="568325" cy="338137"/>
          </a:xfrm>
          <a:custGeom>
            <a:avLst/>
            <a:gdLst>
              <a:gd name="T0" fmla="*/ 2147483647 w 358"/>
              <a:gd name="T1" fmla="*/ 2147483647 h 213"/>
              <a:gd name="T2" fmla="*/ 2147483647 w 358"/>
              <a:gd name="T3" fmla="*/ 2147483647 h 213"/>
              <a:gd name="T4" fmla="*/ 2147483647 w 358"/>
              <a:gd name="T5" fmla="*/ 2147483647 h 213"/>
              <a:gd name="T6" fmla="*/ 2147483647 w 358"/>
              <a:gd name="T7" fmla="*/ 2147483647 h 213"/>
              <a:gd name="T8" fmla="*/ 2147483647 w 358"/>
              <a:gd name="T9" fmla="*/ 2147483647 h 213"/>
              <a:gd name="T10" fmla="*/ 2147483647 w 358"/>
              <a:gd name="T11" fmla="*/ 2147483647 h 213"/>
              <a:gd name="T12" fmla="*/ 2147483647 w 358"/>
              <a:gd name="T13" fmla="*/ 2147483647 h 213"/>
              <a:gd name="T14" fmla="*/ 2147483647 w 358"/>
              <a:gd name="T15" fmla="*/ 2147483647 h 213"/>
              <a:gd name="T16" fmla="*/ 2147483647 w 358"/>
              <a:gd name="T17" fmla="*/ 2147483647 h 213"/>
              <a:gd name="T18" fmla="*/ 2147483647 w 358"/>
              <a:gd name="T19" fmla="*/ 2147483647 h 213"/>
              <a:gd name="T20" fmla="*/ 2147483647 w 358"/>
              <a:gd name="T21" fmla="*/ 2147483647 h 213"/>
              <a:gd name="T22" fmla="*/ 2147483647 w 358"/>
              <a:gd name="T23" fmla="*/ 2147483647 h 213"/>
              <a:gd name="T24" fmla="*/ 2147483647 w 358"/>
              <a:gd name="T25" fmla="*/ 2147483647 h 213"/>
              <a:gd name="T26" fmla="*/ 2147483647 w 358"/>
              <a:gd name="T27" fmla="*/ 2147483647 h 213"/>
              <a:gd name="T28" fmla="*/ 2147483647 w 358"/>
              <a:gd name="T29" fmla="*/ 2147483647 h 213"/>
              <a:gd name="T30" fmla="*/ 2147483647 w 358"/>
              <a:gd name="T31" fmla="*/ 2147483647 h 213"/>
              <a:gd name="T32" fmla="*/ 2147483647 w 358"/>
              <a:gd name="T33" fmla="*/ 2147483647 h 213"/>
              <a:gd name="T34" fmla="*/ 2147483647 w 358"/>
              <a:gd name="T35" fmla="*/ 2147483647 h 213"/>
              <a:gd name="T36" fmla="*/ 2147483647 w 358"/>
              <a:gd name="T37" fmla="*/ 2147483647 h 213"/>
              <a:gd name="T38" fmla="*/ 2147483647 w 358"/>
              <a:gd name="T39" fmla="*/ 2147483647 h 213"/>
              <a:gd name="T40" fmla="*/ 2147483647 w 358"/>
              <a:gd name="T41" fmla="*/ 2147483647 h 213"/>
              <a:gd name="T42" fmla="*/ 2147483647 w 358"/>
              <a:gd name="T43" fmla="*/ 2147483647 h 213"/>
              <a:gd name="T44" fmla="*/ 2147483647 w 358"/>
              <a:gd name="T45" fmla="*/ 2147483647 h 213"/>
              <a:gd name="T46" fmla="*/ 2147483647 w 358"/>
              <a:gd name="T47" fmla="*/ 2147483647 h 213"/>
              <a:gd name="T48" fmla="*/ 2147483647 w 358"/>
              <a:gd name="T49" fmla="*/ 2147483647 h 213"/>
              <a:gd name="T50" fmla="*/ 2147483647 w 358"/>
              <a:gd name="T51" fmla="*/ 2147483647 h 213"/>
              <a:gd name="T52" fmla="*/ 2147483647 w 358"/>
              <a:gd name="T53" fmla="*/ 2147483647 h 213"/>
              <a:gd name="T54" fmla="*/ 2147483647 w 358"/>
              <a:gd name="T55" fmla="*/ 2147483647 h 213"/>
              <a:gd name="T56" fmla="*/ 2147483647 w 358"/>
              <a:gd name="T57" fmla="*/ 2147483647 h 213"/>
              <a:gd name="T58" fmla="*/ 2147483647 w 358"/>
              <a:gd name="T59" fmla="*/ 2147483647 h 213"/>
              <a:gd name="T60" fmla="*/ 2147483647 w 358"/>
              <a:gd name="T61" fmla="*/ 2147483647 h 213"/>
              <a:gd name="T62" fmla="*/ 2147483647 w 358"/>
              <a:gd name="T63" fmla="*/ 2147483647 h 213"/>
              <a:gd name="T64" fmla="*/ 2147483647 w 358"/>
              <a:gd name="T65" fmla="*/ 2147483647 h 213"/>
              <a:gd name="T66" fmla="*/ 2147483647 w 358"/>
              <a:gd name="T67" fmla="*/ 2147483647 h 213"/>
              <a:gd name="T68" fmla="*/ 2147483647 w 358"/>
              <a:gd name="T69" fmla="*/ 2147483647 h 213"/>
              <a:gd name="T70" fmla="*/ 2147483647 w 358"/>
              <a:gd name="T71" fmla="*/ 2147483647 h 21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58"/>
              <a:gd name="T109" fmla="*/ 0 h 213"/>
              <a:gd name="T110" fmla="*/ 358 w 358"/>
              <a:gd name="T111" fmla="*/ 213 h 21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58" h="213">
                <a:moveTo>
                  <a:pt x="5" y="145"/>
                </a:moveTo>
                <a:cubicBezTo>
                  <a:pt x="1" y="114"/>
                  <a:pt x="22" y="130"/>
                  <a:pt x="46" y="127"/>
                </a:cubicBezTo>
                <a:cubicBezTo>
                  <a:pt x="60" y="121"/>
                  <a:pt x="48" y="122"/>
                  <a:pt x="72" y="119"/>
                </a:cubicBezTo>
                <a:cubicBezTo>
                  <a:pt x="79" y="108"/>
                  <a:pt x="84" y="108"/>
                  <a:pt x="96" y="106"/>
                </a:cubicBezTo>
                <a:cubicBezTo>
                  <a:pt x="101" y="109"/>
                  <a:pt x="103" y="112"/>
                  <a:pt x="109" y="109"/>
                </a:cubicBezTo>
                <a:cubicBezTo>
                  <a:pt x="111" y="99"/>
                  <a:pt x="116" y="100"/>
                  <a:pt x="126" y="98"/>
                </a:cubicBezTo>
                <a:cubicBezTo>
                  <a:pt x="129" y="91"/>
                  <a:pt x="131" y="93"/>
                  <a:pt x="137" y="89"/>
                </a:cubicBezTo>
                <a:cubicBezTo>
                  <a:pt x="138" y="86"/>
                  <a:pt x="140" y="84"/>
                  <a:pt x="141" y="81"/>
                </a:cubicBezTo>
                <a:cubicBezTo>
                  <a:pt x="142" y="78"/>
                  <a:pt x="149" y="77"/>
                  <a:pt x="149" y="77"/>
                </a:cubicBezTo>
                <a:cubicBezTo>
                  <a:pt x="153" y="72"/>
                  <a:pt x="161" y="61"/>
                  <a:pt x="161" y="61"/>
                </a:cubicBezTo>
                <a:cubicBezTo>
                  <a:pt x="162" y="56"/>
                  <a:pt x="162" y="53"/>
                  <a:pt x="165" y="49"/>
                </a:cubicBezTo>
                <a:cubicBezTo>
                  <a:pt x="167" y="46"/>
                  <a:pt x="171" y="41"/>
                  <a:pt x="171" y="41"/>
                </a:cubicBezTo>
                <a:cubicBezTo>
                  <a:pt x="175" y="23"/>
                  <a:pt x="182" y="26"/>
                  <a:pt x="200" y="25"/>
                </a:cubicBezTo>
                <a:cubicBezTo>
                  <a:pt x="207" y="22"/>
                  <a:pt x="214" y="24"/>
                  <a:pt x="222" y="23"/>
                </a:cubicBezTo>
                <a:cubicBezTo>
                  <a:pt x="232" y="19"/>
                  <a:pt x="237" y="20"/>
                  <a:pt x="248" y="21"/>
                </a:cubicBezTo>
                <a:cubicBezTo>
                  <a:pt x="261" y="26"/>
                  <a:pt x="275" y="28"/>
                  <a:pt x="288" y="23"/>
                </a:cubicBezTo>
                <a:cubicBezTo>
                  <a:pt x="291" y="17"/>
                  <a:pt x="296" y="16"/>
                  <a:pt x="299" y="10"/>
                </a:cubicBezTo>
                <a:cubicBezTo>
                  <a:pt x="301" y="0"/>
                  <a:pt x="303" y="0"/>
                  <a:pt x="312" y="2"/>
                </a:cubicBezTo>
                <a:cubicBezTo>
                  <a:pt x="326" y="1"/>
                  <a:pt x="337" y="2"/>
                  <a:pt x="350" y="4"/>
                </a:cubicBezTo>
                <a:cubicBezTo>
                  <a:pt x="356" y="22"/>
                  <a:pt x="358" y="48"/>
                  <a:pt x="350" y="65"/>
                </a:cubicBezTo>
                <a:cubicBezTo>
                  <a:pt x="348" y="70"/>
                  <a:pt x="326" y="73"/>
                  <a:pt x="321" y="74"/>
                </a:cubicBezTo>
                <a:cubicBezTo>
                  <a:pt x="303" y="83"/>
                  <a:pt x="286" y="87"/>
                  <a:pt x="265" y="90"/>
                </a:cubicBezTo>
                <a:cubicBezTo>
                  <a:pt x="252" y="96"/>
                  <a:pt x="235" y="100"/>
                  <a:pt x="221" y="101"/>
                </a:cubicBezTo>
                <a:cubicBezTo>
                  <a:pt x="209" y="103"/>
                  <a:pt x="208" y="107"/>
                  <a:pt x="203" y="117"/>
                </a:cubicBezTo>
                <a:cubicBezTo>
                  <a:pt x="201" y="128"/>
                  <a:pt x="198" y="132"/>
                  <a:pt x="193" y="141"/>
                </a:cubicBezTo>
                <a:cubicBezTo>
                  <a:pt x="192" y="147"/>
                  <a:pt x="176" y="149"/>
                  <a:pt x="176" y="149"/>
                </a:cubicBezTo>
                <a:cubicBezTo>
                  <a:pt x="172" y="157"/>
                  <a:pt x="174" y="162"/>
                  <a:pt x="166" y="167"/>
                </a:cubicBezTo>
                <a:cubicBezTo>
                  <a:pt x="162" y="174"/>
                  <a:pt x="153" y="175"/>
                  <a:pt x="145" y="177"/>
                </a:cubicBezTo>
                <a:cubicBezTo>
                  <a:pt x="140" y="182"/>
                  <a:pt x="142" y="187"/>
                  <a:pt x="134" y="189"/>
                </a:cubicBezTo>
                <a:cubicBezTo>
                  <a:pt x="121" y="207"/>
                  <a:pt x="118" y="205"/>
                  <a:pt x="93" y="207"/>
                </a:cubicBezTo>
                <a:cubicBezTo>
                  <a:pt x="86" y="209"/>
                  <a:pt x="79" y="212"/>
                  <a:pt x="72" y="213"/>
                </a:cubicBezTo>
                <a:cubicBezTo>
                  <a:pt x="57" y="212"/>
                  <a:pt x="42" y="212"/>
                  <a:pt x="27" y="209"/>
                </a:cubicBezTo>
                <a:cubicBezTo>
                  <a:pt x="29" y="192"/>
                  <a:pt x="27" y="182"/>
                  <a:pt x="17" y="169"/>
                </a:cubicBezTo>
                <a:cubicBezTo>
                  <a:pt x="14" y="165"/>
                  <a:pt x="13" y="160"/>
                  <a:pt x="9" y="157"/>
                </a:cubicBezTo>
                <a:cubicBezTo>
                  <a:pt x="6" y="155"/>
                  <a:pt x="1" y="151"/>
                  <a:pt x="1" y="151"/>
                </a:cubicBezTo>
                <a:cubicBezTo>
                  <a:pt x="0" y="147"/>
                  <a:pt x="0" y="136"/>
                  <a:pt x="5" y="145"/>
                </a:cubicBezTo>
                <a:close/>
              </a:path>
            </a:pathLst>
          </a:custGeom>
          <a:solidFill>
            <a:srgbClr val="003399"/>
          </a:solidFill>
          <a:ln w="952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42"/>
          <p:cNvSpPr/>
          <p:nvPr/>
        </p:nvSpPr>
        <p:spPr bwMode="auto">
          <a:xfrm>
            <a:off x="6477000" y="4751379"/>
            <a:ext cx="314325" cy="325732"/>
          </a:xfrm>
          <a:custGeom>
            <a:avLst/>
            <a:gdLst>
              <a:gd name="connsiteX0" fmla="*/ 28876 w 221381"/>
              <a:gd name="connsiteY0" fmla="*/ 48126 h 259882"/>
              <a:gd name="connsiteX1" fmla="*/ 192505 w 221381"/>
              <a:gd name="connsiteY1" fmla="*/ 0 h 259882"/>
              <a:gd name="connsiteX2" fmla="*/ 192505 w 221381"/>
              <a:gd name="connsiteY2" fmla="*/ 0 h 259882"/>
              <a:gd name="connsiteX3" fmla="*/ 221381 w 221381"/>
              <a:gd name="connsiteY3" fmla="*/ 202130 h 259882"/>
              <a:gd name="connsiteX4" fmla="*/ 86627 w 221381"/>
              <a:gd name="connsiteY4" fmla="*/ 259882 h 259882"/>
              <a:gd name="connsiteX5" fmla="*/ 0 w 221381"/>
              <a:gd name="connsiteY5" fmla="*/ 163629 h 259882"/>
              <a:gd name="connsiteX6" fmla="*/ 28876 w 221381"/>
              <a:gd name="connsiteY6" fmla="*/ 48126 h 2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381" h="259882">
                <a:moveTo>
                  <a:pt x="28876" y="48126"/>
                </a:moveTo>
                <a:lnTo>
                  <a:pt x="192505" y="0"/>
                </a:lnTo>
                <a:lnTo>
                  <a:pt x="192505" y="0"/>
                </a:lnTo>
                <a:lnTo>
                  <a:pt x="221381" y="202130"/>
                </a:lnTo>
                <a:lnTo>
                  <a:pt x="86627" y="259882"/>
                </a:lnTo>
                <a:lnTo>
                  <a:pt x="0" y="163629"/>
                </a:lnTo>
                <a:lnTo>
                  <a:pt x="28876" y="48126"/>
                </a:lnTo>
                <a:close/>
              </a:path>
            </a:pathLst>
          </a:custGeom>
          <a:solidFill>
            <a:srgbClr val="0E96F2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629" name="Freeform 25"/>
          <p:cNvSpPr>
            <a:spLocks/>
          </p:cNvSpPr>
          <p:nvPr/>
        </p:nvSpPr>
        <p:spPr bwMode="auto">
          <a:xfrm>
            <a:off x="5029200" y="3276600"/>
            <a:ext cx="3048000" cy="2286000"/>
          </a:xfrm>
          <a:custGeom>
            <a:avLst/>
            <a:gdLst>
              <a:gd name="T0" fmla="*/ 2147483647 w 1920"/>
              <a:gd name="T1" fmla="*/ 2147483647 h 1440"/>
              <a:gd name="T2" fmla="*/ 2147483647 w 1920"/>
              <a:gd name="T3" fmla="*/ 2147483647 h 1440"/>
              <a:gd name="T4" fmla="*/ 2147483647 w 1920"/>
              <a:gd name="T5" fmla="*/ 2147483647 h 1440"/>
              <a:gd name="T6" fmla="*/ 2147483647 w 1920"/>
              <a:gd name="T7" fmla="*/ 2147483647 h 1440"/>
              <a:gd name="T8" fmla="*/ 2147483647 w 1920"/>
              <a:gd name="T9" fmla="*/ 2147483647 h 1440"/>
              <a:gd name="T10" fmla="*/ 2147483647 w 1920"/>
              <a:gd name="T11" fmla="*/ 2147483647 h 1440"/>
              <a:gd name="T12" fmla="*/ 2147483647 w 1920"/>
              <a:gd name="T13" fmla="*/ 2147483647 h 1440"/>
              <a:gd name="T14" fmla="*/ 2147483647 w 1920"/>
              <a:gd name="T15" fmla="*/ 2147483647 h 1440"/>
              <a:gd name="T16" fmla="*/ 2147483647 w 1920"/>
              <a:gd name="T17" fmla="*/ 2147483647 h 1440"/>
              <a:gd name="T18" fmla="*/ 2147483647 w 1920"/>
              <a:gd name="T19" fmla="*/ 2147483647 h 1440"/>
              <a:gd name="T20" fmla="*/ 2147483647 w 1920"/>
              <a:gd name="T21" fmla="*/ 2147483647 h 1440"/>
              <a:gd name="T22" fmla="*/ 2147483647 w 1920"/>
              <a:gd name="T23" fmla="*/ 2147483647 h 1440"/>
              <a:gd name="T24" fmla="*/ 2147483647 w 1920"/>
              <a:gd name="T25" fmla="*/ 2147483647 h 1440"/>
              <a:gd name="T26" fmla="*/ 2147483647 w 1920"/>
              <a:gd name="T27" fmla="*/ 2147483647 h 1440"/>
              <a:gd name="T28" fmla="*/ 2147483647 w 1920"/>
              <a:gd name="T29" fmla="*/ 2147483647 h 1440"/>
              <a:gd name="T30" fmla="*/ 2147483647 w 1920"/>
              <a:gd name="T31" fmla="*/ 2147483647 h 1440"/>
              <a:gd name="T32" fmla="*/ 2147483647 w 1920"/>
              <a:gd name="T33" fmla="*/ 2147483647 h 1440"/>
              <a:gd name="T34" fmla="*/ 2147483647 w 1920"/>
              <a:gd name="T35" fmla="*/ 2147483647 h 1440"/>
              <a:gd name="T36" fmla="*/ 2147483647 w 1920"/>
              <a:gd name="T37" fmla="*/ 2147483647 h 1440"/>
              <a:gd name="T38" fmla="*/ 2147483647 w 1920"/>
              <a:gd name="T39" fmla="*/ 2147483647 h 1440"/>
              <a:gd name="T40" fmla="*/ 2147483647 w 1920"/>
              <a:gd name="T41" fmla="*/ 2147483647 h 1440"/>
              <a:gd name="T42" fmla="*/ 2147483647 w 1920"/>
              <a:gd name="T43" fmla="*/ 2147483647 h 1440"/>
              <a:gd name="T44" fmla="*/ 2147483647 w 1920"/>
              <a:gd name="T45" fmla="*/ 2147483647 h 1440"/>
              <a:gd name="T46" fmla="*/ 2147483647 w 1920"/>
              <a:gd name="T47" fmla="*/ 2147483647 h 1440"/>
              <a:gd name="T48" fmla="*/ 2147483647 w 1920"/>
              <a:gd name="T49" fmla="*/ 2147483647 h 1440"/>
              <a:gd name="T50" fmla="*/ 2147483647 w 1920"/>
              <a:gd name="T51" fmla="*/ 0 h 1440"/>
              <a:gd name="T52" fmla="*/ 2147483647 w 1920"/>
              <a:gd name="T53" fmla="*/ 2147483647 h 1440"/>
              <a:gd name="T54" fmla="*/ 2147483647 w 1920"/>
              <a:gd name="T55" fmla="*/ 2147483647 h 1440"/>
              <a:gd name="T56" fmla="*/ 2147483647 w 1920"/>
              <a:gd name="T57" fmla="*/ 2147483647 h 1440"/>
              <a:gd name="T58" fmla="*/ 2147483647 w 1920"/>
              <a:gd name="T59" fmla="*/ 2147483647 h 1440"/>
              <a:gd name="T60" fmla="*/ 2147483647 w 1920"/>
              <a:gd name="T61" fmla="*/ 2147483647 h 1440"/>
              <a:gd name="T62" fmla="*/ 2147483647 w 1920"/>
              <a:gd name="T63" fmla="*/ 2147483647 h 1440"/>
              <a:gd name="T64" fmla="*/ 2147483647 w 1920"/>
              <a:gd name="T65" fmla="*/ 2147483647 h 1440"/>
              <a:gd name="T66" fmla="*/ 2147483647 w 1920"/>
              <a:gd name="T67" fmla="*/ 2147483647 h 1440"/>
              <a:gd name="T68" fmla="*/ 2147483647 w 1920"/>
              <a:gd name="T69" fmla="*/ 2147483647 h 1440"/>
              <a:gd name="T70" fmla="*/ 2147483647 w 1920"/>
              <a:gd name="T71" fmla="*/ 2147483647 h 1440"/>
              <a:gd name="T72" fmla="*/ 2147483647 w 1920"/>
              <a:gd name="T73" fmla="*/ 2147483647 h 1440"/>
              <a:gd name="T74" fmla="*/ 2147483647 w 1920"/>
              <a:gd name="T75" fmla="*/ 2147483647 h 1440"/>
              <a:gd name="T76" fmla="*/ 2147483647 w 1920"/>
              <a:gd name="T77" fmla="*/ 2147483647 h 1440"/>
              <a:gd name="T78" fmla="*/ 2147483647 w 1920"/>
              <a:gd name="T79" fmla="*/ 2147483647 h 1440"/>
              <a:gd name="T80" fmla="*/ 2147483647 w 1920"/>
              <a:gd name="T81" fmla="*/ 2147483647 h 1440"/>
              <a:gd name="T82" fmla="*/ 2147483647 w 1920"/>
              <a:gd name="T83" fmla="*/ 2147483647 h 1440"/>
              <a:gd name="T84" fmla="*/ 2147483647 w 1920"/>
              <a:gd name="T85" fmla="*/ 2147483647 h 1440"/>
              <a:gd name="T86" fmla="*/ 2147483647 w 1920"/>
              <a:gd name="T87" fmla="*/ 2147483647 h 1440"/>
              <a:gd name="T88" fmla="*/ 0 w 1920"/>
              <a:gd name="T89" fmla="*/ 2147483647 h 144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20"/>
              <a:gd name="T136" fmla="*/ 0 h 1440"/>
              <a:gd name="T137" fmla="*/ 1920 w 1920"/>
              <a:gd name="T138" fmla="*/ 1440 h 144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20" h="1440">
                <a:moveTo>
                  <a:pt x="29" y="1277"/>
                </a:moveTo>
                <a:cubicBezTo>
                  <a:pt x="24" y="1259"/>
                  <a:pt x="26" y="1242"/>
                  <a:pt x="16" y="1226"/>
                </a:cubicBezTo>
                <a:cubicBezTo>
                  <a:pt x="9" y="1202"/>
                  <a:pt x="10" y="1211"/>
                  <a:pt x="16" y="1168"/>
                </a:cubicBezTo>
                <a:cubicBezTo>
                  <a:pt x="17" y="1161"/>
                  <a:pt x="22" y="1149"/>
                  <a:pt x="22" y="1149"/>
                </a:cubicBezTo>
                <a:cubicBezTo>
                  <a:pt x="17" y="1108"/>
                  <a:pt x="4" y="1094"/>
                  <a:pt x="45" y="1078"/>
                </a:cubicBezTo>
                <a:cubicBezTo>
                  <a:pt x="77" y="1082"/>
                  <a:pt x="64" y="1082"/>
                  <a:pt x="83" y="1082"/>
                </a:cubicBezTo>
                <a:lnTo>
                  <a:pt x="144" y="1056"/>
                </a:lnTo>
                <a:lnTo>
                  <a:pt x="192" y="1008"/>
                </a:lnTo>
                <a:lnTo>
                  <a:pt x="192" y="960"/>
                </a:lnTo>
                <a:lnTo>
                  <a:pt x="240" y="912"/>
                </a:lnTo>
                <a:lnTo>
                  <a:pt x="288" y="864"/>
                </a:lnTo>
                <a:lnTo>
                  <a:pt x="336" y="864"/>
                </a:lnTo>
                <a:lnTo>
                  <a:pt x="384" y="816"/>
                </a:lnTo>
                <a:lnTo>
                  <a:pt x="384" y="768"/>
                </a:lnTo>
                <a:lnTo>
                  <a:pt x="432" y="816"/>
                </a:lnTo>
                <a:lnTo>
                  <a:pt x="432" y="864"/>
                </a:lnTo>
                <a:lnTo>
                  <a:pt x="432" y="912"/>
                </a:lnTo>
                <a:lnTo>
                  <a:pt x="480" y="960"/>
                </a:lnTo>
                <a:lnTo>
                  <a:pt x="528" y="960"/>
                </a:lnTo>
                <a:lnTo>
                  <a:pt x="576" y="960"/>
                </a:lnTo>
                <a:lnTo>
                  <a:pt x="672" y="912"/>
                </a:lnTo>
                <a:lnTo>
                  <a:pt x="672" y="864"/>
                </a:lnTo>
                <a:lnTo>
                  <a:pt x="720" y="864"/>
                </a:lnTo>
                <a:lnTo>
                  <a:pt x="768" y="912"/>
                </a:lnTo>
                <a:lnTo>
                  <a:pt x="816" y="912"/>
                </a:lnTo>
                <a:lnTo>
                  <a:pt x="864" y="912"/>
                </a:lnTo>
                <a:lnTo>
                  <a:pt x="912" y="912"/>
                </a:lnTo>
                <a:lnTo>
                  <a:pt x="912" y="864"/>
                </a:lnTo>
                <a:lnTo>
                  <a:pt x="912" y="816"/>
                </a:lnTo>
                <a:lnTo>
                  <a:pt x="960" y="768"/>
                </a:lnTo>
                <a:lnTo>
                  <a:pt x="1008" y="720"/>
                </a:lnTo>
                <a:lnTo>
                  <a:pt x="1056" y="720"/>
                </a:lnTo>
                <a:lnTo>
                  <a:pt x="1056" y="672"/>
                </a:lnTo>
                <a:lnTo>
                  <a:pt x="1104" y="672"/>
                </a:lnTo>
                <a:lnTo>
                  <a:pt x="1104" y="624"/>
                </a:lnTo>
                <a:lnTo>
                  <a:pt x="1152" y="576"/>
                </a:lnTo>
                <a:lnTo>
                  <a:pt x="1248" y="576"/>
                </a:lnTo>
                <a:lnTo>
                  <a:pt x="1344" y="576"/>
                </a:lnTo>
                <a:lnTo>
                  <a:pt x="1392" y="528"/>
                </a:lnTo>
                <a:lnTo>
                  <a:pt x="1440" y="480"/>
                </a:lnTo>
                <a:lnTo>
                  <a:pt x="1488" y="384"/>
                </a:lnTo>
                <a:lnTo>
                  <a:pt x="1536" y="336"/>
                </a:lnTo>
                <a:lnTo>
                  <a:pt x="1584" y="288"/>
                </a:lnTo>
                <a:lnTo>
                  <a:pt x="1584" y="240"/>
                </a:lnTo>
                <a:lnTo>
                  <a:pt x="1632" y="144"/>
                </a:lnTo>
                <a:lnTo>
                  <a:pt x="1680" y="96"/>
                </a:lnTo>
                <a:lnTo>
                  <a:pt x="1728" y="48"/>
                </a:lnTo>
                <a:lnTo>
                  <a:pt x="1824" y="48"/>
                </a:lnTo>
                <a:lnTo>
                  <a:pt x="1872" y="48"/>
                </a:lnTo>
                <a:lnTo>
                  <a:pt x="1824" y="48"/>
                </a:lnTo>
                <a:lnTo>
                  <a:pt x="1824" y="0"/>
                </a:lnTo>
                <a:lnTo>
                  <a:pt x="1872" y="0"/>
                </a:lnTo>
                <a:lnTo>
                  <a:pt x="1920" y="48"/>
                </a:lnTo>
                <a:lnTo>
                  <a:pt x="1920" y="96"/>
                </a:lnTo>
                <a:lnTo>
                  <a:pt x="1872" y="96"/>
                </a:lnTo>
                <a:lnTo>
                  <a:pt x="1824" y="144"/>
                </a:lnTo>
                <a:lnTo>
                  <a:pt x="1824" y="192"/>
                </a:lnTo>
                <a:lnTo>
                  <a:pt x="1776" y="240"/>
                </a:lnTo>
                <a:lnTo>
                  <a:pt x="1776" y="288"/>
                </a:lnTo>
                <a:lnTo>
                  <a:pt x="1776" y="336"/>
                </a:lnTo>
                <a:lnTo>
                  <a:pt x="1728" y="384"/>
                </a:lnTo>
                <a:lnTo>
                  <a:pt x="1728" y="432"/>
                </a:lnTo>
                <a:lnTo>
                  <a:pt x="1680" y="480"/>
                </a:lnTo>
                <a:lnTo>
                  <a:pt x="1632" y="480"/>
                </a:lnTo>
                <a:lnTo>
                  <a:pt x="1584" y="528"/>
                </a:lnTo>
                <a:lnTo>
                  <a:pt x="1536" y="624"/>
                </a:lnTo>
                <a:lnTo>
                  <a:pt x="1440" y="672"/>
                </a:lnTo>
                <a:lnTo>
                  <a:pt x="1392" y="720"/>
                </a:lnTo>
                <a:lnTo>
                  <a:pt x="1296" y="816"/>
                </a:lnTo>
                <a:lnTo>
                  <a:pt x="1248" y="864"/>
                </a:lnTo>
                <a:lnTo>
                  <a:pt x="1152" y="960"/>
                </a:lnTo>
                <a:lnTo>
                  <a:pt x="1104" y="1008"/>
                </a:lnTo>
                <a:lnTo>
                  <a:pt x="1008" y="1104"/>
                </a:lnTo>
                <a:lnTo>
                  <a:pt x="912" y="1152"/>
                </a:lnTo>
                <a:lnTo>
                  <a:pt x="864" y="1200"/>
                </a:lnTo>
                <a:lnTo>
                  <a:pt x="768" y="1200"/>
                </a:lnTo>
                <a:lnTo>
                  <a:pt x="672" y="1200"/>
                </a:lnTo>
                <a:lnTo>
                  <a:pt x="624" y="1200"/>
                </a:lnTo>
                <a:lnTo>
                  <a:pt x="624" y="1248"/>
                </a:lnTo>
                <a:lnTo>
                  <a:pt x="576" y="1296"/>
                </a:lnTo>
                <a:lnTo>
                  <a:pt x="480" y="1344"/>
                </a:lnTo>
                <a:lnTo>
                  <a:pt x="384" y="1344"/>
                </a:lnTo>
                <a:lnTo>
                  <a:pt x="336" y="1392"/>
                </a:lnTo>
                <a:lnTo>
                  <a:pt x="240" y="1392"/>
                </a:lnTo>
                <a:lnTo>
                  <a:pt x="192" y="1440"/>
                </a:lnTo>
                <a:lnTo>
                  <a:pt x="96" y="1440"/>
                </a:lnTo>
                <a:lnTo>
                  <a:pt x="48" y="1344"/>
                </a:lnTo>
                <a:lnTo>
                  <a:pt x="48" y="1296"/>
                </a:lnTo>
                <a:lnTo>
                  <a:pt x="48" y="1248"/>
                </a:lnTo>
                <a:lnTo>
                  <a:pt x="0" y="1248"/>
                </a:lnTo>
              </a:path>
            </a:pathLst>
          </a:custGeom>
          <a:solidFill>
            <a:srgbClr val="74A483"/>
          </a:solidFill>
          <a:ln w="9525">
            <a:solidFill>
              <a:srgbClr val="74A48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0" name="Text Box 6"/>
          <p:cNvSpPr txBox="1">
            <a:spLocks noChangeArrowheads="1"/>
          </p:cNvSpPr>
          <p:nvPr/>
        </p:nvSpPr>
        <p:spPr bwMode="auto">
          <a:xfrm>
            <a:off x="3159125" y="5667375"/>
            <a:ext cx="2222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FFFFFF"/>
                </a:solidFill>
                <a:latin typeface="Arial" charset="0"/>
                <a:cs typeface="Arial" charset="0"/>
              </a:rPr>
              <a:t>Shumagin</a:t>
            </a:r>
            <a:r>
              <a:rPr lang="en-US" sz="1800" dirty="0">
                <a:solidFill>
                  <a:srgbClr val="FFFFFF"/>
                </a:solidFill>
                <a:latin typeface="Arial" charset="0"/>
                <a:cs typeface="Arial" charset="0"/>
              </a:rPr>
              <a:t> Islands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FFFF"/>
                </a:solidFill>
                <a:latin typeface="Arial" charset="0"/>
                <a:cs typeface="Arial" charset="0"/>
              </a:rPr>
              <a:t>Area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FFFF"/>
                </a:solidFill>
                <a:latin typeface="Arial" charset="0"/>
                <a:cs typeface="Arial" charset="0"/>
              </a:rPr>
              <a:t>1994 – 1996, 2001+</a:t>
            </a:r>
          </a:p>
        </p:txBody>
      </p:sp>
      <p:sp>
        <p:nvSpPr>
          <p:cNvPr id="68631" name="Freeform 27"/>
          <p:cNvSpPr>
            <a:spLocks/>
          </p:cNvSpPr>
          <p:nvPr/>
        </p:nvSpPr>
        <p:spPr bwMode="auto">
          <a:xfrm>
            <a:off x="7318375" y="3413125"/>
            <a:ext cx="428625" cy="581025"/>
          </a:xfrm>
          <a:custGeom>
            <a:avLst/>
            <a:gdLst>
              <a:gd name="T0" fmla="*/ 2147483647 w 270"/>
              <a:gd name="T1" fmla="*/ 2147483647 h 366"/>
              <a:gd name="T2" fmla="*/ 2147483647 w 270"/>
              <a:gd name="T3" fmla="*/ 2147483647 h 366"/>
              <a:gd name="T4" fmla="*/ 2147483647 w 270"/>
              <a:gd name="T5" fmla="*/ 2147483647 h 366"/>
              <a:gd name="T6" fmla="*/ 2147483647 w 270"/>
              <a:gd name="T7" fmla="*/ 2147483647 h 366"/>
              <a:gd name="T8" fmla="*/ 2147483647 w 270"/>
              <a:gd name="T9" fmla="*/ 2147483647 h 366"/>
              <a:gd name="T10" fmla="*/ 2147483647 w 270"/>
              <a:gd name="T11" fmla="*/ 2147483647 h 366"/>
              <a:gd name="T12" fmla="*/ 2147483647 w 270"/>
              <a:gd name="T13" fmla="*/ 2147483647 h 366"/>
              <a:gd name="T14" fmla="*/ 2147483647 w 270"/>
              <a:gd name="T15" fmla="*/ 2147483647 h 366"/>
              <a:gd name="T16" fmla="*/ 2147483647 w 270"/>
              <a:gd name="T17" fmla="*/ 2147483647 h 366"/>
              <a:gd name="T18" fmla="*/ 2147483647 w 270"/>
              <a:gd name="T19" fmla="*/ 2147483647 h 366"/>
              <a:gd name="T20" fmla="*/ 2147483647 w 270"/>
              <a:gd name="T21" fmla="*/ 2147483647 h 366"/>
              <a:gd name="T22" fmla="*/ 2147483647 w 270"/>
              <a:gd name="T23" fmla="*/ 2147483647 h 366"/>
              <a:gd name="T24" fmla="*/ 2147483647 w 270"/>
              <a:gd name="T25" fmla="*/ 2147483647 h 366"/>
              <a:gd name="T26" fmla="*/ 2147483647 w 270"/>
              <a:gd name="T27" fmla="*/ 2147483647 h 366"/>
              <a:gd name="T28" fmla="*/ 2147483647 w 270"/>
              <a:gd name="T29" fmla="*/ 2147483647 h 366"/>
              <a:gd name="T30" fmla="*/ 2147483647 w 270"/>
              <a:gd name="T31" fmla="*/ 2147483647 h 366"/>
              <a:gd name="T32" fmla="*/ 2147483647 w 270"/>
              <a:gd name="T33" fmla="*/ 2147483647 h 366"/>
              <a:gd name="T34" fmla="*/ 2147483647 w 270"/>
              <a:gd name="T35" fmla="*/ 2147483647 h 3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70"/>
              <a:gd name="T55" fmla="*/ 0 h 366"/>
              <a:gd name="T56" fmla="*/ 270 w 270"/>
              <a:gd name="T57" fmla="*/ 366 h 36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70" h="366">
                <a:moveTo>
                  <a:pt x="267" y="7"/>
                </a:moveTo>
                <a:cubicBezTo>
                  <a:pt x="160" y="4"/>
                  <a:pt x="142" y="0"/>
                  <a:pt x="36" y="4"/>
                </a:cubicBezTo>
                <a:cubicBezTo>
                  <a:pt x="0" y="28"/>
                  <a:pt x="35" y="79"/>
                  <a:pt x="20" y="116"/>
                </a:cubicBezTo>
                <a:cubicBezTo>
                  <a:pt x="22" y="179"/>
                  <a:pt x="33" y="285"/>
                  <a:pt x="11" y="352"/>
                </a:cubicBezTo>
                <a:cubicBezTo>
                  <a:pt x="23" y="366"/>
                  <a:pt x="29" y="344"/>
                  <a:pt x="36" y="333"/>
                </a:cubicBezTo>
                <a:cubicBezTo>
                  <a:pt x="48" y="313"/>
                  <a:pt x="54" y="282"/>
                  <a:pt x="78" y="276"/>
                </a:cubicBezTo>
                <a:cubicBezTo>
                  <a:pt x="93" y="259"/>
                  <a:pt x="72" y="280"/>
                  <a:pt x="100" y="266"/>
                </a:cubicBezTo>
                <a:cubicBezTo>
                  <a:pt x="110" y="261"/>
                  <a:pt x="118" y="254"/>
                  <a:pt x="126" y="247"/>
                </a:cubicBezTo>
                <a:cubicBezTo>
                  <a:pt x="139" y="236"/>
                  <a:pt x="125" y="244"/>
                  <a:pt x="136" y="231"/>
                </a:cubicBezTo>
                <a:cubicBezTo>
                  <a:pt x="144" y="221"/>
                  <a:pt x="159" y="213"/>
                  <a:pt x="171" y="208"/>
                </a:cubicBezTo>
                <a:cubicBezTo>
                  <a:pt x="176" y="201"/>
                  <a:pt x="183" y="196"/>
                  <a:pt x="187" y="189"/>
                </a:cubicBezTo>
                <a:cubicBezTo>
                  <a:pt x="194" y="174"/>
                  <a:pt x="186" y="179"/>
                  <a:pt x="193" y="167"/>
                </a:cubicBezTo>
                <a:cubicBezTo>
                  <a:pt x="197" y="160"/>
                  <a:pt x="206" y="148"/>
                  <a:pt x="206" y="148"/>
                </a:cubicBezTo>
                <a:cubicBezTo>
                  <a:pt x="210" y="134"/>
                  <a:pt x="207" y="119"/>
                  <a:pt x="212" y="106"/>
                </a:cubicBezTo>
                <a:cubicBezTo>
                  <a:pt x="215" y="98"/>
                  <a:pt x="225" y="98"/>
                  <a:pt x="232" y="93"/>
                </a:cubicBezTo>
                <a:cubicBezTo>
                  <a:pt x="236" y="87"/>
                  <a:pt x="237" y="79"/>
                  <a:pt x="241" y="74"/>
                </a:cubicBezTo>
                <a:cubicBezTo>
                  <a:pt x="246" y="68"/>
                  <a:pt x="258" y="60"/>
                  <a:pt x="264" y="55"/>
                </a:cubicBezTo>
                <a:cubicBezTo>
                  <a:pt x="269" y="34"/>
                  <a:pt x="270" y="30"/>
                  <a:pt x="267" y="7"/>
                </a:cubicBezTo>
                <a:close/>
              </a:path>
            </a:pathLst>
          </a:custGeom>
          <a:solidFill>
            <a:srgbClr val="74A483"/>
          </a:solidFill>
          <a:ln w="9525">
            <a:solidFill>
              <a:srgbClr val="74A48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2" name="Line 28"/>
          <p:cNvSpPr>
            <a:spLocks noChangeShapeType="1"/>
          </p:cNvSpPr>
          <p:nvPr/>
        </p:nvSpPr>
        <p:spPr bwMode="auto">
          <a:xfrm flipH="1" flipV="1">
            <a:off x="6248400" y="4191000"/>
            <a:ext cx="1149350" cy="919162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33" name="Line 29"/>
          <p:cNvSpPr>
            <a:spLocks noChangeShapeType="1"/>
          </p:cNvSpPr>
          <p:nvPr/>
        </p:nvSpPr>
        <p:spPr bwMode="auto">
          <a:xfrm flipV="1">
            <a:off x="4397375" y="5264150"/>
            <a:ext cx="381000" cy="4572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34" name="Text Box 4"/>
          <p:cNvSpPr txBox="1">
            <a:spLocks noChangeArrowheads="1"/>
          </p:cNvSpPr>
          <p:nvPr/>
        </p:nvSpPr>
        <p:spPr bwMode="auto">
          <a:xfrm>
            <a:off x="6629400" y="5132387"/>
            <a:ext cx="229235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FFFF"/>
                </a:solidFill>
                <a:latin typeface="Arial" charset="0"/>
                <a:cs typeface="Arial" charset="0"/>
              </a:rPr>
              <a:t>Shelikof Strait Area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FFFF"/>
                </a:solidFill>
                <a:latin typeface="Arial" charset="0"/>
                <a:cs typeface="Arial" charset="0"/>
              </a:rPr>
              <a:t>1981+</a:t>
            </a:r>
          </a:p>
        </p:txBody>
      </p:sp>
      <p:sp>
        <p:nvSpPr>
          <p:cNvPr id="68635" name="Rectangle 31"/>
          <p:cNvSpPr>
            <a:spLocks noChangeArrowheads="1"/>
          </p:cNvSpPr>
          <p:nvPr/>
        </p:nvSpPr>
        <p:spPr bwMode="auto">
          <a:xfrm>
            <a:off x="5181600" y="5590401"/>
            <a:ext cx="18069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 b="1" dirty="0">
                <a:solidFill>
                  <a:srgbClr val="FFCC99"/>
                </a:solidFill>
                <a:latin typeface="Arial" charset="0"/>
                <a:cs typeface="Arial" charset="0"/>
              </a:rPr>
              <a:t>B = </a:t>
            </a:r>
            <a:r>
              <a:rPr lang="en-US" sz="1200" b="1" dirty="0" smtClean="0">
                <a:solidFill>
                  <a:srgbClr val="FFCC99"/>
                </a:solidFill>
                <a:latin typeface="Arial" charset="0"/>
                <a:cs typeface="Arial" charset="0"/>
              </a:rPr>
              <a:t>0.6 million t (2019)</a:t>
            </a:r>
            <a:endParaRPr lang="en-US" sz="1200" b="1" dirty="0">
              <a:solidFill>
                <a:srgbClr val="FFCC99"/>
              </a:solidFill>
              <a:latin typeface="Arial" charset="0"/>
              <a:cs typeface="Arial" charset="0"/>
            </a:endParaRPr>
          </a:p>
        </p:txBody>
      </p:sp>
      <p:sp>
        <p:nvSpPr>
          <p:cNvPr id="68636" name="Text Box 11"/>
          <p:cNvSpPr txBox="1">
            <a:spLocks noChangeArrowheads="1"/>
          </p:cNvSpPr>
          <p:nvPr/>
        </p:nvSpPr>
        <p:spPr bwMode="auto">
          <a:xfrm>
            <a:off x="5213350" y="4770438"/>
            <a:ext cx="1327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rial" charset="0"/>
                <a:cs typeface="Arial" charset="0"/>
              </a:rPr>
              <a:t>GOA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rial" charset="0"/>
                <a:cs typeface="Arial" charset="0"/>
              </a:rPr>
              <a:t>2003, 2005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2011+</a:t>
            </a:r>
            <a:endParaRPr lang="en-US" sz="1800" dirty="0">
              <a:solidFill>
                <a:srgbClr val="FF0066"/>
              </a:solidFill>
              <a:latin typeface="Arial" charset="0"/>
              <a:cs typeface="Arial" charset="0"/>
            </a:endParaRPr>
          </a:p>
        </p:txBody>
      </p:sp>
      <p:sp>
        <p:nvSpPr>
          <p:cNvPr id="68637" name="Text Box 33"/>
          <p:cNvSpPr txBox="1">
            <a:spLocks noChangeArrowheads="1"/>
          </p:cNvSpPr>
          <p:nvPr/>
        </p:nvSpPr>
        <p:spPr bwMode="auto">
          <a:xfrm>
            <a:off x="4953000" y="1828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>
                <a:solidFill>
                  <a:srgbClr val="CCECFF"/>
                </a:solidFill>
                <a:latin typeface="Arial" charset="0"/>
              </a:rPr>
              <a:t>Alaska</a:t>
            </a:r>
          </a:p>
        </p:txBody>
      </p:sp>
      <p:sp>
        <p:nvSpPr>
          <p:cNvPr id="68638" name="Text Box 34"/>
          <p:cNvSpPr txBox="1">
            <a:spLocks noChangeArrowheads="1"/>
          </p:cNvSpPr>
          <p:nvPr/>
        </p:nvSpPr>
        <p:spPr bwMode="auto">
          <a:xfrm>
            <a:off x="6994525" y="6437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9" name="Text Box 35"/>
          <p:cNvSpPr txBox="1">
            <a:spLocks noChangeArrowheads="1"/>
          </p:cNvSpPr>
          <p:nvPr/>
        </p:nvSpPr>
        <p:spPr bwMode="auto">
          <a:xfrm>
            <a:off x="5637633" y="6474995"/>
            <a:ext cx="35349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FFCC99"/>
                </a:solidFill>
                <a:latin typeface="Arial" charset="0"/>
              </a:rPr>
              <a:t>B = most recent </a:t>
            </a:r>
            <a:r>
              <a:rPr lang="en-US" sz="1600" dirty="0" err="1" smtClean="0">
                <a:solidFill>
                  <a:srgbClr val="FFCC99"/>
                </a:solidFill>
                <a:latin typeface="Arial" charset="0"/>
              </a:rPr>
              <a:t>pollock</a:t>
            </a:r>
            <a:r>
              <a:rPr lang="en-US" sz="1600" dirty="0" smtClean="0">
                <a:solidFill>
                  <a:srgbClr val="FFCC99"/>
                </a:solidFill>
                <a:latin typeface="Arial" charset="0"/>
              </a:rPr>
              <a:t> biomass </a:t>
            </a:r>
            <a:r>
              <a:rPr lang="en-US" sz="1600" dirty="0">
                <a:solidFill>
                  <a:srgbClr val="FFCC99"/>
                </a:solidFill>
                <a:latin typeface="Arial" charset="0"/>
              </a:rPr>
              <a:t>est.</a:t>
            </a:r>
          </a:p>
        </p:txBody>
      </p:sp>
      <p:sp>
        <p:nvSpPr>
          <p:cNvPr id="36" name="Freeform 35"/>
          <p:cNvSpPr/>
          <p:nvPr/>
        </p:nvSpPr>
        <p:spPr bwMode="auto">
          <a:xfrm>
            <a:off x="7896225" y="2590800"/>
            <a:ext cx="1276350" cy="838200"/>
          </a:xfrm>
          <a:custGeom>
            <a:avLst/>
            <a:gdLst>
              <a:gd name="connsiteX0" fmla="*/ 0 w 1276350"/>
              <a:gd name="connsiteY0" fmla="*/ 504825 h 838200"/>
              <a:gd name="connsiteX1" fmla="*/ 123825 w 1276350"/>
              <a:gd name="connsiteY1" fmla="*/ 371475 h 838200"/>
              <a:gd name="connsiteX2" fmla="*/ 161925 w 1276350"/>
              <a:gd name="connsiteY2" fmla="*/ 304800 h 838200"/>
              <a:gd name="connsiteX3" fmla="*/ 142875 w 1276350"/>
              <a:gd name="connsiteY3" fmla="*/ 219075 h 838200"/>
              <a:gd name="connsiteX4" fmla="*/ 66675 w 1276350"/>
              <a:gd name="connsiteY4" fmla="*/ 123825 h 838200"/>
              <a:gd name="connsiteX5" fmla="*/ 66675 w 1276350"/>
              <a:gd name="connsiteY5" fmla="*/ 47625 h 838200"/>
              <a:gd name="connsiteX6" fmla="*/ 66675 w 1276350"/>
              <a:gd name="connsiteY6" fmla="*/ 0 h 838200"/>
              <a:gd name="connsiteX7" fmla="*/ 171450 w 1276350"/>
              <a:gd name="connsiteY7" fmla="*/ 38100 h 838200"/>
              <a:gd name="connsiteX8" fmla="*/ 209550 w 1276350"/>
              <a:gd name="connsiteY8" fmla="*/ 76200 h 838200"/>
              <a:gd name="connsiteX9" fmla="*/ 190500 w 1276350"/>
              <a:gd name="connsiteY9" fmla="*/ 123825 h 838200"/>
              <a:gd name="connsiteX10" fmla="*/ 171450 w 1276350"/>
              <a:gd name="connsiteY10" fmla="*/ 190500 h 838200"/>
              <a:gd name="connsiteX11" fmla="*/ 200025 w 1276350"/>
              <a:gd name="connsiteY11" fmla="*/ 247650 h 838200"/>
              <a:gd name="connsiteX12" fmla="*/ 238125 w 1276350"/>
              <a:gd name="connsiteY12" fmla="*/ 257175 h 838200"/>
              <a:gd name="connsiteX13" fmla="*/ 323850 w 1276350"/>
              <a:gd name="connsiteY13" fmla="*/ 200025 h 838200"/>
              <a:gd name="connsiteX14" fmla="*/ 371475 w 1276350"/>
              <a:gd name="connsiteY14" fmla="*/ 171450 h 838200"/>
              <a:gd name="connsiteX15" fmla="*/ 476250 w 1276350"/>
              <a:gd name="connsiteY15" fmla="*/ 219075 h 838200"/>
              <a:gd name="connsiteX16" fmla="*/ 561975 w 1276350"/>
              <a:gd name="connsiteY16" fmla="*/ 247650 h 838200"/>
              <a:gd name="connsiteX17" fmla="*/ 638175 w 1276350"/>
              <a:gd name="connsiteY17" fmla="*/ 257175 h 838200"/>
              <a:gd name="connsiteX18" fmla="*/ 676275 w 1276350"/>
              <a:gd name="connsiteY18" fmla="*/ 257175 h 838200"/>
              <a:gd name="connsiteX19" fmla="*/ 790575 w 1276350"/>
              <a:gd name="connsiteY19" fmla="*/ 285750 h 838200"/>
              <a:gd name="connsiteX20" fmla="*/ 933450 w 1276350"/>
              <a:gd name="connsiteY20" fmla="*/ 295275 h 838200"/>
              <a:gd name="connsiteX21" fmla="*/ 1038225 w 1276350"/>
              <a:gd name="connsiteY21" fmla="*/ 238125 h 838200"/>
              <a:gd name="connsiteX22" fmla="*/ 1190625 w 1276350"/>
              <a:gd name="connsiteY22" fmla="*/ 228600 h 838200"/>
              <a:gd name="connsiteX23" fmla="*/ 1257300 w 1276350"/>
              <a:gd name="connsiteY23" fmla="*/ 238125 h 838200"/>
              <a:gd name="connsiteX24" fmla="*/ 1276350 w 1276350"/>
              <a:gd name="connsiteY24" fmla="*/ 447675 h 838200"/>
              <a:gd name="connsiteX25" fmla="*/ 1162050 w 1276350"/>
              <a:gd name="connsiteY25" fmla="*/ 438150 h 838200"/>
              <a:gd name="connsiteX26" fmla="*/ 1057275 w 1276350"/>
              <a:gd name="connsiteY26" fmla="*/ 438150 h 838200"/>
              <a:gd name="connsiteX27" fmla="*/ 971550 w 1276350"/>
              <a:gd name="connsiteY27" fmla="*/ 466725 h 838200"/>
              <a:gd name="connsiteX28" fmla="*/ 876300 w 1276350"/>
              <a:gd name="connsiteY28" fmla="*/ 438150 h 838200"/>
              <a:gd name="connsiteX29" fmla="*/ 838200 w 1276350"/>
              <a:gd name="connsiteY29" fmla="*/ 457200 h 838200"/>
              <a:gd name="connsiteX30" fmla="*/ 771525 w 1276350"/>
              <a:gd name="connsiteY30" fmla="*/ 514350 h 838200"/>
              <a:gd name="connsiteX31" fmla="*/ 704850 w 1276350"/>
              <a:gd name="connsiteY31" fmla="*/ 590550 h 838200"/>
              <a:gd name="connsiteX32" fmla="*/ 619125 w 1276350"/>
              <a:gd name="connsiteY32" fmla="*/ 647700 h 838200"/>
              <a:gd name="connsiteX33" fmla="*/ 466725 w 1276350"/>
              <a:gd name="connsiteY33" fmla="*/ 695325 h 838200"/>
              <a:gd name="connsiteX34" fmla="*/ 371475 w 1276350"/>
              <a:gd name="connsiteY34" fmla="*/ 733425 h 838200"/>
              <a:gd name="connsiteX35" fmla="*/ 295275 w 1276350"/>
              <a:gd name="connsiteY35" fmla="*/ 809625 h 838200"/>
              <a:gd name="connsiteX36" fmla="*/ 209550 w 1276350"/>
              <a:gd name="connsiteY36" fmla="*/ 838200 h 838200"/>
              <a:gd name="connsiteX37" fmla="*/ 171450 w 1276350"/>
              <a:gd name="connsiteY37" fmla="*/ 838200 h 838200"/>
              <a:gd name="connsiteX38" fmla="*/ 0 w 1276350"/>
              <a:gd name="connsiteY38" fmla="*/ 504825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76350" h="838200">
                <a:moveTo>
                  <a:pt x="0" y="504825"/>
                </a:moveTo>
                <a:lnTo>
                  <a:pt x="123825" y="371475"/>
                </a:lnTo>
                <a:lnTo>
                  <a:pt x="161925" y="304800"/>
                </a:lnTo>
                <a:lnTo>
                  <a:pt x="142875" y="219075"/>
                </a:lnTo>
                <a:lnTo>
                  <a:pt x="66675" y="123825"/>
                </a:lnTo>
                <a:lnTo>
                  <a:pt x="66675" y="47625"/>
                </a:lnTo>
                <a:lnTo>
                  <a:pt x="66675" y="0"/>
                </a:lnTo>
                <a:lnTo>
                  <a:pt x="171450" y="38100"/>
                </a:lnTo>
                <a:lnTo>
                  <a:pt x="209550" y="76200"/>
                </a:lnTo>
                <a:lnTo>
                  <a:pt x="190500" y="123825"/>
                </a:lnTo>
                <a:lnTo>
                  <a:pt x="171450" y="190500"/>
                </a:lnTo>
                <a:lnTo>
                  <a:pt x="200025" y="247650"/>
                </a:lnTo>
                <a:lnTo>
                  <a:pt x="238125" y="257175"/>
                </a:lnTo>
                <a:lnTo>
                  <a:pt x="323850" y="200025"/>
                </a:lnTo>
                <a:lnTo>
                  <a:pt x="371475" y="171450"/>
                </a:lnTo>
                <a:lnTo>
                  <a:pt x="476250" y="219075"/>
                </a:lnTo>
                <a:lnTo>
                  <a:pt x="561975" y="247650"/>
                </a:lnTo>
                <a:lnTo>
                  <a:pt x="638175" y="257175"/>
                </a:lnTo>
                <a:lnTo>
                  <a:pt x="676275" y="257175"/>
                </a:lnTo>
                <a:lnTo>
                  <a:pt x="790575" y="285750"/>
                </a:lnTo>
                <a:lnTo>
                  <a:pt x="933450" y="295275"/>
                </a:lnTo>
                <a:lnTo>
                  <a:pt x="1038225" y="238125"/>
                </a:lnTo>
                <a:lnTo>
                  <a:pt x="1190625" y="228600"/>
                </a:lnTo>
                <a:lnTo>
                  <a:pt x="1257300" y="238125"/>
                </a:lnTo>
                <a:lnTo>
                  <a:pt x="1276350" y="447675"/>
                </a:lnTo>
                <a:lnTo>
                  <a:pt x="1162050" y="438150"/>
                </a:lnTo>
                <a:lnTo>
                  <a:pt x="1057275" y="438150"/>
                </a:lnTo>
                <a:lnTo>
                  <a:pt x="971550" y="466725"/>
                </a:lnTo>
                <a:lnTo>
                  <a:pt x="876300" y="438150"/>
                </a:lnTo>
                <a:lnTo>
                  <a:pt x="838200" y="457200"/>
                </a:lnTo>
                <a:lnTo>
                  <a:pt x="771525" y="514350"/>
                </a:lnTo>
                <a:lnTo>
                  <a:pt x="704850" y="590550"/>
                </a:lnTo>
                <a:lnTo>
                  <a:pt x="619125" y="647700"/>
                </a:lnTo>
                <a:lnTo>
                  <a:pt x="466725" y="695325"/>
                </a:lnTo>
                <a:lnTo>
                  <a:pt x="371475" y="733425"/>
                </a:lnTo>
                <a:lnTo>
                  <a:pt x="295275" y="809625"/>
                </a:lnTo>
                <a:lnTo>
                  <a:pt x="209550" y="838200"/>
                </a:lnTo>
                <a:lnTo>
                  <a:pt x="171450" y="838200"/>
                </a:lnTo>
                <a:lnTo>
                  <a:pt x="0" y="504825"/>
                </a:lnTo>
                <a:close/>
              </a:path>
            </a:pathLst>
          </a:custGeom>
          <a:solidFill>
            <a:srgbClr val="7BA59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6771322" y="3887758"/>
            <a:ext cx="154305" cy="219095"/>
          </a:xfrm>
          <a:custGeom>
            <a:avLst/>
            <a:gdLst>
              <a:gd name="connsiteX0" fmla="*/ 28876 w 221381"/>
              <a:gd name="connsiteY0" fmla="*/ 48126 h 259882"/>
              <a:gd name="connsiteX1" fmla="*/ 192505 w 221381"/>
              <a:gd name="connsiteY1" fmla="*/ 0 h 259882"/>
              <a:gd name="connsiteX2" fmla="*/ 192505 w 221381"/>
              <a:gd name="connsiteY2" fmla="*/ 0 h 259882"/>
              <a:gd name="connsiteX3" fmla="*/ 221381 w 221381"/>
              <a:gd name="connsiteY3" fmla="*/ 202130 h 259882"/>
              <a:gd name="connsiteX4" fmla="*/ 86627 w 221381"/>
              <a:gd name="connsiteY4" fmla="*/ 259882 h 259882"/>
              <a:gd name="connsiteX5" fmla="*/ 0 w 221381"/>
              <a:gd name="connsiteY5" fmla="*/ 163629 h 259882"/>
              <a:gd name="connsiteX6" fmla="*/ 28876 w 221381"/>
              <a:gd name="connsiteY6" fmla="*/ 48126 h 2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381" h="259882">
                <a:moveTo>
                  <a:pt x="28876" y="48126"/>
                </a:moveTo>
                <a:lnTo>
                  <a:pt x="192505" y="0"/>
                </a:lnTo>
                <a:lnTo>
                  <a:pt x="192505" y="0"/>
                </a:lnTo>
                <a:lnTo>
                  <a:pt x="221381" y="202130"/>
                </a:lnTo>
                <a:lnTo>
                  <a:pt x="86627" y="259882"/>
                </a:lnTo>
                <a:lnTo>
                  <a:pt x="0" y="163629"/>
                </a:lnTo>
                <a:lnTo>
                  <a:pt x="28876" y="48126"/>
                </a:lnTo>
                <a:close/>
              </a:path>
            </a:pathLst>
          </a:custGeom>
          <a:solidFill>
            <a:srgbClr val="0E96F2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6877050" y="3048000"/>
            <a:ext cx="1123950" cy="1157288"/>
          </a:xfrm>
          <a:custGeom>
            <a:avLst/>
            <a:gdLst>
              <a:gd name="connsiteX0" fmla="*/ 1123950 w 1123950"/>
              <a:gd name="connsiteY0" fmla="*/ 214313 h 1157288"/>
              <a:gd name="connsiteX1" fmla="*/ 1014413 w 1123950"/>
              <a:gd name="connsiteY1" fmla="*/ 42863 h 1157288"/>
              <a:gd name="connsiteX2" fmla="*/ 995363 w 1123950"/>
              <a:gd name="connsiteY2" fmla="*/ 28575 h 1157288"/>
              <a:gd name="connsiteX3" fmla="*/ 952500 w 1123950"/>
              <a:gd name="connsiteY3" fmla="*/ 28575 h 1157288"/>
              <a:gd name="connsiteX4" fmla="*/ 885825 w 1123950"/>
              <a:gd name="connsiteY4" fmla="*/ 23813 h 1157288"/>
              <a:gd name="connsiteX5" fmla="*/ 857250 w 1123950"/>
              <a:gd name="connsiteY5" fmla="*/ 14288 h 1157288"/>
              <a:gd name="connsiteX6" fmla="*/ 804863 w 1123950"/>
              <a:gd name="connsiteY6" fmla="*/ 0 h 1157288"/>
              <a:gd name="connsiteX7" fmla="*/ 561975 w 1123950"/>
              <a:gd name="connsiteY7" fmla="*/ 4763 h 1157288"/>
              <a:gd name="connsiteX8" fmla="*/ 561975 w 1123950"/>
              <a:gd name="connsiteY8" fmla="*/ 38100 h 1157288"/>
              <a:gd name="connsiteX9" fmla="*/ 552450 w 1123950"/>
              <a:gd name="connsiteY9" fmla="*/ 61913 h 1157288"/>
              <a:gd name="connsiteX10" fmla="*/ 528638 w 1123950"/>
              <a:gd name="connsiteY10" fmla="*/ 109538 h 1157288"/>
              <a:gd name="connsiteX11" fmla="*/ 523875 w 1123950"/>
              <a:gd name="connsiteY11" fmla="*/ 123825 h 1157288"/>
              <a:gd name="connsiteX12" fmla="*/ 490538 w 1123950"/>
              <a:gd name="connsiteY12" fmla="*/ 142875 h 1157288"/>
              <a:gd name="connsiteX13" fmla="*/ 447675 w 1123950"/>
              <a:gd name="connsiteY13" fmla="*/ 180975 h 1157288"/>
              <a:gd name="connsiteX14" fmla="*/ 423863 w 1123950"/>
              <a:gd name="connsiteY14" fmla="*/ 176213 h 1157288"/>
              <a:gd name="connsiteX15" fmla="*/ 404813 w 1123950"/>
              <a:gd name="connsiteY15" fmla="*/ 180975 h 1157288"/>
              <a:gd name="connsiteX16" fmla="*/ 381000 w 1123950"/>
              <a:gd name="connsiteY16" fmla="*/ 195263 h 1157288"/>
              <a:gd name="connsiteX17" fmla="*/ 347663 w 1123950"/>
              <a:gd name="connsiteY17" fmla="*/ 200025 h 1157288"/>
              <a:gd name="connsiteX18" fmla="*/ 333375 w 1123950"/>
              <a:gd name="connsiteY18" fmla="*/ 233363 h 1157288"/>
              <a:gd name="connsiteX19" fmla="*/ 314325 w 1123950"/>
              <a:gd name="connsiteY19" fmla="*/ 266700 h 1157288"/>
              <a:gd name="connsiteX20" fmla="*/ 271463 w 1123950"/>
              <a:gd name="connsiteY20" fmla="*/ 304800 h 1157288"/>
              <a:gd name="connsiteX21" fmla="*/ 228600 w 1123950"/>
              <a:gd name="connsiteY21" fmla="*/ 333375 h 1157288"/>
              <a:gd name="connsiteX22" fmla="*/ 185738 w 1123950"/>
              <a:gd name="connsiteY22" fmla="*/ 361950 h 1157288"/>
              <a:gd name="connsiteX23" fmla="*/ 119063 w 1123950"/>
              <a:gd name="connsiteY23" fmla="*/ 390525 h 1157288"/>
              <a:gd name="connsiteX24" fmla="*/ 95250 w 1123950"/>
              <a:gd name="connsiteY24" fmla="*/ 414338 h 1157288"/>
              <a:gd name="connsiteX25" fmla="*/ 71438 w 1123950"/>
              <a:gd name="connsiteY25" fmla="*/ 452438 h 1157288"/>
              <a:gd name="connsiteX26" fmla="*/ 71438 w 1123950"/>
              <a:gd name="connsiteY26" fmla="*/ 452438 h 1157288"/>
              <a:gd name="connsiteX27" fmla="*/ 33338 w 1123950"/>
              <a:gd name="connsiteY27" fmla="*/ 504825 h 1157288"/>
              <a:gd name="connsiteX28" fmla="*/ 14288 w 1123950"/>
              <a:gd name="connsiteY28" fmla="*/ 533400 h 1157288"/>
              <a:gd name="connsiteX29" fmla="*/ 4763 w 1123950"/>
              <a:gd name="connsiteY29" fmla="*/ 595313 h 1157288"/>
              <a:gd name="connsiteX30" fmla="*/ 14288 w 1123950"/>
              <a:gd name="connsiteY30" fmla="*/ 704850 h 1157288"/>
              <a:gd name="connsiteX31" fmla="*/ 14288 w 1123950"/>
              <a:gd name="connsiteY31" fmla="*/ 776288 h 1157288"/>
              <a:gd name="connsiteX32" fmla="*/ 38100 w 1123950"/>
              <a:gd name="connsiteY32" fmla="*/ 776288 h 1157288"/>
              <a:gd name="connsiteX33" fmla="*/ 85725 w 1123950"/>
              <a:gd name="connsiteY33" fmla="*/ 790575 h 1157288"/>
              <a:gd name="connsiteX34" fmla="*/ 100013 w 1123950"/>
              <a:gd name="connsiteY34" fmla="*/ 823913 h 1157288"/>
              <a:gd name="connsiteX35" fmla="*/ 85725 w 1123950"/>
              <a:gd name="connsiteY35" fmla="*/ 838200 h 1157288"/>
              <a:gd name="connsiteX36" fmla="*/ 38100 w 1123950"/>
              <a:gd name="connsiteY36" fmla="*/ 852488 h 1157288"/>
              <a:gd name="connsiteX37" fmla="*/ 14288 w 1123950"/>
              <a:gd name="connsiteY37" fmla="*/ 862013 h 1157288"/>
              <a:gd name="connsiteX38" fmla="*/ 9525 w 1123950"/>
              <a:gd name="connsiteY38" fmla="*/ 876300 h 1157288"/>
              <a:gd name="connsiteX39" fmla="*/ 0 w 1123950"/>
              <a:gd name="connsiteY39" fmla="*/ 909638 h 1157288"/>
              <a:gd name="connsiteX40" fmla="*/ 4763 w 1123950"/>
              <a:gd name="connsiteY40" fmla="*/ 1114425 h 1157288"/>
              <a:gd name="connsiteX41" fmla="*/ 152400 w 1123950"/>
              <a:gd name="connsiteY41" fmla="*/ 1123950 h 1157288"/>
              <a:gd name="connsiteX42" fmla="*/ 261938 w 1123950"/>
              <a:gd name="connsiteY42" fmla="*/ 1157288 h 1157288"/>
              <a:gd name="connsiteX43" fmla="*/ 338138 w 1123950"/>
              <a:gd name="connsiteY43" fmla="*/ 1123950 h 1157288"/>
              <a:gd name="connsiteX44" fmla="*/ 423863 w 1123950"/>
              <a:gd name="connsiteY44" fmla="*/ 1019175 h 1157288"/>
              <a:gd name="connsiteX45" fmla="*/ 495300 w 1123950"/>
              <a:gd name="connsiteY45" fmla="*/ 933450 h 1157288"/>
              <a:gd name="connsiteX46" fmla="*/ 1123950 w 1123950"/>
              <a:gd name="connsiteY46" fmla="*/ 214313 h 115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23950" h="1157288">
                <a:moveTo>
                  <a:pt x="1123950" y="214313"/>
                </a:moveTo>
                <a:lnTo>
                  <a:pt x="1014413" y="42863"/>
                </a:lnTo>
                <a:lnTo>
                  <a:pt x="995363" y="28575"/>
                </a:lnTo>
                <a:lnTo>
                  <a:pt x="952500" y="28575"/>
                </a:lnTo>
                <a:lnTo>
                  <a:pt x="885825" y="23813"/>
                </a:lnTo>
                <a:lnTo>
                  <a:pt x="857250" y="14288"/>
                </a:lnTo>
                <a:lnTo>
                  <a:pt x="804863" y="0"/>
                </a:lnTo>
                <a:lnTo>
                  <a:pt x="561975" y="4763"/>
                </a:lnTo>
                <a:lnTo>
                  <a:pt x="561975" y="38100"/>
                </a:lnTo>
                <a:lnTo>
                  <a:pt x="552450" y="61913"/>
                </a:lnTo>
                <a:lnTo>
                  <a:pt x="528638" y="109538"/>
                </a:lnTo>
                <a:lnTo>
                  <a:pt x="523875" y="123825"/>
                </a:lnTo>
                <a:lnTo>
                  <a:pt x="490538" y="142875"/>
                </a:lnTo>
                <a:lnTo>
                  <a:pt x="447675" y="180975"/>
                </a:lnTo>
                <a:lnTo>
                  <a:pt x="423863" y="176213"/>
                </a:lnTo>
                <a:lnTo>
                  <a:pt x="404813" y="180975"/>
                </a:lnTo>
                <a:lnTo>
                  <a:pt x="381000" y="195263"/>
                </a:lnTo>
                <a:lnTo>
                  <a:pt x="347663" y="200025"/>
                </a:lnTo>
                <a:lnTo>
                  <a:pt x="333375" y="233363"/>
                </a:lnTo>
                <a:lnTo>
                  <a:pt x="314325" y="266700"/>
                </a:lnTo>
                <a:lnTo>
                  <a:pt x="271463" y="304800"/>
                </a:lnTo>
                <a:lnTo>
                  <a:pt x="228600" y="333375"/>
                </a:lnTo>
                <a:lnTo>
                  <a:pt x="185738" y="361950"/>
                </a:lnTo>
                <a:lnTo>
                  <a:pt x="119063" y="390525"/>
                </a:lnTo>
                <a:lnTo>
                  <a:pt x="95250" y="414338"/>
                </a:lnTo>
                <a:lnTo>
                  <a:pt x="71438" y="452438"/>
                </a:lnTo>
                <a:lnTo>
                  <a:pt x="71438" y="452438"/>
                </a:lnTo>
                <a:lnTo>
                  <a:pt x="33338" y="504825"/>
                </a:lnTo>
                <a:lnTo>
                  <a:pt x="14288" y="533400"/>
                </a:lnTo>
                <a:lnTo>
                  <a:pt x="4763" y="595313"/>
                </a:lnTo>
                <a:lnTo>
                  <a:pt x="14288" y="704850"/>
                </a:lnTo>
                <a:lnTo>
                  <a:pt x="14288" y="776288"/>
                </a:lnTo>
                <a:lnTo>
                  <a:pt x="38100" y="776288"/>
                </a:lnTo>
                <a:lnTo>
                  <a:pt x="85725" y="790575"/>
                </a:lnTo>
                <a:lnTo>
                  <a:pt x="100013" y="823913"/>
                </a:lnTo>
                <a:lnTo>
                  <a:pt x="85725" y="838200"/>
                </a:lnTo>
                <a:lnTo>
                  <a:pt x="38100" y="852488"/>
                </a:lnTo>
                <a:lnTo>
                  <a:pt x="14288" y="862013"/>
                </a:lnTo>
                <a:lnTo>
                  <a:pt x="9525" y="876300"/>
                </a:lnTo>
                <a:lnTo>
                  <a:pt x="0" y="909638"/>
                </a:lnTo>
                <a:lnTo>
                  <a:pt x="4763" y="1114425"/>
                </a:lnTo>
                <a:lnTo>
                  <a:pt x="152400" y="1123950"/>
                </a:lnTo>
                <a:lnTo>
                  <a:pt x="261938" y="1157288"/>
                </a:lnTo>
                <a:lnTo>
                  <a:pt x="338138" y="1123950"/>
                </a:lnTo>
                <a:lnTo>
                  <a:pt x="423863" y="1019175"/>
                </a:lnTo>
                <a:lnTo>
                  <a:pt x="495300" y="933450"/>
                </a:lnTo>
                <a:lnTo>
                  <a:pt x="1123950" y="214313"/>
                </a:lnTo>
                <a:close/>
              </a:path>
            </a:pathLst>
          </a:custGeom>
          <a:solidFill>
            <a:srgbClr val="7BA59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389120" y="4966636"/>
            <a:ext cx="154305" cy="219095"/>
          </a:xfrm>
          <a:custGeom>
            <a:avLst/>
            <a:gdLst>
              <a:gd name="connsiteX0" fmla="*/ 28876 w 221381"/>
              <a:gd name="connsiteY0" fmla="*/ 48126 h 259882"/>
              <a:gd name="connsiteX1" fmla="*/ 192505 w 221381"/>
              <a:gd name="connsiteY1" fmla="*/ 0 h 259882"/>
              <a:gd name="connsiteX2" fmla="*/ 192505 w 221381"/>
              <a:gd name="connsiteY2" fmla="*/ 0 h 259882"/>
              <a:gd name="connsiteX3" fmla="*/ 221381 w 221381"/>
              <a:gd name="connsiteY3" fmla="*/ 202130 h 259882"/>
              <a:gd name="connsiteX4" fmla="*/ 86627 w 221381"/>
              <a:gd name="connsiteY4" fmla="*/ 259882 h 259882"/>
              <a:gd name="connsiteX5" fmla="*/ 0 w 221381"/>
              <a:gd name="connsiteY5" fmla="*/ 163629 h 259882"/>
              <a:gd name="connsiteX6" fmla="*/ 28876 w 221381"/>
              <a:gd name="connsiteY6" fmla="*/ 48126 h 2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381" h="259882">
                <a:moveTo>
                  <a:pt x="28876" y="48126"/>
                </a:moveTo>
                <a:lnTo>
                  <a:pt x="192505" y="0"/>
                </a:lnTo>
                <a:lnTo>
                  <a:pt x="192505" y="0"/>
                </a:lnTo>
                <a:lnTo>
                  <a:pt x="221381" y="202130"/>
                </a:lnTo>
                <a:lnTo>
                  <a:pt x="86627" y="259882"/>
                </a:lnTo>
                <a:lnTo>
                  <a:pt x="0" y="163629"/>
                </a:lnTo>
                <a:lnTo>
                  <a:pt x="28876" y="48126"/>
                </a:lnTo>
                <a:close/>
              </a:path>
            </a:pathLst>
          </a:custGeom>
          <a:solidFill>
            <a:srgbClr val="ECA414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3989103" y="5185731"/>
            <a:ext cx="153988" cy="138898"/>
          </a:xfrm>
          <a:custGeom>
            <a:avLst/>
            <a:gdLst>
              <a:gd name="connsiteX0" fmla="*/ 28876 w 221381"/>
              <a:gd name="connsiteY0" fmla="*/ 48126 h 259882"/>
              <a:gd name="connsiteX1" fmla="*/ 192505 w 221381"/>
              <a:gd name="connsiteY1" fmla="*/ 0 h 259882"/>
              <a:gd name="connsiteX2" fmla="*/ 192505 w 221381"/>
              <a:gd name="connsiteY2" fmla="*/ 0 h 259882"/>
              <a:gd name="connsiteX3" fmla="*/ 221381 w 221381"/>
              <a:gd name="connsiteY3" fmla="*/ 202130 h 259882"/>
              <a:gd name="connsiteX4" fmla="*/ 86627 w 221381"/>
              <a:gd name="connsiteY4" fmla="*/ 259882 h 259882"/>
              <a:gd name="connsiteX5" fmla="*/ 0 w 221381"/>
              <a:gd name="connsiteY5" fmla="*/ 163629 h 259882"/>
              <a:gd name="connsiteX6" fmla="*/ 28876 w 221381"/>
              <a:gd name="connsiteY6" fmla="*/ 48126 h 2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381" h="259882">
                <a:moveTo>
                  <a:pt x="28876" y="48126"/>
                </a:moveTo>
                <a:lnTo>
                  <a:pt x="192505" y="0"/>
                </a:lnTo>
                <a:lnTo>
                  <a:pt x="192505" y="0"/>
                </a:lnTo>
                <a:lnTo>
                  <a:pt x="221381" y="202130"/>
                </a:lnTo>
                <a:lnTo>
                  <a:pt x="86627" y="259882"/>
                </a:lnTo>
                <a:lnTo>
                  <a:pt x="0" y="163629"/>
                </a:lnTo>
                <a:lnTo>
                  <a:pt x="28876" y="48126"/>
                </a:lnTo>
                <a:close/>
              </a:path>
            </a:pathLst>
          </a:custGeom>
          <a:solidFill>
            <a:srgbClr val="ECA414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454021" y="502117"/>
            <a:ext cx="2203580" cy="2449045"/>
          </a:xfrm>
          <a:custGeom>
            <a:avLst/>
            <a:gdLst>
              <a:gd name="connsiteX0" fmla="*/ 1058779 w 1982805"/>
              <a:gd name="connsiteY0" fmla="*/ 2088682 h 2088682"/>
              <a:gd name="connsiteX1" fmla="*/ 1982805 w 1982805"/>
              <a:gd name="connsiteY1" fmla="*/ 1039528 h 2088682"/>
              <a:gd name="connsiteX2" fmla="*/ 1925053 w 1982805"/>
              <a:gd name="connsiteY2" fmla="*/ 519764 h 2088682"/>
              <a:gd name="connsiteX3" fmla="*/ 1366788 w 1982805"/>
              <a:gd name="connsiteY3" fmla="*/ 0 h 2088682"/>
              <a:gd name="connsiteX4" fmla="*/ 0 w 1982805"/>
              <a:gd name="connsiteY4" fmla="*/ 827772 h 2088682"/>
              <a:gd name="connsiteX5" fmla="*/ 125129 w 1982805"/>
              <a:gd name="connsiteY5" fmla="*/ 1203158 h 2088682"/>
              <a:gd name="connsiteX6" fmla="*/ 1058779 w 1982805"/>
              <a:gd name="connsiteY6" fmla="*/ 2088682 h 208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2805" h="2088682">
                <a:moveTo>
                  <a:pt x="1058779" y="2088682"/>
                </a:moveTo>
                <a:lnTo>
                  <a:pt x="1982805" y="1039528"/>
                </a:lnTo>
                <a:lnTo>
                  <a:pt x="1925053" y="519764"/>
                </a:lnTo>
                <a:lnTo>
                  <a:pt x="1366788" y="0"/>
                </a:lnTo>
                <a:lnTo>
                  <a:pt x="0" y="827772"/>
                </a:lnTo>
                <a:lnTo>
                  <a:pt x="125129" y="1203158"/>
                </a:lnTo>
                <a:lnTo>
                  <a:pt x="1058779" y="2088682"/>
                </a:lnTo>
                <a:close/>
              </a:path>
            </a:pathLst>
          </a:custGeom>
          <a:solidFill>
            <a:srgbClr val="826CD2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3" grpId="0"/>
      <p:bldP spid="68624" grpId="0"/>
      <p:bldP spid="68625" grpId="0"/>
      <p:bldP spid="68626" grpId="0"/>
      <p:bldP spid="68635" grpId="0"/>
      <p:bldP spid="686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46037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Main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638800"/>
          </a:xfrm>
        </p:spPr>
        <p:txBody>
          <a:bodyPr/>
          <a:lstStyle/>
          <a:p>
            <a:r>
              <a:rPr lang="en-US" sz="2400" dirty="0" smtClean="0"/>
              <a:t>Maintaining critical monitoring activities</a:t>
            </a:r>
          </a:p>
          <a:p>
            <a:r>
              <a:rPr lang="en-US" sz="2400" dirty="0" smtClean="0"/>
              <a:t>Continuing world-class R&amp;D</a:t>
            </a:r>
          </a:p>
          <a:p>
            <a:pPr lvl="1"/>
            <a:r>
              <a:rPr lang="en-US" sz="2000" dirty="0" smtClean="0"/>
              <a:t>Improving </a:t>
            </a:r>
            <a:r>
              <a:rPr lang="en-US" sz="2000" dirty="0"/>
              <a:t>methods – </a:t>
            </a:r>
            <a:r>
              <a:rPr lang="en-US" sz="2000" dirty="0" smtClean="0"/>
              <a:t>multispecies surveys, gear selectivity, broadband acoustics, optics, better estimate of survey uncertainty</a:t>
            </a:r>
          </a:p>
          <a:p>
            <a:pPr lvl="1"/>
            <a:r>
              <a:rPr lang="en-US" sz="2000" dirty="0" smtClean="0"/>
              <a:t>Moored </a:t>
            </a:r>
            <a:r>
              <a:rPr lang="en-US" sz="2000" dirty="0" err="1" smtClean="0"/>
              <a:t>echosounders</a:t>
            </a:r>
            <a:r>
              <a:rPr lang="en-US" sz="2000" dirty="0" smtClean="0"/>
              <a:t> – fish movement and survey timing</a:t>
            </a:r>
          </a:p>
          <a:p>
            <a:pPr lvl="1"/>
            <a:r>
              <a:rPr lang="en-US" sz="2000" dirty="0" smtClean="0"/>
              <a:t>Autonomous vehicles – improving survey efficiency</a:t>
            </a:r>
          </a:p>
          <a:p>
            <a:r>
              <a:rPr lang="en-US" sz="2400" dirty="0" smtClean="0"/>
              <a:t>Responding to new or emerging assessment needs</a:t>
            </a:r>
          </a:p>
          <a:p>
            <a:pPr lvl="1"/>
            <a:r>
              <a:rPr lang="en-US" sz="2000" dirty="0" smtClean="0"/>
              <a:t>Monitoring shifting or expanding species distribution under climate change – northward expansion, Arctic surveys</a:t>
            </a:r>
          </a:p>
          <a:p>
            <a:pPr lvl="1"/>
            <a:r>
              <a:rPr lang="en-US" sz="2000" dirty="0" smtClean="0"/>
              <a:t>Multispecies or new information for midwater assessment — </a:t>
            </a:r>
            <a:r>
              <a:rPr lang="en-US" sz="2000" dirty="0" err="1" smtClean="0"/>
              <a:t>pollock</a:t>
            </a:r>
            <a:r>
              <a:rPr lang="en-US" sz="2000" dirty="0" smtClean="0"/>
              <a:t>, forage fish, krill, POP,… copepods, </a:t>
            </a:r>
            <a:r>
              <a:rPr lang="en-US" sz="2000" dirty="0" err="1" smtClean="0"/>
              <a:t>myctophids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/>
              <a:t>Surveys for difficult to assess </a:t>
            </a:r>
            <a:r>
              <a:rPr lang="en-US" sz="2000" dirty="0" smtClean="0"/>
              <a:t>species — </a:t>
            </a:r>
            <a:r>
              <a:rPr lang="en-US" sz="2000" dirty="0" err="1" smtClean="0"/>
              <a:t>untrawlable</a:t>
            </a:r>
            <a:r>
              <a:rPr lang="en-US" sz="2000" dirty="0" smtClean="0"/>
              <a:t> habitat</a:t>
            </a:r>
          </a:p>
          <a:p>
            <a:pPr lvl="1"/>
            <a:r>
              <a:rPr lang="en-US" sz="2000" dirty="0" smtClean="0"/>
              <a:t>Crises of the moment where our methods can help — Pacific cod, diverging survey indices for GOA </a:t>
            </a:r>
            <a:r>
              <a:rPr lang="en-US" sz="2000" dirty="0" err="1" smtClean="0"/>
              <a:t>pollock</a:t>
            </a:r>
            <a:endParaRPr lang="en-US" sz="2000" dirty="0" smtClean="0"/>
          </a:p>
        </p:txBody>
      </p:sp>
      <p:sp>
        <p:nvSpPr>
          <p:cNvPr id="4" name="Curved Down Arrow 3"/>
          <p:cNvSpPr/>
          <p:nvPr/>
        </p:nvSpPr>
        <p:spPr>
          <a:xfrm>
            <a:off x="1238250" y="1541929"/>
            <a:ext cx="6448425" cy="2260861"/>
          </a:xfrm>
          <a:prstGeom prst="curvedDownArrow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 flipH="1" flipV="1">
            <a:off x="942975" y="3980329"/>
            <a:ext cx="6448425" cy="2496671"/>
          </a:xfrm>
          <a:prstGeom prst="curvedDownArrow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6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Practical Challenges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2057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effectLst/>
              </a:rPr>
              <a:t>Our survey </a:t>
            </a:r>
            <a:r>
              <a:rPr lang="en-US" sz="2400" dirty="0" smtClean="0">
                <a:effectLst/>
              </a:rPr>
              <a:t>mandate and geographic scope </a:t>
            </a:r>
            <a:r>
              <a:rPr lang="en-US" sz="2400" dirty="0">
                <a:effectLst/>
              </a:rPr>
              <a:t>is </a:t>
            </a:r>
            <a:r>
              <a:rPr lang="en-US" sz="2400" dirty="0" smtClean="0">
                <a:effectLst/>
              </a:rPr>
              <a:t>expanding.   There is increased need not only for the most basic information, but also for more information.  Our future success will require balancing survey and research effort against available resources, </a:t>
            </a:r>
            <a:r>
              <a:rPr lang="en-US" sz="2400" dirty="0" smtClean="0"/>
              <a:t>and understanding the impact </a:t>
            </a:r>
            <a:r>
              <a:rPr lang="en-US" sz="2400" dirty="0"/>
              <a:t>of </a:t>
            </a:r>
            <a:r>
              <a:rPr lang="en-US" sz="2400" dirty="0" smtClean="0"/>
              <a:t>changes in what we do to the results/advice we provide.</a:t>
            </a:r>
            <a:endParaRPr lang="en-US" sz="2400" dirty="0" smtClean="0">
              <a:effectLst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0112" y="1465385"/>
            <a:ext cx="7848600" cy="43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(Stan probably already said something like this…)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495800"/>
            <a:ext cx="8305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Your (SSC, Council) </a:t>
            </a:r>
            <a:r>
              <a:rPr lang="en-US" sz="2400" dirty="0" smtClean="0"/>
              <a:t>needs should </a:t>
            </a:r>
            <a:r>
              <a:rPr lang="en-US" sz="2400" dirty="0"/>
              <a:t>help guide </a:t>
            </a:r>
            <a:r>
              <a:rPr lang="en-US" sz="2400" dirty="0" smtClean="0"/>
              <a:t>prioritization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974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2" t="39525" r="16734" b="17655"/>
          <a:stretch/>
        </p:blipFill>
        <p:spPr>
          <a:xfrm>
            <a:off x="398225" y="2861577"/>
            <a:ext cx="2353801" cy="1754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5077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Kresini brod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6243" y="2409235"/>
            <a:ext cx="2914400" cy="144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1" t="23401" r="13258" b="28571"/>
          <a:stretch/>
        </p:blipFill>
        <p:spPr>
          <a:xfrm>
            <a:off x="189317" y="157136"/>
            <a:ext cx="2737384" cy="2433995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73688"/>
            <a:ext cx="3886200" cy="2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G:\DY1608\photos\Saildrone\SD_128_20knots_img_9032_smal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" t="28858" r="68075" b="24745"/>
          <a:stretch/>
        </p:blipFill>
        <p:spPr bwMode="auto">
          <a:xfrm>
            <a:off x="7667415" y="5105400"/>
            <a:ext cx="1136759" cy="1350980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53" y="76200"/>
            <a:ext cx="2744447" cy="2058647"/>
          </a:xfrm>
          <a:prstGeom prst="rect">
            <a:avLst/>
          </a:prstGeom>
        </p:spPr>
      </p:pic>
      <p:pic>
        <p:nvPicPr>
          <p:cNvPr id="13" name="Picture 12" descr="06986_D20110713-T061316.042_00-11-1C-F0-1B-0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58382" y="2570796"/>
            <a:ext cx="2145792" cy="214579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86200" y="4501419"/>
            <a:ext cx="2986088" cy="2228850"/>
            <a:chOff x="5029200" y="1905000"/>
            <a:chExt cx="3981450" cy="29718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 l="13734" r="11764" b="29151"/>
            <a:stretch>
              <a:fillRect/>
            </a:stretch>
          </p:blipFill>
          <p:spPr bwMode="auto">
            <a:xfrm>
              <a:off x="5029200" y="2362200"/>
              <a:ext cx="398145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562600" y="1905000"/>
              <a:ext cx="9964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>
                  <a:solidFill>
                    <a:srgbClr val="44546A"/>
                  </a:solidFill>
                  <a:latin typeface="Calibri" panose="020F0502020204030204"/>
                </a:rPr>
                <a:t>pollock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0" y="1905000"/>
              <a:ext cx="14901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>
                  <a:solidFill>
                    <a:srgbClr val="44546A"/>
                  </a:solidFill>
                  <a:latin typeface="Calibri" panose="020F0502020204030204"/>
                </a:rPr>
                <a:t>euphausiids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59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706401"/>
            <a:ext cx="832349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Species Identification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6623" y="1872096"/>
            <a:ext cx="19890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44546A"/>
                </a:solidFill>
                <a:latin typeface="Calibri" panose="020F0502020204030204"/>
              </a:rPr>
              <a:t>Automated algorithms:</a:t>
            </a:r>
            <a:endParaRPr lang="en-US" sz="1500" b="1" dirty="0">
              <a:solidFill>
                <a:srgbClr val="44546A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9944" y="450099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44546A"/>
                </a:solidFill>
                <a:latin typeface="Calibri" panose="020F0502020204030204"/>
              </a:rPr>
              <a:t>De Robertis et al., 2010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44546A"/>
                </a:solidFill>
                <a:latin typeface="Calibri" panose="020F0502020204030204"/>
              </a:rPr>
              <a:t>Ressler et al. 2012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73645" y="2272145"/>
            <a:ext cx="2986088" cy="2228850"/>
            <a:chOff x="5029200" y="1905000"/>
            <a:chExt cx="3981450" cy="29718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3734" r="11764" b="29151"/>
            <a:stretch>
              <a:fillRect/>
            </a:stretch>
          </p:blipFill>
          <p:spPr bwMode="auto">
            <a:xfrm>
              <a:off x="5029200" y="2362200"/>
              <a:ext cx="398145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562600" y="1905000"/>
              <a:ext cx="9964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>
                  <a:solidFill>
                    <a:srgbClr val="44546A"/>
                  </a:solidFill>
                  <a:latin typeface="Calibri" panose="020F0502020204030204"/>
                </a:rPr>
                <a:t>pollock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0400" y="1905000"/>
              <a:ext cx="14901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>
                  <a:solidFill>
                    <a:srgbClr val="44546A"/>
                  </a:solidFill>
                  <a:latin typeface="Calibri" panose="020F0502020204030204"/>
                </a:rPr>
                <a:t>euphausiids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73" y="2272145"/>
            <a:ext cx="3886200" cy="2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9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6725" y="965652"/>
            <a:ext cx="37214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Bottom Moored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echosounders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1" t="23401" r="13258" b="28571"/>
          <a:stretch/>
        </p:blipFill>
        <p:spPr>
          <a:xfrm>
            <a:off x="345281" y="2250825"/>
            <a:ext cx="2737384" cy="2433995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16" name="TextBox 2"/>
          <p:cNvSpPr txBox="1"/>
          <p:nvPr/>
        </p:nvSpPr>
        <p:spPr>
          <a:xfrm rot="16200000">
            <a:off x="4033397" y="2507106"/>
            <a:ext cx="6167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Depth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5940" y="4782154"/>
            <a:ext cx="37214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prstClr val="black"/>
                </a:solidFill>
                <a:latin typeface="Calibri" panose="020F0502020204030204"/>
              </a:rPr>
              <a:t>De Robertis et al. (2018)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23353" y="3598728"/>
            <a:ext cx="508917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How have they been used to support stock assessment?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Determine timing of peak spawning for spawning stock surveys.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Provide abundance estimates comparable to vessel-based surveys.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Pollock migrations across the US/Russia border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Describe fish movements over seasonal  scales (e.g. Arctic overwintering).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i="1" dirty="0">
                <a:solidFill>
                  <a:prstClr val="black"/>
                </a:solidFill>
                <a:latin typeface="Calibri" panose="020F0502020204030204"/>
              </a:rPr>
              <a:t>Suitable for environments where one, or few, species dominate backscatter.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9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9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9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9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46641" y="3643683"/>
            <a:ext cx="364797" cy="1945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44799" y="955989"/>
            <a:ext cx="4867727" cy="2367027"/>
            <a:chOff x="5659732" y="706418"/>
            <a:chExt cx="6490302" cy="3156035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" t="16970" b="7208"/>
            <a:stretch/>
          </p:blipFill>
          <p:spPr bwMode="auto">
            <a:xfrm>
              <a:off x="6038166" y="1385359"/>
              <a:ext cx="6111868" cy="2348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4"/>
            <p:cNvSpPr txBox="1"/>
            <p:nvPr/>
          </p:nvSpPr>
          <p:spPr>
            <a:xfrm>
              <a:off x="6742388" y="706418"/>
              <a:ext cx="520620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Mooring echogram illustrating arrival (Feb.) and departure (April) of pollock on spawning grounds.</a:t>
              </a:r>
            </a:p>
          </p:txBody>
        </p:sp>
        <p:sp>
          <p:nvSpPr>
            <p:cNvPr id="18" name="TextBox 5"/>
            <p:cNvSpPr txBox="1"/>
            <p:nvPr/>
          </p:nvSpPr>
          <p:spPr>
            <a:xfrm>
              <a:off x="9777150" y="1809077"/>
              <a:ext cx="1011559" cy="707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350" dirty="0">
                <a:solidFill>
                  <a:prstClr val="black"/>
                </a:solidFill>
                <a:latin typeface="Calibri"/>
              </a:endParaRP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</a:rPr>
                <a:t>Pollock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9658751" y="2318164"/>
              <a:ext cx="118399" cy="3682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659732" y="1285365"/>
              <a:ext cx="702573" cy="23391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0</a:t>
              </a:r>
            </a:p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250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96420" y="1453171"/>
              <a:ext cx="5446330" cy="1975829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5295061" y="2169466"/>
              <a:ext cx="148621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1" dirty="0">
                  <a:solidFill>
                    <a:prstClr val="black"/>
                  </a:solidFill>
                  <a:latin typeface="Calibri" panose="020F0502020204030204"/>
                </a:rPr>
                <a:t>Depth (m)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79307" y="3462344"/>
              <a:ext cx="5738067" cy="400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1" dirty="0">
                  <a:solidFill>
                    <a:prstClr val="black"/>
                  </a:solidFill>
                  <a:latin typeface="Calibri" panose="020F0502020204030204"/>
                </a:rPr>
                <a:t>Dec                                                                                         May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58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2950"/>
      </a:dk1>
      <a:lt1>
        <a:srgbClr val="FFFFFF"/>
      </a:lt1>
      <a:dk2>
        <a:srgbClr val="007262"/>
      </a:dk2>
      <a:lt2>
        <a:srgbClr val="808080"/>
      </a:lt2>
      <a:accent1>
        <a:srgbClr val="BBE0E3"/>
      </a:accent1>
      <a:accent2>
        <a:srgbClr val="FCDA7F"/>
      </a:accent2>
      <a:accent3>
        <a:srgbClr val="FFFFFF"/>
      </a:accent3>
      <a:accent4>
        <a:srgbClr val="002143"/>
      </a:accent4>
      <a:accent5>
        <a:srgbClr val="DAEDEF"/>
      </a:accent5>
      <a:accent6>
        <a:srgbClr val="E4C572"/>
      </a:accent6>
      <a:hlink>
        <a:srgbClr val="955F22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Times New Roman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43730</TotalTime>
  <Words>1232</Words>
  <Application>Microsoft Office PowerPoint</Application>
  <PresentationFormat>On-screen Show (4:3)</PresentationFormat>
  <Paragraphs>185</Paragraphs>
  <Slides>14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ヒラギノ角ゴ Pro W3</vt:lpstr>
      <vt:lpstr>13_Default Design</vt:lpstr>
      <vt:lpstr>Blank Presentation</vt:lpstr>
      <vt:lpstr>Office Theme</vt:lpstr>
      <vt:lpstr>1_Office Theme</vt:lpstr>
      <vt:lpstr>SPW 11.0 Graph</vt:lpstr>
      <vt:lpstr>Acoustic-trawl surveys and ‘critical ongoing monitoring’</vt:lpstr>
      <vt:lpstr>What is MACE?</vt:lpstr>
      <vt:lpstr>‘Critical ongoing monitoring’?</vt:lpstr>
      <vt:lpstr>PowerPoint Presentation</vt:lpstr>
      <vt:lpstr>Main challenges</vt:lpstr>
      <vt:lpstr> Practical Challenges </vt:lpstr>
      <vt:lpstr>Questions?</vt:lpstr>
      <vt:lpstr>PowerPoint Presentation</vt:lpstr>
      <vt:lpstr>PowerPoint Presentation</vt:lpstr>
      <vt:lpstr>Acoustics from Unmanned Surface Vehicles (USVs)</vt:lpstr>
      <vt:lpstr>Survey calibrations to ensure continuity of survey time series</vt:lpstr>
      <vt:lpstr>PowerPoint Presentation</vt:lpstr>
      <vt:lpstr>PowerPoint Presentation</vt:lpstr>
      <vt:lpstr>Two-year sonar record from seafloor (preliminary results 2017-2019)</vt:lpstr>
    </vt:vector>
  </TitlesOfParts>
  <Company>NOAA NMFS RACE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Name – Program Manager</dc:title>
  <dc:creator>Network Administrator</dc:creator>
  <cp:lastModifiedBy>Patrick Ressler</cp:lastModifiedBy>
  <cp:revision>920</cp:revision>
  <dcterms:created xsi:type="dcterms:W3CDTF">2004-01-12T23:54:50Z</dcterms:created>
  <dcterms:modified xsi:type="dcterms:W3CDTF">2020-01-29T18:00:33Z</dcterms:modified>
</cp:coreProperties>
</file>