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91" r:id="rId3"/>
  </p:sldMasterIdLst>
  <p:notesMasterIdLst>
    <p:notesMasterId r:id="rId17"/>
  </p:notesMasterIdLst>
  <p:sldIdLst>
    <p:sldId id="395" r:id="rId4"/>
    <p:sldId id="438" r:id="rId5"/>
    <p:sldId id="440" r:id="rId6"/>
    <p:sldId id="439" r:id="rId7"/>
    <p:sldId id="441" r:id="rId8"/>
    <p:sldId id="447" r:id="rId9"/>
    <p:sldId id="443" r:id="rId10"/>
    <p:sldId id="442" r:id="rId11"/>
    <p:sldId id="446" r:id="rId12"/>
    <p:sldId id="445" r:id="rId13"/>
    <p:sldId id="453" r:id="rId14"/>
    <p:sldId id="444" r:id="rId15"/>
    <p:sldId id="448" r:id="rId16"/>
  </p:sldIdLst>
  <p:sldSz cx="9144000" cy="6858000" type="screen4x3"/>
  <p:notesSz cx="6900863" cy="9291638"/>
  <p:embeddedFontLst>
    <p:embeddedFont>
      <p:font typeface="Corbel" panose="020B0503020204020204" pitchFamily="34" charset="0"/>
      <p:regular r:id="rId18"/>
      <p:bold r:id="rId19"/>
      <p:italic r:id="rId20"/>
      <p:boldItalic r:id="rId21"/>
    </p:embeddedFont>
    <p:embeddedFont>
      <p:font typeface="Arial Narrow Bold" panose="020B0706020202030204" pitchFamily="34" charset="0"/>
      <p:bold r:id="rId22"/>
    </p:embeddedFont>
    <p:embeddedFont>
      <p:font typeface="Garamond" panose="02020404030301010803" pitchFamily="18" charset="0"/>
      <p:regular r:id="rId23"/>
      <p:bold r:id="rId24"/>
      <p:italic r:id="rId25"/>
    </p:embeddedFont>
    <p:embeddedFont>
      <p:font typeface="Arial Narrow" panose="020B0606020202030204" pitchFamily="34" charset="0"/>
      <p:regular r:id="rId26"/>
      <p:bold r:id="rId27"/>
      <p:italic r:id="rId28"/>
      <p:boldItalic r:id="rId29"/>
    </p:embeddedFont>
    <p:embeddedFont>
      <p:font typeface="Gill Sans"/>
      <p:regular r:id="rId30"/>
      <p:bold r:id="rId31"/>
    </p:embeddedFont>
    <p:embeddedFont>
      <p:font typeface="Calibri" panose="020F0502020204030204" pitchFamily="34" charset="0"/>
      <p:regular r:id="rId32"/>
      <p:bold r:id="rId33"/>
      <p:italic r:id="rId34"/>
      <p:boldItalic r:id="rId35"/>
    </p:embeddedFont>
    <p:embeddedFont>
      <p:font typeface="Gill Sans MT" panose="020B05020201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04DB9-9C54-40AF-A771-CD9AB91DD8D3}">
  <a:tblStyle styleId="{49D04DB9-9C54-40AF-A771-CD9AB91DD8D3}" styleName="Table_0">
    <a:wholeTbl>
      <a:tcTxStyle b="off" i="off">
        <a:font>
          <a:latin typeface="Calibri"/>
          <a:ea typeface="Calibri"/>
          <a:cs typeface="Calibri"/>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000000"/>
              </a:solidFill>
              <a:prstDash val="solid"/>
              <a:round/>
              <a:headEnd type="none" w="sm" len="sm"/>
              <a:tailEnd type="none" w="sm" len="sm"/>
            </a:ln>
          </a:top>
        </a:tcBdr>
        <a:fill>
          <a:solidFill>
            <a:srgbClr val="FFFFF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000000"/>
          </a:solidFill>
        </a:fill>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7" autoAdjust="0"/>
    <p:restoredTop sz="89405" autoAdjust="0"/>
  </p:normalViewPr>
  <p:slideViewPr>
    <p:cSldViewPr snapToGrid="0">
      <p:cViewPr varScale="1">
        <p:scale>
          <a:sx n="100" d="100"/>
          <a:sy n="100" d="100"/>
        </p:scale>
        <p:origin x="171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90374" cy="466195"/>
          </a:xfrm>
          <a:prstGeom prst="rect">
            <a:avLst/>
          </a:prstGeom>
          <a:noFill/>
          <a:ln>
            <a:noFill/>
          </a:ln>
        </p:spPr>
        <p:txBody>
          <a:bodyPr spcFirstLastPara="1" wrap="square" lIns="92500" tIns="46250" rIns="92500" bIns="462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8892" y="1"/>
            <a:ext cx="2990374" cy="466195"/>
          </a:xfrm>
          <a:prstGeom prst="rect">
            <a:avLst/>
          </a:prstGeom>
          <a:noFill/>
          <a:ln>
            <a:noFill/>
          </a:ln>
        </p:spPr>
        <p:txBody>
          <a:bodyPr spcFirstLastPara="1" wrap="square" lIns="92500" tIns="46250" rIns="92500" bIns="462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0087" y="4471601"/>
            <a:ext cx="5520690" cy="3658583"/>
          </a:xfrm>
          <a:prstGeom prst="rect">
            <a:avLst/>
          </a:prstGeom>
          <a:noFill/>
          <a:ln>
            <a:noFill/>
          </a:ln>
        </p:spPr>
        <p:txBody>
          <a:bodyPr spcFirstLastPara="1" wrap="square" lIns="92500" tIns="46250" rIns="92500" bIns="462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5445"/>
            <a:ext cx="2990374" cy="466194"/>
          </a:xfrm>
          <a:prstGeom prst="rect">
            <a:avLst/>
          </a:prstGeom>
          <a:noFill/>
          <a:ln>
            <a:noFill/>
          </a:ln>
        </p:spPr>
        <p:txBody>
          <a:bodyPr spcFirstLastPara="1" wrap="square" lIns="92500" tIns="46250" rIns="92500" bIns="462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8892" y="8825445"/>
            <a:ext cx="2990374" cy="466194"/>
          </a:xfrm>
          <a:prstGeom prst="rect">
            <a:avLst/>
          </a:prstGeom>
          <a:noFill/>
          <a:ln>
            <a:noFill/>
          </a:ln>
        </p:spPr>
        <p:txBody>
          <a:bodyPr spcFirstLastPara="1" wrap="square" lIns="92500" tIns="46250" rIns="92500"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203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4CFD2-4730-4BF9-9BB3-593A2449B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8070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514350" lvl="1" indent="-171450">
              <a:lnSpc>
                <a:spcPct val="120000"/>
              </a:lnSpc>
              <a:buSzPts val="2200"/>
            </a:pPr>
            <a:r>
              <a:rPr lang="en-US" sz="2200" dirty="0">
                <a:latin typeface="Gill Sans MT" panose="020B0502020104020203" pitchFamily="34" charset="0"/>
                <a:ea typeface="Gill Sans"/>
                <a:cs typeface="Gill Sans"/>
                <a:sym typeface="Gill Sans"/>
              </a:rPr>
              <a:t>Erin, we are going to show an updated version of the data repository (ERDDAP) for accessing ecosystem and socioeconomic indicators at the ESP workshop. We will also discuss timeliness and reliability with the group, so we should include the CPT timeline in this discussion as well. </a:t>
            </a:r>
            <a:endParaRPr lang="en-US" sz="2200" dirty="0" smtClean="0">
              <a:latin typeface="Gill Sans MT" panose="020B0502020104020203" pitchFamily="34" charset="0"/>
              <a:ea typeface="Gill Sans"/>
              <a:cs typeface="Gill Sans"/>
              <a:sym typeface="Gill Sans"/>
            </a:endParaRPr>
          </a:p>
          <a:p>
            <a:pPr marL="514350" lvl="1" indent="-171450">
              <a:lnSpc>
                <a:spcPct val="120000"/>
              </a:lnSpc>
              <a:buSzPts val="2200"/>
            </a:pPr>
            <a:endParaRPr lang="en-US" sz="2200" b="0" i="0" u="none" strike="noStrike" cap="none" dirty="0" smtClean="0">
              <a:solidFill>
                <a:schemeClr val="dk1"/>
              </a:solidFill>
              <a:effectLst/>
              <a:latin typeface="Gill Sans MT" panose="020B0502020104020203" pitchFamily="34" charset="0"/>
              <a:ea typeface="Calibri"/>
              <a:cs typeface="Calibri"/>
              <a:sym typeface="Gill Sans"/>
            </a:endParaRPr>
          </a:p>
          <a:p>
            <a:pPr marL="514350" lvl="1" indent="-171450">
              <a:lnSpc>
                <a:spcPct val="120000"/>
              </a:lnSpc>
              <a:buSzPts val="2200"/>
            </a:pPr>
            <a:r>
              <a:rPr lang="en-US" sz="1200" b="0" i="0" u="none" strike="noStrike" cap="none" dirty="0" smtClean="0">
                <a:solidFill>
                  <a:schemeClr val="dk1"/>
                </a:solidFill>
                <a:effectLst/>
                <a:latin typeface="Calibri"/>
                <a:ea typeface="Calibri"/>
                <a:cs typeface="Calibri"/>
                <a:sym typeface="Calibri"/>
              </a:rPr>
              <a:t>we also have a webpage developed for pulling satellite time series by the different management regions in AK. It's in development, but getting feedback on what data we should include would be quite helpful. So far we have winds, SST, chlorophyll, and are hoping to include more this next year. This will also all be available through the ERDDAP as we set it up and small regions could be pulled relatively quickly.  </a:t>
            </a:r>
            <a:endParaRPr lang="en-US" sz="2200" dirty="0">
              <a:latin typeface="Gill Sans MT" panose="020B0502020104020203" pitchFamily="34" charset="0"/>
              <a:ea typeface="Gill Sans"/>
              <a:cs typeface="Gill Sans"/>
              <a:sym typeface="Gill Sans"/>
            </a:endParaRPr>
          </a:p>
          <a:p>
            <a:pPr marL="514350" lvl="1" indent="-171450">
              <a:lnSpc>
                <a:spcPct val="120000"/>
              </a:lnSpc>
              <a:buSzPts val="2200"/>
            </a:pPr>
            <a:endParaRPr lang="en-US" sz="2200" dirty="0">
              <a:latin typeface="Gill Sans MT" panose="020B0502020104020203" pitchFamily="34" charset="0"/>
              <a:ea typeface="Gill Sans"/>
              <a:cs typeface="Gill Sans"/>
              <a:sym typeface="Gill Sans"/>
            </a:endParaRPr>
          </a:p>
          <a:p>
            <a:pPr lvl="0">
              <a:lnSpc>
                <a:spcPct val="120000"/>
              </a:lnSpc>
            </a:pPr>
            <a:r>
              <a:rPr lang="en-US" dirty="0"/>
              <a:t>From SSC Minutes: The SSC recommends that the ESP be augmented to track indices of community engagement and dependency, by community or aggregations of communities, across the relevant vessel and processing sectors and, for the years following rationalization, quota share ownership by community by share type. Where data confidentiality constraints dictate, the analysts should consider the use of regional as well as local quotient indicators. </a:t>
            </a:r>
            <a:r>
              <a:rPr kumimoji="0" lang="en-US"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a:t>
            </a:r>
          </a:p>
          <a:p>
            <a:pPr marL="514350" lvl="1" indent="-171450">
              <a:lnSpc>
                <a:spcPct val="120000"/>
              </a:lnSpc>
              <a:buSzPts val="2200"/>
            </a:pPr>
            <a:endParaRPr lang="en-US" sz="2200" dirty="0">
              <a:latin typeface="Gill Sans MT" panose="020B0502020104020203" pitchFamily="34" charset="0"/>
              <a:ea typeface="Gill Sans"/>
              <a:cs typeface="Gill Sans"/>
              <a:sym typeface="Gill Sans"/>
            </a:endParaRPr>
          </a:p>
          <a:p>
            <a:r>
              <a:rPr lang="en-US" sz="1200" b="0" i="0" u="none" strike="noStrike" cap="none" dirty="0">
                <a:solidFill>
                  <a:schemeClr val="dk1"/>
                </a:solidFill>
                <a:effectLst/>
                <a:latin typeface="Calibri"/>
                <a:ea typeface="Calibri"/>
                <a:cs typeface="Calibri"/>
                <a:sym typeface="Calibri"/>
              </a:rPr>
              <a:t>Possible OA</a:t>
            </a:r>
            <a:r>
              <a:rPr lang="en-US" sz="1200" b="0" i="0" u="none" strike="noStrike" cap="none" baseline="0" dirty="0">
                <a:solidFill>
                  <a:schemeClr val="dk1"/>
                </a:solidFill>
                <a:effectLst/>
                <a:latin typeface="Calibri"/>
                <a:ea typeface="Calibri"/>
                <a:cs typeface="Calibri"/>
                <a:sym typeface="Calibri"/>
              </a:rPr>
              <a:t> measures per </a:t>
            </a:r>
            <a:r>
              <a:rPr lang="en-US" sz="1200" b="0" i="0" u="none" strike="noStrike" cap="none" baseline="0" dirty="0" err="1">
                <a:solidFill>
                  <a:schemeClr val="dk1"/>
                </a:solidFill>
                <a:effectLst/>
                <a:latin typeface="Calibri"/>
                <a:ea typeface="Calibri"/>
                <a:cs typeface="Calibri"/>
                <a:sym typeface="Calibri"/>
              </a:rPr>
              <a:t>Kalei</a:t>
            </a:r>
            <a:r>
              <a:rPr lang="en-US" sz="1200" b="0" i="0" u="none" strike="noStrike" cap="none" baseline="0"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IPHC has a pH sensor on their profilers and they have been collecting data since 2009 on their setline survey.</a:t>
            </a:r>
            <a:r>
              <a:rPr lang="en-US" sz="1200" b="0" i="0" u="none" strike="noStrike" cap="none" baseline="0" dirty="0">
                <a:solidFill>
                  <a:schemeClr val="dk1"/>
                </a:solidFill>
                <a:effectLst/>
                <a:latin typeface="Calibri"/>
                <a:ea typeface="Calibri"/>
                <a:cs typeface="Calibri"/>
                <a:sym typeface="Calibri"/>
              </a:rPr>
              <a:t> They </a:t>
            </a:r>
            <a:r>
              <a:rPr lang="en-US" sz="1200" b="0" i="0" u="none" strike="noStrike" cap="none" dirty="0">
                <a:solidFill>
                  <a:schemeClr val="dk1"/>
                </a:solidFill>
                <a:effectLst/>
                <a:latin typeface="Calibri"/>
                <a:ea typeface="Calibri"/>
                <a:cs typeface="Calibri"/>
                <a:sym typeface="Calibri"/>
              </a:rPr>
              <a:t>also have bottom temp, the temp profile, estimate of chlorophyll and dissolved O2.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514350" lvl="1" indent="-171450">
              <a:lnSpc>
                <a:spcPct val="120000"/>
              </a:lnSpc>
              <a:buSzPts val="2200"/>
            </a:pPr>
            <a:endParaRPr lang="en-US" sz="2200" dirty="0">
              <a:latin typeface="Gill Sans MT" panose="020B0502020104020203" pitchFamily="34" charset="0"/>
              <a:ea typeface="Gill Sans"/>
              <a:cs typeface="Gill Sans"/>
              <a:sym typeface="Gill Sans"/>
            </a:endParaRPr>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2001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342900" lvl="1" indent="0" algn="l" rtl="0">
              <a:lnSpc>
                <a:spcPct val="120000"/>
              </a:lnSpc>
              <a:spcBef>
                <a:spcPts val="375"/>
              </a:spcBef>
              <a:spcAft>
                <a:spcPts val="0"/>
              </a:spcAft>
              <a:buClr>
                <a:srgbClr val="EDEDED"/>
              </a:buClr>
              <a:buSzPts val="2200"/>
              <a:buNone/>
            </a:pPr>
            <a:endParaRPr lang="en-US" sz="2400" dirty="0">
              <a:latin typeface="Gill Sans MT" panose="020B0502020104020203" pitchFamily="34" charset="0"/>
              <a:ea typeface="Gill Sans"/>
              <a:cs typeface="Gill Sans"/>
              <a:sym typeface="Gill Sans"/>
            </a:endParaRPr>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6583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lvl="0">
              <a:lnSpc>
                <a:spcPct val="120000"/>
              </a:lnSpc>
            </a:pPr>
            <a:r>
              <a:rPr lang="en-US" sz="1200" baseline="0" dirty="0" smtClean="0">
                <a:latin typeface="Garamond" panose="02020404030301010803" pitchFamily="18" charset="0"/>
                <a:ea typeface="Gill Sans"/>
                <a:cs typeface="Gill Sans"/>
                <a:sym typeface="Gill Sans"/>
              </a:rPr>
              <a:t>From </a:t>
            </a:r>
            <a:r>
              <a:rPr lang="en-US" sz="1200" baseline="0" dirty="0" err="1" smtClean="0">
                <a:latin typeface="Garamond" panose="02020404030301010803" pitchFamily="18" charset="0"/>
                <a:ea typeface="Gill Sans"/>
                <a:cs typeface="Gill Sans"/>
                <a:sym typeface="Gill Sans"/>
              </a:rPr>
              <a:t>Kalei</a:t>
            </a:r>
            <a:r>
              <a:rPr lang="en-US" sz="1200" baseline="0" dirty="0" smtClean="0">
                <a:latin typeface="Garamond" panose="02020404030301010803" pitchFamily="18" charset="0"/>
                <a:ea typeface="Gill Sans"/>
                <a:cs typeface="Gill Sans"/>
                <a:sym typeface="Gill Sans"/>
              </a:rPr>
              <a:t>: From </a:t>
            </a:r>
            <a:r>
              <a:rPr lang="en-US" sz="1200" baseline="0" dirty="0">
                <a:latin typeface="Garamond" panose="02020404030301010803" pitchFamily="18" charset="0"/>
                <a:ea typeface="Gill Sans"/>
                <a:cs typeface="Gill Sans"/>
                <a:sym typeface="Gill Sans"/>
              </a:rPr>
              <a:t>my perspective it would be good to try to coordinate the ESPs as much as possible. So making sure the data for crab and groundfish indicators are in the ecosystem repository, and available when authors need it. For timeline, at the groundfish PT and ESP workshop we discussed the updating of the ESPs for groundfish and the consensus seems to be to have the first time ESP presented at the September meeting (May meeting for crab). Then subsequent ESPs could be annual shorter updates of indicators with a brief write up of trends and recommendations (we are developing a short form template for this to be used for GOA pollock and sablefish next September). I suspect they will want the short updates at the November meeting for groundfish so they could get as many current year updates as possible since most of the indicators are not ready until October. I suspect for crab you would have fewer current year updates by September, so that might be worth a discussion on what is easiest for workload and not necessarily for current year updates. </a:t>
            </a:r>
          </a:p>
          <a:p>
            <a:pPr lvl="0">
              <a:lnSpc>
                <a:spcPct val="120000"/>
              </a:lnSpc>
            </a:pPr>
            <a:r>
              <a:rPr lang="en-US" sz="1200" baseline="0" dirty="0">
                <a:latin typeface="Garamond" panose="02020404030301010803" pitchFamily="18" charset="0"/>
                <a:ea typeface="Gill Sans"/>
                <a:cs typeface="Gill Sans"/>
                <a:sym typeface="Gill Sans"/>
              </a:rPr>
              <a:t>For development of ESPs, I’d still like to devote time at each workshop to include a crab stock, so that would be something to discuss, what might be useful to present at the next ESP workshop and what discussions would be helpful on adapting the framework for crab stocks. </a:t>
            </a:r>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001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4CFD2-4730-4BF9-9BB3-593A2449B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387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802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2010/2011, a crab ecosystem</a:t>
            </a:r>
            <a:r>
              <a:rPr lang="en-US" sz="1200" b="0" i="0" u="none" strike="noStrike" cap="none" baseline="0" dirty="0">
                <a:solidFill>
                  <a:schemeClr val="dk1"/>
                </a:solidFill>
                <a:effectLst/>
                <a:latin typeface="Calibri"/>
                <a:ea typeface="Calibri"/>
                <a:cs typeface="Calibri"/>
                <a:sym typeface="Calibri"/>
              </a:rPr>
              <a:t> considerations</a:t>
            </a:r>
            <a:r>
              <a:rPr lang="en-US" sz="1200" b="0" i="0" u="none" strike="noStrike" cap="none" dirty="0">
                <a:solidFill>
                  <a:schemeClr val="dk1"/>
                </a:solidFill>
                <a:effectLst/>
                <a:latin typeface="Calibri"/>
                <a:ea typeface="Calibri"/>
                <a:cs typeface="Calibri"/>
                <a:sym typeface="Calibri"/>
              </a:rPr>
              <a:t> chapter was developed to present ecosystem indicators in the context of BSAI</a:t>
            </a:r>
            <a:r>
              <a:rPr lang="en-US" sz="1200" b="0" i="0" u="none" strike="noStrike" cap="none" baseline="0" dirty="0">
                <a:solidFill>
                  <a:schemeClr val="dk1"/>
                </a:solidFill>
                <a:effectLst/>
                <a:latin typeface="Calibri"/>
                <a:ea typeface="Calibri"/>
                <a:cs typeface="Calibri"/>
                <a:sym typeface="Calibri"/>
              </a:rPr>
              <a:t> crab stocks and distill broad-scale information in the Ecosystem Status Reports into a more useful format for crab stocks.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2016 the Crab Plan Team prioritized the development of report cards for individual crab stocks as well as a revised ecosystem chapter for the crab SAFE that includes supporting methodology documentation for indicator selection and development. The goal was to have these documents prepared for a presentation to the CPT in January or May. Erin updated report cards for BBRKC, snow crab and tanner crab and presented </a:t>
            </a:r>
            <a:r>
              <a:rPr lang="en-US" sz="1200" b="0" i="0" u="none" strike="noStrike" cap="none" baseline="0" dirty="0">
                <a:solidFill>
                  <a:schemeClr val="dk1"/>
                </a:solidFill>
                <a:effectLst/>
                <a:latin typeface="Calibri"/>
                <a:ea typeface="Calibri"/>
                <a:cs typeface="Calibri"/>
                <a:sym typeface="Calibri"/>
              </a:rPr>
              <a:t>to CPT in May 2019. </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5176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-Quick Review of ESP’s (see below)</a:t>
            </a:r>
          </a:p>
          <a:p>
            <a:pPr marL="0" lvl="0" indent="0" algn="l" rtl="0">
              <a:spcBef>
                <a:spcPts val="0"/>
              </a:spcBef>
              <a:spcAft>
                <a:spcPts val="0"/>
              </a:spcAft>
              <a:buNone/>
            </a:pPr>
            <a:r>
              <a:rPr lang="en-US" dirty="0"/>
              <a:t>-Highlight May 2019 ESP Workshop with SMBKC ESP example (Erin,</a:t>
            </a:r>
            <a:r>
              <a:rPr lang="en-US" baseline="0" dirty="0"/>
              <a:t> Brian and Katie) and participation by several federal stock assessment authors. Goal of the 1</a:t>
            </a:r>
            <a:r>
              <a:rPr lang="en-US" baseline="30000" dirty="0"/>
              <a:t>st</a:t>
            </a:r>
            <a:r>
              <a:rPr lang="en-US" baseline="0" dirty="0"/>
              <a:t> workshop was to review ESP framework, work through examples and review AFSC program research that could assist in development of metrics and indicators </a:t>
            </a:r>
          </a:p>
          <a:p>
            <a:pPr marL="0" lvl="0" indent="0" algn="l" rtl="0">
              <a:spcBef>
                <a:spcPts val="0"/>
              </a:spcBef>
              <a:spcAft>
                <a:spcPts val="0"/>
              </a:spcAft>
              <a:buNone/>
            </a:pPr>
            <a:endParaRPr lang="en-US" sz="1200" b="0" i="1" u="none" strike="noStrike" cap="none" baseline="0"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1" u="none" strike="noStrike" cap="none" baseline="0" dirty="0">
                <a:solidFill>
                  <a:schemeClr val="dk1"/>
                </a:solidFill>
                <a:effectLst/>
                <a:latin typeface="Calibri"/>
                <a:ea typeface="Calibri"/>
                <a:cs typeface="Calibri"/>
                <a:sym typeface="Calibri"/>
              </a:rPr>
              <a:t>From </a:t>
            </a:r>
            <a:r>
              <a:rPr lang="en-US" sz="1200" b="0" i="1" u="none" strike="noStrike" cap="none" baseline="0" dirty="0" err="1">
                <a:solidFill>
                  <a:schemeClr val="dk1"/>
                </a:solidFill>
                <a:effectLst/>
                <a:latin typeface="Calibri"/>
                <a:ea typeface="Calibri"/>
                <a:cs typeface="Calibri"/>
                <a:sym typeface="Calibri"/>
              </a:rPr>
              <a:t>Kalei’s</a:t>
            </a:r>
            <a:r>
              <a:rPr lang="en-US" sz="1200" b="0" i="1" u="none" strike="noStrike" cap="none" baseline="0" dirty="0">
                <a:solidFill>
                  <a:schemeClr val="dk1"/>
                </a:solidFill>
                <a:effectLst/>
                <a:latin typeface="Calibri"/>
                <a:ea typeface="Calibri"/>
                <a:cs typeface="Calibri"/>
                <a:sym typeface="Calibri"/>
              </a:rPr>
              <a:t> RWP: </a:t>
            </a:r>
          </a:p>
          <a:p>
            <a:pPr marL="0" lvl="0" indent="0" algn="l" rtl="0">
              <a:spcBef>
                <a:spcPts val="0"/>
              </a:spcBef>
              <a:spcAft>
                <a:spcPts val="0"/>
              </a:spcAft>
              <a:buNone/>
            </a:pPr>
            <a:r>
              <a:rPr lang="en-US" sz="1200" b="0" i="1" u="none" strike="noStrike" cap="none" dirty="0">
                <a:solidFill>
                  <a:schemeClr val="dk1"/>
                </a:solidFill>
                <a:effectLst/>
                <a:latin typeface="Calibri"/>
                <a:ea typeface="Calibri"/>
                <a:cs typeface="Calibri"/>
                <a:sym typeface="Calibri"/>
              </a:rPr>
              <a:t>Ecosystem and Socio-economic Profiles (ESP) use data collected from a large variety of national initiatives in a four-step process to generate a set of standardized products that culminate in a focused, succinct, and meaningful communication of potential drivers on a given stock. A preliminary ESP was first introduced for the Alaska sablefish stock in 2017 and the Council recommended ESP development for priority</a:t>
            </a:r>
            <a:r>
              <a:rPr lang="en-US" sz="1200" b="0" i="1" u="none" strike="noStrike" cap="none" baseline="0" dirty="0">
                <a:solidFill>
                  <a:schemeClr val="dk1"/>
                </a:solidFill>
                <a:effectLst/>
                <a:latin typeface="Calibri"/>
                <a:ea typeface="Calibri"/>
                <a:cs typeface="Calibri"/>
                <a:sym typeface="Calibri"/>
              </a:rPr>
              <a:t> stocks in GOA and BSAI</a:t>
            </a:r>
            <a:r>
              <a:rPr lang="en-US" sz="1200" b="0" i="1" u="none" strike="noStrike" cap="none" dirty="0">
                <a:solidFill>
                  <a:schemeClr val="dk1"/>
                </a:solidFill>
                <a:effectLst/>
                <a:latin typeface="Calibri"/>
                <a:ea typeface="Calibri"/>
                <a:cs typeface="Calibri"/>
                <a:sym typeface="Calibri"/>
              </a:rPr>
              <a:t>. ESPs are an efficient testing ground for new approaches and provide a set of communication tools that can be tailored to a large variety of audiences in order to effectively merge the ecosystem, socio-economic, and stock assessment disciplines.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sz="1200" b="0" i="0" u="none" strike="noStrike" cap="none" dirty="0">
              <a:solidFill>
                <a:schemeClr val="dk1"/>
              </a:solidFill>
              <a:effectLst/>
              <a:latin typeface="Calibri"/>
              <a:cs typeface="Calibri"/>
              <a:sym typeface="Calibri"/>
            </a:endParaRPr>
          </a:p>
          <a:p>
            <a:pPr marL="0" lvl="0" indent="0" algn="l" rtl="0">
              <a:spcBef>
                <a:spcPts val="0"/>
              </a:spcBef>
              <a:spcAft>
                <a:spcPts val="0"/>
              </a:spcAft>
              <a:buNone/>
            </a:pPr>
            <a:r>
              <a:rPr lang="en-US" dirty="0"/>
              <a:t>Steps in ESP Development:</a:t>
            </a:r>
          </a:p>
          <a:p>
            <a:pPr marL="0" lvl="0" indent="0" algn="l" rtl="0">
              <a:spcBef>
                <a:spcPts val="0"/>
              </a:spcBef>
              <a:spcAft>
                <a:spcPts val="0"/>
              </a:spcAft>
              <a:buNone/>
            </a:pPr>
            <a:r>
              <a:rPr lang="en-US" dirty="0"/>
              <a:t>Data classification:</a:t>
            </a:r>
            <a:r>
              <a:rPr lang="en-US" baseline="0" dirty="0"/>
              <a:t> standardized system using main categories </a:t>
            </a:r>
            <a:r>
              <a:rPr lang="en-US" b="0" baseline="0" dirty="0"/>
              <a:t>of model input data- authors classify their stocks/complexes to identify high priority stocks for conducting an ESP. Grade metrics: select representative metrics for evaluation. </a:t>
            </a:r>
            <a:r>
              <a:rPr lang="en-US" sz="1200" b="0" i="0" u="none" strike="noStrike" cap="none" dirty="0">
                <a:solidFill>
                  <a:schemeClr val="dk1"/>
                </a:solidFill>
                <a:effectLst/>
                <a:latin typeface="Calibri"/>
                <a:ea typeface="Calibri"/>
                <a:cs typeface="Calibri"/>
                <a:sym typeface="Calibri"/>
              </a:rPr>
              <a:t>Metrics are quantitative stock-specific measures that identify vulnerability or resilience of the stock with respect to biological or socioeconomic processes. Analyze: generate suite of indicators- (</a:t>
            </a:r>
            <a:r>
              <a:rPr lang="en-US" sz="1200" b="0" i="0" u="none" strike="noStrike" cap="none" dirty="0" err="1">
                <a:solidFill>
                  <a:schemeClr val="dk1"/>
                </a:solidFill>
                <a:effectLst/>
                <a:latin typeface="Calibri"/>
                <a:ea typeface="Calibri"/>
                <a:cs typeface="Calibri"/>
                <a:sym typeface="Calibri"/>
              </a:rPr>
              <a:t>timeseries</a:t>
            </a:r>
            <a:r>
              <a:rPr lang="en-US" sz="1200" b="0" i="0" u="none" strike="noStrike" cap="none" dirty="0">
                <a:solidFill>
                  <a:schemeClr val="dk1"/>
                </a:solidFill>
                <a:effectLst/>
                <a:latin typeface="Calibri"/>
                <a:ea typeface="Calibri"/>
                <a:cs typeface="Calibri"/>
                <a:sym typeface="Calibri"/>
              </a:rPr>
              <a:t> that is updated,</a:t>
            </a:r>
            <a:r>
              <a:rPr lang="en-US" sz="1200" b="0" i="0" u="none" strike="noStrike" cap="none" baseline="0" dirty="0">
                <a:solidFill>
                  <a:schemeClr val="dk1"/>
                </a:solidFill>
                <a:effectLst/>
                <a:latin typeface="Calibri"/>
                <a:ea typeface="Calibri"/>
                <a:cs typeface="Calibri"/>
                <a:sym typeface="Calibri"/>
              </a:rPr>
              <a:t> reliable, consistent and long term)</a:t>
            </a:r>
            <a:r>
              <a:rPr lang="en-US" sz="1200" b="0" i="0" u="none" strike="noStrike" cap="none" dirty="0">
                <a:solidFill>
                  <a:schemeClr val="dk1"/>
                </a:solidFill>
                <a:effectLst/>
                <a:latin typeface="Calibri"/>
                <a:ea typeface="Calibri"/>
                <a:cs typeface="Calibri"/>
                <a:sym typeface="Calibri"/>
              </a:rPr>
              <a:t>,</a:t>
            </a:r>
            <a:r>
              <a:rPr lang="en-US" sz="1200" b="0" i="0" u="none" strike="noStrike" cap="none" baseline="0" dirty="0">
                <a:solidFill>
                  <a:schemeClr val="dk1"/>
                </a:solidFill>
                <a:effectLst/>
                <a:latin typeface="Calibri"/>
                <a:ea typeface="Calibri"/>
                <a:cs typeface="Calibri"/>
                <a:sym typeface="Calibri"/>
              </a:rPr>
              <a:t> run statistical tests (i.e. rank scoring or stop light for data poor, Bayesian adaptive sampling for data rich), Report: standardized document with figs/tables, ESP as appendix in SAFE’s </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5950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1200" b="0" i="0" u="none" strike="noStrike" cap="none" baseline="0" dirty="0">
                <a:solidFill>
                  <a:schemeClr val="dk1"/>
                </a:solidFill>
                <a:latin typeface="Calibri"/>
                <a:ea typeface="Calibri"/>
                <a:cs typeface="Calibri"/>
                <a:sym typeface="Calibri"/>
              </a:rPr>
              <a:t>In 2018 the stock was declared overfished, warranting the Crab Plan Team to request an evaluation of ecosystem factors to inform the stock rebuilding plan. </a:t>
            </a:r>
            <a:endParaRPr lang="en-US" dirty="0"/>
          </a:p>
          <a:p>
            <a:pPr marL="0" lvl="0" indent="0" algn="l" rtl="0">
              <a:spcBef>
                <a:spcPts val="0"/>
              </a:spcBef>
              <a:spcAft>
                <a:spcPts val="0"/>
              </a:spcAft>
              <a:buNone/>
            </a:pPr>
            <a:r>
              <a:rPr lang="en-US" dirty="0"/>
              <a:t>Highlight</a:t>
            </a:r>
            <a:r>
              <a:rPr lang="en-US" baseline="0" dirty="0"/>
              <a:t> SMBKC ESP document compiled by Erin, Brian, </a:t>
            </a:r>
            <a:r>
              <a:rPr lang="en-US" baseline="0" dirty="0" err="1"/>
              <a:t>Kalei</a:t>
            </a:r>
            <a:r>
              <a:rPr lang="en-US" baseline="0" dirty="0"/>
              <a:t> and Katie </a:t>
            </a:r>
          </a:p>
          <a:p>
            <a:pPr marL="0" lvl="0" indent="0" algn="l" rtl="0">
              <a:spcBef>
                <a:spcPts val="0"/>
              </a:spcBef>
              <a:spcAft>
                <a:spcPts val="0"/>
              </a:spcAft>
              <a:buNone/>
            </a:pPr>
            <a:r>
              <a:rPr lang="en-US" baseline="0" dirty="0"/>
              <a:t>Katie gave overview  of ESP to Council in Oct during rebuilding plan discussions with positive feedback from the SSC and suggestions for improvement </a:t>
            </a:r>
          </a:p>
          <a:p>
            <a:pPr marL="0" lvl="0" indent="0" algn="l" rtl="0">
              <a:spcBef>
                <a:spcPts val="0"/>
              </a:spcBef>
              <a:spcAft>
                <a:spcPts val="0"/>
              </a:spcAft>
              <a:buNone/>
            </a:pPr>
            <a:r>
              <a:rPr lang="en-US" baseline="0" dirty="0"/>
              <a:t>ESP included in December SMBKC Environmental Assessment presented to Council in December by Jim and Katie: (EA analyses an action to prepare and implement an amendment to the BSAI crab FMP to rebuild the SMBKC stock)</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SMBKC ESP Summary: </a:t>
            </a:r>
          </a:p>
          <a:p>
            <a:r>
              <a:rPr lang="en-US" sz="1200" b="1" i="0" u="none" strike="noStrike" cap="none" baseline="0" dirty="0">
                <a:solidFill>
                  <a:schemeClr val="dk1"/>
                </a:solidFill>
                <a:latin typeface="Calibri"/>
                <a:ea typeface="Calibri"/>
                <a:cs typeface="Calibri"/>
                <a:sym typeface="Calibri"/>
              </a:rPr>
              <a:t>Ecosystem Considerations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 Despite repeated fishery closures, SMBKC mature male biomass and recruitment estimates remain below-average following a 1989 regime shift in the Bering Sea, suggesting that environmental factors may be impeding recruitment success and stock recovery. </a:t>
            </a:r>
          </a:p>
          <a:p>
            <a:r>
              <a:rPr lang="en-US" sz="1200" b="0" i="0" u="none" strike="noStrike" cap="none" baseline="0" dirty="0">
                <a:solidFill>
                  <a:schemeClr val="dk1"/>
                </a:solidFill>
                <a:latin typeface="Calibri"/>
                <a:ea typeface="Calibri"/>
                <a:cs typeface="Calibri"/>
                <a:sym typeface="Calibri"/>
              </a:rPr>
              <a:t> Highly specific thermal optimums and habitat requirements of SMBKC likely limit mobility in response to warmer than average bottom temperatures and shifting predator distributions in the Bering Sea. </a:t>
            </a:r>
          </a:p>
          <a:p>
            <a:r>
              <a:rPr lang="en-US" sz="1200" b="0" i="0" u="none" strike="noStrike" cap="none" baseline="0" dirty="0">
                <a:solidFill>
                  <a:schemeClr val="dk1"/>
                </a:solidFill>
                <a:latin typeface="Calibri"/>
                <a:ea typeface="Calibri"/>
                <a:cs typeface="Calibri"/>
                <a:sym typeface="Calibri"/>
              </a:rPr>
              <a:t> Large catches of Pacific cod in the St. Matthew Island management boundary in 2016 preceded declines in BKC recruitment and the overfished declaration in 2018. </a:t>
            </a:r>
          </a:p>
          <a:p>
            <a:r>
              <a:rPr lang="en-US" sz="1200" b="0" i="0" u="none" strike="noStrike" cap="none" baseline="0" dirty="0">
                <a:solidFill>
                  <a:schemeClr val="dk1"/>
                </a:solidFill>
                <a:latin typeface="Calibri"/>
                <a:ea typeface="Calibri"/>
                <a:cs typeface="Calibri"/>
                <a:sym typeface="Calibri"/>
              </a:rPr>
              <a:t> Trend modeling for ecosystem indicators revealed poor conditions for SMBKC in recent years, attributed to above average bottom temperatures, a reduction in the cold pool extent, and an increase in mean benthic predator biomass in the St. Matthew Island management boundary. </a:t>
            </a:r>
          </a:p>
          <a:p>
            <a:endParaRPr lang="en-US" sz="1200" b="0" i="0" u="none" strike="noStrike" cap="none" baseline="0" dirty="0">
              <a:solidFill>
                <a:schemeClr val="dk1"/>
              </a:solidFill>
              <a:latin typeface="Calibri"/>
              <a:ea typeface="Calibri"/>
              <a:cs typeface="Calibri"/>
              <a:sym typeface="Calibri"/>
            </a:endParaRPr>
          </a:p>
          <a:p>
            <a:r>
              <a:rPr lang="en-US" sz="1200" b="1" i="0" u="none" strike="noStrike" cap="none" baseline="0" dirty="0">
                <a:solidFill>
                  <a:schemeClr val="dk1"/>
                </a:solidFill>
                <a:latin typeface="Calibri"/>
                <a:ea typeface="Calibri"/>
                <a:cs typeface="Calibri"/>
                <a:sym typeface="Calibri"/>
              </a:rPr>
              <a:t>Socioeconomic Considerations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 Vessel engagement in the SMBKC fishery as measured by annual counts of active vessels during years that the fishery has opened, has declined relative to the pre-rationalization period reflecting consolidation of the crab fleet following rationalization. </a:t>
            </a:r>
          </a:p>
          <a:p>
            <a:r>
              <a:rPr lang="en-US" sz="1200" b="0" i="0" u="none" strike="noStrike" cap="none" baseline="0" dirty="0">
                <a:solidFill>
                  <a:schemeClr val="dk1"/>
                </a:solidFill>
                <a:latin typeface="Calibri"/>
                <a:ea typeface="Calibri"/>
                <a:cs typeface="Calibri"/>
                <a:sym typeface="Calibri"/>
              </a:rPr>
              <a:t> In the most recent open seasons, the active fleet has been reduced to 3-4 vessels, with TAC utilization also declining to 26% during the 2015/16 season. </a:t>
            </a:r>
          </a:p>
          <a:p>
            <a:r>
              <a:rPr lang="en-US" sz="1200" b="0" i="0" u="none" strike="noStrike" cap="none" baseline="0" dirty="0">
                <a:solidFill>
                  <a:schemeClr val="dk1"/>
                </a:solidFill>
                <a:latin typeface="Calibri"/>
                <a:ea typeface="Calibri"/>
                <a:cs typeface="Calibri"/>
                <a:sym typeface="Calibri"/>
              </a:rPr>
              <a:t> Ex-vessel revenue share and the Local Quotient for Saint Paul both reached high values during 2010, concurrent with a peak in ex-vessel price; large declines in both metrics over the subsequent open seasons, despite relatively high ex-vessel prices during the next four open SMBKC seasons indicate that both vessels and processors active during those years have shifted into other fisheries. </a:t>
            </a:r>
          </a:p>
          <a:p>
            <a:pPr marL="0" lvl="0" indent="0" algn="l" rtl="0">
              <a:spcBef>
                <a:spcPts val="0"/>
              </a:spcBef>
              <a:spcAft>
                <a:spcPts val="0"/>
              </a:spcAft>
              <a:buNone/>
            </a:pP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41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a:t>-Highlight how report card framework (i.e.</a:t>
            </a:r>
            <a:r>
              <a:rPr lang="en-US" baseline="0" dirty="0"/>
              <a:t> just ecosystem indicators with ecosystem summary) differs from ESP standardized framework and 4 step approach </a:t>
            </a:r>
            <a:r>
              <a:rPr lang="en-US" baseline="0" dirty="0" smtClean="0"/>
              <a:t>–no socio-economic indicator incorporation </a:t>
            </a:r>
            <a:endParaRPr lang="en-US" baseline="0" dirty="0"/>
          </a:p>
          <a:p>
            <a:pPr marL="0" lvl="0" indent="0" algn="l" rtl="0">
              <a:spcBef>
                <a:spcPts val="0"/>
              </a:spcBef>
              <a:spcAft>
                <a:spcPts val="0"/>
              </a:spcAft>
              <a:buNone/>
            </a:pPr>
            <a:r>
              <a:rPr lang="en-US" dirty="0"/>
              <a:t>-Idea that report card format</a:t>
            </a:r>
            <a:r>
              <a:rPr lang="en-US" baseline="0" dirty="0"/>
              <a:t> has been used as a means to communicate uncertainties in management decisions to industry in light of ongoing environmental changes. </a:t>
            </a:r>
          </a:p>
          <a:p>
            <a:pPr marL="0" lvl="0" indent="0" algn="l" rtl="0">
              <a:spcBef>
                <a:spcPts val="0"/>
              </a:spcBef>
              <a:spcAft>
                <a:spcPts val="0"/>
              </a:spcAft>
              <a:buNone/>
            </a:pPr>
            <a:r>
              <a:rPr lang="en-US" baseline="0" dirty="0"/>
              <a:t>-Take from Ben Daly during discussion- is there a more effective way to do so than report card approach? </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4688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a:t>-Deep concern with cod predation from industry</a:t>
            </a:r>
            <a:r>
              <a:rPr lang="en-US" baseline="0" dirty="0"/>
              <a:t> during panel discussion after symposium. Need to better emphasize the applications of ESP’s in EBFM?</a:t>
            </a:r>
          </a:p>
          <a:p>
            <a:pPr marL="0" lvl="0" indent="0" algn="l" rtl="0">
              <a:spcBef>
                <a:spcPts val="0"/>
              </a:spcBef>
              <a:spcAft>
                <a:spcPts val="0"/>
              </a:spcAft>
              <a:buNone/>
            </a:pPr>
            <a:r>
              <a:rPr lang="en-US" baseline="0" dirty="0"/>
              <a:t>-Erin was </a:t>
            </a:r>
            <a:r>
              <a:rPr lang="en-US" baseline="0" dirty="0" smtClean="0"/>
              <a:t>approached </a:t>
            </a:r>
            <a:r>
              <a:rPr lang="en-US" baseline="0" dirty="0"/>
              <a:t>by several commercial fishermen with great ideas for meaningful indicators- this stresses the importance of involving industry in ESP/report card development and dissemination </a:t>
            </a:r>
          </a:p>
          <a:p>
            <a:pPr marL="0" lvl="0" indent="0" algn="l" rtl="0">
              <a:spcBef>
                <a:spcPts val="0"/>
              </a:spcBef>
              <a:spcAft>
                <a:spcPts val="0"/>
              </a:spcAft>
              <a:buNone/>
            </a:pPr>
            <a:r>
              <a:rPr lang="en-US" dirty="0" smtClean="0"/>
              <a:t>Use of</a:t>
            </a:r>
            <a:r>
              <a:rPr lang="en-US" baseline="0" dirty="0" smtClean="0"/>
              <a:t> indicators in models: as a proxy to inform recruitment (i.e. condition) or as a modifier to inform model parameters such as growth, mortality, catchability or selectivity. Use of indicators in changes to ABC, or to highlight data gaps and research priorities. </a:t>
            </a:r>
            <a:endParaRPr lang="en-US" baseline="0" dirty="0"/>
          </a:p>
          <a:p>
            <a:pPr marL="0" lvl="0" indent="0" algn="l" rtl="0">
              <a:spcBef>
                <a:spcPts val="0"/>
              </a:spcBef>
              <a:spcAft>
                <a:spcPts val="0"/>
              </a:spcAft>
              <a:buNone/>
            </a:pPr>
            <a:r>
              <a:rPr lang="en-US" baseline="0" dirty="0"/>
              <a:t>Erin: Could also mention that the ESPs are designed to inform the risk tables. So should crab determine to create risk tables, the ESPs will help with that scoring. </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775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2020 Model Workshop Goals (updated from RWP proposal</a:t>
            </a:r>
            <a:r>
              <a:rPr lang="en-US" sz="1200" b="0" i="0" u="none" strike="noStrike" cap="none" dirty="0" smtClean="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1) Review the ESP framework, current and new priority ESPs, data accessibility for ESPs, and Council recommendations regarding ESPs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2) Discuss and generate guidelines for ESP modeling applications from simple indicator development and analysis to advanced multi-species, climate-enhanced models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3) Foster communication and collaboration between programs and discuss the process for ESP contributions, timelines, and avenues for improvement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4) Review the 1st ESP workshop report, outline the 2nd ESP workshop report, and prepare both for producing a technical memorandum series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We will also be reviewing and discussing the guidelines from the </a:t>
            </a:r>
            <a:r>
              <a:rPr lang="en-US" sz="1200" b="0" i="0" u="none" strike="noStrike" cap="none" dirty="0" err="1">
                <a:solidFill>
                  <a:schemeClr val="dk1"/>
                </a:solidFill>
                <a:effectLst/>
                <a:latin typeface="Calibri"/>
                <a:ea typeface="Calibri"/>
                <a:cs typeface="Calibri"/>
                <a:sym typeface="Calibri"/>
              </a:rPr>
              <a:t>SocioEconomic</a:t>
            </a:r>
            <a:r>
              <a:rPr lang="en-US" sz="1200" b="0" i="0" u="none" strike="noStrike" cap="none" dirty="0">
                <a:solidFill>
                  <a:schemeClr val="dk1"/>
                </a:solidFill>
                <a:effectLst/>
                <a:latin typeface="Calibri"/>
                <a:ea typeface="Calibri"/>
                <a:cs typeface="Calibri"/>
                <a:sym typeface="Calibri"/>
              </a:rPr>
              <a:t> Aspects in Stock Assessments Workshop (SEASAW) that is happening February 11-13, 2020. </a:t>
            </a:r>
          </a:p>
          <a:p>
            <a:pPr marL="0" lvl="0" indent="0" algn="l" rtl="0">
              <a:spcBef>
                <a:spcPts val="0"/>
              </a:spcBef>
              <a:spcAft>
                <a:spcPts val="0"/>
              </a:spcAft>
              <a:buNone/>
            </a:pP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487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Erin, here is an updated figure with the current and final target classification scores for crab stocks. I grabbed my </a:t>
            </a:r>
            <a:r>
              <a:rPr lang="en-US" sz="1200" b="0" i="0" u="none" strike="noStrike" cap="none" dirty="0" err="1">
                <a:solidFill>
                  <a:schemeClr val="dk1"/>
                </a:solidFill>
                <a:effectLst/>
                <a:latin typeface="Calibri"/>
                <a:ea typeface="Calibri"/>
                <a:cs typeface="Calibri"/>
                <a:sym typeface="Calibri"/>
              </a:rPr>
              <a:t>pres</a:t>
            </a:r>
            <a:r>
              <a:rPr lang="en-US" sz="1200" b="0" i="0" u="none" strike="noStrike" cap="none" dirty="0">
                <a:solidFill>
                  <a:schemeClr val="dk1"/>
                </a:solidFill>
                <a:effectLst/>
                <a:latin typeface="Calibri"/>
                <a:ea typeface="Calibri"/>
                <a:cs typeface="Calibri"/>
                <a:sym typeface="Calibri"/>
              </a:rPr>
              <a:t> from Sept Plan Team and updated with final target numbers. I put black arrows by the stocks with a 3 or higher on the target ecosystem. Might be a decent starting point for setting priority stocks for the next ESPs. We are doing something similar for groundfish ESPs and combining with what the SSC has requested. FYI, all </a:t>
            </a:r>
            <a:r>
              <a:rPr lang="en-US" sz="1200" b="0" i="0" u="none" strike="noStrike" cap="none" dirty="0" err="1">
                <a:solidFill>
                  <a:schemeClr val="dk1"/>
                </a:solidFill>
                <a:effectLst/>
                <a:latin typeface="Calibri"/>
                <a:ea typeface="Calibri"/>
                <a:cs typeface="Calibri"/>
                <a:sym typeface="Calibri"/>
              </a:rPr>
              <a:t>Pcod</a:t>
            </a:r>
            <a:r>
              <a:rPr lang="en-US" sz="1200" b="0" i="0" u="none" strike="noStrike" cap="none" dirty="0">
                <a:solidFill>
                  <a:schemeClr val="dk1"/>
                </a:solidFill>
                <a:effectLst/>
                <a:latin typeface="Calibri"/>
                <a:ea typeface="Calibri"/>
                <a:cs typeface="Calibri"/>
                <a:sym typeface="Calibri"/>
              </a:rPr>
              <a:t> (EBS, AI, and GOA), and BSAI Atka have been discussed by SSC for next September. We are currently discussing how to do that.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Prioritization: goal is to use the data classification results to help start a priority list. Stocks that scored high on either the current or target ecosystem categories would be most likely to start an ESP, or</a:t>
            </a:r>
            <a:r>
              <a:rPr lang="en-US" sz="1200" b="0" i="0" u="none" strike="noStrike" cap="none" baseline="0" dirty="0">
                <a:solidFill>
                  <a:schemeClr val="dk1"/>
                </a:solidFill>
                <a:effectLst/>
                <a:latin typeface="Calibri"/>
                <a:ea typeface="Calibri"/>
                <a:cs typeface="Calibri"/>
                <a:sym typeface="Calibri"/>
              </a:rPr>
              <a:t> if recommended by SSC specifically. </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771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29841" y="2326968"/>
            <a:ext cx="7886700" cy="251183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4050"/>
              <a:buFont typeface="Corbel"/>
              <a:buNone/>
              <a:defRPr sz="4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29841" y="4850581"/>
            <a:ext cx="7885509" cy="114064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97" name="Google Shape;9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1002961" y="1885950"/>
            <a:ext cx="2210150"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3" name="Google Shape;103;p15"/>
          <p:cNvSpPr txBox="1">
            <a:spLocks noGrp="1"/>
          </p:cNvSpPr>
          <p:nvPr>
            <p:ph type="body" idx="2"/>
          </p:nvPr>
        </p:nvSpPr>
        <p:spPr>
          <a:xfrm>
            <a:off x="1017598" y="2571750"/>
            <a:ext cx="2195513"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4" name="Google Shape;104;p15"/>
          <p:cNvSpPr txBox="1">
            <a:spLocks noGrp="1"/>
          </p:cNvSpPr>
          <p:nvPr>
            <p:ph type="body" idx="3"/>
          </p:nvPr>
        </p:nvSpPr>
        <p:spPr>
          <a:xfrm>
            <a:off x="3440996" y="1885950"/>
            <a:ext cx="2202181"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5" name="Google Shape;105;p15"/>
          <p:cNvSpPr txBox="1">
            <a:spLocks noGrp="1"/>
          </p:cNvSpPr>
          <p:nvPr>
            <p:ph type="body" idx="4"/>
          </p:nvPr>
        </p:nvSpPr>
        <p:spPr>
          <a:xfrm>
            <a:off x="3433081" y="2571750"/>
            <a:ext cx="2210096"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6" name="Google Shape;106;p15"/>
          <p:cNvSpPr txBox="1">
            <a:spLocks noGrp="1"/>
          </p:cNvSpPr>
          <p:nvPr>
            <p:ph type="body" idx="5"/>
          </p:nvPr>
        </p:nvSpPr>
        <p:spPr>
          <a:xfrm>
            <a:off x="5871777" y="1885950"/>
            <a:ext cx="2199085"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7" name="Google Shape;107;p15"/>
          <p:cNvSpPr txBox="1">
            <a:spLocks noGrp="1"/>
          </p:cNvSpPr>
          <p:nvPr>
            <p:ph type="body" idx="6"/>
          </p:nvPr>
        </p:nvSpPr>
        <p:spPr>
          <a:xfrm>
            <a:off x="5871777" y="2571750"/>
            <a:ext cx="2199085"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8" name="Google Shape;10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6"/>
          <p:cNvSpPr txBox="1">
            <a:spLocks noGrp="1"/>
          </p:cNvSpPr>
          <p:nvPr>
            <p:ph type="body" idx="1"/>
          </p:nvPr>
        </p:nvSpPr>
        <p:spPr>
          <a:xfrm>
            <a:off x="999064" y="4297503"/>
            <a:ext cx="2205038"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4" name="Google Shape;114;p16"/>
          <p:cNvSpPr>
            <a:spLocks noGrp="1"/>
          </p:cNvSpPr>
          <p:nvPr>
            <p:ph type="pic" idx="2"/>
          </p:nvPr>
        </p:nvSpPr>
        <p:spPr>
          <a:xfrm>
            <a:off x="999064" y="2256354"/>
            <a:ext cx="220503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5" name="Google Shape;115;p16"/>
          <p:cNvSpPr txBox="1">
            <a:spLocks noGrp="1"/>
          </p:cNvSpPr>
          <p:nvPr>
            <p:ph type="body" idx="3"/>
          </p:nvPr>
        </p:nvSpPr>
        <p:spPr>
          <a:xfrm>
            <a:off x="999064" y="4873766"/>
            <a:ext cx="2205038"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6" name="Google Shape;116;p16"/>
          <p:cNvSpPr txBox="1">
            <a:spLocks noGrp="1"/>
          </p:cNvSpPr>
          <p:nvPr>
            <p:ph type="body" idx="4"/>
          </p:nvPr>
        </p:nvSpPr>
        <p:spPr>
          <a:xfrm>
            <a:off x="3426748" y="4297503"/>
            <a:ext cx="2197894"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7" name="Google Shape;117;p16"/>
          <p:cNvSpPr>
            <a:spLocks noGrp="1"/>
          </p:cNvSpPr>
          <p:nvPr>
            <p:ph type="pic" idx="5"/>
          </p:nvPr>
        </p:nvSpPr>
        <p:spPr>
          <a:xfrm>
            <a:off x="3426747" y="2256354"/>
            <a:ext cx="2197894"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8" name="Google Shape;118;p16"/>
          <p:cNvSpPr txBox="1">
            <a:spLocks noGrp="1"/>
          </p:cNvSpPr>
          <p:nvPr>
            <p:ph type="body" idx="6"/>
          </p:nvPr>
        </p:nvSpPr>
        <p:spPr>
          <a:xfrm>
            <a:off x="3425733" y="4873765"/>
            <a:ext cx="2200805"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9" name="Google Shape;119;p16"/>
          <p:cNvSpPr txBox="1">
            <a:spLocks noGrp="1"/>
          </p:cNvSpPr>
          <p:nvPr>
            <p:ph type="body" idx="7"/>
          </p:nvPr>
        </p:nvSpPr>
        <p:spPr>
          <a:xfrm>
            <a:off x="5853242" y="4297503"/>
            <a:ext cx="2199085"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20" name="Google Shape;120;p16"/>
          <p:cNvSpPr>
            <a:spLocks noGrp="1"/>
          </p:cNvSpPr>
          <p:nvPr>
            <p:ph type="pic" idx="8"/>
          </p:nvPr>
        </p:nvSpPr>
        <p:spPr>
          <a:xfrm>
            <a:off x="5853241" y="2256354"/>
            <a:ext cx="219908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21" name="Google Shape;121;p16"/>
          <p:cNvSpPr txBox="1">
            <a:spLocks noGrp="1"/>
          </p:cNvSpPr>
          <p:nvPr>
            <p:ph type="body" idx="9"/>
          </p:nvPr>
        </p:nvSpPr>
        <p:spPr>
          <a:xfrm>
            <a:off x="5853148" y="4873763"/>
            <a:ext cx="2201998"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22" name="Google Shape;12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rot="5400000">
            <a:off x="2502006" y="163619"/>
            <a:ext cx="4351338" cy="767535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28" name="Google Shape;12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34" name="Google Shape;134;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5913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65355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53601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47303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1738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40000" y="1681163"/>
            <a:ext cx="3768912"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3" name="Google Shape;43;p6"/>
          <p:cNvSpPr txBox="1">
            <a:spLocks noGrp="1"/>
          </p:cNvSpPr>
          <p:nvPr>
            <p:ph type="body" idx="2"/>
          </p:nvPr>
        </p:nvSpPr>
        <p:spPr>
          <a:xfrm>
            <a:off x="840000" y="2505075"/>
            <a:ext cx="3768912"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4" name="Google Shape;44;p6"/>
          <p:cNvSpPr txBox="1">
            <a:spLocks noGrp="1"/>
          </p:cNvSpPr>
          <p:nvPr>
            <p:ph type="body" idx="3"/>
          </p:nvPr>
        </p:nvSpPr>
        <p:spPr>
          <a:xfrm>
            <a:off x="4739880" y="1681163"/>
            <a:ext cx="377666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5" name="Google Shape;45;p6"/>
          <p:cNvSpPr txBox="1">
            <a:spLocks noGrp="1"/>
          </p:cNvSpPr>
          <p:nvPr>
            <p:ph type="body" idx="4"/>
          </p:nvPr>
        </p:nvSpPr>
        <p:spPr>
          <a:xfrm>
            <a:off x="4739880" y="2505075"/>
            <a:ext cx="377666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68656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2673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770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01125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05433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953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109407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49356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89028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1105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7767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72309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1792497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976995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392125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509855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052961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541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78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4A341E-F449-6044-8B08-85DED999B082}" type="datetimeFigureOut">
              <a:rPr lang="en-US" smtClean="0"/>
              <a:pPr/>
              <a:t>1/13/2020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285999" y="6355080"/>
            <a:ext cx="6400801" cy="502919"/>
          </a:xfrm>
          <a:prstGeom prst="rect">
            <a:avLst/>
          </a:prstGeom>
        </p:spPr>
        <p:txBody>
          <a:bodyPr/>
          <a:lstStyle/>
          <a:p>
            <a:fld id="{80307EF7-7F73-A04B-8C06-78F64D652F8A}" type="slidenum">
              <a:rPr lang="en-US" smtClean="0"/>
              <a:pPr/>
              <a:t>‹#›</a:t>
            </a:fld>
            <a:endParaRPr lang="en-US"/>
          </a:p>
        </p:txBody>
      </p:sp>
    </p:spTree>
    <p:extLst>
      <p:ext uri="{BB962C8B-B14F-4D97-AF65-F5344CB8AC3E}">
        <p14:creationId xmlns:p14="http://schemas.microsoft.com/office/powerpoint/2010/main" val="253095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1" name="Google Shape;61;p9"/>
          <p:cNvSpPr txBox="1">
            <a:spLocks noGrp="1"/>
          </p:cNvSpPr>
          <p:nvPr>
            <p:ph type="body" idx="2"/>
          </p:nvPr>
        </p:nvSpPr>
        <p:spPr>
          <a:xfrm>
            <a:off x="840000" y="2057400"/>
            <a:ext cx="2739019"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8" name="Google Shape;68;p10"/>
          <p:cNvSpPr txBox="1">
            <a:spLocks noGrp="1"/>
          </p:cNvSpPr>
          <p:nvPr>
            <p:ph type="body" idx="1"/>
          </p:nvPr>
        </p:nvSpPr>
        <p:spPr>
          <a:xfrm>
            <a:off x="840000" y="2057400"/>
            <a:ext cx="2739019"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9841" y="4367161"/>
            <a:ext cx="7886700" cy="8193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629841" y="987426"/>
            <a:ext cx="7886700" cy="337973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75" name="Google Shape;75;p11"/>
          <p:cNvSpPr txBox="1">
            <a:spLocks noGrp="1"/>
          </p:cNvSpPr>
          <p:nvPr>
            <p:ph type="body" idx="1"/>
          </p:nvPr>
        </p:nvSpPr>
        <p:spPr>
          <a:xfrm>
            <a:off x="629841" y="5186516"/>
            <a:ext cx="7885509" cy="68247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200"/>
              <a:buNone/>
              <a:defRPr sz="12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76" name="Google Shape;7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29841" y="365125"/>
            <a:ext cx="7886700" cy="3534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629841" y="4489399"/>
            <a:ext cx="7885509" cy="150182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2" name="Google Shape;8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084659" y="365125"/>
            <a:ext cx="6977064" cy="299290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3300"/>
              <a:buFont typeface="Corbel"/>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1290484" y="3365557"/>
            <a:ext cx="6564224" cy="54896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8" name="Google Shape;88;p13"/>
          <p:cNvSpPr txBox="1">
            <a:spLocks noGrp="1"/>
          </p:cNvSpPr>
          <p:nvPr>
            <p:ph type="body" idx="2"/>
          </p:nvPr>
        </p:nvSpPr>
        <p:spPr>
          <a:xfrm>
            <a:off x="628650" y="4501729"/>
            <a:ext cx="7884318" cy="148949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9" name="Google Shape;8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3"/>
          <p:cNvSpPr txBox="1"/>
          <p:nvPr/>
        </p:nvSpPr>
        <p:spPr>
          <a:xfrm>
            <a:off x="833283" y="786824"/>
            <a:ext cx="457200" cy="584776"/>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cap="none">
                <a:solidFill>
                  <a:schemeClr val="lt1"/>
                </a:solidFill>
                <a:latin typeface="Corbel"/>
                <a:ea typeface="Corbel"/>
                <a:cs typeface="Corbel"/>
                <a:sym typeface="Corbel"/>
              </a:rPr>
              <a:t>“</a:t>
            </a:r>
            <a:endParaRPr/>
          </a:p>
        </p:txBody>
      </p:sp>
      <p:sp>
        <p:nvSpPr>
          <p:cNvPr id="93" name="Google Shape;93;p13"/>
          <p:cNvSpPr txBox="1"/>
          <p:nvPr/>
        </p:nvSpPr>
        <p:spPr>
          <a:xfrm>
            <a:off x="7828359" y="2743200"/>
            <a:ext cx="457200" cy="584776"/>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cap="none">
                <a:solidFill>
                  <a:schemeClr val="lt1"/>
                </a:solidFill>
                <a:latin typeface="Corbel"/>
                <a:ea typeface="Corbel"/>
                <a:cs typeface="Corbel"/>
                <a:sym typeface="Corbe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1/13/2020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6642910"/>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p:fade/>
  </p:transition>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789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A7A93"/>
            </a:gs>
            <a:gs pos="45000">
              <a:srgbClr val="80E7FC"/>
            </a:gs>
            <a:gs pos="62000">
              <a:srgbClr val="0283AD"/>
            </a:gs>
            <a:gs pos="100000">
              <a:srgbClr val="313E4F"/>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9581"/>
          <a:stretch/>
        </p:blipFill>
        <p:spPr>
          <a:xfrm>
            <a:off x="0" y="594"/>
            <a:ext cx="9162107" cy="6857406"/>
          </a:xfrm>
          <a:prstGeom prst="rect">
            <a:avLst/>
          </a:prstGeom>
        </p:spPr>
      </p:pic>
      <p:sp>
        <p:nvSpPr>
          <p:cNvPr id="7" name="Rectangle 6"/>
          <p:cNvSpPr/>
          <p:nvPr/>
        </p:nvSpPr>
        <p:spPr>
          <a:xfrm>
            <a:off x="4572000" y="0"/>
            <a:ext cx="4572000" cy="6858000"/>
          </a:xfrm>
          <a:prstGeom prst="rect">
            <a:avLst/>
          </a:prstGeom>
          <a:solidFill>
            <a:srgbClr val="313E4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Corbel" panose="020B0503020204020204"/>
              <a:ea typeface="+mn-ea"/>
              <a:cs typeface="+mn-cs"/>
              <a:sym typeface="Arial"/>
            </a:endParaRPr>
          </a:p>
        </p:txBody>
      </p:sp>
      <p:sp>
        <p:nvSpPr>
          <p:cNvPr id="2" name="Title 1"/>
          <p:cNvSpPr>
            <a:spLocks noGrp="1"/>
          </p:cNvSpPr>
          <p:nvPr>
            <p:ph type="ctrTitle"/>
          </p:nvPr>
        </p:nvSpPr>
        <p:spPr>
          <a:xfrm>
            <a:off x="4797934" y="761106"/>
            <a:ext cx="4120132" cy="3089028"/>
          </a:xfrm>
        </p:spPr>
        <p:txBody>
          <a:bodyPr wrap="square">
            <a:noAutofit/>
          </a:bodyPr>
          <a:lstStyle/>
          <a:p>
            <a:pPr algn="ctr"/>
            <a:r>
              <a:rPr lang="en-US" sz="4800" dirty="0">
                <a:solidFill>
                  <a:schemeClr val="tx1"/>
                </a:solidFill>
                <a:latin typeface="Garamond" panose="02020404030301010803" pitchFamily="18" charset="0"/>
                <a:cs typeface="Arial" panose="020B0604020202020204" pitchFamily="34" charset="0"/>
              </a:rPr>
              <a:t>BSAI Crab </a:t>
            </a:r>
            <a:r>
              <a:rPr lang="en-US" sz="4800" dirty="0">
                <a:latin typeface="Garamond" panose="02020404030301010803" pitchFamily="18" charset="0"/>
                <a:ea typeface="Gill Sans"/>
                <a:cs typeface="Gill Sans"/>
                <a:sym typeface="Gill Sans"/>
              </a:rPr>
              <a:t>Ecosystem and Socio-economic Profiles</a:t>
            </a:r>
            <a:br>
              <a:rPr lang="en-US" sz="4800" dirty="0">
                <a:latin typeface="Garamond" panose="02020404030301010803" pitchFamily="18" charset="0"/>
                <a:ea typeface="Gill Sans"/>
                <a:cs typeface="Gill Sans"/>
                <a:sym typeface="Gill Sans"/>
              </a:rPr>
            </a:br>
            <a:r>
              <a:rPr lang="en-US" sz="1200" dirty="0">
                <a:latin typeface="Garamond" panose="02020404030301010803" pitchFamily="18" charset="0"/>
                <a:cs typeface="Arial" panose="020B0604020202020204" pitchFamily="34" charset="0"/>
              </a:rPr>
              <a:t/>
            </a:r>
            <a:br>
              <a:rPr lang="en-US" sz="1200" dirty="0">
                <a:latin typeface="Garamond" panose="02020404030301010803" pitchFamily="18" charset="0"/>
                <a:cs typeface="Arial" panose="020B0604020202020204" pitchFamily="34" charset="0"/>
              </a:rPr>
            </a:br>
            <a:endParaRPr lang="en-US" sz="4400" dirty="0">
              <a:latin typeface="Garamond" panose="02020404030301010803" pitchFamily="18" charset="0"/>
              <a:cs typeface="Arial" panose="020B0604020202020204" pitchFamily="34" charset="0"/>
            </a:endParaRPr>
          </a:p>
        </p:txBody>
      </p:sp>
      <p:grpSp>
        <p:nvGrpSpPr>
          <p:cNvPr id="22" name="Group 21"/>
          <p:cNvGrpSpPr/>
          <p:nvPr/>
        </p:nvGrpSpPr>
        <p:grpSpPr>
          <a:xfrm>
            <a:off x="-8790" y="4074804"/>
            <a:ext cx="9152790" cy="1409705"/>
            <a:chOff x="-8792" y="3877406"/>
            <a:chExt cx="9152790" cy="1409705"/>
          </a:xfrm>
        </p:grpSpPr>
        <p:sp>
          <p:nvSpPr>
            <p:cNvPr id="10" name="Rectangle 9"/>
            <p:cNvSpPr/>
            <p:nvPr/>
          </p:nvSpPr>
          <p:spPr>
            <a:xfrm>
              <a:off x="-2" y="3920150"/>
              <a:ext cx="9144000" cy="1330861"/>
            </a:xfrm>
            <a:prstGeom prst="rect">
              <a:avLst/>
            </a:prstGeom>
            <a:solidFill>
              <a:srgbClr val="31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panose="020B0503020204020204"/>
                <a:ea typeface="+mn-ea"/>
                <a:cs typeface="+mn-cs"/>
                <a:sym typeface="Arial"/>
              </a:endParaRPr>
            </a:p>
          </p:txBody>
        </p:sp>
        <p:cxnSp>
          <p:nvCxnSpPr>
            <p:cNvPr id="20" name="Straight Connector 19"/>
            <p:cNvCxnSpPr/>
            <p:nvPr/>
          </p:nvCxnSpPr>
          <p:spPr>
            <a:xfrm>
              <a:off x="-8792" y="3877406"/>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58" y="5287111"/>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grpSp>
      <p:sp>
        <p:nvSpPr>
          <p:cNvPr id="11" name="Subtitle 2"/>
          <p:cNvSpPr txBox="1">
            <a:spLocks/>
          </p:cNvSpPr>
          <p:nvPr/>
        </p:nvSpPr>
        <p:spPr>
          <a:xfrm>
            <a:off x="1331904" y="4096120"/>
            <a:ext cx="6352637" cy="1330860"/>
          </a:xfrm>
          <a:prstGeom prst="rect">
            <a:avLst/>
          </a:prstGeom>
        </p:spPr>
        <p:txBody>
          <a:bodyPr vert="horz" lIns="91440" tIns="45720" rIns="91440" bIns="45720" rtlCol="0" anchor="ctr">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ctr">
              <a:lnSpc>
                <a:spcPct val="100000"/>
              </a:lnSpc>
              <a:buClrTx/>
              <a:defRPr/>
            </a:pPr>
            <a:r>
              <a:rPr lang="en-US" dirty="0">
                <a:solidFill>
                  <a:srgbClr val="94D7E4"/>
                </a:solidFill>
                <a:latin typeface="Garamond" panose="02020404030301010803" pitchFamily="18" charset="0"/>
                <a:ea typeface="Gill Sans"/>
                <a:cs typeface="Gill Sans"/>
                <a:sym typeface="Gill Sans"/>
              </a:rPr>
              <a:t>Erin </a:t>
            </a:r>
            <a:r>
              <a:rPr lang="en-US" dirty="0" err="1">
                <a:solidFill>
                  <a:srgbClr val="94D7E4"/>
                </a:solidFill>
                <a:latin typeface="Garamond" panose="02020404030301010803" pitchFamily="18" charset="0"/>
                <a:ea typeface="Gill Sans"/>
                <a:cs typeface="Gill Sans"/>
                <a:sym typeface="Gill Sans"/>
              </a:rPr>
              <a:t>Fedewa</a:t>
            </a:r>
            <a:r>
              <a:rPr lang="en-US" dirty="0">
                <a:solidFill>
                  <a:srgbClr val="94D7E4"/>
                </a:solidFill>
                <a:latin typeface="Garamond" panose="02020404030301010803" pitchFamily="18" charset="0"/>
                <a:ea typeface="Gill Sans"/>
                <a:cs typeface="Gill Sans"/>
                <a:sym typeface="Gill Sans"/>
              </a:rPr>
              <a:t>, AFSC Shellfish Assessment Program</a:t>
            </a:r>
            <a:endParaRPr kumimoji="0" lang="en-US" b="0" i="0"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Garamond" panose="02020404030301010803" pitchFamily="18" charset="0"/>
              <a:sym typeface="Arial"/>
            </a:endParaRPr>
          </a:p>
          <a:p>
            <a:pPr lvl="0" algn="ctr">
              <a:lnSpc>
                <a:spcPct val="100000"/>
              </a:lnSpc>
              <a:buClrTx/>
              <a:defRPr/>
            </a:pPr>
            <a:r>
              <a:rPr lang="en-US" i="1" dirty="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aramond" panose="02020404030301010803" pitchFamily="18" charset="0"/>
              </a:rPr>
              <a:t>January 2020 Crab Plan Team Meeting</a:t>
            </a:r>
            <a:endParaRPr kumimoji="0" lang="en-US"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Garamond" panose="02020404030301010803" pitchFamily="18" charset="0"/>
              <a:sym typeface="Arial"/>
            </a:endParaRPr>
          </a:p>
        </p:txBody>
      </p:sp>
      <p:pic>
        <p:nvPicPr>
          <p:cNvPr id="13" name="Picture 12">
            <a:extLst>
              <a:ext uri="{FF2B5EF4-FFF2-40B4-BE49-F238E27FC236}">
                <a16:creationId xmlns:a16="http://schemas.microsoft.com/office/drawing/2014/main" id="{756BC1D5-D726-4D80-9E35-728BC1BDF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186" y="5751924"/>
            <a:ext cx="2688880" cy="938419"/>
          </a:xfrm>
          <a:prstGeom prst="rect">
            <a:avLst/>
          </a:prstGeom>
        </p:spPr>
      </p:pic>
    </p:spTree>
    <p:extLst>
      <p:ext uri="{BB962C8B-B14F-4D97-AF65-F5344CB8AC3E}">
        <p14:creationId xmlns:p14="http://schemas.microsoft.com/office/powerpoint/2010/main" val="18358798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do we go next?</a:t>
            </a:r>
            <a:endParaRPr sz="3200" dirty="0">
              <a:latin typeface="Garamond" panose="02020404030301010803" pitchFamily="18" charset="0"/>
            </a:endParaRPr>
          </a:p>
        </p:txBody>
      </p:sp>
      <p:sp>
        <p:nvSpPr>
          <p:cNvPr id="342" name="Google Shape;342;p35"/>
          <p:cNvSpPr txBox="1"/>
          <p:nvPr/>
        </p:nvSpPr>
        <p:spPr>
          <a:xfrm>
            <a:off x="371189" y="1198038"/>
            <a:ext cx="8673221"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rPr>
              <a:t>Development</a:t>
            </a:r>
            <a:r>
              <a:rPr kumimoji="0" lang="en-US" sz="2000" b="1"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of </a:t>
            </a:r>
            <a:r>
              <a:rPr lang="en-US" sz="2000" b="1" dirty="0">
                <a:latin typeface="Garamond" panose="02020404030301010803" pitchFamily="18" charset="0"/>
                <a:ea typeface="Gill Sans"/>
                <a:cs typeface="Gill Sans"/>
                <a:sym typeface="Gill Sans"/>
              </a:rPr>
              <a:t>regularly updated, reliable and long-term </a:t>
            </a:r>
            <a:r>
              <a:rPr kumimoji="0" lang="en-US" sz="2000" b="1"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indicators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b="1"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b="1" dirty="0">
                <a:latin typeface="Garamond" panose="02020404030301010803" pitchFamily="18" charset="0"/>
                <a:ea typeface="Gill Sans"/>
                <a:cs typeface="Gill Sans"/>
                <a:sym typeface="Gill Sans"/>
              </a:rPr>
              <a:t>	</a:t>
            </a:r>
            <a:r>
              <a:rPr kumimoji="0" lang="en-US" sz="200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-What timeline will best allow for indicators to be updated each year?</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-How to select informative socio-economic indicators for stocks with 			extensive fishery closures?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-SSC indicator recommendations: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-OA index for stocks with high vulnerability</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a:t>
            </a:r>
            <a:r>
              <a:rPr kumimoji="0" lang="en-US" sz="2000" i="0" u="none" strike="noStrike" kern="0" cap="none" spc="0" normalizeH="0" noProof="0" dirty="0" err="1">
                <a:ln>
                  <a:noFill/>
                </a:ln>
                <a:solidFill>
                  <a:srgbClr val="000000"/>
                </a:solidFill>
                <a:effectLst/>
                <a:uLnTx/>
                <a:uFillTx/>
                <a:latin typeface="Garamond" panose="02020404030301010803" pitchFamily="18" charset="0"/>
                <a:ea typeface="Gill Sans"/>
                <a:cs typeface="Gill Sans"/>
                <a:sym typeface="Gill Sans"/>
              </a:rPr>
              <a:t>Commu</a:t>
            </a:r>
            <a:r>
              <a:rPr lang="en-US" sz="2000" dirty="0" err="1">
                <a:latin typeface="Garamond" panose="02020404030301010803" pitchFamily="18" charset="0"/>
                <a:ea typeface="Gill Sans"/>
                <a:cs typeface="Gill Sans"/>
                <a:sym typeface="Gill Sans"/>
              </a:rPr>
              <a:t>nity</a:t>
            </a:r>
            <a:r>
              <a:rPr lang="en-US" sz="2000" dirty="0">
                <a:latin typeface="Garamond" panose="02020404030301010803" pitchFamily="18" charset="0"/>
                <a:ea typeface="Gill Sans"/>
                <a:cs typeface="Gill Sans"/>
                <a:sym typeface="Gill Sans"/>
              </a:rPr>
              <a:t> engagement and dependency patterns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-Changes in harvest and processing diversity as fishing portfolios, 			fleet sizes and utilization rates have changed</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-Habitat vulnerability indicator </a:t>
            </a:r>
          </a:p>
          <a:p>
            <a:pPr lvl="0">
              <a:lnSpc>
                <a:spcPct val="120000"/>
              </a:lnSpc>
            </a:pPr>
            <a:endParaRPr lang="en-US" dirty="0"/>
          </a:p>
          <a:p>
            <a:pPr lvl="0">
              <a:lnSpc>
                <a:spcPct val="120000"/>
              </a:lnSpc>
            </a:pPr>
            <a:r>
              <a:rPr lang="en-US" dirty="0"/>
              <a:t> </a:t>
            </a:r>
          </a:p>
          <a:p>
            <a:pPr lvl="0">
              <a:lnSpc>
                <a:spcPct val="120000"/>
              </a:lnSpc>
            </a:pPr>
            <a:endParaRPr kumimoji="0" lang="en-US"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endParaRPr>
          </a:p>
          <a:p>
            <a:pPr lvl="0">
              <a:lnSpc>
                <a:spcPct val="120000"/>
              </a:lnSpc>
            </a:pPr>
            <a:endParaRPr kumimoji="0" lang="en-US"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spTree>
    <p:extLst>
      <p:ext uri="{BB962C8B-B14F-4D97-AF65-F5344CB8AC3E}">
        <p14:creationId xmlns:p14="http://schemas.microsoft.com/office/powerpoint/2010/main" val="359904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do we go next?</a:t>
            </a:r>
            <a:endParaRPr sz="3200" dirty="0">
              <a:latin typeface="Garamond" panose="02020404030301010803" pitchFamily="18" charset="0"/>
            </a:endParaRPr>
          </a:p>
        </p:txBody>
      </p:sp>
      <p:sp>
        <p:nvSpPr>
          <p:cNvPr id="342" name="Google Shape;342;p35"/>
          <p:cNvSpPr txBox="1"/>
          <p:nvPr/>
        </p:nvSpPr>
        <p:spPr>
          <a:xfrm>
            <a:off x="371189" y="1198038"/>
            <a:ext cx="8673221"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srgbClr val="000000"/>
                </a:solidFill>
                <a:effectLst/>
                <a:uLnTx/>
                <a:uFillTx/>
                <a:latin typeface="Garamond" panose="02020404030301010803" pitchFamily="18" charset="0"/>
                <a:ea typeface="Gill Sans"/>
                <a:cs typeface="Gill Sans"/>
                <a:sym typeface="Gill Sans"/>
              </a:rPr>
              <a:t>Ideas </a:t>
            </a:r>
            <a:r>
              <a:rPr kumimoji="0" lang="en-US" sz="2000" b="1"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rPr>
              <a:t>for additional BSAI crab indicators?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-Shellfish assessment program current research: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a:t>
            </a:r>
            <a:r>
              <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BBRKC fecundity and movement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a:t>
            </a:r>
            <a:r>
              <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Bitter Crab Syndrome prevalence</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a:t>
            </a:r>
            <a:r>
              <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Pacific Cod predation rates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Snow crab body condition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		Effects of OA on crab stocks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Spatial distribution indices (centers of distribution, area occupied) </a:t>
            </a:r>
            <a:endPar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0" i="0" u="none" strike="noStrike" kern="0" cap="none" spc="0" normalizeH="0" noProof="0" dirty="0" smtClean="0">
                <a:ln>
                  <a:noFill/>
                </a:ln>
                <a:solidFill>
                  <a:srgbClr val="000000"/>
                </a:solidFill>
                <a:effectLst/>
                <a:uLnTx/>
                <a:uFillTx/>
                <a:latin typeface="Garamond" panose="02020404030301010803" pitchFamily="18" charset="0"/>
                <a:ea typeface="Gill Sans"/>
                <a:cs typeface="Gill Sans"/>
                <a:sym typeface="Gill Sans"/>
              </a:rPr>
              <a:t>-Early </a:t>
            </a:r>
            <a:r>
              <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rPr>
              <a:t>life history indicators (abundance, phenology)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smtClean="0">
                <a:latin typeface="Garamond" panose="02020404030301010803" pitchFamily="18" charset="0"/>
                <a:ea typeface="Gill Sans"/>
                <a:cs typeface="Gill Sans"/>
                <a:sym typeface="Gill Sans"/>
              </a:rPr>
              <a:t>-Multivariate </a:t>
            </a:r>
            <a:r>
              <a:rPr lang="en-US" sz="2000" dirty="0">
                <a:latin typeface="Garamond" panose="02020404030301010803" pitchFamily="18" charset="0"/>
                <a:ea typeface="Gill Sans"/>
                <a:cs typeface="Gill Sans"/>
                <a:sym typeface="Gill Sans"/>
              </a:rPr>
              <a:t>climate indicators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0" i="0" u="none" strike="noStrike" kern="0" cap="none" spc="0" normalizeH="0" noProof="0" dirty="0" smtClean="0">
                <a:ln>
                  <a:noFill/>
                </a:ln>
                <a:solidFill>
                  <a:srgbClr val="000000"/>
                </a:solidFill>
                <a:effectLst/>
                <a:uLnTx/>
                <a:uFillTx/>
                <a:latin typeface="Garamond" panose="02020404030301010803" pitchFamily="18" charset="0"/>
                <a:ea typeface="Gill Sans"/>
                <a:cs typeface="Gill Sans"/>
                <a:sym typeface="Gill Sans"/>
              </a:rPr>
              <a:t>-Community </a:t>
            </a:r>
            <a:r>
              <a:rPr kumimoji="0" lang="en-US" sz="2000" b="0" i="0" u="none" strike="noStrike" kern="0" cap="none" spc="0" normalizeH="0" noProof="0" dirty="0" smtClean="0">
                <a:ln>
                  <a:noFill/>
                </a:ln>
                <a:solidFill>
                  <a:srgbClr val="000000"/>
                </a:solidFill>
                <a:effectLst/>
                <a:uLnTx/>
                <a:uFillTx/>
                <a:latin typeface="Garamond" panose="02020404030301010803" pitchFamily="18" charset="0"/>
                <a:ea typeface="Gill Sans"/>
                <a:cs typeface="Gill Sans"/>
                <a:sym typeface="Gill Sans"/>
              </a:rPr>
              <a:t>Engagement</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smtClean="0">
                <a:latin typeface="Garamond" panose="02020404030301010803" pitchFamily="18" charset="0"/>
                <a:ea typeface="Gill Sans"/>
                <a:cs typeface="Gill Sans"/>
                <a:sym typeface="Gill Sans"/>
              </a:rPr>
              <a:t>-</a:t>
            </a:r>
            <a:r>
              <a:rPr lang="en-US" sz="2000" dirty="0" err="1" smtClean="0">
                <a:latin typeface="Garamond" panose="02020404030301010803" pitchFamily="18" charset="0"/>
                <a:ea typeface="Gill Sans"/>
                <a:cs typeface="Gill Sans"/>
                <a:sym typeface="Gill Sans"/>
              </a:rPr>
              <a:t>Bioeconomic</a:t>
            </a:r>
            <a:r>
              <a:rPr lang="en-US" sz="2000" dirty="0" smtClean="0">
                <a:latin typeface="Garamond" panose="02020404030301010803" pitchFamily="18" charset="0"/>
                <a:ea typeface="Gill Sans"/>
                <a:cs typeface="Gill Sans"/>
                <a:sym typeface="Gill Sans"/>
              </a:rPr>
              <a:t> models (social and economic drivers of the fishery) </a:t>
            </a:r>
            <a:endPar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smtClean="0">
                <a:latin typeface="Garamond" panose="02020404030301010803" pitchFamily="18" charset="0"/>
                <a:ea typeface="Gill Sans"/>
                <a:cs typeface="Gill Sans"/>
                <a:sym typeface="Gill Sans"/>
              </a:rPr>
              <a:t>-Benthic </a:t>
            </a:r>
            <a:r>
              <a:rPr lang="en-US" sz="2000" dirty="0">
                <a:latin typeface="Garamond" panose="02020404030301010803" pitchFamily="18" charset="0"/>
                <a:ea typeface="Gill Sans"/>
                <a:cs typeface="Gill Sans"/>
                <a:sym typeface="Gill Sans"/>
              </a:rPr>
              <a:t>Production </a:t>
            </a:r>
            <a:endParaRPr kumimoji="0" lang="en-US" sz="2000" b="0" i="0" u="none" strike="noStrike" kern="0" cap="none" spc="0" normalizeH="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spTree>
    <p:extLst>
      <p:ext uri="{BB962C8B-B14F-4D97-AF65-F5344CB8AC3E}">
        <p14:creationId xmlns:p14="http://schemas.microsoft.com/office/powerpoint/2010/main" val="4169689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do we go next?</a:t>
            </a:r>
            <a:endParaRPr sz="3200" dirty="0">
              <a:latin typeface="Garamond" panose="02020404030301010803" pitchFamily="18" charset="0"/>
            </a:endParaRPr>
          </a:p>
        </p:txBody>
      </p:sp>
      <p:sp>
        <p:nvSpPr>
          <p:cNvPr id="342" name="Google Shape;342;p35"/>
          <p:cNvSpPr txBox="1"/>
          <p:nvPr/>
        </p:nvSpPr>
        <p:spPr>
          <a:xfrm>
            <a:off x="235387" y="1110718"/>
            <a:ext cx="8673221"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b="1" dirty="0">
                <a:latin typeface="Garamond" panose="02020404030301010803" pitchFamily="18" charset="0"/>
                <a:ea typeface="Gill Sans"/>
                <a:cs typeface="Gill Sans"/>
                <a:sym typeface="Gill Sans"/>
              </a:rPr>
              <a:t>Direction and timeline for future ESP/Ecosystem Report card development</a:t>
            </a:r>
          </a:p>
          <a:p>
            <a:pPr lvl="3">
              <a:lnSpc>
                <a:spcPct val="120000"/>
              </a:lnSpc>
            </a:pPr>
            <a:endParaRPr lang="en-US" sz="2000" dirty="0">
              <a:latin typeface="Garamond" panose="02020404030301010803" pitchFamily="18" charset="0"/>
              <a:ea typeface="Gill Sans"/>
              <a:cs typeface="Gill Sans"/>
              <a:sym typeface="Gill Sans"/>
            </a:endParaRPr>
          </a:p>
          <a:p>
            <a:pPr lvl="3">
              <a:lnSpc>
                <a:spcPct val="120000"/>
              </a:lnSpc>
            </a:pPr>
            <a:r>
              <a:rPr lang="en-US" sz="2000" dirty="0">
                <a:latin typeface="Garamond" panose="02020404030301010803" pitchFamily="18" charset="0"/>
                <a:ea typeface="Gill Sans"/>
                <a:cs typeface="Gill Sans"/>
                <a:sym typeface="Gill Sans"/>
              </a:rPr>
              <a:t>Role of ESP’s and report cards: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-Target audience? Uses?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-Effective format to communicate with industry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Timeline: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-How often? Updated annually? Presented at May CPT </a:t>
            </a:r>
            <a:r>
              <a:rPr lang="en-US" sz="2000" dirty="0" err="1">
                <a:latin typeface="Garamond" panose="02020404030301010803" pitchFamily="18" charset="0"/>
                <a:ea typeface="Gill Sans"/>
                <a:cs typeface="Gill Sans"/>
                <a:sym typeface="Gill Sans"/>
              </a:rPr>
              <a:t>Mtg</a:t>
            </a:r>
            <a:r>
              <a:rPr lang="en-US" sz="2000" dirty="0">
                <a:latin typeface="Garamond" panose="02020404030301010803" pitchFamily="18" charset="0"/>
                <a:ea typeface="Gill Sans"/>
                <a:cs typeface="Gill Sans"/>
                <a:sym typeface="Gill Sans"/>
              </a:rPr>
              <a:t>? </a:t>
            </a:r>
          </a:p>
          <a:p>
            <a:pPr>
              <a:lnSpc>
                <a:spcPct val="120000"/>
              </a:lnSpc>
            </a:pPr>
            <a:r>
              <a:rPr lang="en-US" sz="2000" dirty="0">
                <a:latin typeface="Garamond" panose="02020404030301010803" pitchFamily="18" charset="0"/>
                <a:ea typeface="Gill Sans"/>
                <a:cs typeface="Gill Sans"/>
                <a:sym typeface="Gill Sans"/>
              </a:rPr>
              <a:t>	-Updates and improvements to SMBKC to inform re-building?</a:t>
            </a:r>
          </a:p>
          <a:p>
            <a:pPr>
              <a:lnSpc>
                <a:spcPct val="120000"/>
              </a:lnSpc>
            </a:pPr>
            <a:endParaRPr lang="en-US" sz="2000" dirty="0">
              <a:latin typeface="Garamond" panose="02020404030301010803" pitchFamily="18" charset="0"/>
              <a:ea typeface="Gill Sans"/>
              <a:cs typeface="Gill Sans"/>
              <a:sym typeface="Gill Sans"/>
            </a:endParaRPr>
          </a:p>
          <a:p>
            <a:pPr>
              <a:lnSpc>
                <a:spcPct val="120000"/>
              </a:lnSpc>
            </a:pPr>
            <a:r>
              <a:rPr lang="en-US" sz="2000" dirty="0">
                <a:latin typeface="Garamond" panose="02020404030301010803" pitchFamily="18" charset="0"/>
                <a:ea typeface="Gill Sans"/>
                <a:cs typeface="Gill Sans"/>
                <a:sym typeface="Gill Sans"/>
              </a:rPr>
              <a:t>Development of ESP’s:</a:t>
            </a:r>
          </a:p>
          <a:p>
            <a:pPr>
              <a:lnSpc>
                <a:spcPct val="120000"/>
              </a:lnSpc>
            </a:pPr>
            <a:r>
              <a:rPr lang="en-US" sz="2000" dirty="0">
                <a:latin typeface="Garamond" panose="02020404030301010803" pitchFamily="18" charset="0"/>
                <a:ea typeface="Gill Sans"/>
                <a:cs typeface="Gill Sans"/>
                <a:sym typeface="Gill Sans"/>
              </a:rPr>
              <a:t>	-Data contributions, personnel involvement?</a:t>
            </a:r>
          </a:p>
          <a:p>
            <a:pPr>
              <a:lnSpc>
                <a:spcPct val="120000"/>
              </a:lnSpc>
            </a:pPr>
            <a:r>
              <a:rPr lang="en-US" sz="2000" dirty="0">
                <a:latin typeface="Garamond" panose="02020404030301010803" pitchFamily="18" charset="0"/>
                <a:ea typeface="Gill Sans"/>
                <a:cs typeface="Gill Sans"/>
                <a:sym typeface="Gill Sans"/>
              </a:rPr>
              <a:t>	-Feedback system? </a:t>
            </a:r>
          </a:p>
          <a:p>
            <a:pPr>
              <a:lnSpc>
                <a:spcPct val="120000"/>
              </a:lnSpc>
            </a:pPr>
            <a:r>
              <a:rPr lang="en-US" sz="2000" dirty="0">
                <a:latin typeface="Garamond" panose="02020404030301010803" pitchFamily="18" charset="0"/>
                <a:ea typeface="Gill Sans"/>
                <a:cs typeface="Gill Sans"/>
                <a:sym typeface="Gill Sans"/>
              </a:rPr>
              <a:t>	-Improvements for adapting standardized framework to crab stocks </a:t>
            </a:r>
          </a:p>
          <a:p>
            <a:pPr>
              <a:lnSpc>
                <a:spcPct val="120000"/>
              </a:lnSpc>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p:txBody>
      </p:sp>
    </p:spTree>
    <p:extLst>
      <p:ext uri="{BB962C8B-B14F-4D97-AF65-F5344CB8AC3E}">
        <p14:creationId xmlns:p14="http://schemas.microsoft.com/office/powerpoint/2010/main" val="3821395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6A7A93"/>
            </a:gs>
            <a:gs pos="45000">
              <a:srgbClr val="80E7FC"/>
            </a:gs>
            <a:gs pos="62000">
              <a:srgbClr val="0283AD"/>
            </a:gs>
            <a:gs pos="100000">
              <a:srgbClr val="313E4F"/>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9581"/>
          <a:stretch/>
        </p:blipFill>
        <p:spPr>
          <a:xfrm>
            <a:off x="0" y="0"/>
            <a:ext cx="9162107" cy="6858000"/>
          </a:xfrm>
          <a:prstGeom prst="rect">
            <a:avLst/>
          </a:prstGeom>
        </p:spPr>
      </p:pic>
      <p:sp>
        <p:nvSpPr>
          <p:cNvPr id="7" name="Rectangle 6"/>
          <p:cNvSpPr/>
          <p:nvPr/>
        </p:nvSpPr>
        <p:spPr>
          <a:xfrm>
            <a:off x="4572000" y="0"/>
            <a:ext cx="4572000" cy="6858000"/>
          </a:xfrm>
          <a:prstGeom prst="rect">
            <a:avLst/>
          </a:prstGeom>
          <a:solidFill>
            <a:srgbClr val="313E4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Corbel" panose="020B0503020204020204"/>
              <a:ea typeface="+mn-ea"/>
              <a:cs typeface="+mn-cs"/>
              <a:sym typeface="Arial"/>
            </a:endParaRPr>
          </a:p>
        </p:txBody>
      </p:sp>
      <p:grpSp>
        <p:nvGrpSpPr>
          <p:cNvPr id="12" name="Group 11"/>
          <p:cNvGrpSpPr/>
          <p:nvPr/>
        </p:nvGrpSpPr>
        <p:grpSpPr>
          <a:xfrm>
            <a:off x="-8790" y="3248894"/>
            <a:ext cx="9152790" cy="1409705"/>
            <a:chOff x="-8792" y="3877406"/>
            <a:chExt cx="9152790" cy="1409705"/>
          </a:xfrm>
        </p:grpSpPr>
        <p:sp>
          <p:nvSpPr>
            <p:cNvPr id="14" name="Rectangle 13"/>
            <p:cNvSpPr/>
            <p:nvPr/>
          </p:nvSpPr>
          <p:spPr>
            <a:xfrm>
              <a:off x="-2" y="3920150"/>
              <a:ext cx="9144000" cy="1330861"/>
            </a:xfrm>
            <a:prstGeom prst="rect">
              <a:avLst/>
            </a:prstGeom>
            <a:solidFill>
              <a:srgbClr val="31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panose="020B0503020204020204"/>
                <a:ea typeface="+mn-ea"/>
                <a:cs typeface="+mn-cs"/>
                <a:sym typeface="Arial"/>
              </a:endParaRPr>
            </a:p>
          </p:txBody>
        </p:sp>
        <p:cxnSp>
          <p:nvCxnSpPr>
            <p:cNvPr id="15" name="Straight Connector 14"/>
            <p:cNvCxnSpPr/>
            <p:nvPr/>
          </p:nvCxnSpPr>
          <p:spPr>
            <a:xfrm>
              <a:off x="-8792" y="3877406"/>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58" y="5287111"/>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648028" y="3450911"/>
            <a:ext cx="4120132" cy="3089028"/>
          </a:xfrm>
        </p:spPr>
        <p:txBody>
          <a:bodyPr wrap="square">
            <a:noAutofit/>
          </a:bodyPr>
          <a:lstStyle/>
          <a:p>
            <a:pPr algn="ctr"/>
            <a:r>
              <a:rPr lang="en-US" sz="6000" dirty="0">
                <a:solidFill>
                  <a:srgbClr val="80E7FC"/>
                </a:solidFill>
                <a:latin typeface="Garamond" panose="02020404030301010803" pitchFamily="18" charset="0"/>
                <a:cs typeface="Arial" panose="020B0604020202020204" pitchFamily="34" charset="0"/>
              </a:rPr>
              <a:t>Questions?</a:t>
            </a:r>
            <a:r>
              <a:rPr lang="en-US" sz="1600" dirty="0">
                <a:latin typeface="Garamond" panose="02020404030301010803" pitchFamily="18" charset="0"/>
                <a:cs typeface="Arial" panose="020B0604020202020204" pitchFamily="34" charset="0"/>
              </a:rPr>
              <a:t/>
            </a:r>
            <a:br>
              <a:rPr lang="en-US" sz="1600" dirty="0">
                <a:latin typeface="Garamond" panose="02020404030301010803" pitchFamily="18" charset="0"/>
                <a:cs typeface="Arial" panose="020B0604020202020204" pitchFamily="34" charset="0"/>
              </a:rPr>
            </a:br>
            <a:endParaRPr lang="en-US" sz="54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2604350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Outline for ESP Discussion</a:t>
            </a:r>
            <a:endParaRPr sz="3200" dirty="0">
              <a:latin typeface="Garamond" panose="02020404030301010803" pitchFamily="18" charset="0"/>
            </a:endParaRPr>
          </a:p>
        </p:txBody>
      </p:sp>
      <p:sp>
        <p:nvSpPr>
          <p:cNvPr id="342" name="Google Shape;342;p35"/>
          <p:cNvSpPr txBox="1"/>
          <p:nvPr/>
        </p:nvSpPr>
        <p:spPr>
          <a:xfrm>
            <a:off x="371189" y="1198038"/>
            <a:ext cx="8673221" cy="5151600"/>
          </a:xfrm>
          <a:prstGeom prst="rect">
            <a:avLst/>
          </a:prstGeom>
          <a:noFill/>
          <a:ln>
            <a:noFill/>
          </a:ln>
        </p:spPr>
        <p:txBody>
          <a:bodyPr spcFirstLastPara="1" wrap="square" lIns="91425" tIns="45700" rIns="91425" bIns="45700" anchor="t" anchorCtr="0">
            <a:noAutofit/>
          </a:bodyPr>
          <a:lstStyle/>
          <a:p>
            <a:pPr lvl="0">
              <a:lnSpc>
                <a:spcPct val="120000"/>
              </a:lnSpc>
              <a:defRPr/>
            </a:pPr>
            <a:r>
              <a:rPr lang="en-US" sz="2400" dirty="0">
                <a:latin typeface="Garamond" panose="02020404030301010803" pitchFamily="18" charset="0"/>
                <a:ea typeface="Gill Sans"/>
                <a:cs typeface="Gill Sans"/>
                <a:sym typeface="Gill Sans"/>
              </a:rPr>
              <a:t>-How did we get here?</a:t>
            </a:r>
          </a:p>
          <a:p>
            <a:pPr lvl="0">
              <a:lnSpc>
                <a:spcPct val="120000"/>
              </a:lnSpc>
              <a:defRPr/>
            </a:pPr>
            <a:r>
              <a:rPr lang="en-US" sz="2800" dirty="0">
                <a:latin typeface="Garamond" panose="02020404030301010803" pitchFamily="18" charset="0"/>
                <a:ea typeface="Gill Sans"/>
                <a:cs typeface="Gill Sans"/>
                <a:sym typeface="Gill Sans"/>
              </a:rPr>
              <a:t>	</a:t>
            </a:r>
            <a:r>
              <a:rPr lang="en-US" sz="2000" dirty="0">
                <a:latin typeface="Garamond" panose="02020404030301010803" pitchFamily="18" charset="0"/>
                <a:ea typeface="Gill Sans"/>
                <a:cs typeface="Gill Sans"/>
                <a:sym typeface="Gill Sans"/>
              </a:rPr>
              <a:t>-Past BSAI crab ecosystem initiatives </a:t>
            </a:r>
          </a:p>
          <a:p>
            <a:pPr lvl="0">
              <a:lnSpc>
                <a:spcPct val="120000"/>
              </a:lnSpc>
              <a:defRPr/>
            </a:pPr>
            <a:r>
              <a:rPr lang="en-US" sz="2000" dirty="0">
                <a:latin typeface="Garamond" panose="02020404030301010803" pitchFamily="18" charset="0"/>
                <a:ea typeface="Gill Sans"/>
                <a:cs typeface="Gill Sans"/>
                <a:sym typeface="Gill Sans"/>
              </a:rPr>
              <a:t>	-AFSC Regional Work Plan funding for developing Ecosystem and </a:t>
            </a:r>
          </a:p>
          <a:p>
            <a:pPr lvl="0">
              <a:lnSpc>
                <a:spcPct val="120000"/>
              </a:lnSpc>
              <a:defRPr/>
            </a:pPr>
            <a:r>
              <a:rPr lang="en-US" sz="2000" dirty="0">
                <a:latin typeface="Garamond" panose="02020404030301010803" pitchFamily="18" charset="0"/>
                <a:ea typeface="Gill Sans"/>
                <a:cs typeface="Gill Sans"/>
                <a:sym typeface="Gill Sans"/>
              </a:rPr>
              <a:t>		Socio-economic Profiles (</a:t>
            </a:r>
            <a:r>
              <a:rPr lang="en-US" sz="2000" dirty="0" err="1">
                <a:latin typeface="Garamond" panose="02020404030301010803" pitchFamily="18" charset="0"/>
                <a:ea typeface="Gill Sans"/>
                <a:cs typeface="Gill Sans"/>
                <a:sym typeface="Gill Sans"/>
              </a:rPr>
              <a:t>Shotwell</a:t>
            </a:r>
            <a:r>
              <a:rPr lang="en-US" sz="2000" dirty="0">
                <a:latin typeface="Garamond" panose="02020404030301010803" pitchFamily="18" charset="0"/>
                <a:ea typeface="Gill Sans"/>
                <a:cs typeface="Gill Sans"/>
                <a:sym typeface="Gill Sans"/>
              </a:rPr>
              <a:t> </a:t>
            </a:r>
            <a:r>
              <a:rPr lang="en-US" sz="2000" i="1" dirty="0">
                <a:latin typeface="Garamond" panose="02020404030301010803" pitchFamily="18" charset="0"/>
                <a:ea typeface="Gill Sans"/>
                <a:cs typeface="Gill Sans"/>
                <a:sym typeface="Gill Sans"/>
              </a:rPr>
              <a:t>et</a:t>
            </a:r>
            <a:r>
              <a:rPr lang="en-US" sz="2000" dirty="0">
                <a:latin typeface="Garamond" panose="02020404030301010803" pitchFamily="18" charset="0"/>
                <a:ea typeface="Gill Sans"/>
                <a:cs typeface="Gill Sans"/>
                <a:sym typeface="Gill Sans"/>
              </a:rPr>
              <a:t> al.) 	</a:t>
            </a:r>
            <a:r>
              <a:rPr lang="en-US" sz="1800" dirty="0">
                <a:latin typeface="Garamond" panose="02020404030301010803" pitchFamily="18" charset="0"/>
                <a:ea typeface="Gill Sans"/>
                <a:cs typeface="Gill Sans"/>
                <a:sym typeface="Gill Sans"/>
              </a:rPr>
              <a:t>	</a:t>
            </a:r>
          </a:p>
          <a:p>
            <a:pPr lvl="0">
              <a:lnSpc>
                <a:spcPct val="120000"/>
              </a:lnSpc>
              <a:defRPr/>
            </a:pPr>
            <a:endParaRPr lang="en-US" sz="18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400" dirty="0">
                <a:latin typeface="Garamond" panose="02020404030301010803" pitchFamily="18" charset="0"/>
                <a:ea typeface="Gill Sans"/>
                <a:cs typeface="Gill Sans"/>
                <a:sym typeface="Gill Sans"/>
              </a:rPr>
              <a:t>-Where are we now?</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400" dirty="0">
                <a:latin typeface="Garamond" panose="02020404030301010803" pitchFamily="18" charset="0"/>
                <a:ea typeface="Gill Sans"/>
                <a:cs typeface="Gill Sans"/>
                <a:sym typeface="Gill Sans"/>
              </a:rPr>
              <a:t>	</a:t>
            </a:r>
            <a:r>
              <a:rPr lang="en-US" sz="2000" dirty="0">
                <a:latin typeface="Garamond" panose="02020404030301010803" pitchFamily="18" charset="0"/>
                <a:ea typeface="Gill Sans"/>
                <a:cs typeface="Gill Sans"/>
                <a:sym typeface="Gill Sans"/>
              </a:rPr>
              <a:t>-SMBKC ESP</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-Stock-specific report cards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400" dirty="0">
                <a:latin typeface="Garamond" panose="02020404030301010803" pitchFamily="18" charset="0"/>
                <a:ea typeface="Gill Sans"/>
                <a:cs typeface="Gill Sans"/>
                <a:sym typeface="Gill Sans"/>
              </a:rPr>
              <a:t>-Where do we go next?</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-Stock Prioritization</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rPr>
              <a:t>	-Indicator development </a:t>
            </a:r>
          </a:p>
          <a:p>
            <a:pPr lvl="0">
              <a:lnSpc>
                <a:spcPct val="120000"/>
              </a:lnSpc>
              <a:defRPr/>
            </a:pPr>
            <a:r>
              <a:rPr lang="en-US" sz="2000" dirty="0">
                <a:latin typeface="Garamond" panose="02020404030301010803" pitchFamily="18" charset="0"/>
                <a:ea typeface="Gill Sans"/>
                <a:cs typeface="Gill Sans"/>
                <a:sym typeface="Gill Sans"/>
              </a:rPr>
              <a:t>	-Future directions, role and timeline for BSAI crab ESP’s</a:t>
            </a:r>
            <a:endParaRPr kumimoji="0" lang="en-US"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spTree>
    <p:extLst>
      <p:ext uri="{BB962C8B-B14F-4D97-AF65-F5344CB8AC3E}">
        <p14:creationId xmlns:p14="http://schemas.microsoft.com/office/powerpoint/2010/main" val="343000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0"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How did we get here? </a:t>
            </a:r>
            <a:endParaRPr sz="3200" dirty="0">
              <a:latin typeface="Garamond" panose="02020404030301010803" pitchFamily="18" charset="0"/>
            </a:endParaRPr>
          </a:p>
        </p:txBody>
      </p:sp>
      <p:sp>
        <p:nvSpPr>
          <p:cNvPr id="9" name="TextBox 8"/>
          <p:cNvSpPr txBox="1"/>
          <p:nvPr/>
        </p:nvSpPr>
        <p:spPr>
          <a:xfrm>
            <a:off x="294967" y="1781013"/>
            <a:ext cx="3920659" cy="3354765"/>
          </a:xfrm>
          <a:prstGeom prst="rect">
            <a:avLst/>
          </a:prstGeom>
          <a:noFill/>
        </p:spPr>
        <p:txBody>
          <a:bodyPr wrap="square" rtlCol="0">
            <a:spAutoFit/>
          </a:bodyPr>
          <a:lstStyle/>
          <a:p>
            <a:pPr algn="ctr"/>
            <a:r>
              <a:rPr lang="en-US" altLang="en-US" sz="1800" dirty="0">
                <a:solidFill>
                  <a:schemeClr val="tx1"/>
                </a:solidFill>
                <a:latin typeface="Garamond" panose="02020404030301010803" pitchFamily="18" charset="0"/>
              </a:rPr>
              <a:t>-Crab Ecosystem Considerations Chapter included as an Appendix in the 2011 SAFE document (Chilton </a:t>
            </a:r>
            <a:r>
              <a:rPr lang="en-US" altLang="en-US" sz="1800" i="1" dirty="0">
                <a:solidFill>
                  <a:schemeClr val="tx1"/>
                </a:solidFill>
                <a:latin typeface="Garamond" panose="02020404030301010803" pitchFamily="18" charset="0"/>
              </a:rPr>
              <a:t>et</a:t>
            </a:r>
            <a:r>
              <a:rPr lang="en-US" altLang="en-US" sz="1800" dirty="0">
                <a:solidFill>
                  <a:schemeClr val="tx1"/>
                </a:solidFill>
                <a:latin typeface="Garamond" panose="02020404030301010803" pitchFamily="18" charset="0"/>
              </a:rPr>
              <a:t> al.) </a:t>
            </a: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altLang="en-US" sz="1800"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p:txBody>
      </p:sp>
      <p:pic>
        <p:nvPicPr>
          <p:cNvPr id="10" name="Picture 9"/>
          <p:cNvPicPr>
            <a:picLocks noChangeAspect="1"/>
          </p:cNvPicPr>
          <p:nvPr/>
        </p:nvPicPr>
        <p:blipFill>
          <a:blip r:embed="rId3"/>
          <a:stretch>
            <a:fillRect/>
          </a:stretch>
        </p:blipFill>
        <p:spPr>
          <a:xfrm>
            <a:off x="5275006" y="3553783"/>
            <a:ext cx="3582368" cy="3163989"/>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40548" y="1081622"/>
            <a:ext cx="6068969" cy="677108"/>
          </a:xfrm>
          <a:prstGeom prst="rect">
            <a:avLst/>
          </a:prstGeom>
          <a:noFill/>
        </p:spPr>
        <p:txBody>
          <a:bodyPr wrap="square" rtlCol="0">
            <a:spAutoFit/>
          </a:bodyPr>
          <a:lstStyle/>
          <a:p>
            <a:r>
              <a:rPr lang="en-US" sz="2400" b="1" dirty="0">
                <a:latin typeface="Garamond" panose="02020404030301010803" pitchFamily="18" charset="0"/>
              </a:rPr>
              <a:t>Past BSAI Crab Ecosystem Initiatives: </a:t>
            </a:r>
          </a:p>
          <a:p>
            <a:endParaRPr lang="en-US" dirty="0"/>
          </a:p>
        </p:txBody>
      </p:sp>
      <p:sp>
        <p:nvSpPr>
          <p:cNvPr id="12" name="TextBox 11"/>
          <p:cNvSpPr txBox="1"/>
          <p:nvPr/>
        </p:nvSpPr>
        <p:spPr>
          <a:xfrm>
            <a:off x="5204143" y="2572044"/>
            <a:ext cx="3724095" cy="1138773"/>
          </a:xfrm>
          <a:prstGeom prst="rect">
            <a:avLst/>
          </a:prstGeom>
          <a:noFill/>
        </p:spPr>
        <p:txBody>
          <a:bodyPr wrap="square" rtlCol="0">
            <a:spAutoFit/>
          </a:bodyPr>
          <a:lstStyle/>
          <a:p>
            <a:pPr algn="ctr"/>
            <a:r>
              <a:rPr lang="en-US" altLang="en-US" sz="1800" dirty="0">
                <a:solidFill>
                  <a:schemeClr val="tx1"/>
                </a:solidFill>
                <a:latin typeface="Garamond" panose="02020404030301010803" pitchFamily="18" charset="0"/>
              </a:rPr>
              <a:t>-Pilot Bristol Bay Red King Crab report card draft presented to CPT in 2016 by Ben Daly </a:t>
            </a:r>
          </a:p>
          <a:p>
            <a:endParaRPr lang="en-US" dirty="0"/>
          </a:p>
        </p:txBody>
      </p:sp>
      <p:pic>
        <p:nvPicPr>
          <p:cNvPr id="13" name="Picture 12"/>
          <p:cNvPicPr>
            <a:picLocks noChangeAspect="1"/>
          </p:cNvPicPr>
          <p:nvPr/>
        </p:nvPicPr>
        <p:blipFill>
          <a:blip r:embed="rId4"/>
          <a:stretch>
            <a:fillRect/>
          </a:stretch>
        </p:blipFill>
        <p:spPr>
          <a:xfrm>
            <a:off x="218832" y="2802993"/>
            <a:ext cx="4353166" cy="25762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1875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0000"/>
              </a:lnSpc>
              <a:defRPr/>
            </a:pPr>
            <a:r>
              <a:rPr lang="en-US" sz="1800" dirty="0">
                <a:latin typeface="Garamond" panose="02020404030301010803" pitchFamily="18" charset="0"/>
                <a:ea typeface="Gill Sans"/>
                <a:cs typeface="Gill Sans"/>
                <a:sym typeface="Gill Sans"/>
              </a:rPr>
              <a:t>		Socio-economic Profiles (</a:t>
            </a:r>
            <a:r>
              <a:rPr lang="en-US" sz="1800" dirty="0" err="1">
                <a:latin typeface="Garamond" panose="02020404030301010803" pitchFamily="18" charset="0"/>
                <a:ea typeface="Gill Sans"/>
                <a:cs typeface="Gill Sans"/>
                <a:sym typeface="Gill Sans"/>
              </a:rPr>
              <a:t>Shotwell</a:t>
            </a:r>
            <a:r>
              <a:rPr lang="en-US" sz="1800" dirty="0">
                <a:latin typeface="Garamond" panose="02020404030301010803" pitchFamily="18" charset="0"/>
                <a:ea typeface="Gill Sans"/>
                <a:cs typeface="Gill Sans"/>
                <a:sym typeface="Gill Sans"/>
              </a:rPr>
              <a:t> et al.)</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2" name="Google Shape;342;p35"/>
          <p:cNvSpPr txBox="1"/>
          <p:nvPr/>
        </p:nvSpPr>
        <p:spPr>
          <a:xfrm>
            <a:off x="371189" y="1217703"/>
            <a:ext cx="8673221" cy="5151600"/>
          </a:xfrm>
          <a:prstGeom prst="rect">
            <a:avLst/>
          </a:prstGeom>
          <a:noFill/>
          <a:ln>
            <a:noFill/>
          </a:ln>
        </p:spPr>
        <p:txBody>
          <a:bodyPr spcFirstLastPara="1" wrap="square" lIns="91425" tIns="45700" rIns="91425" bIns="45700" anchor="t" anchorCtr="0">
            <a:noAutofit/>
          </a:bodyPr>
          <a:lstStyle/>
          <a:p>
            <a:pPr>
              <a:lnSpc>
                <a:spcPct val="120000"/>
              </a:lnSpc>
            </a:pPr>
            <a:r>
              <a:rPr lang="en-US" sz="1800" dirty="0">
                <a:latin typeface="Garamond" panose="02020404030301010803" pitchFamily="18" charset="0"/>
                <a:ea typeface="Gill Sans"/>
                <a:cs typeface="Gill Sans"/>
                <a:sym typeface="Gill Sans"/>
              </a:rPr>
              <a:t>AFSC Regional Work Plan funding for developing </a:t>
            </a:r>
            <a:r>
              <a:rPr lang="en-US" sz="1800" b="1" dirty="0">
                <a:latin typeface="Garamond" panose="02020404030301010803" pitchFamily="18" charset="0"/>
                <a:ea typeface="Gill Sans"/>
                <a:cs typeface="Gill Sans"/>
                <a:sym typeface="Gill Sans"/>
              </a:rPr>
              <a:t>E</a:t>
            </a:r>
            <a:r>
              <a:rPr lang="en-US" sz="1800" dirty="0">
                <a:latin typeface="Garamond" panose="02020404030301010803" pitchFamily="18" charset="0"/>
                <a:ea typeface="Gill Sans"/>
                <a:cs typeface="Gill Sans"/>
                <a:sym typeface="Gill Sans"/>
              </a:rPr>
              <a:t>cosystem and </a:t>
            </a:r>
            <a:r>
              <a:rPr lang="en-US" sz="1800" b="1" dirty="0">
                <a:latin typeface="Garamond" panose="02020404030301010803" pitchFamily="18" charset="0"/>
                <a:ea typeface="Gill Sans"/>
                <a:cs typeface="Gill Sans"/>
                <a:sym typeface="Gill Sans"/>
              </a:rPr>
              <a:t>S</a:t>
            </a:r>
            <a:r>
              <a:rPr lang="en-US" sz="1800" dirty="0">
                <a:latin typeface="Garamond" panose="02020404030301010803" pitchFamily="18" charset="0"/>
                <a:ea typeface="Gill Sans"/>
                <a:cs typeface="Gill Sans"/>
                <a:sym typeface="Gill Sans"/>
              </a:rPr>
              <a:t>ocio-economic </a:t>
            </a:r>
            <a:r>
              <a:rPr lang="en-US" sz="1800" b="1" dirty="0">
                <a:latin typeface="Garamond" panose="02020404030301010803" pitchFamily="18" charset="0"/>
                <a:ea typeface="Gill Sans"/>
                <a:cs typeface="Gill Sans"/>
                <a:sym typeface="Gill Sans"/>
              </a:rPr>
              <a:t>P</a:t>
            </a:r>
            <a:r>
              <a:rPr lang="en-US" sz="1800" dirty="0">
                <a:latin typeface="Garamond" panose="02020404030301010803" pitchFamily="18" charset="0"/>
                <a:ea typeface="Gill Sans"/>
                <a:cs typeface="Gill Sans"/>
                <a:sym typeface="Gill Sans"/>
              </a:rPr>
              <a:t>rofiles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lang="en-US" sz="1800" dirty="0">
              <a:latin typeface="Garamond" panose="02020404030301010803" pitchFamily="18" charset="0"/>
              <a:ea typeface="Gill Sans"/>
              <a:cs typeface="Gill Sans"/>
              <a:sym typeface="Gill Sans"/>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rPr>
              <a:t>“A standardized framework that facilitates the integration of ecosystem and socioeconomic factors within the stock assessment process and acts as a proving ground for operational use in quota setting.” </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pic>
        <p:nvPicPr>
          <p:cNvPr id="2" name="Picture 1"/>
          <p:cNvPicPr>
            <a:picLocks noChangeAspect="1"/>
          </p:cNvPicPr>
          <p:nvPr/>
        </p:nvPicPr>
        <p:blipFill>
          <a:blip r:embed="rId3"/>
          <a:stretch>
            <a:fillRect/>
          </a:stretch>
        </p:blipFill>
        <p:spPr>
          <a:xfrm>
            <a:off x="1334365" y="1766473"/>
            <a:ext cx="6332393" cy="3684448"/>
          </a:xfrm>
          <a:prstGeom prst="rect">
            <a:avLst/>
          </a:prstGeom>
          <a:ln>
            <a:noFill/>
          </a:ln>
          <a:effectLst>
            <a:outerShdw blurRad="190500" algn="tl" rotWithShape="0">
              <a:srgbClr val="000000">
                <a:alpha val="70000"/>
              </a:srgbClr>
            </a:outerShdw>
          </a:effectLst>
        </p:spPr>
      </p:pic>
      <p:sp>
        <p:nvSpPr>
          <p:cNvPr id="9"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How did we get here? </a:t>
            </a:r>
            <a:endParaRPr sz="3200" dirty="0">
              <a:latin typeface="Garamond" panose="02020404030301010803" pitchFamily="18" charset="0"/>
            </a:endParaRPr>
          </a:p>
        </p:txBody>
      </p:sp>
    </p:spTree>
    <p:extLst>
      <p:ext uri="{BB962C8B-B14F-4D97-AF65-F5344CB8AC3E}">
        <p14:creationId xmlns:p14="http://schemas.microsoft.com/office/powerpoint/2010/main" val="419582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are we now? </a:t>
            </a:r>
            <a:endParaRPr sz="3200" dirty="0">
              <a:latin typeface="Garamond" panose="02020404030301010803" pitchFamily="18" charset="0"/>
            </a:endParaRPr>
          </a:p>
        </p:txBody>
      </p:sp>
      <p:sp>
        <p:nvSpPr>
          <p:cNvPr id="342" name="Google Shape;342;p35"/>
          <p:cNvSpPr txBox="1"/>
          <p:nvPr/>
        </p:nvSpPr>
        <p:spPr>
          <a:xfrm>
            <a:off x="97736" y="1110718"/>
            <a:ext cx="8770961"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SMBKC ESP included as an Appendix in 2019 SMBKC SAFE chapter and take-</a:t>
            </a:r>
            <a:r>
              <a:rPr lang="en-US" sz="2000" dirty="0" err="1">
                <a:latin typeface="Garamond" panose="02020404030301010803" pitchFamily="18" charset="0"/>
                <a:ea typeface="Gill Sans"/>
                <a:cs typeface="Gill Sans"/>
                <a:sym typeface="Gill Sans"/>
              </a:rPr>
              <a:t>aways</a:t>
            </a:r>
            <a:r>
              <a:rPr lang="en-US" sz="2000" dirty="0">
                <a:latin typeface="Garamond" panose="02020404030301010803" pitchFamily="18" charset="0"/>
                <a:ea typeface="Gill Sans"/>
                <a:cs typeface="Gill Sans"/>
                <a:sym typeface="Gill Sans"/>
              </a:rPr>
              <a:t> 	included in the Environmental Assessment for SMBKC rebuilding plan</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	</a:t>
            </a:r>
            <a:endParaRPr kumimoji="0" lang="en-US"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pic>
        <p:nvPicPr>
          <p:cNvPr id="4" name="Picture 3"/>
          <p:cNvPicPr>
            <a:picLocks noChangeAspect="1"/>
          </p:cNvPicPr>
          <p:nvPr/>
        </p:nvPicPr>
        <p:blipFill>
          <a:blip r:embed="rId3"/>
          <a:stretch>
            <a:fillRect/>
          </a:stretch>
        </p:blipFill>
        <p:spPr>
          <a:xfrm>
            <a:off x="210699" y="2266807"/>
            <a:ext cx="1855981" cy="202083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4"/>
          <a:srcRect t="3999" r="21430" b="36554"/>
          <a:stretch/>
        </p:blipFill>
        <p:spPr>
          <a:xfrm>
            <a:off x="2270360" y="2154403"/>
            <a:ext cx="2270919" cy="2147781"/>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rotWithShape="1">
          <a:blip r:embed="rId5"/>
          <a:srcRect r="62546" b="23413"/>
          <a:stretch/>
        </p:blipFill>
        <p:spPr>
          <a:xfrm>
            <a:off x="4752804" y="2056599"/>
            <a:ext cx="1635700" cy="224558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6"/>
          <a:stretch>
            <a:fillRect/>
          </a:stretch>
        </p:blipFill>
        <p:spPr>
          <a:xfrm>
            <a:off x="6691154" y="1976691"/>
            <a:ext cx="2256445" cy="2338299"/>
          </a:xfrm>
          <a:prstGeom prst="rect">
            <a:avLst/>
          </a:prstGeom>
          <a:ln>
            <a:noFill/>
          </a:ln>
          <a:effectLst>
            <a:outerShdw blurRad="190500" algn="tl" rotWithShape="0">
              <a:srgbClr val="000000">
                <a:alpha val="70000"/>
              </a:srgbClr>
            </a:outerShdw>
          </a:effectLst>
        </p:spPr>
      </p:pic>
      <p:sp>
        <p:nvSpPr>
          <p:cNvPr id="6" name="Right Arrow 5"/>
          <p:cNvSpPr/>
          <p:nvPr/>
        </p:nvSpPr>
        <p:spPr>
          <a:xfrm>
            <a:off x="1831789" y="3070059"/>
            <a:ext cx="731609" cy="4326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273210" y="3061418"/>
            <a:ext cx="731609" cy="4326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136489" y="3061418"/>
            <a:ext cx="731609" cy="4326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9783" y="4355528"/>
            <a:ext cx="1052051" cy="307777"/>
          </a:xfrm>
          <a:prstGeom prst="rect">
            <a:avLst/>
          </a:prstGeom>
          <a:noFill/>
        </p:spPr>
        <p:txBody>
          <a:bodyPr wrap="square" rtlCol="0">
            <a:spAutoFit/>
          </a:bodyPr>
          <a:lstStyle/>
          <a:p>
            <a:r>
              <a:rPr lang="en-US" dirty="0"/>
              <a:t>Focus</a:t>
            </a:r>
          </a:p>
        </p:txBody>
      </p:sp>
      <p:sp>
        <p:nvSpPr>
          <p:cNvPr id="20" name="TextBox 19"/>
          <p:cNvSpPr txBox="1"/>
          <p:nvPr/>
        </p:nvSpPr>
        <p:spPr>
          <a:xfrm>
            <a:off x="3036956" y="4374412"/>
            <a:ext cx="1052051" cy="307777"/>
          </a:xfrm>
          <a:prstGeom prst="rect">
            <a:avLst/>
          </a:prstGeom>
          <a:noFill/>
        </p:spPr>
        <p:txBody>
          <a:bodyPr wrap="square" rtlCol="0">
            <a:spAutoFit/>
          </a:bodyPr>
          <a:lstStyle/>
          <a:p>
            <a:r>
              <a:rPr lang="en-US" dirty="0"/>
              <a:t>Grade</a:t>
            </a:r>
          </a:p>
        </p:txBody>
      </p:sp>
      <p:sp>
        <p:nvSpPr>
          <p:cNvPr id="21" name="TextBox 20"/>
          <p:cNvSpPr txBox="1"/>
          <p:nvPr/>
        </p:nvSpPr>
        <p:spPr>
          <a:xfrm>
            <a:off x="5193116" y="4374411"/>
            <a:ext cx="1052051" cy="307777"/>
          </a:xfrm>
          <a:prstGeom prst="rect">
            <a:avLst/>
          </a:prstGeom>
          <a:noFill/>
        </p:spPr>
        <p:txBody>
          <a:bodyPr wrap="square" rtlCol="0">
            <a:spAutoFit/>
          </a:bodyPr>
          <a:lstStyle/>
          <a:p>
            <a:r>
              <a:rPr lang="en-US" dirty="0"/>
              <a:t>Analyze</a:t>
            </a:r>
          </a:p>
        </p:txBody>
      </p:sp>
      <p:sp>
        <p:nvSpPr>
          <p:cNvPr id="22" name="TextBox 21"/>
          <p:cNvSpPr txBox="1"/>
          <p:nvPr/>
        </p:nvSpPr>
        <p:spPr>
          <a:xfrm>
            <a:off x="7481186" y="4360302"/>
            <a:ext cx="1052051" cy="307777"/>
          </a:xfrm>
          <a:prstGeom prst="rect">
            <a:avLst/>
          </a:prstGeom>
          <a:noFill/>
        </p:spPr>
        <p:txBody>
          <a:bodyPr wrap="square" rtlCol="0">
            <a:spAutoFit/>
          </a:bodyPr>
          <a:lstStyle/>
          <a:p>
            <a:r>
              <a:rPr lang="en-US" dirty="0"/>
              <a:t>Report</a:t>
            </a:r>
          </a:p>
        </p:txBody>
      </p:sp>
      <p:sp>
        <p:nvSpPr>
          <p:cNvPr id="8" name="TextBox 7"/>
          <p:cNvSpPr txBox="1"/>
          <p:nvPr/>
        </p:nvSpPr>
        <p:spPr>
          <a:xfrm>
            <a:off x="1138690" y="4836416"/>
            <a:ext cx="7138220" cy="1969770"/>
          </a:xfrm>
          <a:prstGeom prst="rect">
            <a:avLst/>
          </a:prstGeom>
          <a:noFill/>
        </p:spPr>
        <p:txBody>
          <a:bodyPr wrap="square" rtlCol="0">
            <a:spAutoFit/>
          </a:bodyPr>
          <a:lstStyle/>
          <a:p>
            <a:r>
              <a:rPr lang="en-US" sz="2000" dirty="0">
                <a:latin typeface="Garamond" panose="02020404030301010803" pitchFamily="18" charset="0"/>
              </a:rPr>
              <a:t>October 2019 NPFMC SSC Minutes:</a:t>
            </a:r>
          </a:p>
          <a:p>
            <a:endParaRPr lang="en-US" sz="1050" i="1" dirty="0">
              <a:latin typeface="Garamond" panose="02020404030301010803" pitchFamily="18" charset="0"/>
            </a:endParaRPr>
          </a:p>
          <a:p>
            <a:pPr algn="ctr"/>
            <a:r>
              <a:rPr lang="en-US" sz="1800" i="1" dirty="0">
                <a:latin typeface="Garamond" panose="02020404030301010803" pitchFamily="18" charset="0"/>
              </a:rPr>
              <a:t>“The SSC is very pleased to see the ESP for SMBKC……The ESP can provide immediate impact by aiding decisions in recruitment regimes…and the ESP provides a rare and valuable opportunity to better understand the socioeconomic dimensions of a fishery that has not successfully provided for the continuous, sustained participation of fishing communities over time”</a:t>
            </a:r>
          </a:p>
        </p:txBody>
      </p:sp>
    </p:spTree>
    <p:extLst>
      <p:ext uri="{BB962C8B-B14F-4D97-AF65-F5344CB8AC3E}">
        <p14:creationId xmlns:p14="http://schemas.microsoft.com/office/powerpoint/2010/main" val="243571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are we now? </a:t>
            </a:r>
            <a:endParaRPr sz="3200" dirty="0">
              <a:latin typeface="Garamond" panose="02020404030301010803" pitchFamily="18" charset="0"/>
            </a:endParaRPr>
          </a:p>
        </p:txBody>
      </p:sp>
      <p:sp>
        <p:nvSpPr>
          <p:cNvPr id="342" name="Google Shape;342;p35"/>
          <p:cNvSpPr txBox="1"/>
          <p:nvPr/>
        </p:nvSpPr>
        <p:spPr>
          <a:xfrm>
            <a:off x="235388" y="1017068"/>
            <a:ext cx="8043374"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-BBRKC, EBS Tanner and Snow Crab ecosystem report cards produced for 	ADF&amp;G TAC industry presentation</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pic>
        <p:nvPicPr>
          <p:cNvPr id="2" name="Picture 1"/>
          <p:cNvPicPr>
            <a:picLocks noChangeAspect="1"/>
          </p:cNvPicPr>
          <p:nvPr/>
        </p:nvPicPr>
        <p:blipFill>
          <a:blip r:embed="rId3"/>
          <a:stretch>
            <a:fillRect/>
          </a:stretch>
        </p:blipFill>
        <p:spPr>
          <a:xfrm>
            <a:off x="685792" y="2093048"/>
            <a:ext cx="5657252" cy="4291347"/>
          </a:xfrm>
          <a:prstGeom prst="rect">
            <a:avLst/>
          </a:prstGeom>
          <a:ln>
            <a:noFill/>
          </a:ln>
          <a:effectLst>
            <a:outerShdw blurRad="190500" algn="tl" rotWithShape="0">
              <a:srgbClr val="000000">
                <a:alpha val="70000"/>
              </a:srgbClr>
            </a:outerShdw>
          </a:effectLst>
        </p:spPr>
      </p:pic>
      <p:sp>
        <p:nvSpPr>
          <p:cNvPr id="3" name="TextBox 2"/>
          <p:cNvSpPr txBox="1"/>
          <p:nvPr/>
        </p:nvSpPr>
        <p:spPr>
          <a:xfrm>
            <a:off x="5270672" y="6504063"/>
            <a:ext cx="3637936" cy="307777"/>
          </a:xfrm>
          <a:prstGeom prst="rect">
            <a:avLst/>
          </a:prstGeom>
          <a:noFill/>
        </p:spPr>
        <p:txBody>
          <a:bodyPr wrap="square" rtlCol="0">
            <a:spAutoFit/>
          </a:bodyPr>
          <a:lstStyle/>
          <a:p>
            <a:r>
              <a:rPr lang="en-US" dirty="0">
                <a:latin typeface="Garamond" panose="02020404030301010803" pitchFamily="18" charset="0"/>
              </a:rPr>
              <a:t>Slide presented by Ben Daly, Oct 2019</a:t>
            </a:r>
          </a:p>
        </p:txBody>
      </p:sp>
    </p:spTree>
    <p:extLst>
      <p:ext uri="{BB962C8B-B14F-4D97-AF65-F5344CB8AC3E}">
        <p14:creationId xmlns:p14="http://schemas.microsoft.com/office/powerpoint/2010/main" val="391731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are we now? </a:t>
            </a:r>
            <a:endParaRPr sz="3200" dirty="0">
              <a:latin typeface="Garamond" panose="02020404030301010803" pitchFamily="18" charset="0"/>
            </a:endParaRPr>
          </a:p>
        </p:txBody>
      </p:sp>
      <p:sp>
        <p:nvSpPr>
          <p:cNvPr id="342" name="Google Shape;342;p35"/>
          <p:cNvSpPr txBox="1"/>
          <p:nvPr/>
        </p:nvSpPr>
        <p:spPr>
          <a:xfrm>
            <a:off x="235388" y="1017068"/>
            <a:ext cx="7895890"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dirty="0">
                <a:latin typeface="Garamond" panose="02020404030301010803" pitchFamily="18" charset="0"/>
                <a:ea typeface="Gill Sans"/>
                <a:cs typeface="Gill Sans"/>
                <a:sym typeface="Gill Sans"/>
              </a:rPr>
              <a:t>-BBRKC, EBS Tanner and Snow Crab ecosystem report cards presented at 	BSFRF September Crab Science Symposium</a:t>
            </a:r>
            <a:endParaRPr kumimoji="0" lang="en-US" sz="24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sp>
        <p:nvSpPr>
          <p:cNvPr id="5" name="TextBox 4"/>
          <p:cNvSpPr txBox="1"/>
          <p:nvPr/>
        </p:nvSpPr>
        <p:spPr>
          <a:xfrm>
            <a:off x="1126424" y="6059073"/>
            <a:ext cx="6705633" cy="646331"/>
          </a:xfrm>
          <a:prstGeom prst="rect">
            <a:avLst/>
          </a:prstGeom>
          <a:noFill/>
        </p:spPr>
        <p:txBody>
          <a:bodyPr wrap="square" rtlCol="0">
            <a:spAutoFit/>
          </a:bodyPr>
          <a:lstStyle/>
          <a:p>
            <a:pPr algn="ctr"/>
            <a:r>
              <a:rPr lang="en-US" sz="1800" dirty="0">
                <a:latin typeface="Garamond" panose="02020404030301010803" pitchFamily="18" charset="0"/>
              </a:rPr>
              <a:t>Continued importance of translating ecosystem approaches and findings to BSAI crab industry!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7" y="1967825"/>
            <a:ext cx="7175351" cy="4091248"/>
          </a:xfrm>
          <a:prstGeom prst="rect">
            <a:avLst/>
          </a:prstGeom>
        </p:spPr>
      </p:pic>
      <p:pic>
        <p:nvPicPr>
          <p:cNvPr id="3" name="Picture 2"/>
          <p:cNvPicPr>
            <a:picLocks noChangeAspect="1"/>
          </p:cNvPicPr>
          <p:nvPr/>
        </p:nvPicPr>
        <p:blipFill rotWithShape="1">
          <a:blip r:embed="rId4"/>
          <a:srcRect t="3523" b="7390"/>
          <a:stretch/>
        </p:blipFill>
        <p:spPr>
          <a:xfrm>
            <a:off x="1248768" y="1888725"/>
            <a:ext cx="6238554" cy="4170087"/>
          </a:xfrm>
          <a:prstGeom prst="rect">
            <a:avLst/>
          </a:prstGeom>
        </p:spPr>
      </p:pic>
    </p:spTree>
    <p:extLst>
      <p:ext uri="{BB962C8B-B14F-4D97-AF65-F5344CB8AC3E}">
        <p14:creationId xmlns:p14="http://schemas.microsoft.com/office/powerpoint/2010/main" val="4009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do we go next?</a:t>
            </a:r>
            <a:endParaRPr sz="3200" dirty="0">
              <a:latin typeface="Garamond" panose="02020404030301010803" pitchFamily="18" charset="0"/>
            </a:endParaRPr>
          </a:p>
        </p:txBody>
      </p:sp>
      <p:sp>
        <p:nvSpPr>
          <p:cNvPr id="342" name="Google Shape;342;p35"/>
          <p:cNvSpPr txBox="1"/>
          <p:nvPr/>
        </p:nvSpPr>
        <p:spPr>
          <a:xfrm>
            <a:off x="235387" y="1040722"/>
            <a:ext cx="8673221" cy="5151600"/>
          </a:xfrm>
          <a:prstGeom prst="rect">
            <a:avLst/>
          </a:prstGeom>
          <a:noFill/>
          <a:ln>
            <a:noFill/>
          </a:ln>
        </p:spPr>
        <p:txBody>
          <a:bodyPr spcFirstLastPara="1" wrap="square" lIns="91425" tIns="45700" rIns="91425" bIns="45700" anchor="t" anchorCtr="0">
            <a:noAutofit/>
          </a:bodyPr>
          <a:lstStyle/>
          <a:p>
            <a:pPr>
              <a:lnSpc>
                <a:spcPct val="120000"/>
              </a:lnSpc>
            </a:pPr>
            <a:r>
              <a:rPr lang="en-US" sz="2000" dirty="0">
                <a:latin typeface="Garamond" panose="02020404030301010803" pitchFamily="18" charset="0"/>
                <a:ea typeface="Gill Sans"/>
                <a:cs typeface="Gill Sans"/>
                <a:sym typeface="Gill Sans"/>
              </a:rPr>
              <a:t>March 10-12, 2020 ESP modeling workshop</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lang="en-US" sz="2000" dirty="0">
              <a:latin typeface="Garamond" panose="02020404030301010803" pitchFamily="18" charset="0"/>
              <a:ea typeface="Gill Sans"/>
              <a:cs typeface="Gill Sans"/>
              <a:sym typeface="Gill Sans"/>
            </a:endParaRPr>
          </a:p>
        </p:txBody>
      </p:sp>
      <p:pic>
        <p:nvPicPr>
          <p:cNvPr id="2" name="Picture 1"/>
          <p:cNvPicPr>
            <a:picLocks noChangeAspect="1"/>
          </p:cNvPicPr>
          <p:nvPr/>
        </p:nvPicPr>
        <p:blipFill>
          <a:blip r:embed="rId3"/>
          <a:stretch>
            <a:fillRect/>
          </a:stretch>
        </p:blipFill>
        <p:spPr>
          <a:xfrm>
            <a:off x="1004884" y="1659487"/>
            <a:ext cx="7134225" cy="4267200"/>
          </a:xfrm>
          <a:prstGeom prst="rect">
            <a:avLst/>
          </a:prstGeom>
        </p:spPr>
      </p:pic>
      <p:sp>
        <p:nvSpPr>
          <p:cNvPr id="3" name="Oval 2"/>
          <p:cNvSpPr/>
          <p:nvPr/>
        </p:nvSpPr>
        <p:spPr>
          <a:xfrm>
            <a:off x="676574" y="3008307"/>
            <a:ext cx="8062452" cy="157316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58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r>
              <a:rPr kumimoji="0" lang="en-US" sz="1800" b="0" i="0" u="none" strike="noStrike" kern="0" cap="none" spc="0" normalizeH="0" baseline="0" noProof="0" dirty="0">
                <a:ln>
                  <a:noFill/>
                </a:ln>
                <a:solidFill>
                  <a:srgbClr val="FFFFFF"/>
                </a:solidFill>
                <a:effectLst/>
                <a:uLnTx/>
                <a:uFillTx/>
                <a:latin typeface="Corbel"/>
                <a:ea typeface="Corbel"/>
                <a:cs typeface="Corbel"/>
                <a:sym typeface="Corbel"/>
              </a:rPr>
              <a:t>+</a:t>
            </a:r>
            <a:endParaRPr kumimoji="0" sz="1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sym typeface="Gill Sans"/>
              </a:rPr>
              <a:t>Where do we go next?</a:t>
            </a:r>
            <a:endParaRPr sz="3200" dirty="0">
              <a:latin typeface="Garamond" panose="02020404030301010803" pitchFamily="18" charset="0"/>
            </a:endParaRPr>
          </a:p>
        </p:txBody>
      </p:sp>
      <p:sp>
        <p:nvSpPr>
          <p:cNvPr id="342" name="Google Shape;342;p35"/>
          <p:cNvSpPr txBox="1"/>
          <p:nvPr/>
        </p:nvSpPr>
        <p:spPr>
          <a:xfrm>
            <a:off x="371189" y="1198038"/>
            <a:ext cx="8673221" cy="5151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lang="en-US" sz="2000" b="1" dirty="0">
                <a:latin typeface="Garamond" panose="02020404030301010803" pitchFamily="18" charset="0"/>
                <a:ea typeface="Gill Sans"/>
                <a:cs typeface="Gill Sans"/>
                <a:sym typeface="Gill Sans"/>
              </a:rPr>
              <a:t>Prioritize stocks for ESP’s and/or report cards</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Garamond" panose="02020404030301010803" pitchFamily="18" charset="0"/>
              <a:ea typeface="Gill Sans"/>
              <a:cs typeface="Gill Sans"/>
              <a:sym typeface="Gill Sans"/>
            </a:endParaRPr>
          </a:p>
        </p:txBody>
      </p:sp>
      <p:grpSp>
        <p:nvGrpSpPr>
          <p:cNvPr id="7" name="Group 6">
            <a:extLst>
              <a:ext uri="{FF2B5EF4-FFF2-40B4-BE49-F238E27FC236}">
                <a16:creationId xmlns:a16="http://schemas.microsoft.com/office/drawing/2014/main" id="{2851DFBA-8226-4C79-AD19-49B328F99482}"/>
              </a:ext>
            </a:extLst>
          </p:cNvPr>
          <p:cNvGrpSpPr/>
          <p:nvPr/>
        </p:nvGrpSpPr>
        <p:grpSpPr>
          <a:xfrm>
            <a:off x="8186814" y="2200204"/>
            <a:ext cx="632508" cy="2080749"/>
            <a:chOff x="8186814" y="2200204"/>
            <a:chExt cx="632508" cy="2080749"/>
          </a:xfrm>
        </p:grpSpPr>
        <p:sp>
          <p:nvSpPr>
            <p:cNvPr id="6" name="Arrow: Left 5">
              <a:extLst>
                <a:ext uri="{FF2B5EF4-FFF2-40B4-BE49-F238E27FC236}">
                  <a16:creationId xmlns:a16="http://schemas.microsoft.com/office/drawing/2014/main" id="{C4AFC825-B014-479F-B70A-9832C86064BD}"/>
                </a:ext>
              </a:extLst>
            </p:cNvPr>
            <p:cNvSpPr/>
            <p:nvPr/>
          </p:nvSpPr>
          <p:spPr>
            <a:xfrm>
              <a:off x="8186814" y="2200204"/>
              <a:ext cx="632508" cy="213487"/>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 41">
              <a:extLst>
                <a:ext uri="{FF2B5EF4-FFF2-40B4-BE49-F238E27FC236}">
                  <a16:creationId xmlns:a16="http://schemas.microsoft.com/office/drawing/2014/main" id="{52ADF17D-ACF5-4E23-819C-210A979D89A0}"/>
                </a:ext>
              </a:extLst>
            </p:cNvPr>
            <p:cNvSpPr/>
            <p:nvPr/>
          </p:nvSpPr>
          <p:spPr>
            <a:xfrm>
              <a:off x="8186814" y="2593433"/>
              <a:ext cx="632508" cy="213487"/>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 42">
              <a:extLst>
                <a:ext uri="{FF2B5EF4-FFF2-40B4-BE49-F238E27FC236}">
                  <a16:creationId xmlns:a16="http://schemas.microsoft.com/office/drawing/2014/main" id="{5AAE48A8-22B3-476B-A1D6-25868254D095}"/>
                </a:ext>
              </a:extLst>
            </p:cNvPr>
            <p:cNvSpPr/>
            <p:nvPr/>
          </p:nvSpPr>
          <p:spPr>
            <a:xfrm>
              <a:off x="8186814" y="3325305"/>
              <a:ext cx="632508" cy="213487"/>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Left 43">
              <a:extLst>
                <a:ext uri="{FF2B5EF4-FFF2-40B4-BE49-F238E27FC236}">
                  <a16:creationId xmlns:a16="http://schemas.microsoft.com/office/drawing/2014/main" id="{D79E6D7A-7317-4F29-B511-282D5F4921DA}"/>
                </a:ext>
              </a:extLst>
            </p:cNvPr>
            <p:cNvSpPr/>
            <p:nvPr/>
          </p:nvSpPr>
          <p:spPr>
            <a:xfrm>
              <a:off x="8186814" y="4067466"/>
              <a:ext cx="632508" cy="213487"/>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4878D5B6-755D-47B9-9C1B-E6EB3C105B9E}"/>
              </a:ext>
            </a:extLst>
          </p:cNvPr>
          <p:cNvGrpSpPr/>
          <p:nvPr/>
        </p:nvGrpSpPr>
        <p:grpSpPr>
          <a:xfrm>
            <a:off x="737498" y="1725402"/>
            <a:ext cx="8118545" cy="4975820"/>
            <a:chOff x="737498" y="1725402"/>
            <a:chExt cx="8118545" cy="4975820"/>
          </a:xfrm>
        </p:grpSpPr>
        <p:pic>
          <p:nvPicPr>
            <p:cNvPr id="9" name="Picture 8">
              <a:extLst>
                <a:ext uri="{FF2B5EF4-FFF2-40B4-BE49-F238E27FC236}">
                  <a16:creationId xmlns:a16="http://schemas.microsoft.com/office/drawing/2014/main" id="{9F361487-62CF-4483-B9A3-20C0A55D4CBB}"/>
                </a:ext>
              </a:extLst>
            </p:cNvPr>
            <p:cNvPicPr>
              <a:picLocks noChangeAspect="1"/>
            </p:cNvPicPr>
            <p:nvPr/>
          </p:nvPicPr>
          <p:blipFill rotWithShape="1">
            <a:blip r:embed="rId3">
              <a:extLst>
                <a:ext uri="{28A0092B-C50C-407E-A947-70E740481C1C}">
                  <a14:useLocalDpi xmlns:a14="http://schemas.microsoft.com/office/drawing/2010/main" val="0"/>
                </a:ext>
              </a:extLst>
            </a:blip>
            <a:srcRect l="68269" t="25685" r="10958" b="26758"/>
            <a:stretch/>
          </p:blipFill>
          <p:spPr>
            <a:xfrm>
              <a:off x="6412506" y="2010855"/>
              <a:ext cx="1656315" cy="3791912"/>
            </a:xfrm>
            <a:prstGeom prst="rect">
              <a:avLst/>
            </a:prstGeom>
          </p:spPr>
        </p:pic>
        <p:pic>
          <p:nvPicPr>
            <p:cNvPr id="11" name="Picture 10">
              <a:extLst>
                <a:ext uri="{FF2B5EF4-FFF2-40B4-BE49-F238E27FC236}">
                  <a16:creationId xmlns:a16="http://schemas.microsoft.com/office/drawing/2014/main" id="{19A9E2B6-2FBD-4985-B94F-517F44A473E2}"/>
                </a:ext>
              </a:extLst>
            </p:cNvPr>
            <p:cNvPicPr>
              <a:picLocks noChangeAspect="1"/>
            </p:cNvPicPr>
            <p:nvPr/>
          </p:nvPicPr>
          <p:blipFill rotWithShape="1">
            <a:blip r:embed="rId4">
              <a:extLst>
                <a:ext uri="{28A0092B-C50C-407E-A947-70E740481C1C}">
                  <a14:useLocalDpi xmlns:a14="http://schemas.microsoft.com/office/drawing/2010/main" val="0"/>
                </a:ext>
              </a:extLst>
            </a:blip>
            <a:srcRect l="25629" t="25688" r="31947" b="25207"/>
            <a:stretch/>
          </p:blipFill>
          <p:spPr>
            <a:xfrm>
              <a:off x="785124" y="1965150"/>
              <a:ext cx="2562598" cy="3936882"/>
            </a:xfrm>
            <a:prstGeom prst="rect">
              <a:avLst/>
            </a:prstGeom>
          </p:spPr>
        </p:pic>
        <p:pic>
          <p:nvPicPr>
            <p:cNvPr id="12" name="Picture 11">
              <a:extLst>
                <a:ext uri="{FF2B5EF4-FFF2-40B4-BE49-F238E27FC236}">
                  <a16:creationId xmlns:a16="http://schemas.microsoft.com/office/drawing/2014/main" id="{99A75640-E202-49CF-8387-6E5B3D4F0354}"/>
                </a:ext>
              </a:extLst>
            </p:cNvPr>
            <p:cNvPicPr>
              <a:picLocks noChangeAspect="1"/>
            </p:cNvPicPr>
            <p:nvPr/>
          </p:nvPicPr>
          <p:blipFill rotWithShape="1">
            <a:blip r:embed="rId5">
              <a:extLst>
                <a:ext uri="{28A0092B-C50C-407E-A947-70E740481C1C}">
                  <a14:useLocalDpi xmlns:a14="http://schemas.microsoft.com/office/drawing/2010/main" val="0"/>
                </a:ext>
              </a:extLst>
            </a:blip>
            <a:srcRect l="5816" r="72814" b="77947"/>
            <a:stretch/>
          </p:blipFill>
          <p:spPr>
            <a:xfrm>
              <a:off x="7752674" y="5562601"/>
              <a:ext cx="1103369" cy="1138621"/>
            </a:xfrm>
            <a:prstGeom prst="rect">
              <a:avLst/>
            </a:prstGeom>
          </p:spPr>
        </p:pic>
        <p:pic>
          <p:nvPicPr>
            <p:cNvPr id="10" name="Picture 9">
              <a:extLst>
                <a:ext uri="{FF2B5EF4-FFF2-40B4-BE49-F238E27FC236}">
                  <a16:creationId xmlns:a16="http://schemas.microsoft.com/office/drawing/2014/main" id="{C2E2DB9D-230C-4E07-BE4A-7F96B520AC7E}"/>
                </a:ext>
              </a:extLst>
            </p:cNvPr>
            <p:cNvPicPr>
              <a:picLocks noChangeAspect="1"/>
            </p:cNvPicPr>
            <p:nvPr/>
          </p:nvPicPr>
          <p:blipFill rotWithShape="1">
            <a:blip r:embed="rId6">
              <a:extLst>
                <a:ext uri="{28A0092B-C50C-407E-A947-70E740481C1C}">
                  <a14:useLocalDpi xmlns:a14="http://schemas.microsoft.com/office/drawing/2010/main" val="0"/>
                </a:ext>
              </a:extLst>
            </a:blip>
            <a:srcRect l="24932" t="25959" r="31515" b="25305"/>
            <a:stretch/>
          </p:blipFill>
          <p:spPr>
            <a:xfrm>
              <a:off x="3733200" y="2006464"/>
              <a:ext cx="2621215" cy="3895567"/>
            </a:xfrm>
            <a:prstGeom prst="rect">
              <a:avLst/>
            </a:prstGeom>
          </p:spPr>
        </p:pic>
        <p:pic>
          <p:nvPicPr>
            <p:cNvPr id="25" name="Picture 24">
              <a:extLst>
                <a:ext uri="{FF2B5EF4-FFF2-40B4-BE49-F238E27FC236}">
                  <a16:creationId xmlns:a16="http://schemas.microsoft.com/office/drawing/2014/main" id="{FE0212EB-D2D1-4508-9BFB-CF6FDCD5F45C}"/>
                </a:ext>
              </a:extLst>
            </p:cNvPr>
            <p:cNvPicPr>
              <a:picLocks noChangeAspect="1"/>
            </p:cNvPicPr>
            <p:nvPr/>
          </p:nvPicPr>
          <p:blipFill rotWithShape="1">
            <a:blip r:embed="rId6">
              <a:extLst>
                <a:ext uri="{28A0092B-C50C-407E-A947-70E740481C1C}">
                  <a14:useLocalDpi xmlns:a14="http://schemas.microsoft.com/office/drawing/2010/main" val="0"/>
                </a:ext>
              </a:extLst>
            </a:blip>
            <a:srcRect l="51152" t="36566" r="40884" b="58807"/>
            <a:stretch/>
          </p:blipFill>
          <p:spPr>
            <a:xfrm>
              <a:off x="5795783" y="3225435"/>
              <a:ext cx="479382" cy="369860"/>
            </a:xfrm>
            <a:prstGeom prst="rect">
              <a:avLst/>
            </a:prstGeom>
          </p:spPr>
        </p:pic>
        <p:pic>
          <p:nvPicPr>
            <p:cNvPr id="26" name="Picture 25">
              <a:extLst>
                <a:ext uri="{FF2B5EF4-FFF2-40B4-BE49-F238E27FC236}">
                  <a16:creationId xmlns:a16="http://schemas.microsoft.com/office/drawing/2014/main" id="{7D0B3E4E-6113-4B5B-BB82-7535098766F1}"/>
                </a:ext>
              </a:extLst>
            </p:cNvPr>
            <p:cNvPicPr>
              <a:picLocks noChangeAspect="1"/>
            </p:cNvPicPr>
            <p:nvPr/>
          </p:nvPicPr>
          <p:blipFill rotWithShape="1">
            <a:blip r:embed="rId6">
              <a:extLst>
                <a:ext uri="{28A0092B-C50C-407E-A947-70E740481C1C}">
                  <a14:useLocalDpi xmlns:a14="http://schemas.microsoft.com/office/drawing/2010/main" val="0"/>
                </a:ext>
              </a:extLst>
            </a:blip>
            <a:srcRect l="51152" t="36566" r="40884" b="58807"/>
            <a:stretch/>
          </p:blipFill>
          <p:spPr>
            <a:xfrm>
              <a:off x="4354448" y="3965184"/>
              <a:ext cx="479382" cy="369860"/>
            </a:xfrm>
            <a:prstGeom prst="rect">
              <a:avLst/>
            </a:prstGeom>
          </p:spPr>
        </p:pic>
        <p:pic>
          <p:nvPicPr>
            <p:cNvPr id="27" name="Picture 26">
              <a:extLst>
                <a:ext uri="{FF2B5EF4-FFF2-40B4-BE49-F238E27FC236}">
                  <a16:creationId xmlns:a16="http://schemas.microsoft.com/office/drawing/2014/main" id="{FACCA3D2-D42B-4EDC-AFDE-29E7E6DD8695}"/>
                </a:ext>
              </a:extLst>
            </p:cNvPr>
            <p:cNvPicPr>
              <a:picLocks noChangeAspect="1"/>
            </p:cNvPicPr>
            <p:nvPr/>
          </p:nvPicPr>
          <p:blipFill rotWithShape="1">
            <a:blip r:embed="rId6">
              <a:extLst>
                <a:ext uri="{28A0092B-C50C-407E-A947-70E740481C1C}">
                  <a14:useLocalDpi xmlns:a14="http://schemas.microsoft.com/office/drawing/2010/main" val="0"/>
                </a:ext>
              </a:extLst>
            </a:blip>
            <a:srcRect l="51152" t="36566" r="40884" b="58807"/>
            <a:stretch/>
          </p:blipFill>
          <p:spPr>
            <a:xfrm>
              <a:off x="5794040" y="3960203"/>
              <a:ext cx="479382" cy="369860"/>
            </a:xfrm>
            <a:prstGeom prst="rect">
              <a:avLst/>
            </a:prstGeom>
          </p:spPr>
        </p:pic>
        <p:pic>
          <p:nvPicPr>
            <p:cNvPr id="28" name="Picture 27">
              <a:extLst>
                <a:ext uri="{FF2B5EF4-FFF2-40B4-BE49-F238E27FC236}">
                  <a16:creationId xmlns:a16="http://schemas.microsoft.com/office/drawing/2014/main" id="{A724ADE5-7867-4382-897B-F215C63C994C}"/>
                </a:ext>
              </a:extLst>
            </p:cNvPr>
            <p:cNvPicPr>
              <a:picLocks noChangeAspect="1"/>
            </p:cNvPicPr>
            <p:nvPr/>
          </p:nvPicPr>
          <p:blipFill rotWithShape="1">
            <a:blip r:embed="rId6">
              <a:extLst>
                <a:ext uri="{28A0092B-C50C-407E-A947-70E740481C1C}">
                  <a14:useLocalDpi xmlns:a14="http://schemas.microsoft.com/office/drawing/2010/main" val="0"/>
                </a:ext>
              </a:extLst>
            </a:blip>
            <a:srcRect l="51152" t="36566" r="40884" b="58807"/>
            <a:stretch/>
          </p:blipFill>
          <p:spPr>
            <a:xfrm>
              <a:off x="5311601" y="4335041"/>
              <a:ext cx="479382" cy="369860"/>
            </a:xfrm>
            <a:prstGeom prst="rect">
              <a:avLst/>
            </a:prstGeom>
          </p:spPr>
        </p:pic>
        <p:pic>
          <p:nvPicPr>
            <p:cNvPr id="29" name="Picture 28">
              <a:extLst>
                <a:ext uri="{FF2B5EF4-FFF2-40B4-BE49-F238E27FC236}">
                  <a16:creationId xmlns:a16="http://schemas.microsoft.com/office/drawing/2014/main" id="{28FC52EC-26A7-4976-96AC-047216EECA7B}"/>
                </a:ext>
              </a:extLst>
            </p:cNvPr>
            <p:cNvPicPr>
              <a:picLocks noChangeAspect="1"/>
            </p:cNvPicPr>
            <p:nvPr/>
          </p:nvPicPr>
          <p:blipFill rotWithShape="1">
            <a:blip r:embed="rId6">
              <a:extLst>
                <a:ext uri="{28A0092B-C50C-407E-A947-70E740481C1C}">
                  <a14:useLocalDpi xmlns:a14="http://schemas.microsoft.com/office/drawing/2010/main" val="0"/>
                </a:ext>
              </a:extLst>
            </a:blip>
            <a:srcRect l="59155" t="36768" r="32881" b="58605"/>
            <a:stretch/>
          </p:blipFill>
          <p:spPr>
            <a:xfrm>
              <a:off x="5792686" y="4332653"/>
              <a:ext cx="479382" cy="369860"/>
            </a:xfrm>
            <a:prstGeom prst="rect">
              <a:avLst/>
            </a:prstGeom>
          </p:spPr>
        </p:pic>
        <p:pic>
          <p:nvPicPr>
            <p:cNvPr id="30" name="Picture 29">
              <a:extLst>
                <a:ext uri="{FF2B5EF4-FFF2-40B4-BE49-F238E27FC236}">
                  <a16:creationId xmlns:a16="http://schemas.microsoft.com/office/drawing/2014/main" id="{7A1A89D9-97B1-4DF8-90D2-8BAC7938E028}"/>
                </a:ext>
              </a:extLst>
            </p:cNvPr>
            <p:cNvPicPr>
              <a:picLocks noChangeAspect="1"/>
            </p:cNvPicPr>
            <p:nvPr/>
          </p:nvPicPr>
          <p:blipFill rotWithShape="1">
            <a:blip r:embed="rId6">
              <a:extLst>
                <a:ext uri="{28A0092B-C50C-407E-A947-70E740481C1C}">
                  <a14:useLocalDpi xmlns:a14="http://schemas.microsoft.com/office/drawing/2010/main" val="0"/>
                </a:ext>
              </a:extLst>
            </a:blip>
            <a:srcRect l="50940" t="31893" r="41096" b="63480"/>
            <a:stretch/>
          </p:blipFill>
          <p:spPr>
            <a:xfrm>
              <a:off x="3873648" y="4334117"/>
              <a:ext cx="479382" cy="369860"/>
            </a:xfrm>
            <a:prstGeom prst="rect">
              <a:avLst/>
            </a:prstGeom>
          </p:spPr>
        </p:pic>
        <p:pic>
          <p:nvPicPr>
            <p:cNvPr id="31" name="Picture 30">
              <a:extLst>
                <a:ext uri="{FF2B5EF4-FFF2-40B4-BE49-F238E27FC236}">
                  <a16:creationId xmlns:a16="http://schemas.microsoft.com/office/drawing/2014/main" id="{E39998DD-F033-4650-9548-13A83BA2B15C}"/>
                </a:ext>
              </a:extLst>
            </p:cNvPr>
            <p:cNvPicPr>
              <a:picLocks noChangeAspect="1"/>
            </p:cNvPicPr>
            <p:nvPr/>
          </p:nvPicPr>
          <p:blipFill rotWithShape="1">
            <a:blip r:embed="rId6">
              <a:extLst>
                <a:ext uri="{28A0092B-C50C-407E-A947-70E740481C1C}">
                  <a14:useLocalDpi xmlns:a14="http://schemas.microsoft.com/office/drawing/2010/main" val="0"/>
                </a:ext>
              </a:extLst>
            </a:blip>
            <a:srcRect l="51152" t="36566" r="40884" b="58807"/>
            <a:stretch/>
          </p:blipFill>
          <p:spPr>
            <a:xfrm>
              <a:off x="4833835" y="4707703"/>
              <a:ext cx="479382" cy="369860"/>
            </a:xfrm>
            <a:prstGeom prst="rect">
              <a:avLst/>
            </a:prstGeom>
          </p:spPr>
        </p:pic>
        <p:pic>
          <p:nvPicPr>
            <p:cNvPr id="32" name="Picture 31">
              <a:extLst>
                <a:ext uri="{FF2B5EF4-FFF2-40B4-BE49-F238E27FC236}">
                  <a16:creationId xmlns:a16="http://schemas.microsoft.com/office/drawing/2014/main" id="{980D3C07-4A3E-469E-8EE7-50F81F8C88C6}"/>
                </a:ext>
              </a:extLst>
            </p:cNvPr>
            <p:cNvPicPr>
              <a:picLocks noChangeAspect="1"/>
            </p:cNvPicPr>
            <p:nvPr/>
          </p:nvPicPr>
          <p:blipFill rotWithShape="1">
            <a:blip r:embed="rId6">
              <a:extLst>
                <a:ext uri="{28A0092B-C50C-407E-A947-70E740481C1C}">
                  <a14:useLocalDpi xmlns:a14="http://schemas.microsoft.com/office/drawing/2010/main" val="0"/>
                </a:ext>
              </a:extLst>
            </a:blip>
            <a:srcRect l="50940" t="31893" r="41096" b="63480"/>
            <a:stretch/>
          </p:blipFill>
          <p:spPr>
            <a:xfrm>
              <a:off x="3873564" y="4703641"/>
              <a:ext cx="479382" cy="369860"/>
            </a:xfrm>
            <a:prstGeom prst="rect">
              <a:avLst/>
            </a:prstGeom>
          </p:spPr>
        </p:pic>
        <p:pic>
          <p:nvPicPr>
            <p:cNvPr id="33" name="Picture 32">
              <a:extLst>
                <a:ext uri="{FF2B5EF4-FFF2-40B4-BE49-F238E27FC236}">
                  <a16:creationId xmlns:a16="http://schemas.microsoft.com/office/drawing/2014/main" id="{03864DD9-90B5-415B-B62E-7DDECD03980D}"/>
                </a:ext>
              </a:extLst>
            </p:cNvPr>
            <p:cNvPicPr>
              <a:picLocks noChangeAspect="1"/>
            </p:cNvPicPr>
            <p:nvPr/>
          </p:nvPicPr>
          <p:blipFill rotWithShape="1">
            <a:blip r:embed="rId6">
              <a:extLst>
                <a:ext uri="{28A0092B-C50C-407E-A947-70E740481C1C}">
                  <a14:useLocalDpi xmlns:a14="http://schemas.microsoft.com/office/drawing/2010/main" val="0"/>
                </a:ext>
              </a:extLst>
            </a:blip>
            <a:srcRect l="59155" t="36768" r="32881" b="58605"/>
            <a:stretch/>
          </p:blipFill>
          <p:spPr>
            <a:xfrm>
              <a:off x="4354447" y="5079779"/>
              <a:ext cx="479382" cy="369860"/>
            </a:xfrm>
            <a:prstGeom prst="rect">
              <a:avLst/>
            </a:prstGeom>
          </p:spPr>
        </p:pic>
        <p:pic>
          <p:nvPicPr>
            <p:cNvPr id="34" name="Picture 33">
              <a:extLst>
                <a:ext uri="{FF2B5EF4-FFF2-40B4-BE49-F238E27FC236}">
                  <a16:creationId xmlns:a16="http://schemas.microsoft.com/office/drawing/2014/main" id="{A600E58F-3F06-46A0-B0F3-0DF48604FCCF}"/>
                </a:ext>
              </a:extLst>
            </p:cNvPr>
            <p:cNvPicPr>
              <a:picLocks noChangeAspect="1"/>
            </p:cNvPicPr>
            <p:nvPr/>
          </p:nvPicPr>
          <p:blipFill rotWithShape="1">
            <a:blip r:embed="rId6">
              <a:extLst>
                <a:ext uri="{28A0092B-C50C-407E-A947-70E740481C1C}">
                  <a14:useLocalDpi xmlns:a14="http://schemas.microsoft.com/office/drawing/2010/main" val="0"/>
                </a:ext>
              </a:extLst>
            </a:blip>
            <a:srcRect l="51152" t="36566" r="40884" b="58807"/>
            <a:stretch/>
          </p:blipFill>
          <p:spPr>
            <a:xfrm>
              <a:off x="4833163" y="5078077"/>
              <a:ext cx="479382" cy="369860"/>
            </a:xfrm>
            <a:prstGeom prst="rect">
              <a:avLst/>
            </a:prstGeom>
          </p:spPr>
        </p:pic>
        <p:pic>
          <p:nvPicPr>
            <p:cNvPr id="35" name="Picture 34">
              <a:extLst>
                <a:ext uri="{FF2B5EF4-FFF2-40B4-BE49-F238E27FC236}">
                  <a16:creationId xmlns:a16="http://schemas.microsoft.com/office/drawing/2014/main" id="{86DAFC2A-8000-4D96-83E1-2803757AC704}"/>
                </a:ext>
              </a:extLst>
            </p:cNvPr>
            <p:cNvPicPr>
              <a:picLocks noChangeAspect="1"/>
            </p:cNvPicPr>
            <p:nvPr/>
          </p:nvPicPr>
          <p:blipFill rotWithShape="1">
            <a:blip r:embed="rId6">
              <a:extLst>
                <a:ext uri="{28A0092B-C50C-407E-A947-70E740481C1C}">
                  <a14:useLocalDpi xmlns:a14="http://schemas.microsoft.com/office/drawing/2010/main" val="0"/>
                </a:ext>
              </a:extLst>
            </a:blip>
            <a:srcRect l="59111" t="36852" r="32925" b="58521"/>
            <a:stretch/>
          </p:blipFill>
          <p:spPr>
            <a:xfrm>
              <a:off x="4351610" y="5449553"/>
              <a:ext cx="479382" cy="369860"/>
            </a:xfrm>
            <a:prstGeom prst="rect">
              <a:avLst/>
            </a:prstGeom>
          </p:spPr>
        </p:pic>
        <p:sp>
          <p:nvSpPr>
            <p:cNvPr id="37" name="Rectangle 36">
              <a:extLst>
                <a:ext uri="{FF2B5EF4-FFF2-40B4-BE49-F238E27FC236}">
                  <a16:creationId xmlns:a16="http://schemas.microsoft.com/office/drawing/2014/main" id="{3696095F-02BC-43BF-9BB8-68B8A39E69F7}"/>
                </a:ext>
              </a:extLst>
            </p:cNvPr>
            <p:cNvSpPr/>
            <p:nvPr/>
          </p:nvSpPr>
          <p:spPr>
            <a:xfrm>
              <a:off x="737498" y="1725402"/>
              <a:ext cx="2562598" cy="400110"/>
            </a:xfrm>
            <a:prstGeom prst="rect">
              <a:avLst/>
            </a:prstGeom>
          </p:spPr>
          <p:txBody>
            <a:bodyPr wrap="square">
              <a:spAutoFit/>
            </a:bodyPr>
            <a:lstStyle/>
            <a:p>
              <a:pPr marL="10287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glow rad="127000">
                      <a:prstClr val="white"/>
                    </a:glow>
                  </a:effectLst>
                  <a:uLnTx/>
                  <a:uFillTx/>
                  <a:latin typeface="Gill Sans MT" panose="020B0502020104020203" pitchFamily="34" charset="0"/>
                  <a:ea typeface="+mn-ea"/>
                  <a:sym typeface="Arial"/>
                </a:rPr>
                <a:t>Current Classification</a:t>
              </a:r>
            </a:p>
          </p:txBody>
        </p:sp>
        <p:sp>
          <p:nvSpPr>
            <p:cNvPr id="38" name="Rectangle 37">
              <a:extLst>
                <a:ext uri="{FF2B5EF4-FFF2-40B4-BE49-F238E27FC236}">
                  <a16:creationId xmlns:a16="http://schemas.microsoft.com/office/drawing/2014/main" id="{CDBFDF8B-23CA-494F-ADBD-4CBE6675A70F}"/>
                </a:ext>
              </a:extLst>
            </p:cNvPr>
            <p:cNvSpPr/>
            <p:nvPr/>
          </p:nvSpPr>
          <p:spPr>
            <a:xfrm>
              <a:off x="3710849" y="1725402"/>
              <a:ext cx="2562598" cy="400110"/>
            </a:xfrm>
            <a:prstGeom prst="rect">
              <a:avLst/>
            </a:prstGeom>
          </p:spPr>
          <p:txBody>
            <a:bodyPr wrap="square">
              <a:spAutoFit/>
            </a:bodyPr>
            <a:lstStyle/>
            <a:p>
              <a:pPr marL="10287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glow rad="127000">
                      <a:prstClr val="white"/>
                    </a:glow>
                  </a:effectLst>
                  <a:uLnTx/>
                  <a:uFillTx/>
                  <a:latin typeface="Gill Sans MT" panose="020B0502020104020203" pitchFamily="34" charset="0"/>
                  <a:ea typeface="+mn-ea"/>
                  <a:sym typeface="Arial"/>
                </a:rPr>
                <a:t>Target Classification</a:t>
              </a:r>
            </a:p>
          </p:txBody>
        </p:sp>
        <p:sp>
          <p:nvSpPr>
            <p:cNvPr id="24" name="TextBox 23">
              <a:extLst>
                <a:ext uri="{FF2B5EF4-FFF2-40B4-BE49-F238E27FC236}">
                  <a16:creationId xmlns:a16="http://schemas.microsoft.com/office/drawing/2014/main" id="{A93283CD-5B81-475A-AF80-01FF377C485A}"/>
                </a:ext>
              </a:extLst>
            </p:cNvPr>
            <p:cNvSpPr txBox="1"/>
            <p:nvPr/>
          </p:nvSpPr>
          <p:spPr>
            <a:xfrm rot="2191171">
              <a:off x="911889" y="5657200"/>
              <a:ext cx="338554" cy="601221"/>
            </a:xfrm>
            <a:prstGeom prst="rect">
              <a:avLst/>
            </a:prstGeom>
            <a:noFill/>
          </p:spPr>
          <p:txBody>
            <a:bodyPr vert="vert270" wrap="square" rtlCol="0">
              <a:spAutoFit/>
            </a:bodyPr>
            <a:lstStyle/>
            <a:p>
              <a:r>
                <a:rPr lang="en-US" sz="1000" dirty="0"/>
                <a:t>Catch</a:t>
              </a:r>
            </a:p>
          </p:txBody>
        </p:sp>
        <p:sp>
          <p:nvSpPr>
            <p:cNvPr id="48" name="TextBox 47">
              <a:extLst>
                <a:ext uri="{FF2B5EF4-FFF2-40B4-BE49-F238E27FC236}">
                  <a16:creationId xmlns:a16="http://schemas.microsoft.com/office/drawing/2014/main" id="{4726782A-444C-4B5A-AF8E-0765F3F00FD4}"/>
                </a:ext>
              </a:extLst>
            </p:cNvPr>
            <p:cNvSpPr txBox="1"/>
            <p:nvPr/>
          </p:nvSpPr>
          <p:spPr>
            <a:xfrm rot="2191171">
              <a:off x="1272805" y="5802826"/>
              <a:ext cx="338554" cy="601221"/>
            </a:xfrm>
            <a:prstGeom prst="rect">
              <a:avLst/>
            </a:prstGeom>
            <a:noFill/>
          </p:spPr>
          <p:txBody>
            <a:bodyPr vert="vert270" wrap="square" rtlCol="0">
              <a:spAutoFit/>
            </a:bodyPr>
            <a:lstStyle/>
            <a:p>
              <a:r>
                <a:rPr lang="en-US" sz="1000" dirty="0"/>
                <a:t>Size/Age</a:t>
              </a:r>
            </a:p>
          </p:txBody>
        </p:sp>
        <p:sp>
          <p:nvSpPr>
            <p:cNvPr id="49" name="TextBox 48">
              <a:extLst>
                <a:ext uri="{FF2B5EF4-FFF2-40B4-BE49-F238E27FC236}">
                  <a16:creationId xmlns:a16="http://schemas.microsoft.com/office/drawing/2014/main" id="{45ADB695-421A-4963-B73D-778DED5A2399}"/>
                </a:ext>
              </a:extLst>
            </p:cNvPr>
            <p:cNvSpPr txBox="1"/>
            <p:nvPr/>
          </p:nvSpPr>
          <p:spPr>
            <a:xfrm rot="2191171">
              <a:off x="1731065" y="5789171"/>
              <a:ext cx="338554" cy="740307"/>
            </a:xfrm>
            <a:prstGeom prst="rect">
              <a:avLst/>
            </a:prstGeom>
            <a:noFill/>
          </p:spPr>
          <p:txBody>
            <a:bodyPr vert="vert270" wrap="square" rtlCol="0">
              <a:spAutoFit/>
            </a:bodyPr>
            <a:lstStyle/>
            <a:p>
              <a:r>
                <a:rPr lang="en-US" sz="1000" dirty="0"/>
                <a:t>Abundance</a:t>
              </a:r>
            </a:p>
          </p:txBody>
        </p:sp>
        <p:sp>
          <p:nvSpPr>
            <p:cNvPr id="50" name="TextBox 49">
              <a:extLst>
                <a:ext uri="{FF2B5EF4-FFF2-40B4-BE49-F238E27FC236}">
                  <a16:creationId xmlns:a16="http://schemas.microsoft.com/office/drawing/2014/main" id="{4D83A11F-48C1-434B-9E8A-A65382C45169}"/>
                </a:ext>
              </a:extLst>
            </p:cNvPr>
            <p:cNvSpPr txBox="1"/>
            <p:nvPr/>
          </p:nvSpPr>
          <p:spPr>
            <a:xfrm rot="2191171">
              <a:off x="2220819" y="5770924"/>
              <a:ext cx="338554" cy="756621"/>
            </a:xfrm>
            <a:prstGeom prst="rect">
              <a:avLst/>
            </a:prstGeom>
            <a:noFill/>
          </p:spPr>
          <p:txBody>
            <a:bodyPr vert="vert270" wrap="square" rtlCol="0">
              <a:spAutoFit/>
            </a:bodyPr>
            <a:lstStyle/>
            <a:p>
              <a:r>
                <a:rPr lang="en-US" sz="1000" dirty="0"/>
                <a:t>Life History</a:t>
              </a:r>
            </a:p>
          </p:txBody>
        </p:sp>
        <p:sp>
          <p:nvSpPr>
            <p:cNvPr id="51" name="TextBox 50">
              <a:extLst>
                <a:ext uri="{FF2B5EF4-FFF2-40B4-BE49-F238E27FC236}">
                  <a16:creationId xmlns:a16="http://schemas.microsoft.com/office/drawing/2014/main" id="{2A9EED69-2E91-40AA-986E-B75D98A5A388}"/>
                </a:ext>
              </a:extLst>
            </p:cNvPr>
            <p:cNvSpPr txBox="1"/>
            <p:nvPr/>
          </p:nvSpPr>
          <p:spPr>
            <a:xfrm rot="2191171">
              <a:off x="2698350" y="5762374"/>
              <a:ext cx="338554" cy="756621"/>
            </a:xfrm>
            <a:prstGeom prst="rect">
              <a:avLst/>
            </a:prstGeom>
            <a:noFill/>
          </p:spPr>
          <p:txBody>
            <a:bodyPr vert="vert270" wrap="square" rtlCol="0">
              <a:spAutoFit/>
            </a:bodyPr>
            <a:lstStyle/>
            <a:p>
              <a:r>
                <a:rPr lang="en-US" sz="1000" dirty="0"/>
                <a:t>Ecosystem</a:t>
              </a:r>
            </a:p>
          </p:txBody>
        </p:sp>
        <p:sp>
          <p:nvSpPr>
            <p:cNvPr id="52" name="TextBox 51">
              <a:extLst>
                <a:ext uri="{FF2B5EF4-FFF2-40B4-BE49-F238E27FC236}">
                  <a16:creationId xmlns:a16="http://schemas.microsoft.com/office/drawing/2014/main" id="{D4771BBE-730C-47D1-9009-08D911E4AF5B}"/>
                </a:ext>
              </a:extLst>
            </p:cNvPr>
            <p:cNvSpPr txBox="1"/>
            <p:nvPr/>
          </p:nvSpPr>
          <p:spPr>
            <a:xfrm rot="2191171">
              <a:off x="3942186" y="5648952"/>
              <a:ext cx="338554" cy="601221"/>
            </a:xfrm>
            <a:prstGeom prst="rect">
              <a:avLst/>
            </a:prstGeom>
            <a:noFill/>
          </p:spPr>
          <p:txBody>
            <a:bodyPr vert="vert270" wrap="square" rtlCol="0">
              <a:spAutoFit/>
            </a:bodyPr>
            <a:lstStyle/>
            <a:p>
              <a:r>
                <a:rPr lang="en-US" sz="1000" dirty="0"/>
                <a:t>Catch</a:t>
              </a:r>
            </a:p>
          </p:txBody>
        </p:sp>
        <p:sp>
          <p:nvSpPr>
            <p:cNvPr id="53" name="TextBox 52">
              <a:extLst>
                <a:ext uri="{FF2B5EF4-FFF2-40B4-BE49-F238E27FC236}">
                  <a16:creationId xmlns:a16="http://schemas.microsoft.com/office/drawing/2014/main" id="{D25A3D7C-7326-4F80-B331-492715D6085D}"/>
                </a:ext>
              </a:extLst>
            </p:cNvPr>
            <p:cNvSpPr txBox="1"/>
            <p:nvPr/>
          </p:nvSpPr>
          <p:spPr>
            <a:xfrm rot="2191171">
              <a:off x="4303102" y="5794578"/>
              <a:ext cx="338554" cy="601221"/>
            </a:xfrm>
            <a:prstGeom prst="rect">
              <a:avLst/>
            </a:prstGeom>
            <a:noFill/>
          </p:spPr>
          <p:txBody>
            <a:bodyPr vert="vert270" wrap="square" rtlCol="0">
              <a:spAutoFit/>
            </a:bodyPr>
            <a:lstStyle/>
            <a:p>
              <a:r>
                <a:rPr lang="en-US" sz="1000" dirty="0"/>
                <a:t>Size/Age</a:t>
              </a:r>
            </a:p>
          </p:txBody>
        </p:sp>
        <p:sp>
          <p:nvSpPr>
            <p:cNvPr id="54" name="TextBox 53">
              <a:extLst>
                <a:ext uri="{FF2B5EF4-FFF2-40B4-BE49-F238E27FC236}">
                  <a16:creationId xmlns:a16="http://schemas.microsoft.com/office/drawing/2014/main" id="{6B8C8FFE-8CFB-475B-B7B0-760DF6F24B09}"/>
                </a:ext>
              </a:extLst>
            </p:cNvPr>
            <p:cNvSpPr txBox="1"/>
            <p:nvPr/>
          </p:nvSpPr>
          <p:spPr>
            <a:xfrm rot="2191171">
              <a:off x="4761362" y="5780923"/>
              <a:ext cx="338554" cy="740307"/>
            </a:xfrm>
            <a:prstGeom prst="rect">
              <a:avLst/>
            </a:prstGeom>
            <a:noFill/>
          </p:spPr>
          <p:txBody>
            <a:bodyPr vert="vert270" wrap="square" rtlCol="0">
              <a:spAutoFit/>
            </a:bodyPr>
            <a:lstStyle/>
            <a:p>
              <a:r>
                <a:rPr lang="en-US" sz="1000" dirty="0"/>
                <a:t>Abundance</a:t>
              </a:r>
            </a:p>
          </p:txBody>
        </p:sp>
        <p:sp>
          <p:nvSpPr>
            <p:cNvPr id="55" name="TextBox 54">
              <a:extLst>
                <a:ext uri="{FF2B5EF4-FFF2-40B4-BE49-F238E27FC236}">
                  <a16:creationId xmlns:a16="http://schemas.microsoft.com/office/drawing/2014/main" id="{4FC8A624-1FB7-4722-B5E1-3BE75401421A}"/>
                </a:ext>
              </a:extLst>
            </p:cNvPr>
            <p:cNvSpPr txBox="1"/>
            <p:nvPr/>
          </p:nvSpPr>
          <p:spPr>
            <a:xfrm rot="2191171">
              <a:off x="5251116" y="5762676"/>
              <a:ext cx="338554" cy="756621"/>
            </a:xfrm>
            <a:prstGeom prst="rect">
              <a:avLst/>
            </a:prstGeom>
            <a:noFill/>
          </p:spPr>
          <p:txBody>
            <a:bodyPr vert="vert270" wrap="square" rtlCol="0">
              <a:spAutoFit/>
            </a:bodyPr>
            <a:lstStyle/>
            <a:p>
              <a:r>
                <a:rPr lang="en-US" sz="1000" dirty="0"/>
                <a:t>Life History</a:t>
              </a:r>
            </a:p>
          </p:txBody>
        </p:sp>
        <p:sp>
          <p:nvSpPr>
            <p:cNvPr id="56" name="TextBox 55">
              <a:extLst>
                <a:ext uri="{FF2B5EF4-FFF2-40B4-BE49-F238E27FC236}">
                  <a16:creationId xmlns:a16="http://schemas.microsoft.com/office/drawing/2014/main" id="{9BA6D026-BB3A-401D-BFBF-83E6EEA01D42}"/>
                </a:ext>
              </a:extLst>
            </p:cNvPr>
            <p:cNvSpPr txBox="1"/>
            <p:nvPr/>
          </p:nvSpPr>
          <p:spPr>
            <a:xfrm rot="2191171">
              <a:off x="5728647" y="5754126"/>
              <a:ext cx="338554" cy="756621"/>
            </a:xfrm>
            <a:prstGeom prst="rect">
              <a:avLst/>
            </a:prstGeom>
            <a:noFill/>
          </p:spPr>
          <p:txBody>
            <a:bodyPr vert="vert270" wrap="square" rtlCol="0">
              <a:spAutoFit/>
            </a:bodyPr>
            <a:lstStyle/>
            <a:p>
              <a:r>
                <a:rPr lang="en-US" sz="1000" dirty="0"/>
                <a:t>Ecosystem</a:t>
              </a:r>
            </a:p>
          </p:txBody>
        </p:sp>
      </p:grpSp>
    </p:spTree>
    <p:extLst>
      <p:ext uri="{BB962C8B-B14F-4D97-AF65-F5344CB8AC3E}">
        <p14:creationId xmlns:p14="http://schemas.microsoft.com/office/powerpoint/2010/main" val="31056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6907</TotalTime>
  <Words>2548</Words>
  <Application>Microsoft Office PowerPoint</Application>
  <PresentationFormat>On-screen Show (4:3)</PresentationFormat>
  <Paragraphs>202</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Corbel</vt:lpstr>
      <vt:lpstr>Arial Narrow Bold</vt:lpstr>
      <vt:lpstr>Garamond</vt:lpstr>
      <vt:lpstr>Arial Narrow</vt:lpstr>
      <vt:lpstr>Gill Sans</vt:lpstr>
      <vt:lpstr>Calibri</vt:lpstr>
      <vt:lpstr>Arial</vt:lpstr>
      <vt:lpstr>Gill Sans MT</vt:lpstr>
      <vt:lpstr>Depth</vt:lpstr>
      <vt:lpstr>1_Depth</vt:lpstr>
      <vt:lpstr>1_NOAA Title Options</vt:lpstr>
      <vt:lpstr>BSAI Crab Ecosystem and Socio-economic Profiles  </vt:lpstr>
      <vt:lpstr>Outline for ESP Discussion</vt:lpstr>
      <vt:lpstr>How did we get here? </vt:lpstr>
      <vt:lpstr>How did we get here? </vt:lpstr>
      <vt:lpstr>Where are we now? </vt:lpstr>
      <vt:lpstr>Where are we now? </vt:lpstr>
      <vt:lpstr>Where are we now? </vt:lpstr>
      <vt:lpstr>Where do we go next?</vt:lpstr>
      <vt:lpstr>Where do we go next?</vt:lpstr>
      <vt:lpstr>Where do we go next?</vt:lpstr>
      <vt:lpstr>Where do we go next?</vt:lpstr>
      <vt:lpstr>Where do we go next?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cosystem S ocioeconomic  P rofile   GOA Pollock</dc:title>
  <dc:creator>Erin</dc:creator>
  <cp:lastModifiedBy>Erin.Fedewa</cp:lastModifiedBy>
  <cp:revision>173</cp:revision>
  <dcterms:modified xsi:type="dcterms:W3CDTF">2020-01-13T22:31:53Z</dcterms:modified>
</cp:coreProperties>
</file>