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0" r:id="rId1"/>
  </p:sldMasterIdLst>
  <p:notesMasterIdLst>
    <p:notesMasterId r:id="rId12"/>
  </p:notesMasterIdLst>
  <p:sldIdLst>
    <p:sldId id="256" r:id="rId2"/>
    <p:sldId id="273" r:id="rId3"/>
    <p:sldId id="274" r:id="rId4"/>
    <p:sldId id="257" r:id="rId5"/>
    <p:sldId id="275" r:id="rId6"/>
    <p:sldId id="276" r:id="rId7"/>
    <p:sldId id="277" r:id="rId8"/>
    <p:sldId id="278" r:id="rId9"/>
    <p:sldId id="280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FF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269" autoAdjust="0"/>
    <p:restoredTop sz="73980"/>
  </p:normalViewPr>
  <p:slideViewPr>
    <p:cSldViewPr snapToGrid="0">
      <p:cViewPr>
        <p:scale>
          <a:sx n="93" d="100"/>
          <a:sy n="93" d="100"/>
        </p:scale>
        <p:origin x="-8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/Users/NRA/Documents/Chinook%20IPA%20/IPA%20Annual%20reports/2021%20IPA%20Report/IPA%20REPORT%20TABLES%20202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sz="1200" b="0" dirty="0">
                <a:latin typeface="Times New Roman"/>
                <a:cs typeface="Times New Roman"/>
              </a:rPr>
              <a:t>Mean</a:t>
            </a:r>
            <a:r>
              <a:rPr lang="en-US" sz="1200" b="0" baseline="0" dirty="0">
                <a:latin typeface="Times New Roman"/>
                <a:cs typeface="Times New Roman"/>
              </a:rPr>
              <a:t>                                                                 1.5 Std. Dev.</a:t>
            </a:r>
            <a:endParaRPr lang="en-US" sz="1200" b="0" dirty="0">
              <a:latin typeface="Times New Roman"/>
              <a:cs typeface="Times New Roman"/>
            </a:endParaRPr>
          </a:p>
        </c:rich>
      </c:tx>
      <c:layout>
        <c:manualLayout>
          <c:xMode val="edge"/>
          <c:yMode val="edge"/>
          <c:x val="0.26490847053892802"/>
          <c:y val="1.1669937934762193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07430008748906E-2"/>
          <c:y val="0.13079021879684599"/>
          <c:w val="0.83851399825021899"/>
          <c:h val="0.64880122911910298"/>
        </c:manualLayout>
      </c:layout>
      <c:scatterChart>
        <c:scatterStyle val="lineMarker"/>
        <c:varyColors val="0"/>
        <c:ser>
          <c:idx val="0"/>
          <c:order val="0"/>
          <c:spPr>
            <a:ln w="47625">
              <a:noFill/>
            </a:ln>
          </c:spPr>
          <c:marker>
            <c:symbol val="diamond"/>
            <c:size val="8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0-FC72-7745-A27E-5F31387DFD87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1-FC72-7745-A27E-5F31387DFD87}"/>
              </c:ext>
            </c:extLst>
          </c:dPt>
          <c:dPt>
            <c:idx val="4"/>
            <c:marker>
              <c:symbol val="circle"/>
              <c:size val="8"/>
            </c:marker>
            <c:bubble3D val="0"/>
            <c:extLst>
              <c:ext xmlns:c16="http://schemas.microsoft.com/office/drawing/2014/chart" uri="{C3380CC4-5D6E-409C-BE32-E72D297353CC}">
                <c16:uniqueId val="{00000002-FC72-7745-A27E-5F31387DFD87}"/>
              </c:ext>
            </c:extLst>
          </c:dPt>
          <c:dPt>
            <c:idx val="5"/>
            <c:bubble3D val="0"/>
            <c:extLst>
              <c:ext xmlns:c16="http://schemas.microsoft.com/office/drawing/2014/chart" uri="{C3380CC4-5D6E-409C-BE32-E72D297353CC}">
                <c16:uniqueId val="{00000003-FC72-7745-A27E-5F31387DFD87}"/>
              </c:ext>
            </c:extLst>
          </c:dPt>
          <c:dPt>
            <c:idx val="6"/>
            <c:bubble3D val="0"/>
            <c:extLst>
              <c:ext xmlns:c16="http://schemas.microsoft.com/office/drawing/2014/chart" uri="{C3380CC4-5D6E-409C-BE32-E72D297353CC}">
                <c16:uniqueId val="{00000004-FC72-7745-A27E-5F31387DFD87}"/>
              </c:ext>
            </c:extLst>
          </c:dPt>
          <c:dPt>
            <c:idx val="7"/>
            <c:bubble3D val="0"/>
            <c:extLst>
              <c:ext xmlns:c16="http://schemas.microsoft.com/office/drawing/2014/chart" uri="{C3380CC4-5D6E-409C-BE32-E72D297353CC}">
                <c16:uniqueId val="{00000005-FC72-7745-A27E-5F31387DFD87}"/>
              </c:ext>
            </c:extLst>
          </c:dPt>
          <c:dPt>
            <c:idx val="12"/>
            <c:bubble3D val="0"/>
            <c:extLst>
              <c:ext xmlns:c16="http://schemas.microsoft.com/office/drawing/2014/chart" uri="{C3380CC4-5D6E-409C-BE32-E72D297353CC}">
                <c16:uniqueId val="{00000006-FC72-7745-A27E-5F31387DFD87}"/>
              </c:ext>
            </c:extLst>
          </c:dPt>
          <c:xVal>
            <c:numRef>
              <c:f>'[IPA REPORT TABLES 2021.xlsx]PCC poor performers'!$BV$6:$BV$18</c:f>
              <c:numCache>
                <c:formatCode>General</c:formatCode>
                <c:ptCount val="13"/>
                <c:pt idx="0">
                  <c:v>0.36675507443819705</c:v>
                </c:pt>
                <c:pt idx="1">
                  <c:v>0.1581741591144506</c:v>
                </c:pt>
                <c:pt idx="2">
                  <c:v>0.57029300642779712</c:v>
                </c:pt>
                <c:pt idx="3">
                  <c:v>0.37589495120881478</c:v>
                </c:pt>
                <c:pt idx="4">
                  <c:v>0.81245590801638679</c:v>
                </c:pt>
                <c:pt idx="5">
                  <c:v>0.17930653811454919</c:v>
                </c:pt>
                <c:pt idx="6">
                  <c:v>8.0804830099974106E-2</c:v>
                </c:pt>
                <c:pt idx="7">
                  <c:v>0.24689978533256263</c:v>
                </c:pt>
                <c:pt idx="8">
                  <c:v>1.722671908300849E-2</c:v>
                </c:pt>
                <c:pt idx="9">
                  <c:v>0.49568112523444041</c:v>
                </c:pt>
                <c:pt idx="10">
                  <c:v>2.1752328908676823E-2</c:v>
                </c:pt>
                <c:pt idx="11">
                  <c:v>8.5130896754784607E-2</c:v>
                </c:pt>
                <c:pt idx="12">
                  <c:v>2.5346017790294328E-2</c:v>
                </c:pt>
              </c:numCache>
            </c:numRef>
          </c:xVal>
          <c:yVal>
            <c:numRef>
              <c:f>'[IPA REPORT TABLES 2021.xlsx]PCC poor performers'!$Z$6:$Z$19</c:f>
              <c:numCache>
                <c:formatCode>General</c:formatCode>
                <c:ptCount val="14"/>
                <c:pt idx="0">
                  <c:v>2016</c:v>
                </c:pt>
                <c:pt idx="1">
                  <c:v>2016</c:v>
                </c:pt>
                <c:pt idx="2">
                  <c:v>2016</c:v>
                </c:pt>
                <c:pt idx="3">
                  <c:v>2016</c:v>
                </c:pt>
                <c:pt idx="4">
                  <c:v>2016</c:v>
                </c:pt>
                <c:pt idx="5">
                  <c:v>2016</c:v>
                </c:pt>
                <c:pt idx="6">
                  <c:v>2016</c:v>
                </c:pt>
                <c:pt idx="7">
                  <c:v>2016</c:v>
                </c:pt>
                <c:pt idx="8">
                  <c:v>2016</c:v>
                </c:pt>
                <c:pt idx="9">
                  <c:v>2016</c:v>
                </c:pt>
                <c:pt idx="10">
                  <c:v>2016</c:v>
                </c:pt>
                <c:pt idx="11">
                  <c:v>2016</c:v>
                </c:pt>
                <c:pt idx="12">
                  <c:v>2016</c:v>
                </c:pt>
                <c:pt idx="13">
                  <c:v>2016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FC72-7745-A27E-5F31387DFD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6269080"/>
        <c:axId val="2096263160"/>
      </c:scatterChart>
      <c:valAx>
        <c:axId val="209626908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latin typeface="Times New Roman"/>
                    <a:cs typeface="Times New Roman"/>
                  </a:defRPr>
                </a:pPr>
                <a:r>
                  <a:rPr lang="en-US" sz="1200">
                    <a:latin typeface="Times New Roman"/>
                    <a:cs typeface="Times New Roman"/>
                  </a:rPr>
                  <a:t>Chum</a:t>
                </a:r>
                <a:r>
                  <a:rPr lang="en-US" sz="1200" baseline="0">
                    <a:latin typeface="Times New Roman"/>
                    <a:cs typeface="Times New Roman"/>
                  </a:rPr>
                  <a:t>  N/mt pollock</a:t>
                </a:r>
                <a:endParaRPr lang="en-US" sz="1200">
                  <a:latin typeface="Times New Roman"/>
                  <a:cs typeface="Times New Roman"/>
                </a:endParaRP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/>
              </a:defRPr>
            </a:pPr>
            <a:endParaRPr lang="en-US"/>
          </a:p>
        </c:txPr>
        <c:crossAx val="2096263160"/>
        <c:crossesAt val="0"/>
        <c:crossBetween val="midCat"/>
        <c:minorUnit val="2E-3"/>
      </c:valAx>
      <c:valAx>
        <c:axId val="2096263160"/>
        <c:scaling>
          <c:orientation val="minMax"/>
          <c:max val="2020"/>
          <c:min val="2012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200">
                    <a:latin typeface="Times New Roman"/>
                    <a:cs typeface="Times New Roman"/>
                  </a:defRPr>
                </a:pPr>
                <a:r>
                  <a:rPr lang="en-US" sz="1200">
                    <a:latin typeface="Times New Roman"/>
                    <a:cs typeface="Times New Roman"/>
                  </a:rPr>
                  <a:t>2022 </a:t>
                </a:r>
                <a:r>
                  <a:rPr lang="en-US" sz="1200" baseline="0">
                    <a:latin typeface="Times New Roman"/>
                    <a:cs typeface="Times New Roman"/>
                  </a:rPr>
                  <a:t>B</a:t>
                </a:r>
                <a:r>
                  <a:rPr lang="en-US" sz="1200">
                    <a:latin typeface="Times New Roman"/>
                    <a:cs typeface="Times New Roman"/>
                  </a:rPr>
                  <a:t>-season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one"/>
        <c:txPr>
          <a:bodyPr/>
          <a:lstStyle/>
          <a:p>
            <a:pPr>
              <a:defRPr sz="1200">
                <a:latin typeface="Times New Roman"/>
              </a:defRPr>
            </a:pPr>
            <a:endParaRPr lang="en-US"/>
          </a:p>
        </c:txPr>
        <c:crossAx val="2096269080"/>
        <c:crosses val="autoZero"/>
        <c:crossBetween val="midCat"/>
        <c:majorUnit val="500"/>
        <c:minorUnit val="100"/>
      </c:valAx>
      <c:spPr>
        <a:ln>
          <a:solidFill>
            <a:schemeClr val="tx1"/>
          </a:solidFill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0.29779</cdr:x>
      <cdr:y>0.12775</cdr:y>
    </cdr:from>
    <cdr:to>
      <cdr:x>0.29779</cdr:x>
      <cdr:y>0.77897</cdr:y>
    </cdr:to>
    <cdr:cxnSp macro="">
      <cdr:nvCxnSpPr>
        <cdr:cNvPr id="5" name="Straight Connector 4">
          <a:extLst xmlns:a="http://schemas.openxmlformats.org/drawingml/2006/main">
            <a:ext uri="{FF2B5EF4-FFF2-40B4-BE49-F238E27FC236}">
              <a16:creationId xmlns:a16="http://schemas.microsoft.com/office/drawing/2014/main" id="{A2CD0217-FD86-634A-8438-D122D321B8C6}"/>
            </a:ext>
          </a:extLst>
        </cdr:cNvPr>
        <cdr:cNvCxnSpPr/>
      </cdr:nvCxnSpPr>
      <cdr:spPr>
        <a:xfrm xmlns:a="http://schemas.openxmlformats.org/drawingml/2006/main">
          <a:off x="1742184" y="311506"/>
          <a:ext cx="0" cy="1587936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0.65103</cdr:x>
      <cdr:y>0.11542</cdr:y>
    </cdr:from>
    <cdr:to>
      <cdr:x>0.65103</cdr:x>
      <cdr:y>0.76664</cdr:y>
    </cdr:to>
    <cdr:cxnSp macro="">
      <cdr:nvCxnSpPr>
        <cdr:cNvPr id="14" name="Straight Connector 4">
          <a:extLst xmlns:a="http://schemas.openxmlformats.org/drawingml/2006/main">
            <a:ext uri="{FF2B5EF4-FFF2-40B4-BE49-F238E27FC236}">
              <a16:creationId xmlns:a16="http://schemas.microsoft.com/office/drawing/2014/main" id="{1D707CF0-02C2-2A4E-905F-527CE1A2551F}"/>
            </a:ext>
          </a:extLst>
        </cdr:cNvPr>
        <cdr:cNvCxnSpPr/>
      </cdr:nvCxnSpPr>
      <cdr:spPr>
        <a:xfrm xmlns:a="http://schemas.openxmlformats.org/drawingml/2006/main">
          <a:off x="5298778" y="319080"/>
          <a:ext cx="0" cy="1800242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tx1"/>
          </a:solidFill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6A7D9-C937-4797-8331-68D5BB329D96}" type="datetimeFigureOut">
              <a:rPr lang="en-US" smtClean="0"/>
              <a:t>12/5/22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589E41-9836-41B6-B9E0-9CD1AF3FE8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2413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476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570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49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346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677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2907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8254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71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589E41-9836-41B6-B9E0-9CD1AF3FE82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64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093839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5ECF944-99CE-4E8D-ACC9-21A3C0BAB047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60462B74-C9F4-401F-B8E1-FBD4792E56F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2334B86-1380-4817-86BF-304D59D3E6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26400" y="5900198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839875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1434769"/>
            <a:ext cx="7989752" cy="4424028"/>
          </a:xfrm>
        </p:spPr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3517C-CA8D-4E0C-A6F8-71A6488044BF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C280C83-0990-4DBA-9150-E5E4C5A3D4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BF2A44C7-D6D8-4928-942A-6319DBECFB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9E0FDFA-C777-4BD9-84E3-6013E3312FD5}"/>
              </a:ext>
            </a:extLst>
          </p:cNvPr>
          <p:cNvSpPr>
            <a:spLocks noChangeAspect="1"/>
          </p:cNvSpPr>
          <p:nvPr userDrawn="1"/>
        </p:nvSpPr>
        <p:spPr>
          <a:xfrm>
            <a:off x="448092" y="599726"/>
            <a:ext cx="8238707" cy="7472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8E686DA-770B-4E48-9FEB-AA1511304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695376" cy="54155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47376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82EFB16F-BF06-4A8B-B377-5DD67A77BA72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D354B163-6C4F-45DB-A034-51A5B30DD42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31FE423-4B0B-4BC8-91A3-C40E051D84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4921887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335863" y="5141975"/>
            <a:ext cx="8468145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3043911"/>
            <a:ext cx="8272211" cy="1497507"/>
          </a:xfrm>
        </p:spPr>
        <p:txBody>
          <a:bodyPr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5895" y="4541417"/>
            <a:ext cx="827221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310E835-70DC-4830-AB91-B4D4CB7F8257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0ECD88C-B2CE-4747-BF15-020C37E38D4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745BCAC-898A-4739-BD0E-5F07CEE60A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9CE-9CDE-4AC5-9655-E1D79072AC7D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6E537A51-93E5-4A33-A30C-A1ABDBE1842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6C967C7-6CE4-46B2-804B-B59D271138B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313B4D1-34A0-4334-9381-3D87E1036D7F}"/>
              </a:ext>
            </a:extLst>
          </p:cNvPr>
          <p:cNvSpPr>
            <a:spLocks noChangeAspect="1"/>
          </p:cNvSpPr>
          <p:nvPr userDrawn="1"/>
        </p:nvSpPr>
        <p:spPr>
          <a:xfrm>
            <a:off x="448092" y="599726"/>
            <a:ext cx="8238707" cy="7472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7F6766E-00C2-44BA-8C87-A98EE7225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695376" cy="54155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52EAE-F841-4DEB-921A-25E0E3D1516C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0D165EC4-2C00-48CD-B2A1-12555C9EA0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BCE72FD7-7235-43F1-835C-35F26640CB3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335863" y="5141973"/>
            <a:ext cx="847365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4" y="5262296"/>
            <a:ext cx="3682084" cy="689514"/>
          </a:xfrm>
        </p:spPr>
        <p:txBody>
          <a:bodyPr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862" y="601200"/>
            <a:ext cx="8469630" cy="4204800"/>
          </a:xfrm>
        </p:spPr>
        <p:txBody>
          <a:bodyPr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8" y="5262297"/>
            <a:ext cx="4402490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C408D69-0B9D-4873-99C5-F0FC08AAB453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A4FFB8C-88C5-469B-BBE5-2F9578EB3B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0B06A6D8-59B6-48EF-97A3-580C263862A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5895" y="4693389"/>
            <a:ext cx="8272212" cy="566738"/>
          </a:xfrm>
        </p:spPr>
        <p:txBody>
          <a:bodyPr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5863" y="599725"/>
            <a:ext cx="8468144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5894" y="5260128"/>
            <a:ext cx="8272213" cy="598671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191A5-3FEF-48A8-B251-E8C9EF8DCD61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27769484-71D0-4024-B237-5839431955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5C9C32F3-1DF0-4FA3-BD8A-B66513D842B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1434769"/>
            <a:ext cx="7989752" cy="4424028"/>
          </a:xfrm>
        </p:spPr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5679AA-9201-418A-9BAA-E98BD85FB1AA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82CC4F0-86ED-48D1-9558-7307A0C81BD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70467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8E3E1CD5-CFCA-42EE-9113-0B154D972C8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124340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ED7847-A096-43F1-92A3-1AD3333D1BE0}"/>
              </a:ext>
            </a:extLst>
          </p:cNvPr>
          <p:cNvSpPr>
            <a:spLocks noChangeAspect="1"/>
          </p:cNvSpPr>
          <p:nvPr userDrawn="1"/>
        </p:nvSpPr>
        <p:spPr>
          <a:xfrm>
            <a:off x="448092" y="599726"/>
            <a:ext cx="8238707" cy="7472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6F94C15-4110-4C02-8D78-042CE690E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695376" cy="54155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1" y="599725"/>
            <a:ext cx="2180113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675727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3" y="675727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8"/>
            <a:ext cx="99610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695C881F-533B-4AF4-B92E-E7D73A80260C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3" y="5951812"/>
            <a:ext cx="592220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34962" y="5956138"/>
            <a:ext cx="873146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B48ED5C0-EC13-437C-B526-EF7919E97C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6" y="5681499"/>
            <a:ext cx="760300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91A95823-A39A-4BD7-9037-1A11F073044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52928" y="5900198"/>
            <a:ext cx="37815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6"/>
            <a:ext cx="8238707" cy="7472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687475"/>
            <a:ext cx="7695376" cy="54155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434769"/>
            <a:ext cx="7989752" cy="442402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8748D-611E-4943-B5AC-7D5FA1580173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A5A75BB0-413D-4F15-A1A8-96425951F2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04CAF51A-A7C7-44A0-A652-11877A2913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903549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E775E65-C06C-470F-AD71-77BEEB47FCAA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8C50BD2-D693-4B76-839B-C2E20D3C1DA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A38103A-D575-41E3-876B-FA27AA4409D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674728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1434770"/>
            <a:ext cx="3899527" cy="442628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1434769"/>
            <a:ext cx="3907662" cy="442628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C73AB-F6C0-40EC-A89A-A5A61B9F27AF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16ABAE74-18AB-4788-A9D2-A68293AFDA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2F3CF3A-FFCB-494B-B5F6-2C0D7A17CC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6EC739-EEDE-4F0B-A37D-027B4EBA4C68}"/>
              </a:ext>
            </a:extLst>
          </p:cNvPr>
          <p:cNvSpPr>
            <a:spLocks noChangeAspect="1"/>
          </p:cNvSpPr>
          <p:nvPr userDrawn="1"/>
        </p:nvSpPr>
        <p:spPr>
          <a:xfrm>
            <a:off x="448092" y="599726"/>
            <a:ext cx="8238707" cy="7472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F586902F-7CC1-4B06-8D41-A2AD0A0EF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695376" cy="54155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72504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1440682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107705"/>
            <a:ext cx="3899527" cy="3753346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1442106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107705"/>
            <a:ext cx="3907662" cy="3753345"/>
          </a:xfrm>
        </p:spPr>
        <p:txBody>
          <a:bodyPr anchor="t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B13FC-5BFF-483A-BF05-F01493B54FCB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B9FF31F1-188B-434A-9752-B504C170697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2" name="Picture Placeholder 9">
            <a:extLst>
              <a:ext uri="{FF2B5EF4-FFF2-40B4-BE49-F238E27FC236}">
                <a16:creationId xmlns:a16="http://schemas.microsoft.com/office/drawing/2014/main" id="{8F9321A6-9B83-4632-A119-0EED3ADC23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47CEE79-0F39-4678-B4EB-55BFACA40582}"/>
              </a:ext>
            </a:extLst>
          </p:cNvPr>
          <p:cNvSpPr>
            <a:spLocks noChangeAspect="1"/>
          </p:cNvSpPr>
          <p:nvPr userDrawn="1"/>
        </p:nvSpPr>
        <p:spPr>
          <a:xfrm>
            <a:off x="448092" y="599726"/>
            <a:ext cx="8238707" cy="7472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5192DF7-E578-478E-8D3A-758B2ACB1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695376" cy="54155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9398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4B4236-4931-48FF-A998-874005CD23B1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9">
            <a:extLst>
              <a:ext uri="{FF2B5EF4-FFF2-40B4-BE49-F238E27FC236}">
                <a16:creationId xmlns:a16="http://schemas.microsoft.com/office/drawing/2014/main" id="{78F32D63-4028-48AE-9C6D-CFE0636D89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06492F2B-D04F-4B7F-B881-F617D86AD0D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1EB633-3E0B-4E2D-8175-2D588A5DD114}"/>
              </a:ext>
            </a:extLst>
          </p:cNvPr>
          <p:cNvSpPr>
            <a:spLocks noChangeAspect="1"/>
          </p:cNvSpPr>
          <p:nvPr userDrawn="1"/>
        </p:nvSpPr>
        <p:spPr>
          <a:xfrm>
            <a:off x="448092" y="599726"/>
            <a:ext cx="8238707" cy="74729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1A5D85B-EC29-46C4-A04D-EFD96473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5"/>
            <a:ext cx="7695376" cy="54155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4721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FCF0A-0C7D-4D4C-AD8B-9DD27E14113C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Picture Placeholder 9">
            <a:extLst>
              <a:ext uri="{FF2B5EF4-FFF2-40B4-BE49-F238E27FC236}">
                <a16:creationId xmlns:a16="http://schemas.microsoft.com/office/drawing/2014/main" id="{B8CD5EE8-7E5B-4ED2-AAFF-162524991B8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6" name="Picture Placeholder 9">
            <a:extLst>
              <a:ext uri="{FF2B5EF4-FFF2-40B4-BE49-F238E27FC236}">
                <a16:creationId xmlns:a16="http://schemas.microsoft.com/office/drawing/2014/main" id="{266EF333-52A6-4622-8C9B-61B1D079162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161933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32C760E-3021-4C3E-8892-5DEC19DD4083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1FAC6BA-7464-4C75-A91B-CE998EA139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11" name="Picture Placeholder 9">
            <a:extLst>
              <a:ext uri="{FF2B5EF4-FFF2-40B4-BE49-F238E27FC236}">
                <a16:creationId xmlns:a16="http://schemas.microsoft.com/office/drawing/2014/main" id="{339B9E70-D110-4435-AD11-00A04C43DAE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2513318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1B328-20C5-4381-9AA0-0C9AF786A162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C9B07230-655A-460D-B205-2888BE05A86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51175" y="5681499"/>
            <a:ext cx="762329" cy="914400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Presenter Photo</a:t>
            </a:r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F579794C-E160-4630-BB83-F2CA10B0124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800476" y="5899984"/>
            <a:ext cx="476092" cy="511293"/>
          </a:xfrm>
        </p:spPr>
        <p:txBody>
          <a:bodyPr>
            <a:noAutofit/>
          </a:bodyPr>
          <a:lstStyle>
            <a:lvl1pPr marL="0" indent="0">
              <a:buNone/>
              <a:defRPr sz="788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add logo</a:t>
            </a:r>
          </a:p>
        </p:txBody>
      </p:sp>
    </p:spTree>
    <p:extLst>
      <p:ext uri="{BB962C8B-B14F-4D97-AF65-F5344CB8AC3E}">
        <p14:creationId xmlns:p14="http://schemas.microsoft.com/office/powerpoint/2010/main" val="4162519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68C69FB-DB70-4AC4-BF7B-2CB1EF7B4FEE}" type="datetime9">
              <a:rPr lang="en-US" smtClean="0"/>
              <a:t>12/5/22 5:02:20 PM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74200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51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C8346-BEDA-4A79-A9EB-4A5FB9B449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CP Chinook and chum salmon bycatch reduction Incentive plan agreement Amendments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91CA03-442F-4C81-B6CE-83343DBED6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D1 Salmon Bycatch-Report on new Chum IPA Measures 2022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F28F028-743A-0746-AE97-C3033AD95D1D}"/>
              </a:ext>
            </a:extLst>
          </p:cNvPr>
          <p:cNvSpPr/>
          <p:nvPr/>
        </p:nvSpPr>
        <p:spPr>
          <a:xfrm>
            <a:off x="3269726" y="3934414"/>
            <a:ext cx="18902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December 2022 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NPFMC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7D6197-921F-304C-AEEB-34B4918A7F18}"/>
              </a:ext>
            </a:extLst>
          </p:cNvPr>
          <p:cNvSpPr/>
          <p:nvPr/>
        </p:nvSpPr>
        <p:spPr>
          <a:xfrm>
            <a:off x="2944905" y="562790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Presenters: Stephanie Madsen</a:t>
            </a: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Austin Estabrooks</a:t>
            </a:r>
          </a:p>
        </p:txBody>
      </p:sp>
      <p:pic>
        <p:nvPicPr>
          <p:cNvPr id="10" name="Picture 9" descr="APA_LOGO.JPG">
            <a:extLst>
              <a:ext uri="{FF2B5EF4-FFF2-40B4-BE49-F238E27FC236}">
                <a16:creationId xmlns:a16="http://schemas.microsoft.com/office/drawing/2014/main" id="{78280BCE-F612-814D-8F16-D5823D8CA62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80729" y="5604217"/>
            <a:ext cx="1535422" cy="827319"/>
          </a:xfrm>
          <a:prstGeom prst="rect">
            <a:avLst/>
          </a:prstGeom>
        </p:spPr>
      </p:pic>
      <p:pic>
        <p:nvPicPr>
          <p:cNvPr id="11" name="Picture 10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8258A88E-33F9-5743-92D1-C6CEB4593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849" y="5179169"/>
            <a:ext cx="1199246" cy="119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182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D79B8-6CCC-8F40-B75A-EC632B553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600" smtClean="0">
                <a:solidFill>
                  <a:schemeClr val="tx1"/>
                </a:solidFill>
              </a:rPr>
              <a:pPr/>
              <a:t>10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D95E373-CE2A-EC42-B2BD-2472BE4B6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000" dirty="0"/>
              <a:t>Questions</a:t>
            </a:r>
          </a:p>
        </p:txBody>
      </p:sp>
      <p:pic>
        <p:nvPicPr>
          <p:cNvPr id="10" name="Picture 9" descr="APA_LOGO.JPG">
            <a:extLst>
              <a:ext uri="{FF2B5EF4-FFF2-40B4-BE49-F238E27FC236}">
                <a16:creationId xmlns:a16="http://schemas.microsoft.com/office/drawing/2014/main" id="{BB5F3717-EB18-604E-99C1-34DA224F84F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18185" y="5604217"/>
            <a:ext cx="1458383" cy="827319"/>
          </a:xfrm>
          <a:prstGeom prst="rect">
            <a:avLst/>
          </a:prstGeom>
        </p:spPr>
      </p:pic>
      <p:pic>
        <p:nvPicPr>
          <p:cNvPr id="11" name="Picture 10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CFD3CF88-118E-0148-89DC-D6358AEFC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49" y="5179169"/>
            <a:ext cx="1199246" cy="1199246"/>
          </a:xfrm>
          <a:prstGeom prst="rect">
            <a:avLst/>
          </a:prstGeom>
        </p:spPr>
      </p:pic>
      <p:pic>
        <p:nvPicPr>
          <p:cNvPr id="7" name="Picture 6" descr="Jaeger15B-Trawl422 ChumEscape 09:02:15.png">
            <a:extLst>
              <a:ext uri="{FF2B5EF4-FFF2-40B4-BE49-F238E27FC236}">
                <a16:creationId xmlns:a16="http://schemas.microsoft.com/office/drawing/2014/main" id="{E2E9C07C-7774-23DA-982C-8F2C44468970}"/>
              </a:ext>
            </a:extLst>
          </p:cNvPr>
          <p:cNvPicPr/>
          <p:nvPr/>
        </p:nvPicPr>
        <p:blipFill>
          <a:blip r:embed="rId5"/>
          <a:srcRect l="2813" r="8438"/>
          <a:stretch>
            <a:fillRect/>
          </a:stretch>
        </p:blipFill>
        <p:spPr>
          <a:xfrm>
            <a:off x="427849" y="1593998"/>
            <a:ext cx="4572816" cy="3220205"/>
          </a:xfrm>
          <a:prstGeom prst="rect">
            <a:avLst/>
          </a:prstGeom>
        </p:spPr>
      </p:pic>
      <p:pic>
        <p:nvPicPr>
          <p:cNvPr id="8" name="Picture 7" descr="PCC-Sexton422FirstSet A.jpg">
            <a:extLst>
              <a:ext uri="{FF2B5EF4-FFF2-40B4-BE49-F238E27FC236}">
                <a16:creationId xmlns:a16="http://schemas.microsoft.com/office/drawing/2014/main" id="{7998F41A-7F9D-DB10-BEB6-63633D42D73D}"/>
              </a:ext>
            </a:extLst>
          </p:cNvPr>
          <p:cNvPicPr/>
          <p:nvPr/>
        </p:nvPicPr>
        <p:blipFill>
          <a:blip r:embed="rId6"/>
          <a:srcRect l="2250" r="9000"/>
          <a:stretch>
            <a:fillRect/>
          </a:stretch>
        </p:blipFill>
        <p:spPr>
          <a:xfrm>
            <a:off x="4571184" y="1580953"/>
            <a:ext cx="4572816" cy="3288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627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D95E373-CE2A-EC42-B2BD-2472BE4B6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2000" dirty="0"/>
              <a:t>New CP IPA Amendments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808AA31-AB6A-64CD-53C3-1EBBE01CE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New chum salmon Bycatch Avoidance Areas may be implemented on Monday for a Tuesday to Friday closure 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Allows for a more reactive approach, as chum salmon is known to be more dynamic than Chinook, with large pulses of chum showing up on the fishing grounds in a matter of days.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Restrictions for all vessels from fishing in known areas of “extremely” high chum bycatch (defined as 5 chum/mt pollock).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Periodic spikes in chum salmon bycatch will be reduced and lightning strike tows of chum salmon by multiple vessels in known high bycatch areas will be minimized.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</a:rPr>
              <a:t>Include chum salmon to the “outlier provision” to create incentives for chronic poor chum bycatch performers to improve bycatch rates.</a:t>
            </a:r>
          </a:p>
          <a:p>
            <a:pPr lvl="1">
              <a:buFont typeface="Wingdings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Increases accountability for all vessels and provides further incentives to reduce chum salmon bycatch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0D79B8-6CCC-8F40-B75A-EC632B5536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600" smtClean="0">
                <a:solidFill>
                  <a:schemeClr val="tx1"/>
                </a:solidFill>
              </a:rPr>
              <a:pPr/>
              <a:t>2</a:t>
            </a:fld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2BE4D6-FF80-3B22-8480-0D67E5C19A3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10" name="Picture 9" descr="APA_LOGO.JPG">
            <a:extLst>
              <a:ext uri="{FF2B5EF4-FFF2-40B4-BE49-F238E27FC236}">
                <a16:creationId xmlns:a16="http://schemas.microsoft.com/office/drawing/2014/main" id="{BB5F3717-EB18-604E-99C1-34DA224F84FC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90089" y="5639139"/>
            <a:ext cx="1458383" cy="827319"/>
          </a:xfrm>
          <a:prstGeom prst="rect">
            <a:avLst/>
          </a:prstGeom>
        </p:spPr>
      </p:pic>
      <p:pic>
        <p:nvPicPr>
          <p:cNvPr id="11" name="Picture 10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CFD3CF88-118E-0148-89DC-D6358AEFC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8431" y="5556007"/>
            <a:ext cx="1199246" cy="119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87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New Monday (Tuesday-Friday) Closures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C45B0-9122-492F-85D5-68ACDECC4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1647638"/>
            <a:ext cx="7989752" cy="4070681"/>
          </a:xfrm>
        </p:spPr>
        <p:txBody>
          <a:bodyPr anchor="t"/>
          <a:lstStyle/>
          <a:p>
            <a:pPr>
              <a:buFont typeface="Wingdings" pitchFamily="2" charset="2"/>
              <a:buChar char="Ø"/>
            </a:pPr>
            <a:r>
              <a:rPr lang="en-US" dirty="0"/>
              <a:t>There were a total of 5 new closures implemented on Monday following new data from the weekend and one advisory closure area.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The new closures excluded 17 vessels from fishing in areas of known high bycatch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The IPA was able to significantly more responsive to new data and curtail large chum bycatch spikes.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1100928" cy="522057"/>
          </a:xfrm>
        </p:spPr>
        <p:txBody>
          <a:bodyPr/>
          <a:lstStyle/>
          <a:p>
            <a:fld id="{D57F1E4F-1CFF-5643-939E-217C01CDF565}" type="slidenum">
              <a:rPr lang="en-US" sz="1600" smtClean="0">
                <a:solidFill>
                  <a:schemeClr val="tx1"/>
                </a:solidFill>
              </a:rPr>
              <a:pPr/>
              <a:t>3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 descr="APA_LOGO.JPG">
            <a:extLst>
              <a:ext uri="{FF2B5EF4-FFF2-40B4-BE49-F238E27FC236}">
                <a16:creationId xmlns:a16="http://schemas.microsoft.com/office/drawing/2014/main" id="{485E3B4F-399E-9D40-A4C4-E9BCDCEB50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5761" y="5650874"/>
            <a:ext cx="1458383" cy="827319"/>
          </a:xfrm>
          <a:prstGeom prst="rect">
            <a:avLst/>
          </a:prstGeom>
        </p:spPr>
      </p:pic>
      <p:pic>
        <p:nvPicPr>
          <p:cNvPr id="10" name="Picture 9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81B1B0EE-A05C-1D4E-A909-9BEB779BA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49" y="5212031"/>
            <a:ext cx="1199246" cy="119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3168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687474"/>
            <a:ext cx="7695376" cy="663915"/>
          </a:xfrm>
        </p:spPr>
        <p:txBody>
          <a:bodyPr>
            <a:normAutofit fontScale="90000"/>
          </a:bodyPr>
          <a:lstStyle/>
          <a:p>
            <a:r>
              <a:rPr lang="en-US" dirty="0"/>
              <a:t>MAP of 2022 CP Chum B-season Bycatch Avoidance Areas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2805ADB7-C237-A484-EF8B-4B7261A239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9814" t="7655" r="7983"/>
          <a:stretch/>
        </p:blipFill>
        <p:spPr>
          <a:xfrm>
            <a:off x="759857" y="1418306"/>
            <a:ext cx="8002056" cy="4992971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1100928" cy="522057"/>
          </a:xfrm>
        </p:spPr>
        <p:txBody>
          <a:bodyPr/>
          <a:lstStyle/>
          <a:p>
            <a:fld id="{D57F1E4F-1CFF-5643-939E-217C01CDF565}" type="slidenum">
              <a:rPr lang="en-US" sz="1600" smtClean="0">
                <a:solidFill>
                  <a:schemeClr val="tx1"/>
                </a:solidFill>
              </a:rPr>
              <a:pPr/>
              <a:t>4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 descr="APA_LOGO.JPG">
            <a:extLst>
              <a:ext uri="{FF2B5EF4-FFF2-40B4-BE49-F238E27FC236}">
                <a16:creationId xmlns:a16="http://schemas.microsoft.com/office/drawing/2014/main" id="{485E3B4F-399E-9D40-A4C4-E9BCDCEB505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71284" y="6061663"/>
            <a:ext cx="1458383" cy="827319"/>
          </a:xfrm>
          <a:prstGeom prst="rect">
            <a:avLst/>
          </a:prstGeom>
        </p:spPr>
      </p:pic>
      <p:pic>
        <p:nvPicPr>
          <p:cNvPr id="10" name="Picture 9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81B1B0EE-A05C-1D4E-A909-9BEB779BAB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7849" y="5212031"/>
            <a:ext cx="1199246" cy="11992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F91A86D-8307-C7DC-7833-72A7E6856524}"/>
              </a:ext>
            </a:extLst>
          </p:cNvPr>
          <p:cNvSpPr txBox="1"/>
          <p:nvPr/>
        </p:nvSpPr>
        <p:spPr>
          <a:xfrm>
            <a:off x="4572000" y="1623527"/>
            <a:ext cx="3323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New Monday Closures in Orange</a:t>
            </a:r>
          </a:p>
        </p:txBody>
      </p:sp>
    </p:spTree>
    <p:extLst>
      <p:ext uri="{BB962C8B-B14F-4D97-AF65-F5344CB8AC3E}">
        <p14:creationId xmlns:p14="http://schemas.microsoft.com/office/powerpoint/2010/main" val="34583160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868263"/>
            <a:ext cx="7695376" cy="541558"/>
          </a:xfrm>
        </p:spPr>
        <p:txBody>
          <a:bodyPr>
            <a:normAutofit fontScale="90000"/>
          </a:bodyPr>
          <a:lstStyle/>
          <a:p>
            <a:r>
              <a:rPr lang="en-US" dirty="0"/>
              <a:t>New “</a:t>
            </a:r>
            <a:r>
              <a:rPr lang="en-US" dirty="0" err="1"/>
              <a:t>ExtremeLy</a:t>
            </a:r>
            <a:r>
              <a:rPr lang="en-US" dirty="0"/>
              <a:t> High” Chum Bycatch areas excluding all CP vessels 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C45B0-9122-492F-85D5-68ACDECC4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1647638"/>
            <a:ext cx="7989752" cy="4070681"/>
          </a:xfrm>
        </p:spPr>
        <p:txBody>
          <a:bodyPr anchor="t"/>
          <a:lstStyle/>
          <a:p>
            <a:pPr>
              <a:buFont typeface="Wingdings" pitchFamily="2" charset="2"/>
              <a:buChar char="Ø"/>
            </a:pPr>
            <a:r>
              <a:rPr lang="en-US" dirty="0"/>
              <a:t>Chum bycatch rates in the 2022 B-season were relatively low across all weeks except for the last 2 weeks in August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There was only one stat area week with a chum bycatch rate greater 5 chum/metric ton pollock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On August 15, 2022, ADFG stat area 655500 had a weekly bycatch rate of 5.051 N/mt, however this area is located within the CVOA where no CP vessels were fishing and thus was not closed.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Shoreside and mothership vessels were subject to a large closure although they remain under different IPA rules.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1100928" cy="522057"/>
          </a:xfrm>
        </p:spPr>
        <p:txBody>
          <a:bodyPr/>
          <a:lstStyle/>
          <a:p>
            <a:fld id="{D57F1E4F-1CFF-5643-939E-217C01CDF565}" type="slidenum">
              <a:rPr lang="en-US" sz="1600" smtClean="0">
                <a:solidFill>
                  <a:schemeClr val="tx1"/>
                </a:solidFill>
              </a:rPr>
              <a:pPr/>
              <a:t>5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 descr="APA_LOGO.JPG">
            <a:extLst>
              <a:ext uri="{FF2B5EF4-FFF2-40B4-BE49-F238E27FC236}">
                <a16:creationId xmlns:a16="http://schemas.microsoft.com/office/drawing/2014/main" id="{485E3B4F-399E-9D40-A4C4-E9BCDCEB50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5761" y="5650874"/>
            <a:ext cx="1458383" cy="827319"/>
          </a:xfrm>
          <a:prstGeom prst="rect">
            <a:avLst/>
          </a:prstGeom>
        </p:spPr>
      </p:pic>
      <p:pic>
        <p:nvPicPr>
          <p:cNvPr id="10" name="Picture 9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81B1B0EE-A05C-1D4E-A909-9BEB779BA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49" y="5212031"/>
            <a:ext cx="1199246" cy="119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39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716393"/>
            <a:ext cx="7695376" cy="541558"/>
          </a:xfrm>
        </p:spPr>
        <p:txBody>
          <a:bodyPr>
            <a:normAutofit/>
          </a:bodyPr>
          <a:lstStyle/>
          <a:p>
            <a:r>
              <a:rPr lang="en-US" dirty="0"/>
              <a:t>New chum salmon outlier provision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C45B0-9122-492F-85D5-68ACDECC4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1495768"/>
            <a:ext cx="7989752" cy="4070681"/>
          </a:xfrm>
        </p:spPr>
        <p:txBody>
          <a:bodyPr anchor="t"/>
          <a:lstStyle/>
          <a:p>
            <a:pPr>
              <a:buFont typeface="Wingdings" pitchFamily="2" charset="2"/>
              <a:buChar char="Ø"/>
            </a:pPr>
            <a:r>
              <a:rPr lang="en-US" dirty="0"/>
              <a:t>There was one vessel outlier during the 2022 B-season, this vessel had a series of mechanical issues that caused it fish much later in the B-season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The vessels with the lowest bycatch rates finished the B-season prior to mid-August 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Outlier penalties only apply after two consecutive seasons of poor bycatch performance.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1100928" cy="522057"/>
          </a:xfrm>
        </p:spPr>
        <p:txBody>
          <a:bodyPr/>
          <a:lstStyle/>
          <a:p>
            <a:fld id="{D57F1E4F-1CFF-5643-939E-217C01CDF565}" type="slidenum">
              <a:rPr lang="en-US" sz="1600" smtClean="0">
                <a:solidFill>
                  <a:schemeClr val="tx1"/>
                </a:solidFill>
              </a:rPr>
              <a:pPr/>
              <a:t>6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 descr="APA_LOGO.JPG">
            <a:extLst>
              <a:ext uri="{FF2B5EF4-FFF2-40B4-BE49-F238E27FC236}">
                <a16:creationId xmlns:a16="http://schemas.microsoft.com/office/drawing/2014/main" id="{485E3B4F-399E-9D40-A4C4-E9BCDCEB50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5761" y="5650874"/>
            <a:ext cx="1458383" cy="827319"/>
          </a:xfrm>
          <a:prstGeom prst="rect">
            <a:avLst/>
          </a:prstGeom>
        </p:spPr>
      </p:pic>
      <p:pic>
        <p:nvPicPr>
          <p:cNvPr id="10" name="Picture 9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81B1B0EE-A05C-1D4E-A909-9BEB779BA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49" y="5212031"/>
            <a:ext cx="1199246" cy="1199246"/>
          </a:xfrm>
          <a:prstGeom prst="rect">
            <a:avLst/>
          </a:prstGeom>
        </p:spPr>
      </p:pic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BFC4149-F9FE-4647-8F9A-66AB29DAC9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07500272"/>
              </p:ext>
            </p:extLst>
          </p:nvPr>
        </p:nvGraphicFramePr>
        <p:xfrm>
          <a:off x="577124" y="3429000"/>
          <a:ext cx="8139027" cy="22218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715058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843676"/>
            <a:ext cx="7695376" cy="541558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General CP Chum Bycatch Trends 2021 vs. 2022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C45B0-9122-492F-85D5-68ACDECC4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1385234"/>
            <a:ext cx="7989752" cy="4070681"/>
          </a:xfrm>
        </p:spPr>
        <p:txBody>
          <a:bodyPr anchor="t"/>
          <a:lstStyle/>
          <a:p>
            <a:pPr>
              <a:buFont typeface="Wingdings" pitchFamily="2" charset="2"/>
              <a:buChar char="Ø"/>
            </a:pPr>
            <a:r>
              <a:rPr lang="en-US" dirty="0"/>
              <a:t>Chum bycatch was minimal in 2022 until August 15</a:t>
            </a:r>
            <a:r>
              <a:rPr lang="en-US" baseline="30000" dirty="0"/>
              <a:t>th</a:t>
            </a:r>
            <a:r>
              <a:rPr lang="en-US" dirty="0"/>
              <a:t> when the fleet moved deeper towards the shelf break and chum catch increased.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In 2021, large chum spikes occurred earlier in the season, despite the spatial footprint remaining similar year over year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1100928" cy="522057"/>
          </a:xfrm>
        </p:spPr>
        <p:txBody>
          <a:bodyPr/>
          <a:lstStyle/>
          <a:p>
            <a:fld id="{D57F1E4F-1CFF-5643-939E-217C01CDF565}" type="slidenum">
              <a:rPr lang="en-US" sz="1600" smtClean="0">
                <a:solidFill>
                  <a:schemeClr val="tx1"/>
                </a:solidFill>
              </a:rPr>
              <a:pPr/>
              <a:t>7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 descr="APA_LOGO.JPG">
            <a:extLst>
              <a:ext uri="{FF2B5EF4-FFF2-40B4-BE49-F238E27FC236}">
                <a16:creationId xmlns:a16="http://schemas.microsoft.com/office/drawing/2014/main" id="{485E3B4F-399E-9D40-A4C4-E9BCDCEB50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5761" y="5650874"/>
            <a:ext cx="1458383" cy="827319"/>
          </a:xfrm>
          <a:prstGeom prst="rect">
            <a:avLst/>
          </a:prstGeom>
        </p:spPr>
      </p:pic>
      <p:pic>
        <p:nvPicPr>
          <p:cNvPr id="10" name="Picture 9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81B1B0EE-A05C-1D4E-A909-9BEB779BA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49" y="5212031"/>
            <a:ext cx="1199246" cy="1199246"/>
          </a:xfrm>
          <a:prstGeom prst="rect">
            <a:avLst/>
          </a:prstGeom>
        </p:spPr>
      </p:pic>
      <p:pic>
        <p:nvPicPr>
          <p:cNvPr id="5" name="Picture 4" descr="Chart, line chart, histogram&#10;&#10;Description automatically generated">
            <a:extLst>
              <a:ext uri="{FF2B5EF4-FFF2-40B4-BE49-F238E27FC236}">
                <a16:creationId xmlns:a16="http://schemas.microsoft.com/office/drawing/2014/main" id="{E4AD0A57-4491-EE09-A964-09790C76F2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27" y="2649895"/>
            <a:ext cx="8632477" cy="420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77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843676"/>
            <a:ext cx="7695376" cy="541558"/>
          </a:xfrm>
        </p:spPr>
        <p:txBody>
          <a:bodyPr>
            <a:normAutofit fontScale="90000"/>
          </a:bodyPr>
          <a:lstStyle/>
          <a:p>
            <a:r>
              <a:rPr lang="en-US" dirty="0"/>
              <a:t>General CP Chum Bycatch Trends 2021 vs. 2022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C45B0-9122-492F-85D5-68ACDECC4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1385234"/>
            <a:ext cx="7989752" cy="4070681"/>
          </a:xfrm>
        </p:spPr>
        <p:txBody>
          <a:bodyPr anchor="t"/>
          <a:lstStyle/>
          <a:p>
            <a:pPr>
              <a:buFont typeface="Wingdings" pitchFamily="2" charset="2"/>
              <a:buChar char="Ø"/>
            </a:pPr>
            <a:r>
              <a:rPr lang="en-US" dirty="0"/>
              <a:t>There were 75,868 fewer chum caught in 2022 vs. 2021, however this cannot all be attributed to new IPA measures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Average bottom temperature and cold pool extent in the EBS exhibits an extremely strong correlation to chum salmon catches in the pollock fishery, 2022 was a colder year relative to 2021, therefore chum catches were reduced.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1100928" cy="522057"/>
          </a:xfrm>
        </p:spPr>
        <p:txBody>
          <a:bodyPr/>
          <a:lstStyle/>
          <a:p>
            <a:fld id="{D57F1E4F-1CFF-5643-939E-217C01CDF565}" type="slidenum">
              <a:rPr lang="en-US" sz="1600" smtClean="0">
                <a:solidFill>
                  <a:schemeClr val="tx1"/>
                </a:solidFill>
              </a:rPr>
              <a:pPr/>
              <a:t>8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 descr="APA_LOGO.JPG">
            <a:extLst>
              <a:ext uri="{FF2B5EF4-FFF2-40B4-BE49-F238E27FC236}">
                <a16:creationId xmlns:a16="http://schemas.microsoft.com/office/drawing/2014/main" id="{485E3B4F-399E-9D40-A4C4-E9BCDCEB50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5761" y="5650874"/>
            <a:ext cx="1458383" cy="827319"/>
          </a:xfrm>
          <a:prstGeom prst="rect">
            <a:avLst/>
          </a:prstGeom>
        </p:spPr>
      </p:pic>
      <p:pic>
        <p:nvPicPr>
          <p:cNvPr id="10" name="Picture 9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81B1B0EE-A05C-1D4E-A909-9BEB779BA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49" y="5212031"/>
            <a:ext cx="1199246" cy="1199246"/>
          </a:xfrm>
          <a:prstGeom prst="rect">
            <a:avLst/>
          </a:prstGeom>
        </p:spPr>
      </p:pic>
      <p:pic>
        <p:nvPicPr>
          <p:cNvPr id="8" name="Picture 7" descr="Chart, histogram&#10;&#10;Description automatically generated">
            <a:extLst>
              <a:ext uri="{FF2B5EF4-FFF2-40B4-BE49-F238E27FC236}">
                <a16:creationId xmlns:a16="http://schemas.microsoft.com/office/drawing/2014/main" id="{C7EE0F5D-1587-85EB-E4FF-4DA6C8666D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4080" y="3264573"/>
            <a:ext cx="9352160" cy="314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875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E4C02-D1CA-460D-9CCC-1A3B52292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124" y="843676"/>
            <a:ext cx="7695376" cy="541558"/>
          </a:xfrm>
        </p:spPr>
        <p:txBody>
          <a:bodyPr>
            <a:normAutofit fontScale="90000"/>
          </a:bodyPr>
          <a:lstStyle/>
          <a:p>
            <a:r>
              <a:rPr lang="en-US" dirty="0"/>
              <a:t>Spatial Distribution Of Chum Bycatch 2021 vs. 2022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C45B0-9122-492F-85D5-68ACDECC4A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124" y="1385234"/>
            <a:ext cx="7989752" cy="4070681"/>
          </a:xfrm>
        </p:spPr>
        <p:txBody>
          <a:bodyPr anchor="t"/>
          <a:lstStyle/>
          <a:p>
            <a:pPr>
              <a:buFont typeface="Wingdings" pitchFamily="2" charset="2"/>
              <a:buChar char="Ø"/>
            </a:pPr>
            <a:r>
              <a:rPr lang="en-US" dirty="0"/>
              <a:t>Orange is 2022, Blue is 2021, all pollock fishing, majority of chum catch occurs in the CVOA and along the shelf break.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39268-B070-4C64-ACAF-D66DBDF3A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800476" y="5956136"/>
            <a:ext cx="1100928" cy="522057"/>
          </a:xfrm>
        </p:spPr>
        <p:txBody>
          <a:bodyPr/>
          <a:lstStyle/>
          <a:p>
            <a:fld id="{D57F1E4F-1CFF-5643-939E-217C01CDF565}" type="slidenum">
              <a:rPr lang="en-US" sz="1600" smtClean="0">
                <a:solidFill>
                  <a:schemeClr val="tx1"/>
                </a:solidFill>
              </a:rPr>
              <a:pPr/>
              <a:t>9</a:t>
            </a:fld>
            <a:endParaRPr lang="en-US" sz="1600" dirty="0">
              <a:solidFill>
                <a:schemeClr val="tx1"/>
              </a:solidFill>
            </a:endParaRPr>
          </a:p>
        </p:txBody>
      </p:sp>
      <p:pic>
        <p:nvPicPr>
          <p:cNvPr id="7" name="Picture 6" descr="APA_LOGO.JPG">
            <a:extLst>
              <a:ext uri="{FF2B5EF4-FFF2-40B4-BE49-F238E27FC236}">
                <a16:creationId xmlns:a16="http://schemas.microsoft.com/office/drawing/2014/main" id="{485E3B4F-399E-9D40-A4C4-E9BCDCEB505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5761" y="5650874"/>
            <a:ext cx="1458383" cy="827319"/>
          </a:xfrm>
          <a:prstGeom prst="rect">
            <a:avLst/>
          </a:prstGeom>
        </p:spPr>
      </p:pic>
      <p:pic>
        <p:nvPicPr>
          <p:cNvPr id="10" name="Picture 9" descr="A person smiling for the picture&#10;&#10;Description automatically generated with medium confidence">
            <a:extLst>
              <a:ext uri="{FF2B5EF4-FFF2-40B4-BE49-F238E27FC236}">
                <a16:creationId xmlns:a16="http://schemas.microsoft.com/office/drawing/2014/main" id="{81B1B0EE-A05C-1D4E-A909-9BEB779BAB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849" y="5212031"/>
            <a:ext cx="1199246" cy="1199246"/>
          </a:xfrm>
          <a:prstGeom prst="rect">
            <a:avLst/>
          </a:prstGeom>
        </p:spPr>
      </p:pic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D267B85A-04AD-423D-3A3A-15BAED483A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818" y="2036104"/>
            <a:ext cx="8303057" cy="469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594487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66F1C100-1D2B-4BEA-AD01-C4F230B3B96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Dividend</Template>
  <TotalTime>3415</TotalTime>
  <Words>616</Words>
  <Application>Microsoft Macintosh PowerPoint</Application>
  <PresentationFormat>On-screen Show (4:3)</PresentationFormat>
  <Paragraphs>58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Gill Sans MT</vt:lpstr>
      <vt:lpstr>Times New Roman</vt:lpstr>
      <vt:lpstr>Wingdings</vt:lpstr>
      <vt:lpstr>Wingdings 2</vt:lpstr>
      <vt:lpstr>Dividend</vt:lpstr>
      <vt:lpstr>CP Chinook and chum salmon bycatch reduction Incentive plan agreement Amendments</vt:lpstr>
      <vt:lpstr>New CP IPA Amendments</vt:lpstr>
      <vt:lpstr>New Monday (Tuesday-Friday) Closures  </vt:lpstr>
      <vt:lpstr>MAP of 2022 CP Chum B-season Bycatch Avoidance Areas</vt:lpstr>
      <vt:lpstr>New “ExtremeLy High” Chum Bycatch areas excluding all CP vessels  </vt:lpstr>
      <vt:lpstr>New chum salmon outlier provision </vt:lpstr>
      <vt:lpstr>General CP Chum Bycatch Trends 2021 vs. 2022 </vt:lpstr>
      <vt:lpstr>General CP Chum Bycatch Trends 2021 vs. 2022 </vt:lpstr>
      <vt:lpstr>Spatial Distribution Of Chum Bycatch 2021 vs. 2022 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LaBelle</dc:creator>
  <cp:lastModifiedBy>Austin Estabrooks</cp:lastModifiedBy>
  <cp:revision>43</cp:revision>
  <dcterms:created xsi:type="dcterms:W3CDTF">2020-09-17T00:42:38Z</dcterms:created>
  <dcterms:modified xsi:type="dcterms:W3CDTF">2022-12-06T08:02:12Z</dcterms:modified>
</cp:coreProperties>
</file>