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1"/>
  </p:notesMasterIdLst>
  <p:sldIdLst>
    <p:sldId id="552" r:id="rId2"/>
    <p:sldId id="288" r:id="rId3"/>
    <p:sldId id="301" r:id="rId4"/>
    <p:sldId id="514" r:id="rId5"/>
    <p:sldId id="588" r:id="rId6"/>
    <p:sldId id="696" r:id="rId7"/>
    <p:sldId id="697" r:id="rId8"/>
    <p:sldId id="698" r:id="rId9"/>
    <p:sldId id="699" r:id="rId10"/>
    <p:sldId id="700" r:id="rId11"/>
    <p:sldId id="701" r:id="rId12"/>
    <p:sldId id="702" r:id="rId13"/>
    <p:sldId id="703" r:id="rId14"/>
    <p:sldId id="704" r:id="rId15"/>
    <p:sldId id="705" r:id="rId16"/>
    <p:sldId id="706" r:id="rId17"/>
    <p:sldId id="644" r:id="rId18"/>
    <p:sldId id="707" r:id="rId19"/>
    <p:sldId id="708" r:id="rId20"/>
    <p:sldId id="729" r:id="rId21"/>
    <p:sldId id="709" r:id="rId22"/>
    <p:sldId id="520" r:id="rId23"/>
    <p:sldId id="710" r:id="rId24"/>
    <p:sldId id="711" r:id="rId25"/>
    <p:sldId id="712" r:id="rId26"/>
    <p:sldId id="713" r:id="rId27"/>
    <p:sldId id="714" r:id="rId28"/>
    <p:sldId id="715" r:id="rId29"/>
    <p:sldId id="730" r:id="rId30"/>
    <p:sldId id="716" r:id="rId31"/>
    <p:sldId id="717" r:id="rId32"/>
    <p:sldId id="719" r:id="rId33"/>
    <p:sldId id="718" r:id="rId34"/>
    <p:sldId id="720" r:id="rId35"/>
    <p:sldId id="721" r:id="rId36"/>
    <p:sldId id="722" r:id="rId37"/>
    <p:sldId id="723" r:id="rId38"/>
    <p:sldId id="728" r:id="rId39"/>
    <p:sldId id="724" r:id="rId40"/>
    <p:sldId id="445" r:id="rId41"/>
    <p:sldId id="646" r:id="rId42"/>
    <p:sldId id="725" r:id="rId43"/>
    <p:sldId id="605" r:id="rId44"/>
    <p:sldId id="607" r:id="rId45"/>
    <p:sldId id="676" r:id="rId46"/>
    <p:sldId id="726" r:id="rId47"/>
    <p:sldId id="586" r:id="rId48"/>
    <p:sldId id="727" r:id="rId49"/>
    <p:sldId id="633"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67" autoAdjust="0"/>
    <p:restoredTop sz="87642" autoAdjust="0"/>
  </p:normalViewPr>
  <p:slideViewPr>
    <p:cSldViewPr>
      <p:cViewPr varScale="1">
        <p:scale>
          <a:sx n="70" d="100"/>
          <a:sy n="70" d="100"/>
        </p:scale>
        <p:origin x="1140" y="48"/>
      </p:cViewPr>
      <p:guideLst>
        <p:guide orient="horz" pos="2160"/>
        <p:guide pos="2880"/>
      </p:guideLst>
    </p:cSldViewPr>
  </p:slideViewPr>
  <p:notesTextViewPr>
    <p:cViewPr>
      <p:scale>
        <a:sx n="1" d="1"/>
        <a:sy n="1" d="1"/>
      </p:scale>
      <p:origin x="0" y="0"/>
    </p:cViewPr>
  </p:notesTextViewPr>
  <p:sorterViewPr>
    <p:cViewPr varScale="1">
      <p:scale>
        <a:sx n="1" d="1"/>
        <a:sy n="1" d="1"/>
      </p:scale>
      <p:origin x="0" y="-8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947EE-7E01-4A36-8FF5-4A898178D218}" type="datetimeFigureOut">
              <a:rPr lang="en-US" smtClean="0"/>
              <a:t>1/14/2020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03C1CF-8F55-44FB-87A5-DDA4C0675453}" type="slidenum">
              <a:rPr lang="en-US" smtClean="0"/>
              <a:t>‹#›</a:t>
            </a:fld>
            <a:endParaRPr lang="en-US" dirty="0"/>
          </a:p>
        </p:txBody>
      </p:sp>
    </p:spTree>
    <p:extLst>
      <p:ext uri="{BB962C8B-B14F-4D97-AF65-F5344CB8AC3E}">
        <p14:creationId xmlns:p14="http://schemas.microsoft.com/office/powerpoint/2010/main" val="383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a:t>
            </a:fld>
            <a:endParaRPr lang="en-US" dirty="0"/>
          </a:p>
        </p:txBody>
      </p:sp>
    </p:spTree>
    <p:extLst>
      <p:ext uri="{BB962C8B-B14F-4D97-AF65-F5344CB8AC3E}">
        <p14:creationId xmlns:p14="http://schemas.microsoft.com/office/powerpoint/2010/main" val="223610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36</a:t>
            </a:fld>
            <a:endParaRPr lang="en-US" dirty="0"/>
          </a:p>
        </p:txBody>
      </p:sp>
    </p:spTree>
    <p:extLst>
      <p:ext uri="{BB962C8B-B14F-4D97-AF65-F5344CB8AC3E}">
        <p14:creationId xmlns:p14="http://schemas.microsoft.com/office/powerpoint/2010/main" val="3573627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47</a:t>
            </a:fld>
            <a:endParaRPr lang="en-US" dirty="0"/>
          </a:p>
        </p:txBody>
      </p:sp>
    </p:spTree>
    <p:extLst>
      <p:ext uri="{BB962C8B-B14F-4D97-AF65-F5344CB8AC3E}">
        <p14:creationId xmlns:p14="http://schemas.microsoft.com/office/powerpoint/2010/main" val="252487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48</a:t>
            </a:fld>
            <a:endParaRPr lang="en-US" dirty="0"/>
          </a:p>
        </p:txBody>
      </p:sp>
    </p:spTree>
    <p:extLst>
      <p:ext uri="{BB962C8B-B14F-4D97-AF65-F5344CB8AC3E}">
        <p14:creationId xmlns:p14="http://schemas.microsoft.com/office/powerpoint/2010/main" val="357185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a:t>
            </a:fld>
            <a:endParaRPr lang="en-US" dirty="0"/>
          </a:p>
        </p:txBody>
      </p:sp>
    </p:spTree>
    <p:extLst>
      <p:ext uri="{BB962C8B-B14F-4D97-AF65-F5344CB8AC3E}">
        <p14:creationId xmlns:p14="http://schemas.microsoft.com/office/powerpoint/2010/main" val="344622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5</a:t>
            </a:fld>
            <a:endParaRPr lang="en-US" dirty="0"/>
          </a:p>
        </p:txBody>
      </p:sp>
    </p:spTree>
    <p:extLst>
      <p:ext uri="{BB962C8B-B14F-4D97-AF65-F5344CB8AC3E}">
        <p14:creationId xmlns:p14="http://schemas.microsoft.com/office/powerpoint/2010/main" val="1562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11</a:t>
            </a:fld>
            <a:endParaRPr lang="en-US" dirty="0"/>
          </a:p>
        </p:txBody>
      </p:sp>
    </p:spTree>
    <p:extLst>
      <p:ext uri="{BB962C8B-B14F-4D97-AF65-F5344CB8AC3E}">
        <p14:creationId xmlns:p14="http://schemas.microsoft.com/office/powerpoint/2010/main" val="246608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12</a:t>
            </a:fld>
            <a:endParaRPr lang="en-US" dirty="0"/>
          </a:p>
        </p:txBody>
      </p:sp>
    </p:spTree>
    <p:extLst>
      <p:ext uri="{BB962C8B-B14F-4D97-AF65-F5344CB8AC3E}">
        <p14:creationId xmlns:p14="http://schemas.microsoft.com/office/powerpoint/2010/main" val="157289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14</a:t>
            </a:fld>
            <a:endParaRPr lang="en-US" dirty="0"/>
          </a:p>
        </p:txBody>
      </p:sp>
    </p:spTree>
    <p:extLst>
      <p:ext uri="{BB962C8B-B14F-4D97-AF65-F5344CB8AC3E}">
        <p14:creationId xmlns:p14="http://schemas.microsoft.com/office/powerpoint/2010/main" val="226841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15</a:t>
            </a:fld>
            <a:endParaRPr lang="en-US" dirty="0"/>
          </a:p>
        </p:txBody>
      </p:sp>
    </p:spTree>
    <p:extLst>
      <p:ext uri="{BB962C8B-B14F-4D97-AF65-F5344CB8AC3E}">
        <p14:creationId xmlns:p14="http://schemas.microsoft.com/office/powerpoint/2010/main" val="368250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16</a:t>
            </a:fld>
            <a:endParaRPr lang="en-US" dirty="0"/>
          </a:p>
        </p:txBody>
      </p:sp>
    </p:spTree>
    <p:extLst>
      <p:ext uri="{BB962C8B-B14F-4D97-AF65-F5344CB8AC3E}">
        <p14:creationId xmlns:p14="http://schemas.microsoft.com/office/powerpoint/2010/main" val="379918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22</a:t>
            </a:fld>
            <a:endParaRPr lang="en-US" dirty="0"/>
          </a:p>
        </p:txBody>
      </p:sp>
    </p:spTree>
    <p:extLst>
      <p:ext uri="{BB962C8B-B14F-4D97-AF65-F5344CB8AC3E}">
        <p14:creationId xmlns:p14="http://schemas.microsoft.com/office/powerpoint/2010/main" val="264267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2B34E4D-56EF-49BC-9C8B-3700AE57F2B1}" type="datetime1">
              <a:rPr lang="en-US" smtClean="0"/>
              <a:t>1/14/2020</a:t>
            </a:fld>
            <a:endParaRPr lang="en-US" dirty="0"/>
          </a:p>
        </p:txBody>
      </p:sp>
      <p:sp>
        <p:nvSpPr>
          <p:cNvPr id="8" name="Slide Number Placeholder 7"/>
          <p:cNvSpPr>
            <a:spLocks noGrp="1"/>
          </p:cNvSpPr>
          <p:nvPr>
            <p:ph type="sldNum" sz="quarter" idx="11"/>
          </p:nvPr>
        </p:nvSpPr>
        <p:spPr/>
        <p:txBody>
          <a:bodyPr/>
          <a:lstStyle/>
          <a:p>
            <a:fld id="{28D1B9BE-D941-4EEF-A5AD-4384CF3F4BC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2BB5C-6E49-4F34-9FDC-C8924A0EFB51}" type="datetime1">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4024-8F6B-49C9-92E2-483562262425}" type="datetime1">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7C513-B8EB-4F3D-B4C5-584ECA960737}" type="datetime1">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E9D24-684B-4AB3-8175-6434D0AA7BF1}" type="datetime1">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0D0CF1-1857-4A5F-8093-42DD19ED6D9F}" type="datetime1">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CF69500-2548-4AF7-A1DA-3E320E8B9D37}" type="datetime1">
              <a:rPr lang="en-US" smtClean="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D1B9BE-D941-4EEF-A5AD-4384CF3F4BCC}" type="slidenum">
              <a:rPr lang="en-US" smtClean="0"/>
              <a:pPr/>
              <a:t>‹#›</a:t>
            </a:fld>
            <a:endParaRPr lang="en-US" dirty="0"/>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45221-932A-4CAF-95CC-BFE4E06228D2}" type="datetime1">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61F5B-B508-4CE6-BD8F-C70E4E7B1A79}" type="datetime1">
              <a:rPr lang="en-US" smtClean="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80012-D068-4630-824F-3EC77BED1444}" type="datetime1">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46728-3724-4672-AE77-E6590A3485F9}" type="datetime1">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30AD4FA-CBC4-4F20-8FA4-436AF21D2304}" type="datetime1">
              <a:rPr lang="en-US" smtClean="0"/>
              <a:t>1/14/2020</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D1B9BE-D941-4EEF-A5AD-4384CF3F4BCC}" type="slidenum">
              <a:rPr lang="en-US" smtClean="0"/>
              <a:pPr/>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315200" cy="1447800"/>
          </a:xfrm>
        </p:spPr>
        <p:txBody>
          <a:bodyPr>
            <a:noAutofit/>
          </a:bodyPr>
          <a:lstStyle/>
          <a:p>
            <a:br>
              <a:rPr lang="en-US" sz="3200" dirty="0"/>
            </a:br>
            <a:br>
              <a:rPr lang="en-US" sz="3200" dirty="0"/>
            </a:br>
            <a:br>
              <a:rPr lang="en-US" sz="3200" dirty="0"/>
            </a:br>
            <a:br>
              <a:rPr lang="en-US" sz="3200" dirty="0"/>
            </a:br>
            <a:r>
              <a:rPr lang="en-US" sz="3200" dirty="0"/>
              <a:t>Aleutian Islands Golden King Crab Model Scenarios for May 2020 Assessment</a:t>
            </a:r>
            <a:endParaRPr lang="en-US" sz="2000" dirty="0"/>
          </a:p>
        </p:txBody>
      </p:sp>
      <p:sp>
        <p:nvSpPr>
          <p:cNvPr id="3" name="Subtitle 2"/>
          <p:cNvSpPr>
            <a:spLocks noGrp="1"/>
          </p:cNvSpPr>
          <p:nvPr>
            <p:ph type="subTitle" idx="1"/>
          </p:nvPr>
        </p:nvSpPr>
        <p:spPr>
          <a:xfrm>
            <a:off x="914400" y="2971800"/>
            <a:ext cx="7315200" cy="1525632"/>
          </a:xfrm>
        </p:spPr>
        <p:txBody>
          <a:bodyPr>
            <a:normAutofit fontScale="92500" lnSpcReduction="20000"/>
          </a:bodyPr>
          <a:lstStyle/>
          <a:p>
            <a:r>
              <a:rPr lang="en-US" dirty="0"/>
              <a:t>M.S.M. Siddeek</a:t>
            </a:r>
            <a:r>
              <a:rPr lang="en-US" baseline="30000" dirty="0"/>
              <a:t>1, </a:t>
            </a:r>
            <a:r>
              <a:rPr lang="en-US" dirty="0"/>
              <a:t>J. Zheng</a:t>
            </a:r>
            <a:r>
              <a:rPr lang="en-US" baseline="30000" dirty="0"/>
              <a:t>1</a:t>
            </a:r>
            <a:r>
              <a:rPr lang="en-US" dirty="0"/>
              <a:t>, C. Siddon</a:t>
            </a:r>
            <a:r>
              <a:rPr lang="en-US" baseline="30000" dirty="0"/>
              <a:t>1</a:t>
            </a:r>
            <a:r>
              <a:rPr lang="en-US" dirty="0"/>
              <a:t>, B. Daly</a:t>
            </a:r>
            <a:r>
              <a:rPr lang="en-US" baseline="30000" dirty="0"/>
              <a:t>2</a:t>
            </a:r>
            <a:r>
              <a:rPr lang="en-US" dirty="0"/>
              <a:t>, M.J. Westphal</a:t>
            </a:r>
            <a:r>
              <a:rPr lang="en-US" baseline="30000" dirty="0"/>
              <a:t>3</a:t>
            </a:r>
            <a:r>
              <a:rPr lang="en-US" dirty="0"/>
              <a:t>, and L. Hulbert</a:t>
            </a:r>
            <a:r>
              <a:rPr lang="en-US" baseline="30000" dirty="0"/>
              <a:t>1</a:t>
            </a:r>
            <a:endParaRPr lang="en-US" dirty="0"/>
          </a:p>
          <a:p>
            <a:endParaRPr lang="en-US" dirty="0"/>
          </a:p>
          <a:p>
            <a:r>
              <a:rPr lang="en-US" baseline="30000" dirty="0"/>
              <a:t> </a:t>
            </a:r>
            <a:r>
              <a:rPr lang="en-US" dirty="0"/>
              <a:t>Alaska Department of Fish and Game, Juneau</a:t>
            </a:r>
            <a:r>
              <a:rPr lang="en-US" baseline="30000" dirty="0"/>
              <a:t>1</a:t>
            </a:r>
            <a:r>
              <a:rPr lang="en-US" dirty="0"/>
              <a:t>, Kodiak</a:t>
            </a:r>
            <a:r>
              <a:rPr lang="en-US" baseline="30000" dirty="0"/>
              <a:t>2</a:t>
            </a:r>
            <a:r>
              <a:rPr lang="en-US" dirty="0"/>
              <a:t>, and Dutch Harbor</a:t>
            </a:r>
            <a:r>
              <a:rPr lang="en-US" baseline="30000" dirty="0"/>
              <a:t>3</a:t>
            </a:r>
            <a:r>
              <a:rPr lang="en-US" dirty="0"/>
              <a:t>, Alaska</a:t>
            </a:r>
          </a:p>
        </p:txBody>
      </p:sp>
      <p:sp>
        <p:nvSpPr>
          <p:cNvPr id="5" name="Slide Number Placeholder 4"/>
          <p:cNvSpPr>
            <a:spLocks noGrp="1"/>
          </p:cNvSpPr>
          <p:nvPr>
            <p:ph type="sldNum" sz="quarter" idx="11"/>
          </p:nvPr>
        </p:nvSpPr>
        <p:spPr/>
        <p:txBody>
          <a:bodyPr/>
          <a:lstStyle/>
          <a:p>
            <a:fld id="{28D1B9BE-D941-4EEF-A5AD-4384CF3F4BCC}" type="slidenum">
              <a:rPr lang="en-US" smtClean="0"/>
              <a:pPr/>
              <a:t>1</a:t>
            </a:fld>
            <a:endParaRPr lang="en-US" dirty="0"/>
          </a:p>
        </p:txBody>
      </p:sp>
      <p:sp>
        <p:nvSpPr>
          <p:cNvPr id="4" name="TextBox 3"/>
          <p:cNvSpPr txBox="1"/>
          <p:nvPr/>
        </p:nvSpPr>
        <p:spPr>
          <a:xfrm>
            <a:off x="457200" y="5105400"/>
            <a:ext cx="8077200" cy="369332"/>
          </a:xfrm>
          <a:prstGeom prst="rect">
            <a:avLst/>
          </a:prstGeom>
          <a:noFill/>
        </p:spPr>
        <p:txBody>
          <a:bodyPr wrap="square" rtlCol="0">
            <a:spAutoFit/>
          </a:bodyPr>
          <a:lstStyle/>
          <a:p>
            <a:r>
              <a:rPr lang="en-US" dirty="0"/>
              <a:t>January 14, 2020, Kodiak Fisheries Research Center, Kodiak, AK</a:t>
            </a:r>
          </a:p>
        </p:txBody>
      </p:sp>
    </p:spTree>
    <p:extLst>
      <p:ext uri="{BB962C8B-B14F-4D97-AF65-F5344CB8AC3E}">
        <p14:creationId xmlns:p14="http://schemas.microsoft.com/office/powerpoint/2010/main" val="9106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fontScale="90000"/>
          </a:bodyPr>
          <a:lstStyle/>
          <a:p>
            <a:r>
              <a:rPr lang="en-US" dirty="0"/>
              <a:t>May 2019 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10</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228600" y="1616839"/>
            <a:ext cx="8458200" cy="3416320"/>
          </a:xfrm>
          <a:prstGeom prst="rect">
            <a:avLst/>
          </a:prstGeom>
        </p:spPr>
        <p:txBody>
          <a:bodyPr wrap="square">
            <a:spAutoFit/>
          </a:bodyPr>
          <a:lstStyle/>
          <a:p>
            <a:r>
              <a:rPr lang="en-US" b="1" dirty="0"/>
              <a:t>Comment 6: </a:t>
            </a:r>
            <a:endParaRPr lang="en-US" dirty="0"/>
          </a:p>
          <a:p>
            <a:r>
              <a:rPr lang="en-US" b="1" dirty="0"/>
              <a:t>Uncertainty of recruitment estimates in the terminal years should be assessed in each assessment to determine how many years of recruitment estimates in the terminal years should be excluded for B35% estimation. The range of years to be used to estimate B35% should not be considered fixed</a:t>
            </a:r>
          </a:p>
          <a:p>
            <a:r>
              <a:rPr lang="en-US" i="1" dirty="0">
                <a:solidFill>
                  <a:srgbClr val="FFC000"/>
                </a:solidFill>
              </a:rPr>
              <a:t>Response: </a:t>
            </a:r>
          </a:p>
          <a:p>
            <a:r>
              <a:rPr lang="en-US" i="1" dirty="0">
                <a:solidFill>
                  <a:srgbClr val="FFC000"/>
                </a:solidFill>
              </a:rPr>
              <a:t>We compared the standard deviations of Rec_Dev with a fixed proportion (0.7) of Sigma_R and considered the time periods during which standard deviations were below 0.7SigmaR (Figure Intro1). The updated time periods are: 1985–2016 for EAG and 1987–2016 for WAG.</a:t>
            </a:r>
          </a:p>
          <a:p>
            <a:endParaRPr lang="en-US" i="1" dirty="0">
              <a:solidFill>
                <a:srgbClr val="FFC000"/>
              </a:solidFill>
            </a:endParaRPr>
          </a:p>
        </p:txBody>
      </p:sp>
    </p:spTree>
    <p:extLst>
      <p:ext uri="{BB962C8B-B14F-4D97-AF65-F5344CB8AC3E}">
        <p14:creationId xmlns:p14="http://schemas.microsoft.com/office/powerpoint/2010/main" val="18878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fontScale="90000"/>
          </a:bodyPr>
          <a:lstStyle/>
          <a:p>
            <a:r>
              <a:rPr lang="en-US" dirty="0"/>
              <a:t>May 2019 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11</a:t>
            </a:fld>
            <a:endParaRPr lang="en-US" dirty="0"/>
          </a:p>
        </p:txBody>
      </p:sp>
      <p:sp>
        <p:nvSpPr>
          <p:cNvPr id="6" name="TextBox 5">
            <a:extLst>
              <a:ext uri="{FF2B5EF4-FFF2-40B4-BE49-F238E27FC236}">
                <a16:creationId xmlns:a16="http://schemas.microsoft.com/office/drawing/2014/main" id="{5D3E3523-C0D6-4C62-8E5F-EFAEAFE66829}"/>
              </a:ext>
            </a:extLst>
          </p:cNvPr>
          <p:cNvSpPr txBox="1"/>
          <p:nvPr/>
        </p:nvSpPr>
        <p:spPr>
          <a:xfrm>
            <a:off x="228600" y="5646002"/>
            <a:ext cx="8839200" cy="738664"/>
          </a:xfrm>
          <a:prstGeom prst="rect">
            <a:avLst/>
          </a:prstGeom>
          <a:noFill/>
        </p:spPr>
        <p:txBody>
          <a:bodyPr wrap="square" rtlCol="0">
            <a:spAutoFit/>
          </a:bodyPr>
          <a:lstStyle/>
          <a:p>
            <a:r>
              <a:rPr lang="en-US" sz="1400" dirty="0"/>
              <a:t>Figure Intro1.  Standard deviation of recruit_dev plot for models 19.1 and 19.2 for </a:t>
            </a:r>
            <a:r>
              <a:rPr lang="en-US" sz="1400" dirty="0">
                <a:solidFill>
                  <a:srgbClr val="FF0000"/>
                </a:solidFill>
              </a:rPr>
              <a:t>EAG</a:t>
            </a:r>
            <a:r>
              <a:rPr lang="en-US" sz="1400" dirty="0"/>
              <a:t> and </a:t>
            </a:r>
            <a:r>
              <a:rPr lang="en-US" sz="1400" dirty="0">
                <a:solidFill>
                  <a:srgbClr val="FF0000"/>
                </a:solidFill>
              </a:rPr>
              <a:t>WAG</a:t>
            </a:r>
            <a:r>
              <a:rPr lang="en-US" sz="1400" dirty="0"/>
              <a:t>. The mean recruit for years with standard deviation less than 0.7 Sigma R was used to initialize models.  Time periods 1985–2016 for </a:t>
            </a:r>
            <a:r>
              <a:rPr lang="en-US" sz="1400" dirty="0">
                <a:solidFill>
                  <a:srgbClr val="FF0000"/>
                </a:solidFill>
              </a:rPr>
              <a:t>EAG</a:t>
            </a:r>
            <a:r>
              <a:rPr lang="en-US" sz="1400" dirty="0"/>
              <a:t> and 1987–2016 for </a:t>
            </a:r>
            <a:r>
              <a:rPr lang="en-US" sz="1400" dirty="0">
                <a:solidFill>
                  <a:srgbClr val="FF0000"/>
                </a:solidFill>
              </a:rPr>
              <a:t>WAG</a:t>
            </a:r>
            <a:r>
              <a:rPr lang="en-US" sz="1400" dirty="0"/>
              <a:t> were selected for mean recruit estimation. </a:t>
            </a:r>
          </a:p>
        </p:txBody>
      </p:sp>
      <p:pic>
        <p:nvPicPr>
          <p:cNvPr id="7" name="Picture 6">
            <a:extLst>
              <a:ext uri="{FF2B5EF4-FFF2-40B4-BE49-F238E27FC236}">
                <a16:creationId xmlns:a16="http://schemas.microsoft.com/office/drawing/2014/main" id="{E63662C0-323F-492E-B44D-D6F530315C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47800"/>
            <a:ext cx="6629400" cy="3655060"/>
          </a:xfrm>
          <a:prstGeom prst="rect">
            <a:avLst/>
          </a:prstGeom>
          <a:noFill/>
          <a:ln>
            <a:noFill/>
          </a:ln>
        </p:spPr>
      </p:pic>
    </p:spTree>
    <p:extLst>
      <p:ext uri="{BB962C8B-B14F-4D97-AF65-F5344CB8AC3E}">
        <p14:creationId xmlns:p14="http://schemas.microsoft.com/office/powerpoint/2010/main" val="356672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June 2019 SSC (selected) comments</a:t>
            </a:r>
          </a:p>
        </p:txBody>
      </p:sp>
      <p:sp>
        <p:nvSpPr>
          <p:cNvPr id="3" name="Content Placeholder 2"/>
          <p:cNvSpPr>
            <a:spLocks noGrp="1"/>
          </p:cNvSpPr>
          <p:nvPr>
            <p:ph idx="1"/>
          </p:nvPr>
        </p:nvSpPr>
        <p:spPr>
          <a:xfrm>
            <a:off x="228600" y="914400"/>
            <a:ext cx="8763000" cy="5166361"/>
          </a:xfrm>
        </p:spPr>
        <p:txBody>
          <a:bodyPr>
            <a:noAutofit/>
          </a:bodyPr>
          <a:lstStyle/>
          <a:p>
            <a:r>
              <a:rPr lang="en-US" b="1" dirty="0"/>
              <a:t>Comment 1: The SSC reiterates its request for a brief description of the cooperative survey in the assessment document, including the area sampled, size composition, and a summary of trends in CPUE. </a:t>
            </a:r>
            <a:endParaRPr lang="en-US" dirty="0"/>
          </a:p>
          <a:p>
            <a:endParaRPr lang="en-US" sz="1800" b="1" dirty="0"/>
          </a:p>
          <a:p>
            <a:pPr marL="45720" indent="0">
              <a:buNone/>
            </a:pPr>
            <a:r>
              <a:rPr lang="en-US" sz="1800" i="1" dirty="0">
                <a:solidFill>
                  <a:srgbClr val="FFC000"/>
                </a:solidFill>
              </a:rPr>
              <a:t>Response: </a:t>
            </a:r>
          </a:p>
          <a:p>
            <a:r>
              <a:rPr lang="en-US" sz="1800" i="1" dirty="0">
                <a:solidFill>
                  <a:srgbClr val="FFC000"/>
                </a:solidFill>
              </a:rPr>
              <a:t>The survey design and activities were presented at the September 2019 CPT meeting which were reported in the CPT minutes to SSC. We are yet to include the description of the survey design in the assessment report because it continues to evolve. However, we present  the preliminary results of size compositions (Figure Intro5) and CPUE indices (Tables A.4 and A.5 in Appendix A) from the cooperative surveys. </a:t>
            </a:r>
          </a:p>
          <a:p>
            <a:r>
              <a:rPr lang="en-US" dirty="0"/>
              <a:t> </a:t>
            </a:r>
          </a:p>
          <a:p>
            <a:r>
              <a:rPr lang="en-US" sz="1800" i="1" dirty="0">
                <a:solidFill>
                  <a:srgbClr val="FFC000"/>
                </a:solidFill>
              </a:rPr>
              <a:t>. </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12</a:t>
            </a:fld>
            <a:endParaRPr lang="en-US" dirty="0"/>
          </a:p>
        </p:txBody>
      </p:sp>
    </p:spTree>
    <p:extLst>
      <p:ext uri="{BB962C8B-B14F-4D97-AF65-F5344CB8AC3E}">
        <p14:creationId xmlns:p14="http://schemas.microsoft.com/office/powerpoint/2010/main" val="55669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fontScale="90000"/>
          </a:bodyPr>
          <a:lstStyle/>
          <a:p>
            <a:r>
              <a:rPr lang="en-US" dirty="0"/>
              <a:t>June 2019 SSC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13</a:t>
            </a:fld>
            <a:endParaRPr lang="en-US" dirty="0"/>
          </a:p>
        </p:txBody>
      </p:sp>
      <p:sp>
        <p:nvSpPr>
          <p:cNvPr id="6" name="TextBox 5">
            <a:extLst>
              <a:ext uri="{FF2B5EF4-FFF2-40B4-BE49-F238E27FC236}">
                <a16:creationId xmlns:a16="http://schemas.microsoft.com/office/drawing/2014/main" id="{5D3E3523-C0D6-4C62-8E5F-EFAEAFE66829}"/>
              </a:ext>
            </a:extLst>
          </p:cNvPr>
          <p:cNvSpPr txBox="1"/>
          <p:nvPr/>
        </p:nvSpPr>
        <p:spPr>
          <a:xfrm>
            <a:off x="609600" y="5986037"/>
            <a:ext cx="7772400" cy="646331"/>
          </a:xfrm>
          <a:prstGeom prst="rect">
            <a:avLst/>
          </a:prstGeom>
          <a:noFill/>
        </p:spPr>
        <p:txBody>
          <a:bodyPr wrap="square" rtlCol="0">
            <a:spAutoFit/>
          </a:bodyPr>
          <a:lstStyle/>
          <a:p>
            <a:r>
              <a:rPr lang="en-US" sz="1200" dirty="0"/>
              <a:t>Figure Intro5. Male (top left) and female (top right) size compositions from all mesh sizes of crab pots; and female (bottom) size composition from small mesh crab pots deployed in the cooperative survey during 2015–2019 in </a:t>
            </a:r>
            <a:r>
              <a:rPr lang="en-US" sz="1200" dirty="0">
                <a:solidFill>
                  <a:srgbClr val="FF0000"/>
                </a:solidFill>
              </a:rPr>
              <a:t>EAG</a:t>
            </a:r>
            <a:r>
              <a:rPr lang="en-US" sz="1200" dirty="0"/>
              <a:t>. Bottom figure only covers 2016–2019 data.</a:t>
            </a:r>
          </a:p>
        </p:txBody>
      </p:sp>
      <p:pic>
        <p:nvPicPr>
          <p:cNvPr id="9" name="Picture 8">
            <a:extLst>
              <a:ext uri="{FF2B5EF4-FFF2-40B4-BE49-F238E27FC236}">
                <a16:creationId xmlns:a16="http://schemas.microsoft.com/office/drawing/2014/main" id="{F310E436-1F0A-4B58-9127-BA71F337617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1295400"/>
            <a:ext cx="2743200" cy="2345055"/>
          </a:xfrm>
          <a:prstGeom prst="rect">
            <a:avLst/>
          </a:prstGeom>
          <a:noFill/>
          <a:ln>
            <a:noFill/>
          </a:ln>
        </p:spPr>
      </p:pic>
      <p:pic>
        <p:nvPicPr>
          <p:cNvPr id="10" name="Picture 9">
            <a:extLst>
              <a:ext uri="{FF2B5EF4-FFF2-40B4-BE49-F238E27FC236}">
                <a16:creationId xmlns:a16="http://schemas.microsoft.com/office/drawing/2014/main" id="{F811C8A6-4675-4DA4-99F3-CE26FE2907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201805"/>
            <a:ext cx="3582186" cy="2323465"/>
          </a:xfrm>
          <a:prstGeom prst="rect">
            <a:avLst/>
          </a:prstGeom>
          <a:noFill/>
          <a:ln>
            <a:noFill/>
          </a:ln>
        </p:spPr>
      </p:pic>
      <p:pic>
        <p:nvPicPr>
          <p:cNvPr id="11" name="Picture 10">
            <a:extLst>
              <a:ext uri="{FF2B5EF4-FFF2-40B4-BE49-F238E27FC236}">
                <a16:creationId xmlns:a16="http://schemas.microsoft.com/office/drawing/2014/main" id="{33AD6F35-5E9F-4034-8FF3-63E8995701B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863371"/>
            <a:ext cx="4685824" cy="2018666"/>
          </a:xfrm>
          <a:prstGeom prst="rect">
            <a:avLst/>
          </a:prstGeom>
          <a:noFill/>
          <a:ln>
            <a:noFill/>
          </a:ln>
        </p:spPr>
      </p:pic>
    </p:spTree>
    <p:extLst>
      <p:ext uri="{BB962C8B-B14F-4D97-AF65-F5344CB8AC3E}">
        <p14:creationId xmlns:p14="http://schemas.microsoft.com/office/powerpoint/2010/main" val="134302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June 2019 SSC comments continued</a:t>
            </a:r>
          </a:p>
        </p:txBody>
      </p:sp>
      <p:sp>
        <p:nvSpPr>
          <p:cNvPr id="3" name="Content Placeholder 2"/>
          <p:cNvSpPr>
            <a:spLocks noGrp="1"/>
          </p:cNvSpPr>
          <p:nvPr>
            <p:ph idx="1"/>
          </p:nvPr>
        </p:nvSpPr>
        <p:spPr>
          <a:xfrm>
            <a:off x="228600" y="914400"/>
            <a:ext cx="8763000" cy="5166361"/>
          </a:xfrm>
        </p:spPr>
        <p:txBody>
          <a:bodyPr>
            <a:noAutofit/>
          </a:bodyPr>
          <a:lstStyle/>
          <a:p>
            <a:r>
              <a:rPr lang="en-US" b="1" dirty="0"/>
              <a:t>Comment 2: The SSC suggests the authors to continue to look for the source of large estimated recruitment in recent years (in EAG) and reiterates the request that the authors remove one data set at a time from the model as one way to potentially identify the source. </a:t>
            </a:r>
            <a:endParaRPr lang="en-US" dirty="0"/>
          </a:p>
          <a:p>
            <a:endParaRPr lang="en-US" sz="1800" b="1" dirty="0"/>
          </a:p>
          <a:p>
            <a:pPr marL="45720" indent="0">
              <a:buNone/>
            </a:pPr>
            <a:r>
              <a:rPr lang="en-US" sz="1800" i="1" dirty="0">
                <a:solidFill>
                  <a:srgbClr val="FFC000"/>
                </a:solidFill>
              </a:rPr>
              <a:t>Response: </a:t>
            </a:r>
          </a:p>
          <a:p>
            <a:r>
              <a:rPr lang="en-US" sz="1800" i="1" dirty="0">
                <a:solidFill>
                  <a:srgbClr val="FFC000"/>
                </a:solidFill>
              </a:rPr>
              <a:t>Please refer to our response to the CPT comment#3. We also investigated the sources of estimated recruitment pulses:</a:t>
            </a:r>
          </a:p>
          <a:p>
            <a:r>
              <a:rPr lang="en-US" sz="1800" i="1" dirty="0">
                <a:solidFill>
                  <a:srgbClr val="FFC000"/>
                </a:solidFill>
              </a:rPr>
              <a:t>We removed terminal year retained and total catch biomasses and length compositions one-year-at a time until 2014 for model 19.1a. As a result, the 2015 to 2017 recruitment pulses disappeared (Figure Intro6).</a:t>
            </a:r>
          </a:p>
          <a:p>
            <a:r>
              <a:rPr lang="en-US" dirty="0"/>
              <a:t> </a:t>
            </a:r>
          </a:p>
          <a:p>
            <a:r>
              <a:rPr lang="en-US" dirty="0"/>
              <a:t> </a:t>
            </a:r>
          </a:p>
          <a:p>
            <a:r>
              <a:rPr lang="en-US" sz="1800" i="1" dirty="0">
                <a:solidFill>
                  <a:srgbClr val="FFC000"/>
                </a:solidFill>
              </a:rPr>
              <a:t>. </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14</a:t>
            </a:fld>
            <a:endParaRPr lang="en-US" dirty="0"/>
          </a:p>
        </p:txBody>
      </p:sp>
    </p:spTree>
    <p:extLst>
      <p:ext uri="{BB962C8B-B14F-4D97-AF65-F5344CB8AC3E}">
        <p14:creationId xmlns:p14="http://schemas.microsoft.com/office/powerpoint/2010/main" val="169394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fontScale="90000"/>
          </a:bodyPr>
          <a:lstStyle/>
          <a:p>
            <a:r>
              <a:rPr lang="en-US" dirty="0"/>
              <a:t>June 2019 SSC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15</a:t>
            </a:fld>
            <a:endParaRPr lang="en-US" dirty="0"/>
          </a:p>
        </p:txBody>
      </p:sp>
      <p:sp>
        <p:nvSpPr>
          <p:cNvPr id="6" name="TextBox 5">
            <a:extLst>
              <a:ext uri="{FF2B5EF4-FFF2-40B4-BE49-F238E27FC236}">
                <a16:creationId xmlns:a16="http://schemas.microsoft.com/office/drawing/2014/main" id="{5D3E3523-C0D6-4C62-8E5F-EFAEAFE66829}"/>
              </a:ext>
            </a:extLst>
          </p:cNvPr>
          <p:cNvSpPr txBox="1"/>
          <p:nvPr/>
        </p:nvSpPr>
        <p:spPr>
          <a:xfrm>
            <a:off x="228600" y="5646002"/>
            <a:ext cx="8839200" cy="738664"/>
          </a:xfrm>
          <a:prstGeom prst="rect">
            <a:avLst/>
          </a:prstGeom>
          <a:noFill/>
        </p:spPr>
        <p:txBody>
          <a:bodyPr wrap="square" rtlCol="0">
            <a:spAutoFit/>
          </a:bodyPr>
          <a:lstStyle/>
          <a:p>
            <a:r>
              <a:rPr lang="en-US" sz="1400" dirty="0"/>
              <a:t>Figure Intro6. Estimated number of male recruits (crab size ≥ 101 mm CL) for 19.1a model fit for </a:t>
            </a:r>
            <a:r>
              <a:rPr lang="en-US" sz="1400" dirty="0">
                <a:solidFill>
                  <a:srgbClr val="FF0000"/>
                </a:solidFill>
              </a:rPr>
              <a:t>EAG</a:t>
            </a:r>
            <a:r>
              <a:rPr lang="en-US" sz="1400" dirty="0"/>
              <a:t> data, 1961–2019.  The 2015 to 2018 retained and total catch biomasses and length compositions were removed for this fit.  The number of recruits is standardized using (R-mean R)/mean R.  </a:t>
            </a:r>
          </a:p>
        </p:txBody>
      </p:sp>
      <p:pic>
        <p:nvPicPr>
          <p:cNvPr id="8" name="Picture 7">
            <a:extLst>
              <a:ext uri="{FF2B5EF4-FFF2-40B4-BE49-F238E27FC236}">
                <a16:creationId xmlns:a16="http://schemas.microsoft.com/office/drawing/2014/main" id="{7D007518-2E66-48AF-A4BF-884DC9E704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0815" y="1524000"/>
            <a:ext cx="5943600" cy="3345815"/>
          </a:xfrm>
          <a:prstGeom prst="rect">
            <a:avLst/>
          </a:prstGeom>
          <a:noFill/>
          <a:ln>
            <a:noFill/>
          </a:ln>
        </p:spPr>
      </p:pic>
    </p:spTree>
    <p:extLst>
      <p:ext uri="{BB962C8B-B14F-4D97-AF65-F5344CB8AC3E}">
        <p14:creationId xmlns:p14="http://schemas.microsoft.com/office/powerpoint/2010/main" val="3081806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June 2019 SSC comments continued</a:t>
            </a:r>
          </a:p>
        </p:txBody>
      </p:sp>
      <p:sp>
        <p:nvSpPr>
          <p:cNvPr id="3" name="Content Placeholder 2"/>
          <p:cNvSpPr>
            <a:spLocks noGrp="1"/>
          </p:cNvSpPr>
          <p:nvPr>
            <p:ph idx="1"/>
          </p:nvPr>
        </p:nvSpPr>
        <p:spPr>
          <a:xfrm>
            <a:off x="228600" y="914400"/>
            <a:ext cx="8763000" cy="5166361"/>
          </a:xfrm>
        </p:spPr>
        <p:txBody>
          <a:bodyPr>
            <a:noAutofit/>
          </a:bodyPr>
          <a:lstStyle/>
          <a:p>
            <a:r>
              <a:rPr lang="en-US" b="1" dirty="0"/>
              <a:t>Comment 3: </a:t>
            </a:r>
            <a:endParaRPr lang="en-US" dirty="0"/>
          </a:p>
          <a:p>
            <a:r>
              <a:rPr lang="en-US" b="1" dirty="0"/>
              <a:t>The SSC noted that the 30X30 nmi grid cell size appears rather large and may exaggerate the fishery footprint for Year:Area interaction analysis. The authors might consider the use of a smaller grid cell size, which may better represent the spatial distribution of the fishery footprint.  Other geostatistical tools might be explored, as well. Perhaps data products and analyses from the recent EFH 5-yr review can be used to estimate the AIGKC fishery footprint (SSC listed several references in connection with this comment). </a:t>
            </a:r>
            <a:endParaRPr lang="en-US" dirty="0"/>
          </a:p>
          <a:p>
            <a:pPr marL="45720" indent="0">
              <a:buNone/>
            </a:pPr>
            <a:r>
              <a:rPr lang="en-US" sz="1800" i="1" dirty="0">
                <a:solidFill>
                  <a:srgbClr val="FFC000"/>
                </a:solidFill>
              </a:rPr>
              <a:t>Response: </a:t>
            </a:r>
          </a:p>
          <a:p>
            <a:r>
              <a:rPr lang="en-US" sz="1800" i="1" dirty="0">
                <a:solidFill>
                  <a:srgbClr val="FFC000"/>
                </a:solidFill>
              </a:rPr>
              <a:t>We identified fishing footprints at a finer scale 1 x 1nmi grids based on observer pot sampling locations in the 1995/96 to 2018/19 database. We grouped them into 10 large blocks for interaction analysis. The larger blocks are expected to reflect abundance patches in the entire AI.</a:t>
            </a:r>
            <a:r>
              <a:rPr lang="en-US" dirty="0"/>
              <a:t> </a:t>
            </a:r>
            <a:r>
              <a:rPr lang="en-US" sz="1800" i="1" dirty="0">
                <a:solidFill>
                  <a:srgbClr val="FFC000"/>
                </a:solidFill>
              </a:rPr>
              <a:t>Models 19.2, 19.2a, 19.2b, 19.2ba, 19.2c, and 19.2ca considered Year:Area interaction for observer CPUE standardization (Appendix A). </a:t>
            </a:r>
          </a:p>
          <a:p>
            <a:endParaRPr lang="en-US" sz="1800" i="1" dirty="0">
              <a:solidFill>
                <a:srgbClr val="FFC000"/>
              </a:solidFill>
            </a:endParaRPr>
          </a:p>
          <a:p>
            <a:r>
              <a:rPr lang="en-US" dirty="0"/>
              <a:t> </a:t>
            </a:r>
          </a:p>
          <a:p>
            <a:r>
              <a:rPr lang="en-US" sz="1800" i="1" dirty="0">
                <a:solidFill>
                  <a:srgbClr val="FFC000"/>
                </a:solidFill>
              </a:rPr>
              <a:t>. </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16</a:t>
            </a:fld>
            <a:endParaRPr lang="en-US" dirty="0"/>
          </a:p>
        </p:txBody>
      </p:sp>
    </p:spTree>
    <p:extLst>
      <p:ext uri="{BB962C8B-B14F-4D97-AF65-F5344CB8AC3E}">
        <p14:creationId xmlns:p14="http://schemas.microsoft.com/office/powerpoint/2010/main" val="355126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01001" y="152400"/>
            <a:ext cx="941203" cy="301752"/>
          </a:xfrm>
        </p:spPr>
        <p:txBody>
          <a:bodyPr/>
          <a:lstStyle/>
          <a:p>
            <a:fld id="{28D1B9BE-D941-4EEF-A5AD-4384CF3F4BCC}" type="slidenum">
              <a:rPr lang="en-US" smtClean="0"/>
              <a:pPr/>
              <a:t>17</a:t>
            </a:fld>
            <a:endParaRPr lang="en-US" dirty="0"/>
          </a:p>
        </p:txBody>
      </p:sp>
      <p:sp>
        <p:nvSpPr>
          <p:cNvPr id="4" name="TextBox 3"/>
          <p:cNvSpPr txBox="1"/>
          <p:nvPr/>
        </p:nvSpPr>
        <p:spPr>
          <a:xfrm>
            <a:off x="1142999" y="152400"/>
            <a:ext cx="6171415" cy="369332"/>
          </a:xfrm>
          <a:prstGeom prst="rect">
            <a:avLst/>
          </a:prstGeom>
          <a:noFill/>
        </p:spPr>
        <p:txBody>
          <a:bodyPr wrap="square" rtlCol="0">
            <a:spAutoFit/>
          </a:bodyPr>
          <a:lstStyle/>
          <a:p>
            <a:r>
              <a:rPr lang="en-US" dirty="0"/>
              <a:t>Table A. </a:t>
            </a:r>
            <a:r>
              <a:rPr lang="en-US" dirty="0">
                <a:solidFill>
                  <a:srgbClr val="FF0000"/>
                </a:solidFill>
              </a:rPr>
              <a:t>EAG</a:t>
            </a:r>
            <a:r>
              <a:rPr lang="en-US" dirty="0"/>
              <a:t> and </a:t>
            </a:r>
            <a:r>
              <a:rPr lang="en-US" dirty="0">
                <a:solidFill>
                  <a:srgbClr val="FF0000"/>
                </a:solidFill>
              </a:rPr>
              <a:t>WAG</a:t>
            </a:r>
            <a:r>
              <a:rPr lang="en-US" dirty="0"/>
              <a:t> model scenarios </a:t>
            </a:r>
          </a:p>
        </p:txBody>
      </p:sp>
      <p:graphicFrame>
        <p:nvGraphicFramePr>
          <p:cNvPr id="3" name="Table 2">
            <a:extLst>
              <a:ext uri="{FF2B5EF4-FFF2-40B4-BE49-F238E27FC236}">
                <a16:creationId xmlns:a16="http://schemas.microsoft.com/office/drawing/2014/main" id="{ED9D9A43-0A3B-44CB-A76C-2FFD36744C93}"/>
              </a:ext>
            </a:extLst>
          </p:cNvPr>
          <p:cNvGraphicFramePr>
            <a:graphicFrameLocks noGrp="1"/>
          </p:cNvGraphicFramePr>
          <p:nvPr>
            <p:extLst>
              <p:ext uri="{D42A27DB-BD31-4B8C-83A1-F6EECF244321}">
                <p14:modId xmlns:p14="http://schemas.microsoft.com/office/powerpoint/2010/main" val="1243431439"/>
              </p:ext>
            </p:extLst>
          </p:nvPr>
        </p:nvGraphicFramePr>
        <p:xfrm>
          <a:off x="304800" y="609600"/>
          <a:ext cx="8077200" cy="6096000"/>
        </p:xfrm>
        <a:graphic>
          <a:graphicData uri="http://schemas.openxmlformats.org/drawingml/2006/table">
            <a:tbl>
              <a:tblPr firstRow="1" firstCol="1" bandRow="1">
                <a:tableStyleId>{5C22544A-7EE6-4342-B048-85BDC9FD1C3A}</a:tableStyleId>
              </a:tblPr>
              <a:tblGrid>
                <a:gridCol w="968612">
                  <a:extLst>
                    <a:ext uri="{9D8B030D-6E8A-4147-A177-3AD203B41FA5}">
                      <a16:colId xmlns:a16="http://schemas.microsoft.com/office/drawing/2014/main" val="2915494530"/>
                    </a:ext>
                  </a:extLst>
                </a:gridCol>
                <a:gridCol w="1804965">
                  <a:extLst>
                    <a:ext uri="{9D8B030D-6E8A-4147-A177-3AD203B41FA5}">
                      <a16:colId xmlns:a16="http://schemas.microsoft.com/office/drawing/2014/main" val="1383429249"/>
                    </a:ext>
                  </a:extLst>
                </a:gridCol>
                <a:gridCol w="1455618">
                  <a:extLst>
                    <a:ext uri="{9D8B030D-6E8A-4147-A177-3AD203B41FA5}">
                      <a16:colId xmlns:a16="http://schemas.microsoft.com/office/drawing/2014/main" val="1234056794"/>
                    </a:ext>
                  </a:extLst>
                </a:gridCol>
                <a:gridCol w="1455618">
                  <a:extLst>
                    <a:ext uri="{9D8B030D-6E8A-4147-A177-3AD203B41FA5}">
                      <a16:colId xmlns:a16="http://schemas.microsoft.com/office/drawing/2014/main" val="2387587189"/>
                    </a:ext>
                  </a:extLst>
                </a:gridCol>
                <a:gridCol w="1513842">
                  <a:extLst>
                    <a:ext uri="{9D8B030D-6E8A-4147-A177-3AD203B41FA5}">
                      <a16:colId xmlns:a16="http://schemas.microsoft.com/office/drawing/2014/main" val="3977016527"/>
                    </a:ext>
                  </a:extLst>
                </a:gridCol>
                <a:gridCol w="878545">
                  <a:extLst>
                    <a:ext uri="{9D8B030D-6E8A-4147-A177-3AD203B41FA5}">
                      <a16:colId xmlns:a16="http://schemas.microsoft.com/office/drawing/2014/main" val="3251582176"/>
                    </a:ext>
                  </a:extLst>
                </a:gridCol>
              </a:tblGrid>
              <a:tr h="421254">
                <a:tc>
                  <a:txBody>
                    <a:bodyPr/>
                    <a:lstStyle/>
                    <a:p>
                      <a:pPr marL="0" marR="0" algn="just">
                        <a:spcBef>
                          <a:spcPts val="0"/>
                        </a:spcBef>
                        <a:spcAft>
                          <a:spcPts val="0"/>
                        </a:spcAft>
                        <a:tabLst>
                          <a:tab pos="1200150" algn="l"/>
                        </a:tabLst>
                      </a:pPr>
                      <a:r>
                        <a:rPr lang="en-US" sz="1000" dirty="0">
                          <a:effectLst/>
                        </a:rPr>
                        <a:t>Model</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CPUE Data Type</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Maturity Analysis Method</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Maturity Curve Type Used or MMB</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Time Period for Mean Number of Recruit  </a:t>
                      </a:r>
                      <a:endParaRPr lang="en-US" sz="1000" dirty="0">
                        <a:effectLst/>
                        <a:latin typeface="Times New Roman" panose="02020603050405020304" pitchFamily="18" charset="0"/>
                        <a:ea typeface="Times New Roman" panose="02020603050405020304" pitchFamily="18" charset="0"/>
                      </a:endParaRPr>
                    </a:p>
                  </a:txBody>
                  <a:tcPr marL="34466" marR="34466" marT="0" marB="0"/>
                </a:tc>
                <a:extLst>
                  <a:ext uri="{0D108BD9-81ED-4DB2-BD59-A6C34878D82A}">
                    <a16:rowId xmlns:a16="http://schemas.microsoft.com/office/drawing/2014/main" val="440136144"/>
                  </a:ext>
                </a:extLst>
              </a:tr>
              <a:tr h="84251">
                <a:tc>
                  <a:txBody>
                    <a:bodyPr/>
                    <a:lstStyle/>
                    <a:p>
                      <a:pPr marL="0" marR="0" algn="just">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extLst>
                  <a:ext uri="{0D108BD9-81ED-4DB2-BD59-A6C34878D82A}">
                    <a16:rowId xmlns:a16="http://schemas.microsoft.com/office/drawing/2014/main" val="265435971"/>
                  </a:ext>
                </a:extLst>
              </a:tr>
              <a:tr h="589756">
                <a:tc>
                  <a:txBody>
                    <a:bodyPr/>
                    <a:lstStyle/>
                    <a:p>
                      <a:pPr marL="0" marR="0" algn="just">
                        <a:spcBef>
                          <a:spcPts val="0"/>
                        </a:spcBef>
                        <a:spcAft>
                          <a:spcPts val="0"/>
                        </a:spcAft>
                        <a:tabLst>
                          <a:tab pos="1200150" algn="l"/>
                        </a:tabLst>
                      </a:pPr>
                      <a:r>
                        <a:rPr lang="en-US" sz="1000" dirty="0">
                          <a:effectLst/>
                        </a:rPr>
                        <a:t>19.1 (accepted model in May 2019)</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Observer data from 1995/96–2018/19; Fish ticket data from 1985/86–1998/99. Observer CPUE standardization by negative binomial and Fish ticket by lognormal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Segmented regression on log(CH/CL) vs CL (EAG: 1991 data and WAG: 1984 data) for maturity determination</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Knife-edge maturity 111 mm CL for EAG and WAG</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1987-2012</a:t>
                      </a:r>
                      <a:endParaRPr lang="en-US" sz="1000" dirty="0">
                        <a:effectLst/>
                        <a:latin typeface="Times New Roman" panose="02020603050405020304" pitchFamily="18" charset="0"/>
                        <a:ea typeface="Times New Roman" panose="02020603050405020304" pitchFamily="18" charset="0"/>
                      </a:endParaRPr>
                    </a:p>
                  </a:txBody>
                  <a:tcPr marL="34466" marR="34466" marT="0" marB="0"/>
                </a:tc>
                <a:extLst>
                  <a:ext uri="{0D108BD9-81ED-4DB2-BD59-A6C34878D82A}">
                    <a16:rowId xmlns:a16="http://schemas.microsoft.com/office/drawing/2014/main" val="3587149527"/>
                  </a:ext>
                </a:extLst>
              </a:tr>
              <a:tr h="337003">
                <a:tc>
                  <a:txBody>
                    <a:bodyPr/>
                    <a:lstStyle/>
                    <a:p>
                      <a:pPr marL="0" marR="0" algn="just">
                        <a:spcBef>
                          <a:spcPts val="0"/>
                        </a:spcBef>
                        <a:spcAft>
                          <a:spcPts val="0"/>
                        </a:spcAft>
                        <a:tabLst>
                          <a:tab pos="1200150" algn="l"/>
                        </a:tabLst>
                      </a:pPr>
                      <a:r>
                        <a:rPr lang="en-US" sz="1000" dirty="0">
                          <a:effectLst/>
                        </a:rPr>
                        <a:t>19.1a</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19.1+</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EAG:1985-2016; WAG:1987-2016</a:t>
                      </a:r>
                      <a:endParaRPr lang="en-US" sz="1000" dirty="0">
                        <a:effectLst/>
                        <a:latin typeface="Times New Roman" panose="02020603050405020304" pitchFamily="18" charset="0"/>
                        <a:ea typeface="Times New Roman" panose="02020603050405020304" pitchFamily="18" charset="0"/>
                      </a:endParaRPr>
                    </a:p>
                  </a:txBody>
                  <a:tcPr marL="34466" marR="34466" marT="0" marB="0"/>
                </a:tc>
                <a:extLst>
                  <a:ext uri="{0D108BD9-81ED-4DB2-BD59-A6C34878D82A}">
                    <a16:rowId xmlns:a16="http://schemas.microsoft.com/office/drawing/2014/main" val="3673574408"/>
                  </a:ext>
                </a:extLst>
              </a:tr>
              <a:tr h="505505">
                <a:tc>
                  <a:txBody>
                    <a:bodyPr/>
                    <a:lstStyle/>
                    <a:p>
                      <a:pPr marL="0" marR="0" algn="just">
                        <a:spcBef>
                          <a:spcPts val="0"/>
                        </a:spcBef>
                        <a:spcAft>
                          <a:spcPts val="0"/>
                        </a:spcAft>
                        <a:tabLst>
                          <a:tab pos="1200150" algn="l"/>
                        </a:tabLst>
                      </a:pPr>
                      <a:r>
                        <a:rPr lang="en-US" sz="1000" dirty="0">
                          <a:effectLst/>
                        </a:rPr>
                        <a:t>19.1b</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19.1a+ Fish ticket CPUE standardization by negative binomial</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Segmented regression on log(CH/CL) vs CL (2018 combined data) for maturity determination</a:t>
                      </a:r>
                    </a:p>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Logistic curve fitted to Segmented regression estimated maturity proportions</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34466" marR="34466" marT="0" marB="0"/>
                </a:tc>
                <a:extLst>
                  <a:ext uri="{0D108BD9-81ED-4DB2-BD59-A6C34878D82A}">
                    <a16:rowId xmlns:a16="http://schemas.microsoft.com/office/drawing/2014/main" val="851596572"/>
                  </a:ext>
                </a:extLst>
              </a:tr>
              <a:tr h="421254">
                <a:tc>
                  <a:txBody>
                    <a:bodyPr/>
                    <a:lstStyle/>
                    <a:p>
                      <a:pPr marL="0" marR="0" algn="just">
                        <a:spcBef>
                          <a:spcPts val="0"/>
                        </a:spcBef>
                        <a:spcAft>
                          <a:spcPts val="0"/>
                        </a:spcAft>
                        <a:tabLst>
                          <a:tab pos="1200150" algn="l"/>
                        </a:tabLst>
                      </a:pPr>
                      <a:r>
                        <a:rPr lang="en-US" sz="1000" dirty="0">
                          <a:effectLst/>
                        </a:rPr>
                        <a:t>19.1ba</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25% below the fitted segmented regression line for maturity determination</a:t>
                      </a:r>
                    </a:p>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p>
                    <a:p>
                      <a:pPr marL="0" marR="0">
                        <a:spcBef>
                          <a:spcPts val="0"/>
                        </a:spcBef>
                        <a:spcAft>
                          <a:spcPts val="0"/>
                        </a:spcAft>
                        <a:tabLst>
                          <a:tab pos="1200150" algn="l"/>
                        </a:tabLs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p>
                    <a:p>
                      <a:pPr marL="0" marR="0">
                        <a:spcBef>
                          <a:spcPts val="0"/>
                        </a:spcBef>
                        <a:spcAft>
                          <a:spcPts val="0"/>
                        </a:spcAft>
                        <a:tabLst>
                          <a:tab pos="1200150" algn="l"/>
                        </a:tabLs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34466" marR="34466" marT="0" marB="0"/>
                </a:tc>
                <a:extLst>
                  <a:ext uri="{0D108BD9-81ED-4DB2-BD59-A6C34878D82A}">
                    <a16:rowId xmlns:a16="http://schemas.microsoft.com/office/drawing/2014/main" val="1738469685"/>
                  </a:ext>
                </a:extLst>
              </a:tr>
              <a:tr h="421254">
                <a:tc>
                  <a:txBody>
                    <a:bodyPr/>
                    <a:lstStyle/>
                    <a:p>
                      <a:pPr marL="0" marR="0" algn="just">
                        <a:spcBef>
                          <a:spcPts val="0"/>
                        </a:spcBef>
                        <a:spcAft>
                          <a:spcPts val="0"/>
                        </a:spcAft>
                        <a:tabLst>
                          <a:tab pos="1200150" algn="l"/>
                        </a:tabLst>
                      </a:pPr>
                      <a:r>
                        <a:rPr lang="en-US" sz="1000" dirty="0">
                          <a:effectLst/>
                        </a:rPr>
                        <a:t>19.1c</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19.1b+</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Cut-Line on ln(CH) vs. ln(CL) (2018 combined data) for maturity determination</a:t>
                      </a:r>
                    </a:p>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Logistic curve fitted to Cut-Line estimated maturity proportions</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34466" marR="34466" marT="0" marB="0"/>
                </a:tc>
                <a:extLst>
                  <a:ext uri="{0D108BD9-81ED-4DB2-BD59-A6C34878D82A}">
                    <a16:rowId xmlns:a16="http://schemas.microsoft.com/office/drawing/2014/main" val="1658228955"/>
                  </a:ext>
                </a:extLst>
              </a:tr>
              <a:tr h="337003">
                <a:tc>
                  <a:txBody>
                    <a:bodyPr/>
                    <a:lstStyle/>
                    <a:p>
                      <a:pPr marL="0" marR="0" algn="just">
                        <a:spcBef>
                          <a:spcPts val="0"/>
                        </a:spcBef>
                        <a:spcAft>
                          <a:spcPts val="0"/>
                        </a:spcAft>
                        <a:tabLst>
                          <a:tab pos="1200150" algn="l"/>
                        </a:tabLst>
                      </a:pPr>
                      <a:r>
                        <a:rPr lang="en-US" sz="1000" dirty="0">
                          <a:effectLst/>
                        </a:rPr>
                        <a:t>19.1ca</a:t>
                      </a:r>
                    </a:p>
                    <a:p>
                      <a:pPr marL="0" marR="0" algn="just">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10% below the fitted Cut-Line for maturity determination</a:t>
                      </a:r>
                    </a:p>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34466" marR="34466" marT="0" marB="0"/>
                </a:tc>
                <a:extLst>
                  <a:ext uri="{0D108BD9-81ED-4DB2-BD59-A6C34878D82A}">
                    <a16:rowId xmlns:a16="http://schemas.microsoft.com/office/drawing/2014/main" val="2473366172"/>
                  </a:ext>
                </a:extLst>
              </a:tr>
              <a:tr h="421254">
                <a:tc>
                  <a:txBody>
                    <a:bodyPr/>
                    <a:lstStyle/>
                    <a:p>
                      <a:pPr marL="0" marR="0" algn="just">
                        <a:spcBef>
                          <a:spcPts val="0"/>
                        </a:spcBef>
                        <a:spcAft>
                          <a:spcPts val="0"/>
                        </a:spcAft>
                        <a:tabLst>
                          <a:tab pos="1200150" algn="l"/>
                        </a:tabLst>
                      </a:pPr>
                      <a:r>
                        <a:rPr lang="en-US" sz="1000" dirty="0">
                          <a:effectLst/>
                        </a:rPr>
                        <a:t>19.1d</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19.1c+ EAG 2015–2018 Cooperative Survey CPUE index</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Cut-Line on ln(CH) vs. ln(CL) (2018 combined data) for maturity determination</a:t>
                      </a:r>
                    </a:p>
                    <a:p>
                      <a:pPr marL="0" marR="0">
                        <a:spcBef>
                          <a:spcPts val="0"/>
                        </a:spcBef>
                        <a:spcAft>
                          <a:spcPts val="0"/>
                        </a:spcAft>
                        <a:tabLst>
                          <a:tab pos="12001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34466" marR="34466" marT="0" marB="0"/>
                </a:tc>
                <a:tc>
                  <a:txBody>
                    <a:bodyPr/>
                    <a:lstStyle/>
                    <a:p>
                      <a:pPr marL="0" marR="0">
                        <a:spcBef>
                          <a:spcPts val="0"/>
                        </a:spcBef>
                        <a:spcAft>
                          <a:spcPts val="0"/>
                        </a:spcAft>
                        <a:tabLst>
                          <a:tab pos="1200150" algn="l"/>
                        </a:tabLst>
                      </a:pPr>
                      <a:r>
                        <a:rPr lang="en-US" sz="1000" dirty="0">
                          <a:effectLst/>
                        </a:rPr>
                        <a:t>EAG:1985-2016;</a:t>
                      </a:r>
                      <a:endParaRPr lang="en-US" sz="1000" dirty="0">
                        <a:effectLst/>
                        <a:latin typeface="Times New Roman" panose="02020603050405020304" pitchFamily="18" charset="0"/>
                        <a:ea typeface="Times New Roman" panose="02020603050405020304" pitchFamily="18" charset="0"/>
                      </a:endParaRPr>
                    </a:p>
                  </a:txBody>
                  <a:tcPr marL="34466" marR="34466" marT="0" marB="0"/>
                </a:tc>
                <a:extLst>
                  <a:ext uri="{0D108BD9-81ED-4DB2-BD59-A6C34878D82A}">
                    <a16:rowId xmlns:a16="http://schemas.microsoft.com/office/drawing/2014/main" val="3672663586"/>
                  </a:ext>
                </a:extLst>
              </a:tr>
            </a:tbl>
          </a:graphicData>
        </a:graphic>
      </p:graphicFrame>
    </p:spTree>
    <p:extLst>
      <p:ext uri="{BB962C8B-B14F-4D97-AF65-F5344CB8AC3E}">
        <p14:creationId xmlns:p14="http://schemas.microsoft.com/office/powerpoint/2010/main" val="65805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01001" y="152400"/>
            <a:ext cx="941203" cy="301752"/>
          </a:xfrm>
        </p:spPr>
        <p:txBody>
          <a:bodyPr/>
          <a:lstStyle/>
          <a:p>
            <a:fld id="{28D1B9BE-D941-4EEF-A5AD-4384CF3F4BCC}" type="slidenum">
              <a:rPr lang="en-US" smtClean="0"/>
              <a:pPr/>
              <a:t>18</a:t>
            </a:fld>
            <a:endParaRPr lang="en-US" dirty="0"/>
          </a:p>
        </p:txBody>
      </p:sp>
      <p:sp>
        <p:nvSpPr>
          <p:cNvPr id="4" name="TextBox 3"/>
          <p:cNvSpPr txBox="1"/>
          <p:nvPr/>
        </p:nvSpPr>
        <p:spPr>
          <a:xfrm>
            <a:off x="1142999" y="152400"/>
            <a:ext cx="6171415" cy="369332"/>
          </a:xfrm>
          <a:prstGeom prst="rect">
            <a:avLst/>
          </a:prstGeom>
          <a:noFill/>
        </p:spPr>
        <p:txBody>
          <a:bodyPr wrap="square" rtlCol="0">
            <a:spAutoFit/>
          </a:bodyPr>
          <a:lstStyle/>
          <a:p>
            <a:r>
              <a:rPr lang="en-US" dirty="0"/>
              <a:t>Table A. </a:t>
            </a:r>
            <a:r>
              <a:rPr lang="en-US" dirty="0">
                <a:solidFill>
                  <a:srgbClr val="FF0000"/>
                </a:solidFill>
              </a:rPr>
              <a:t>EAG</a:t>
            </a:r>
            <a:r>
              <a:rPr lang="en-US" dirty="0"/>
              <a:t> and </a:t>
            </a:r>
            <a:r>
              <a:rPr lang="en-US" dirty="0">
                <a:solidFill>
                  <a:srgbClr val="FF0000"/>
                </a:solidFill>
              </a:rPr>
              <a:t>WAG</a:t>
            </a:r>
            <a:r>
              <a:rPr lang="en-US" dirty="0"/>
              <a:t> model scenarios continued </a:t>
            </a:r>
          </a:p>
        </p:txBody>
      </p:sp>
      <p:graphicFrame>
        <p:nvGraphicFramePr>
          <p:cNvPr id="5" name="Table 4">
            <a:extLst>
              <a:ext uri="{FF2B5EF4-FFF2-40B4-BE49-F238E27FC236}">
                <a16:creationId xmlns:a16="http://schemas.microsoft.com/office/drawing/2014/main" id="{C239324A-766D-469D-9297-03387D7AF4A7}"/>
              </a:ext>
            </a:extLst>
          </p:cNvPr>
          <p:cNvGraphicFramePr>
            <a:graphicFrameLocks noGrp="1"/>
          </p:cNvGraphicFramePr>
          <p:nvPr>
            <p:extLst>
              <p:ext uri="{D42A27DB-BD31-4B8C-83A1-F6EECF244321}">
                <p14:modId xmlns:p14="http://schemas.microsoft.com/office/powerpoint/2010/main" val="826956227"/>
              </p:ext>
            </p:extLst>
          </p:nvPr>
        </p:nvGraphicFramePr>
        <p:xfrm>
          <a:off x="914399" y="521732"/>
          <a:ext cx="7315201" cy="6217920"/>
        </p:xfrm>
        <a:graphic>
          <a:graphicData uri="http://schemas.openxmlformats.org/drawingml/2006/table">
            <a:tbl>
              <a:tblPr firstRow="1" firstCol="1" bandRow="1">
                <a:tableStyleId>{5C22544A-7EE6-4342-B048-85BDC9FD1C3A}</a:tableStyleId>
              </a:tblPr>
              <a:tblGrid>
                <a:gridCol w="1141124">
                  <a:extLst>
                    <a:ext uri="{9D8B030D-6E8A-4147-A177-3AD203B41FA5}">
                      <a16:colId xmlns:a16="http://schemas.microsoft.com/office/drawing/2014/main" val="2375970687"/>
                    </a:ext>
                  </a:extLst>
                </a:gridCol>
                <a:gridCol w="1971354">
                  <a:extLst>
                    <a:ext uri="{9D8B030D-6E8A-4147-A177-3AD203B41FA5}">
                      <a16:colId xmlns:a16="http://schemas.microsoft.com/office/drawing/2014/main" val="2553906340"/>
                    </a:ext>
                  </a:extLst>
                </a:gridCol>
                <a:gridCol w="1589800">
                  <a:extLst>
                    <a:ext uri="{9D8B030D-6E8A-4147-A177-3AD203B41FA5}">
                      <a16:colId xmlns:a16="http://schemas.microsoft.com/office/drawing/2014/main" val="1077373901"/>
                    </a:ext>
                  </a:extLst>
                </a:gridCol>
                <a:gridCol w="1653391">
                  <a:extLst>
                    <a:ext uri="{9D8B030D-6E8A-4147-A177-3AD203B41FA5}">
                      <a16:colId xmlns:a16="http://schemas.microsoft.com/office/drawing/2014/main" val="723249501"/>
                    </a:ext>
                  </a:extLst>
                </a:gridCol>
                <a:gridCol w="959532">
                  <a:extLst>
                    <a:ext uri="{9D8B030D-6E8A-4147-A177-3AD203B41FA5}">
                      <a16:colId xmlns:a16="http://schemas.microsoft.com/office/drawing/2014/main" val="655876844"/>
                    </a:ext>
                  </a:extLst>
                </a:gridCol>
              </a:tblGrid>
              <a:tr h="1045364">
                <a:tc>
                  <a:txBody>
                    <a:bodyPr/>
                    <a:lstStyle/>
                    <a:p>
                      <a:pPr marL="0" marR="0" algn="just">
                        <a:spcBef>
                          <a:spcPts val="0"/>
                        </a:spcBef>
                        <a:spcAft>
                          <a:spcPts val="0"/>
                        </a:spcAft>
                        <a:tabLst>
                          <a:tab pos="1200150" algn="l"/>
                        </a:tabLst>
                      </a:pPr>
                      <a:r>
                        <a:rPr lang="en-US" sz="1200" dirty="0">
                          <a:effectLst/>
                        </a:rPr>
                        <a:t>19.2</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Year:Area interaction for observer CPUE standardization. Fish ticket CPUE standardization by lognormal</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Segmented regression on log(CH/CL) vs CL (EAG: 1991 data and WAG: 1984 data)</a:t>
                      </a:r>
                    </a:p>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Knife-edge maturity 111 mm CL for EAG and WAG</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1987-2012</a:t>
                      </a:r>
                      <a:endParaRPr lang="en-US" sz="1200" dirty="0">
                        <a:effectLst/>
                        <a:latin typeface="Times New Roman" panose="02020603050405020304" pitchFamily="18" charset="0"/>
                        <a:ea typeface="Times New Roman" panose="02020603050405020304" pitchFamily="18" charset="0"/>
                      </a:endParaRPr>
                    </a:p>
                  </a:txBody>
                  <a:tcPr marL="38743" marR="38743" marT="0" marB="0"/>
                </a:tc>
                <a:extLst>
                  <a:ext uri="{0D108BD9-81ED-4DB2-BD59-A6C34878D82A}">
                    <a16:rowId xmlns:a16="http://schemas.microsoft.com/office/drawing/2014/main" val="4079923975"/>
                  </a:ext>
                </a:extLst>
              </a:tr>
              <a:tr h="746689">
                <a:tc>
                  <a:txBody>
                    <a:bodyPr/>
                    <a:lstStyle/>
                    <a:p>
                      <a:pPr marL="0" marR="0" algn="just">
                        <a:spcBef>
                          <a:spcPts val="0"/>
                        </a:spcBef>
                        <a:spcAft>
                          <a:spcPts val="0"/>
                        </a:spcAft>
                        <a:tabLst>
                          <a:tab pos="1200150" algn="l"/>
                        </a:tabLst>
                      </a:pPr>
                      <a:r>
                        <a:rPr lang="en-US" sz="1200" dirty="0">
                          <a:effectLst/>
                        </a:rPr>
                        <a:t>19.2a</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19.2+</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EAG:1985-2016; WAG:1987-2016</a:t>
                      </a:r>
                    </a:p>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8743" marR="38743" marT="0" marB="0"/>
                </a:tc>
                <a:extLst>
                  <a:ext uri="{0D108BD9-81ED-4DB2-BD59-A6C34878D82A}">
                    <a16:rowId xmlns:a16="http://schemas.microsoft.com/office/drawing/2014/main" val="1811268462"/>
                  </a:ext>
                </a:extLst>
              </a:tr>
              <a:tr h="1173368">
                <a:tc>
                  <a:txBody>
                    <a:bodyPr/>
                    <a:lstStyle/>
                    <a:p>
                      <a:pPr marL="0" marR="0" algn="just">
                        <a:spcBef>
                          <a:spcPts val="0"/>
                        </a:spcBef>
                        <a:spcAft>
                          <a:spcPts val="0"/>
                        </a:spcAft>
                        <a:tabLst>
                          <a:tab pos="1200150" algn="l"/>
                        </a:tabLst>
                      </a:pPr>
                      <a:r>
                        <a:rPr lang="en-US" sz="1200" dirty="0">
                          <a:effectLst/>
                        </a:rPr>
                        <a:t>19.2b</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19.2a+Fish ticket CPUE standardization by negative binomial</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Segmented regression on log(CH/CL) vs CL (2018 combined data) for maturity determination</a:t>
                      </a:r>
                    </a:p>
                    <a:p>
                      <a:pPr marL="0" marR="0">
                        <a:spcBef>
                          <a:spcPts val="0"/>
                        </a:spcBef>
                        <a:spcAft>
                          <a:spcPts val="0"/>
                        </a:spcAft>
                        <a:tabLst>
                          <a:tab pos="1200150" algn="l"/>
                        </a:tabLst>
                      </a:pPr>
                      <a:r>
                        <a:rPr lang="en-US" sz="1200" dirty="0">
                          <a:effectLst/>
                        </a:rPr>
                        <a:t> </a:t>
                      </a:r>
                    </a:p>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Logistic curve fitted to Segmented regression estimated maturity proportions</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38743" marR="38743" marT="0" marB="0"/>
                </a:tc>
                <a:extLst>
                  <a:ext uri="{0D108BD9-81ED-4DB2-BD59-A6C34878D82A}">
                    <a16:rowId xmlns:a16="http://schemas.microsoft.com/office/drawing/2014/main" val="2691136470"/>
                  </a:ext>
                </a:extLst>
              </a:tr>
              <a:tr h="789356">
                <a:tc>
                  <a:txBody>
                    <a:bodyPr/>
                    <a:lstStyle/>
                    <a:p>
                      <a:pPr marL="0" marR="0" algn="just">
                        <a:spcBef>
                          <a:spcPts val="0"/>
                        </a:spcBef>
                        <a:spcAft>
                          <a:spcPts val="0"/>
                        </a:spcAft>
                        <a:tabLst>
                          <a:tab pos="1200150" algn="l"/>
                        </a:tabLst>
                      </a:pPr>
                      <a:r>
                        <a:rPr lang="en-US" sz="1200" dirty="0">
                          <a:effectLst/>
                        </a:rPr>
                        <a:t>19.2ba</a:t>
                      </a:r>
                    </a:p>
                    <a:p>
                      <a:pPr marL="0" marR="0" algn="just">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25% below the fitted segmented regression line for maturity determination</a:t>
                      </a:r>
                    </a:p>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38743" marR="38743" marT="0" marB="0"/>
                </a:tc>
                <a:extLst>
                  <a:ext uri="{0D108BD9-81ED-4DB2-BD59-A6C34878D82A}">
                    <a16:rowId xmlns:a16="http://schemas.microsoft.com/office/drawing/2014/main" val="2607537551"/>
                  </a:ext>
                </a:extLst>
              </a:tr>
              <a:tr h="1002696">
                <a:tc>
                  <a:txBody>
                    <a:bodyPr/>
                    <a:lstStyle/>
                    <a:p>
                      <a:pPr marL="0" marR="0" algn="just">
                        <a:spcBef>
                          <a:spcPts val="0"/>
                        </a:spcBef>
                        <a:spcAft>
                          <a:spcPts val="0"/>
                        </a:spcAft>
                        <a:tabLst>
                          <a:tab pos="1200150" algn="l"/>
                        </a:tabLst>
                      </a:pPr>
                      <a:r>
                        <a:rPr lang="en-US" sz="1200" dirty="0">
                          <a:effectLst/>
                        </a:rPr>
                        <a:t>19.2c</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19.2b+</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Cut-Line analysis on ln(CH) vs. ln(CL) (2018 combined data) for maturity determination</a:t>
                      </a:r>
                    </a:p>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Logistic curve fitted to Cut-Line estimated maturity proportions</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38743" marR="38743" marT="0" marB="0"/>
                </a:tc>
                <a:extLst>
                  <a:ext uri="{0D108BD9-81ED-4DB2-BD59-A6C34878D82A}">
                    <a16:rowId xmlns:a16="http://schemas.microsoft.com/office/drawing/2014/main" val="2042177830"/>
                  </a:ext>
                </a:extLst>
              </a:tr>
              <a:tr h="542351">
                <a:tc>
                  <a:txBody>
                    <a:bodyPr/>
                    <a:lstStyle/>
                    <a:p>
                      <a:pPr marL="0" marR="0" algn="just">
                        <a:spcBef>
                          <a:spcPts val="0"/>
                        </a:spcBef>
                        <a:spcAft>
                          <a:spcPts val="0"/>
                        </a:spcAft>
                        <a:tabLst>
                          <a:tab pos="1200150" algn="l"/>
                        </a:tabLst>
                      </a:pPr>
                      <a:r>
                        <a:rPr lang="en-US" sz="1200" dirty="0">
                          <a:effectLst/>
                        </a:rPr>
                        <a:t>19.2ca</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10% below the fitted Cut-Line for maturity determination</a:t>
                      </a:r>
                    </a:p>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38743" marR="38743" marT="0" marB="0"/>
                </a:tc>
                <a:tc>
                  <a:txBody>
                    <a:bodyPr/>
                    <a:lstStyle/>
                    <a:p>
                      <a:pPr marL="0" marR="0">
                        <a:spcBef>
                          <a:spcPts val="0"/>
                        </a:spcBef>
                        <a:spcAft>
                          <a:spcPts val="0"/>
                        </a:spcAft>
                        <a:tabLst>
                          <a:tab pos="1200150" algn="l"/>
                        </a:tabLs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38743" marR="38743" marT="0" marB="0"/>
                </a:tc>
                <a:extLst>
                  <a:ext uri="{0D108BD9-81ED-4DB2-BD59-A6C34878D82A}">
                    <a16:rowId xmlns:a16="http://schemas.microsoft.com/office/drawing/2014/main" val="3443049637"/>
                  </a:ext>
                </a:extLst>
              </a:tr>
            </a:tbl>
          </a:graphicData>
        </a:graphic>
      </p:graphicFrame>
    </p:spTree>
    <p:extLst>
      <p:ext uri="{BB962C8B-B14F-4D97-AF65-F5344CB8AC3E}">
        <p14:creationId xmlns:p14="http://schemas.microsoft.com/office/powerpoint/2010/main" val="14580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D82D-837C-4DBB-A762-10F0AA03A275}"/>
              </a:ext>
            </a:extLst>
          </p:cNvPr>
          <p:cNvSpPr>
            <a:spLocks noGrp="1"/>
          </p:cNvSpPr>
          <p:nvPr>
            <p:ph type="title"/>
          </p:nvPr>
        </p:nvSpPr>
        <p:spPr>
          <a:xfrm>
            <a:off x="533400" y="1215729"/>
            <a:ext cx="7315200" cy="609600"/>
          </a:xfrm>
        </p:spPr>
        <p:txBody>
          <a:bodyPr>
            <a:normAutofit fontScale="90000"/>
          </a:bodyPr>
          <a:lstStyle/>
          <a:p>
            <a:pPr lvl="1"/>
            <a:r>
              <a:rPr lang="en-US" i="1" dirty="0"/>
              <a:t>1.2  Commercial fishery CPUE index by non-interaction model:</a:t>
            </a:r>
            <a:br>
              <a:rPr lang="en-US" sz="1600" dirty="0"/>
            </a:br>
            <a:r>
              <a:rPr lang="en-US" dirty="0"/>
              <a:t> </a:t>
            </a:r>
            <a:br>
              <a:rPr lang="en-US" sz="1600" dirty="0"/>
            </a:br>
            <a:endParaRPr lang="en-US" dirty="0"/>
          </a:p>
        </p:txBody>
      </p:sp>
      <p:sp>
        <p:nvSpPr>
          <p:cNvPr id="3" name="Text Placeholder 2">
            <a:extLst>
              <a:ext uri="{FF2B5EF4-FFF2-40B4-BE49-F238E27FC236}">
                <a16:creationId xmlns:a16="http://schemas.microsoft.com/office/drawing/2014/main" id="{1E3F9EF4-CDDC-401E-8567-6AF169AE4007}"/>
              </a:ext>
            </a:extLst>
          </p:cNvPr>
          <p:cNvSpPr>
            <a:spLocks noGrp="1"/>
          </p:cNvSpPr>
          <p:nvPr>
            <p:ph type="body" idx="1"/>
          </p:nvPr>
        </p:nvSpPr>
        <p:spPr>
          <a:xfrm>
            <a:off x="609600" y="301329"/>
            <a:ext cx="7315200" cy="689271"/>
          </a:xfrm>
        </p:spPr>
        <p:txBody>
          <a:bodyPr>
            <a:normAutofit/>
          </a:bodyPr>
          <a:lstStyle/>
          <a:p>
            <a:r>
              <a:rPr lang="en-US" sz="2400" dirty="0">
                <a:solidFill>
                  <a:srgbClr val="FF0000"/>
                </a:solidFill>
              </a:rPr>
              <a:t>CPUE standardization</a:t>
            </a:r>
          </a:p>
        </p:txBody>
      </p:sp>
      <p:sp>
        <p:nvSpPr>
          <p:cNvPr id="4" name="Slide Number Placeholder 3">
            <a:extLst>
              <a:ext uri="{FF2B5EF4-FFF2-40B4-BE49-F238E27FC236}">
                <a16:creationId xmlns:a16="http://schemas.microsoft.com/office/drawing/2014/main" id="{5868CE59-4935-496A-9217-EFD7ECF74D33}"/>
              </a:ext>
            </a:extLst>
          </p:cNvPr>
          <p:cNvSpPr>
            <a:spLocks noGrp="1"/>
          </p:cNvSpPr>
          <p:nvPr>
            <p:ph type="sldNum" sz="quarter" idx="12"/>
          </p:nvPr>
        </p:nvSpPr>
        <p:spPr/>
        <p:txBody>
          <a:bodyPr/>
          <a:lstStyle/>
          <a:p>
            <a:fld id="{28D1B9BE-D941-4EEF-A5AD-4384CF3F4BCC}" type="slidenum">
              <a:rPr lang="en-US" smtClean="0"/>
              <a:pPr/>
              <a:t>19</a:t>
            </a:fld>
            <a:endParaRPr lang="en-US" dirty="0"/>
          </a:p>
        </p:txBody>
      </p:sp>
      <p:pic>
        <p:nvPicPr>
          <p:cNvPr id="5" name="Picture 4">
            <a:extLst>
              <a:ext uri="{FF2B5EF4-FFF2-40B4-BE49-F238E27FC236}">
                <a16:creationId xmlns:a16="http://schemas.microsoft.com/office/drawing/2014/main" id="{1E354DAA-C589-40E8-98EC-A2FE8D7A68A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5329"/>
            <a:ext cx="3322040" cy="1832271"/>
          </a:xfrm>
          <a:prstGeom prst="rect">
            <a:avLst/>
          </a:prstGeom>
          <a:noFill/>
          <a:ln>
            <a:noFill/>
          </a:ln>
        </p:spPr>
      </p:pic>
      <p:pic>
        <p:nvPicPr>
          <p:cNvPr id="6" name="Picture 5">
            <a:extLst>
              <a:ext uri="{FF2B5EF4-FFF2-40B4-BE49-F238E27FC236}">
                <a16:creationId xmlns:a16="http://schemas.microsoft.com/office/drawing/2014/main" id="{A766C4A9-5E87-4FBB-929B-2BC05F7C54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199" y="1825329"/>
            <a:ext cx="3810001" cy="1756071"/>
          </a:xfrm>
          <a:prstGeom prst="rect">
            <a:avLst/>
          </a:prstGeom>
          <a:noFill/>
          <a:ln>
            <a:noFill/>
          </a:ln>
        </p:spPr>
      </p:pic>
      <p:sp>
        <p:nvSpPr>
          <p:cNvPr id="7" name="Rectangle 6">
            <a:extLst>
              <a:ext uri="{FF2B5EF4-FFF2-40B4-BE49-F238E27FC236}">
                <a16:creationId xmlns:a16="http://schemas.microsoft.com/office/drawing/2014/main" id="{2B12C463-5322-4BB5-8D9C-ADB094B38DCF}"/>
              </a:ext>
            </a:extLst>
          </p:cNvPr>
          <p:cNvSpPr/>
          <p:nvPr/>
        </p:nvSpPr>
        <p:spPr>
          <a:xfrm>
            <a:off x="293615" y="5672706"/>
            <a:ext cx="7631185" cy="1144031"/>
          </a:xfrm>
          <a:prstGeom prst="rect">
            <a:avLst/>
          </a:prstGeom>
        </p:spPr>
        <p:txBody>
          <a:bodyPr wrap="square">
            <a:spAutoFit/>
          </a:bodyPr>
          <a:lstStyle/>
          <a:p>
            <a:pPr marL="228600" marR="0" algn="just">
              <a:lnSpc>
                <a:spcPct val="200000"/>
              </a:lnSpc>
              <a:spcBef>
                <a:spcPts val="0"/>
              </a:spcBef>
              <a:spcAft>
                <a:spcPts val="0"/>
              </a:spcAft>
            </a:pPr>
            <a:r>
              <a:rPr lang="en-US" sz="1200" dirty="0">
                <a:latin typeface="Arial Rounded MT Bold" panose="020F0704030504030204" pitchFamily="34" charset="0"/>
                <a:ea typeface="Times New Roman" panose="02020603050405020304" pitchFamily="18" charset="0"/>
              </a:rPr>
              <a:t>Figures A.7 and A.8. Studentized residual plots for GLM fit to </a:t>
            </a:r>
            <a:r>
              <a:rPr lang="en-US" sz="1200" dirty="0">
                <a:solidFill>
                  <a:srgbClr val="FF0000"/>
                </a:solidFill>
                <a:latin typeface="Arial Rounded MT Bold" panose="020F0704030504030204" pitchFamily="34" charset="0"/>
                <a:ea typeface="Times New Roman" panose="02020603050405020304" pitchFamily="18" charset="0"/>
              </a:rPr>
              <a:t>EAG </a:t>
            </a:r>
            <a:r>
              <a:rPr lang="en-US" sz="1200" dirty="0">
                <a:latin typeface="Arial Rounded MT Bold" panose="020F0704030504030204" pitchFamily="34" charset="0"/>
                <a:ea typeface="Times New Roman" panose="02020603050405020304" pitchFamily="18" charset="0"/>
              </a:rPr>
              <a:t>(top two panels) and </a:t>
            </a:r>
            <a:r>
              <a:rPr lang="en-US" sz="1200" dirty="0">
                <a:solidFill>
                  <a:srgbClr val="FF0000"/>
                </a:solidFill>
                <a:latin typeface="Arial Rounded MT Bold" panose="020F0704030504030204" pitchFamily="34" charset="0"/>
                <a:ea typeface="Times New Roman" panose="02020603050405020304" pitchFamily="18" charset="0"/>
              </a:rPr>
              <a:t>WAG</a:t>
            </a:r>
            <a:r>
              <a:rPr lang="en-US" sz="1200" dirty="0">
                <a:latin typeface="Arial Rounded MT Bold" panose="020F0704030504030204" pitchFamily="34" charset="0"/>
                <a:ea typeface="Times New Roman" panose="02020603050405020304" pitchFamily="18" charset="0"/>
              </a:rPr>
              <a:t>  (bottom two panels) fisheries CPUE data. Left panel plots are for lognormal errors and right panel plots are for negative binomial errors. The 1985/86–1998/99 fish ticket data set was used. </a:t>
            </a:r>
            <a:endParaRPr lang="en-US" sz="1200" dirty="0">
              <a:effectLst/>
              <a:latin typeface="Arial Rounded MT Bold" panose="020F0704030504030204" pitchFamily="34" charset="0"/>
              <a:ea typeface="Times New Roman" panose="02020603050405020304" pitchFamily="18" charset="0"/>
            </a:endParaRPr>
          </a:p>
        </p:txBody>
      </p:sp>
      <p:pic>
        <p:nvPicPr>
          <p:cNvPr id="8" name="Picture 7">
            <a:extLst>
              <a:ext uri="{FF2B5EF4-FFF2-40B4-BE49-F238E27FC236}">
                <a16:creationId xmlns:a16="http://schemas.microsoft.com/office/drawing/2014/main" id="{1271B3B7-F9C8-41D5-9FF6-DE7D487DA38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440" y="3711038"/>
            <a:ext cx="3352800" cy="2037868"/>
          </a:xfrm>
          <a:prstGeom prst="rect">
            <a:avLst/>
          </a:prstGeom>
          <a:noFill/>
          <a:ln>
            <a:noFill/>
          </a:ln>
        </p:spPr>
      </p:pic>
      <p:pic>
        <p:nvPicPr>
          <p:cNvPr id="9" name="Picture 8">
            <a:extLst>
              <a:ext uri="{FF2B5EF4-FFF2-40B4-BE49-F238E27FC236}">
                <a16:creationId xmlns:a16="http://schemas.microsoft.com/office/drawing/2014/main" id="{89CBFB23-F3E4-48D9-B164-A97A5EF0BDF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199" y="3657600"/>
            <a:ext cx="3810001" cy="2136687"/>
          </a:xfrm>
          <a:prstGeom prst="rect">
            <a:avLst/>
          </a:prstGeom>
          <a:noFill/>
          <a:ln>
            <a:noFill/>
          </a:ln>
        </p:spPr>
      </p:pic>
    </p:spTree>
    <p:extLst>
      <p:ext uri="{BB962C8B-B14F-4D97-AF65-F5344CB8AC3E}">
        <p14:creationId xmlns:p14="http://schemas.microsoft.com/office/powerpoint/2010/main" val="306101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E6C3CD0-CBDF-4205-8311-7FB3AA2DC4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004" y="3431796"/>
            <a:ext cx="5960076" cy="3342005"/>
          </a:xfrm>
          <a:prstGeom prst="rect">
            <a:avLst/>
          </a:prstGeom>
          <a:noFill/>
          <a:ln>
            <a:noFill/>
          </a:ln>
        </p:spPr>
      </p:pic>
      <p:pic>
        <p:nvPicPr>
          <p:cNvPr id="20" name="Picture 19">
            <a:extLst>
              <a:ext uri="{FF2B5EF4-FFF2-40B4-BE49-F238E27FC236}">
                <a16:creationId xmlns:a16="http://schemas.microsoft.com/office/drawing/2014/main" id="{D2F217DA-1DC3-4D99-944B-7130423E109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1480" y="96621"/>
            <a:ext cx="5943600" cy="3342005"/>
          </a:xfrm>
          <a:prstGeom prst="rect">
            <a:avLst/>
          </a:prstGeom>
          <a:noFill/>
          <a:ln>
            <a:noFill/>
          </a:ln>
        </p:spPr>
      </p:pic>
      <p:sp>
        <p:nvSpPr>
          <p:cNvPr id="2" name="Title 1"/>
          <p:cNvSpPr>
            <a:spLocks noGrp="1"/>
          </p:cNvSpPr>
          <p:nvPr>
            <p:ph type="title"/>
          </p:nvPr>
        </p:nvSpPr>
        <p:spPr>
          <a:xfrm>
            <a:off x="1584404" y="1524000"/>
            <a:ext cx="990600" cy="457200"/>
          </a:xfrm>
        </p:spPr>
        <p:txBody>
          <a:bodyPr>
            <a:normAutofit/>
          </a:bodyPr>
          <a:lstStyle/>
          <a:p>
            <a:r>
              <a:rPr lang="en-US" sz="2400" dirty="0">
                <a:solidFill>
                  <a:srgbClr val="FF0000"/>
                </a:solidFill>
              </a:rPr>
              <a:t>EAG</a:t>
            </a:r>
            <a:endParaRPr lang="en-US" sz="2400" dirty="0"/>
          </a:p>
        </p:txBody>
      </p:sp>
      <p:sp>
        <p:nvSpPr>
          <p:cNvPr id="7" name="Rectangle 6"/>
          <p:cNvSpPr/>
          <p:nvPr/>
        </p:nvSpPr>
        <p:spPr>
          <a:xfrm>
            <a:off x="1500084" y="3886200"/>
            <a:ext cx="1143000" cy="461665"/>
          </a:xfrm>
          <a:prstGeom prst="rect">
            <a:avLst/>
          </a:prstGeom>
        </p:spPr>
        <p:txBody>
          <a:bodyPr wrap="square">
            <a:spAutoFit/>
          </a:bodyPr>
          <a:lstStyle/>
          <a:p>
            <a:r>
              <a:rPr lang="en-US" sz="2400" dirty="0">
                <a:solidFill>
                  <a:srgbClr val="FF0000"/>
                </a:solidFill>
              </a:rPr>
              <a:t>WAG</a:t>
            </a:r>
            <a:endParaRPr lang="en-US" sz="2400" dirty="0"/>
          </a:p>
        </p:txBody>
      </p:sp>
      <p:sp>
        <p:nvSpPr>
          <p:cNvPr id="3" name="TextBox 2"/>
          <p:cNvSpPr txBox="1"/>
          <p:nvPr/>
        </p:nvSpPr>
        <p:spPr>
          <a:xfrm>
            <a:off x="152399" y="381000"/>
            <a:ext cx="2422605" cy="830997"/>
          </a:xfrm>
          <a:prstGeom prst="rect">
            <a:avLst/>
          </a:prstGeom>
          <a:noFill/>
        </p:spPr>
        <p:txBody>
          <a:bodyPr wrap="square" rtlCol="0">
            <a:spAutoFit/>
          </a:bodyPr>
          <a:lstStyle/>
          <a:p>
            <a:r>
              <a:rPr lang="en-US" sz="1600" dirty="0"/>
              <a:t>Catch (t) and CPUE  </a:t>
            </a:r>
            <a:br>
              <a:rPr lang="en-US" sz="1600" dirty="0"/>
            </a:br>
            <a:r>
              <a:rPr lang="en-US" sz="1600" dirty="0"/>
              <a:t>(number of crab per pot lift), 1985/86–2018/19 </a:t>
            </a:r>
          </a:p>
        </p:txBody>
      </p:sp>
      <p:sp>
        <p:nvSpPr>
          <p:cNvPr id="4" name="Down Arrow 3"/>
          <p:cNvSpPr/>
          <p:nvPr/>
        </p:nvSpPr>
        <p:spPr>
          <a:xfrm flipH="1">
            <a:off x="4672473" y="2603722"/>
            <a:ext cx="50580"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Down Arrow 9"/>
          <p:cNvSpPr/>
          <p:nvPr/>
        </p:nvSpPr>
        <p:spPr>
          <a:xfrm>
            <a:off x="4693918" y="6080989"/>
            <a:ext cx="58270" cy="1348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Down Arrow 4"/>
          <p:cNvSpPr/>
          <p:nvPr/>
        </p:nvSpPr>
        <p:spPr>
          <a:xfrm>
            <a:off x="6061255" y="2287748"/>
            <a:ext cx="45719" cy="609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flipH="1">
            <a:off x="6010049" y="6049435"/>
            <a:ext cx="45719" cy="21819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5152845" y="2806933"/>
            <a:ext cx="45719"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5151674" y="5554694"/>
            <a:ext cx="45719" cy="724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433793" y="2163057"/>
            <a:ext cx="578519" cy="307777"/>
          </a:xfrm>
          <a:prstGeom prst="rect">
            <a:avLst/>
          </a:prstGeom>
          <a:noFill/>
        </p:spPr>
        <p:txBody>
          <a:bodyPr wrap="square" rtlCol="0">
            <a:spAutoFit/>
          </a:bodyPr>
          <a:lstStyle/>
          <a:p>
            <a:r>
              <a:rPr lang="en-US" sz="1400" dirty="0">
                <a:solidFill>
                  <a:srgbClr val="FF0000"/>
                </a:solidFill>
              </a:rPr>
              <a:t>TAC</a:t>
            </a:r>
          </a:p>
        </p:txBody>
      </p:sp>
      <p:sp>
        <p:nvSpPr>
          <p:cNvPr id="23" name="TextBox 22"/>
          <p:cNvSpPr txBox="1"/>
          <p:nvPr/>
        </p:nvSpPr>
        <p:spPr>
          <a:xfrm>
            <a:off x="5862621" y="1964610"/>
            <a:ext cx="1193803" cy="276999"/>
          </a:xfrm>
          <a:prstGeom prst="rect">
            <a:avLst/>
          </a:prstGeom>
          <a:noFill/>
        </p:spPr>
        <p:txBody>
          <a:bodyPr wrap="square" rtlCol="0">
            <a:spAutoFit/>
          </a:bodyPr>
          <a:lstStyle/>
          <a:p>
            <a:r>
              <a:rPr lang="en-US" sz="1200" dirty="0">
                <a:solidFill>
                  <a:srgbClr val="FF0000"/>
                </a:solidFill>
              </a:rPr>
              <a:t>Rationalization</a:t>
            </a:r>
          </a:p>
        </p:txBody>
      </p:sp>
      <p:sp>
        <p:nvSpPr>
          <p:cNvPr id="14" name="TextBox 13"/>
          <p:cNvSpPr txBox="1"/>
          <p:nvPr/>
        </p:nvSpPr>
        <p:spPr>
          <a:xfrm>
            <a:off x="4769180" y="4941035"/>
            <a:ext cx="1476587" cy="461665"/>
          </a:xfrm>
          <a:prstGeom prst="rect">
            <a:avLst/>
          </a:prstGeom>
          <a:noFill/>
        </p:spPr>
        <p:txBody>
          <a:bodyPr wrap="square" rtlCol="0">
            <a:spAutoFit/>
          </a:bodyPr>
          <a:lstStyle/>
          <a:p>
            <a:r>
              <a:rPr lang="en-US" sz="1200" dirty="0">
                <a:solidFill>
                  <a:schemeClr val="tx2">
                    <a:lumMod val="75000"/>
                  </a:schemeClr>
                </a:solidFill>
              </a:rPr>
              <a:t>gear/mesh modification</a:t>
            </a:r>
          </a:p>
        </p:txBody>
      </p:sp>
      <p:sp>
        <p:nvSpPr>
          <p:cNvPr id="9" name="Slide Number Placeholder 8"/>
          <p:cNvSpPr>
            <a:spLocks noGrp="1"/>
          </p:cNvSpPr>
          <p:nvPr>
            <p:ph type="sldNum" sz="quarter" idx="12"/>
          </p:nvPr>
        </p:nvSpPr>
        <p:spPr>
          <a:xfrm>
            <a:off x="8101747" y="152400"/>
            <a:ext cx="941203" cy="301752"/>
          </a:xfrm>
        </p:spPr>
        <p:txBody>
          <a:bodyPr/>
          <a:lstStyle/>
          <a:p>
            <a:fld id="{28D1B9BE-D941-4EEF-A5AD-4384CF3F4BCC}" type="slidenum">
              <a:rPr lang="en-US" smtClean="0"/>
              <a:pPr/>
              <a:t>2</a:t>
            </a:fld>
            <a:endParaRPr lang="en-US" dirty="0"/>
          </a:p>
        </p:txBody>
      </p:sp>
      <p:sp>
        <p:nvSpPr>
          <p:cNvPr id="8" name="TextBox 7"/>
          <p:cNvSpPr txBox="1"/>
          <p:nvPr/>
        </p:nvSpPr>
        <p:spPr>
          <a:xfrm>
            <a:off x="152399" y="4648200"/>
            <a:ext cx="2532079" cy="1569660"/>
          </a:xfrm>
          <a:prstGeom prst="rect">
            <a:avLst/>
          </a:prstGeom>
          <a:noFill/>
        </p:spPr>
        <p:txBody>
          <a:bodyPr wrap="square" rtlCol="0">
            <a:spAutoFit/>
          </a:bodyPr>
          <a:lstStyle/>
          <a:p>
            <a:r>
              <a:rPr lang="en-US" sz="1200" dirty="0"/>
              <a:t>TACs :</a:t>
            </a:r>
          </a:p>
          <a:p>
            <a:endParaRPr lang="en-US" sz="1200" dirty="0"/>
          </a:p>
          <a:p>
            <a:r>
              <a:rPr lang="en-US" sz="1200" dirty="0"/>
              <a:t>2019/20: </a:t>
            </a:r>
          </a:p>
          <a:p>
            <a:r>
              <a:rPr lang="en-US" sz="1200" dirty="0"/>
              <a:t>(1) </a:t>
            </a:r>
            <a:r>
              <a:rPr lang="en-US" sz="1200" dirty="0">
                <a:solidFill>
                  <a:srgbClr val="FF0000"/>
                </a:solidFill>
              </a:rPr>
              <a:t>EAG</a:t>
            </a:r>
            <a:r>
              <a:rPr lang="en-US" sz="1200" dirty="0"/>
              <a:t>:  4.310 million pounds</a:t>
            </a:r>
          </a:p>
          <a:p>
            <a:r>
              <a:rPr lang="en-US" sz="1200" dirty="0"/>
              <a:t>(2) </a:t>
            </a:r>
            <a:r>
              <a:rPr lang="en-US" sz="1200" dirty="0">
                <a:solidFill>
                  <a:srgbClr val="FF0000"/>
                </a:solidFill>
              </a:rPr>
              <a:t>WAG</a:t>
            </a:r>
            <a:r>
              <a:rPr lang="en-US" sz="1200" dirty="0"/>
              <a:t>: 2.870 million pounds</a:t>
            </a:r>
          </a:p>
          <a:p>
            <a:endParaRPr lang="en-US" dirty="0"/>
          </a:p>
          <a:p>
            <a:endParaRPr lang="en-US" dirty="0"/>
          </a:p>
        </p:txBody>
      </p:sp>
    </p:spTree>
    <p:extLst>
      <p:ext uri="{BB962C8B-B14F-4D97-AF65-F5344CB8AC3E}">
        <p14:creationId xmlns:p14="http://schemas.microsoft.com/office/powerpoint/2010/main" val="146125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3F24-7A8A-4911-9779-321548B9280E}"/>
              </a:ext>
            </a:extLst>
          </p:cNvPr>
          <p:cNvSpPr>
            <a:spLocks noGrp="1"/>
          </p:cNvSpPr>
          <p:nvPr>
            <p:ph type="title"/>
          </p:nvPr>
        </p:nvSpPr>
        <p:spPr>
          <a:xfrm>
            <a:off x="315578" y="548797"/>
            <a:ext cx="7924800" cy="1154097"/>
          </a:xfrm>
        </p:spPr>
        <p:txBody>
          <a:bodyPr>
            <a:normAutofit fontScale="90000"/>
          </a:bodyPr>
          <a:lstStyle/>
          <a:p>
            <a:r>
              <a:rPr lang="en-US" dirty="0" err="1"/>
              <a:t>Year:Area</a:t>
            </a:r>
            <a:r>
              <a:rPr lang="en-US" dirty="0"/>
              <a:t> interaction- </a:t>
            </a:r>
            <a:r>
              <a:rPr lang="en-US" dirty="0">
                <a:solidFill>
                  <a:srgbClr val="FF0000"/>
                </a:solidFill>
              </a:rPr>
              <a:t>Hard nut to crack – let us try----Nutcracker</a:t>
            </a:r>
          </a:p>
        </p:txBody>
      </p:sp>
      <p:sp>
        <p:nvSpPr>
          <p:cNvPr id="3" name="Slide Number Placeholder 2">
            <a:extLst>
              <a:ext uri="{FF2B5EF4-FFF2-40B4-BE49-F238E27FC236}">
                <a16:creationId xmlns:a16="http://schemas.microsoft.com/office/drawing/2014/main" id="{3AA04162-2328-4C69-83FA-D1BDE4042FBB}"/>
              </a:ext>
            </a:extLst>
          </p:cNvPr>
          <p:cNvSpPr>
            <a:spLocks noGrp="1"/>
          </p:cNvSpPr>
          <p:nvPr>
            <p:ph type="sldNum" sz="quarter" idx="12"/>
          </p:nvPr>
        </p:nvSpPr>
        <p:spPr/>
        <p:txBody>
          <a:bodyPr/>
          <a:lstStyle/>
          <a:p>
            <a:fld id="{28D1B9BE-D941-4EEF-A5AD-4384CF3F4BCC}" type="slidenum">
              <a:rPr lang="en-US" smtClean="0"/>
              <a:pPr/>
              <a:t>20</a:t>
            </a:fld>
            <a:endParaRPr lang="en-US" dirty="0"/>
          </a:p>
        </p:txBody>
      </p:sp>
      <p:pic>
        <p:nvPicPr>
          <p:cNvPr id="5" name="Picture 4">
            <a:extLst>
              <a:ext uri="{FF2B5EF4-FFF2-40B4-BE49-F238E27FC236}">
                <a16:creationId xmlns:a16="http://schemas.microsoft.com/office/drawing/2014/main" id="{3FB4AB6D-FDE1-41E8-B621-9C143693F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981200"/>
            <a:ext cx="5791199" cy="3886199"/>
          </a:xfrm>
          <a:prstGeom prst="rect">
            <a:avLst/>
          </a:prstGeom>
        </p:spPr>
      </p:pic>
    </p:spTree>
    <p:extLst>
      <p:ext uri="{BB962C8B-B14F-4D97-AF65-F5344CB8AC3E}">
        <p14:creationId xmlns:p14="http://schemas.microsoft.com/office/powerpoint/2010/main" val="84202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469816" y="288952"/>
            <a:ext cx="7315200" cy="381000"/>
          </a:xfrm>
        </p:spPr>
        <p:txBody>
          <a:bodyPr>
            <a:normAutofit fontScale="90000"/>
          </a:bodyPr>
          <a:lstStyle/>
          <a:p>
            <a:r>
              <a:rPr lang="en-US" sz="1800" i="1" dirty="0"/>
              <a:t>2. Estimation of observer CPUE index by  the Year:Area interaction model</a:t>
            </a:r>
            <a:endParaRPr lang="en-US" sz="18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21</a:t>
            </a:fld>
            <a:endParaRPr lang="en-US" dirty="0"/>
          </a:p>
        </p:txBody>
      </p:sp>
      <p:pic>
        <p:nvPicPr>
          <p:cNvPr id="5" name="Picture 4">
            <a:extLst>
              <a:ext uri="{FF2B5EF4-FFF2-40B4-BE49-F238E27FC236}">
                <a16:creationId xmlns:a16="http://schemas.microsoft.com/office/drawing/2014/main" id="{A8191D7B-3668-4A97-B9A6-59E020E89A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50550"/>
            <a:ext cx="8229600" cy="4974482"/>
          </a:xfrm>
          <a:prstGeom prst="rect">
            <a:avLst/>
          </a:prstGeom>
          <a:noFill/>
          <a:ln>
            <a:noFill/>
          </a:ln>
        </p:spPr>
      </p:pic>
      <p:sp>
        <p:nvSpPr>
          <p:cNvPr id="6" name="TextBox 5">
            <a:extLst>
              <a:ext uri="{FF2B5EF4-FFF2-40B4-BE49-F238E27FC236}">
                <a16:creationId xmlns:a16="http://schemas.microsoft.com/office/drawing/2014/main" id="{F7C0284E-2392-4061-8259-F400BC8E8F46}"/>
              </a:ext>
            </a:extLst>
          </p:cNvPr>
          <p:cNvSpPr txBox="1"/>
          <p:nvPr/>
        </p:nvSpPr>
        <p:spPr>
          <a:xfrm>
            <a:off x="228600" y="6084876"/>
            <a:ext cx="8027018" cy="646331"/>
          </a:xfrm>
          <a:prstGeom prst="rect">
            <a:avLst/>
          </a:prstGeom>
          <a:noFill/>
        </p:spPr>
        <p:txBody>
          <a:bodyPr wrap="square" rtlCol="0">
            <a:spAutoFit/>
          </a:bodyPr>
          <a:lstStyle/>
          <a:p>
            <a:r>
              <a:rPr lang="en-US" dirty="0"/>
              <a:t>Figure A.9. The 1995/96 – 2018/19 observer pot samples enmeshed in 10 blocks.</a:t>
            </a:r>
          </a:p>
        </p:txBody>
      </p:sp>
      <p:sp>
        <p:nvSpPr>
          <p:cNvPr id="8" name="Text Placeholder 7">
            <a:extLst>
              <a:ext uri="{FF2B5EF4-FFF2-40B4-BE49-F238E27FC236}">
                <a16:creationId xmlns:a16="http://schemas.microsoft.com/office/drawing/2014/main" id="{3DA08DFC-9197-4D0A-BCF8-ACE3CBCFB1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398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8132534" y="76200"/>
            <a:ext cx="941203" cy="301752"/>
          </a:xfrm>
        </p:spPr>
        <p:txBody>
          <a:bodyPr/>
          <a:lstStyle/>
          <a:p>
            <a:fld id="{28D1B9BE-D941-4EEF-A5AD-4384CF3F4BCC}" type="slidenum">
              <a:rPr lang="en-US" smtClean="0"/>
              <a:pPr/>
              <a:t>22</a:t>
            </a:fld>
            <a:endParaRPr lang="en-US" dirty="0"/>
          </a:p>
        </p:txBody>
      </p:sp>
      <p:graphicFrame>
        <p:nvGraphicFramePr>
          <p:cNvPr id="9" name="Table 8">
            <a:extLst>
              <a:ext uri="{FF2B5EF4-FFF2-40B4-BE49-F238E27FC236}">
                <a16:creationId xmlns:a16="http://schemas.microsoft.com/office/drawing/2014/main" id="{41A5C6D4-D733-4AC1-A9A6-CCA1A75CCEB8}"/>
              </a:ext>
            </a:extLst>
          </p:cNvPr>
          <p:cNvGraphicFramePr>
            <a:graphicFrameLocks noGrp="1"/>
          </p:cNvGraphicFramePr>
          <p:nvPr>
            <p:extLst>
              <p:ext uri="{D42A27DB-BD31-4B8C-83A1-F6EECF244321}">
                <p14:modId xmlns:p14="http://schemas.microsoft.com/office/powerpoint/2010/main" val="2618369008"/>
              </p:ext>
            </p:extLst>
          </p:nvPr>
        </p:nvGraphicFramePr>
        <p:xfrm>
          <a:off x="228600" y="1525850"/>
          <a:ext cx="8305798" cy="4990639"/>
        </p:xfrm>
        <a:graphic>
          <a:graphicData uri="http://schemas.openxmlformats.org/drawingml/2006/table">
            <a:tbl>
              <a:tblPr firstRow="1" firstCol="1" bandRow="1">
                <a:tableStyleId>{5C22544A-7EE6-4342-B048-85BDC9FD1C3A}</a:tableStyleId>
              </a:tblPr>
              <a:tblGrid>
                <a:gridCol w="609600">
                  <a:extLst>
                    <a:ext uri="{9D8B030D-6E8A-4147-A177-3AD203B41FA5}">
                      <a16:colId xmlns:a16="http://schemas.microsoft.com/office/drawing/2014/main" val="300750009"/>
                    </a:ext>
                  </a:extLst>
                </a:gridCol>
                <a:gridCol w="685800">
                  <a:extLst>
                    <a:ext uri="{9D8B030D-6E8A-4147-A177-3AD203B41FA5}">
                      <a16:colId xmlns:a16="http://schemas.microsoft.com/office/drawing/2014/main" val="2064437644"/>
                    </a:ext>
                  </a:extLst>
                </a:gridCol>
                <a:gridCol w="685800">
                  <a:extLst>
                    <a:ext uri="{9D8B030D-6E8A-4147-A177-3AD203B41FA5}">
                      <a16:colId xmlns:a16="http://schemas.microsoft.com/office/drawing/2014/main" val="3341029521"/>
                    </a:ext>
                  </a:extLst>
                </a:gridCol>
                <a:gridCol w="685800">
                  <a:extLst>
                    <a:ext uri="{9D8B030D-6E8A-4147-A177-3AD203B41FA5}">
                      <a16:colId xmlns:a16="http://schemas.microsoft.com/office/drawing/2014/main" val="2635139187"/>
                    </a:ext>
                  </a:extLst>
                </a:gridCol>
                <a:gridCol w="854417">
                  <a:extLst>
                    <a:ext uri="{9D8B030D-6E8A-4147-A177-3AD203B41FA5}">
                      <a16:colId xmlns:a16="http://schemas.microsoft.com/office/drawing/2014/main" val="2251933226"/>
                    </a:ext>
                  </a:extLst>
                </a:gridCol>
                <a:gridCol w="832066">
                  <a:extLst>
                    <a:ext uri="{9D8B030D-6E8A-4147-A177-3AD203B41FA5}">
                      <a16:colId xmlns:a16="http://schemas.microsoft.com/office/drawing/2014/main" val="3631560199"/>
                    </a:ext>
                  </a:extLst>
                </a:gridCol>
                <a:gridCol w="832066">
                  <a:extLst>
                    <a:ext uri="{9D8B030D-6E8A-4147-A177-3AD203B41FA5}">
                      <a16:colId xmlns:a16="http://schemas.microsoft.com/office/drawing/2014/main" val="3609094659"/>
                    </a:ext>
                  </a:extLst>
                </a:gridCol>
                <a:gridCol w="802348">
                  <a:extLst>
                    <a:ext uri="{9D8B030D-6E8A-4147-A177-3AD203B41FA5}">
                      <a16:colId xmlns:a16="http://schemas.microsoft.com/office/drawing/2014/main" val="2390934143"/>
                    </a:ext>
                  </a:extLst>
                </a:gridCol>
                <a:gridCol w="787492">
                  <a:extLst>
                    <a:ext uri="{9D8B030D-6E8A-4147-A177-3AD203B41FA5}">
                      <a16:colId xmlns:a16="http://schemas.microsoft.com/office/drawing/2014/main" val="3049409049"/>
                    </a:ext>
                  </a:extLst>
                </a:gridCol>
                <a:gridCol w="692211">
                  <a:extLst>
                    <a:ext uri="{9D8B030D-6E8A-4147-A177-3AD203B41FA5}">
                      <a16:colId xmlns:a16="http://schemas.microsoft.com/office/drawing/2014/main" val="53274225"/>
                    </a:ext>
                  </a:extLst>
                </a:gridCol>
                <a:gridCol w="838198">
                  <a:extLst>
                    <a:ext uri="{9D8B030D-6E8A-4147-A177-3AD203B41FA5}">
                      <a16:colId xmlns:a16="http://schemas.microsoft.com/office/drawing/2014/main" val="730860913"/>
                    </a:ext>
                  </a:extLst>
                </a:gridCol>
              </a:tblGrid>
              <a:tr h="353095">
                <a:tc>
                  <a:txBody>
                    <a:bodyPr/>
                    <a:lstStyle/>
                    <a:p>
                      <a:pPr marL="0" marR="0">
                        <a:lnSpc>
                          <a:spcPct val="115000"/>
                        </a:lnSpc>
                        <a:spcBef>
                          <a:spcPts val="0"/>
                        </a:spcBef>
                        <a:spcAft>
                          <a:spcPts val="0"/>
                        </a:spcAft>
                      </a:pPr>
                      <a:r>
                        <a:rPr lang="en-US" sz="1200" dirty="0">
                          <a:effectLst/>
                        </a:rPr>
                        <a:t>Year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nSpc>
                          <a:spcPct val="115000"/>
                        </a:lnSpc>
                        <a:spcBef>
                          <a:spcPts val="0"/>
                        </a:spcBef>
                        <a:spcAft>
                          <a:spcPts val="0"/>
                        </a:spcAft>
                      </a:pPr>
                      <a:r>
                        <a:rPr lang="en-US" sz="1200" dirty="0">
                          <a:effectLst/>
                        </a:rPr>
                        <a:t>Block_1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nSpc>
                          <a:spcPct val="115000"/>
                        </a:lnSpc>
                        <a:spcBef>
                          <a:spcPts val="0"/>
                        </a:spcBef>
                        <a:spcAft>
                          <a:spcPts val="0"/>
                        </a:spcAft>
                      </a:pPr>
                      <a:r>
                        <a:rPr lang="en-US" sz="1200" dirty="0">
                          <a:effectLst/>
                        </a:rPr>
                        <a:t>Block_2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nSpc>
                          <a:spcPct val="115000"/>
                        </a:lnSpc>
                        <a:spcBef>
                          <a:spcPts val="0"/>
                        </a:spcBef>
                        <a:spcAft>
                          <a:spcPts val="0"/>
                        </a:spcAft>
                      </a:pPr>
                      <a:r>
                        <a:rPr lang="en-US" sz="1200" dirty="0">
                          <a:effectLst/>
                        </a:rPr>
                        <a:t>Block_3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nSpc>
                          <a:spcPct val="115000"/>
                        </a:lnSpc>
                        <a:spcBef>
                          <a:spcPts val="0"/>
                        </a:spcBef>
                        <a:spcAft>
                          <a:spcPts val="0"/>
                        </a:spcAft>
                      </a:pPr>
                      <a:r>
                        <a:rPr lang="en-US" sz="1200" dirty="0">
                          <a:effectLst/>
                        </a:rPr>
                        <a:t>Block_4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nSpc>
                          <a:spcPct val="115000"/>
                        </a:lnSpc>
                        <a:spcBef>
                          <a:spcPts val="0"/>
                        </a:spcBef>
                        <a:spcAft>
                          <a:spcPts val="0"/>
                        </a:spcAft>
                      </a:pPr>
                      <a:r>
                        <a:rPr lang="en-US" sz="1200" dirty="0">
                          <a:effectLst/>
                        </a:rPr>
                        <a:t>Block_5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nSpc>
                          <a:spcPct val="115000"/>
                        </a:lnSpc>
                        <a:spcBef>
                          <a:spcPts val="0"/>
                        </a:spcBef>
                        <a:spcAft>
                          <a:spcPts val="0"/>
                        </a:spcAft>
                      </a:pPr>
                      <a:r>
                        <a:rPr lang="en-US" sz="1200" dirty="0">
                          <a:effectLst/>
                        </a:rPr>
                        <a:t>Block_6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nSpc>
                          <a:spcPct val="115000"/>
                        </a:lnSpc>
                        <a:spcBef>
                          <a:spcPts val="0"/>
                        </a:spcBef>
                        <a:spcAft>
                          <a:spcPts val="0"/>
                        </a:spcAft>
                      </a:pPr>
                      <a:r>
                        <a:rPr lang="en-US" sz="1200" dirty="0">
                          <a:effectLst/>
                        </a:rPr>
                        <a:t>Block_7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nSpc>
                          <a:spcPct val="115000"/>
                        </a:lnSpc>
                        <a:spcBef>
                          <a:spcPts val="0"/>
                        </a:spcBef>
                        <a:spcAft>
                          <a:spcPts val="0"/>
                        </a:spcAft>
                      </a:pPr>
                      <a:r>
                        <a:rPr lang="en-US" sz="1200" dirty="0">
                          <a:effectLst/>
                        </a:rPr>
                        <a:t>Block_8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nSpc>
                          <a:spcPct val="115000"/>
                        </a:lnSpc>
                        <a:spcBef>
                          <a:spcPts val="0"/>
                        </a:spcBef>
                        <a:spcAft>
                          <a:spcPts val="0"/>
                        </a:spcAft>
                      </a:pPr>
                      <a:r>
                        <a:rPr lang="en-US" sz="1200" dirty="0">
                          <a:effectLst/>
                        </a:rPr>
                        <a:t>Block_9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nSpc>
                          <a:spcPct val="115000"/>
                        </a:lnSpc>
                        <a:spcBef>
                          <a:spcPts val="0"/>
                        </a:spcBef>
                        <a:spcAft>
                          <a:spcPts val="0"/>
                        </a:spcAft>
                      </a:pPr>
                      <a:r>
                        <a:rPr lang="en-US" sz="1200" dirty="0">
                          <a:effectLst/>
                        </a:rPr>
                        <a:t>Block_10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99835432"/>
                  </a:ext>
                </a:extLst>
              </a:tr>
              <a:tr h="178886">
                <a:tc>
                  <a:txBody>
                    <a:bodyPr/>
                    <a:lstStyle/>
                    <a:p>
                      <a:pPr marL="0" marR="0" algn="r">
                        <a:lnSpc>
                          <a:spcPct val="115000"/>
                        </a:lnSpc>
                        <a:spcBef>
                          <a:spcPts val="0"/>
                        </a:spcBef>
                        <a:spcAft>
                          <a:spcPts val="0"/>
                        </a:spcAft>
                      </a:pPr>
                      <a:r>
                        <a:rPr lang="en-US" sz="1200" dirty="0">
                          <a:effectLst/>
                        </a:rPr>
                        <a:t>1995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125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529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748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379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373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166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2423865290"/>
                  </a:ext>
                </a:extLst>
              </a:tr>
              <a:tr h="178886">
                <a:tc>
                  <a:txBody>
                    <a:bodyPr/>
                    <a:lstStyle/>
                    <a:p>
                      <a:pPr marL="0" marR="0" algn="r">
                        <a:lnSpc>
                          <a:spcPct val="115000"/>
                        </a:lnSpc>
                        <a:spcBef>
                          <a:spcPts val="0"/>
                        </a:spcBef>
                        <a:spcAft>
                          <a:spcPts val="0"/>
                        </a:spcAft>
                      </a:pPr>
                      <a:r>
                        <a:rPr lang="en-US" sz="1200" dirty="0">
                          <a:effectLst/>
                        </a:rPr>
                        <a:t>1996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149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814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761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372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473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359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799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3327726754"/>
                  </a:ext>
                </a:extLst>
              </a:tr>
              <a:tr h="178886">
                <a:tc>
                  <a:txBody>
                    <a:bodyPr/>
                    <a:lstStyle/>
                    <a:p>
                      <a:pPr marL="0" marR="0" algn="r">
                        <a:lnSpc>
                          <a:spcPct val="115000"/>
                        </a:lnSpc>
                        <a:spcBef>
                          <a:spcPts val="0"/>
                        </a:spcBef>
                        <a:spcAft>
                          <a:spcPts val="0"/>
                        </a:spcAft>
                      </a:pPr>
                      <a:r>
                        <a:rPr lang="en-US" sz="1200" dirty="0">
                          <a:effectLst/>
                        </a:rPr>
                        <a:t>1997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755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257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202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443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104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568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274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3959504253"/>
                  </a:ext>
                </a:extLst>
              </a:tr>
              <a:tr h="178886">
                <a:tc>
                  <a:txBody>
                    <a:bodyPr/>
                    <a:lstStyle/>
                    <a:p>
                      <a:pPr marL="0" marR="0" algn="r">
                        <a:lnSpc>
                          <a:spcPct val="115000"/>
                        </a:lnSpc>
                        <a:spcBef>
                          <a:spcPts val="0"/>
                        </a:spcBef>
                        <a:spcAft>
                          <a:spcPts val="0"/>
                        </a:spcAft>
                      </a:pPr>
                      <a:r>
                        <a:rPr lang="en-US" sz="1200" dirty="0">
                          <a:effectLst/>
                        </a:rPr>
                        <a:t>1998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581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453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236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157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251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132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3695591987"/>
                  </a:ext>
                </a:extLst>
              </a:tr>
              <a:tr h="178886">
                <a:tc>
                  <a:txBody>
                    <a:bodyPr/>
                    <a:lstStyle/>
                    <a:p>
                      <a:pPr marL="0" marR="0" algn="r">
                        <a:lnSpc>
                          <a:spcPct val="115000"/>
                        </a:lnSpc>
                        <a:spcBef>
                          <a:spcPts val="0"/>
                        </a:spcBef>
                        <a:spcAft>
                          <a:spcPts val="0"/>
                        </a:spcAft>
                      </a:pPr>
                      <a:r>
                        <a:rPr lang="en-US" sz="1200" dirty="0">
                          <a:effectLst/>
                        </a:rPr>
                        <a:t>1999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593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454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231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163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476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182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627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193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145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2338722900"/>
                  </a:ext>
                </a:extLst>
              </a:tr>
              <a:tr h="178886">
                <a:tc>
                  <a:txBody>
                    <a:bodyPr/>
                    <a:lstStyle/>
                    <a:p>
                      <a:pPr marL="0" marR="0" algn="r">
                        <a:lnSpc>
                          <a:spcPct val="115000"/>
                        </a:lnSpc>
                        <a:spcBef>
                          <a:spcPts val="0"/>
                        </a:spcBef>
                        <a:spcAft>
                          <a:spcPts val="0"/>
                        </a:spcAft>
                      </a:pPr>
                      <a:r>
                        <a:rPr lang="en-US" sz="1200" dirty="0">
                          <a:effectLst/>
                        </a:rPr>
                        <a:t>2000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540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754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301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187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440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195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555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547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323135889"/>
                  </a:ext>
                </a:extLst>
              </a:tr>
              <a:tr h="178886">
                <a:tc>
                  <a:txBody>
                    <a:bodyPr/>
                    <a:lstStyle/>
                    <a:p>
                      <a:pPr marL="0" marR="0" algn="r">
                        <a:lnSpc>
                          <a:spcPct val="115000"/>
                        </a:lnSpc>
                        <a:spcBef>
                          <a:spcPts val="0"/>
                        </a:spcBef>
                        <a:spcAft>
                          <a:spcPts val="0"/>
                        </a:spcAft>
                      </a:pPr>
                      <a:r>
                        <a:rPr lang="en-US" sz="1200" dirty="0">
                          <a:effectLst/>
                        </a:rPr>
                        <a:t>2001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507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507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329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369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288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634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256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1239943944"/>
                  </a:ext>
                </a:extLst>
              </a:tr>
              <a:tr h="178886">
                <a:tc>
                  <a:txBody>
                    <a:bodyPr/>
                    <a:lstStyle/>
                    <a:p>
                      <a:pPr marL="0" marR="0" algn="r">
                        <a:lnSpc>
                          <a:spcPct val="115000"/>
                        </a:lnSpc>
                        <a:spcBef>
                          <a:spcPts val="0"/>
                        </a:spcBef>
                        <a:spcAft>
                          <a:spcPts val="0"/>
                        </a:spcAft>
                      </a:pPr>
                      <a:r>
                        <a:rPr lang="en-US" sz="1200" dirty="0">
                          <a:effectLst/>
                        </a:rPr>
                        <a:t>2002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97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387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584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271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341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205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335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242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1653114888"/>
                  </a:ext>
                </a:extLst>
              </a:tr>
              <a:tr h="178886">
                <a:tc>
                  <a:txBody>
                    <a:bodyPr/>
                    <a:lstStyle/>
                    <a:p>
                      <a:pPr marL="0" marR="0" algn="r">
                        <a:lnSpc>
                          <a:spcPct val="115000"/>
                        </a:lnSpc>
                        <a:spcBef>
                          <a:spcPts val="0"/>
                        </a:spcBef>
                        <a:spcAft>
                          <a:spcPts val="0"/>
                        </a:spcAft>
                      </a:pPr>
                      <a:r>
                        <a:rPr lang="en-US" sz="1200" dirty="0">
                          <a:effectLst/>
                        </a:rPr>
                        <a:t>2003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492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299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347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465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61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2461346517"/>
                  </a:ext>
                </a:extLst>
              </a:tr>
              <a:tr h="178886">
                <a:tc>
                  <a:txBody>
                    <a:bodyPr/>
                    <a:lstStyle/>
                    <a:p>
                      <a:pPr marL="0" marR="0" algn="r">
                        <a:lnSpc>
                          <a:spcPct val="115000"/>
                        </a:lnSpc>
                        <a:spcBef>
                          <a:spcPts val="0"/>
                        </a:spcBef>
                        <a:spcAft>
                          <a:spcPts val="0"/>
                        </a:spcAft>
                      </a:pPr>
                      <a:r>
                        <a:rPr lang="en-US" sz="1200" dirty="0">
                          <a:effectLst/>
                        </a:rPr>
                        <a:t>2004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289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377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216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319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359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172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3668513697"/>
                  </a:ext>
                </a:extLst>
              </a:tr>
              <a:tr h="178886">
                <a:tc>
                  <a:txBody>
                    <a:bodyPr/>
                    <a:lstStyle/>
                    <a:p>
                      <a:pPr marL="0" marR="0" algn="r">
                        <a:lnSpc>
                          <a:spcPct val="115000"/>
                        </a:lnSpc>
                        <a:spcBef>
                          <a:spcPts val="0"/>
                        </a:spcBef>
                        <a:spcAft>
                          <a:spcPts val="0"/>
                        </a:spcAft>
                      </a:pPr>
                      <a:r>
                        <a:rPr lang="en-US" sz="1200" dirty="0">
                          <a:effectLst/>
                        </a:rPr>
                        <a:t>2005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205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221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261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1323503519"/>
                  </a:ext>
                </a:extLst>
              </a:tr>
              <a:tr h="178886">
                <a:tc>
                  <a:txBody>
                    <a:bodyPr/>
                    <a:lstStyle/>
                    <a:p>
                      <a:pPr marL="0" marR="0" algn="r">
                        <a:lnSpc>
                          <a:spcPct val="115000"/>
                        </a:lnSpc>
                        <a:spcBef>
                          <a:spcPts val="0"/>
                        </a:spcBef>
                        <a:spcAft>
                          <a:spcPts val="0"/>
                        </a:spcAft>
                      </a:pPr>
                      <a:r>
                        <a:rPr lang="en-US" sz="1200" dirty="0">
                          <a:effectLst/>
                        </a:rPr>
                        <a:t>2006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154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248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191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2743760784"/>
                  </a:ext>
                </a:extLst>
              </a:tr>
              <a:tr h="178886">
                <a:tc>
                  <a:txBody>
                    <a:bodyPr/>
                    <a:lstStyle/>
                    <a:p>
                      <a:pPr marL="0" marR="0" algn="r">
                        <a:lnSpc>
                          <a:spcPct val="115000"/>
                        </a:lnSpc>
                        <a:spcBef>
                          <a:spcPts val="0"/>
                        </a:spcBef>
                        <a:spcAft>
                          <a:spcPts val="0"/>
                        </a:spcAft>
                      </a:pPr>
                      <a:r>
                        <a:rPr lang="en-US" sz="1200" dirty="0">
                          <a:effectLst/>
                        </a:rPr>
                        <a:t>2007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177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228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173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1707163301"/>
                  </a:ext>
                </a:extLst>
              </a:tr>
              <a:tr h="178886">
                <a:tc>
                  <a:txBody>
                    <a:bodyPr/>
                    <a:lstStyle/>
                    <a:p>
                      <a:pPr marL="0" marR="0" algn="r">
                        <a:lnSpc>
                          <a:spcPct val="115000"/>
                        </a:lnSpc>
                        <a:spcBef>
                          <a:spcPts val="0"/>
                        </a:spcBef>
                        <a:spcAft>
                          <a:spcPts val="0"/>
                        </a:spcAft>
                      </a:pPr>
                      <a:r>
                        <a:rPr lang="en-US" sz="1200" dirty="0">
                          <a:effectLst/>
                        </a:rPr>
                        <a:t>2008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203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93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181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67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196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1561070923"/>
                  </a:ext>
                </a:extLst>
              </a:tr>
              <a:tr h="178886">
                <a:tc>
                  <a:txBody>
                    <a:bodyPr/>
                    <a:lstStyle/>
                    <a:p>
                      <a:pPr marL="0" marR="0" algn="r">
                        <a:lnSpc>
                          <a:spcPct val="115000"/>
                        </a:lnSpc>
                        <a:spcBef>
                          <a:spcPts val="0"/>
                        </a:spcBef>
                        <a:spcAft>
                          <a:spcPts val="0"/>
                        </a:spcAft>
                      </a:pPr>
                      <a:r>
                        <a:rPr lang="en-US" sz="1200" dirty="0">
                          <a:effectLst/>
                        </a:rPr>
                        <a:t>2009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146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60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137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95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197510081"/>
                  </a:ext>
                </a:extLst>
              </a:tr>
              <a:tr h="178886">
                <a:tc>
                  <a:txBody>
                    <a:bodyPr/>
                    <a:lstStyle/>
                    <a:p>
                      <a:pPr marL="0" marR="0" algn="r">
                        <a:lnSpc>
                          <a:spcPct val="115000"/>
                        </a:lnSpc>
                        <a:spcBef>
                          <a:spcPts val="0"/>
                        </a:spcBef>
                        <a:spcAft>
                          <a:spcPts val="0"/>
                        </a:spcAft>
                      </a:pPr>
                      <a:r>
                        <a:rPr lang="en-US" sz="1200" dirty="0">
                          <a:effectLst/>
                        </a:rPr>
                        <a:t>2010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141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260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544269024"/>
                  </a:ext>
                </a:extLst>
              </a:tr>
              <a:tr h="178886">
                <a:tc>
                  <a:txBody>
                    <a:bodyPr/>
                    <a:lstStyle/>
                    <a:p>
                      <a:pPr marL="0" marR="0" algn="r">
                        <a:lnSpc>
                          <a:spcPct val="115000"/>
                        </a:lnSpc>
                        <a:spcBef>
                          <a:spcPts val="0"/>
                        </a:spcBef>
                        <a:spcAft>
                          <a:spcPts val="0"/>
                        </a:spcAft>
                      </a:pPr>
                      <a:r>
                        <a:rPr lang="en-US" sz="1200" dirty="0">
                          <a:effectLst/>
                        </a:rPr>
                        <a:t>2011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126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266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2172934422"/>
                  </a:ext>
                </a:extLst>
              </a:tr>
              <a:tr h="178886">
                <a:tc>
                  <a:txBody>
                    <a:bodyPr/>
                    <a:lstStyle/>
                    <a:p>
                      <a:pPr marL="0" marR="0" algn="r">
                        <a:lnSpc>
                          <a:spcPct val="115000"/>
                        </a:lnSpc>
                        <a:spcBef>
                          <a:spcPts val="0"/>
                        </a:spcBef>
                        <a:spcAft>
                          <a:spcPts val="0"/>
                        </a:spcAft>
                      </a:pPr>
                      <a:r>
                        <a:rPr lang="en-US" sz="1200" dirty="0">
                          <a:effectLst/>
                        </a:rPr>
                        <a:t>2012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146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91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1182830410"/>
                  </a:ext>
                </a:extLst>
              </a:tr>
              <a:tr h="178886">
                <a:tc>
                  <a:txBody>
                    <a:bodyPr/>
                    <a:lstStyle/>
                    <a:p>
                      <a:pPr marL="0" marR="0" algn="r">
                        <a:lnSpc>
                          <a:spcPct val="115000"/>
                        </a:lnSpc>
                        <a:spcBef>
                          <a:spcPts val="0"/>
                        </a:spcBef>
                        <a:spcAft>
                          <a:spcPts val="0"/>
                        </a:spcAft>
                      </a:pPr>
                      <a:r>
                        <a:rPr lang="en-US" sz="1200" dirty="0">
                          <a:effectLst/>
                        </a:rPr>
                        <a:t>2013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149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129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51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144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105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293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1791378277"/>
                  </a:ext>
                </a:extLst>
              </a:tr>
              <a:tr h="178886">
                <a:tc>
                  <a:txBody>
                    <a:bodyPr/>
                    <a:lstStyle/>
                    <a:p>
                      <a:pPr marL="0" marR="0" algn="r">
                        <a:lnSpc>
                          <a:spcPct val="115000"/>
                        </a:lnSpc>
                        <a:spcBef>
                          <a:spcPts val="0"/>
                        </a:spcBef>
                        <a:spcAft>
                          <a:spcPts val="0"/>
                        </a:spcAft>
                      </a:pPr>
                      <a:r>
                        <a:rPr lang="en-US" sz="1200" dirty="0">
                          <a:effectLst/>
                        </a:rPr>
                        <a:t>2014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138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96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319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37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648264649"/>
                  </a:ext>
                </a:extLst>
              </a:tr>
              <a:tr h="178886">
                <a:tc>
                  <a:txBody>
                    <a:bodyPr/>
                    <a:lstStyle/>
                    <a:p>
                      <a:pPr marL="0" marR="0" algn="r">
                        <a:lnSpc>
                          <a:spcPct val="115000"/>
                        </a:lnSpc>
                        <a:spcBef>
                          <a:spcPts val="0"/>
                        </a:spcBef>
                        <a:spcAft>
                          <a:spcPts val="0"/>
                        </a:spcAft>
                      </a:pPr>
                      <a:r>
                        <a:rPr lang="en-US" sz="1200" dirty="0">
                          <a:effectLst/>
                        </a:rPr>
                        <a:t>2015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135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147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61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163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106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280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48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199775948"/>
                  </a:ext>
                </a:extLst>
              </a:tr>
              <a:tr h="178886">
                <a:tc>
                  <a:txBody>
                    <a:bodyPr/>
                    <a:lstStyle/>
                    <a:p>
                      <a:pPr marL="0" marR="0" algn="r">
                        <a:lnSpc>
                          <a:spcPct val="115000"/>
                        </a:lnSpc>
                        <a:spcBef>
                          <a:spcPts val="0"/>
                        </a:spcBef>
                        <a:spcAft>
                          <a:spcPts val="0"/>
                        </a:spcAft>
                      </a:pPr>
                      <a:r>
                        <a:rPr lang="en-US" sz="1200" dirty="0">
                          <a:effectLst/>
                        </a:rPr>
                        <a:t>2016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145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231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63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134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106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4221748244"/>
                  </a:ext>
                </a:extLst>
              </a:tr>
              <a:tr h="178886">
                <a:tc>
                  <a:txBody>
                    <a:bodyPr/>
                    <a:lstStyle/>
                    <a:p>
                      <a:pPr marL="0" marR="0" algn="r">
                        <a:lnSpc>
                          <a:spcPct val="115000"/>
                        </a:lnSpc>
                        <a:spcBef>
                          <a:spcPts val="0"/>
                        </a:spcBef>
                        <a:spcAft>
                          <a:spcPts val="0"/>
                        </a:spcAft>
                      </a:pPr>
                      <a:r>
                        <a:rPr lang="en-US" sz="1200" dirty="0">
                          <a:effectLst/>
                        </a:rPr>
                        <a:t>2017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97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170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198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4245898321"/>
                  </a:ext>
                </a:extLst>
              </a:tr>
              <a:tr h="178886">
                <a:tc>
                  <a:txBody>
                    <a:bodyPr/>
                    <a:lstStyle/>
                    <a:p>
                      <a:pPr marL="0" marR="0" algn="r">
                        <a:lnSpc>
                          <a:spcPct val="115000"/>
                        </a:lnSpc>
                        <a:spcBef>
                          <a:spcPts val="0"/>
                        </a:spcBef>
                        <a:spcAft>
                          <a:spcPts val="0"/>
                        </a:spcAft>
                      </a:pPr>
                      <a:r>
                        <a:rPr lang="en-US" sz="1200" dirty="0">
                          <a:effectLst/>
                        </a:rPr>
                        <a:t>2018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91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158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95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69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82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204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121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tc>
                  <a:txBody>
                    <a:bodyPr/>
                    <a:lstStyle/>
                    <a:p>
                      <a:pPr marL="0" marR="0" algn="r">
                        <a:lnSpc>
                          <a:spcPct val="115000"/>
                        </a:lnSpc>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1" marR="49071" marT="0" marB="0" anchor="b"/>
                </a:tc>
                <a:extLst>
                  <a:ext uri="{0D108BD9-81ED-4DB2-BD59-A6C34878D82A}">
                    <a16:rowId xmlns:a16="http://schemas.microsoft.com/office/drawing/2014/main" val="2437493360"/>
                  </a:ext>
                </a:extLst>
              </a:tr>
            </a:tbl>
          </a:graphicData>
        </a:graphic>
      </p:graphicFrame>
      <p:sp>
        <p:nvSpPr>
          <p:cNvPr id="12" name="TextBox 11">
            <a:extLst>
              <a:ext uri="{FF2B5EF4-FFF2-40B4-BE49-F238E27FC236}">
                <a16:creationId xmlns:a16="http://schemas.microsoft.com/office/drawing/2014/main" id="{4711D6AA-7BFA-4649-8E2A-D05EBF02F745}"/>
              </a:ext>
            </a:extLst>
          </p:cNvPr>
          <p:cNvSpPr txBox="1"/>
          <p:nvPr/>
        </p:nvSpPr>
        <p:spPr>
          <a:xfrm>
            <a:off x="304800" y="325521"/>
            <a:ext cx="8001000" cy="1200329"/>
          </a:xfrm>
          <a:prstGeom prst="rect">
            <a:avLst/>
          </a:prstGeom>
          <a:noFill/>
        </p:spPr>
        <p:txBody>
          <a:bodyPr wrap="square" rtlCol="0">
            <a:spAutoFit/>
          </a:bodyPr>
          <a:lstStyle/>
          <a:p>
            <a:r>
              <a:rPr lang="en-US" dirty="0"/>
              <a:t>Table A.1. Number of 1 x 1 nmi grids containing observer sample locations within each block by fishing year for the Aleutian Islands golden king crab, 1995/96 – 2018/19 data.  Blocks 1 – 4 belong to </a:t>
            </a:r>
            <a:r>
              <a:rPr lang="en-US" dirty="0">
                <a:solidFill>
                  <a:srgbClr val="FF0000"/>
                </a:solidFill>
              </a:rPr>
              <a:t>EAG</a:t>
            </a:r>
            <a:r>
              <a:rPr lang="en-US" dirty="0"/>
              <a:t> and 5 – 10 to </a:t>
            </a:r>
            <a:r>
              <a:rPr lang="en-US" dirty="0">
                <a:solidFill>
                  <a:srgbClr val="FF0000"/>
                </a:solidFill>
              </a:rPr>
              <a:t>WAG</a:t>
            </a:r>
            <a:r>
              <a:rPr lang="en-US" dirty="0"/>
              <a:t>.</a:t>
            </a:r>
          </a:p>
          <a:p>
            <a:endParaRPr lang="en-US" dirty="0"/>
          </a:p>
        </p:txBody>
      </p:sp>
    </p:spTree>
    <p:extLst>
      <p:ext uri="{BB962C8B-B14F-4D97-AF65-F5344CB8AC3E}">
        <p14:creationId xmlns:p14="http://schemas.microsoft.com/office/powerpoint/2010/main" val="56792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469816" y="645618"/>
            <a:ext cx="7315200" cy="381000"/>
          </a:xfrm>
        </p:spPr>
        <p:txBody>
          <a:bodyPr>
            <a:normAutofit fontScale="90000"/>
          </a:bodyPr>
          <a:lstStyle/>
          <a:p>
            <a:r>
              <a:rPr lang="en-US" sz="1800" i="1" dirty="0"/>
              <a:t>2. Estimation of observer CPUE index by  the Year:Area interaction model…. continued</a:t>
            </a:r>
            <a:endParaRPr lang="en-US" sz="18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23</a:t>
            </a:fld>
            <a:endParaRPr lang="en-US" dirty="0"/>
          </a:p>
        </p:txBody>
      </p:sp>
      <p:sp>
        <p:nvSpPr>
          <p:cNvPr id="7" name="Rectangle 6">
            <a:extLst>
              <a:ext uri="{FF2B5EF4-FFF2-40B4-BE49-F238E27FC236}">
                <a16:creationId xmlns:a16="http://schemas.microsoft.com/office/drawing/2014/main" id="{548A3B57-1BD5-4BD8-A70C-E437DFCB6264}"/>
              </a:ext>
            </a:extLst>
          </p:cNvPr>
          <p:cNvSpPr/>
          <p:nvPr/>
        </p:nvSpPr>
        <p:spPr>
          <a:xfrm>
            <a:off x="647700" y="1291235"/>
            <a:ext cx="7848600" cy="4836389"/>
          </a:xfrm>
          <a:prstGeom prst="rect">
            <a:avLst/>
          </a:prstGeom>
        </p:spPr>
        <p:txBody>
          <a:bodyPr wrap="square">
            <a:spAutoFit/>
          </a:bodyPr>
          <a:lstStyle/>
          <a:p>
            <a:pPr marL="228600" marR="0" algn="just">
              <a:lnSpc>
                <a:spcPct val="200000"/>
              </a:lnSpc>
              <a:spcBef>
                <a:spcPts val="0"/>
              </a:spcBef>
              <a:spcAft>
                <a:spcPts val="0"/>
              </a:spcAft>
            </a:pPr>
            <a:r>
              <a:rPr lang="en-US" sz="1200" b="1" i="1" dirty="0">
                <a:latin typeface="Arial" panose="020B0604020202020204" pitchFamily="34" charset="0"/>
                <a:ea typeface="Times New Roman" panose="02020603050405020304" pitchFamily="18" charset="0"/>
                <a:cs typeface="Arial" panose="020B0604020202020204" pitchFamily="34" charset="0"/>
              </a:rPr>
              <a:t>library(MASS)</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i="1" dirty="0">
                <a:latin typeface="Arial" panose="020B0604020202020204" pitchFamily="34" charset="0"/>
                <a:ea typeface="Times New Roman" panose="02020603050405020304" pitchFamily="18" charset="0"/>
                <a:cs typeface="Arial" panose="020B0604020202020204" pitchFamily="34" charset="0"/>
              </a:rPr>
              <a:t> library(splines)</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Step 1:</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glm.object&lt;- glm(Legals~Year:Area, family = negative.binomial(0.97),data=datacore)</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 wpotsampleoutAIC&lt;-stepAIC(glm.object,scope=list(upper=  ~(Year:Area+ns(SoakDays,df=8)+Month+Vessel+Captain+Area+Gear+ns(Depth,df=10)),lower=~Year:Area),family=negative.binomial(0.97),direction="forward",trace=9, k=log(nrow(datacore))+1.0)</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dirty="0">
                <a:latin typeface="Arial" panose="020B0604020202020204" pitchFamily="34" charset="0"/>
                <a:ea typeface="Times New Roman" panose="02020603050405020304" pitchFamily="18" charset="0"/>
                <a:cs typeface="Arial" panose="020B0604020202020204" pitchFamily="34" charset="0"/>
              </a:rPr>
              <a:t> </a:t>
            </a: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Step 2:</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err="1">
                <a:latin typeface="Arial" panose="020B0604020202020204" pitchFamily="34" charset="0"/>
                <a:ea typeface="Times New Roman" panose="02020603050405020304" pitchFamily="18" charset="0"/>
                <a:cs typeface="Arial" panose="020B0604020202020204" pitchFamily="34" charset="0"/>
              </a:rPr>
              <a:t>glm.object</a:t>
            </a:r>
            <a:r>
              <a:rPr lang="en-US" sz="1200" b="1" dirty="0">
                <a:latin typeface="Arial" panose="020B0604020202020204" pitchFamily="34" charset="0"/>
                <a:ea typeface="Times New Roman" panose="02020603050405020304" pitchFamily="18" charset="0"/>
                <a:cs typeface="Arial" panose="020B0604020202020204" pitchFamily="34" charset="0"/>
              </a:rPr>
              <a:t>&lt;- glm(Legals~Year:Area,family = negative.binomial(0.97),data=datacore)</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 wpotsampleout&lt;-stepCPUE(glm.object,scope=list(upper= ~(Vessel+ns(SoakDays,df=8)+Gear+Month+Year:Area),lower=~Year:Area),family= negative.binomial(0.97),direction="forward",trace=9,r2.change=0.01)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53595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685800" y="1219200"/>
                <a:ext cx="7772400" cy="3539527"/>
              </a:xfrm>
            </p:spPr>
            <p:txBody>
              <a:bodyPr>
                <a:normAutofit/>
              </a:bodyPr>
              <a:lstStyle/>
              <a:p>
                <a:r>
                  <a:rPr lang="en-US" dirty="0"/>
                  <a:t>Final model for </a:t>
                </a:r>
                <a:r>
                  <a:rPr lang="en-US" dirty="0">
                    <a:solidFill>
                      <a:srgbClr val="FF0000"/>
                    </a:solidFill>
                  </a:rPr>
                  <a:t>EAG</a:t>
                </a:r>
                <a:r>
                  <a:rPr lang="en-US" dirty="0"/>
                  <a:t>:</a:t>
                </a:r>
              </a:p>
              <a:p>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m:rPr>
                                <m:sty m:val="p"/>
                              </m:rPr>
                              <a:rPr lang="en-US">
                                <a:latin typeface="Cambria Math" panose="02040503050406030204" pitchFamily="18" charset="0"/>
                              </a:rPr>
                              <m:t>CPUE</m:t>
                            </m:r>
                          </m:e>
                        </m:d>
                      </m:e>
                    </m:func>
                    <m:r>
                      <a:rPr lang="en-US">
                        <a:latin typeface="Cambria Math" panose="02040503050406030204" pitchFamily="18" charset="0"/>
                      </a:rPr>
                      <m:t>= </m:t>
                    </m:r>
                    <m:r>
                      <m:rPr>
                        <m:sty m:val="p"/>
                      </m:rPr>
                      <a:rPr lang="en-US">
                        <a:latin typeface="Cambria Math" panose="02040503050406030204" pitchFamily="18" charset="0"/>
                      </a:rPr>
                      <m:t>Gear</m:t>
                    </m:r>
                    <m:r>
                      <a:rPr lang="en-US">
                        <a:latin typeface="Cambria Math" panose="02040503050406030204" pitchFamily="18" charset="0"/>
                      </a:rPr>
                      <m:t>+</m:t>
                    </m:r>
                    <m:r>
                      <m:rPr>
                        <m:sty m:val="p"/>
                      </m:rPr>
                      <a:rPr lang="en-US">
                        <a:latin typeface="Cambria Math" panose="02040503050406030204" pitchFamily="18" charset="0"/>
                      </a:rPr>
                      <m:t>Captain</m:t>
                    </m:r>
                    <m:r>
                      <a:rPr lang="en-US">
                        <a:latin typeface="Cambria Math" panose="02040503050406030204" pitchFamily="18" charset="0"/>
                      </a:rPr>
                      <m:t>+</m:t>
                    </m:r>
                    <m:r>
                      <m:rPr>
                        <m:sty m:val="p"/>
                      </m:rPr>
                      <a:rPr lang="en-US">
                        <a:latin typeface="Cambria Math" panose="02040503050406030204" pitchFamily="18" charset="0"/>
                      </a:rPr>
                      <m:t>ns</m:t>
                    </m:r>
                    <m:d>
                      <m:dPr>
                        <m:ctrlPr>
                          <a:rPr lang="en-US" i="1">
                            <a:latin typeface="Cambria Math" panose="02040503050406030204" pitchFamily="18" charset="0"/>
                          </a:rPr>
                        </m:ctrlPr>
                      </m:dPr>
                      <m:e>
                        <m:r>
                          <m:rPr>
                            <m:sty m:val="p"/>
                          </m:rPr>
                          <a:rPr lang="en-US">
                            <a:latin typeface="Cambria Math" panose="02040503050406030204" pitchFamily="18" charset="0"/>
                          </a:rPr>
                          <m:t>Soak</m:t>
                        </m:r>
                        <m:r>
                          <a:rPr lang="en-US">
                            <a:latin typeface="Cambria Math" panose="02040503050406030204" pitchFamily="18" charset="0"/>
                          </a:rPr>
                          <m:t>, 4</m:t>
                        </m:r>
                      </m:e>
                    </m:d>
                    <m:r>
                      <a:rPr lang="en-US">
                        <a:latin typeface="Cambria Math" panose="02040503050406030204" pitchFamily="18" charset="0"/>
                      </a:rPr>
                      <m:t>+</m:t>
                    </m:r>
                    <m:r>
                      <a:rPr lang="en-US" i="1">
                        <a:latin typeface="Cambria Math" panose="02040503050406030204" pitchFamily="18" charset="0"/>
                      </a:rPr>
                      <m:t>𝑌𝑒𝑎𝑟</m:t>
                    </m:r>
                    <m:r>
                      <a:rPr lang="en-US" i="1">
                        <a:latin typeface="Cambria Math" panose="02040503050406030204" pitchFamily="18" charset="0"/>
                      </a:rPr>
                      <m:t>:</m:t>
                    </m:r>
                    <m:r>
                      <a:rPr lang="en-US" i="1">
                        <a:latin typeface="Cambria Math" panose="02040503050406030204" pitchFamily="18" charset="0"/>
                      </a:rPr>
                      <m:t>𝐴𝑟𝑒𝑎</m:t>
                    </m:r>
                  </m:oMath>
                </a14:m>
                <a:r>
                  <a:rPr lang="en-US" dirty="0"/>
                  <a:t>	    			                                                                       (A.13) </a:t>
                </a:r>
              </a:p>
              <a:p>
                <a:pPr marL="45720" indent="0">
                  <a:buNone/>
                </a:pPr>
                <a:r>
                  <a:rPr lang="en-US" dirty="0"/>
                  <a:t>for the 1995/96–2004/05 period [</a:t>
                </a:r>
                <a:r>
                  <a:rPr lang="en-US" dirty="0">
                    <a:sym typeface="Symbol" panose="05050102010706020507" pitchFamily="18" charset="2"/>
                  </a:rPr>
                  <a:t></a:t>
                </a:r>
                <a:r>
                  <a:rPr lang="en-US" dirty="0"/>
                  <a:t>=1.38,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r>
                      <a:rPr lang="en-US">
                        <a:latin typeface="Cambria Math" panose="02040503050406030204" pitchFamily="18" charset="0"/>
                      </a:rPr>
                      <m:t>=0.2235</m:t>
                    </m:r>
                  </m:oMath>
                </a14:m>
                <a:r>
                  <a:rPr lang="en-US" dirty="0"/>
                  <a:t>]</a:t>
                </a:r>
              </a:p>
              <a:p>
                <a:pPr marL="45720" indent="0">
                  <a:buNone/>
                </a:pPr>
                <a:endParaRPr lang="en-US" dirty="0"/>
              </a:p>
              <a:p>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m:rPr>
                                <m:sty m:val="p"/>
                              </m:rPr>
                              <a:rPr lang="en-US">
                                <a:latin typeface="Cambria Math" panose="02040503050406030204" pitchFamily="18" charset="0"/>
                              </a:rPr>
                              <m:t>CPUE</m:t>
                            </m:r>
                          </m:e>
                        </m:d>
                      </m:e>
                    </m:func>
                    <m:r>
                      <a:rPr lang="en-US">
                        <a:latin typeface="Cambria Math" panose="02040503050406030204" pitchFamily="18" charset="0"/>
                      </a:rPr>
                      <m:t>=</m:t>
                    </m:r>
                    <m:r>
                      <m:rPr>
                        <m:sty m:val="p"/>
                      </m:rPr>
                      <a:rPr lang="en-US">
                        <a:latin typeface="Cambria Math" panose="02040503050406030204" pitchFamily="18" charset="0"/>
                      </a:rPr>
                      <m:t>Vessel</m:t>
                    </m:r>
                    <m:r>
                      <a:rPr lang="en-US">
                        <a:latin typeface="Cambria Math" panose="02040503050406030204" pitchFamily="18" charset="0"/>
                      </a:rPr>
                      <m:t>+ </m:t>
                    </m:r>
                    <m:r>
                      <m:rPr>
                        <m:sty m:val="p"/>
                      </m:rPr>
                      <a:rPr lang="en-US">
                        <a:latin typeface="Cambria Math" panose="02040503050406030204" pitchFamily="18" charset="0"/>
                      </a:rPr>
                      <m:t>ns</m:t>
                    </m:r>
                    <m:d>
                      <m:dPr>
                        <m:ctrlPr>
                          <a:rPr lang="en-US" i="1">
                            <a:latin typeface="Cambria Math" panose="02040503050406030204" pitchFamily="18" charset="0"/>
                          </a:rPr>
                        </m:ctrlPr>
                      </m:dPr>
                      <m:e>
                        <m:r>
                          <m:rPr>
                            <m:sty m:val="p"/>
                          </m:rPr>
                          <a:rPr lang="en-US">
                            <a:latin typeface="Cambria Math" panose="02040503050406030204" pitchFamily="18" charset="0"/>
                          </a:rPr>
                          <m:t>Soak</m:t>
                        </m:r>
                        <m:r>
                          <a:rPr lang="en-US">
                            <a:latin typeface="Cambria Math" panose="02040503050406030204" pitchFamily="18" charset="0"/>
                          </a:rPr>
                          <m:t>, 9</m:t>
                        </m:r>
                      </m:e>
                    </m:d>
                    <m:r>
                      <a:rPr lang="en-US" i="1">
                        <a:latin typeface="Cambria Math" panose="02040503050406030204" pitchFamily="18" charset="0"/>
                      </a:rPr>
                      <m:t>+</m:t>
                    </m:r>
                    <m:r>
                      <a:rPr lang="en-US" i="1">
                        <a:latin typeface="Cambria Math" panose="02040503050406030204" pitchFamily="18" charset="0"/>
                      </a:rPr>
                      <m:t>𝐺𝑒𝑎𝑟</m:t>
                    </m:r>
                    <m:r>
                      <a:rPr lang="en-US" i="1">
                        <a:latin typeface="Cambria Math" panose="02040503050406030204" pitchFamily="18" charset="0"/>
                      </a:rPr>
                      <m:t>+</m:t>
                    </m:r>
                    <m:r>
                      <a:rPr lang="en-US" i="1">
                        <a:latin typeface="Cambria Math" panose="02040503050406030204" pitchFamily="18" charset="0"/>
                      </a:rPr>
                      <m:t>𝑌𝑒𝑎𝑟</m:t>
                    </m:r>
                    <m:r>
                      <a:rPr lang="en-US" i="1">
                        <a:latin typeface="Cambria Math" panose="02040503050406030204" pitchFamily="18" charset="0"/>
                      </a:rPr>
                      <m:t>:</m:t>
                    </m:r>
                    <m:r>
                      <a:rPr lang="en-US" i="1">
                        <a:latin typeface="Cambria Math" panose="02040503050406030204" pitchFamily="18" charset="0"/>
                      </a:rPr>
                      <m:t>𝐴𝑟𝑒𝑎</m:t>
                    </m:r>
                  </m:oMath>
                </a14:m>
                <a:r>
                  <a:rPr lang="en-US" dirty="0"/>
                  <a:t>         					                                             (A.14)</a:t>
                </a:r>
              </a:p>
              <a:p>
                <a:pPr marL="45720" indent="0">
                  <a:buNone/>
                </a:pPr>
                <a:r>
                  <a:rPr lang="en-US" dirty="0"/>
                  <a:t>for the 2005/06–2018/19 period [</a:t>
                </a:r>
                <a14:m>
                  <m:oMath xmlns:m="http://schemas.openxmlformats.org/officeDocument/2006/math">
                    <m:r>
                      <a:rPr lang="en-US">
                        <a:latin typeface="Cambria Math" panose="02040503050406030204" pitchFamily="18" charset="0"/>
                        <a:sym typeface="Symbol" panose="05050102010706020507" pitchFamily="18" charset="2"/>
                      </a:rPr>
                      <m:t></m:t>
                    </m:r>
                    <m:r>
                      <a:rPr lang="en-US">
                        <a:latin typeface="Cambria Math" panose="02040503050406030204" pitchFamily="18" charset="0"/>
                      </a:rPr>
                      <m:t>=2.33,  </m:t>
                    </m:r>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r>
                      <a:rPr lang="en-US">
                        <a:latin typeface="Cambria Math" panose="02040503050406030204" pitchFamily="18" charset="0"/>
                      </a:rPr>
                      <m:t>=0.1242</m:t>
                    </m:r>
                  </m:oMath>
                </a14:m>
                <a:r>
                  <a:rPr lang="en-US" dirty="0"/>
                  <a:t>].</a:t>
                </a:r>
              </a:p>
              <a:p>
                <a:r>
                  <a:rPr lang="en-US" dirty="0"/>
                  <a:t> </a:t>
                </a:r>
              </a:p>
              <a:p>
                <a:endParaRPr lang="en-US" dirty="0"/>
              </a:p>
            </p:txBody>
          </p:sp>
        </mc:Choice>
        <mc:Fallback xmlns="">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685800" y="1219200"/>
                <a:ext cx="7772400" cy="3539527"/>
              </a:xfrm>
              <a:blipFill>
                <a:blip r:embed="rId2"/>
                <a:stretch>
                  <a:fillRect l="-235" t="-688" r="-23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24</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469816" y="699673"/>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i="1" dirty="0"/>
              <a:t>2. Estimation of observer CPUE index by  the Year:Area interaction model …..continued</a:t>
            </a:r>
            <a:endParaRPr lang="en-US" sz="1600" dirty="0"/>
          </a:p>
        </p:txBody>
      </p:sp>
    </p:spTree>
    <p:extLst>
      <p:ext uri="{BB962C8B-B14F-4D97-AF65-F5344CB8AC3E}">
        <p14:creationId xmlns:p14="http://schemas.microsoft.com/office/powerpoint/2010/main" val="1631246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685800" y="1219200"/>
                <a:ext cx="7772400" cy="3539527"/>
              </a:xfrm>
            </p:spPr>
            <p:txBody>
              <a:bodyPr>
                <a:normAutofit/>
              </a:bodyPr>
              <a:lstStyle/>
              <a:p>
                <a:r>
                  <a:rPr lang="en-US" dirty="0"/>
                  <a:t>Final model for </a:t>
                </a:r>
                <a:r>
                  <a:rPr lang="en-US" dirty="0">
                    <a:solidFill>
                      <a:srgbClr val="FF0000"/>
                    </a:solidFill>
                  </a:rPr>
                  <a:t>WAG</a:t>
                </a:r>
                <a:r>
                  <a:rPr lang="en-US" dirty="0"/>
                  <a:t>:</a:t>
                </a:r>
              </a:p>
              <a:p>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m:rPr>
                                <m:sty m:val="p"/>
                              </m:rPr>
                              <a:rPr lang="en-US">
                                <a:latin typeface="Cambria Math" panose="02040503050406030204" pitchFamily="18" charset="0"/>
                              </a:rPr>
                              <m:t>CPUE</m:t>
                            </m:r>
                          </m:e>
                        </m:d>
                      </m:e>
                    </m:func>
                    <m:r>
                      <a:rPr lang="en-US">
                        <a:latin typeface="Cambria Math" panose="02040503050406030204" pitchFamily="18" charset="0"/>
                      </a:rPr>
                      <m:t>= </m:t>
                    </m:r>
                    <m:r>
                      <m:rPr>
                        <m:sty m:val="p"/>
                      </m:rPr>
                      <a:rPr lang="en-US">
                        <a:latin typeface="Cambria Math" panose="02040503050406030204" pitchFamily="18" charset="0"/>
                      </a:rPr>
                      <m:t>Vessel</m:t>
                    </m:r>
                    <m:r>
                      <a:rPr lang="en-US">
                        <a:latin typeface="Cambria Math" panose="02040503050406030204" pitchFamily="18" charset="0"/>
                      </a:rPr>
                      <m:t>+</m:t>
                    </m:r>
                    <m:r>
                      <m:rPr>
                        <m:sty m:val="p"/>
                      </m:rPr>
                      <a:rPr lang="en-US">
                        <a:latin typeface="Cambria Math" panose="02040503050406030204" pitchFamily="18" charset="0"/>
                      </a:rPr>
                      <m:t>ns</m:t>
                    </m:r>
                    <m:d>
                      <m:dPr>
                        <m:ctrlPr>
                          <a:rPr lang="en-US" i="1">
                            <a:latin typeface="Cambria Math" panose="02040503050406030204" pitchFamily="18" charset="0"/>
                          </a:rPr>
                        </m:ctrlPr>
                      </m:dPr>
                      <m:e>
                        <m:r>
                          <m:rPr>
                            <m:sty m:val="p"/>
                          </m:rPr>
                          <a:rPr lang="en-US">
                            <a:latin typeface="Cambria Math" panose="02040503050406030204" pitchFamily="18" charset="0"/>
                          </a:rPr>
                          <m:t>Soak</m:t>
                        </m:r>
                        <m:r>
                          <a:rPr lang="en-US">
                            <a:latin typeface="Cambria Math" panose="02040503050406030204" pitchFamily="18" charset="0"/>
                          </a:rPr>
                          <m:t>, 8</m:t>
                        </m:r>
                      </m:e>
                    </m:d>
                    <m:r>
                      <a:rPr lang="en-US">
                        <a:latin typeface="Cambria Math" panose="02040503050406030204" pitchFamily="18" charset="0"/>
                      </a:rPr>
                      <m:t>+</m:t>
                    </m:r>
                    <m:r>
                      <m:rPr>
                        <m:sty m:val="p"/>
                      </m:rPr>
                      <a:rPr lang="en-US">
                        <a:latin typeface="Cambria Math" panose="02040503050406030204" pitchFamily="18" charset="0"/>
                      </a:rPr>
                      <m:t>Gear</m:t>
                    </m:r>
                    <m:r>
                      <a:rPr lang="en-US">
                        <a:latin typeface="Cambria Math" panose="02040503050406030204" pitchFamily="18" charset="0"/>
                      </a:rPr>
                      <m:t>+</m:t>
                    </m:r>
                    <m:r>
                      <a:rPr lang="en-US" i="1">
                        <a:latin typeface="Cambria Math" panose="02040503050406030204" pitchFamily="18" charset="0"/>
                      </a:rPr>
                      <m:t>𝑌𝑒𝑎𝑟</m:t>
                    </m:r>
                    <m:r>
                      <a:rPr lang="en-US" i="1">
                        <a:latin typeface="Cambria Math" panose="02040503050406030204" pitchFamily="18" charset="0"/>
                      </a:rPr>
                      <m:t>:</m:t>
                    </m:r>
                    <m:r>
                      <a:rPr lang="en-US" i="1">
                        <a:latin typeface="Cambria Math" panose="02040503050406030204" pitchFamily="18" charset="0"/>
                      </a:rPr>
                      <m:t>𝐴𝑟𝑒𝑎</m:t>
                    </m:r>
                  </m:oMath>
                </a14:m>
                <a:r>
                  <a:rPr lang="en-US" dirty="0"/>
                  <a:t>	    			                                                                      (A.15) </a:t>
                </a:r>
              </a:p>
              <a:p>
                <a:r>
                  <a:rPr lang="en-US" dirty="0"/>
                  <a:t>for the 1995/96–2004/05 period [</a:t>
                </a:r>
                <a:r>
                  <a:rPr lang="en-US" dirty="0">
                    <a:sym typeface="Symbol" panose="05050102010706020507" pitchFamily="18" charset="2"/>
                  </a:rPr>
                  <a:t></a:t>
                </a:r>
                <a:r>
                  <a:rPr lang="en-US" dirty="0"/>
                  <a:t>=0.97,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r>
                      <a:rPr lang="en-US">
                        <a:latin typeface="Cambria Math" panose="02040503050406030204" pitchFamily="18" charset="0"/>
                      </a:rPr>
                      <m:t>=0.1719</m:t>
                    </m:r>
                  </m:oMath>
                </a14:m>
                <a:r>
                  <a:rPr lang="en-US" dirty="0"/>
                  <a:t>]</a:t>
                </a:r>
              </a:p>
              <a:p>
                <a:pPr marL="45720" indent="0">
                  <a:buNone/>
                </a:pPr>
                <a:endParaRPr lang="en-US" dirty="0"/>
              </a:p>
              <a:p>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m:rPr>
                                <m:sty m:val="p"/>
                              </m:rPr>
                              <a:rPr lang="en-US">
                                <a:latin typeface="Cambria Math" panose="02040503050406030204" pitchFamily="18" charset="0"/>
                              </a:rPr>
                              <m:t>CPUE</m:t>
                            </m:r>
                          </m:e>
                        </m:d>
                      </m:e>
                    </m:func>
                    <m:r>
                      <a:rPr lang="en-US">
                        <a:latin typeface="Cambria Math" panose="02040503050406030204" pitchFamily="18" charset="0"/>
                      </a:rPr>
                      <m:t>=</m:t>
                    </m:r>
                    <m:r>
                      <m:rPr>
                        <m:sty m:val="p"/>
                      </m:rPr>
                      <a:rPr lang="en-US">
                        <a:latin typeface="Cambria Math" panose="02040503050406030204" pitchFamily="18" charset="0"/>
                      </a:rPr>
                      <m:t>Gear</m:t>
                    </m:r>
                    <m:r>
                      <a:rPr lang="en-US" i="1">
                        <a:latin typeface="Cambria Math" panose="02040503050406030204" pitchFamily="18" charset="0"/>
                      </a:rPr>
                      <m:t>+</m:t>
                    </m:r>
                    <m:r>
                      <a:rPr lang="en-US" i="1">
                        <a:latin typeface="Cambria Math" panose="02040503050406030204" pitchFamily="18" charset="0"/>
                      </a:rPr>
                      <m:t>𝑌𝑒𝑎𝑟</m:t>
                    </m:r>
                    <m:r>
                      <a:rPr lang="en-US" i="1">
                        <a:latin typeface="Cambria Math" panose="02040503050406030204" pitchFamily="18" charset="0"/>
                      </a:rPr>
                      <m:t>:</m:t>
                    </m:r>
                    <m:r>
                      <a:rPr lang="en-US" i="1">
                        <a:latin typeface="Cambria Math" panose="02040503050406030204" pitchFamily="18" charset="0"/>
                      </a:rPr>
                      <m:t>𝐴𝑟𝑒𝑎</m:t>
                    </m:r>
                    <m:r>
                      <a:rPr lang="en-US" i="1">
                        <a:latin typeface="Cambria Math" panose="02040503050406030204" pitchFamily="18" charset="0"/>
                      </a:rPr>
                      <m:t>+</m:t>
                    </m:r>
                    <m:r>
                      <a:rPr lang="en-US" i="1">
                        <a:latin typeface="Cambria Math" panose="02040503050406030204" pitchFamily="18" charset="0"/>
                      </a:rPr>
                      <m:t>𝑛𝑠</m:t>
                    </m:r>
                    <m:r>
                      <a:rPr lang="en-US" i="1">
                        <a:latin typeface="Cambria Math" panose="02040503050406030204" pitchFamily="18" charset="0"/>
                      </a:rPr>
                      <m:t>(</m:t>
                    </m:r>
                    <m:r>
                      <a:rPr lang="en-US" i="1">
                        <a:latin typeface="Cambria Math" panose="02040503050406030204" pitchFamily="18" charset="0"/>
                      </a:rPr>
                      <m:t>𝑆𝑜𝑎𝑘</m:t>
                    </m:r>
                    <m:r>
                      <a:rPr lang="en-US" i="1">
                        <a:latin typeface="Cambria Math" panose="02040503050406030204" pitchFamily="18" charset="0"/>
                      </a:rPr>
                      <m:t>,5)</m:t>
                    </m:r>
                  </m:oMath>
                </a14:m>
                <a:r>
                  <a:rPr lang="en-US" dirty="0"/>
                  <a:t>         					                                                        (A.16)</a:t>
                </a:r>
              </a:p>
              <a:p>
                <a:r>
                  <a:rPr lang="en-US" dirty="0"/>
                  <a:t>for the 2005/06–2018/19 period [</a:t>
                </a:r>
                <a14:m>
                  <m:oMath xmlns:m="http://schemas.openxmlformats.org/officeDocument/2006/math">
                    <m:r>
                      <a:rPr lang="en-US">
                        <a:latin typeface="Cambria Math" panose="02040503050406030204" pitchFamily="18" charset="0"/>
                        <a:sym typeface="Symbol" panose="05050102010706020507" pitchFamily="18" charset="2"/>
                      </a:rPr>
                      <m:t></m:t>
                    </m:r>
                    <m:r>
                      <a:rPr lang="en-US">
                        <a:latin typeface="Cambria Math" panose="02040503050406030204" pitchFamily="18" charset="0"/>
                      </a:rPr>
                      <m:t>=1.12,  </m:t>
                    </m:r>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r>
                      <a:rPr lang="en-US">
                        <a:latin typeface="Cambria Math" panose="02040503050406030204" pitchFamily="18" charset="0"/>
                      </a:rPr>
                      <m:t>=0.0681, </m:t>
                    </m:r>
                    <m:r>
                      <m:rPr>
                        <m:sty m:val="p"/>
                      </m:rPr>
                      <a:rPr lang="en-US">
                        <a:latin typeface="Cambria Math" panose="02040503050406030204" pitchFamily="18" charset="0"/>
                      </a:rPr>
                      <m:t>Soak</m:t>
                    </m:r>
                    <m:r>
                      <a:rPr lang="en-US">
                        <a:latin typeface="Cambria Math" panose="02040503050406030204" pitchFamily="18" charset="0"/>
                      </a:rPr>
                      <m:t> </m:t>
                    </m:r>
                    <m:r>
                      <m:rPr>
                        <m:sty m:val="p"/>
                      </m:rPr>
                      <a:rPr lang="en-US">
                        <a:latin typeface="Cambria Math" panose="02040503050406030204" pitchFamily="18" charset="0"/>
                      </a:rPr>
                      <m:t>forced</m:t>
                    </m:r>
                    <m:r>
                      <a:rPr lang="en-US">
                        <a:latin typeface="Cambria Math" panose="02040503050406030204" pitchFamily="18" charset="0"/>
                      </a:rPr>
                      <m:t> </m:t>
                    </m:r>
                    <m:r>
                      <m:rPr>
                        <m:sty m:val="p"/>
                      </m:rPr>
                      <a:rPr lang="en-US">
                        <a:latin typeface="Cambria Math" panose="02040503050406030204" pitchFamily="18" charset="0"/>
                      </a:rPr>
                      <m:t>in</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685800" y="1219200"/>
                <a:ext cx="7772400" cy="3539527"/>
              </a:xfrm>
              <a:blipFill>
                <a:blip r:embed="rId2"/>
                <a:stretch>
                  <a:fillRect l="-78" t="-6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25</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609600" y="358140"/>
            <a:ext cx="7315200" cy="381000"/>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i="1" dirty="0"/>
              <a:t>2. Estimation of observer CPUE index by  the Year:Area interaction model ……continued</a:t>
            </a:r>
            <a:endParaRPr lang="en-US" sz="1800" dirty="0"/>
          </a:p>
        </p:txBody>
      </p:sp>
    </p:spTree>
    <p:extLst>
      <p:ext uri="{BB962C8B-B14F-4D97-AF65-F5344CB8AC3E}">
        <p14:creationId xmlns:p14="http://schemas.microsoft.com/office/powerpoint/2010/main" val="3430089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609600" y="1600200"/>
                <a:ext cx="7772400" cy="5105400"/>
              </a:xfrm>
            </p:spPr>
            <p:txBody>
              <a:bodyPr>
                <a:normAutofit fontScale="70000" lnSpcReduction="20000"/>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𝑖𝑗</m:t>
                        </m:r>
                      </m:sub>
                    </m:sSub>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𝑌𝐵</m:t>
                            </m:r>
                          </m:e>
                          <m:sub>
                            <m:r>
                              <a:rPr lang="en-US" i="1">
                                <a:latin typeface="Cambria Math" panose="02040503050406030204" pitchFamily="18" charset="0"/>
                              </a:rPr>
                              <m:t>𝑖𝑗</m:t>
                            </m:r>
                          </m:sub>
                        </m:sSub>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𝑖𝑗</m:t>
                            </m:r>
                          </m:sub>
                          <m:sup>
                            <m:r>
                              <a:rPr lang="en-US" i="1">
                                <a:latin typeface="Cambria Math" panose="02040503050406030204" pitchFamily="18" charset="0"/>
                              </a:rPr>
                              <m:t>2</m:t>
                            </m:r>
                          </m:sup>
                        </m:sSubSup>
                        <m:r>
                          <a:rPr lang="en-US" i="1">
                            <a:latin typeface="Cambria Math" panose="02040503050406030204" pitchFamily="18" charset="0"/>
                          </a:rPr>
                          <m:t>/2</m:t>
                        </m:r>
                      </m:sup>
                    </m:sSup>
                  </m:oMath>
                </a14:m>
                <a:r>
                  <a:rPr lang="en-US" dirty="0"/>
                  <a:t>	    				                      (A.17)</a:t>
                </a:r>
              </a:p>
              <a:p>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𝑖𝑗</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𝑁</m:t>
                        </m:r>
                      </m:e>
                      <m:sub>
                        <m:sSub>
                          <m:sSubPr>
                            <m:ctrlPr>
                              <a:rPr lang="en-US" i="1">
                                <a:latin typeface="Cambria Math" panose="02040503050406030204" pitchFamily="18" charset="0"/>
                              </a:rPr>
                            </m:ctrlPr>
                          </m:sSubPr>
                          <m:e>
                            <m:r>
                              <a:rPr lang="en-US" i="1">
                                <a:latin typeface="Cambria Math" panose="02040503050406030204" pitchFamily="18" charset="0"/>
                              </a:rPr>
                              <m:t>𝑚𝑎𝑥</m:t>
                            </m:r>
                          </m:e>
                          <m:sub>
                            <m:r>
                              <a:rPr lang="en-US" i="1">
                                <a:latin typeface="Cambria Math" panose="02040503050406030204" pitchFamily="18" charset="0"/>
                              </a:rPr>
                              <m:t>𝑗</m:t>
                            </m:r>
                          </m:sub>
                        </m:sSub>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𝑖𝑗</m:t>
                        </m:r>
                      </m:sub>
                    </m:sSub>
                  </m:oMath>
                </a14:m>
                <a:r>
                  <a:rPr lang="en-US" dirty="0"/>
                  <a:t>					                      (A.18)</a:t>
                </a:r>
              </a:p>
              <a:p>
                <a:endParaRPr lang="en-US" dirty="0"/>
              </a:p>
              <a:p>
                <a:r>
                  <a:rPr lang="en-US" dirty="0"/>
                  <a:t>Following Campbell (2014),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𝑖𝑗</m:t>
                        </m:r>
                      </m:sub>
                    </m:sSub>
                  </m:oMath>
                </a14:m>
                <a:r>
                  <a:rPr lang="en-US" dirty="0"/>
                  <a:t> index gaps were filled as follows:</a:t>
                </a:r>
              </a:p>
              <a:p>
                <a:endParaRPr lang="en-US" dirty="0"/>
              </a:p>
              <a:p>
                <a:pPr marL="45720" lvl="0" indent="0">
                  <a:buNone/>
                </a:pPr>
                <a:r>
                  <a:rPr lang="en-US" dirty="0"/>
                  <a:t>(a) Find the maximum block index for each year,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sSub>
                          <m:sSubPr>
                            <m:ctrlPr>
                              <a:rPr lang="en-US" i="1">
                                <a:latin typeface="Cambria Math" panose="02040503050406030204" pitchFamily="18" charset="0"/>
                              </a:rPr>
                            </m:ctrlPr>
                          </m:sSubPr>
                          <m:e>
                            <m:r>
                              <a:rPr lang="en-US" i="1">
                                <a:latin typeface="Cambria Math" panose="02040503050406030204" pitchFamily="18" charset="0"/>
                              </a:rPr>
                              <m:t>𝑚𝑎𝑥</m:t>
                            </m:r>
                          </m:e>
                          <m:sub>
                            <m:r>
                              <a:rPr lang="en-US" i="1">
                                <a:latin typeface="Cambria Math" panose="02040503050406030204" pitchFamily="18" charset="0"/>
                              </a:rPr>
                              <m:t>𝑖</m:t>
                            </m:r>
                          </m:sub>
                        </m:sSub>
                      </m:sub>
                    </m:sSub>
                  </m:oMath>
                </a14:m>
                <a:r>
                  <a:rPr lang="en-US" dirty="0"/>
                  <a:t> </a:t>
                </a:r>
              </a:p>
              <a:p>
                <a:pPr marL="45720" lvl="0" indent="0">
                  <a:buNone/>
                </a:pPr>
                <a:r>
                  <a:rPr lang="en-US" dirty="0"/>
                  <a:t>(b) For each year, calculate the relative index for each fished block,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sSub>
                          <m:sSubPr>
                            <m:ctrlPr>
                              <a:rPr lang="en-US" i="1">
                                <a:latin typeface="Cambria Math" panose="02040503050406030204" pitchFamily="18" charset="0"/>
                              </a:rPr>
                            </m:ctrlPr>
                          </m:sSubPr>
                          <m:e>
                            <m:r>
                              <a:rPr lang="en-US" i="1">
                                <a:latin typeface="Cambria Math" panose="02040503050406030204" pitchFamily="18" charset="0"/>
                              </a:rPr>
                              <m:t>𝑟𝑒𝑙</m:t>
                            </m:r>
                          </m:e>
                          <m:sub>
                            <m:r>
                              <a:rPr lang="en-US" i="1">
                                <a:latin typeface="Cambria Math" panose="02040503050406030204" pitchFamily="18" charset="0"/>
                              </a:rPr>
                              <m:t>𝑖𝑗</m:t>
                            </m:r>
                          </m:sub>
                        </m:sSub>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𝑖𝑗</m:t>
                            </m:r>
                          </m:sub>
                        </m:sSub>
                      </m:num>
                      <m:den>
                        <m:sSub>
                          <m:sSubPr>
                            <m:ctrlPr>
                              <a:rPr lang="en-US" i="1">
                                <a:latin typeface="Cambria Math" panose="02040503050406030204" pitchFamily="18" charset="0"/>
                              </a:rPr>
                            </m:ctrlPr>
                          </m:sSubPr>
                          <m:e>
                            <m:r>
                              <a:rPr lang="en-US" i="1">
                                <a:latin typeface="Cambria Math" panose="02040503050406030204" pitchFamily="18" charset="0"/>
                              </a:rPr>
                              <m:t>𝐵</m:t>
                            </m:r>
                          </m:e>
                          <m:sub>
                            <m:sSub>
                              <m:sSubPr>
                                <m:ctrlPr>
                                  <a:rPr lang="en-US" i="1">
                                    <a:latin typeface="Cambria Math" panose="02040503050406030204" pitchFamily="18" charset="0"/>
                                  </a:rPr>
                                </m:ctrlPr>
                              </m:sSubPr>
                              <m:e>
                                <m:r>
                                  <a:rPr lang="en-US" i="1">
                                    <a:latin typeface="Cambria Math" panose="02040503050406030204" pitchFamily="18" charset="0"/>
                                  </a:rPr>
                                  <m:t>𝑚𝑎𝑥</m:t>
                                </m:r>
                              </m:e>
                              <m:sub>
                                <m:r>
                                  <a:rPr lang="en-US" i="1">
                                    <a:latin typeface="Cambria Math" panose="02040503050406030204" pitchFamily="18" charset="0"/>
                                  </a:rPr>
                                  <m:t>𝑖</m:t>
                                </m:r>
                              </m:sub>
                            </m:sSub>
                          </m:sub>
                        </m:sSub>
                      </m:den>
                    </m:f>
                  </m:oMath>
                </a14:m>
                <a:r>
                  <a:rPr lang="en-US" dirty="0"/>
                  <a:t> </a:t>
                </a:r>
              </a:p>
              <a:p>
                <a:pPr marL="45720" lvl="0" indent="0">
                  <a:buNone/>
                </a:pPr>
                <a:r>
                  <a:rPr lang="en-US" dirty="0"/>
                  <a:t>( c) For each block, calculate the mean relative index,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𝐵</m:t>
                            </m:r>
                          </m:e>
                          <m:sub>
                            <m:sSub>
                              <m:sSubPr>
                                <m:ctrlPr>
                                  <a:rPr lang="en-US" i="1">
                                    <a:latin typeface="Cambria Math" panose="02040503050406030204" pitchFamily="18" charset="0"/>
                                  </a:rPr>
                                </m:ctrlPr>
                              </m:sSubPr>
                              <m:e>
                                <m:r>
                                  <a:rPr lang="en-US" i="1">
                                    <a:latin typeface="Cambria Math" panose="02040503050406030204" pitchFamily="18" charset="0"/>
                                  </a:rPr>
                                  <m:t>𝑟𝑒𝑙</m:t>
                                </m:r>
                              </m:e>
                              <m:sub>
                                <m:r>
                                  <a:rPr lang="en-US" i="1">
                                    <a:latin typeface="Cambria Math" panose="02040503050406030204" pitchFamily="18" charset="0"/>
                                  </a:rPr>
                                  <m:t>𝑗</m:t>
                                </m:r>
                              </m:sub>
                            </m:sSub>
                          </m:sub>
                        </m:sSub>
                      </m:e>
                    </m:acc>
                  </m:oMath>
                </a14:m>
                <a:r>
                  <a:rPr lang="en-US" dirty="0"/>
                  <a:t> , across those years when all blocks were fished</a:t>
                </a:r>
              </a:p>
              <a:p>
                <a:pPr marL="45720" lvl="0" indent="0">
                  <a:buNone/>
                </a:pPr>
                <a:r>
                  <a:rPr lang="en-US" dirty="0"/>
                  <a:t>(d) For those blocks with either no observer sampling observations or NAs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𝑌𝐵</m:t>
                        </m:r>
                      </m:e>
                      <m:sub>
                        <m:r>
                          <a:rPr lang="en-US" i="1">
                            <a:latin typeface="Cambria Math" panose="02040503050406030204" pitchFamily="18" charset="0"/>
                          </a:rPr>
                          <m:t>𝑖𝑗</m:t>
                        </m:r>
                      </m:sub>
                    </m:sSub>
                  </m:oMath>
                </a14:m>
                <a:r>
                  <a:rPr lang="en-US" dirty="0"/>
                  <a:t> coefficients, the likely abundance index is set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sSub>
                          <m:sSubPr>
                            <m:ctrlPr>
                              <a:rPr lang="en-US" i="1">
                                <a:latin typeface="Cambria Math" panose="02040503050406030204" pitchFamily="18" charset="0"/>
                              </a:rPr>
                            </m:ctrlPr>
                          </m:sSubPr>
                          <m:e>
                            <m:r>
                              <a:rPr lang="en-US" i="1">
                                <a:latin typeface="Cambria Math" panose="02040503050406030204" pitchFamily="18" charset="0"/>
                              </a:rPr>
                              <m:t>𝑚𝑜𝑑𝑒𝑓𝑖𝑒𝑑</m:t>
                            </m:r>
                          </m:e>
                          <m:sub>
                            <m:r>
                              <a:rPr lang="en-US" i="1">
                                <a:latin typeface="Cambria Math" panose="02040503050406030204" pitchFamily="18" charset="0"/>
                              </a:rPr>
                              <m:t>𝑖𝑗</m:t>
                            </m:r>
                          </m:sub>
                        </m:sSub>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𝐵</m:t>
                        </m:r>
                      </m:e>
                      <m:sub>
                        <m:sSub>
                          <m:sSubPr>
                            <m:ctrlPr>
                              <a:rPr lang="en-US" i="1">
                                <a:latin typeface="Cambria Math" panose="02040503050406030204" pitchFamily="18" charset="0"/>
                              </a:rPr>
                            </m:ctrlPr>
                          </m:sSubPr>
                          <m:e>
                            <m:r>
                              <a:rPr lang="en-US" i="1">
                                <a:latin typeface="Cambria Math" panose="02040503050406030204" pitchFamily="18" charset="0"/>
                              </a:rPr>
                              <m:t>𝑚𝑎𝑥</m:t>
                            </m:r>
                          </m:e>
                          <m:sub>
                            <m:r>
                              <a:rPr lang="en-US" i="1">
                                <a:latin typeface="Cambria Math" panose="02040503050406030204" pitchFamily="18" charset="0"/>
                              </a:rPr>
                              <m:t>𝑖</m:t>
                            </m:r>
                          </m:sub>
                        </m:sSub>
                      </m:sub>
                    </m:sSub>
                    <m:r>
                      <a:rPr lang="en-US" i="1">
                        <a:latin typeface="Cambria Math" panose="02040503050406030204" pitchFamily="18" charset="0"/>
                      </a:rPr>
                      <m:t> </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𝐵</m:t>
                            </m:r>
                          </m:e>
                          <m:sub>
                            <m:sSub>
                              <m:sSubPr>
                                <m:ctrlPr>
                                  <a:rPr lang="en-US" i="1">
                                    <a:latin typeface="Cambria Math" panose="02040503050406030204" pitchFamily="18" charset="0"/>
                                  </a:rPr>
                                </m:ctrlPr>
                              </m:sSubPr>
                              <m:e>
                                <m:r>
                                  <a:rPr lang="en-US" i="1">
                                    <a:latin typeface="Cambria Math" panose="02040503050406030204" pitchFamily="18" charset="0"/>
                                  </a:rPr>
                                  <m:t>𝑟𝑒𝑙</m:t>
                                </m:r>
                              </m:e>
                              <m:sub>
                                <m:r>
                                  <a:rPr lang="en-US" i="1">
                                    <a:latin typeface="Cambria Math" panose="02040503050406030204" pitchFamily="18" charset="0"/>
                                  </a:rPr>
                                  <m:t>𝑗</m:t>
                                </m:r>
                              </m:sub>
                            </m:sSub>
                          </m:sub>
                        </m:sSub>
                      </m:e>
                    </m:acc>
                  </m:oMath>
                </a14:m>
                <a:endParaRPr lang="en-US" dirty="0"/>
              </a:p>
              <a:p>
                <a:endParaRPr lang="en-US" dirty="0"/>
              </a:p>
              <a:p>
                <a:r>
                  <a:rPr lang="en-US" dirty="0"/>
                  <a:t>Annual biomass index,</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m:t>
                        </m:r>
                      </m:sub>
                    </m:sSub>
                  </m:oMath>
                </a14:m>
                <a:r>
                  <a:rPr lang="en-US" dirty="0"/>
                  <a:t> , was estimated as,</a:t>
                </a:r>
              </a:p>
              <a:p>
                <a:pPr marL="4572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m:t>
                        </m:r>
                      </m:sub>
                    </m:sSub>
                    <m:r>
                      <a:rPr lang="en-US" i="1">
                        <a:latin typeface="Cambria Math" panose="02040503050406030204" pitchFamily="18" charset="0"/>
                      </a:rPr>
                      <m:t>= </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𝑖𝑗</m:t>
                            </m:r>
                          </m:sub>
                        </m:sSub>
                      </m:e>
                    </m:nary>
                  </m:oMath>
                </a14:m>
                <a:r>
                  <a:rPr lang="en-US" dirty="0"/>
                  <a:t>  </a:t>
                </a:r>
              </a:p>
              <a:p>
                <a:pPr marL="45720" indent="0">
                  <a:buNone/>
                </a:pPr>
                <a:r>
                  <a:rPr lang="en-US" dirty="0"/>
                  <a:t>      						                   (A.19)</a:t>
                </a:r>
              </a:p>
              <a:p>
                <a:r>
                  <a:rPr lang="en-US" dirty="0"/>
                  <a:t> </a:t>
                </a:r>
                <a14:m>
                  <m:oMath xmlns:m="http://schemas.openxmlformats.org/officeDocument/2006/math">
                    <m:r>
                      <a:rPr lang="en-US" i="1">
                        <a:latin typeface="Cambria Math" panose="02040503050406030204" pitchFamily="18" charset="0"/>
                      </a:rPr>
                      <m:t>𝑆𝑡𝑎𝑛𝑑𝑎𝑟𝑑</m:t>
                    </m:r>
                    <m:r>
                      <a:rPr lang="en-US" i="1">
                        <a:latin typeface="Cambria Math" panose="02040503050406030204" pitchFamily="18" charset="0"/>
                      </a:rPr>
                      <m:t> </m:t>
                    </m:r>
                    <m:r>
                      <a:rPr lang="en-US" i="1">
                        <a:latin typeface="Cambria Math" panose="02040503050406030204" pitchFamily="18" charset="0"/>
                      </a:rPr>
                      <m:t>𝑑𝑒𝑣𝑖𝑎𝑡𝑖𝑜𝑛</m:t>
                    </m:r>
                    <m:r>
                      <a:rPr lang="en-US" i="1">
                        <a:latin typeface="Cambria Math" panose="02040503050406030204" pitchFamily="18" charset="0"/>
                      </a:rPr>
                      <m:t> </m:t>
                    </m:r>
                    <m:r>
                      <a:rPr lang="en-US" i="1">
                        <a:latin typeface="Cambria Math" panose="02040503050406030204" pitchFamily="18" charset="0"/>
                      </a:rPr>
                      <m:t>𝑙𝑛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m:t>
                        </m:r>
                      </m:sub>
                    </m:sSub>
                    <m:r>
                      <a:rPr lang="en-US" i="1">
                        <a:latin typeface="Cambria Math" panose="02040503050406030204" pitchFamily="18" charset="0"/>
                      </a:rPr>
                      <m:t>)=  </m:t>
                    </m:r>
                    <m:f>
                      <m:fPr>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𝐵𝑙𝑜𝑐𝑘</m:t>
                                </m:r>
                                <m:r>
                                  <a:rPr lang="en-US" i="1">
                                    <a:latin typeface="Cambria Math" panose="02040503050406030204" pitchFamily="18" charset="0"/>
                                  </a:rPr>
                                  <m:t>_</m:t>
                                </m:r>
                                <m:r>
                                  <a:rPr lang="en-US" i="1">
                                    <a:latin typeface="Cambria Math" panose="02040503050406030204" pitchFamily="18" charset="0"/>
                                  </a:rPr>
                                  <m:t>𝐴𝑟𝑒𝑎</m:t>
                                </m:r>
                              </m:e>
                              <m:sub>
                                <m:r>
                                  <a:rPr lang="en-US" i="1">
                                    <a:latin typeface="Cambria Math" panose="02040503050406030204" pitchFamily="18" charset="0"/>
                                  </a:rPr>
                                  <m:t>𝑖𝑗</m:t>
                                </m:r>
                              </m:sub>
                            </m:sSub>
                            <m:r>
                              <a:rPr lang="en-US" i="1">
                                <a:latin typeface="Cambria Math" panose="02040503050406030204" pitchFamily="18" charset="0"/>
                              </a:rPr>
                              <m:t> × </m:t>
                            </m:r>
                            <m:r>
                              <a:rPr lang="en-US" i="1">
                                <a:latin typeface="Cambria Math" panose="02040503050406030204" pitchFamily="18" charset="0"/>
                              </a:rPr>
                              <m:t>𝑆𝑡𝑎𝑛𝑑𝑎𝑟𝑑</m:t>
                            </m:r>
                            <m:r>
                              <a:rPr lang="en-US" i="1">
                                <a:latin typeface="Cambria Math" panose="02040503050406030204" pitchFamily="18" charset="0"/>
                              </a:rPr>
                              <m:t> </m:t>
                            </m:r>
                            <m:r>
                              <a:rPr lang="en-US" i="1">
                                <a:latin typeface="Cambria Math" panose="02040503050406030204" pitchFamily="18" charset="0"/>
                              </a:rPr>
                              <m:t>𝑑𝑒𝑣𝑖𝑎𝑡𝑖𝑜𝑛</m:t>
                            </m:r>
                            <m:r>
                              <a:rPr lang="en-US" i="1">
                                <a:latin typeface="Cambria Math" panose="02040503050406030204" pitchFamily="18" charset="0"/>
                              </a:rPr>
                              <m:t> </m:t>
                            </m:r>
                            <m:r>
                              <a:rPr lang="en-US" i="1">
                                <a:latin typeface="Cambria Math" panose="02040503050406030204" pitchFamily="18" charset="0"/>
                              </a:rPr>
                              <m:t>𝑙𝑛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𝑖𝑗</m:t>
                                </m:r>
                              </m:sub>
                            </m:sSub>
                            <m:r>
                              <a:rPr lang="en-US" i="1">
                                <a:latin typeface="Cambria Math" panose="02040503050406030204" pitchFamily="18" charset="0"/>
                              </a:rPr>
                              <m:t>) </m:t>
                            </m:r>
                          </m:e>
                        </m:nary>
                      </m:num>
                      <m:den>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𝐵𝑙𝑜𝑐𝑘</m:t>
                                </m:r>
                                <m:r>
                                  <a:rPr lang="en-US" i="1">
                                    <a:latin typeface="Cambria Math" panose="02040503050406030204" pitchFamily="18" charset="0"/>
                                  </a:rPr>
                                  <m:t>_</m:t>
                                </m:r>
                                <m:r>
                                  <a:rPr lang="en-US" i="1">
                                    <a:latin typeface="Cambria Math" panose="02040503050406030204" pitchFamily="18" charset="0"/>
                                  </a:rPr>
                                  <m:t>𝐴𝑟𝑒𝑎</m:t>
                                </m:r>
                              </m:e>
                              <m:sub>
                                <m:r>
                                  <a:rPr lang="en-US" i="1">
                                    <a:latin typeface="Cambria Math" panose="02040503050406030204" pitchFamily="18" charset="0"/>
                                  </a:rPr>
                                  <m:t>𝑖𝑗</m:t>
                                </m:r>
                              </m:sub>
                            </m:sSub>
                            <m:r>
                              <a:rPr lang="en-US" i="1">
                                <a:latin typeface="Cambria Math" panose="02040503050406030204" pitchFamily="18" charset="0"/>
                              </a:rPr>
                              <m:t>  </m:t>
                            </m:r>
                          </m:e>
                        </m:nary>
                      </m:den>
                    </m:f>
                    <m:r>
                      <a:rPr lang="en-US" i="1">
                        <a:latin typeface="Cambria Math" panose="02040503050406030204" pitchFamily="18" charset="0"/>
                      </a:rPr>
                      <m:t> </m:t>
                    </m:r>
                  </m:oMath>
                </a14:m>
                <a:r>
                  <a:rPr lang="en-US" dirty="0"/>
                  <a:t>	                   (A.20)</a:t>
                </a:r>
              </a:p>
              <a:p>
                <a:endParaRPr lang="en-US" dirty="0"/>
              </a:p>
              <a:p>
                <a14:m>
                  <m:oMath xmlns:m="http://schemas.openxmlformats.org/officeDocument/2006/math">
                    <m:r>
                      <a:rPr lang="en-US" i="1">
                        <a:latin typeface="Cambria Math" panose="02040503050406030204" pitchFamily="18" charset="0"/>
                      </a:rPr>
                      <m:t>𝑉𝑎𝑟𝑖𝑎𝑛𝑐𝑒</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m:t>
                                </m:r>
                              </m:sub>
                            </m:sSub>
                          </m:e>
                        </m:d>
                      </m:e>
                    </m:func>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𝑆𝑡𝑎𝑛𝑑𝑎𝑟𝑑</m:t>
                        </m:r>
                        <m:r>
                          <a:rPr lang="en-US" i="1">
                            <a:latin typeface="Cambria Math" panose="02040503050406030204" pitchFamily="18" charset="0"/>
                          </a:rPr>
                          <m:t> </m:t>
                        </m:r>
                        <m:r>
                          <a:rPr lang="en-US" i="1">
                            <a:latin typeface="Cambria Math" panose="02040503050406030204" pitchFamily="18" charset="0"/>
                          </a:rPr>
                          <m:t>𝑑𝑒𝑣𝑖𝑎𝑡𝑖𝑜𝑛</m:t>
                        </m:r>
                        <m:r>
                          <a:rPr lang="en-US" i="1">
                            <a:latin typeface="Cambria Math" panose="02040503050406030204" pitchFamily="18" charset="0"/>
                          </a:rPr>
                          <m:t> </m:t>
                        </m:r>
                        <m:r>
                          <a:rPr lang="en-US" i="1">
                            <a:latin typeface="Cambria Math" panose="02040503050406030204" pitchFamily="18" charset="0"/>
                          </a:rPr>
                          <m:t>𝑙𝑛</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m:t>
                                </m:r>
                              </m:sub>
                            </m:sSub>
                          </m:e>
                        </m:d>
                        <m:r>
                          <a:rPr lang="en-US" i="1">
                            <a:latin typeface="Cambria Math" panose="02040503050406030204" pitchFamily="18" charset="0"/>
                          </a:rPr>
                          <m:t>]</m:t>
                        </m:r>
                      </m:e>
                      <m:sup>
                        <m:r>
                          <a:rPr lang="en-US" i="1">
                            <a:latin typeface="Cambria Math" panose="02040503050406030204" pitchFamily="18" charset="0"/>
                          </a:rPr>
                          <m:t>2</m:t>
                        </m:r>
                      </m:sup>
                    </m:sSup>
                  </m:oMath>
                </a14:m>
                <a:r>
                  <a:rPr lang="en-US" dirty="0"/>
                  <a:t>		                   (A.21)</a:t>
                </a:r>
              </a:p>
              <a:p>
                <a:endParaRPr lang="en-US" dirty="0"/>
              </a:p>
            </p:txBody>
          </p:sp>
        </mc:Choice>
        <mc:Fallback xmlns="">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609600" y="1600200"/>
                <a:ext cx="7772400" cy="5105400"/>
              </a:xfrm>
              <a:blipFill>
                <a:blip r:embed="rId2"/>
                <a:stretch>
                  <a:fillRect t="-1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26</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609600" y="914400"/>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i="1" dirty="0"/>
              <a:t>2. Estimation of observer CPUE index by  the Year:Area interaction model ….. continued</a:t>
            </a:r>
          </a:p>
          <a:p>
            <a:endParaRPr lang="en-US" sz="1600" i="1" dirty="0"/>
          </a:p>
          <a:p>
            <a:r>
              <a:rPr lang="en-US" sz="1600" i="1" dirty="0"/>
              <a:t>Block-scale analysis:</a:t>
            </a:r>
            <a:endParaRPr lang="en-US" sz="1600" dirty="0"/>
          </a:p>
        </p:txBody>
      </p:sp>
    </p:spTree>
    <p:extLst>
      <p:ext uri="{BB962C8B-B14F-4D97-AF65-F5344CB8AC3E}">
        <p14:creationId xmlns:p14="http://schemas.microsoft.com/office/powerpoint/2010/main" val="2997114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7246EB-1D50-4D06-9571-2381043CCA99}"/>
              </a:ext>
            </a:extLst>
          </p:cNvPr>
          <p:cNvSpPr>
            <a:spLocks noGrp="1"/>
          </p:cNvSpPr>
          <p:nvPr>
            <p:ph type="sldNum" sz="quarter" idx="12"/>
          </p:nvPr>
        </p:nvSpPr>
        <p:spPr/>
        <p:txBody>
          <a:bodyPr/>
          <a:lstStyle/>
          <a:p>
            <a:fld id="{28D1B9BE-D941-4EEF-A5AD-4384CF3F4BCC}" type="slidenum">
              <a:rPr lang="en-US" smtClean="0"/>
              <a:pPr/>
              <a:t>27</a:t>
            </a:fld>
            <a:endParaRPr lang="en-US" dirty="0"/>
          </a:p>
        </p:txBody>
      </p:sp>
      <p:sp>
        <p:nvSpPr>
          <p:cNvPr id="4" name="Title 1">
            <a:extLst>
              <a:ext uri="{FF2B5EF4-FFF2-40B4-BE49-F238E27FC236}">
                <a16:creationId xmlns:a16="http://schemas.microsoft.com/office/drawing/2014/main" id="{05585CF0-57AF-476F-99B9-6D0FC59A4857}"/>
              </a:ext>
            </a:extLst>
          </p:cNvPr>
          <p:cNvSpPr>
            <a:spLocks noGrp="1"/>
          </p:cNvSpPr>
          <p:nvPr>
            <p:ph type="title"/>
          </p:nvPr>
        </p:nvSpPr>
        <p:spPr>
          <a:xfrm>
            <a:off x="533400" y="292416"/>
            <a:ext cx="7315200" cy="512762"/>
          </a:xfrm>
        </p:spPr>
        <p:txBody>
          <a:bodyPr>
            <a:normAutofit fontScale="90000"/>
          </a:bodyPr>
          <a:lstStyle/>
          <a:p>
            <a:r>
              <a:rPr lang="en-US" sz="1800" i="1" dirty="0"/>
              <a:t>2. Estimation of observer CPUE index by  the Year:Area interaction model….. continued</a:t>
            </a:r>
            <a:endParaRPr lang="en-US" sz="1800" dirty="0"/>
          </a:p>
        </p:txBody>
      </p:sp>
      <p:pic>
        <p:nvPicPr>
          <p:cNvPr id="5" name="Picture 4">
            <a:extLst>
              <a:ext uri="{FF2B5EF4-FFF2-40B4-BE49-F238E27FC236}">
                <a16:creationId xmlns:a16="http://schemas.microsoft.com/office/drawing/2014/main" id="{76E28F82-AD1E-4989-B79A-304F3E25A7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4343400" cy="3124200"/>
          </a:xfrm>
          <a:prstGeom prst="rect">
            <a:avLst/>
          </a:prstGeom>
          <a:noFill/>
          <a:ln>
            <a:noFill/>
          </a:ln>
        </p:spPr>
      </p:pic>
      <p:sp>
        <p:nvSpPr>
          <p:cNvPr id="6" name="TextBox 5">
            <a:extLst>
              <a:ext uri="{FF2B5EF4-FFF2-40B4-BE49-F238E27FC236}">
                <a16:creationId xmlns:a16="http://schemas.microsoft.com/office/drawing/2014/main" id="{F01CA4C5-0970-4559-B7BD-34BBD6742111}"/>
              </a:ext>
            </a:extLst>
          </p:cNvPr>
          <p:cNvSpPr txBox="1"/>
          <p:nvPr/>
        </p:nvSpPr>
        <p:spPr>
          <a:xfrm>
            <a:off x="228601" y="4648200"/>
            <a:ext cx="4114800" cy="830997"/>
          </a:xfrm>
          <a:prstGeom prst="rect">
            <a:avLst/>
          </a:prstGeom>
          <a:noFill/>
        </p:spPr>
        <p:txBody>
          <a:bodyPr wrap="square" rtlCol="0">
            <a:spAutoFit/>
          </a:bodyPr>
          <a:lstStyle/>
          <a:p>
            <a:r>
              <a:rPr lang="en-US" sz="1200" dirty="0"/>
              <a:t>Figure A.10. Comparison of standardized (negative binomial GLM) CPUE indices with +/- 2 SE between no interaction (green line, 19.1) and Year:Area interaction (blue line, 19.2) models for </a:t>
            </a:r>
            <a:r>
              <a:rPr lang="en-US" sz="1200" dirty="0">
                <a:solidFill>
                  <a:srgbClr val="FF0000"/>
                </a:solidFill>
              </a:rPr>
              <a:t>EAG</a:t>
            </a:r>
            <a:r>
              <a:rPr lang="en-US" sz="1200" dirty="0"/>
              <a:t>. </a:t>
            </a:r>
          </a:p>
        </p:txBody>
      </p:sp>
      <p:pic>
        <p:nvPicPr>
          <p:cNvPr id="7" name="Picture 6">
            <a:extLst>
              <a:ext uri="{FF2B5EF4-FFF2-40B4-BE49-F238E27FC236}">
                <a16:creationId xmlns:a16="http://schemas.microsoft.com/office/drawing/2014/main" id="{A32948D5-3D39-4345-AC19-1ADF9FD9E3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599" y="1295401"/>
            <a:ext cx="4267201" cy="3124200"/>
          </a:xfrm>
          <a:prstGeom prst="rect">
            <a:avLst/>
          </a:prstGeom>
          <a:noFill/>
          <a:ln>
            <a:noFill/>
          </a:ln>
        </p:spPr>
      </p:pic>
      <p:sp>
        <p:nvSpPr>
          <p:cNvPr id="8" name="TextBox 7">
            <a:extLst>
              <a:ext uri="{FF2B5EF4-FFF2-40B4-BE49-F238E27FC236}">
                <a16:creationId xmlns:a16="http://schemas.microsoft.com/office/drawing/2014/main" id="{7F5D60A3-AD98-4E30-94BB-FFB3ACE16ECC}"/>
              </a:ext>
            </a:extLst>
          </p:cNvPr>
          <p:cNvSpPr txBox="1"/>
          <p:nvPr/>
        </p:nvSpPr>
        <p:spPr>
          <a:xfrm>
            <a:off x="4800599" y="4678680"/>
            <a:ext cx="4190999" cy="830997"/>
          </a:xfrm>
          <a:prstGeom prst="rect">
            <a:avLst/>
          </a:prstGeom>
          <a:noFill/>
        </p:spPr>
        <p:txBody>
          <a:bodyPr wrap="square" rtlCol="0">
            <a:spAutoFit/>
          </a:bodyPr>
          <a:lstStyle/>
          <a:p>
            <a:r>
              <a:rPr lang="en-US" sz="1200" dirty="0"/>
              <a:t>Figure A.11. Comparison of standardized (negative binomial GLM) CPUE indices with +/- 2 SE between no interaction (green line, 19.1) and Year:Area interaction (blue line, 19.2) models for </a:t>
            </a:r>
            <a:r>
              <a:rPr lang="en-US" sz="1200" dirty="0">
                <a:solidFill>
                  <a:srgbClr val="FF0000"/>
                </a:solidFill>
              </a:rPr>
              <a:t>WAG</a:t>
            </a:r>
            <a:r>
              <a:rPr lang="en-US" sz="1200" dirty="0"/>
              <a:t>. </a:t>
            </a:r>
          </a:p>
        </p:txBody>
      </p:sp>
    </p:spTree>
    <p:extLst>
      <p:ext uri="{BB962C8B-B14F-4D97-AF65-F5344CB8AC3E}">
        <p14:creationId xmlns:p14="http://schemas.microsoft.com/office/powerpoint/2010/main" val="1032180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469816" y="645618"/>
            <a:ext cx="7315200" cy="381000"/>
          </a:xfrm>
        </p:spPr>
        <p:txBody>
          <a:bodyPr>
            <a:normAutofit/>
          </a:bodyPr>
          <a:lstStyle/>
          <a:p>
            <a:r>
              <a:rPr lang="en-US" sz="1800" i="1" dirty="0"/>
              <a:t>3. Cooperative survey CPUE index by mixed random effects model</a:t>
            </a:r>
            <a:endParaRPr lang="en-US" sz="18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28</a:t>
            </a:fld>
            <a:endParaRPr lang="en-US" dirty="0"/>
          </a:p>
        </p:txBody>
      </p:sp>
      <p:sp>
        <p:nvSpPr>
          <p:cNvPr id="9" name="Text Placeholder 8">
            <a:extLst>
              <a:ext uri="{FF2B5EF4-FFF2-40B4-BE49-F238E27FC236}">
                <a16:creationId xmlns:a16="http://schemas.microsoft.com/office/drawing/2014/main" id="{4067DB63-5C61-4790-8BB1-700262AAF73B}"/>
              </a:ext>
            </a:extLst>
          </p:cNvPr>
          <p:cNvSpPr>
            <a:spLocks noGrp="1"/>
          </p:cNvSpPr>
          <p:nvPr>
            <p:ph type="body" idx="1"/>
          </p:nvPr>
        </p:nvSpPr>
        <p:spPr>
          <a:xfrm>
            <a:off x="304800" y="3505200"/>
            <a:ext cx="8534400" cy="2362199"/>
          </a:xfrm>
        </p:spPr>
        <p:txBody>
          <a:bodyPr>
            <a:normAutofit fontScale="25000" lnSpcReduction="20000"/>
          </a:bodyPr>
          <a:lstStyle/>
          <a:p>
            <a:r>
              <a:rPr lang="en-US" sz="6400" dirty="0"/>
              <a:t>Data: </a:t>
            </a:r>
          </a:p>
          <a:p>
            <a:pPr marL="342900" indent="-342900">
              <a:buFont typeface="Wingdings" panose="05000000000000000000" pitchFamily="2" charset="2"/>
              <a:buChar char="Ø"/>
            </a:pPr>
            <a:r>
              <a:rPr lang="en-US" sz="4300" dirty="0"/>
              <a:t>27,255 records from four-year (2015–2019) surveys.</a:t>
            </a:r>
          </a:p>
          <a:p>
            <a:pPr marL="342900" indent="-342900">
              <a:buFont typeface="Wingdings" panose="05000000000000000000" pitchFamily="2" charset="2"/>
              <a:buChar char="Ø"/>
            </a:pPr>
            <a:r>
              <a:rPr lang="en-US" sz="4300" dirty="0"/>
              <a:t> Year, Vessel Code, Captain Code, String ID, Mesh ID, Sub Sample Rate, Sex, Carapace Length, Catch (count at each size), Legal ID, Latitude, Longitude, Depth, Soak Time, and EAG_WAG ID.</a:t>
            </a:r>
          </a:p>
          <a:p>
            <a:pPr marL="342900" indent="-342900">
              <a:buFont typeface="Wingdings" panose="05000000000000000000" pitchFamily="2" charset="2"/>
              <a:buChar char="Ø"/>
            </a:pPr>
            <a:r>
              <a:rPr lang="en-US" sz="4300" dirty="0"/>
              <a:t>New columns created: VesStringID and VesPotID</a:t>
            </a:r>
          </a:p>
          <a:p>
            <a:endParaRPr lang="en-US" sz="4300" dirty="0"/>
          </a:p>
          <a:p>
            <a:r>
              <a:rPr lang="en-US" sz="5600" dirty="0"/>
              <a:t>Model:</a:t>
            </a:r>
          </a:p>
          <a:p>
            <a:pPr marL="342900" indent="-342900">
              <a:buFont typeface="Wingdings" panose="05000000000000000000" pitchFamily="2" charset="2"/>
              <a:buChar char="Ø"/>
            </a:pPr>
            <a:r>
              <a:rPr lang="en-US" sz="4300" dirty="0"/>
              <a:t>Mixed random effects model considered a random intercept procedure by randomizing the String ID (i.e., VesStringID). So, each string has a different (random) baseline value to predict CPUE. </a:t>
            </a:r>
          </a:p>
          <a:p>
            <a:endParaRPr lang="en-US" sz="4300" dirty="0"/>
          </a:p>
          <a:p>
            <a:r>
              <a:rPr lang="en-US" sz="4300" dirty="0"/>
              <a:t>Best model based on lowest AIC value was the String:Block interation random effects model:</a:t>
            </a:r>
          </a:p>
          <a:p>
            <a:endParaRPr lang="en-US" sz="4300" dirty="0"/>
          </a:p>
          <a:p>
            <a:r>
              <a:rPr lang="en-US" sz="4300" b="1" i="1" dirty="0"/>
              <a:t>library(MASS)</a:t>
            </a:r>
            <a:endParaRPr lang="en-US" sz="4300" dirty="0"/>
          </a:p>
          <a:p>
            <a:r>
              <a:rPr lang="en-US" sz="4300" b="1" i="1" dirty="0"/>
              <a:t> library(splines)</a:t>
            </a:r>
            <a:endParaRPr lang="en-US" sz="4300" dirty="0"/>
          </a:p>
          <a:p>
            <a:r>
              <a:rPr lang="en-US" sz="4300" b="1" i="1" dirty="0"/>
              <a:t>library(Matrix)</a:t>
            </a:r>
            <a:endParaRPr lang="en-US" sz="4300" dirty="0"/>
          </a:p>
          <a:p>
            <a:r>
              <a:rPr lang="en-US" sz="4300" b="1" i="1" dirty="0"/>
              <a:t>library(lme4)</a:t>
            </a:r>
            <a:endParaRPr lang="en-US" sz="4300" dirty="0"/>
          </a:p>
          <a:p>
            <a:endParaRPr lang="en-US" sz="4300" dirty="0"/>
          </a:p>
          <a:p>
            <a:endParaRPr lang="en-US" sz="4300" dirty="0"/>
          </a:p>
          <a:p>
            <a:r>
              <a:rPr lang="en-US" sz="4300" b="1" i="1" dirty="0"/>
              <a:t>best.lmefit2&lt;- glmer(SumCatch~ Year+VesPotID+ns(SoakDays, df=9)+ns(Depth, df=6)+(1|VesStringID:Block), family = negative.binomial(2.33), control=glmerControl(optimizer="bobyqa", optCtrl=list(maxfun=100000)), data=eSurvey15_19Subtrim)</a:t>
            </a:r>
            <a:endParaRPr lang="en-US" sz="4300" dirty="0"/>
          </a:p>
          <a:p>
            <a:r>
              <a:rPr lang="en-US" sz="4300" dirty="0"/>
              <a:t> </a:t>
            </a:r>
          </a:p>
          <a:p>
            <a:endParaRPr lang="en-US" sz="4300" dirty="0"/>
          </a:p>
          <a:p>
            <a:pPr marL="342900" indent="-342900">
              <a:buFont typeface="Wingdings" panose="05000000000000000000" pitchFamily="2" charset="2"/>
              <a:buChar char="Ø"/>
            </a:pPr>
            <a:endParaRPr lang="en-US" dirty="0"/>
          </a:p>
          <a:p>
            <a:endParaRPr lang="en-US" dirty="0"/>
          </a:p>
          <a:p>
            <a:endParaRPr lang="en-US" dirty="0"/>
          </a:p>
        </p:txBody>
      </p:sp>
    </p:spTree>
    <p:extLst>
      <p:ext uri="{BB962C8B-B14F-4D97-AF65-F5344CB8AC3E}">
        <p14:creationId xmlns:p14="http://schemas.microsoft.com/office/powerpoint/2010/main" val="3996810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3501-A92E-48B7-A561-A29D225358D0}"/>
              </a:ext>
            </a:extLst>
          </p:cNvPr>
          <p:cNvSpPr>
            <a:spLocks noGrp="1"/>
          </p:cNvSpPr>
          <p:nvPr>
            <p:ph type="title"/>
          </p:nvPr>
        </p:nvSpPr>
        <p:spPr>
          <a:xfrm>
            <a:off x="152400" y="273500"/>
            <a:ext cx="7626520" cy="1154097"/>
          </a:xfrm>
        </p:spPr>
        <p:txBody>
          <a:bodyPr>
            <a:normAutofit fontScale="90000"/>
          </a:bodyPr>
          <a:lstStyle/>
          <a:p>
            <a:r>
              <a:rPr lang="en-US" sz="2400" dirty="0"/>
              <a:t>AIGKC crab pots are launched in a longline fashion by a vessel - different baseline level of CPUE for each string:</a:t>
            </a:r>
          </a:p>
        </p:txBody>
      </p:sp>
      <p:sp>
        <p:nvSpPr>
          <p:cNvPr id="3" name="Slide Number Placeholder 2">
            <a:extLst>
              <a:ext uri="{FF2B5EF4-FFF2-40B4-BE49-F238E27FC236}">
                <a16:creationId xmlns:a16="http://schemas.microsoft.com/office/drawing/2014/main" id="{F88A6899-816F-4D5A-A529-B54E546E2EFC}"/>
              </a:ext>
            </a:extLst>
          </p:cNvPr>
          <p:cNvSpPr>
            <a:spLocks noGrp="1"/>
          </p:cNvSpPr>
          <p:nvPr>
            <p:ph type="sldNum" sz="quarter" idx="12"/>
          </p:nvPr>
        </p:nvSpPr>
        <p:spPr/>
        <p:txBody>
          <a:bodyPr/>
          <a:lstStyle/>
          <a:p>
            <a:fld id="{28D1B9BE-D941-4EEF-A5AD-4384CF3F4BCC}" type="slidenum">
              <a:rPr lang="en-US" smtClean="0"/>
              <a:pPr/>
              <a:t>29</a:t>
            </a:fld>
            <a:endParaRPr lang="en-US" dirty="0"/>
          </a:p>
        </p:txBody>
      </p:sp>
      <p:cxnSp>
        <p:nvCxnSpPr>
          <p:cNvPr id="4" name="Straight Arrow Connector 3">
            <a:extLst>
              <a:ext uri="{FF2B5EF4-FFF2-40B4-BE49-F238E27FC236}">
                <a16:creationId xmlns:a16="http://schemas.microsoft.com/office/drawing/2014/main" id="{8C253DFE-0D65-4F3B-9226-55FF38C66916}"/>
              </a:ext>
            </a:extLst>
          </p:cNvPr>
          <p:cNvCxnSpPr/>
          <p:nvPr/>
        </p:nvCxnSpPr>
        <p:spPr>
          <a:xfrm flipH="1" flipV="1">
            <a:off x="1556766" y="2373493"/>
            <a:ext cx="0" cy="3291840"/>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D6ECDFD2-8BC5-4FE4-967E-7D3841CC0AC8}"/>
              </a:ext>
            </a:extLst>
          </p:cNvPr>
          <p:cNvCxnSpPr/>
          <p:nvPr/>
        </p:nvCxnSpPr>
        <p:spPr>
          <a:xfrm flipV="1">
            <a:off x="1467866" y="5599293"/>
            <a:ext cx="4641850" cy="469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allout: Line 5">
            <a:extLst>
              <a:ext uri="{FF2B5EF4-FFF2-40B4-BE49-F238E27FC236}">
                <a16:creationId xmlns:a16="http://schemas.microsoft.com/office/drawing/2014/main" id="{D92A1199-93A1-43F9-8A27-FCD71F7C0FB6}"/>
              </a:ext>
            </a:extLst>
          </p:cNvPr>
          <p:cNvSpPr/>
          <p:nvPr/>
        </p:nvSpPr>
        <p:spPr>
          <a:xfrm>
            <a:off x="2534666" y="3770493"/>
            <a:ext cx="412750" cy="2921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7" name="Callout: Line 6">
            <a:extLst>
              <a:ext uri="{FF2B5EF4-FFF2-40B4-BE49-F238E27FC236}">
                <a16:creationId xmlns:a16="http://schemas.microsoft.com/office/drawing/2014/main" id="{26E9038B-95DD-4B3A-AB61-286A00BE956E}"/>
              </a:ext>
            </a:extLst>
          </p:cNvPr>
          <p:cNvSpPr/>
          <p:nvPr/>
        </p:nvSpPr>
        <p:spPr>
          <a:xfrm>
            <a:off x="3023616" y="3522843"/>
            <a:ext cx="412750" cy="2794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8" name="Callout: Line 7">
            <a:extLst>
              <a:ext uri="{FF2B5EF4-FFF2-40B4-BE49-F238E27FC236}">
                <a16:creationId xmlns:a16="http://schemas.microsoft.com/office/drawing/2014/main" id="{3534DA4C-CE16-49B3-80AE-C61EB19349FC}"/>
              </a:ext>
            </a:extLst>
          </p:cNvPr>
          <p:cNvSpPr/>
          <p:nvPr/>
        </p:nvSpPr>
        <p:spPr>
          <a:xfrm>
            <a:off x="3506216" y="3224393"/>
            <a:ext cx="463550" cy="29845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9" name="Callout: Line 8">
            <a:extLst>
              <a:ext uri="{FF2B5EF4-FFF2-40B4-BE49-F238E27FC236}">
                <a16:creationId xmlns:a16="http://schemas.microsoft.com/office/drawing/2014/main" id="{847EAA7D-F2B0-497B-B193-D9992CB6DC7B}"/>
              </a:ext>
            </a:extLst>
          </p:cNvPr>
          <p:cNvSpPr/>
          <p:nvPr/>
        </p:nvSpPr>
        <p:spPr>
          <a:xfrm>
            <a:off x="4020566" y="2843393"/>
            <a:ext cx="412750" cy="3302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0" name="Freeform: Shape 9">
            <a:extLst>
              <a:ext uri="{FF2B5EF4-FFF2-40B4-BE49-F238E27FC236}">
                <a16:creationId xmlns:a16="http://schemas.microsoft.com/office/drawing/2014/main" id="{D48D7AF3-C946-4A8D-8E64-05C16A35A1DF}"/>
              </a:ext>
            </a:extLst>
          </p:cNvPr>
          <p:cNvSpPr/>
          <p:nvPr/>
        </p:nvSpPr>
        <p:spPr>
          <a:xfrm>
            <a:off x="1804416" y="4056243"/>
            <a:ext cx="584200" cy="495300"/>
          </a:xfrm>
          <a:custGeom>
            <a:avLst/>
            <a:gdLst>
              <a:gd name="connsiteX0" fmla="*/ 0 w 412750"/>
              <a:gd name="connsiteY0" fmla="*/ 812800 h 812800"/>
              <a:gd name="connsiteX1" fmla="*/ 12700 w 412750"/>
              <a:gd name="connsiteY1" fmla="*/ 774700 h 812800"/>
              <a:gd name="connsiteX2" fmla="*/ 31750 w 412750"/>
              <a:gd name="connsiteY2" fmla="*/ 762000 h 812800"/>
              <a:gd name="connsiteX3" fmla="*/ 50800 w 412750"/>
              <a:gd name="connsiteY3" fmla="*/ 717550 h 812800"/>
              <a:gd name="connsiteX4" fmla="*/ 76200 w 412750"/>
              <a:gd name="connsiteY4" fmla="*/ 685800 h 812800"/>
              <a:gd name="connsiteX5" fmla="*/ 88900 w 412750"/>
              <a:gd name="connsiteY5" fmla="*/ 666750 h 812800"/>
              <a:gd name="connsiteX6" fmla="*/ 114300 w 412750"/>
              <a:gd name="connsiteY6" fmla="*/ 622300 h 812800"/>
              <a:gd name="connsiteX7" fmla="*/ 133350 w 412750"/>
              <a:gd name="connsiteY7" fmla="*/ 584200 h 812800"/>
              <a:gd name="connsiteX8" fmla="*/ 190500 w 412750"/>
              <a:gd name="connsiteY8" fmla="*/ 438150 h 812800"/>
              <a:gd name="connsiteX9" fmla="*/ 215900 w 412750"/>
              <a:gd name="connsiteY9" fmla="*/ 393700 h 812800"/>
              <a:gd name="connsiteX10" fmla="*/ 234950 w 412750"/>
              <a:gd name="connsiteY10" fmla="*/ 355600 h 812800"/>
              <a:gd name="connsiteX11" fmla="*/ 228600 w 412750"/>
              <a:gd name="connsiteY11" fmla="*/ 330200 h 812800"/>
              <a:gd name="connsiteX12" fmla="*/ 203200 w 412750"/>
              <a:gd name="connsiteY12" fmla="*/ 317500 h 812800"/>
              <a:gd name="connsiteX13" fmla="*/ 190500 w 412750"/>
              <a:gd name="connsiteY13" fmla="*/ 298450 h 812800"/>
              <a:gd name="connsiteX14" fmla="*/ 222250 w 412750"/>
              <a:gd name="connsiteY14" fmla="*/ 247650 h 812800"/>
              <a:gd name="connsiteX15" fmla="*/ 228600 w 412750"/>
              <a:gd name="connsiteY15" fmla="*/ 228600 h 812800"/>
              <a:gd name="connsiteX16" fmla="*/ 273050 w 412750"/>
              <a:gd name="connsiteY16" fmla="*/ 184150 h 812800"/>
              <a:gd name="connsiteX17" fmla="*/ 323850 w 412750"/>
              <a:gd name="connsiteY17" fmla="*/ 120650 h 812800"/>
              <a:gd name="connsiteX18" fmla="*/ 355600 w 412750"/>
              <a:gd name="connsiteY18" fmla="*/ 88900 h 812800"/>
              <a:gd name="connsiteX19" fmla="*/ 374650 w 412750"/>
              <a:gd name="connsiteY19" fmla="*/ 76200 h 812800"/>
              <a:gd name="connsiteX20" fmla="*/ 412750 w 412750"/>
              <a:gd name="connsiteY20" fmla="*/ 44450 h 812800"/>
              <a:gd name="connsiteX21" fmla="*/ 406400 w 412750"/>
              <a:gd name="connsiteY21"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2750" h="812800">
                <a:moveTo>
                  <a:pt x="0" y="812800"/>
                </a:moveTo>
                <a:cubicBezTo>
                  <a:pt x="4233" y="800100"/>
                  <a:pt x="5605" y="786052"/>
                  <a:pt x="12700" y="774700"/>
                </a:cubicBezTo>
                <a:cubicBezTo>
                  <a:pt x="16745" y="768228"/>
                  <a:pt x="27517" y="768350"/>
                  <a:pt x="31750" y="762000"/>
                </a:cubicBezTo>
                <a:cubicBezTo>
                  <a:pt x="40692" y="748587"/>
                  <a:pt x="42678" y="731474"/>
                  <a:pt x="50800" y="717550"/>
                </a:cubicBezTo>
                <a:cubicBezTo>
                  <a:pt x="57629" y="705843"/>
                  <a:pt x="68068" y="696643"/>
                  <a:pt x="76200" y="685800"/>
                </a:cubicBezTo>
                <a:cubicBezTo>
                  <a:pt x="80779" y="679695"/>
                  <a:pt x="84973" y="673294"/>
                  <a:pt x="88900" y="666750"/>
                </a:cubicBezTo>
                <a:cubicBezTo>
                  <a:pt x="97680" y="652117"/>
                  <a:pt x="106668" y="637564"/>
                  <a:pt x="114300" y="622300"/>
                </a:cubicBezTo>
                <a:cubicBezTo>
                  <a:pt x="140590" y="569720"/>
                  <a:pt x="96954" y="638795"/>
                  <a:pt x="133350" y="584200"/>
                </a:cubicBezTo>
                <a:cubicBezTo>
                  <a:pt x="143707" y="522057"/>
                  <a:pt x="142035" y="510848"/>
                  <a:pt x="190500" y="438150"/>
                </a:cubicBezTo>
                <a:cubicBezTo>
                  <a:pt x="221442" y="391738"/>
                  <a:pt x="183674" y="450096"/>
                  <a:pt x="215900" y="393700"/>
                </a:cubicBezTo>
                <a:cubicBezTo>
                  <a:pt x="235595" y="359233"/>
                  <a:pt x="223308" y="390527"/>
                  <a:pt x="234950" y="355600"/>
                </a:cubicBezTo>
                <a:cubicBezTo>
                  <a:pt x="232833" y="347133"/>
                  <a:pt x="234187" y="336904"/>
                  <a:pt x="228600" y="330200"/>
                </a:cubicBezTo>
                <a:cubicBezTo>
                  <a:pt x="222540" y="322928"/>
                  <a:pt x="210472" y="323560"/>
                  <a:pt x="203200" y="317500"/>
                </a:cubicBezTo>
                <a:cubicBezTo>
                  <a:pt x="197337" y="312614"/>
                  <a:pt x="194733" y="304800"/>
                  <a:pt x="190500" y="298450"/>
                </a:cubicBezTo>
                <a:cubicBezTo>
                  <a:pt x="204788" y="255585"/>
                  <a:pt x="185273" y="306813"/>
                  <a:pt x="222250" y="247650"/>
                </a:cubicBezTo>
                <a:cubicBezTo>
                  <a:pt x="225798" y="241974"/>
                  <a:pt x="224419" y="233827"/>
                  <a:pt x="228600" y="228600"/>
                </a:cubicBezTo>
                <a:cubicBezTo>
                  <a:pt x="241690" y="212238"/>
                  <a:pt x="259186" y="199862"/>
                  <a:pt x="273050" y="184150"/>
                </a:cubicBezTo>
                <a:cubicBezTo>
                  <a:pt x="290984" y="163824"/>
                  <a:pt x="304683" y="139817"/>
                  <a:pt x="323850" y="120650"/>
                </a:cubicBezTo>
                <a:cubicBezTo>
                  <a:pt x="334433" y="110067"/>
                  <a:pt x="344336" y="98756"/>
                  <a:pt x="355600" y="88900"/>
                </a:cubicBezTo>
                <a:cubicBezTo>
                  <a:pt x="361343" y="83874"/>
                  <a:pt x="368626" y="80885"/>
                  <a:pt x="374650" y="76200"/>
                </a:cubicBezTo>
                <a:cubicBezTo>
                  <a:pt x="387699" y="66051"/>
                  <a:pt x="400050" y="55033"/>
                  <a:pt x="412750" y="44450"/>
                </a:cubicBezTo>
                <a:lnTo>
                  <a:pt x="4064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Shape 10">
            <a:extLst>
              <a:ext uri="{FF2B5EF4-FFF2-40B4-BE49-F238E27FC236}">
                <a16:creationId xmlns:a16="http://schemas.microsoft.com/office/drawing/2014/main" id="{1656864F-7752-4189-A034-F2777F475257}"/>
              </a:ext>
            </a:extLst>
          </p:cNvPr>
          <p:cNvSpPr/>
          <p:nvPr/>
        </p:nvSpPr>
        <p:spPr>
          <a:xfrm>
            <a:off x="1918716" y="5015093"/>
            <a:ext cx="450850" cy="520700"/>
          </a:xfrm>
          <a:custGeom>
            <a:avLst/>
            <a:gdLst>
              <a:gd name="connsiteX0" fmla="*/ 0 w 412750"/>
              <a:gd name="connsiteY0" fmla="*/ 812800 h 812800"/>
              <a:gd name="connsiteX1" fmla="*/ 12700 w 412750"/>
              <a:gd name="connsiteY1" fmla="*/ 774700 h 812800"/>
              <a:gd name="connsiteX2" fmla="*/ 31750 w 412750"/>
              <a:gd name="connsiteY2" fmla="*/ 762000 h 812800"/>
              <a:gd name="connsiteX3" fmla="*/ 50800 w 412750"/>
              <a:gd name="connsiteY3" fmla="*/ 717550 h 812800"/>
              <a:gd name="connsiteX4" fmla="*/ 76200 w 412750"/>
              <a:gd name="connsiteY4" fmla="*/ 685800 h 812800"/>
              <a:gd name="connsiteX5" fmla="*/ 88900 w 412750"/>
              <a:gd name="connsiteY5" fmla="*/ 666750 h 812800"/>
              <a:gd name="connsiteX6" fmla="*/ 114300 w 412750"/>
              <a:gd name="connsiteY6" fmla="*/ 622300 h 812800"/>
              <a:gd name="connsiteX7" fmla="*/ 133350 w 412750"/>
              <a:gd name="connsiteY7" fmla="*/ 584200 h 812800"/>
              <a:gd name="connsiteX8" fmla="*/ 190500 w 412750"/>
              <a:gd name="connsiteY8" fmla="*/ 438150 h 812800"/>
              <a:gd name="connsiteX9" fmla="*/ 215900 w 412750"/>
              <a:gd name="connsiteY9" fmla="*/ 393700 h 812800"/>
              <a:gd name="connsiteX10" fmla="*/ 234950 w 412750"/>
              <a:gd name="connsiteY10" fmla="*/ 355600 h 812800"/>
              <a:gd name="connsiteX11" fmla="*/ 228600 w 412750"/>
              <a:gd name="connsiteY11" fmla="*/ 330200 h 812800"/>
              <a:gd name="connsiteX12" fmla="*/ 203200 w 412750"/>
              <a:gd name="connsiteY12" fmla="*/ 317500 h 812800"/>
              <a:gd name="connsiteX13" fmla="*/ 190500 w 412750"/>
              <a:gd name="connsiteY13" fmla="*/ 298450 h 812800"/>
              <a:gd name="connsiteX14" fmla="*/ 222250 w 412750"/>
              <a:gd name="connsiteY14" fmla="*/ 247650 h 812800"/>
              <a:gd name="connsiteX15" fmla="*/ 228600 w 412750"/>
              <a:gd name="connsiteY15" fmla="*/ 228600 h 812800"/>
              <a:gd name="connsiteX16" fmla="*/ 273050 w 412750"/>
              <a:gd name="connsiteY16" fmla="*/ 184150 h 812800"/>
              <a:gd name="connsiteX17" fmla="*/ 323850 w 412750"/>
              <a:gd name="connsiteY17" fmla="*/ 120650 h 812800"/>
              <a:gd name="connsiteX18" fmla="*/ 355600 w 412750"/>
              <a:gd name="connsiteY18" fmla="*/ 88900 h 812800"/>
              <a:gd name="connsiteX19" fmla="*/ 374650 w 412750"/>
              <a:gd name="connsiteY19" fmla="*/ 76200 h 812800"/>
              <a:gd name="connsiteX20" fmla="*/ 412750 w 412750"/>
              <a:gd name="connsiteY20" fmla="*/ 44450 h 812800"/>
              <a:gd name="connsiteX21" fmla="*/ 406400 w 412750"/>
              <a:gd name="connsiteY21"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2750" h="812800">
                <a:moveTo>
                  <a:pt x="0" y="812800"/>
                </a:moveTo>
                <a:cubicBezTo>
                  <a:pt x="4233" y="800100"/>
                  <a:pt x="5605" y="786052"/>
                  <a:pt x="12700" y="774700"/>
                </a:cubicBezTo>
                <a:cubicBezTo>
                  <a:pt x="16745" y="768228"/>
                  <a:pt x="27517" y="768350"/>
                  <a:pt x="31750" y="762000"/>
                </a:cubicBezTo>
                <a:cubicBezTo>
                  <a:pt x="40692" y="748587"/>
                  <a:pt x="42678" y="731474"/>
                  <a:pt x="50800" y="717550"/>
                </a:cubicBezTo>
                <a:cubicBezTo>
                  <a:pt x="57629" y="705843"/>
                  <a:pt x="68068" y="696643"/>
                  <a:pt x="76200" y="685800"/>
                </a:cubicBezTo>
                <a:cubicBezTo>
                  <a:pt x="80779" y="679695"/>
                  <a:pt x="84973" y="673294"/>
                  <a:pt x="88900" y="666750"/>
                </a:cubicBezTo>
                <a:cubicBezTo>
                  <a:pt x="97680" y="652117"/>
                  <a:pt x="106668" y="637564"/>
                  <a:pt x="114300" y="622300"/>
                </a:cubicBezTo>
                <a:cubicBezTo>
                  <a:pt x="140590" y="569720"/>
                  <a:pt x="96954" y="638795"/>
                  <a:pt x="133350" y="584200"/>
                </a:cubicBezTo>
                <a:cubicBezTo>
                  <a:pt x="143707" y="522057"/>
                  <a:pt x="142035" y="510848"/>
                  <a:pt x="190500" y="438150"/>
                </a:cubicBezTo>
                <a:cubicBezTo>
                  <a:pt x="221442" y="391738"/>
                  <a:pt x="183674" y="450096"/>
                  <a:pt x="215900" y="393700"/>
                </a:cubicBezTo>
                <a:cubicBezTo>
                  <a:pt x="235595" y="359233"/>
                  <a:pt x="223308" y="390527"/>
                  <a:pt x="234950" y="355600"/>
                </a:cubicBezTo>
                <a:cubicBezTo>
                  <a:pt x="232833" y="347133"/>
                  <a:pt x="234187" y="336904"/>
                  <a:pt x="228600" y="330200"/>
                </a:cubicBezTo>
                <a:cubicBezTo>
                  <a:pt x="222540" y="322928"/>
                  <a:pt x="210472" y="323560"/>
                  <a:pt x="203200" y="317500"/>
                </a:cubicBezTo>
                <a:cubicBezTo>
                  <a:pt x="197337" y="312614"/>
                  <a:pt x="194733" y="304800"/>
                  <a:pt x="190500" y="298450"/>
                </a:cubicBezTo>
                <a:cubicBezTo>
                  <a:pt x="204788" y="255585"/>
                  <a:pt x="185273" y="306813"/>
                  <a:pt x="222250" y="247650"/>
                </a:cubicBezTo>
                <a:cubicBezTo>
                  <a:pt x="225798" y="241974"/>
                  <a:pt x="224419" y="233827"/>
                  <a:pt x="228600" y="228600"/>
                </a:cubicBezTo>
                <a:cubicBezTo>
                  <a:pt x="241690" y="212238"/>
                  <a:pt x="259186" y="199862"/>
                  <a:pt x="273050" y="184150"/>
                </a:cubicBezTo>
                <a:cubicBezTo>
                  <a:pt x="290984" y="163824"/>
                  <a:pt x="304683" y="139817"/>
                  <a:pt x="323850" y="120650"/>
                </a:cubicBezTo>
                <a:cubicBezTo>
                  <a:pt x="334433" y="110067"/>
                  <a:pt x="344336" y="98756"/>
                  <a:pt x="355600" y="88900"/>
                </a:cubicBezTo>
                <a:cubicBezTo>
                  <a:pt x="361343" y="83874"/>
                  <a:pt x="368626" y="80885"/>
                  <a:pt x="374650" y="76200"/>
                </a:cubicBezTo>
                <a:cubicBezTo>
                  <a:pt x="387699" y="66051"/>
                  <a:pt x="400050" y="55033"/>
                  <a:pt x="412750" y="44450"/>
                </a:cubicBezTo>
                <a:lnTo>
                  <a:pt x="4064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Callout: Line 11">
            <a:extLst>
              <a:ext uri="{FF2B5EF4-FFF2-40B4-BE49-F238E27FC236}">
                <a16:creationId xmlns:a16="http://schemas.microsoft.com/office/drawing/2014/main" id="{2981C26D-8F2E-4D1C-A64A-9A5418D1365B}"/>
              </a:ext>
            </a:extLst>
          </p:cNvPr>
          <p:cNvSpPr/>
          <p:nvPr/>
        </p:nvSpPr>
        <p:spPr>
          <a:xfrm>
            <a:off x="2515616" y="4691243"/>
            <a:ext cx="400050" cy="32385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3" name="Callout: Line 12">
            <a:extLst>
              <a:ext uri="{FF2B5EF4-FFF2-40B4-BE49-F238E27FC236}">
                <a16:creationId xmlns:a16="http://schemas.microsoft.com/office/drawing/2014/main" id="{E79FD3E2-0EA8-4642-A45B-F77FDCFC2B95}"/>
              </a:ext>
            </a:extLst>
          </p:cNvPr>
          <p:cNvSpPr/>
          <p:nvPr/>
        </p:nvSpPr>
        <p:spPr>
          <a:xfrm>
            <a:off x="3074416" y="4456293"/>
            <a:ext cx="412750" cy="2921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4" name="Callout: Line 13">
            <a:extLst>
              <a:ext uri="{FF2B5EF4-FFF2-40B4-BE49-F238E27FC236}">
                <a16:creationId xmlns:a16="http://schemas.microsoft.com/office/drawing/2014/main" id="{88D51FB5-A7DA-4A18-B0D9-9EA23B7F2797}"/>
              </a:ext>
            </a:extLst>
          </p:cNvPr>
          <p:cNvSpPr/>
          <p:nvPr/>
        </p:nvSpPr>
        <p:spPr>
          <a:xfrm>
            <a:off x="3620516" y="4272143"/>
            <a:ext cx="412750" cy="2921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5" name="Callout: Line 14">
            <a:extLst>
              <a:ext uri="{FF2B5EF4-FFF2-40B4-BE49-F238E27FC236}">
                <a16:creationId xmlns:a16="http://schemas.microsoft.com/office/drawing/2014/main" id="{0DE1DBD0-D152-4A15-8A7D-3BBEBE636FC1}"/>
              </a:ext>
            </a:extLst>
          </p:cNvPr>
          <p:cNvSpPr/>
          <p:nvPr/>
        </p:nvSpPr>
        <p:spPr>
          <a:xfrm>
            <a:off x="4185666" y="4062593"/>
            <a:ext cx="412750" cy="2921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6" name="Callout: Line 15">
            <a:extLst>
              <a:ext uri="{FF2B5EF4-FFF2-40B4-BE49-F238E27FC236}">
                <a16:creationId xmlns:a16="http://schemas.microsoft.com/office/drawing/2014/main" id="{7927A87C-CC23-4574-A49F-96556671579A}"/>
              </a:ext>
            </a:extLst>
          </p:cNvPr>
          <p:cNvSpPr/>
          <p:nvPr/>
        </p:nvSpPr>
        <p:spPr>
          <a:xfrm>
            <a:off x="4763516" y="3846693"/>
            <a:ext cx="412750" cy="2921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7" name="Callout: Line 16">
            <a:extLst>
              <a:ext uri="{FF2B5EF4-FFF2-40B4-BE49-F238E27FC236}">
                <a16:creationId xmlns:a16="http://schemas.microsoft.com/office/drawing/2014/main" id="{54A1D069-D346-4FD0-81CB-4253F9D4391A}"/>
              </a:ext>
            </a:extLst>
          </p:cNvPr>
          <p:cNvSpPr/>
          <p:nvPr/>
        </p:nvSpPr>
        <p:spPr>
          <a:xfrm>
            <a:off x="5354066" y="3541893"/>
            <a:ext cx="412750" cy="3429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8" name="Smiley Face 17">
            <a:extLst>
              <a:ext uri="{FF2B5EF4-FFF2-40B4-BE49-F238E27FC236}">
                <a16:creationId xmlns:a16="http://schemas.microsoft.com/office/drawing/2014/main" id="{9372B3EF-38E0-403E-848C-15105B6792DD}"/>
              </a:ext>
            </a:extLst>
          </p:cNvPr>
          <p:cNvSpPr/>
          <p:nvPr/>
        </p:nvSpPr>
        <p:spPr>
          <a:xfrm>
            <a:off x="1563116" y="4862692"/>
            <a:ext cx="419100" cy="4953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Callout: Line 18">
            <a:extLst>
              <a:ext uri="{FF2B5EF4-FFF2-40B4-BE49-F238E27FC236}">
                <a16:creationId xmlns:a16="http://schemas.microsoft.com/office/drawing/2014/main" id="{91D6D2BD-4D37-4893-A038-4D18DBA9CDB8}"/>
              </a:ext>
            </a:extLst>
          </p:cNvPr>
          <p:cNvSpPr/>
          <p:nvPr/>
        </p:nvSpPr>
        <p:spPr>
          <a:xfrm>
            <a:off x="4534916" y="2494143"/>
            <a:ext cx="412750" cy="31115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20" name="Callout: Line 19">
            <a:extLst>
              <a:ext uri="{FF2B5EF4-FFF2-40B4-BE49-F238E27FC236}">
                <a16:creationId xmlns:a16="http://schemas.microsoft.com/office/drawing/2014/main" id="{57DCE54C-44D3-405E-8787-C62F73A24BE4}"/>
              </a:ext>
            </a:extLst>
          </p:cNvPr>
          <p:cNvSpPr/>
          <p:nvPr/>
        </p:nvSpPr>
        <p:spPr>
          <a:xfrm>
            <a:off x="5100066" y="2354443"/>
            <a:ext cx="412750" cy="2921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21" name="Rectangle 18">
            <a:extLst>
              <a:ext uri="{FF2B5EF4-FFF2-40B4-BE49-F238E27FC236}">
                <a16:creationId xmlns:a16="http://schemas.microsoft.com/office/drawing/2014/main" id="{CE9A6864-B0AE-4E5E-AE1A-B0E992647A23}"/>
              </a:ext>
            </a:extLst>
          </p:cNvPr>
          <p:cNvSpPr>
            <a:spLocks noChangeArrowheads="1"/>
          </p:cNvSpPr>
          <p:nvPr/>
        </p:nvSpPr>
        <p:spPr bwMode="auto">
          <a:xfrm>
            <a:off x="-24384" y="143369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31">
            <a:extLst>
              <a:ext uri="{FF2B5EF4-FFF2-40B4-BE49-F238E27FC236}">
                <a16:creationId xmlns:a16="http://schemas.microsoft.com/office/drawing/2014/main" id="{6BFFB66E-5D12-413F-AE24-72D11BC44894}"/>
              </a:ext>
            </a:extLst>
          </p:cNvPr>
          <p:cNvSpPr>
            <a:spLocks noChangeArrowheads="1"/>
          </p:cNvSpPr>
          <p:nvPr/>
        </p:nvSpPr>
        <p:spPr bwMode="auto">
          <a:xfrm>
            <a:off x="-24384" y="18908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CPUE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41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33" y="609600"/>
            <a:ext cx="7315200" cy="838200"/>
          </a:xfrm>
        </p:spPr>
        <p:txBody>
          <a:bodyPr>
            <a:normAutofit/>
          </a:bodyPr>
          <a:lstStyle/>
          <a:p>
            <a:r>
              <a:rPr lang="en-US" sz="4800" dirty="0"/>
              <a:t>Topics</a:t>
            </a:r>
          </a:p>
        </p:txBody>
      </p:sp>
      <p:sp>
        <p:nvSpPr>
          <p:cNvPr id="3" name="Content Placeholder 2"/>
          <p:cNvSpPr>
            <a:spLocks noGrp="1"/>
          </p:cNvSpPr>
          <p:nvPr>
            <p:ph idx="1"/>
          </p:nvPr>
        </p:nvSpPr>
        <p:spPr>
          <a:xfrm>
            <a:off x="228600" y="1676400"/>
            <a:ext cx="8458200" cy="3021367"/>
          </a:xfrm>
        </p:spPr>
        <p:txBody>
          <a:bodyPr>
            <a:noAutofit/>
          </a:bodyPr>
          <a:lstStyle/>
          <a:p>
            <a:r>
              <a:rPr lang="en-US" sz="3200" dirty="0"/>
              <a:t>Responses to May 2019 CPT and June 2019 SSC comments</a:t>
            </a:r>
          </a:p>
          <a:p>
            <a:r>
              <a:rPr lang="en-US" sz="3200" dirty="0"/>
              <a:t>Model scenarios for May 2020 assessment consideration</a:t>
            </a:r>
          </a:p>
          <a:p>
            <a:r>
              <a:rPr lang="en-US" sz="3200" dirty="0"/>
              <a:t> Results</a:t>
            </a:r>
          </a:p>
          <a:p>
            <a:endParaRPr lang="en-US" sz="3200" dirty="0"/>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8" name="Slide Number Placeholder 7"/>
          <p:cNvSpPr>
            <a:spLocks noGrp="1"/>
          </p:cNvSpPr>
          <p:nvPr>
            <p:ph type="sldNum" sz="quarter" idx="12"/>
          </p:nvPr>
        </p:nvSpPr>
        <p:spPr/>
        <p:txBody>
          <a:bodyPr/>
          <a:lstStyle/>
          <a:p>
            <a:fld id="{28D1B9BE-D941-4EEF-A5AD-4384CF3F4BCC}" type="slidenum">
              <a:rPr lang="en-US" smtClean="0"/>
              <a:pPr/>
              <a:t>3</a:t>
            </a:fld>
            <a:endParaRPr lang="en-US" dirty="0"/>
          </a:p>
        </p:txBody>
      </p:sp>
    </p:spTree>
    <p:extLst>
      <p:ext uri="{BB962C8B-B14F-4D97-AF65-F5344CB8AC3E}">
        <p14:creationId xmlns:p14="http://schemas.microsoft.com/office/powerpoint/2010/main" val="22284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228600" y="491877"/>
            <a:ext cx="7315200" cy="381000"/>
          </a:xfrm>
        </p:spPr>
        <p:txBody>
          <a:bodyPr>
            <a:normAutofit fontScale="90000"/>
          </a:bodyPr>
          <a:lstStyle/>
          <a:p>
            <a:r>
              <a:rPr lang="en-US" sz="1800" i="1" dirty="0"/>
              <a:t>3. Cooperative survey CPUE index by mixed random effects model ….continued</a:t>
            </a:r>
            <a:endParaRPr lang="en-US" sz="18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30</a:t>
            </a:fld>
            <a:endParaRPr lang="en-US" dirty="0"/>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FE99632-8C81-4595-8AE8-2196C34113AA}"/>
                  </a:ext>
                </a:extLst>
              </p:cNvPr>
              <p:cNvGraphicFramePr>
                <a:graphicFrameLocks noGrp="1"/>
              </p:cNvGraphicFramePr>
              <p:nvPr>
                <p:extLst>
                  <p:ext uri="{D42A27DB-BD31-4B8C-83A1-F6EECF244321}">
                    <p14:modId xmlns:p14="http://schemas.microsoft.com/office/powerpoint/2010/main" val="2079862320"/>
                  </p:ext>
                </p:extLst>
              </p:nvPr>
            </p:nvGraphicFramePr>
            <p:xfrm>
              <a:off x="914400" y="1905000"/>
              <a:ext cx="7315200" cy="4307383"/>
            </p:xfrm>
            <a:graphic>
              <a:graphicData uri="http://schemas.openxmlformats.org/drawingml/2006/table">
                <a:tbl>
                  <a:tblPr firstRow="1" firstCol="1" bandRow="1">
                    <a:tableStyleId>{5C22544A-7EE6-4342-B048-85BDC9FD1C3A}</a:tableStyleId>
                  </a:tblPr>
                  <a:tblGrid>
                    <a:gridCol w="1828518">
                      <a:extLst>
                        <a:ext uri="{9D8B030D-6E8A-4147-A177-3AD203B41FA5}">
                          <a16:colId xmlns:a16="http://schemas.microsoft.com/office/drawing/2014/main" val="3364192519"/>
                        </a:ext>
                      </a:extLst>
                    </a:gridCol>
                    <a:gridCol w="3760973">
                      <a:extLst>
                        <a:ext uri="{9D8B030D-6E8A-4147-A177-3AD203B41FA5}">
                          <a16:colId xmlns:a16="http://schemas.microsoft.com/office/drawing/2014/main" val="2303930772"/>
                        </a:ext>
                      </a:extLst>
                    </a:gridCol>
                    <a:gridCol w="762588">
                      <a:extLst>
                        <a:ext uri="{9D8B030D-6E8A-4147-A177-3AD203B41FA5}">
                          <a16:colId xmlns:a16="http://schemas.microsoft.com/office/drawing/2014/main" val="2580072290"/>
                        </a:ext>
                      </a:extLst>
                    </a:gridCol>
                    <a:gridCol w="963121">
                      <a:extLst>
                        <a:ext uri="{9D8B030D-6E8A-4147-A177-3AD203B41FA5}">
                          <a16:colId xmlns:a16="http://schemas.microsoft.com/office/drawing/2014/main" val="237157741"/>
                        </a:ext>
                      </a:extLst>
                    </a:gridCol>
                  </a:tblGrid>
                  <a:tr h="432738">
                    <a:tc>
                      <a:txBody>
                        <a:bodyPr/>
                        <a:lstStyle/>
                        <a:p>
                          <a:pPr marL="0" marR="0" algn="just">
                            <a:spcBef>
                              <a:spcPts val="0"/>
                            </a:spcBef>
                            <a:spcAft>
                              <a:spcPts val="0"/>
                            </a:spcAft>
                            <a:tabLst>
                              <a:tab pos="1200150" algn="l"/>
                            </a:tabLst>
                          </a:pPr>
                          <a:r>
                            <a:rPr lang="en-US" sz="1100" dirty="0">
                              <a:effectLst/>
                            </a:rPr>
                            <a:t>Model Type</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Final Model</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AIC</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𝜎</m:t>
                                    </m:r>
                                  </m:e>
                                  <m:sub>
                                    <m:r>
                                      <a:rPr lang="en-US" sz="1100">
                                        <a:effectLst/>
                                        <a:latin typeface="Cambria Math" panose="02040503050406030204" pitchFamily="18" charset="0"/>
                                      </a:rPr>
                                      <m:t>𝑅𝐸</m:t>
                                    </m:r>
                                  </m:sub>
                                </m:sSub>
                              </m:oMath>
                            </m:oMathPara>
                          </a14:m>
                          <a:endParaRPr lang="en-US" sz="900" dirty="0">
                            <a:effectLst/>
                            <a:latin typeface="Times New Roman" panose="02020603050405020304" pitchFamily="18" charset="0"/>
                            <a:ea typeface="Times New Roman" panose="02020603050405020304" pitchFamily="18" charset="0"/>
                          </a:endParaRPr>
                        </a:p>
                      </a:txBody>
                      <a:tcPr marL="61007" marR="61007" marT="0" marB="0"/>
                    </a:tc>
                    <a:extLst>
                      <a:ext uri="{0D108BD9-81ED-4DB2-BD59-A6C34878D82A}">
                        <a16:rowId xmlns:a16="http://schemas.microsoft.com/office/drawing/2014/main" val="1960797573"/>
                      </a:ext>
                    </a:extLst>
                  </a:tr>
                  <a:tr h="865476">
                    <a:tc>
                      <a:txBody>
                        <a:bodyPr/>
                        <a:lstStyle/>
                        <a:p>
                          <a:pPr marL="0" marR="0" algn="just">
                            <a:spcBef>
                              <a:spcPts val="0"/>
                            </a:spcBef>
                            <a:spcAft>
                              <a:spcPts val="0"/>
                            </a:spcAft>
                            <a:tabLst>
                              <a:tab pos="1200150" algn="l"/>
                            </a:tabLst>
                          </a:pPr>
                          <a:r>
                            <a:rPr lang="en-US" sz="1100" dirty="0">
                              <a:effectLst/>
                            </a:rPr>
                            <a:t>Fixed effect, no random </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𝑆𝑢𝑚𝐶𝑎𝑡𝑐h</m:t>
                                </m:r>
                                <m:r>
                                  <a:rPr lang="en-US" sz="1100">
                                    <a:effectLst/>
                                    <a:latin typeface="Cambria Math" panose="02040503050406030204" pitchFamily="18" charset="0"/>
                                  </a:rPr>
                                  <m:t> ~ </m:t>
                                </m:r>
                                <m:r>
                                  <a:rPr lang="en-US" sz="1100">
                                    <a:effectLst/>
                                    <a:latin typeface="Cambria Math" panose="02040503050406030204" pitchFamily="18" charset="0"/>
                                  </a:rPr>
                                  <m:t>𝑌𝑒𝑎𝑟</m:t>
                                </m:r>
                                <m:r>
                                  <a:rPr lang="en-US" sz="1100">
                                    <a:effectLst/>
                                    <a:latin typeface="Cambria Math" panose="02040503050406030204" pitchFamily="18" charset="0"/>
                                  </a:rPr>
                                  <m:t>+</m:t>
                                </m:r>
                                <m:r>
                                  <a:rPr lang="en-US" sz="1100">
                                    <a:effectLst/>
                                    <a:latin typeface="Cambria Math" panose="02040503050406030204" pitchFamily="18" charset="0"/>
                                  </a:rPr>
                                  <m:t>𝑉𝑒𝑠𝑆𝑡𝑟𝑖𝑛𝑔𝐼𝐷</m:t>
                                </m:r>
                                <m:r>
                                  <a:rPr lang="en-US" sz="1100">
                                    <a:effectLst/>
                                    <a:latin typeface="Cambria Math" panose="02040503050406030204" pitchFamily="18" charset="0"/>
                                  </a:rPr>
                                  <m:t>+</m:t>
                                </m:r>
                                <m:r>
                                  <a:rPr lang="en-US" sz="1100">
                                    <a:effectLst/>
                                    <a:latin typeface="Cambria Math" panose="02040503050406030204" pitchFamily="18" charset="0"/>
                                  </a:rPr>
                                  <m:t>𝑉𝑒𝑠𝑃𝑜𝑡𝐼𝐷</m:t>
                                </m:r>
                                <m:r>
                                  <a:rPr lang="en-US" sz="1100">
                                    <a:effectLst/>
                                    <a:latin typeface="Cambria Math" panose="02040503050406030204" pitchFamily="18" charset="0"/>
                                  </a:rPr>
                                  <m:t>+</m:t>
                                </m:r>
                                <m:r>
                                  <a:rPr lang="en-US" sz="1100">
                                    <a:effectLst/>
                                    <a:latin typeface="Cambria Math" panose="02040503050406030204" pitchFamily="18" charset="0"/>
                                  </a:rPr>
                                  <m:t>𝑛𝑠</m:t>
                                </m:r>
                                <m:d>
                                  <m:dPr>
                                    <m:ctrlPr>
                                      <a:rPr lang="en-US" sz="1100" i="1">
                                        <a:effectLst/>
                                        <a:latin typeface="Cambria Math" panose="02040503050406030204" pitchFamily="18" charset="0"/>
                                      </a:rPr>
                                    </m:ctrlPr>
                                  </m:dPr>
                                  <m:e>
                                    <m:r>
                                      <a:rPr lang="en-US" sz="1100">
                                        <a:effectLst/>
                                        <a:latin typeface="Cambria Math" panose="02040503050406030204" pitchFamily="18" charset="0"/>
                                      </a:rPr>
                                      <m:t>𝑆𝑜𝑎𝑘𝐷𝑎𝑦𝑠</m:t>
                                    </m:r>
                                    <m:r>
                                      <a:rPr lang="en-US" sz="1100">
                                        <a:effectLst/>
                                        <a:latin typeface="Cambria Math" panose="02040503050406030204" pitchFamily="18" charset="0"/>
                                      </a:rPr>
                                      <m:t>, </m:t>
                                    </m:r>
                                    <m:r>
                                      <a:rPr lang="en-US" sz="1100">
                                        <a:effectLst/>
                                        <a:latin typeface="Cambria Math" panose="02040503050406030204" pitchFamily="18" charset="0"/>
                                      </a:rPr>
                                      <m:t>𝑑𝑓</m:t>
                                    </m:r>
                                    <m:r>
                                      <a:rPr lang="en-US" sz="1100">
                                        <a:effectLst/>
                                        <a:latin typeface="Cambria Math" panose="02040503050406030204" pitchFamily="18" charset="0"/>
                                      </a:rPr>
                                      <m:t>=9</m:t>
                                    </m:r>
                                  </m:e>
                                </m:d>
                                <m:r>
                                  <a:rPr lang="en-US" sz="1100">
                                    <a:effectLst/>
                                    <a:latin typeface="Cambria Math" panose="02040503050406030204" pitchFamily="18" charset="0"/>
                                  </a:rPr>
                                  <m:t>+</m:t>
                                </m:r>
                                <m:r>
                                  <a:rPr lang="en-US" sz="1100">
                                    <a:effectLst/>
                                    <a:latin typeface="Cambria Math" panose="02040503050406030204" pitchFamily="18" charset="0"/>
                                  </a:rPr>
                                  <m:t>𝑛𝑠</m:t>
                                </m:r>
                                <m:d>
                                  <m:dPr>
                                    <m:ctrlPr>
                                      <a:rPr lang="en-US" sz="1100" i="1">
                                        <a:effectLst/>
                                        <a:latin typeface="Cambria Math" panose="02040503050406030204" pitchFamily="18" charset="0"/>
                                      </a:rPr>
                                    </m:ctrlPr>
                                  </m:dPr>
                                  <m:e>
                                    <m:r>
                                      <a:rPr lang="en-US" sz="1100">
                                        <a:effectLst/>
                                        <a:latin typeface="Cambria Math" panose="02040503050406030204" pitchFamily="18" charset="0"/>
                                      </a:rPr>
                                      <m:t>𝐷𝑒𝑝𝑡h</m:t>
                                    </m:r>
                                    <m:r>
                                      <a:rPr lang="en-US" sz="1100">
                                        <a:effectLst/>
                                        <a:latin typeface="Cambria Math" panose="02040503050406030204" pitchFamily="18" charset="0"/>
                                      </a:rPr>
                                      <m:t>, </m:t>
                                    </m:r>
                                    <m:r>
                                      <a:rPr lang="en-US" sz="1100">
                                        <a:effectLst/>
                                        <a:latin typeface="Cambria Math" panose="02040503050406030204" pitchFamily="18" charset="0"/>
                                      </a:rPr>
                                      <m:t>𝑑𝑓</m:t>
                                    </m:r>
                                    <m:r>
                                      <a:rPr lang="en-US" sz="1100">
                                        <a:effectLst/>
                                        <a:latin typeface="Cambria Math" panose="02040503050406030204" pitchFamily="18" charset="0"/>
                                      </a:rPr>
                                      <m:t>=6</m:t>
                                    </m:r>
                                  </m:e>
                                </m:d>
                              </m:oMath>
                            </m:oMathPara>
                          </a14:m>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11,399</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a:t>
                          </a:r>
                          <a:endParaRPr lang="en-US" sz="900" dirty="0">
                            <a:effectLst/>
                            <a:latin typeface="Times New Roman" panose="02020603050405020304" pitchFamily="18" charset="0"/>
                            <a:ea typeface="Times New Roman" panose="02020603050405020304" pitchFamily="18" charset="0"/>
                          </a:endParaRPr>
                        </a:p>
                      </a:txBody>
                      <a:tcPr marL="61007" marR="61007" marT="0" marB="0"/>
                    </a:tc>
                    <a:extLst>
                      <a:ext uri="{0D108BD9-81ED-4DB2-BD59-A6C34878D82A}">
                        <a16:rowId xmlns:a16="http://schemas.microsoft.com/office/drawing/2014/main" val="3753712300"/>
                      </a:ext>
                    </a:extLst>
                  </a:tr>
                  <a:tr h="865476">
                    <a:tc>
                      <a:txBody>
                        <a:bodyPr/>
                        <a:lstStyle/>
                        <a:p>
                          <a:pPr marL="0" marR="0" algn="just">
                            <a:spcBef>
                              <a:spcPts val="0"/>
                            </a:spcBef>
                            <a:spcAft>
                              <a:spcPts val="0"/>
                            </a:spcAft>
                            <a:tabLst>
                              <a:tab pos="1200150" algn="l"/>
                            </a:tabLst>
                          </a:pPr>
                          <a:r>
                            <a:rPr lang="en-US" sz="1100" dirty="0">
                              <a:effectLst/>
                            </a:rPr>
                            <a:t>String random</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𝑆𝑢𝑚𝐶𝑎𝑡𝑐h</m:t>
                                </m:r>
                                <m:r>
                                  <a:rPr lang="en-US" sz="1100">
                                    <a:effectLst/>
                                    <a:latin typeface="Cambria Math" panose="02040503050406030204" pitchFamily="18" charset="0"/>
                                  </a:rPr>
                                  <m:t> ~ </m:t>
                                </m:r>
                                <m:r>
                                  <a:rPr lang="en-US" sz="1100">
                                    <a:effectLst/>
                                    <a:latin typeface="Cambria Math" panose="02040503050406030204" pitchFamily="18" charset="0"/>
                                  </a:rPr>
                                  <m:t>𝑌𝑒𝑎𝑟</m:t>
                                </m:r>
                                <m:r>
                                  <a:rPr lang="en-US" sz="1100">
                                    <a:effectLst/>
                                    <a:latin typeface="Cambria Math" panose="02040503050406030204" pitchFamily="18" charset="0"/>
                                  </a:rPr>
                                  <m:t>+</m:t>
                                </m:r>
                                <m:r>
                                  <a:rPr lang="en-US" sz="1100">
                                    <a:effectLst/>
                                    <a:latin typeface="Cambria Math" panose="02040503050406030204" pitchFamily="18" charset="0"/>
                                  </a:rPr>
                                  <m:t>𝑉𝑒𝑠𝑃𝑜𝑡𝐼𝐷</m:t>
                                </m:r>
                                <m:r>
                                  <a:rPr lang="en-US" sz="1100">
                                    <a:effectLst/>
                                    <a:latin typeface="Cambria Math" panose="02040503050406030204" pitchFamily="18" charset="0"/>
                                  </a:rPr>
                                  <m:t>+</m:t>
                                </m:r>
                                <m:r>
                                  <a:rPr lang="en-US" sz="1100">
                                    <a:effectLst/>
                                    <a:latin typeface="Cambria Math" panose="02040503050406030204" pitchFamily="18" charset="0"/>
                                  </a:rPr>
                                  <m:t>𝑛𝑠</m:t>
                                </m:r>
                                <m:d>
                                  <m:dPr>
                                    <m:ctrlPr>
                                      <a:rPr lang="en-US" sz="1100" i="1">
                                        <a:effectLst/>
                                        <a:latin typeface="Cambria Math" panose="02040503050406030204" pitchFamily="18" charset="0"/>
                                      </a:rPr>
                                    </m:ctrlPr>
                                  </m:dPr>
                                  <m:e>
                                    <m:r>
                                      <a:rPr lang="en-US" sz="1100">
                                        <a:effectLst/>
                                        <a:latin typeface="Cambria Math" panose="02040503050406030204" pitchFamily="18" charset="0"/>
                                      </a:rPr>
                                      <m:t>𝑆𝑜𝑎𝑘𝐷𝑎𝑦𝑠</m:t>
                                    </m:r>
                                    <m:r>
                                      <a:rPr lang="en-US" sz="1100">
                                        <a:effectLst/>
                                        <a:latin typeface="Cambria Math" panose="02040503050406030204" pitchFamily="18" charset="0"/>
                                      </a:rPr>
                                      <m:t>, </m:t>
                                    </m:r>
                                    <m:r>
                                      <a:rPr lang="en-US" sz="1100">
                                        <a:effectLst/>
                                        <a:latin typeface="Cambria Math" panose="02040503050406030204" pitchFamily="18" charset="0"/>
                                      </a:rPr>
                                      <m:t>𝑑𝑓</m:t>
                                    </m:r>
                                    <m:r>
                                      <a:rPr lang="en-US" sz="1100">
                                        <a:effectLst/>
                                        <a:latin typeface="Cambria Math" panose="02040503050406030204" pitchFamily="18" charset="0"/>
                                      </a:rPr>
                                      <m:t>=9</m:t>
                                    </m:r>
                                  </m:e>
                                </m:d>
                                <m:r>
                                  <a:rPr lang="en-US" sz="1100">
                                    <a:effectLst/>
                                    <a:latin typeface="Cambria Math" panose="02040503050406030204" pitchFamily="18" charset="0"/>
                                  </a:rPr>
                                  <m:t>+</m:t>
                                </m:r>
                                <m:r>
                                  <a:rPr lang="en-US" sz="1100">
                                    <a:effectLst/>
                                    <a:latin typeface="Cambria Math" panose="02040503050406030204" pitchFamily="18" charset="0"/>
                                  </a:rPr>
                                  <m:t>𝑛𝑠</m:t>
                                </m:r>
                                <m:d>
                                  <m:dPr>
                                    <m:ctrlPr>
                                      <a:rPr lang="en-US" sz="1100" i="1">
                                        <a:effectLst/>
                                        <a:latin typeface="Cambria Math" panose="02040503050406030204" pitchFamily="18" charset="0"/>
                                      </a:rPr>
                                    </m:ctrlPr>
                                  </m:dPr>
                                  <m:e>
                                    <m:r>
                                      <a:rPr lang="en-US" sz="1100">
                                        <a:effectLst/>
                                        <a:latin typeface="Cambria Math" panose="02040503050406030204" pitchFamily="18" charset="0"/>
                                      </a:rPr>
                                      <m:t>𝐷𝑒𝑝𝑡h</m:t>
                                    </m:r>
                                    <m:r>
                                      <a:rPr lang="en-US" sz="1100">
                                        <a:effectLst/>
                                        <a:latin typeface="Cambria Math" panose="02040503050406030204" pitchFamily="18" charset="0"/>
                                      </a:rPr>
                                      <m:t>, </m:t>
                                    </m:r>
                                    <m:r>
                                      <a:rPr lang="en-US" sz="1100">
                                        <a:effectLst/>
                                        <a:latin typeface="Cambria Math" panose="02040503050406030204" pitchFamily="18" charset="0"/>
                                      </a:rPr>
                                      <m:t>𝑑𝑓</m:t>
                                    </m:r>
                                    <m:r>
                                      <a:rPr lang="en-US" sz="1100">
                                        <a:effectLst/>
                                        <a:latin typeface="Cambria Math" panose="02040503050406030204" pitchFamily="18" charset="0"/>
                                      </a:rPr>
                                      <m:t>=6</m:t>
                                    </m:r>
                                  </m:e>
                                </m:d>
                                <m:r>
                                  <a:rPr lang="en-US" sz="1100">
                                    <a:effectLst/>
                                    <a:latin typeface="Cambria Math" panose="02040503050406030204" pitchFamily="18" charset="0"/>
                                  </a:rPr>
                                  <m:t>+(1|</m:t>
                                </m:r>
                                <m:r>
                                  <a:rPr lang="en-US" sz="1100">
                                    <a:effectLst/>
                                    <a:latin typeface="Cambria Math" panose="02040503050406030204" pitchFamily="18" charset="0"/>
                                  </a:rPr>
                                  <m:t>𝑉𝑒𝑠𝑆𝑡𝑟𝑖𝑛𝑔𝐼𝐷</m:t>
                                </m:r>
                                <m:r>
                                  <a:rPr lang="en-US" sz="1100">
                                    <a:effectLst/>
                                    <a:latin typeface="Cambria Math" panose="02040503050406030204" pitchFamily="18" charset="0"/>
                                  </a:rPr>
                                  <m:t>)</m:t>
                                </m:r>
                              </m:oMath>
                            </m:oMathPara>
                          </a14:m>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11,526</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0.4803</a:t>
                          </a:r>
                          <a:endParaRPr lang="en-US" sz="900" dirty="0">
                            <a:effectLst/>
                            <a:latin typeface="Times New Roman" panose="02020603050405020304" pitchFamily="18" charset="0"/>
                            <a:ea typeface="Times New Roman" panose="02020603050405020304" pitchFamily="18" charset="0"/>
                          </a:endParaRPr>
                        </a:p>
                      </a:txBody>
                      <a:tcPr marL="61007" marR="61007" marT="0" marB="0"/>
                    </a:tc>
                    <a:extLst>
                      <a:ext uri="{0D108BD9-81ED-4DB2-BD59-A6C34878D82A}">
                        <a16:rowId xmlns:a16="http://schemas.microsoft.com/office/drawing/2014/main" val="3704293041"/>
                      </a:ext>
                    </a:extLst>
                  </a:tr>
                  <a:tr h="865476">
                    <a:tc>
                      <a:txBody>
                        <a:bodyPr/>
                        <a:lstStyle/>
                        <a:p>
                          <a:pPr marL="0" marR="0" algn="just">
                            <a:spcBef>
                              <a:spcPts val="0"/>
                            </a:spcBef>
                            <a:spcAft>
                              <a:spcPts val="0"/>
                            </a:spcAft>
                            <a:tabLst>
                              <a:tab pos="1200150" algn="l"/>
                            </a:tabLst>
                          </a:pPr>
                          <a14:m>
                            <m:oMath xmlns:m="http://schemas.openxmlformats.org/officeDocument/2006/math">
                              <m:r>
                                <a:rPr lang="en-US" sz="1100">
                                  <a:effectLst/>
                                  <a:latin typeface="Cambria Math" panose="02040503050406030204" pitchFamily="18" charset="0"/>
                                </a:rPr>
                                <m:t>𝑌𝑒𝑎𝑟</m:t>
                              </m:r>
                              <m:r>
                                <a:rPr lang="en-US" sz="1100">
                                  <a:effectLst/>
                                  <a:latin typeface="Cambria Math" panose="02040503050406030204" pitchFamily="18" charset="0"/>
                                </a:rPr>
                                <m:t> :</m:t>
                              </m:r>
                              <m:r>
                                <a:rPr lang="en-US" sz="1100">
                                  <a:effectLst/>
                                  <a:latin typeface="Cambria Math" panose="02040503050406030204" pitchFamily="18" charset="0"/>
                                </a:rPr>
                                <m:t>𝐵𝑙𝑜𝑐𝑘</m:t>
                              </m:r>
                            </m:oMath>
                          </a14:m>
                          <a:r>
                            <a:rPr lang="en-US" sz="1100" dirty="0">
                              <a:effectLst/>
                            </a:rPr>
                            <a:t>  random</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𝑆𝑢𝑚𝐶𝑎𝑡𝑐h</m:t>
                                </m:r>
                                <m:r>
                                  <a:rPr lang="en-US" sz="1100">
                                    <a:effectLst/>
                                    <a:latin typeface="Cambria Math" panose="02040503050406030204" pitchFamily="18" charset="0"/>
                                  </a:rPr>
                                  <m:t> ~ </m:t>
                                </m:r>
                                <m:r>
                                  <a:rPr lang="en-US" sz="1100">
                                    <a:effectLst/>
                                    <a:latin typeface="Cambria Math" panose="02040503050406030204" pitchFamily="18" charset="0"/>
                                  </a:rPr>
                                  <m:t>𝑉𝑒𝑠𝑃𝑜𝑡𝐼𝐷</m:t>
                                </m:r>
                                <m:r>
                                  <a:rPr lang="en-US" sz="1100">
                                    <a:effectLst/>
                                    <a:latin typeface="Cambria Math" panose="02040503050406030204" pitchFamily="18" charset="0"/>
                                  </a:rPr>
                                  <m:t>+</m:t>
                                </m:r>
                                <m:r>
                                  <a:rPr lang="en-US" sz="1100">
                                    <a:effectLst/>
                                    <a:latin typeface="Cambria Math" panose="02040503050406030204" pitchFamily="18" charset="0"/>
                                  </a:rPr>
                                  <m:t>𝑛𝑠</m:t>
                                </m:r>
                                <m:d>
                                  <m:dPr>
                                    <m:ctrlPr>
                                      <a:rPr lang="en-US" sz="1100" i="1">
                                        <a:effectLst/>
                                        <a:latin typeface="Cambria Math" panose="02040503050406030204" pitchFamily="18" charset="0"/>
                                      </a:rPr>
                                    </m:ctrlPr>
                                  </m:dPr>
                                  <m:e>
                                    <m:r>
                                      <a:rPr lang="en-US" sz="1100">
                                        <a:effectLst/>
                                        <a:latin typeface="Cambria Math" panose="02040503050406030204" pitchFamily="18" charset="0"/>
                                      </a:rPr>
                                      <m:t>𝑆𝑜𝑎𝑘𝐷𝑎𝑦𝑠</m:t>
                                    </m:r>
                                    <m:r>
                                      <a:rPr lang="en-US" sz="1100">
                                        <a:effectLst/>
                                        <a:latin typeface="Cambria Math" panose="02040503050406030204" pitchFamily="18" charset="0"/>
                                      </a:rPr>
                                      <m:t>, </m:t>
                                    </m:r>
                                    <m:r>
                                      <a:rPr lang="en-US" sz="1100">
                                        <a:effectLst/>
                                        <a:latin typeface="Cambria Math" panose="02040503050406030204" pitchFamily="18" charset="0"/>
                                      </a:rPr>
                                      <m:t>𝑑𝑓</m:t>
                                    </m:r>
                                    <m:r>
                                      <a:rPr lang="en-US" sz="1100">
                                        <a:effectLst/>
                                        <a:latin typeface="Cambria Math" panose="02040503050406030204" pitchFamily="18" charset="0"/>
                                      </a:rPr>
                                      <m:t>=9</m:t>
                                    </m:r>
                                  </m:e>
                                </m:d>
                                <m:r>
                                  <a:rPr lang="en-US" sz="1100">
                                    <a:effectLst/>
                                    <a:latin typeface="Cambria Math" panose="02040503050406030204" pitchFamily="18" charset="0"/>
                                  </a:rPr>
                                  <m:t>+</m:t>
                                </m:r>
                                <m:r>
                                  <a:rPr lang="en-US" sz="1100">
                                    <a:effectLst/>
                                    <a:latin typeface="Cambria Math" panose="02040503050406030204" pitchFamily="18" charset="0"/>
                                  </a:rPr>
                                  <m:t>𝑛𝑠</m:t>
                                </m:r>
                                <m:d>
                                  <m:dPr>
                                    <m:ctrlPr>
                                      <a:rPr lang="en-US" sz="1100" i="1">
                                        <a:effectLst/>
                                        <a:latin typeface="Cambria Math" panose="02040503050406030204" pitchFamily="18" charset="0"/>
                                      </a:rPr>
                                    </m:ctrlPr>
                                  </m:dPr>
                                  <m:e>
                                    <m:r>
                                      <a:rPr lang="en-US" sz="1100">
                                        <a:effectLst/>
                                        <a:latin typeface="Cambria Math" panose="02040503050406030204" pitchFamily="18" charset="0"/>
                                      </a:rPr>
                                      <m:t>𝐷𝑒𝑝𝑡h</m:t>
                                    </m:r>
                                    <m:r>
                                      <a:rPr lang="en-US" sz="1100">
                                        <a:effectLst/>
                                        <a:latin typeface="Cambria Math" panose="02040503050406030204" pitchFamily="18" charset="0"/>
                                      </a:rPr>
                                      <m:t>, </m:t>
                                    </m:r>
                                    <m:r>
                                      <a:rPr lang="en-US" sz="1100">
                                        <a:effectLst/>
                                        <a:latin typeface="Cambria Math" panose="02040503050406030204" pitchFamily="18" charset="0"/>
                                      </a:rPr>
                                      <m:t>𝑑𝑓</m:t>
                                    </m:r>
                                    <m:r>
                                      <a:rPr lang="en-US" sz="1100">
                                        <a:effectLst/>
                                        <a:latin typeface="Cambria Math" panose="02040503050406030204" pitchFamily="18" charset="0"/>
                                      </a:rPr>
                                      <m:t>=6</m:t>
                                    </m:r>
                                  </m:e>
                                </m:d>
                                <m:r>
                                  <a:rPr lang="en-US" sz="1100">
                                    <a:effectLst/>
                                    <a:latin typeface="Cambria Math" panose="02040503050406030204" pitchFamily="18" charset="0"/>
                                  </a:rPr>
                                  <m:t>+(1|</m:t>
                                </m:r>
                                <m:r>
                                  <a:rPr lang="en-US" sz="1100">
                                    <a:effectLst/>
                                    <a:latin typeface="Cambria Math" panose="02040503050406030204" pitchFamily="18" charset="0"/>
                                  </a:rPr>
                                  <m:t>𝑌𝑒𝑎𝑟</m:t>
                                </m:r>
                                <m:r>
                                  <a:rPr lang="en-US" sz="1100">
                                    <a:effectLst/>
                                    <a:latin typeface="Cambria Math" panose="02040503050406030204" pitchFamily="18" charset="0"/>
                                  </a:rPr>
                                  <m:t>:</m:t>
                                </m:r>
                                <m:r>
                                  <a:rPr lang="en-US" sz="1100">
                                    <a:effectLst/>
                                    <a:latin typeface="Cambria Math" panose="02040503050406030204" pitchFamily="18" charset="0"/>
                                  </a:rPr>
                                  <m:t>𝐵𝑙𝑜𝑐𝑘</m:t>
                                </m:r>
                                <m:r>
                                  <a:rPr lang="en-US" sz="1100">
                                    <a:effectLst/>
                                    <a:latin typeface="Cambria Math" panose="02040503050406030204" pitchFamily="18" charset="0"/>
                                  </a:rPr>
                                  <m:t>)</m:t>
                                </m:r>
                              </m:oMath>
                            </m:oMathPara>
                          </a14:m>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11,663</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0.3876</a:t>
                          </a:r>
                          <a:endParaRPr lang="en-US" sz="900" dirty="0">
                            <a:effectLst/>
                            <a:latin typeface="Times New Roman" panose="02020603050405020304" pitchFamily="18" charset="0"/>
                            <a:ea typeface="Times New Roman" panose="02020603050405020304" pitchFamily="18" charset="0"/>
                          </a:endParaRPr>
                        </a:p>
                      </a:txBody>
                      <a:tcPr marL="61007" marR="61007" marT="0" marB="0"/>
                    </a:tc>
                    <a:extLst>
                      <a:ext uri="{0D108BD9-81ED-4DB2-BD59-A6C34878D82A}">
                        <a16:rowId xmlns:a16="http://schemas.microsoft.com/office/drawing/2014/main" val="1317471009"/>
                      </a:ext>
                    </a:extLst>
                  </a:tr>
                  <a:tr h="1278217">
                    <a:tc>
                      <a:txBody>
                        <a:bodyPr/>
                        <a:lstStyle/>
                        <a:p>
                          <a:pPr marL="0" marR="0" algn="just">
                            <a:spcBef>
                              <a:spcPts val="0"/>
                            </a:spcBef>
                            <a:spcAft>
                              <a:spcPts val="0"/>
                            </a:spcAft>
                            <a:tabLst>
                              <a:tab pos="1200150" algn="l"/>
                            </a:tabLst>
                          </a:pPr>
                          <a14:m>
                            <m:oMath xmlns:m="http://schemas.openxmlformats.org/officeDocument/2006/math">
                              <m:r>
                                <a:rPr lang="en-US" sz="1100">
                                  <a:effectLst/>
                                  <a:latin typeface="Cambria Math" panose="02040503050406030204" pitchFamily="18" charset="0"/>
                                </a:rPr>
                                <m:t>𝑆𝑡𝑟𝑖𝑛𝑔</m:t>
                              </m:r>
                              <m:r>
                                <a:rPr lang="en-US" sz="1100">
                                  <a:effectLst/>
                                  <a:latin typeface="Cambria Math" panose="02040503050406030204" pitchFamily="18" charset="0"/>
                                </a:rPr>
                                <m:t> :</m:t>
                              </m:r>
                              <m:r>
                                <a:rPr lang="en-US" sz="1100">
                                  <a:effectLst/>
                                  <a:latin typeface="Cambria Math" panose="02040503050406030204" pitchFamily="18" charset="0"/>
                                </a:rPr>
                                <m:t>𝐵𝑙𝑜𝑐𝑘</m:t>
                              </m:r>
                            </m:oMath>
                          </a14:m>
                          <a:r>
                            <a:rPr lang="en-US" sz="1100" dirty="0">
                              <a:effectLst/>
                            </a:rPr>
                            <a:t>  random</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𝑆𝑢𝑚𝐶𝑎𝑡𝑐h</m:t>
                                </m:r>
                                <m:r>
                                  <a:rPr lang="en-US" sz="1100">
                                    <a:effectLst/>
                                    <a:latin typeface="Cambria Math" panose="02040503050406030204" pitchFamily="18" charset="0"/>
                                  </a:rPr>
                                  <m:t> ~ </m:t>
                                </m:r>
                                <m:r>
                                  <a:rPr lang="en-US" sz="1100">
                                    <a:effectLst/>
                                    <a:latin typeface="Cambria Math" panose="02040503050406030204" pitchFamily="18" charset="0"/>
                                  </a:rPr>
                                  <m:t>𝑌𝑒𝑎𝑟</m:t>
                                </m:r>
                                <m:r>
                                  <a:rPr lang="en-US" sz="1100">
                                    <a:effectLst/>
                                    <a:latin typeface="Cambria Math" panose="02040503050406030204" pitchFamily="18" charset="0"/>
                                  </a:rPr>
                                  <m:t>+</m:t>
                                </m:r>
                                <m:r>
                                  <a:rPr lang="en-US" sz="1100">
                                    <a:effectLst/>
                                    <a:latin typeface="Cambria Math" panose="02040503050406030204" pitchFamily="18" charset="0"/>
                                  </a:rPr>
                                  <m:t>𝑛𝑠</m:t>
                                </m:r>
                                <m:d>
                                  <m:dPr>
                                    <m:ctrlPr>
                                      <a:rPr lang="en-US" sz="1100" i="1">
                                        <a:effectLst/>
                                        <a:latin typeface="Cambria Math" panose="02040503050406030204" pitchFamily="18" charset="0"/>
                                      </a:rPr>
                                    </m:ctrlPr>
                                  </m:dPr>
                                  <m:e>
                                    <m:r>
                                      <a:rPr lang="en-US" sz="1100">
                                        <a:effectLst/>
                                        <a:latin typeface="Cambria Math" panose="02040503050406030204" pitchFamily="18" charset="0"/>
                                      </a:rPr>
                                      <m:t>𝐷𝑒𝑝𝑡h</m:t>
                                    </m:r>
                                    <m:r>
                                      <a:rPr lang="en-US" sz="1100">
                                        <a:effectLst/>
                                        <a:latin typeface="Cambria Math" panose="02040503050406030204" pitchFamily="18" charset="0"/>
                                      </a:rPr>
                                      <m:t>, </m:t>
                                    </m:r>
                                    <m:r>
                                      <a:rPr lang="en-US" sz="1100">
                                        <a:effectLst/>
                                        <a:latin typeface="Cambria Math" panose="02040503050406030204" pitchFamily="18" charset="0"/>
                                      </a:rPr>
                                      <m:t>𝑑𝑓</m:t>
                                    </m:r>
                                    <m:r>
                                      <a:rPr lang="en-US" sz="1100">
                                        <a:effectLst/>
                                        <a:latin typeface="Cambria Math" panose="02040503050406030204" pitchFamily="18" charset="0"/>
                                      </a:rPr>
                                      <m:t>=6</m:t>
                                    </m:r>
                                  </m:e>
                                </m:d>
                                <m:r>
                                  <a:rPr lang="en-US" sz="1100">
                                    <a:effectLst/>
                                    <a:latin typeface="Cambria Math" panose="02040503050406030204" pitchFamily="18" charset="0"/>
                                  </a:rPr>
                                  <m:t>+</m:t>
                                </m:r>
                                <m:r>
                                  <a:rPr lang="en-US" sz="1100">
                                    <a:effectLst/>
                                    <a:latin typeface="Cambria Math" panose="02040503050406030204" pitchFamily="18" charset="0"/>
                                  </a:rPr>
                                  <m:t>𝑛𝑠</m:t>
                                </m:r>
                                <m:d>
                                  <m:dPr>
                                    <m:ctrlPr>
                                      <a:rPr lang="en-US" sz="1100" i="1">
                                        <a:effectLst/>
                                        <a:latin typeface="Cambria Math" panose="02040503050406030204" pitchFamily="18" charset="0"/>
                                      </a:rPr>
                                    </m:ctrlPr>
                                  </m:dPr>
                                  <m:e>
                                    <m:r>
                                      <a:rPr lang="en-US" sz="1100">
                                        <a:effectLst/>
                                        <a:latin typeface="Cambria Math" panose="02040503050406030204" pitchFamily="18" charset="0"/>
                                      </a:rPr>
                                      <m:t>𝑆𝑜𝑎𝑘𝐷𝑎𝑦𝑠</m:t>
                                    </m:r>
                                    <m:r>
                                      <a:rPr lang="en-US" sz="1100">
                                        <a:effectLst/>
                                        <a:latin typeface="Cambria Math" panose="02040503050406030204" pitchFamily="18" charset="0"/>
                                      </a:rPr>
                                      <m:t>, </m:t>
                                    </m:r>
                                    <m:r>
                                      <a:rPr lang="en-US" sz="1100">
                                        <a:effectLst/>
                                        <a:latin typeface="Cambria Math" panose="02040503050406030204" pitchFamily="18" charset="0"/>
                                      </a:rPr>
                                      <m:t>𝑑𝑓</m:t>
                                    </m:r>
                                    <m:r>
                                      <a:rPr lang="en-US" sz="1100">
                                        <a:effectLst/>
                                        <a:latin typeface="Cambria Math" panose="02040503050406030204" pitchFamily="18" charset="0"/>
                                      </a:rPr>
                                      <m:t>=9</m:t>
                                    </m:r>
                                  </m:e>
                                </m:d>
                                <m:r>
                                  <a:rPr lang="en-US" sz="1100">
                                    <a:effectLst/>
                                    <a:latin typeface="Cambria Math" panose="02040503050406030204" pitchFamily="18" charset="0"/>
                                  </a:rPr>
                                  <m:t>+</m:t>
                                </m:r>
                                <m:r>
                                  <a:rPr lang="en-US" sz="1100">
                                    <a:effectLst/>
                                    <a:latin typeface="Cambria Math" panose="02040503050406030204" pitchFamily="18" charset="0"/>
                                  </a:rPr>
                                  <m:t>𝑉𝑒𝑠𝑃𝑜𝑡𝐼𝐷</m:t>
                                </m:r>
                                <m:r>
                                  <a:rPr lang="en-US" sz="1100">
                                    <a:effectLst/>
                                    <a:latin typeface="Cambria Math" panose="02040503050406030204" pitchFamily="18" charset="0"/>
                                  </a:rPr>
                                  <m:t>+(1|</m:t>
                                </m:r>
                                <m:r>
                                  <a:rPr lang="en-US" sz="1100">
                                    <a:effectLst/>
                                    <a:latin typeface="Cambria Math" panose="02040503050406030204" pitchFamily="18" charset="0"/>
                                  </a:rPr>
                                  <m:t>𝑉𝑒𝑠𝑆𝑡𝑟𝑖𝑛𝑔𝐼𝐷</m:t>
                                </m:r>
                                <m:r>
                                  <a:rPr lang="en-US" sz="1100">
                                    <a:effectLst/>
                                    <a:latin typeface="Cambria Math" panose="02040503050406030204" pitchFamily="18" charset="0"/>
                                  </a:rPr>
                                  <m:t>:</m:t>
                                </m:r>
                                <m:r>
                                  <a:rPr lang="en-US" sz="1100">
                                    <a:effectLst/>
                                    <a:latin typeface="Cambria Math" panose="02040503050406030204" pitchFamily="18" charset="0"/>
                                  </a:rPr>
                                  <m:t>𝐵𝑙𝑜𝑐𝑘</m:t>
                                </m:r>
                                <m:r>
                                  <a:rPr lang="en-US" sz="1100">
                                    <a:effectLst/>
                                    <a:latin typeface="Cambria Math" panose="02040503050406030204" pitchFamily="18" charset="0"/>
                                  </a:rPr>
                                  <m:t>)</m:t>
                                </m:r>
                              </m:oMath>
                            </m:oMathPara>
                          </a14:m>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11,370</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0.6021</a:t>
                          </a:r>
                          <a:endParaRPr lang="en-US" sz="900" dirty="0">
                            <a:effectLst/>
                            <a:latin typeface="Times New Roman" panose="02020603050405020304" pitchFamily="18" charset="0"/>
                            <a:ea typeface="Times New Roman" panose="02020603050405020304" pitchFamily="18" charset="0"/>
                          </a:endParaRPr>
                        </a:p>
                      </a:txBody>
                      <a:tcPr marL="61007" marR="61007" marT="0" marB="0"/>
                    </a:tc>
                    <a:extLst>
                      <a:ext uri="{0D108BD9-81ED-4DB2-BD59-A6C34878D82A}">
                        <a16:rowId xmlns:a16="http://schemas.microsoft.com/office/drawing/2014/main" val="1822577206"/>
                      </a:ext>
                    </a:extLst>
                  </a:tr>
                </a:tbl>
              </a:graphicData>
            </a:graphic>
          </p:graphicFrame>
        </mc:Choice>
        <mc:Fallback xmlns="">
          <p:graphicFrame>
            <p:nvGraphicFramePr>
              <p:cNvPr id="6" name="Table 5">
                <a:extLst>
                  <a:ext uri="{FF2B5EF4-FFF2-40B4-BE49-F238E27FC236}">
                    <a16:creationId xmlns:a16="http://schemas.microsoft.com/office/drawing/2014/main" id="{4FE99632-8C81-4595-8AE8-2196C34113AA}"/>
                  </a:ext>
                </a:extLst>
              </p:cNvPr>
              <p:cNvGraphicFramePr>
                <a:graphicFrameLocks noGrp="1"/>
              </p:cNvGraphicFramePr>
              <p:nvPr>
                <p:extLst>
                  <p:ext uri="{D42A27DB-BD31-4B8C-83A1-F6EECF244321}">
                    <p14:modId xmlns:p14="http://schemas.microsoft.com/office/powerpoint/2010/main" val="2079862320"/>
                  </p:ext>
                </p:extLst>
              </p:nvPr>
            </p:nvGraphicFramePr>
            <p:xfrm>
              <a:off x="914400" y="1905000"/>
              <a:ext cx="7315200" cy="4307383"/>
            </p:xfrm>
            <a:graphic>
              <a:graphicData uri="http://schemas.openxmlformats.org/drawingml/2006/table">
                <a:tbl>
                  <a:tblPr firstRow="1" firstCol="1" bandRow="1">
                    <a:tableStyleId>{5C22544A-7EE6-4342-B048-85BDC9FD1C3A}</a:tableStyleId>
                  </a:tblPr>
                  <a:tblGrid>
                    <a:gridCol w="1828518">
                      <a:extLst>
                        <a:ext uri="{9D8B030D-6E8A-4147-A177-3AD203B41FA5}">
                          <a16:colId xmlns:a16="http://schemas.microsoft.com/office/drawing/2014/main" val="3364192519"/>
                        </a:ext>
                      </a:extLst>
                    </a:gridCol>
                    <a:gridCol w="3760973">
                      <a:extLst>
                        <a:ext uri="{9D8B030D-6E8A-4147-A177-3AD203B41FA5}">
                          <a16:colId xmlns:a16="http://schemas.microsoft.com/office/drawing/2014/main" val="2303930772"/>
                        </a:ext>
                      </a:extLst>
                    </a:gridCol>
                    <a:gridCol w="762588">
                      <a:extLst>
                        <a:ext uri="{9D8B030D-6E8A-4147-A177-3AD203B41FA5}">
                          <a16:colId xmlns:a16="http://schemas.microsoft.com/office/drawing/2014/main" val="2580072290"/>
                        </a:ext>
                      </a:extLst>
                    </a:gridCol>
                    <a:gridCol w="963121">
                      <a:extLst>
                        <a:ext uri="{9D8B030D-6E8A-4147-A177-3AD203B41FA5}">
                          <a16:colId xmlns:a16="http://schemas.microsoft.com/office/drawing/2014/main" val="237157741"/>
                        </a:ext>
                      </a:extLst>
                    </a:gridCol>
                  </a:tblGrid>
                  <a:tr h="432738">
                    <a:tc>
                      <a:txBody>
                        <a:bodyPr/>
                        <a:lstStyle/>
                        <a:p>
                          <a:pPr marL="0" marR="0" algn="just">
                            <a:spcBef>
                              <a:spcPts val="0"/>
                            </a:spcBef>
                            <a:spcAft>
                              <a:spcPts val="0"/>
                            </a:spcAft>
                            <a:tabLst>
                              <a:tab pos="1200150" algn="l"/>
                            </a:tabLst>
                          </a:pPr>
                          <a:r>
                            <a:rPr lang="en-US" sz="1100" dirty="0">
                              <a:effectLst/>
                            </a:rPr>
                            <a:t>Model Type</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Final Model</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AIC</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endParaRPr lang="en-US"/>
                        </a:p>
                      </a:txBody>
                      <a:tcPr marL="61007" marR="61007" marT="0" marB="0">
                        <a:blipFill>
                          <a:blip r:embed="rId2"/>
                          <a:stretch>
                            <a:fillRect l="-660759" t="-11268" r="-3165" b="-900000"/>
                          </a:stretch>
                        </a:blipFill>
                      </a:tcPr>
                    </a:tc>
                    <a:extLst>
                      <a:ext uri="{0D108BD9-81ED-4DB2-BD59-A6C34878D82A}">
                        <a16:rowId xmlns:a16="http://schemas.microsoft.com/office/drawing/2014/main" val="1960797573"/>
                      </a:ext>
                    </a:extLst>
                  </a:tr>
                  <a:tr h="865476">
                    <a:tc>
                      <a:txBody>
                        <a:bodyPr/>
                        <a:lstStyle/>
                        <a:p>
                          <a:pPr marL="0" marR="0" algn="just">
                            <a:spcBef>
                              <a:spcPts val="0"/>
                            </a:spcBef>
                            <a:spcAft>
                              <a:spcPts val="0"/>
                            </a:spcAft>
                            <a:tabLst>
                              <a:tab pos="1200150" algn="l"/>
                            </a:tabLst>
                          </a:pPr>
                          <a:r>
                            <a:rPr lang="en-US" sz="1100" dirty="0">
                              <a:effectLst/>
                            </a:rPr>
                            <a:t>Fixed effect, no random </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endParaRPr lang="en-US"/>
                        </a:p>
                      </a:txBody>
                      <a:tcPr marL="61007" marR="61007" marT="0" marB="0">
                        <a:blipFill>
                          <a:blip r:embed="rId2"/>
                          <a:stretch>
                            <a:fillRect l="-48947" t="-55634" r="-46677" b="-350000"/>
                          </a:stretch>
                        </a:blipFill>
                      </a:tcPr>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11,399</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a:t>
                          </a:r>
                          <a:endParaRPr lang="en-US" sz="900" dirty="0">
                            <a:effectLst/>
                            <a:latin typeface="Times New Roman" panose="02020603050405020304" pitchFamily="18" charset="0"/>
                            <a:ea typeface="Times New Roman" panose="02020603050405020304" pitchFamily="18" charset="0"/>
                          </a:endParaRPr>
                        </a:p>
                      </a:txBody>
                      <a:tcPr marL="61007" marR="61007" marT="0" marB="0"/>
                    </a:tc>
                    <a:extLst>
                      <a:ext uri="{0D108BD9-81ED-4DB2-BD59-A6C34878D82A}">
                        <a16:rowId xmlns:a16="http://schemas.microsoft.com/office/drawing/2014/main" val="3753712300"/>
                      </a:ext>
                    </a:extLst>
                  </a:tr>
                  <a:tr h="865476">
                    <a:tc>
                      <a:txBody>
                        <a:bodyPr/>
                        <a:lstStyle/>
                        <a:p>
                          <a:pPr marL="0" marR="0" algn="just">
                            <a:spcBef>
                              <a:spcPts val="0"/>
                            </a:spcBef>
                            <a:spcAft>
                              <a:spcPts val="0"/>
                            </a:spcAft>
                            <a:tabLst>
                              <a:tab pos="1200150" algn="l"/>
                            </a:tabLst>
                          </a:pPr>
                          <a:r>
                            <a:rPr lang="en-US" sz="1100" dirty="0">
                              <a:effectLst/>
                            </a:rPr>
                            <a:t>String random</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endParaRPr lang="en-US"/>
                        </a:p>
                      </a:txBody>
                      <a:tcPr marL="61007" marR="61007" marT="0" marB="0">
                        <a:blipFill>
                          <a:blip r:embed="rId2"/>
                          <a:stretch>
                            <a:fillRect l="-48947" t="-154545" r="-46677" b="-247552"/>
                          </a:stretch>
                        </a:blipFill>
                      </a:tcPr>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11,526</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0.4803</a:t>
                          </a:r>
                          <a:endParaRPr lang="en-US" sz="900" dirty="0">
                            <a:effectLst/>
                            <a:latin typeface="Times New Roman" panose="02020603050405020304" pitchFamily="18" charset="0"/>
                            <a:ea typeface="Times New Roman" panose="02020603050405020304" pitchFamily="18" charset="0"/>
                          </a:endParaRPr>
                        </a:p>
                      </a:txBody>
                      <a:tcPr marL="61007" marR="61007" marT="0" marB="0"/>
                    </a:tc>
                    <a:extLst>
                      <a:ext uri="{0D108BD9-81ED-4DB2-BD59-A6C34878D82A}">
                        <a16:rowId xmlns:a16="http://schemas.microsoft.com/office/drawing/2014/main" val="3704293041"/>
                      </a:ext>
                    </a:extLst>
                  </a:tr>
                  <a:tr h="865476">
                    <a:tc>
                      <a:txBody>
                        <a:bodyPr/>
                        <a:lstStyle/>
                        <a:p>
                          <a:endParaRPr lang="en-US"/>
                        </a:p>
                      </a:txBody>
                      <a:tcPr marL="61007" marR="61007" marT="0" marB="0">
                        <a:blipFill>
                          <a:blip r:embed="rId2"/>
                          <a:stretch>
                            <a:fillRect l="-667" t="-256338" r="-301667" b="-149296"/>
                          </a:stretch>
                        </a:blipFill>
                      </a:tcPr>
                    </a:tc>
                    <a:tc>
                      <a:txBody>
                        <a:bodyPr/>
                        <a:lstStyle/>
                        <a:p>
                          <a:endParaRPr lang="en-US"/>
                        </a:p>
                      </a:txBody>
                      <a:tcPr marL="61007" marR="61007" marT="0" marB="0">
                        <a:blipFill>
                          <a:blip r:embed="rId2"/>
                          <a:stretch>
                            <a:fillRect l="-48947" t="-256338" r="-46677" b="-149296"/>
                          </a:stretch>
                        </a:blipFill>
                      </a:tcPr>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11,663</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0.3876</a:t>
                          </a:r>
                          <a:endParaRPr lang="en-US" sz="900" dirty="0">
                            <a:effectLst/>
                            <a:latin typeface="Times New Roman" panose="02020603050405020304" pitchFamily="18" charset="0"/>
                            <a:ea typeface="Times New Roman" panose="02020603050405020304" pitchFamily="18" charset="0"/>
                          </a:endParaRPr>
                        </a:p>
                      </a:txBody>
                      <a:tcPr marL="61007" marR="61007" marT="0" marB="0"/>
                    </a:tc>
                    <a:extLst>
                      <a:ext uri="{0D108BD9-81ED-4DB2-BD59-A6C34878D82A}">
                        <a16:rowId xmlns:a16="http://schemas.microsoft.com/office/drawing/2014/main" val="1317471009"/>
                      </a:ext>
                    </a:extLst>
                  </a:tr>
                  <a:tr h="1278217">
                    <a:tc>
                      <a:txBody>
                        <a:bodyPr/>
                        <a:lstStyle/>
                        <a:p>
                          <a:endParaRPr lang="en-US"/>
                        </a:p>
                      </a:txBody>
                      <a:tcPr marL="61007" marR="61007" marT="0" marB="0">
                        <a:blipFill>
                          <a:blip r:embed="rId2"/>
                          <a:stretch>
                            <a:fillRect l="-667" t="-240952" r="-301667" b="-952"/>
                          </a:stretch>
                        </a:blipFill>
                      </a:tcPr>
                    </a:tc>
                    <a:tc>
                      <a:txBody>
                        <a:bodyPr/>
                        <a:lstStyle/>
                        <a:p>
                          <a:endParaRPr lang="en-US"/>
                        </a:p>
                      </a:txBody>
                      <a:tcPr marL="61007" marR="61007" marT="0" marB="0">
                        <a:blipFill>
                          <a:blip r:embed="rId2"/>
                          <a:stretch>
                            <a:fillRect l="-48947" t="-240952" r="-46677" b="-952"/>
                          </a:stretch>
                        </a:blipFill>
                      </a:tcPr>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11,370</a:t>
                          </a:r>
                          <a:endParaRPr lang="en-US" sz="900" dirty="0">
                            <a:effectLst/>
                            <a:latin typeface="Times New Roman" panose="02020603050405020304" pitchFamily="18" charset="0"/>
                            <a:ea typeface="Times New Roman" panose="02020603050405020304" pitchFamily="18" charset="0"/>
                          </a:endParaRPr>
                        </a:p>
                      </a:txBody>
                      <a:tcPr marL="61007" marR="61007" marT="0" marB="0"/>
                    </a:tc>
                    <a:tc>
                      <a:txBody>
                        <a:bodyPr/>
                        <a:lstStyle/>
                        <a:p>
                          <a:pPr marL="0" marR="0" algn="just">
                            <a:spcBef>
                              <a:spcPts val="0"/>
                            </a:spcBef>
                            <a:spcAft>
                              <a:spcPts val="0"/>
                            </a:spcAft>
                            <a:tabLst>
                              <a:tab pos="1200150" algn="l"/>
                            </a:tabLst>
                          </a:pPr>
                          <a:r>
                            <a:rPr lang="en-US" sz="1100" dirty="0">
                              <a:effectLst/>
                            </a:rPr>
                            <a:t> </a:t>
                          </a:r>
                          <a:endParaRPr lang="en-US" sz="900" dirty="0">
                            <a:effectLst/>
                          </a:endParaRPr>
                        </a:p>
                        <a:p>
                          <a:pPr marL="0" marR="0" algn="just">
                            <a:spcBef>
                              <a:spcPts val="0"/>
                            </a:spcBef>
                            <a:spcAft>
                              <a:spcPts val="0"/>
                            </a:spcAft>
                            <a:tabLst>
                              <a:tab pos="1200150" algn="l"/>
                            </a:tabLst>
                          </a:pPr>
                          <a:r>
                            <a:rPr lang="en-US" sz="1100" dirty="0">
                              <a:effectLst/>
                            </a:rPr>
                            <a:t>0.6021</a:t>
                          </a:r>
                          <a:endParaRPr lang="en-US" sz="900" dirty="0">
                            <a:effectLst/>
                            <a:latin typeface="Times New Roman" panose="02020603050405020304" pitchFamily="18" charset="0"/>
                            <a:ea typeface="Times New Roman" panose="02020603050405020304" pitchFamily="18" charset="0"/>
                          </a:endParaRPr>
                        </a:p>
                      </a:txBody>
                      <a:tcPr marL="61007" marR="61007" marT="0" marB="0"/>
                    </a:tc>
                    <a:extLst>
                      <a:ext uri="{0D108BD9-81ED-4DB2-BD59-A6C34878D82A}">
                        <a16:rowId xmlns:a16="http://schemas.microsoft.com/office/drawing/2014/main" val="1822577206"/>
                      </a:ext>
                    </a:extLst>
                  </a:tr>
                </a:tbl>
              </a:graphicData>
            </a:graphic>
          </p:graphicFrame>
        </mc:Fallback>
      </mc:AlternateContent>
      <p:sp>
        <p:nvSpPr>
          <p:cNvPr id="7" name="Rectangle 1">
            <a:extLst>
              <a:ext uri="{FF2B5EF4-FFF2-40B4-BE49-F238E27FC236}">
                <a16:creationId xmlns:a16="http://schemas.microsoft.com/office/drawing/2014/main" id="{589E347B-7DE8-4E7C-871D-A608495D8492}"/>
              </a:ext>
            </a:extLst>
          </p:cNvPr>
          <p:cNvSpPr>
            <a:spLocks noGrp="1" noChangeArrowheads="1"/>
          </p:cNvSpPr>
          <p:nvPr>
            <p:ph type="body" idx="1"/>
          </p:nvPr>
        </p:nvSpPr>
        <p:spPr bwMode="auto">
          <a:xfrm>
            <a:off x="304800" y="1144008"/>
            <a:ext cx="7696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0150" algn="l"/>
              </a:tabLst>
              <a:defRPr>
                <a:solidFill>
                  <a:schemeClr val="tx1"/>
                </a:solidFill>
                <a:latin typeface="Arial" panose="020B0604020202020204" pitchFamily="34" charset="0"/>
              </a:defRPr>
            </a:lvl1pPr>
            <a:lvl2pPr eaLnBrk="0" fontAlgn="base" hangingPunct="0">
              <a:spcBef>
                <a:spcPct val="0"/>
              </a:spcBef>
              <a:spcAft>
                <a:spcPct val="0"/>
              </a:spcAft>
              <a:tabLst>
                <a:tab pos="1200150" algn="l"/>
              </a:tabLst>
              <a:defRPr>
                <a:solidFill>
                  <a:schemeClr val="tx1"/>
                </a:solidFill>
                <a:latin typeface="Arial" panose="020B0604020202020204" pitchFamily="34" charset="0"/>
              </a:defRPr>
            </a:lvl2pPr>
            <a:lvl3pPr eaLnBrk="0" fontAlgn="base" hangingPunct="0">
              <a:spcBef>
                <a:spcPct val="0"/>
              </a:spcBef>
              <a:spcAft>
                <a:spcPct val="0"/>
              </a:spcAft>
              <a:tabLst>
                <a:tab pos="1200150" algn="l"/>
              </a:tabLst>
              <a:defRPr>
                <a:solidFill>
                  <a:schemeClr val="tx1"/>
                </a:solidFill>
                <a:latin typeface="Arial" panose="020B0604020202020204" pitchFamily="34" charset="0"/>
              </a:defRPr>
            </a:lvl3pPr>
            <a:lvl4pPr eaLnBrk="0" fontAlgn="base" hangingPunct="0">
              <a:spcBef>
                <a:spcPct val="0"/>
              </a:spcBef>
              <a:spcAft>
                <a:spcPct val="0"/>
              </a:spcAft>
              <a:tabLst>
                <a:tab pos="1200150" algn="l"/>
              </a:tabLst>
              <a:defRPr>
                <a:solidFill>
                  <a:schemeClr val="tx1"/>
                </a:solidFill>
                <a:latin typeface="Arial" panose="020B0604020202020204" pitchFamily="34" charset="0"/>
              </a:defRPr>
            </a:lvl4pPr>
            <a:lvl5pPr eaLnBrk="0" fontAlgn="base" hangingPunct="0">
              <a:spcBef>
                <a:spcPct val="0"/>
              </a:spcBef>
              <a:spcAft>
                <a:spcPct val="0"/>
              </a:spcAft>
              <a:tabLst>
                <a:tab pos="1200150" algn="l"/>
              </a:tabLst>
              <a:defRPr>
                <a:solidFill>
                  <a:schemeClr val="tx1"/>
                </a:solidFill>
                <a:latin typeface="Arial" panose="020B0604020202020204" pitchFamily="34" charset="0"/>
              </a:defRPr>
            </a:lvl5pPr>
            <a:lvl6pPr eaLnBrk="0" fontAlgn="base" hangingPunct="0">
              <a:spcBef>
                <a:spcPct val="0"/>
              </a:spcBef>
              <a:spcAft>
                <a:spcPct val="0"/>
              </a:spcAft>
              <a:tabLst>
                <a:tab pos="1200150" algn="l"/>
              </a:tabLst>
              <a:defRPr>
                <a:solidFill>
                  <a:schemeClr val="tx1"/>
                </a:solidFill>
                <a:latin typeface="Arial" panose="020B0604020202020204" pitchFamily="34" charset="0"/>
              </a:defRPr>
            </a:lvl6pPr>
            <a:lvl7pPr eaLnBrk="0" fontAlgn="base" hangingPunct="0">
              <a:spcBef>
                <a:spcPct val="0"/>
              </a:spcBef>
              <a:spcAft>
                <a:spcPct val="0"/>
              </a:spcAft>
              <a:tabLst>
                <a:tab pos="1200150" algn="l"/>
              </a:tabLst>
              <a:defRPr>
                <a:solidFill>
                  <a:schemeClr val="tx1"/>
                </a:solidFill>
                <a:latin typeface="Arial" panose="020B0604020202020204" pitchFamily="34" charset="0"/>
              </a:defRPr>
            </a:lvl7pPr>
            <a:lvl8pPr eaLnBrk="0" fontAlgn="base" hangingPunct="0">
              <a:spcBef>
                <a:spcPct val="0"/>
              </a:spcBef>
              <a:spcAft>
                <a:spcPct val="0"/>
              </a:spcAft>
              <a:tabLst>
                <a:tab pos="1200150" algn="l"/>
              </a:tabLst>
              <a:defRPr>
                <a:solidFill>
                  <a:schemeClr val="tx1"/>
                </a:solidFill>
                <a:latin typeface="Arial" panose="020B0604020202020204" pitchFamily="34" charset="0"/>
              </a:defRPr>
            </a:lvl8pPr>
            <a:lvl9pPr eaLnBrk="0" fontAlgn="base" hangingPunct="0">
              <a:spcBef>
                <a:spcPct val="0"/>
              </a:spcBef>
              <a:spcAft>
                <a:spcPct val="0"/>
              </a:spcAft>
              <a:tabLst>
                <a:tab pos="1200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00150"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A.3. Diagnostic table for the mixed effects models with different random effects structures for 2015–2019 cooperative s</a:t>
            </a:r>
            <a:r>
              <a:rPr lang="en-US" altLang="en-US" sz="1200" dirty="0">
                <a:ea typeface="Times New Roman" panose="02020603050405020304" pitchFamily="18" charset="0"/>
              </a:rPr>
              <a:t>urvey </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data.  </a:t>
            </a:r>
            <a:r>
              <a:rPr kumimoji="0" lang="en-US" altLang="en-US" sz="12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σ</a:t>
            </a:r>
            <a:r>
              <a:rPr kumimoji="0" lang="en-US" altLang="en-US" sz="1200" b="0" i="1" u="none" strike="noStrike" cap="none" normalizeH="0" baseline="-25000" dirty="0">
                <a:ln>
                  <a:noFill/>
                </a:ln>
                <a:solidFill>
                  <a:schemeClr val="tx1"/>
                </a:solidFill>
                <a:effectLst/>
                <a:latin typeface="Cambria Math" panose="02040503050406030204" pitchFamily="18" charset="0"/>
                <a:ea typeface="Times New Roman" panose="02020603050405020304" pitchFamily="18" charset="0"/>
              </a:rPr>
              <a:t>RE</a:t>
            </a:r>
            <a:r>
              <a:rPr kumimoji="0" lang="en-US" altLang="en-US" sz="1200" b="0" i="0" u="none" strike="noStrike" cap="none" normalizeH="0" baseline="0" dirty="0">
                <a:ln>
                  <a:noFill/>
                </a:ln>
                <a:solidFill>
                  <a:schemeClr val="tx1"/>
                </a:solidFill>
                <a:effectLst/>
                <a:ea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is the standard deviation of the random effects.</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0100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228600" y="491877"/>
            <a:ext cx="7315200" cy="381000"/>
          </a:xfrm>
        </p:spPr>
        <p:txBody>
          <a:bodyPr>
            <a:normAutofit fontScale="90000"/>
          </a:bodyPr>
          <a:lstStyle/>
          <a:p>
            <a:r>
              <a:rPr lang="en-US" sz="1800" i="1" dirty="0"/>
              <a:t>3. Cooperative survey CPUE index by mixed random effects model …. continued</a:t>
            </a:r>
            <a:endParaRPr lang="en-US" sz="18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31</a:t>
            </a:fld>
            <a:endParaRPr lang="en-US" dirty="0"/>
          </a:p>
        </p:txBody>
      </p:sp>
      <p:pic>
        <p:nvPicPr>
          <p:cNvPr id="8" name="Picture 7">
            <a:extLst>
              <a:ext uri="{FF2B5EF4-FFF2-40B4-BE49-F238E27FC236}">
                <a16:creationId xmlns:a16="http://schemas.microsoft.com/office/drawing/2014/main" id="{611A446B-BD4F-4E4D-95EE-AF814D8225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03124"/>
            <a:ext cx="7315200" cy="4117975"/>
          </a:xfrm>
          <a:prstGeom prst="rect">
            <a:avLst/>
          </a:prstGeom>
          <a:noFill/>
          <a:ln>
            <a:noFill/>
          </a:ln>
        </p:spPr>
      </p:pic>
      <p:sp>
        <p:nvSpPr>
          <p:cNvPr id="5" name="TextBox 4">
            <a:extLst>
              <a:ext uri="{FF2B5EF4-FFF2-40B4-BE49-F238E27FC236}">
                <a16:creationId xmlns:a16="http://schemas.microsoft.com/office/drawing/2014/main" id="{7EAA9875-856D-49EA-8B75-772C421792EB}"/>
              </a:ext>
            </a:extLst>
          </p:cNvPr>
          <p:cNvSpPr txBox="1"/>
          <p:nvPr/>
        </p:nvSpPr>
        <p:spPr>
          <a:xfrm>
            <a:off x="76200" y="5343427"/>
            <a:ext cx="8763000" cy="1169551"/>
          </a:xfrm>
          <a:prstGeom prst="rect">
            <a:avLst/>
          </a:prstGeom>
          <a:noFill/>
        </p:spPr>
        <p:txBody>
          <a:bodyPr wrap="square" rtlCol="0">
            <a:spAutoFit/>
          </a:bodyPr>
          <a:lstStyle/>
          <a:p>
            <a:r>
              <a:rPr lang="en-US" sz="1400" dirty="0"/>
              <a:t>Figure A.13. Comparison of input CPUE indices [with +/- 2 SE for  model 19.1 (black small circles) and model 19.1d (cooperative survey, blue large circles)] with predicted CPUE indices (green (19.1) and blue (19.1d) solid lines) by 19.1 and 19.1d model fits for </a:t>
            </a:r>
            <a:r>
              <a:rPr lang="en-US" sz="1400" dirty="0">
                <a:solidFill>
                  <a:srgbClr val="FF0000"/>
                </a:solidFill>
              </a:rPr>
              <a:t>EAG</a:t>
            </a:r>
            <a:r>
              <a:rPr lang="en-US" sz="1400" dirty="0"/>
              <a:t> (fishery data:2005/06–2018/19 and survey data: 2015–2018). Model estimated additional standard error was added to each input standard error.</a:t>
            </a:r>
          </a:p>
          <a:p>
            <a:endParaRPr lang="en-US" sz="1400" dirty="0"/>
          </a:p>
        </p:txBody>
      </p:sp>
    </p:spTree>
    <p:extLst>
      <p:ext uri="{BB962C8B-B14F-4D97-AF65-F5344CB8AC3E}">
        <p14:creationId xmlns:p14="http://schemas.microsoft.com/office/powerpoint/2010/main" val="2856031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469816" y="645618"/>
            <a:ext cx="7315200" cy="381000"/>
          </a:xfrm>
        </p:spPr>
        <p:txBody>
          <a:bodyPr>
            <a:noAutofit/>
          </a:bodyPr>
          <a:lstStyle/>
          <a:p>
            <a:r>
              <a:rPr lang="en-US" sz="2400" i="1" dirty="0"/>
              <a:t>Appendix B: Male maturity determination</a:t>
            </a:r>
            <a:endParaRPr lang="en-US" sz="24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32</a:t>
            </a:fld>
            <a:endParaRPr lang="en-US" dirty="0"/>
          </a:p>
        </p:txBody>
      </p:sp>
      <p:graphicFrame>
        <p:nvGraphicFramePr>
          <p:cNvPr id="3" name="Table 2">
            <a:extLst>
              <a:ext uri="{FF2B5EF4-FFF2-40B4-BE49-F238E27FC236}">
                <a16:creationId xmlns:a16="http://schemas.microsoft.com/office/drawing/2014/main" id="{A7D8AC15-FC6C-41BD-8D36-8B6967E70BC6}"/>
              </a:ext>
            </a:extLst>
          </p:cNvPr>
          <p:cNvGraphicFramePr>
            <a:graphicFrameLocks noGrp="1"/>
          </p:cNvGraphicFramePr>
          <p:nvPr>
            <p:extLst>
              <p:ext uri="{D42A27DB-BD31-4B8C-83A1-F6EECF244321}">
                <p14:modId xmlns:p14="http://schemas.microsoft.com/office/powerpoint/2010/main" val="1653012468"/>
              </p:ext>
            </p:extLst>
          </p:nvPr>
        </p:nvGraphicFramePr>
        <p:xfrm>
          <a:off x="1066800" y="1999683"/>
          <a:ext cx="5937250" cy="1463040"/>
        </p:xfrm>
        <a:graphic>
          <a:graphicData uri="http://schemas.openxmlformats.org/drawingml/2006/table">
            <a:tbl>
              <a:tblPr firstRow="1" firstCol="1" bandRow="1">
                <a:tableStyleId>{5C22544A-7EE6-4342-B048-85BDC9FD1C3A}</a:tableStyleId>
              </a:tblPr>
              <a:tblGrid>
                <a:gridCol w="2111375">
                  <a:extLst>
                    <a:ext uri="{9D8B030D-6E8A-4147-A177-3AD203B41FA5}">
                      <a16:colId xmlns:a16="http://schemas.microsoft.com/office/drawing/2014/main" val="1699850243"/>
                    </a:ext>
                  </a:extLst>
                </a:gridCol>
                <a:gridCol w="856615">
                  <a:extLst>
                    <a:ext uri="{9D8B030D-6E8A-4147-A177-3AD203B41FA5}">
                      <a16:colId xmlns:a16="http://schemas.microsoft.com/office/drawing/2014/main" val="4039242030"/>
                    </a:ext>
                  </a:extLst>
                </a:gridCol>
                <a:gridCol w="1484630">
                  <a:extLst>
                    <a:ext uri="{9D8B030D-6E8A-4147-A177-3AD203B41FA5}">
                      <a16:colId xmlns:a16="http://schemas.microsoft.com/office/drawing/2014/main" val="266335371"/>
                    </a:ext>
                  </a:extLst>
                </a:gridCol>
                <a:gridCol w="1484630">
                  <a:extLst>
                    <a:ext uri="{9D8B030D-6E8A-4147-A177-3AD203B41FA5}">
                      <a16:colId xmlns:a16="http://schemas.microsoft.com/office/drawing/2014/main" val="635276865"/>
                    </a:ext>
                  </a:extLst>
                </a:gridCol>
              </a:tblGrid>
              <a:tr h="0">
                <a:tc>
                  <a:txBody>
                    <a:bodyPr/>
                    <a:lstStyle/>
                    <a:p>
                      <a:pPr marL="0" marR="0">
                        <a:spcBef>
                          <a:spcPts val="0"/>
                        </a:spcBef>
                        <a:spcAft>
                          <a:spcPts val="0"/>
                        </a:spcAft>
                      </a:pPr>
                      <a:r>
                        <a:rPr lang="en-US" sz="1200" dirty="0">
                          <a:effectLst/>
                        </a:rPr>
                        <a:t>Source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EAG</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WAG</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10745725"/>
                  </a:ext>
                </a:extLst>
              </a:tr>
              <a:tr h="0">
                <a:tc>
                  <a:txBody>
                    <a:bodyPr/>
                    <a:lstStyle/>
                    <a:p>
                      <a:pPr marL="0" marR="0">
                        <a:spcBef>
                          <a:spcPts val="0"/>
                        </a:spcBef>
                        <a:spcAft>
                          <a:spcPts val="0"/>
                        </a:spcAft>
                      </a:pPr>
                      <a:r>
                        <a:rPr lang="en-US" sz="1200" dirty="0">
                          <a:effectLst/>
                        </a:rPr>
                        <a:t>NMFS 1984 biologist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1,343</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83890879"/>
                  </a:ext>
                </a:extLst>
              </a:tr>
              <a:tr h="0">
                <a:tc>
                  <a:txBody>
                    <a:bodyPr/>
                    <a:lstStyle/>
                    <a:p>
                      <a:pPr marL="0" marR="0">
                        <a:spcBef>
                          <a:spcPts val="0"/>
                        </a:spcBef>
                        <a:spcAft>
                          <a:spcPts val="0"/>
                        </a:spcAft>
                      </a:pPr>
                      <a:r>
                        <a:rPr lang="en-US" sz="1200" dirty="0">
                          <a:effectLst/>
                        </a:rPr>
                        <a:t>ADF&amp;G 1991 biologist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2,457</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64326584"/>
                  </a:ext>
                </a:extLst>
              </a:tr>
              <a:tr h="0">
                <a:tc>
                  <a:txBody>
                    <a:bodyPr/>
                    <a:lstStyle/>
                    <a:p>
                      <a:pPr marL="0" marR="0">
                        <a:spcBef>
                          <a:spcPts val="0"/>
                        </a:spcBef>
                        <a:spcAft>
                          <a:spcPts val="0"/>
                        </a:spcAft>
                      </a:pPr>
                      <a:r>
                        <a:rPr lang="en-US" sz="1200" dirty="0">
                          <a:effectLst/>
                        </a:rPr>
                        <a:t>2018/19 observer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3220</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39054346"/>
                  </a:ext>
                </a:extLst>
              </a:tr>
              <a:tr h="0">
                <a:tc>
                  <a:txBody>
                    <a:bodyPr/>
                    <a:lstStyle/>
                    <a:p>
                      <a:pPr marL="0" marR="0">
                        <a:spcBef>
                          <a:spcPts val="0"/>
                        </a:spcBef>
                        <a:spcAft>
                          <a:spcPts val="0"/>
                        </a:spcAft>
                      </a:pPr>
                      <a:r>
                        <a:rPr lang="en-US" sz="1200" dirty="0">
                          <a:effectLst/>
                        </a:rPr>
                        <a:t>2018/19 retained catch</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2453</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72453194"/>
                  </a:ext>
                </a:extLst>
              </a:tr>
              <a:tr h="0">
                <a:tc>
                  <a:txBody>
                    <a:bodyPr/>
                    <a:lstStyle/>
                    <a:p>
                      <a:pPr marL="0" marR="0">
                        <a:spcBef>
                          <a:spcPts val="0"/>
                        </a:spcBef>
                        <a:spcAft>
                          <a:spcPts val="0"/>
                        </a:spcAft>
                      </a:pPr>
                      <a:r>
                        <a:rPr lang="en-US" sz="1200" dirty="0">
                          <a:effectLst/>
                        </a:rPr>
                        <a:t>2018/19 cooperative pot survey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362</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95207789"/>
                  </a:ext>
                </a:extLst>
              </a:tr>
              <a:tr h="0">
                <a:tc>
                  <a:txBody>
                    <a:bodyPr/>
                    <a:lstStyle/>
                    <a:p>
                      <a:pPr marL="0" marR="0">
                        <a:spcBef>
                          <a:spcPts val="0"/>
                        </a:spcBef>
                        <a:spcAft>
                          <a:spcPts val="0"/>
                        </a:spcAft>
                      </a:pPr>
                      <a:r>
                        <a:rPr lang="en-US" sz="1200" dirty="0">
                          <a:effectLst/>
                        </a:rPr>
                        <a:t>2018/19 combined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6035</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3128</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2907</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64711791"/>
                  </a:ext>
                </a:extLst>
              </a:tr>
            </a:tbl>
          </a:graphicData>
        </a:graphic>
      </p:graphicFrame>
      <p:sp>
        <p:nvSpPr>
          <p:cNvPr id="6" name="Text Placeholder 5">
            <a:extLst>
              <a:ext uri="{FF2B5EF4-FFF2-40B4-BE49-F238E27FC236}">
                <a16:creationId xmlns:a16="http://schemas.microsoft.com/office/drawing/2014/main" id="{5F85E783-98E7-44CB-AB13-19EFA4E8CDAA}"/>
              </a:ext>
            </a:extLst>
          </p:cNvPr>
          <p:cNvSpPr>
            <a:spLocks noGrp="1"/>
          </p:cNvSpPr>
          <p:nvPr>
            <p:ph type="body" idx="1"/>
          </p:nvPr>
        </p:nvSpPr>
        <p:spPr/>
        <p:txBody>
          <a:bodyPr>
            <a:normAutofit lnSpcReduction="10000"/>
          </a:bodyPr>
          <a:lstStyle/>
          <a:p>
            <a:r>
              <a:rPr lang="en-US" dirty="0"/>
              <a:t>Methods: </a:t>
            </a:r>
          </a:p>
          <a:p>
            <a:pPr marL="457200" indent="-457200">
              <a:buAutoNum type="arabicParenBoth"/>
            </a:pPr>
            <a:r>
              <a:rPr lang="en-US" dirty="0"/>
              <a:t>Bent-Point (segmented  regression)</a:t>
            </a:r>
          </a:p>
          <a:p>
            <a:pPr marL="457200" indent="-457200">
              <a:buAutoNum type="arabicParenBoth"/>
            </a:pPr>
            <a:r>
              <a:rPr lang="en-US" dirty="0"/>
              <a:t>Cut-Line </a:t>
            </a:r>
          </a:p>
          <a:p>
            <a:endParaRPr lang="en-US" dirty="0"/>
          </a:p>
        </p:txBody>
      </p:sp>
      <p:sp>
        <p:nvSpPr>
          <p:cNvPr id="7" name="TextBox 6">
            <a:extLst>
              <a:ext uri="{FF2B5EF4-FFF2-40B4-BE49-F238E27FC236}">
                <a16:creationId xmlns:a16="http://schemas.microsoft.com/office/drawing/2014/main" id="{79ABFF6B-2D83-4984-AA6D-AD15CC0F6CA6}"/>
              </a:ext>
            </a:extLst>
          </p:cNvPr>
          <p:cNvSpPr txBox="1"/>
          <p:nvPr/>
        </p:nvSpPr>
        <p:spPr>
          <a:xfrm>
            <a:off x="1219200" y="1524000"/>
            <a:ext cx="838200" cy="369332"/>
          </a:xfrm>
          <a:prstGeom prst="rect">
            <a:avLst/>
          </a:prstGeom>
          <a:noFill/>
        </p:spPr>
        <p:txBody>
          <a:bodyPr wrap="square" rtlCol="0">
            <a:spAutoFit/>
          </a:bodyPr>
          <a:lstStyle/>
          <a:p>
            <a:r>
              <a:rPr lang="en-US" dirty="0"/>
              <a:t>Data:</a:t>
            </a:r>
          </a:p>
        </p:txBody>
      </p:sp>
    </p:spTree>
    <p:extLst>
      <p:ext uri="{BB962C8B-B14F-4D97-AF65-F5344CB8AC3E}">
        <p14:creationId xmlns:p14="http://schemas.microsoft.com/office/powerpoint/2010/main" val="4210488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0F41-94C5-45BF-9A51-9A5618A80744}"/>
              </a:ext>
            </a:extLst>
          </p:cNvPr>
          <p:cNvSpPr>
            <a:spLocks noGrp="1"/>
          </p:cNvSpPr>
          <p:nvPr>
            <p:ph type="title"/>
          </p:nvPr>
        </p:nvSpPr>
        <p:spPr>
          <a:xfrm>
            <a:off x="609600" y="114047"/>
            <a:ext cx="7315200" cy="869500"/>
          </a:xfrm>
        </p:spPr>
        <p:txBody>
          <a:bodyPr>
            <a:normAutofit/>
          </a:bodyPr>
          <a:lstStyle/>
          <a:p>
            <a:r>
              <a:rPr lang="en-US" dirty="0"/>
              <a:t>Cut-Line method</a:t>
            </a:r>
          </a:p>
        </p:txBody>
      </p:sp>
      <p:sp>
        <p:nvSpPr>
          <p:cNvPr id="3" name="Slide Number Placeholder 2">
            <a:extLst>
              <a:ext uri="{FF2B5EF4-FFF2-40B4-BE49-F238E27FC236}">
                <a16:creationId xmlns:a16="http://schemas.microsoft.com/office/drawing/2014/main" id="{BDE63461-61DB-4E8D-AA17-CDD5AC239A6E}"/>
              </a:ext>
            </a:extLst>
          </p:cNvPr>
          <p:cNvSpPr>
            <a:spLocks noGrp="1"/>
          </p:cNvSpPr>
          <p:nvPr>
            <p:ph type="sldNum" sz="quarter" idx="12"/>
          </p:nvPr>
        </p:nvSpPr>
        <p:spPr/>
        <p:txBody>
          <a:bodyPr/>
          <a:lstStyle/>
          <a:p>
            <a:fld id="{28D1B9BE-D941-4EEF-A5AD-4384CF3F4BCC}" type="slidenum">
              <a:rPr lang="en-US" smtClean="0"/>
              <a:pPr/>
              <a:t>33</a:t>
            </a:fld>
            <a:endParaRPr lang="en-US" dirty="0"/>
          </a:p>
        </p:txBody>
      </p:sp>
      <p:pic>
        <p:nvPicPr>
          <p:cNvPr id="4" name="Picture 3">
            <a:extLst>
              <a:ext uri="{FF2B5EF4-FFF2-40B4-BE49-F238E27FC236}">
                <a16:creationId xmlns:a16="http://schemas.microsoft.com/office/drawing/2014/main" id="{54FA4FAA-ADAE-40AB-9320-F3C981F971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65" y="1154430"/>
            <a:ext cx="4440555" cy="3505200"/>
          </a:xfrm>
          <a:prstGeom prst="rect">
            <a:avLst/>
          </a:prstGeom>
          <a:noFill/>
          <a:ln>
            <a:noFill/>
          </a:ln>
        </p:spPr>
      </p:pic>
      <p:pic>
        <p:nvPicPr>
          <p:cNvPr id="5" name="Picture 4">
            <a:extLst>
              <a:ext uri="{FF2B5EF4-FFF2-40B4-BE49-F238E27FC236}">
                <a16:creationId xmlns:a16="http://schemas.microsoft.com/office/drawing/2014/main" id="{C0800A66-9A62-46D6-B517-5F829538A02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154430"/>
            <a:ext cx="4191000" cy="3505200"/>
          </a:xfrm>
          <a:prstGeom prst="rect">
            <a:avLst/>
          </a:prstGeom>
          <a:noFill/>
          <a:ln>
            <a:noFill/>
          </a:ln>
        </p:spPr>
      </p:pic>
      <p:sp>
        <p:nvSpPr>
          <p:cNvPr id="6" name="TextBox 5">
            <a:extLst>
              <a:ext uri="{FF2B5EF4-FFF2-40B4-BE49-F238E27FC236}">
                <a16:creationId xmlns:a16="http://schemas.microsoft.com/office/drawing/2014/main" id="{83376A58-B2A3-4169-A3E0-20E2F7351F72}"/>
              </a:ext>
            </a:extLst>
          </p:cNvPr>
          <p:cNvSpPr txBox="1"/>
          <p:nvPr/>
        </p:nvSpPr>
        <p:spPr>
          <a:xfrm>
            <a:off x="291465" y="5257800"/>
            <a:ext cx="8471535" cy="1200329"/>
          </a:xfrm>
          <a:prstGeom prst="rect">
            <a:avLst/>
          </a:prstGeom>
          <a:noFill/>
        </p:spPr>
        <p:txBody>
          <a:bodyPr wrap="square" rtlCol="0">
            <a:spAutoFit/>
          </a:bodyPr>
          <a:lstStyle/>
          <a:p>
            <a:r>
              <a:rPr lang="en-US" dirty="0"/>
              <a:t>Figure B.1. Kernel density plots for 2018 </a:t>
            </a:r>
            <a:r>
              <a:rPr lang="en-US" dirty="0">
                <a:solidFill>
                  <a:srgbClr val="FF0000"/>
                </a:solidFill>
              </a:rPr>
              <a:t>EAG</a:t>
            </a:r>
            <a:r>
              <a:rPr lang="en-US" dirty="0"/>
              <a:t> (left) and 2018 </a:t>
            </a:r>
            <a:r>
              <a:rPr lang="en-US" dirty="0">
                <a:solidFill>
                  <a:srgbClr val="FF0000"/>
                </a:solidFill>
              </a:rPr>
              <a:t>WAG</a:t>
            </a:r>
            <a:r>
              <a:rPr lang="en-US" dirty="0"/>
              <a:t> (right) chela height data.  The Cut-Line method identifies the minimum points of the density distributions in each size bin and fit a straight line through the points to delineate mature and immature crab</a:t>
            </a:r>
          </a:p>
        </p:txBody>
      </p:sp>
    </p:spTree>
    <p:extLst>
      <p:ext uri="{BB962C8B-B14F-4D97-AF65-F5344CB8AC3E}">
        <p14:creationId xmlns:p14="http://schemas.microsoft.com/office/powerpoint/2010/main" val="3736921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0F41-94C5-45BF-9A51-9A5618A80744}"/>
              </a:ext>
            </a:extLst>
          </p:cNvPr>
          <p:cNvSpPr>
            <a:spLocks noGrp="1"/>
          </p:cNvSpPr>
          <p:nvPr>
            <p:ph type="title"/>
          </p:nvPr>
        </p:nvSpPr>
        <p:spPr>
          <a:xfrm>
            <a:off x="609600" y="114047"/>
            <a:ext cx="7315200" cy="869500"/>
          </a:xfrm>
        </p:spPr>
        <p:txBody>
          <a:bodyPr>
            <a:normAutofit/>
          </a:bodyPr>
          <a:lstStyle/>
          <a:p>
            <a:r>
              <a:rPr lang="en-US" dirty="0"/>
              <a:t>Cut-Line method …. continued</a:t>
            </a:r>
          </a:p>
        </p:txBody>
      </p:sp>
      <p:sp>
        <p:nvSpPr>
          <p:cNvPr id="3" name="Slide Number Placeholder 2">
            <a:extLst>
              <a:ext uri="{FF2B5EF4-FFF2-40B4-BE49-F238E27FC236}">
                <a16:creationId xmlns:a16="http://schemas.microsoft.com/office/drawing/2014/main" id="{BDE63461-61DB-4E8D-AA17-CDD5AC239A6E}"/>
              </a:ext>
            </a:extLst>
          </p:cNvPr>
          <p:cNvSpPr>
            <a:spLocks noGrp="1"/>
          </p:cNvSpPr>
          <p:nvPr>
            <p:ph type="sldNum" sz="quarter" idx="12"/>
          </p:nvPr>
        </p:nvSpPr>
        <p:spPr/>
        <p:txBody>
          <a:bodyPr/>
          <a:lstStyle/>
          <a:p>
            <a:fld id="{28D1B9BE-D941-4EEF-A5AD-4384CF3F4BCC}" type="slidenum">
              <a:rPr lang="en-US" smtClean="0"/>
              <a:pPr/>
              <a:t>34</a:t>
            </a:fld>
            <a:endParaRPr lang="en-US" dirty="0"/>
          </a:p>
        </p:txBody>
      </p:sp>
      <p:sp>
        <p:nvSpPr>
          <p:cNvPr id="6" name="TextBox 5">
            <a:extLst>
              <a:ext uri="{FF2B5EF4-FFF2-40B4-BE49-F238E27FC236}">
                <a16:creationId xmlns:a16="http://schemas.microsoft.com/office/drawing/2014/main" id="{83376A58-B2A3-4169-A3E0-20E2F7351F72}"/>
              </a:ext>
            </a:extLst>
          </p:cNvPr>
          <p:cNvSpPr txBox="1"/>
          <p:nvPr/>
        </p:nvSpPr>
        <p:spPr>
          <a:xfrm>
            <a:off x="291465" y="5257800"/>
            <a:ext cx="8471535" cy="1200329"/>
          </a:xfrm>
          <a:prstGeom prst="rect">
            <a:avLst/>
          </a:prstGeom>
          <a:noFill/>
        </p:spPr>
        <p:txBody>
          <a:bodyPr wrap="square" rtlCol="0">
            <a:spAutoFit/>
          </a:bodyPr>
          <a:lstStyle/>
          <a:p>
            <a:r>
              <a:rPr lang="en-US" dirty="0"/>
              <a:t>Figure B.1. Kernel density plots for 2018 </a:t>
            </a:r>
            <a:r>
              <a:rPr lang="en-US" dirty="0">
                <a:solidFill>
                  <a:srgbClr val="FF0000"/>
                </a:solidFill>
              </a:rPr>
              <a:t>EAG</a:t>
            </a:r>
            <a:r>
              <a:rPr lang="en-US" dirty="0"/>
              <a:t> (left) and 2018 </a:t>
            </a:r>
            <a:r>
              <a:rPr lang="en-US" dirty="0">
                <a:solidFill>
                  <a:srgbClr val="FF0000"/>
                </a:solidFill>
              </a:rPr>
              <a:t>WAG</a:t>
            </a:r>
            <a:r>
              <a:rPr lang="en-US" dirty="0"/>
              <a:t> (right) chela height data.  The Cut-Line method identifies the minimum points of the density distributions in each size bin and fit a straight line through the points to delineate mature and immature crab</a:t>
            </a:r>
          </a:p>
        </p:txBody>
      </p:sp>
      <p:pic>
        <p:nvPicPr>
          <p:cNvPr id="7" name="Picture 6">
            <a:extLst>
              <a:ext uri="{FF2B5EF4-FFF2-40B4-BE49-F238E27FC236}">
                <a16:creationId xmlns:a16="http://schemas.microsoft.com/office/drawing/2014/main" id="{7D01EFD2-3F14-4AB7-966D-06618386CF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72" y="1650507"/>
            <a:ext cx="3860800" cy="2807335"/>
          </a:xfrm>
          <a:prstGeom prst="rect">
            <a:avLst/>
          </a:prstGeom>
          <a:noFill/>
          <a:ln>
            <a:noFill/>
          </a:ln>
        </p:spPr>
      </p:pic>
      <p:pic>
        <p:nvPicPr>
          <p:cNvPr id="9" name="Picture 8">
            <a:extLst>
              <a:ext uri="{FF2B5EF4-FFF2-40B4-BE49-F238E27FC236}">
                <a16:creationId xmlns:a16="http://schemas.microsoft.com/office/drawing/2014/main" id="{C5201A71-E539-46ED-9C5A-A2FDB97742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650507"/>
            <a:ext cx="3807460" cy="2850515"/>
          </a:xfrm>
          <a:prstGeom prst="rect">
            <a:avLst/>
          </a:prstGeom>
          <a:noFill/>
          <a:ln>
            <a:noFill/>
          </a:ln>
        </p:spPr>
      </p:pic>
    </p:spTree>
    <p:extLst>
      <p:ext uri="{BB962C8B-B14F-4D97-AF65-F5344CB8AC3E}">
        <p14:creationId xmlns:p14="http://schemas.microsoft.com/office/powerpoint/2010/main" val="286965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0F41-94C5-45BF-9A51-9A5618A80744}"/>
              </a:ext>
            </a:extLst>
          </p:cNvPr>
          <p:cNvSpPr>
            <a:spLocks noGrp="1"/>
          </p:cNvSpPr>
          <p:nvPr>
            <p:ph type="title"/>
          </p:nvPr>
        </p:nvSpPr>
        <p:spPr>
          <a:xfrm>
            <a:off x="609600" y="114047"/>
            <a:ext cx="7315200" cy="869500"/>
          </a:xfrm>
        </p:spPr>
        <p:txBody>
          <a:bodyPr>
            <a:normAutofit/>
          </a:bodyPr>
          <a:lstStyle/>
          <a:p>
            <a:r>
              <a:rPr lang="en-US" dirty="0"/>
              <a:t>Bent-Point method</a:t>
            </a:r>
          </a:p>
        </p:txBody>
      </p:sp>
      <p:sp>
        <p:nvSpPr>
          <p:cNvPr id="3" name="Slide Number Placeholder 2">
            <a:extLst>
              <a:ext uri="{FF2B5EF4-FFF2-40B4-BE49-F238E27FC236}">
                <a16:creationId xmlns:a16="http://schemas.microsoft.com/office/drawing/2014/main" id="{BDE63461-61DB-4E8D-AA17-CDD5AC239A6E}"/>
              </a:ext>
            </a:extLst>
          </p:cNvPr>
          <p:cNvSpPr>
            <a:spLocks noGrp="1"/>
          </p:cNvSpPr>
          <p:nvPr>
            <p:ph type="sldNum" sz="quarter" idx="12"/>
          </p:nvPr>
        </p:nvSpPr>
        <p:spPr/>
        <p:txBody>
          <a:bodyPr/>
          <a:lstStyle/>
          <a:p>
            <a:fld id="{28D1B9BE-D941-4EEF-A5AD-4384CF3F4BCC}" type="slidenum">
              <a:rPr lang="en-US" smtClean="0"/>
              <a:pPr/>
              <a:t>35</a:t>
            </a:fld>
            <a:endParaRPr lang="en-US" dirty="0"/>
          </a:p>
        </p:txBody>
      </p:sp>
      <p:sp>
        <p:nvSpPr>
          <p:cNvPr id="6" name="TextBox 5">
            <a:extLst>
              <a:ext uri="{FF2B5EF4-FFF2-40B4-BE49-F238E27FC236}">
                <a16:creationId xmlns:a16="http://schemas.microsoft.com/office/drawing/2014/main" id="{83376A58-B2A3-4169-A3E0-20E2F7351F72}"/>
              </a:ext>
            </a:extLst>
          </p:cNvPr>
          <p:cNvSpPr txBox="1"/>
          <p:nvPr/>
        </p:nvSpPr>
        <p:spPr>
          <a:xfrm>
            <a:off x="291465" y="5257800"/>
            <a:ext cx="8471535" cy="646331"/>
          </a:xfrm>
          <a:prstGeom prst="rect">
            <a:avLst/>
          </a:prstGeom>
          <a:noFill/>
        </p:spPr>
        <p:txBody>
          <a:bodyPr wrap="square" rtlCol="0">
            <a:spAutoFit/>
          </a:bodyPr>
          <a:lstStyle/>
          <a:p>
            <a:r>
              <a:rPr lang="en-US" dirty="0"/>
              <a:t>Figure B.3. Log (CH/CL) vs CL fits by the Bent-Point analysis on combined 2018/19 data. The 80–130 mm CL range was considered for the analysis. </a:t>
            </a:r>
          </a:p>
        </p:txBody>
      </p:sp>
      <p:pic>
        <p:nvPicPr>
          <p:cNvPr id="8" name="Picture 7">
            <a:extLst>
              <a:ext uri="{FF2B5EF4-FFF2-40B4-BE49-F238E27FC236}">
                <a16:creationId xmlns:a16="http://schemas.microsoft.com/office/drawing/2014/main" id="{F8F73BEC-ED42-4C69-BD7A-DC112588CCA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175827"/>
            <a:ext cx="4343400" cy="2506345"/>
          </a:xfrm>
          <a:prstGeom prst="rect">
            <a:avLst/>
          </a:prstGeom>
          <a:noFill/>
          <a:ln>
            <a:noFill/>
          </a:ln>
        </p:spPr>
      </p:pic>
    </p:spTree>
    <p:extLst>
      <p:ext uri="{BB962C8B-B14F-4D97-AF65-F5344CB8AC3E}">
        <p14:creationId xmlns:p14="http://schemas.microsoft.com/office/powerpoint/2010/main" val="642275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D7693-8325-4F67-9C5A-1CC1025EA07D}"/>
              </a:ext>
            </a:extLst>
          </p:cNvPr>
          <p:cNvSpPr>
            <a:spLocks noGrp="1"/>
          </p:cNvSpPr>
          <p:nvPr>
            <p:ph type="title"/>
          </p:nvPr>
        </p:nvSpPr>
        <p:spPr>
          <a:xfrm>
            <a:off x="304800" y="122624"/>
            <a:ext cx="7620000" cy="426173"/>
          </a:xfrm>
        </p:spPr>
        <p:txBody>
          <a:bodyPr>
            <a:normAutofit/>
          </a:bodyPr>
          <a:lstStyle/>
          <a:p>
            <a:r>
              <a:rPr lang="en-US" sz="2000" dirty="0"/>
              <a:t>Cut-Line and Bent-Point methods …. continued</a:t>
            </a:r>
          </a:p>
        </p:txBody>
      </p:sp>
      <p:sp>
        <p:nvSpPr>
          <p:cNvPr id="3" name="Slide Number Placeholder 2">
            <a:extLst>
              <a:ext uri="{FF2B5EF4-FFF2-40B4-BE49-F238E27FC236}">
                <a16:creationId xmlns:a16="http://schemas.microsoft.com/office/drawing/2014/main" id="{C703D535-3A6D-4294-AD49-84562A756B2C}"/>
              </a:ext>
            </a:extLst>
          </p:cNvPr>
          <p:cNvSpPr>
            <a:spLocks noGrp="1"/>
          </p:cNvSpPr>
          <p:nvPr>
            <p:ph type="sldNum" sz="quarter" idx="12"/>
          </p:nvPr>
        </p:nvSpPr>
        <p:spPr/>
        <p:txBody>
          <a:bodyPr/>
          <a:lstStyle/>
          <a:p>
            <a:fld id="{28D1B9BE-D941-4EEF-A5AD-4384CF3F4BCC}" type="slidenum">
              <a:rPr lang="en-US" smtClean="0"/>
              <a:pPr/>
              <a:t>36</a:t>
            </a:fld>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3BD04A2-7ED2-4428-9A04-5C750E08BBAD}"/>
                  </a:ext>
                </a:extLst>
              </p:cNvPr>
              <p:cNvGraphicFramePr>
                <a:graphicFrameLocks noGrp="1"/>
              </p:cNvGraphicFramePr>
              <p:nvPr>
                <p:extLst>
                  <p:ext uri="{D42A27DB-BD31-4B8C-83A1-F6EECF244321}">
                    <p14:modId xmlns:p14="http://schemas.microsoft.com/office/powerpoint/2010/main" val="3552757697"/>
                  </p:ext>
                </p:extLst>
              </p:nvPr>
            </p:nvGraphicFramePr>
            <p:xfrm>
              <a:off x="205740" y="1656331"/>
              <a:ext cx="8839201" cy="4582847"/>
            </p:xfrm>
            <a:graphic>
              <a:graphicData uri="http://schemas.openxmlformats.org/drawingml/2006/table">
                <a:tbl>
                  <a:tblPr firstRow="1" firstCol="1" bandRow="1">
                    <a:tableStyleId>{5C22544A-7EE6-4342-B048-85BDC9FD1C3A}</a:tableStyleId>
                  </a:tblPr>
                  <a:tblGrid>
                    <a:gridCol w="1318260">
                      <a:extLst>
                        <a:ext uri="{9D8B030D-6E8A-4147-A177-3AD203B41FA5}">
                          <a16:colId xmlns:a16="http://schemas.microsoft.com/office/drawing/2014/main" val="3751218058"/>
                        </a:ext>
                      </a:extLst>
                    </a:gridCol>
                    <a:gridCol w="801196">
                      <a:extLst>
                        <a:ext uri="{9D8B030D-6E8A-4147-A177-3AD203B41FA5}">
                          <a16:colId xmlns:a16="http://schemas.microsoft.com/office/drawing/2014/main" val="1436306101"/>
                        </a:ext>
                      </a:extLst>
                    </a:gridCol>
                    <a:gridCol w="940010">
                      <a:extLst>
                        <a:ext uri="{9D8B030D-6E8A-4147-A177-3AD203B41FA5}">
                          <a16:colId xmlns:a16="http://schemas.microsoft.com/office/drawing/2014/main" val="306279319"/>
                        </a:ext>
                      </a:extLst>
                    </a:gridCol>
                    <a:gridCol w="2593897">
                      <a:extLst>
                        <a:ext uri="{9D8B030D-6E8A-4147-A177-3AD203B41FA5}">
                          <a16:colId xmlns:a16="http://schemas.microsoft.com/office/drawing/2014/main" val="3284577519"/>
                        </a:ext>
                      </a:extLst>
                    </a:gridCol>
                    <a:gridCol w="864633">
                      <a:extLst>
                        <a:ext uri="{9D8B030D-6E8A-4147-A177-3AD203B41FA5}">
                          <a16:colId xmlns:a16="http://schemas.microsoft.com/office/drawing/2014/main" val="3240621842"/>
                        </a:ext>
                      </a:extLst>
                    </a:gridCol>
                    <a:gridCol w="2321205">
                      <a:extLst>
                        <a:ext uri="{9D8B030D-6E8A-4147-A177-3AD203B41FA5}">
                          <a16:colId xmlns:a16="http://schemas.microsoft.com/office/drawing/2014/main" val="889419638"/>
                        </a:ext>
                      </a:extLst>
                    </a:gridCol>
                  </a:tblGrid>
                  <a:tr h="573121">
                    <a:tc>
                      <a:txBody>
                        <a:bodyPr/>
                        <a:lstStyle/>
                        <a:p>
                          <a:pPr marL="0" marR="0">
                            <a:spcBef>
                              <a:spcPts val="0"/>
                            </a:spcBef>
                            <a:spcAft>
                              <a:spcPts val="0"/>
                            </a:spcAft>
                          </a:pPr>
                          <a:r>
                            <a:rPr lang="en-US" sz="1200" dirty="0">
                              <a:effectLst/>
                            </a:rPr>
                            <a:t>Data </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Method</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Size range (mm CL) for the fit</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Logistic fit </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L50 </a:t>
                          </a:r>
                        </a:p>
                        <a:p>
                          <a:pPr marL="0" marR="0">
                            <a:spcBef>
                              <a:spcPts val="0"/>
                            </a:spcBef>
                            <a:spcAft>
                              <a:spcPts val="0"/>
                            </a:spcAft>
                          </a:pPr>
                          <a:r>
                            <a:rPr lang="en-US" sz="1200" dirty="0">
                              <a:effectLst/>
                            </a:rPr>
                            <a:t>(mm CL)</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Size range (mm CL) for hard cutoff for determining zero and one maturity probability</a:t>
                          </a:r>
                          <a:endParaRPr lang="en-US" sz="12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625916889"/>
                      </a:ext>
                    </a:extLst>
                  </a:tr>
                  <a:tr h="573121">
                    <a:tc>
                      <a:txBody>
                        <a:bodyPr/>
                        <a:lstStyle/>
                        <a:p>
                          <a:pPr marL="0" marR="0">
                            <a:spcBef>
                              <a:spcPts val="0"/>
                            </a:spcBef>
                            <a:spcAft>
                              <a:spcPts val="0"/>
                            </a:spcAft>
                          </a:pPr>
                          <a:r>
                            <a:rPr lang="en-US" sz="1000" dirty="0">
                              <a:effectLst/>
                            </a:rPr>
                            <a:t>1984 NMFS chela data from WAG</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Bent- Point analysis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80–130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000" i="1">
                                        <a:effectLst/>
                                        <a:latin typeface="Cambria Math" panose="02040503050406030204" pitchFamily="18" charset="0"/>
                                      </a:rPr>
                                    </m:ctrlPr>
                                  </m:funcPr>
                                  <m:fName>
                                    <m:r>
                                      <m:rPr>
                                        <m:sty m:val="p"/>
                                      </m:rPr>
                                      <a:rPr lang="en-US" sz="1000">
                                        <a:effectLst/>
                                        <a:latin typeface="Cambria Math" panose="02040503050406030204" pitchFamily="18" charset="0"/>
                                      </a:rPr>
                                      <m:t>ln</m:t>
                                    </m:r>
                                  </m:fName>
                                  <m:e>
                                    <m:d>
                                      <m:dPr>
                                        <m:ctrlPr>
                                          <a:rPr lang="en-US" sz="1000" i="1">
                                            <a:effectLst/>
                                            <a:latin typeface="Cambria Math" panose="02040503050406030204" pitchFamily="18" charset="0"/>
                                          </a:rPr>
                                        </m:ctrlPr>
                                      </m:dPr>
                                      <m:e>
                                        <m:f>
                                          <m:fPr>
                                            <m:ctrlPr>
                                              <a:rPr lang="en-US" sz="1000" i="1">
                                                <a:effectLst/>
                                                <a:latin typeface="Cambria Math" panose="02040503050406030204" pitchFamily="18" charset="0"/>
                                              </a:rPr>
                                            </m:ctrlPr>
                                          </m:fPr>
                                          <m:num>
                                            <m:r>
                                              <a:rPr lang="en-US" sz="1000">
                                                <a:effectLst/>
                                                <a:latin typeface="Cambria Math" panose="02040503050406030204" pitchFamily="18" charset="0"/>
                                              </a:rPr>
                                              <m:t>𝑝</m:t>
                                            </m:r>
                                          </m:num>
                                          <m:den>
                                            <m:r>
                                              <a:rPr lang="en-US" sz="1000">
                                                <a:effectLst/>
                                                <a:latin typeface="Cambria Math" panose="02040503050406030204" pitchFamily="18" charset="0"/>
                                              </a:rPr>
                                              <m:t>1−</m:t>
                                            </m:r>
                                            <m:r>
                                              <a:rPr lang="en-US" sz="1000">
                                                <a:effectLst/>
                                                <a:latin typeface="Cambria Math" panose="02040503050406030204" pitchFamily="18" charset="0"/>
                                              </a:rPr>
                                              <m:t>𝑝</m:t>
                                            </m:r>
                                          </m:den>
                                        </m:f>
                                      </m:e>
                                    </m:d>
                                  </m:e>
                                </m:func>
                                <m:r>
                                  <a:rPr lang="en-US" sz="1000">
                                    <a:effectLst/>
                                    <a:latin typeface="Cambria Math" panose="02040503050406030204" pitchFamily="18" charset="0"/>
                                  </a:rPr>
                                  <m:t>=−2.11028+0.021029</m:t>
                                </m:r>
                                <m:r>
                                  <a:rPr lang="en-US" sz="1000">
                                    <a:effectLst/>
                                    <a:latin typeface="Cambria Math" panose="02040503050406030204" pitchFamily="18" charset="0"/>
                                  </a:rPr>
                                  <m:t>𝐶𝐿</m:t>
                                </m:r>
                              </m:oMath>
                            </m:oMathPara>
                          </a14:m>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100.35</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Maturity probability 0 for crab &lt; 80 and 1 for crab &gt; = 160</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3254969826"/>
                      </a:ext>
                    </a:extLst>
                  </a:tr>
                  <a:tr h="811391">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1991 ADF&amp;G chela data from EAG</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Bent- Point analysis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80–130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000" i="1">
                                        <a:effectLst/>
                                        <a:latin typeface="Cambria Math" panose="02040503050406030204" pitchFamily="18" charset="0"/>
                                      </a:rPr>
                                    </m:ctrlPr>
                                  </m:funcPr>
                                  <m:fName>
                                    <m:r>
                                      <m:rPr>
                                        <m:sty m:val="p"/>
                                      </m:rPr>
                                      <a:rPr lang="en-US" sz="1000">
                                        <a:effectLst/>
                                        <a:latin typeface="Cambria Math" panose="02040503050406030204" pitchFamily="18" charset="0"/>
                                      </a:rPr>
                                      <m:t>ln</m:t>
                                    </m:r>
                                  </m:fName>
                                  <m:e>
                                    <m:d>
                                      <m:dPr>
                                        <m:ctrlPr>
                                          <a:rPr lang="en-US" sz="1000" i="1">
                                            <a:effectLst/>
                                            <a:latin typeface="Cambria Math" panose="02040503050406030204" pitchFamily="18" charset="0"/>
                                          </a:rPr>
                                        </m:ctrlPr>
                                      </m:dPr>
                                      <m:e>
                                        <m:f>
                                          <m:fPr>
                                            <m:ctrlPr>
                                              <a:rPr lang="en-US" sz="1000" i="1">
                                                <a:effectLst/>
                                                <a:latin typeface="Cambria Math" panose="02040503050406030204" pitchFamily="18" charset="0"/>
                                              </a:rPr>
                                            </m:ctrlPr>
                                          </m:fPr>
                                          <m:num>
                                            <m:r>
                                              <a:rPr lang="en-US" sz="1000">
                                                <a:effectLst/>
                                                <a:latin typeface="Cambria Math" panose="02040503050406030204" pitchFamily="18" charset="0"/>
                                              </a:rPr>
                                              <m:t>𝑝</m:t>
                                            </m:r>
                                          </m:num>
                                          <m:den>
                                            <m:r>
                                              <a:rPr lang="en-US" sz="1000">
                                                <a:effectLst/>
                                                <a:latin typeface="Cambria Math" panose="02040503050406030204" pitchFamily="18" charset="0"/>
                                              </a:rPr>
                                              <m:t>1−</m:t>
                                            </m:r>
                                            <m:r>
                                              <a:rPr lang="en-US" sz="1000">
                                                <a:effectLst/>
                                                <a:latin typeface="Cambria Math" panose="02040503050406030204" pitchFamily="18" charset="0"/>
                                              </a:rPr>
                                              <m:t>𝑝</m:t>
                                            </m:r>
                                          </m:den>
                                        </m:f>
                                      </m:e>
                                    </m:d>
                                  </m:e>
                                </m:func>
                                <m:r>
                                  <a:rPr lang="en-US" sz="1000">
                                    <a:effectLst/>
                                    <a:latin typeface="Cambria Math" panose="02040503050406030204" pitchFamily="18" charset="0"/>
                                  </a:rPr>
                                  <m:t>=−2.52221+0.023147</m:t>
                                </m:r>
                                <m:r>
                                  <a:rPr lang="en-US" sz="1000">
                                    <a:effectLst/>
                                    <a:latin typeface="Cambria Math" panose="02040503050406030204" pitchFamily="18" charset="0"/>
                                  </a:rPr>
                                  <m:t>𝐶𝐿</m:t>
                                </m:r>
                              </m:oMath>
                            </m:oMathPara>
                          </a14:m>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109.00</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3048269630"/>
                      </a:ext>
                    </a:extLst>
                  </a:tr>
                  <a:tr h="620351">
                    <a:tc>
                      <a:txBody>
                        <a:bodyPr/>
                        <a:lstStyle/>
                        <a:p>
                          <a:pPr marL="0" marR="0">
                            <a:spcBef>
                              <a:spcPts val="0"/>
                            </a:spcBef>
                            <a:spcAft>
                              <a:spcPts val="0"/>
                            </a:spcAft>
                          </a:pPr>
                          <a:r>
                            <a:rPr lang="en-US" sz="1000" dirty="0">
                              <a:effectLst/>
                            </a:rPr>
                            <a:t>2018 combined chela data</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Bent- Point analysis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80–130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000" i="1">
                                        <a:effectLst/>
                                        <a:latin typeface="Cambria Math" panose="02040503050406030204" pitchFamily="18" charset="0"/>
                                      </a:rPr>
                                    </m:ctrlPr>
                                  </m:funcPr>
                                  <m:fName>
                                    <m:r>
                                      <m:rPr>
                                        <m:sty m:val="p"/>
                                      </m:rPr>
                                      <a:rPr lang="en-US" sz="1000">
                                        <a:effectLst/>
                                        <a:latin typeface="Cambria Math" panose="02040503050406030204" pitchFamily="18" charset="0"/>
                                      </a:rPr>
                                      <m:t>ln</m:t>
                                    </m:r>
                                  </m:fName>
                                  <m:e>
                                    <m:d>
                                      <m:dPr>
                                        <m:ctrlPr>
                                          <a:rPr lang="en-US" sz="1000" i="1">
                                            <a:effectLst/>
                                            <a:latin typeface="Cambria Math" panose="02040503050406030204" pitchFamily="18" charset="0"/>
                                          </a:rPr>
                                        </m:ctrlPr>
                                      </m:dPr>
                                      <m:e>
                                        <m:f>
                                          <m:fPr>
                                            <m:ctrlPr>
                                              <a:rPr lang="en-US" sz="1000" i="1">
                                                <a:effectLst/>
                                                <a:latin typeface="Cambria Math" panose="02040503050406030204" pitchFamily="18" charset="0"/>
                                              </a:rPr>
                                            </m:ctrlPr>
                                          </m:fPr>
                                          <m:num>
                                            <m:r>
                                              <a:rPr lang="en-US" sz="1000">
                                                <a:effectLst/>
                                                <a:latin typeface="Cambria Math" panose="02040503050406030204" pitchFamily="18" charset="0"/>
                                              </a:rPr>
                                              <m:t>𝑝</m:t>
                                            </m:r>
                                          </m:num>
                                          <m:den>
                                            <m:r>
                                              <a:rPr lang="en-US" sz="1000">
                                                <a:effectLst/>
                                                <a:latin typeface="Cambria Math" panose="02040503050406030204" pitchFamily="18" charset="0"/>
                                              </a:rPr>
                                              <m:t>1−</m:t>
                                            </m:r>
                                            <m:r>
                                              <a:rPr lang="en-US" sz="1000">
                                                <a:effectLst/>
                                                <a:latin typeface="Cambria Math" panose="02040503050406030204" pitchFamily="18" charset="0"/>
                                              </a:rPr>
                                              <m:t>𝑝</m:t>
                                            </m:r>
                                          </m:den>
                                        </m:f>
                                      </m:e>
                                    </m:d>
                                  </m:e>
                                </m:func>
                                <m:r>
                                  <a:rPr lang="en-US" sz="1000">
                                    <a:effectLst/>
                                    <a:latin typeface="Cambria Math" panose="02040503050406030204" pitchFamily="18" charset="0"/>
                                  </a:rPr>
                                  <m:t>=−2.1826+0.02161</m:t>
                                </m:r>
                                <m:r>
                                  <a:rPr lang="en-US" sz="1000">
                                    <a:effectLst/>
                                    <a:latin typeface="Cambria Math" panose="02040503050406030204" pitchFamily="18" charset="0"/>
                                  </a:rPr>
                                  <m:t>𝐶𝐿</m:t>
                                </m:r>
                              </m:oMath>
                            </m:oMathPara>
                          </a14:m>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101.00</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3980523903"/>
                      </a:ext>
                    </a:extLst>
                  </a:tr>
                  <a:tr h="191040">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3881411867"/>
                      </a:ext>
                    </a:extLst>
                  </a:tr>
                  <a:tr h="429310">
                    <a:tc>
                      <a:txBody>
                        <a:bodyPr/>
                        <a:lstStyle/>
                        <a:p>
                          <a:pPr marL="0" marR="0">
                            <a:spcBef>
                              <a:spcPts val="0"/>
                            </a:spcBef>
                            <a:spcAft>
                              <a:spcPts val="0"/>
                            </a:spcAft>
                          </a:pPr>
                          <a:r>
                            <a:rPr lang="en-US" sz="1000" dirty="0">
                              <a:effectLst/>
                            </a:rPr>
                            <a:t>1984 NMFS chela data from WAG</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Cut- Line analysis</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70–105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000" i="1">
                                        <a:effectLst/>
                                        <a:latin typeface="Cambria Math" panose="02040503050406030204" pitchFamily="18" charset="0"/>
                                      </a:rPr>
                                    </m:ctrlPr>
                                  </m:funcPr>
                                  <m:fName>
                                    <m:r>
                                      <m:rPr>
                                        <m:sty m:val="p"/>
                                      </m:rPr>
                                      <a:rPr lang="en-US" sz="1000">
                                        <a:effectLst/>
                                        <a:latin typeface="Cambria Math" panose="02040503050406030204" pitchFamily="18" charset="0"/>
                                      </a:rPr>
                                      <m:t>ln</m:t>
                                    </m:r>
                                  </m:fName>
                                  <m:e>
                                    <m:d>
                                      <m:dPr>
                                        <m:ctrlPr>
                                          <a:rPr lang="en-US" sz="1000" i="1">
                                            <a:effectLst/>
                                            <a:latin typeface="Cambria Math" panose="02040503050406030204" pitchFamily="18" charset="0"/>
                                          </a:rPr>
                                        </m:ctrlPr>
                                      </m:dPr>
                                      <m:e>
                                        <m:f>
                                          <m:fPr>
                                            <m:ctrlPr>
                                              <a:rPr lang="en-US" sz="1000" i="1">
                                                <a:effectLst/>
                                                <a:latin typeface="Cambria Math" panose="02040503050406030204" pitchFamily="18" charset="0"/>
                                              </a:rPr>
                                            </m:ctrlPr>
                                          </m:fPr>
                                          <m:num>
                                            <m:r>
                                              <a:rPr lang="en-US" sz="1000">
                                                <a:effectLst/>
                                                <a:latin typeface="Cambria Math" panose="02040503050406030204" pitchFamily="18" charset="0"/>
                                              </a:rPr>
                                              <m:t>𝑝</m:t>
                                            </m:r>
                                          </m:num>
                                          <m:den>
                                            <m:r>
                                              <a:rPr lang="en-US" sz="1000">
                                                <a:effectLst/>
                                                <a:latin typeface="Cambria Math" panose="02040503050406030204" pitchFamily="18" charset="0"/>
                                              </a:rPr>
                                              <m:t>1−</m:t>
                                            </m:r>
                                            <m:r>
                                              <a:rPr lang="en-US" sz="1000">
                                                <a:effectLst/>
                                                <a:latin typeface="Cambria Math" panose="02040503050406030204" pitchFamily="18" charset="0"/>
                                              </a:rPr>
                                              <m:t>𝑝</m:t>
                                            </m:r>
                                          </m:den>
                                        </m:f>
                                      </m:e>
                                    </m:d>
                                  </m:e>
                                </m:func>
                                <m:r>
                                  <a:rPr lang="en-US" sz="1000">
                                    <a:effectLst/>
                                    <a:latin typeface="Cambria Math" panose="02040503050406030204" pitchFamily="18" charset="0"/>
                                  </a:rPr>
                                  <m:t>=−3.85751+0.036337</m:t>
                                </m:r>
                                <m:r>
                                  <a:rPr lang="en-US" sz="1000">
                                    <a:effectLst/>
                                    <a:latin typeface="Cambria Math" panose="02040503050406030204" pitchFamily="18" charset="0"/>
                                  </a:rPr>
                                  <m:t>𝐶𝐿</m:t>
                                </m:r>
                              </m:oMath>
                            </m:oMathPara>
                          </a14:m>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106.20</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Maturity probability 0 for crab &lt; 80 and 1 for crab &gt; = 160.</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2606968671"/>
                      </a:ext>
                    </a:extLst>
                  </a:tr>
                  <a:tr h="764162">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1991 ADF&amp;G chela data from EAG</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Cut- Line analysis</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88–122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000" i="1">
                                        <a:effectLst/>
                                        <a:latin typeface="Cambria Math" panose="02040503050406030204" pitchFamily="18" charset="0"/>
                                      </a:rPr>
                                    </m:ctrlPr>
                                  </m:funcPr>
                                  <m:fName>
                                    <m:r>
                                      <m:rPr>
                                        <m:sty m:val="p"/>
                                      </m:rPr>
                                      <a:rPr lang="en-US" sz="1000">
                                        <a:effectLst/>
                                        <a:latin typeface="Cambria Math" panose="02040503050406030204" pitchFamily="18" charset="0"/>
                                      </a:rPr>
                                      <m:t>ln</m:t>
                                    </m:r>
                                  </m:fName>
                                  <m:e>
                                    <m:d>
                                      <m:dPr>
                                        <m:ctrlPr>
                                          <a:rPr lang="en-US" sz="1000" i="1">
                                            <a:effectLst/>
                                            <a:latin typeface="Cambria Math" panose="02040503050406030204" pitchFamily="18" charset="0"/>
                                          </a:rPr>
                                        </m:ctrlPr>
                                      </m:dPr>
                                      <m:e>
                                        <m:f>
                                          <m:fPr>
                                            <m:ctrlPr>
                                              <a:rPr lang="en-US" sz="1000" i="1">
                                                <a:effectLst/>
                                                <a:latin typeface="Cambria Math" panose="02040503050406030204" pitchFamily="18" charset="0"/>
                                              </a:rPr>
                                            </m:ctrlPr>
                                          </m:fPr>
                                          <m:num>
                                            <m:r>
                                              <a:rPr lang="en-US" sz="1000">
                                                <a:effectLst/>
                                                <a:latin typeface="Cambria Math" panose="02040503050406030204" pitchFamily="18" charset="0"/>
                                              </a:rPr>
                                              <m:t>𝑝</m:t>
                                            </m:r>
                                          </m:num>
                                          <m:den>
                                            <m:r>
                                              <a:rPr lang="en-US" sz="1000">
                                                <a:effectLst/>
                                                <a:latin typeface="Cambria Math" panose="02040503050406030204" pitchFamily="18" charset="0"/>
                                              </a:rPr>
                                              <m:t>1−</m:t>
                                            </m:r>
                                            <m:r>
                                              <a:rPr lang="en-US" sz="1000">
                                                <a:effectLst/>
                                                <a:latin typeface="Cambria Math" panose="02040503050406030204" pitchFamily="18" charset="0"/>
                                              </a:rPr>
                                              <m:t>𝑝</m:t>
                                            </m:r>
                                          </m:den>
                                        </m:f>
                                      </m:e>
                                    </m:d>
                                  </m:e>
                                </m:func>
                                <m:r>
                                  <a:rPr lang="en-US" sz="1000">
                                    <a:effectLst/>
                                    <a:latin typeface="Cambria Math" panose="02040503050406030204" pitchFamily="18" charset="0"/>
                                  </a:rPr>
                                  <m:t>=−9.07713+0.089999</m:t>
                                </m:r>
                                <m:r>
                                  <a:rPr lang="en-US" sz="1000">
                                    <a:effectLst/>
                                    <a:latin typeface="Cambria Math" panose="02040503050406030204" pitchFamily="18" charset="0"/>
                                  </a:rPr>
                                  <m:t>𝐶𝐿</m:t>
                                </m:r>
                              </m:oMath>
                            </m:oMathPara>
                          </a14:m>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100.86</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1744120684"/>
                      </a:ext>
                    </a:extLst>
                  </a:tr>
                  <a:tr h="620351">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2018 combined chela data</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Cut- Line analysis</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119–133 </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 </a:t>
                          </a:r>
                        </a:p>
                        <a:p>
                          <a:pPr marL="0" marR="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200" i="1">
                                        <a:effectLst/>
                                        <a:latin typeface="Cambria Math" panose="02040503050406030204" pitchFamily="18" charset="0"/>
                                      </a:rPr>
                                    </m:ctrlPr>
                                  </m:funcPr>
                                  <m:fName>
                                    <m:r>
                                      <m:rPr>
                                        <m:sty m:val="p"/>
                                      </m:rPr>
                                      <a:rPr lang="en-US" sz="1200">
                                        <a:effectLst/>
                                        <a:latin typeface="Cambria Math" panose="02040503050406030204" pitchFamily="18" charset="0"/>
                                      </a:rPr>
                                      <m:t>ln</m:t>
                                    </m:r>
                                  </m:fName>
                                  <m:e>
                                    <m:d>
                                      <m:dPr>
                                        <m:ctrlPr>
                                          <a:rPr lang="en-US" sz="1200" i="1">
                                            <a:effectLst/>
                                            <a:latin typeface="Cambria Math" panose="02040503050406030204" pitchFamily="18" charset="0"/>
                                          </a:rPr>
                                        </m:ctrlPr>
                                      </m:dPr>
                                      <m:e>
                                        <m:f>
                                          <m:fPr>
                                            <m:ctrlPr>
                                              <a:rPr lang="en-US" sz="1200" i="1">
                                                <a:effectLst/>
                                                <a:latin typeface="Cambria Math" panose="02040503050406030204" pitchFamily="18" charset="0"/>
                                              </a:rPr>
                                            </m:ctrlPr>
                                          </m:fPr>
                                          <m:num>
                                            <m:r>
                                              <a:rPr lang="en-US" sz="1200">
                                                <a:effectLst/>
                                                <a:latin typeface="Cambria Math" panose="02040503050406030204" pitchFamily="18" charset="0"/>
                                              </a:rPr>
                                              <m:t>𝑝</m:t>
                                            </m:r>
                                          </m:num>
                                          <m:den>
                                            <m:r>
                                              <a:rPr lang="en-US" sz="1200">
                                                <a:effectLst/>
                                                <a:latin typeface="Cambria Math" panose="02040503050406030204" pitchFamily="18" charset="0"/>
                                              </a:rPr>
                                              <m:t>1−</m:t>
                                            </m:r>
                                            <m:r>
                                              <a:rPr lang="en-US" sz="1200">
                                                <a:effectLst/>
                                                <a:latin typeface="Cambria Math" panose="02040503050406030204" pitchFamily="18" charset="0"/>
                                              </a:rPr>
                                              <m:t>𝑝</m:t>
                                            </m:r>
                                          </m:den>
                                        </m:f>
                                      </m:e>
                                    </m:d>
                                  </m:e>
                                </m:func>
                                <m:r>
                                  <a:rPr lang="en-US" sz="1200">
                                    <a:effectLst/>
                                    <a:latin typeface="Cambria Math" panose="02040503050406030204" pitchFamily="18" charset="0"/>
                                  </a:rPr>
                                  <m:t>=−11.8139+0.117669</m:t>
                                </m:r>
                                <m:r>
                                  <a:rPr lang="en-US" sz="1200">
                                    <a:effectLst/>
                                    <a:latin typeface="Cambria Math" panose="02040503050406030204" pitchFamily="18" charset="0"/>
                                  </a:rPr>
                                  <m:t>𝐶𝐿</m:t>
                                </m:r>
                              </m:oMath>
                            </m:oMathPara>
                          </a14:m>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100.40</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139318328"/>
                      </a:ext>
                    </a:extLst>
                  </a:tr>
                </a:tbl>
              </a:graphicData>
            </a:graphic>
          </p:graphicFrame>
        </mc:Choice>
        <mc:Fallback xmlns="">
          <p:graphicFrame>
            <p:nvGraphicFramePr>
              <p:cNvPr id="4" name="Table 3">
                <a:extLst>
                  <a:ext uri="{FF2B5EF4-FFF2-40B4-BE49-F238E27FC236}">
                    <a16:creationId xmlns:a16="http://schemas.microsoft.com/office/drawing/2014/main" id="{63BD04A2-7ED2-4428-9A04-5C750E08BBAD}"/>
                  </a:ext>
                </a:extLst>
              </p:cNvPr>
              <p:cNvGraphicFramePr>
                <a:graphicFrameLocks noGrp="1"/>
              </p:cNvGraphicFramePr>
              <p:nvPr>
                <p:extLst>
                  <p:ext uri="{D42A27DB-BD31-4B8C-83A1-F6EECF244321}">
                    <p14:modId xmlns:p14="http://schemas.microsoft.com/office/powerpoint/2010/main" val="3552757697"/>
                  </p:ext>
                </p:extLst>
              </p:nvPr>
            </p:nvGraphicFramePr>
            <p:xfrm>
              <a:off x="205740" y="1656331"/>
              <a:ext cx="8839201" cy="4582847"/>
            </p:xfrm>
            <a:graphic>
              <a:graphicData uri="http://schemas.openxmlformats.org/drawingml/2006/table">
                <a:tbl>
                  <a:tblPr firstRow="1" firstCol="1" bandRow="1">
                    <a:tableStyleId>{5C22544A-7EE6-4342-B048-85BDC9FD1C3A}</a:tableStyleId>
                  </a:tblPr>
                  <a:tblGrid>
                    <a:gridCol w="1318260">
                      <a:extLst>
                        <a:ext uri="{9D8B030D-6E8A-4147-A177-3AD203B41FA5}">
                          <a16:colId xmlns:a16="http://schemas.microsoft.com/office/drawing/2014/main" val="3751218058"/>
                        </a:ext>
                      </a:extLst>
                    </a:gridCol>
                    <a:gridCol w="801196">
                      <a:extLst>
                        <a:ext uri="{9D8B030D-6E8A-4147-A177-3AD203B41FA5}">
                          <a16:colId xmlns:a16="http://schemas.microsoft.com/office/drawing/2014/main" val="1436306101"/>
                        </a:ext>
                      </a:extLst>
                    </a:gridCol>
                    <a:gridCol w="940010">
                      <a:extLst>
                        <a:ext uri="{9D8B030D-6E8A-4147-A177-3AD203B41FA5}">
                          <a16:colId xmlns:a16="http://schemas.microsoft.com/office/drawing/2014/main" val="306279319"/>
                        </a:ext>
                      </a:extLst>
                    </a:gridCol>
                    <a:gridCol w="2593897">
                      <a:extLst>
                        <a:ext uri="{9D8B030D-6E8A-4147-A177-3AD203B41FA5}">
                          <a16:colId xmlns:a16="http://schemas.microsoft.com/office/drawing/2014/main" val="3284577519"/>
                        </a:ext>
                      </a:extLst>
                    </a:gridCol>
                    <a:gridCol w="864633">
                      <a:extLst>
                        <a:ext uri="{9D8B030D-6E8A-4147-A177-3AD203B41FA5}">
                          <a16:colId xmlns:a16="http://schemas.microsoft.com/office/drawing/2014/main" val="3240621842"/>
                        </a:ext>
                      </a:extLst>
                    </a:gridCol>
                    <a:gridCol w="2321205">
                      <a:extLst>
                        <a:ext uri="{9D8B030D-6E8A-4147-A177-3AD203B41FA5}">
                          <a16:colId xmlns:a16="http://schemas.microsoft.com/office/drawing/2014/main" val="889419638"/>
                        </a:ext>
                      </a:extLst>
                    </a:gridCol>
                  </a:tblGrid>
                  <a:tr h="573121">
                    <a:tc>
                      <a:txBody>
                        <a:bodyPr/>
                        <a:lstStyle/>
                        <a:p>
                          <a:pPr marL="0" marR="0">
                            <a:spcBef>
                              <a:spcPts val="0"/>
                            </a:spcBef>
                            <a:spcAft>
                              <a:spcPts val="0"/>
                            </a:spcAft>
                          </a:pPr>
                          <a:r>
                            <a:rPr lang="en-US" sz="1200" dirty="0">
                              <a:effectLst/>
                            </a:rPr>
                            <a:t>Data </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Method</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Size range (mm CL) for the fit</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Logistic fit </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L50 </a:t>
                          </a:r>
                        </a:p>
                        <a:p>
                          <a:pPr marL="0" marR="0">
                            <a:spcBef>
                              <a:spcPts val="0"/>
                            </a:spcBef>
                            <a:spcAft>
                              <a:spcPts val="0"/>
                            </a:spcAft>
                          </a:pPr>
                          <a:r>
                            <a:rPr lang="en-US" sz="1200" dirty="0">
                              <a:effectLst/>
                            </a:rPr>
                            <a:t>(mm CL)</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Size range (mm CL) for hard cutoff for determining zero and one maturity probability</a:t>
                          </a:r>
                          <a:endParaRPr lang="en-US" sz="12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625916889"/>
                      </a:ext>
                    </a:extLst>
                  </a:tr>
                  <a:tr h="573121">
                    <a:tc>
                      <a:txBody>
                        <a:bodyPr/>
                        <a:lstStyle/>
                        <a:p>
                          <a:pPr marL="0" marR="0">
                            <a:spcBef>
                              <a:spcPts val="0"/>
                            </a:spcBef>
                            <a:spcAft>
                              <a:spcPts val="0"/>
                            </a:spcAft>
                          </a:pPr>
                          <a:r>
                            <a:rPr lang="en-US" sz="1000" dirty="0">
                              <a:effectLst/>
                            </a:rPr>
                            <a:t>1984 NMFS chela data from WAG</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Bent- Point analysis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80–130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endParaRPr lang="en-US"/>
                        </a:p>
                      </a:txBody>
                      <a:tcPr marL="29341" marR="29341" marT="0" marB="0">
                        <a:blipFill>
                          <a:blip r:embed="rId3"/>
                          <a:stretch>
                            <a:fillRect l="-118075" t="-108511" r="-123709" b="-603191"/>
                          </a:stretch>
                        </a:blipFill>
                      </a:tcPr>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100.35</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Maturity probability 0 for crab &lt; 80 and 1 for crab &gt; = 160</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3254969826"/>
                      </a:ext>
                    </a:extLst>
                  </a:tr>
                  <a:tr h="811391">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1991 ADF&amp;G chela data from EAG</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Bent- Point analysis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80–130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endParaRPr lang="en-US"/>
                        </a:p>
                      </a:txBody>
                      <a:tcPr marL="29341" marR="29341" marT="0" marB="0">
                        <a:blipFill>
                          <a:blip r:embed="rId3"/>
                          <a:stretch>
                            <a:fillRect l="-118075" t="-146269" r="-123709" b="-323134"/>
                          </a:stretch>
                        </a:blipFill>
                      </a:tcPr>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109.00</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3048269630"/>
                      </a:ext>
                    </a:extLst>
                  </a:tr>
                  <a:tr h="620351">
                    <a:tc>
                      <a:txBody>
                        <a:bodyPr/>
                        <a:lstStyle/>
                        <a:p>
                          <a:pPr marL="0" marR="0">
                            <a:spcBef>
                              <a:spcPts val="0"/>
                            </a:spcBef>
                            <a:spcAft>
                              <a:spcPts val="0"/>
                            </a:spcAft>
                          </a:pPr>
                          <a:r>
                            <a:rPr lang="en-US" sz="1000" dirty="0">
                              <a:effectLst/>
                            </a:rPr>
                            <a:t>2018 combined chela data</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Bent- Point analysis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80–130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endParaRPr lang="en-US"/>
                        </a:p>
                      </a:txBody>
                      <a:tcPr marL="29341" marR="29341" marT="0" marB="0">
                        <a:blipFill>
                          <a:blip r:embed="rId3"/>
                          <a:stretch>
                            <a:fillRect l="-118075" t="-323529" r="-123709" b="-324510"/>
                          </a:stretch>
                        </a:blipFill>
                      </a:tcPr>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101.00</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3980523903"/>
                      </a:ext>
                    </a:extLst>
                  </a:tr>
                  <a:tr h="191040">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3881411867"/>
                      </a:ext>
                    </a:extLst>
                  </a:tr>
                  <a:tr h="429310">
                    <a:tc>
                      <a:txBody>
                        <a:bodyPr/>
                        <a:lstStyle/>
                        <a:p>
                          <a:pPr marL="0" marR="0">
                            <a:spcBef>
                              <a:spcPts val="0"/>
                            </a:spcBef>
                            <a:spcAft>
                              <a:spcPts val="0"/>
                            </a:spcAft>
                          </a:pPr>
                          <a:r>
                            <a:rPr lang="en-US" sz="1000" dirty="0">
                              <a:effectLst/>
                            </a:rPr>
                            <a:t>1984 NMFS chela data from WAG</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Cut- Line analysis</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70–105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endParaRPr lang="en-US"/>
                        </a:p>
                      </a:txBody>
                      <a:tcPr marL="29341" marR="29341" marT="0" marB="0">
                        <a:blipFill>
                          <a:blip r:embed="rId3"/>
                          <a:stretch>
                            <a:fillRect l="-118075" t="-652113" r="-123709" b="-322535"/>
                          </a:stretch>
                        </a:blipFill>
                      </a:tcPr>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106.20</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Maturity probability 0 for crab &lt; 80 and 1 for crab &gt; = 160.</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2606968671"/>
                      </a:ext>
                    </a:extLst>
                  </a:tr>
                  <a:tr h="764162">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1991 ADF&amp;G chela data from EAG</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Cut- Line analysis</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88–122 </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endParaRPr lang="en-US"/>
                        </a:p>
                      </a:txBody>
                      <a:tcPr marL="29341" marR="29341" marT="0" marB="0">
                        <a:blipFill>
                          <a:blip r:embed="rId3"/>
                          <a:stretch>
                            <a:fillRect l="-118075" t="-427200" r="-123709" b="-83200"/>
                          </a:stretch>
                        </a:blipFill>
                      </a:tcPr>
                    </a:tc>
                    <a:tc>
                      <a:txBody>
                        <a:bodyPr/>
                        <a:lstStyle/>
                        <a:p>
                          <a:pPr marL="0" marR="0">
                            <a:spcBef>
                              <a:spcPts val="0"/>
                            </a:spcBef>
                            <a:spcAft>
                              <a:spcPts val="0"/>
                            </a:spcAft>
                          </a:pPr>
                          <a:r>
                            <a:rPr lang="en-US" sz="1000" dirty="0">
                              <a:effectLst/>
                            </a:rPr>
                            <a:t>100.86</a:t>
                          </a:r>
                          <a:endParaRPr lang="en-US" sz="10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000" dirty="0">
                              <a:effectLst/>
                            </a:rPr>
                            <a:t>ditto</a:t>
                          </a:r>
                          <a:endParaRPr lang="en-US" sz="10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1744120684"/>
                      </a:ext>
                    </a:extLst>
                  </a:tr>
                  <a:tr h="620351">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2018 combined chela data</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Cut- Line analysis</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119–133 </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endParaRPr lang="en-US"/>
                        </a:p>
                      </a:txBody>
                      <a:tcPr marL="29341" marR="29341" marT="0" marB="0">
                        <a:blipFill>
                          <a:blip r:embed="rId3"/>
                          <a:stretch>
                            <a:fillRect l="-118075" t="-646078" r="-123709" b="-1961"/>
                          </a:stretch>
                        </a:blipFill>
                      </a:tcPr>
                    </a:tc>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100.40</a:t>
                          </a:r>
                          <a:endParaRPr lang="en-US" sz="1200" dirty="0">
                            <a:effectLst/>
                            <a:latin typeface="Times New Roman" panose="02020603050405020304" pitchFamily="18" charset="0"/>
                            <a:ea typeface="Times New Roman" panose="02020603050405020304" pitchFamily="18" charset="0"/>
                          </a:endParaRPr>
                        </a:p>
                      </a:txBody>
                      <a:tcPr marL="29341" marR="29341" marT="0" marB="0"/>
                    </a:tc>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ditto</a:t>
                          </a:r>
                          <a:endParaRPr lang="en-US" sz="1200" dirty="0">
                            <a:effectLst/>
                            <a:latin typeface="Times New Roman" panose="02020603050405020304" pitchFamily="18" charset="0"/>
                            <a:ea typeface="Times New Roman" panose="02020603050405020304" pitchFamily="18" charset="0"/>
                          </a:endParaRPr>
                        </a:p>
                      </a:txBody>
                      <a:tcPr marL="29341" marR="29341" marT="0" marB="0"/>
                    </a:tc>
                    <a:extLst>
                      <a:ext uri="{0D108BD9-81ED-4DB2-BD59-A6C34878D82A}">
                        <a16:rowId xmlns:a16="http://schemas.microsoft.com/office/drawing/2014/main" val="139318328"/>
                      </a:ext>
                    </a:extLst>
                  </a:tr>
                </a:tbl>
              </a:graphicData>
            </a:graphic>
          </p:graphicFrame>
        </mc:Fallback>
      </mc:AlternateContent>
      <p:sp>
        <p:nvSpPr>
          <p:cNvPr id="5" name="Rectangle 1">
            <a:extLst>
              <a:ext uri="{FF2B5EF4-FFF2-40B4-BE49-F238E27FC236}">
                <a16:creationId xmlns:a16="http://schemas.microsoft.com/office/drawing/2014/main" id="{E2E4DBC3-5D4F-4329-A131-D0A688703714}"/>
              </a:ext>
            </a:extLst>
          </p:cNvPr>
          <p:cNvSpPr>
            <a:spLocks noChangeArrowheads="1"/>
          </p:cNvSpPr>
          <p:nvPr/>
        </p:nvSpPr>
        <p:spPr bwMode="auto">
          <a:xfrm>
            <a:off x="228600" y="618822"/>
            <a:ext cx="7391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B.2. Logistic model fit to maturity proportion by carapace size for various sample data by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Bent-Point and Cut-Line analyses. All fitted parameters were significant at p&lt;0.05.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4839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759C-23B1-4B4B-8048-FF4C9F9BECB7}"/>
              </a:ext>
            </a:extLst>
          </p:cNvPr>
          <p:cNvSpPr>
            <a:spLocks noGrp="1"/>
          </p:cNvSpPr>
          <p:nvPr>
            <p:ph type="title"/>
          </p:nvPr>
        </p:nvSpPr>
        <p:spPr>
          <a:xfrm>
            <a:off x="462196" y="122625"/>
            <a:ext cx="7315200" cy="1096576"/>
          </a:xfrm>
        </p:spPr>
        <p:txBody>
          <a:bodyPr>
            <a:normAutofit fontScale="90000"/>
          </a:bodyPr>
          <a:lstStyle/>
          <a:p>
            <a:r>
              <a:rPr lang="en-US" dirty="0"/>
              <a:t>Cut-Line and Bent-Point methods …. continued</a:t>
            </a:r>
          </a:p>
        </p:txBody>
      </p:sp>
      <p:sp>
        <p:nvSpPr>
          <p:cNvPr id="3" name="Slide Number Placeholder 2">
            <a:extLst>
              <a:ext uri="{FF2B5EF4-FFF2-40B4-BE49-F238E27FC236}">
                <a16:creationId xmlns:a16="http://schemas.microsoft.com/office/drawing/2014/main" id="{44C68E9B-1C6A-409D-B2B2-7CB1551E048B}"/>
              </a:ext>
            </a:extLst>
          </p:cNvPr>
          <p:cNvSpPr>
            <a:spLocks noGrp="1"/>
          </p:cNvSpPr>
          <p:nvPr>
            <p:ph type="sldNum" sz="quarter" idx="12"/>
          </p:nvPr>
        </p:nvSpPr>
        <p:spPr/>
        <p:txBody>
          <a:bodyPr/>
          <a:lstStyle/>
          <a:p>
            <a:fld id="{28D1B9BE-D941-4EEF-A5AD-4384CF3F4BCC}" type="slidenum">
              <a:rPr lang="en-US" smtClean="0"/>
              <a:pPr/>
              <a:t>37</a:t>
            </a:fld>
            <a:endParaRPr lang="en-US" dirty="0"/>
          </a:p>
        </p:txBody>
      </p:sp>
      <p:pic>
        <p:nvPicPr>
          <p:cNvPr id="4" name="Picture 3">
            <a:extLst>
              <a:ext uri="{FF2B5EF4-FFF2-40B4-BE49-F238E27FC236}">
                <a16:creationId xmlns:a16="http://schemas.microsoft.com/office/drawing/2014/main" id="{17B0642F-B9E5-4BE8-9697-A50B44D764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02372"/>
            <a:ext cx="7315200" cy="4131627"/>
          </a:xfrm>
          <a:prstGeom prst="rect">
            <a:avLst/>
          </a:prstGeom>
          <a:noFill/>
          <a:ln>
            <a:noFill/>
          </a:ln>
        </p:spPr>
      </p:pic>
      <p:sp>
        <p:nvSpPr>
          <p:cNvPr id="5" name="Rectangle 4">
            <a:extLst>
              <a:ext uri="{FF2B5EF4-FFF2-40B4-BE49-F238E27FC236}">
                <a16:creationId xmlns:a16="http://schemas.microsoft.com/office/drawing/2014/main" id="{61F71349-C211-4F4B-AB88-706CD36E35A7}"/>
              </a:ext>
            </a:extLst>
          </p:cNvPr>
          <p:cNvSpPr/>
          <p:nvPr/>
        </p:nvSpPr>
        <p:spPr>
          <a:xfrm>
            <a:off x="805096" y="5804149"/>
            <a:ext cx="7010400" cy="923330"/>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cs typeface="Arial" panose="020B0604020202020204" pitchFamily="34" charset="0"/>
              </a:rPr>
              <a:t>Figure B.7. Logistic maturity curves for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EAG</a:t>
            </a:r>
            <a:r>
              <a:rPr lang="en-US" dirty="0">
                <a:latin typeface="Arial" panose="020B0604020202020204" pitchFamily="34" charset="0"/>
                <a:ea typeface="Times New Roman" panose="02020603050405020304" pitchFamily="18" charset="0"/>
                <a:cs typeface="Arial" panose="020B0604020202020204" pitchFamily="34" charset="0"/>
              </a:rPr>
              <a:t> 1991,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WAG</a:t>
            </a:r>
            <a:r>
              <a:rPr lang="en-US" dirty="0">
                <a:latin typeface="Arial" panose="020B0604020202020204" pitchFamily="34" charset="0"/>
                <a:ea typeface="Times New Roman" panose="02020603050405020304" pitchFamily="18" charset="0"/>
                <a:cs typeface="Arial" panose="020B0604020202020204" pitchFamily="34" charset="0"/>
              </a:rPr>
              <a:t> 1984, and combined 2018 data for the two methods of analyses: BP=Bent-Point and Cut: Cut-Line.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98906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37E-6E24-40DE-85DC-A03949C62BF5}"/>
              </a:ext>
            </a:extLst>
          </p:cNvPr>
          <p:cNvSpPr>
            <a:spLocks noGrp="1"/>
          </p:cNvSpPr>
          <p:nvPr>
            <p:ph type="title"/>
          </p:nvPr>
        </p:nvSpPr>
        <p:spPr>
          <a:xfrm>
            <a:off x="685800" y="122625"/>
            <a:ext cx="7315200" cy="563176"/>
          </a:xfrm>
        </p:spPr>
        <p:txBody>
          <a:bodyPr>
            <a:normAutofit fontScale="90000"/>
          </a:bodyPr>
          <a:lstStyle/>
          <a:p>
            <a:r>
              <a:rPr lang="en-US" dirty="0"/>
              <a:t>Model results</a:t>
            </a:r>
          </a:p>
        </p:txBody>
      </p:sp>
      <p:sp>
        <p:nvSpPr>
          <p:cNvPr id="3" name="Slide Number Placeholder 2">
            <a:extLst>
              <a:ext uri="{FF2B5EF4-FFF2-40B4-BE49-F238E27FC236}">
                <a16:creationId xmlns:a16="http://schemas.microsoft.com/office/drawing/2014/main" id="{9F78B019-F96A-4EFA-9265-DE7881E7343A}"/>
              </a:ext>
            </a:extLst>
          </p:cNvPr>
          <p:cNvSpPr>
            <a:spLocks noGrp="1"/>
          </p:cNvSpPr>
          <p:nvPr>
            <p:ph type="sldNum" sz="quarter" idx="12"/>
          </p:nvPr>
        </p:nvSpPr>
        <p:spPr>
          <a:xfrm>
            <a:off x="7530398" y="134974"/>
            <a:ext cx="941203" cy="301752"/>
          </a:xfrm>
        </p:spPr>
        <p:txBody>
          <a:bodyPr/>
          <a:lstStyle/>
          <a:p>
            <a:fld id="{28D1B9BE-D941-4EEF-A5AD-4384CF3F4BCC}" type="slidenum">
              <a:rPr lang="en-US" smtClean="0"/>
              <a:pPr/>
              <a:t>38</a:t>
            </a:fld>
            <a:endParaRPr lang="en-US" dirty="0"/>
          </a:p>
        </p:txBody>
      </p:sp>
      <p:pic>
        <p:nvPicPr>
          <p:cNvPr id="4" name="Picture 3">
            <a:extLst>
              <a:ext uri="{FF2B5EF4-FFF2-40B4-BE49-F238E27FC236}">
                <a16:creationId xmlns:a16="http://schemas.microsoft.com/office/drawing/2014/main" id="{82E411C9-3AB3-44D9-B682-866FA3F506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734726"/>
            <a:ext cx="6096000" cy="2315814"/>
          </a:xfrm>
          <a:prstGeom prst="rect">
            <a:avLst/>
          </a:prstGeom>
          <a:noFill/>
          <a:ln>
            <a:noFill/>
          </a:ln>
        </p:spPr>
      </p:pic>
      <p:sp>
        <p:nvSpPr>
          <p:cNvPr id="5" name="Rectangle 4">
            <a:extLst>
              <a:ext uri="{FF2B5EF4-FFF2-40B4-BE49-F238E27FC236}">
                <a16:creationId xmlns:a16="http://schemas.microsoft.com/office/drawing/2014/main" id="{A4AC1C9E-7F4E-4CCB-88FE-B7576179C6D8}"/>
              </a:ext>
            </a:extLst>
          </p:cNvPr>
          <p:cNvSpPr/>
          <p:nvPr/>
        </p:nvSpPr>
        <p:spPr>
          <a:xfrm>
            <a:off x="152400" y="5377624"/>
            <a:ext cx="8915400" cy="1477328"/>
          </a:xfrm>
          <a:prstGeom prst="rect">
            <a:avLst/>
          </a:prstGeom>
        </p:spPr>
        <p:txBody>
          <a:bodyPr wrap="square">
            <a:spAutoFit/>
          </a:bodyPr>
          <a:lstStyle/>
          <a:p>
            <a:pPr algn="just">
              <a:tabLst>
                <a:tab pos="4286250" algn="l"/>
              </a:tabLst>
            </a:pPr>
            <a:r>
              <a:rPr lang="en-US" dirty="0">
                <a:latin typeface="Arial" panose="020B0604020202020204" pitchFamily="34" charset="0"/>
                <a:ea typeface="Times New Roman" panose="02020603050405020304" pitchFamily="18" charset="0"/>
                <a:cs typeface="Arial" panose="020B0604020202020204" pitchFamily="34" charset="0"/>
              </a:rPr>
              <a:t>Figs 7 and 17. Comparison of input CPUE indices [with +/- 2 SE for  model 19.1 (black small circles) and model 19.2 (blue large circles)] with predicted CPUE indices (colored solid lines) by 19.1, 19.1a, 19.2, and 19.2a models for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EAG </a:t>
            </a:r>
            <a:r>
              <a:rPr lang="en-US" dirty="0">
                <a:latin typeface="Arial" panose="020B0604020202020204" pitchFamily="34" charset="0"/>
                <a:ea typeface="Times New Roman" panose="02020603050405020304" pitchFamily="18" charset="0"/>
                <a:cs typeface="Arial" panose="020B0604020202020204" pitchFamily="34" charset="0"/>
              </a:rPr>
              <a:t>and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WAG</a:t>
            </a:r>
            <a:r>
              <a:rPr lang="en-US" dirty="0">
                <a:latin typeface="Arial" panose="020B0604020202020204" pitchFamily="34" charset="0"/>
                <a:ea typeface="Times New Roman" panose="02020603050405020304" pitchFamily="18" charset="0"/>
                <a:cs typeface="Arial" panose="020B0604020202020204" pitchFamily="34" charset="0"/>
              </a:rPr>
              <a:t>, 1985/86–2018/19. Model estimated additional standard error was added to each input standard error.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7456685F-569A-451D-B9A0-C76E3DF7A81E}"/>
              </a:ext>
            </a:extLst>
          </p:cNvPr>
          <p:cNvSpPr txBox="1"/>
          <p:nvPr/>
        </p:nvSpPr>
        <p:spPr>
          <a:xfrm>
            <a:off x="685800" y="1524000"/>
            <a:ext cx="914400" cy="369332"/>
          </a:xfrm>
          <a:prstGeom prst="rect">
            <a:avLst/>
          </a:prstGeom>
          <a:noFill/>
        </p:spPr>
        <p:txBody>
          <a:bodyPr wrap="square" rtlCol="0">
            <a:spAutoFit/>
          </a:bodyPr>
          <a:lstStyle/>
          <a:p>
            <a:r>
              <a:rPr lang="en-US" dirty="0">
                <a:solidFill>
                  <a:srgbClr val="FF0000"/>
                </a:solidFill>
              </a:rPr>
              <a:t>EAG</a:t>
            </a:r>
          </a:p>
        </p:txBody>
      </p:sp>
      <p:pic>
        <p:nvPicPr>
          <p:cNvPr id="7" name="Picture 6">
            <a:extLst>
              <a:ext uri="{FF2B5EF4-FFF2-40B4-BE49-F238E27FC236}">
                <a16:creationId xmlns:a16="http://schemas.microsoft.com/office/drawing/2014/main" id="{870D2BE7-2274-4AA0-93FC-4BA6493C0B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050540"/>
            <a:ext cx="6096000" cy="2315814"/>
          </a:xfrm>
          <a:prstGeom prst="rect">
            <a:avLst/>
          </a:prstGeom>
          <a:noFill/>
          <a:ln>
            <a:noFill/>
          </a:ln>
        </p:spPr>
      </p:pic>
      <p:sp>
        <p:nvSpPr>
          <p:cNvPr id="8" name="TextBox 7">
            <a:extLst>
              <a:ext uri="{FF2B5EF4-FFF2-40B4-BE49-F238E27FC236}">
                <a16:creationId xmlns:a16="http://schemas.microsoft.com/office/drawing/2014/main" id="{2429B18A-A1B7-4A37-9D8E-A42E13DB166B}"/>
              </a:ext>
            </a:extLst>
          </p:cNvPr>
          <p:cNvSpPr txBox="1"/>
          <p:nvPr/>
        </p:nvSpPr>
        <p:spPr>
          <a:xfrm>
            <a:off x="685800" y="3857180"/>
            <a:ext cx="914400" cy="369332"/>
          </a:xfrm>
          <a:prstGeom prst="rect">
            <a:avLst/>
          </a:prstGeom>
          <a:noFill/>
        </p:spPr>
        <p:txBody>
          <a:bodyPr wrap="square" rtlCol="0">
            <a:spAutoFit/>
          </a:bodyPr>
          <a:lstStyle/>
          <a:p>
            <a:r>
              <a:rPr lang="en-US" dirty="0">
                <a:solidFill>
                  <a:srgbClr val="FF0000"/>
                </a:solidFill>
              </a:rPr>
              <a:t>WAG</a:t>
            </a:r>
          </a:p>
        </p:txBody>
      </p:sp>
    </p:spTree>
    <p:extLst>
      <p:ext uri="{BB962C8B-B14F-4D97-AF65-F5344CB8AC3E}">
        <p14:creationId xmlns:p14="http://schemas.microsoft.com/office/powerpoint/2010/main" val="2839890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399"/>
            <a:ext cx="8229600" cy="685795"/>
          </a:xfrm>
        </p:spPr>
        <p:txBody>
          <a:bodyPr>
            <a:noAutofit/>
          </a:bodyPr>
          <a:lstStyle/>
          <a:p>
            <a:r>
              <a:rPr lang="en-US" sz="1200" dirty="0"/>
              <a:t>Figure 6 and 16. Estimated total (black solid line) and retained selectivity (red dotted line) for pre- and post- rationalization periods for models 19.1, 19.1a, 19.2, and 19.2a fits to </a:t>
            </a:r>
            <a:r>
              <a:rPr lang="en-US" sz="1200" dirty="0">
                <a:solidFill>
                  <a:srgbClr val="FF0000"/>
                </a:solidFill>
              </a:rPr>
              <a:t>EAG</a:t>
            </a:r>
            <a:r>
              <a:rPr lang="en-US" sz="1200" dirty="0"/>
              <a:t> and </a:t>
            </a:r>
            <a:r>
              <a:rPr lang="en-US" sz="1200" dirty="0">
                <a:solidFill>
                  <a:srgbClr val="FF0000"/>
                </a:solidFill>
              </a:rPr>
              <a:t>WAG</a:t>
            </a:r>
            <a:r>
              <a:rPr lang="en-US" sz="1200" dirty="0"/>
              <a:t> data.</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39</a:t>
            </a:fld>
            <a:endParaRPr lang="en-US" dirty="0"/>
          </a:p>
        </p:txBody>
      </p:sp>
      <p:cxnSp>
        <p:nvCxnSpPr>
          <p:cNvPr id="7" name="Straight Arrow Connector 6"/>
          <p:cNvCxnSpPr/>
          <p:nvPr/>
        </p:nvCxnSpPr>
        <p:spPr>
          <a:xfrm flipV="1">
            <a:off x="2971800" y="1447800"/>
            <a:ext cx="4572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5943600" y="15240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2971800" y="2895600"/>
            <a:ext cx="4572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5943600" y="28956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2971800" y="4533900"/>
            <a:ext cx="482600" cy="1542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5943600" y="4572000"/>
            <a:ext cx="685800" cy="1161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228600" y="1981200"/>
            <a:ext cx="762000" cy="369332"/>
          </a:xfrm>
          <a:prstGeom prst="rect">
            <a:avLst/>
          </a:prstGeom>
          <a:noFill/>
        </p:spPr>
        <p:txBody>
          <a:bodyPr wrap="square" rtlCol="0">
            <a:spAutoFit/>
          </a:bodyPr>
          <a:lstStyle/>
          <a:p>
            <a:r>
              <a:rPr lang="en-US" dirty="0">
                <a:solidFill>
                  <a:srgbClr val="FF0000"/>
                </a:solidFill>
              </a:rPr>
              <a:t>EAG</a:t>
            </a:r>
          </a:p>
        </p:txBody>
      </p:sp>
      <p:sp>
        <p:nvSpPr>
          <p:cNvPr id="14" name="TextBox 13"/>
          <p:cNvSpPr txBox="1"/>
          <p:nvPr/>
        </p:nvSpPr>
        <p:spPr>
          <a:xfrm>
            <a:off x="228600" y="4876800"/>
            <a:ext cx="762000" cy="369332"/>
          </a:xfrm>
          <a:prstGeom prst="rect">
            <a:avLst/>
          </a:prstGeom>
          <a:noFill/>
        </p:spPr>
        <p:txBody>
          <a:bodyPr wrap="square" rtlCol="0">
            <a:spAutoFit/>
          </a:bodyPr>
          <a:lstStyle/>
          <a:p>
            <a:r>
              <a:rPr lang="en-US" dirty="0">
                <a:solidFill>
                  <a:srgbClr val="FF0000"/>
                </a:solidFill>
              </a:rPr>
              <a:t>WAG</a:t>
            </a:r>
          </a:p>
        </p:txBody>
      </p:sp>
      <p:pic>
        <p:nvPicPr>
          <p:cNvPr id="18" name="Picture 17">
            <a:extLst>
              <a:ext uri="{FF2B5EF4-FFF2-40B4-BE49-F238E27FC236}">
                <a16:creationId xmlns:a16="http://schemas.microsoft.com/office/drawing/2014/main" id="{A8067A0D-CA41-4468-A0CA-C9D9916AF0B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13790"/>
            <a:ext cx="7391400" cy="2772410"/>
          </a:xfrm>
          <a:prstGeom prst="rect">
            <a:avLst/>
          </a:prstGeom>
          <a:noFill/>
          <a:ln>
            <a:noFill/>
          </a:ln>
        </p:spPr>
      </p:pic>
      <p:pic>
        <p:nvPicPr>
          <p:cNvPr id="20" name="Picture 19">
            <a:extLst>
              <a:ext uri="{FF2B5EF4-FFF2-40B4-BE49-F238E27FC236}">
                <a16:creationId xmlns:a16="http://schemas.microsoft.com/office/drawing/2014/main" id="{7C9D015B-E9CC-4557-B943-28E6E0CACE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947795"/>
            <a:ext cx="7391400" cy="2772410"/>
          </a:xfrm>
          <a:prstGeom prst="rect">
            <a:avLst/>
          </a:prstGeom>
          <a:noFill/>
          <a:ln>
            <a:noFill/>
          </a:ln>
        </p:spPr>
      </p:pic>
    </p:spTree>
    <p:extLst>
      <p:ext uri="{BB962C8B-B14F-4D97-AF65-F5344CB8AC3E}">
        <p14:creationId xmlns:p14="http://schemas.microsoft.com/office/powerpoint/2010/main" val="49362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
            <a:ext cx="7315200" cy="838200"/>
          </a:xfrm>
        </p:spPr>
        <p:txBody>
          <a:bodyPr>
            <a:normAutofit fontScale="90000"/>
          </a:bodyPr>
          <a:lstStyle/>
          <a:p>
            <a:r>
              <a:rPr lang="en-US" dirty="0"/>
              <a:t>Length based modeling approach</a:t>
            </a:r>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6" name="Rectangle 5"/>
          <p:cNvSpPr/>
          <p:nvPr/>
        </p:nvSpPr>
        <p:spPr>
          <a:xfrm>
            <a:off x="304800" y="979468"/>
            <a:ext cx="7772399" cy="4401205"/>
          </a:xfrm>
          <a:prstGeom prst="rect">
            <a:avLst/>
          </a:prstGeom>
        </p:spPr>
        <p:txBody>
          <a:bodyPr wrap="square">
            <a:spAutoFit/>
          </a:bodyPr>
          <a:lstStyle/>
          <a:p>
            <a:pPr marL="285750" indent="-285750">
              <a:buFont typeface="Wingdings" panose="05000000000000000000" pitchFamily="2" charset="2"/>
              <a:buChar char="Ø"/>
            </a:pPr>
            <a:r>
              <a:rPr lang="en-US" sz="2000" dirty="0"/>
              <a:t>Integrated male-only length-based models fitted to fishery dependent catch and CPUE data.</a:t>
            </a:r>
          </a:p>
          <a:p>
            <a:r>
              <a:rPr lang="en-US" sz="2000" dirty="0"/>
              <a:t> </a:t>
            </a:r>
          </a:p>
          <a:p>
            <a:pPr marL="285750" lvl="0" indent="-285750">
              <a:buFont typeface="Wingdings" panose="05000000000000000000" pitchFamily="2" charset="2"/>
              <a:buChar char="Ø"/>
            </a:pPr>
            <a:r>
              <a:rPr lang="en-US" sz="2000" i="1" dirty="0"/>
              <a:t>Constant M</a:t>
            </a:r>
            <a:r>
              <a:rPr lang="en-US" sz="2000" dirty="0"/>
              <a:t> of 0.21yr</a:t>
            </a:r>
            <a:r>
              <a:rPr lang="en-US" sz="2000" baseline="30000" dirty="0"/>
              <a:t>-1</a:t>
            </a:r>
            <a:r>
              <a:rPr lang="en-US" sz="2000" dirty="0"/>
              <a:t>.</a:t>
            </a:r>
          </a:p>
          <a:p>
            <a:pPr lvl="0"/>
            <a:endParaRPr lang="en-US" sz="2000" dirty="0"/>
          </a:p>
          <a:p>
            <a:pPr marL="285750" lvl="0" indent="-285750">
              <a:buFont typeface="Wingdings" panose="05000000000000000000" pitchFamily="2" charset="2"/>
              <a:buChar char="Ø"/>
            </a:pPr>
            <a:r>
              <a:rPr lang="en-US" sz="2000" dirty="0"/>
              <a:t>Projected the abundance from unfished equilibrium in 1960 to initialize the 1985 abundance.</a:t>
            </a:r>
          </a:p>
          <a:p>
            <a:pPr lvl="0"/>
            <a:endParaRPr lang="en-US" sz="2000" dirty="0"/>
          </a:p>
          <a:p>
            <a:pPr marL="285750" indent="-285750">
              <a:buFont typeface="Wingdings" panose="05000000000000000000" pitchFamily="2" charset="2"/>
              <a:buChar char="Ø"/>
            </a:pPr>
            <a:r>
              <a:rPr lang="en-US" sz="2000" dirty="0"/>
              <a:t>7 scenarios for </a:t>
            </a:r>
            <a:r>
              <a:rPr lang="en-US" sz="2000" dirty="0">
                <a:solidFill>
                  <a:srgbClr val="FF0000"/>
                </a:solidFill>
              </a:rPr>
              <a:t>EAG</a:t>
            </a:r>
            <a:r>
              <a:rPr lang="en-US" sz="2000" dirty="0"/>
              <a:t> and  6 scenarios </a:t>
            </a:r>
            <a:r>
              <a:rPr lang="en-US" sz="2000" dirty="0">
                <a:solidFill>
                  <a:srgbClr val="FF0000"/>
                </a:solidFill>
              </a:rPr>
              <a:t>WAG</a:t>
            </a:r>
            <a:r>
              <a:rPr lang="en-US" sz="2000" dirty="0"/>
              <a:t>.</a:t>
            </a:r>
          </a:p>
          <a:p>
            <a:endParaRPr lang="en-US" sz="2000" dirty="0"/>
          </a:p>
          <a:p>
            <a:pPr marL="285750" indent="-285750">
              <a:buFont typeface="Wingdings" panose="05000000000000000000" pitchFamily="2" charset="2"/>
              <a:buChar char="Ø"/>
            </a:pPr>
            <a:r>
              <a:rPr lang="en-US" sz="2000" dirty="0"/>
              <a:t>Various maturity models for MMB calculation.</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Francis re-weighting method for Stage-2 effective sample sizes calculation for all scenarios. </a:t>
            </a:r>
            <a:endParaRPr lang="en-US" sz="2400" dirty="0"/>
          </a:p>
        </p:txBody>
      </p:sp>
      <p:sp>
        <p:nvSpPr>
          <p:cNvPr id="8" name="Slide Number Placeholder 7"/>
          <p:cNvSpPr>
            <a:spLocks noGrp="1"/>
          </p:cNvSpPr>
          <p:nvPr>
            <p:ph type="sldNum" sz="quarter" idx="12"/>
          </p:nvPr>
        </p:nvSpPr>
        <p:spPr>
          <a:xfrm>
            <a:off x="7877531" y="152400"/>
            <a:ext cx="941203" cy="301752"/>
          </a:xfrm>
        </p:spPr>
        <p:txBody>
          <a:bodyPr/>
          <a:lstStyle/>
          <a:p>
            <a:fld id="{28D1B9BE-D941-4EEF-A5AD-4384CF3F4BCC}" type="slidenum">
              <a:rPr lang="en-US" smtClean="0"/>
              <a:pPr/>
              <a:t>4</a:t>
            </a:fld>
            <a:endParaRPr lang="en-US" dirty="0"/>
          </a:p>
        </p:txBody>
      </p:sp>
    </p:spTree>
    <p:extLst>
      <p:ext uri="{BB962C8B-B14F-4D97-AF65-F5344CB8AC3E}">
        <p14:creationId xmlns:p14="http://schemas.microsoft.com/office/powerpoint/2010/main" val="2677112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399"/>
            <a:ext cx="8229600" cy="685795"/>
          </a:xfrm>
        </p:spPr>
        <p:txBody>
          <a:bodyPr>
            <a:noAutofit/>
          </a:bodyPr>
          <a:lstStyle/>
          <a:p>
            <a:r>
              <a:rPr lang="en-US" sz="1200" dirty="0"/>
              <a:t>Estimated number of male recruits (crab size ≥ 101 mm CL) for 19.1, 19.1a, 19.2, and 19.2a model fits for </a:t>
            </a:r>
            <a:r>
              <a:rPr lang="en-US" sz="1200" dirty="0">
                <a:solidFill>
                  <a:srgbClr val="FF0000"/>
                </a:solidFill>
              </a:rPr>
              <a:t>EAG</a:t>
            </a:r>
            <a:r>
              <a:rPr lang="en-US" sz="1200" dirty="0"/>
              <a:t> and </a:t>
            </a:r>
            <a:r>
              <a:rPr lang="en-US" sz="1200" dirty="0">
                <a:solidFill>
                  <a:srgbClr val="FF0000"/>
                </a:solidFill>
              </a:rPr>
              <a:t>WAG</a:t>
            </a:r>
            <a:r>
              <a:rPr lang="en-US" sz="1200" dirty="0"/>
              <a:t> data, 1961–2019.  The number of recruits is standardized using (R-mean R)/mean R for comparing different models’ results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40</a:t>
            </a:fld>
            <a:endParaRPr lang="en-US" dirty="0"/>
          </a:p>
        </p:txBody>
      </p:sp>
      <p:cxnSp>
        <p:nvCxnSpPr>
          <p:cNvPr id="7" name="Straight Arrow Connector 6"/>
          <p:cNvCxnSpPr/>
          <p:nvPr/>
        </p:nvCxnSpPr>
        <p:spPr>
          <a:xfrm flipV="1">
            <a:off x="2971800" y="1447800"/>
            <a:ext cx="4572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5943600" y="15240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2971800" y="2895600"/>
            <a:ext cx="4572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5943600" y="28956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2971800" y="4533900"/>
            <a:ext cx="482600" cy="1542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5943600" y="4572000"/>
            <a:ext cx="685800" cy="1161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228600" y="1981200"/>
            <a:ext cx="762000" cy="369332"/>
          </a:xfrm>
          <a:prstGeom prst="rect">
            <a:avLst/>
          </a:prstGeom>
          <a:noFill/>
        </p:spPr>
        <p:txBody>
          <a:bodyPr wrap="square" rtlCol="0">
            <a:spAutoFit/>
          </a:bodyPr>
          <a:lstStyle/>
          <a:p>
            <a:r>
              <a:rPr lang="en-US" dirty="0">
                <a:solidFill>
                  <a:srgbClr val="FF0000"/>
                </a:solidFill>
              </a:rPr>
              <a:t>EAG</a:t>
            </a:r>
          </a:p>
        </p:txBody>
      </p:sp>
      <p:sp>
        <p:nvSpPr>
          <p:cNvPr id="14" name="TextBox 13"/>
          <p:cNvSpPr txBox="1"/>
          <p:nvPr/>
        </p:nvSpPr>
        <p:spPr>
          <a:xfrm>
            <a:off x="228600" y="4876800"/>
            <a:ext cx="762000" cy="369332"/>
          </a:xfrm>
          <a:prstGeom prst="rect">
            <a:avLst/>
          </a:prstGeom>
          <a:noFill/>
        </p:spPr>
        <p:txBody>
          <a:bodyPr wrap="square" rtlCol="0">
            <a:spAutoFit/>
          </a:bodyPr>
          <a:lstStyle/>
          <a:p>
            <a:r>
              <a:rPr lang="en-US" dirty="0">
                <a:solidFill>
                  <a:srgbClr val="FF0000"/>
                </a:solidFill>
              </a:rPr>
              <a:t>WAG</a:t>
            </a:r>
          </a:p>
        </p:txBody>
      </p:sp>
      <p:pic>
        <p:nvPicPr>
          <p:cNvPr id="16" name="Picture 15">
            <a:extLst>
              <a:ext uri="{FF2B5EF4-FFF2-40B4-BE49-F238E27FC236}">
                <a16:creationId xmlns:a16="http://schemas.microsoft.com/office/drawing/2014/main" id="{38A052C5-AE3B-4A44-A41B-66CFE9FD00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399"/>
            <a:ext cx="7315200" cy="2743201"/>
          </a:xfrm>
          <a:prstGeom prst="rect">
            <a:avLst/>
          </a:prstGeom>
          <a:noFill/>
          <a:ln>
            <a:noFill/>
          </a:ln>
        </p:spPr>
      </p:pic>
      <p:pic>
        <p:nvPicPr>
          <p:cNvPr id="21" name="Picture 20">
            <a:extLst>
              <a:ext uri="{FF2B5EF4-FFF2-40B4-BE49-F238E27FC236}">
                <a16:creationId xmlns:a16="http://schemas.microsoft.com/office/drawing/2014/main" id="{F701B28C-B3C1-43A1-A26A-E16C679E09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67843"/>
            <a:ext cx="7315200" cy="2937757"/>
          </a:xfrm>
          <a:prstGeom prst="rect">
            <a:avLst/>
          </a:prstGeom>
          <a:noFill/>
          <a:ln>
            <a:noFill/>
          </a:ln>
        </p:spPr>
      </p:pic>
    </p:spTree>
    <p:extLst>
      <p:ext uri="{BB962C8B-B14F-4D97-AF65-F5344CB8AC3E}">
        <p14:creationId xmlns:p14="http://schemas.microsoft.com/office/powerpoint/2010/main" val="386777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6551"/>
            <a:ext cx="8229600" cy="609600"/>
          </a:xfrm>
        </p:spPr>
        <p:txBody>
          <a:bodyPr>
            <a:noAutofit/>
          </a:bodyPr>
          <a:lstStyle/>
          <a:p>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sz="1200" dirty="0"/>
              <a:t>Figure 9. Observed (open circle) vs. predicted (solid line) retained catch (top left), total catch (top right), and groundfish bycatch (bottom left) of GKC for 19.1, 19.1a, 19.2, and 19.2a model fits in </a:t>
            </a:r>
            <a:r>
              <a:rPr lang="en-US" sz="1200" dirty="0">
                <a:solidFill>
                  <a:srgbClr val="FF0000"/>
                </a:solidFill>
              </a:rPr>
              <a:t>EAG</a:t>
            </a:r>
            <a:r>
              <a:rPr lang="en-US" sz="1200" dirty="0"/>
              <a:t>, 1981/82–2018/19. </a:t>
            </a:r>
            <a:br>
              <a:rPr lang="en-US" sz="1200" dirty="0"/>
            </a:br>
            <a:r>
              <a:rPr lang="en-US" sz="1200" dirty="0"/>
              <a:t>. </a:t>
            </a:r>
            <a:br>
              <a:rPr lang="en-US" sz="1200" dirty="0"/>
            </a:br>
            <a:endParaRPr lang="en-US" sz="12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41</a:t>
            </a:fld>
            <a:endParaRPr lang="en-US" dirty="0"/>
          </a:p>
        </p:txBody>
      </p:sp>
      <p:pic>
        <p:nvPicPr>
          <p:cNvPr id="7" name="Picture 6">
            <a:extLst>
              <a:ext uri="{FF2B5EF4-FFF2-40B4-BE49-F238E27FC236}">
                <a16:creationId xmlns:a16="http://schemas.microsoft.com/office/drawing/2014/main" id="{A992E9A9-0097-4E90-AE8A-3A5E899801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997" y="1216151"/>
            <a:ext cx="7152005" cy="4800601"/>
          </a:xfrm>
          <a:prstGeom prst="rect">
            <a:avLst/>
          </a:prstGeom>
          <a:noFill/>
          <a:ln>
            <a:noFill/>
          </a:ln>
        </p:spPr>
      </p:pic>
    </p:spTree>
    <p:extLst>
      <p:ext uri="{BB962C8B-B14F-4D97-AF65-F5344CB8AC3E}">
        <p14:creationId xmlns:p14="http://schemas.microsoft.com/office/powerpoint/2010/main" val="1281389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47" y="821881"/>
            <a:ext cx="8229600" cy="609600"/>
          </a:xfrm>
        </p:spPr>
        <p:txBody>
          <a:bodyPr>
            <a:noAutofit/>
          </a:bodyPr>
          <a:lstStyle/>
          <a:p>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sz="1200" dirty="0"/>
              <a:t>Figure 19. Observed (open circle) vs. predicted (solid line) retained catch (top left), total catch (top right), and groundfish bycatch (bottom left) of GKC for 19.1, 19.1a, 19.2, and 19.2a model fits in </a:t>
            </a:r>
            <a:r>
              <a:rPr lang="en-US" sz="1200" dirty="0">
                <a:solidFill>
                  <a:srgbClr val="FF0000"/>
                </a:solidFill>
              </a:rPr>
              <a:t>WAG</a:t>
            </a:r>
            <a:r>
              <a:rPr lang="en-US" sz="1200" dirty="0"/>
              <a:t>, 1981/82–2018/19. </a:t>
            </a:r>
            <a:br>
              <a:rPr lang="en-US" sz="1200" dirty="0"/>
            </a:br>
            <a:r>
              <a:rPr lang="en-US" sz="1200" dirty="0"/>
              <a:t>. </a:t>
            </a:r>
            <a:br>
              <a:rPr lang="en-US" sz="1200" dirty="0"/>
            </a:br>
            <a:endParaRPr lang="en-US" sz="12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42</a:t>
            </a:fld>
            <a:endParaRPr lang="en-US" dirty="0"/>
          </a:p>
        </p:txBody>
      </p:sp>
      <p:pic>
        <p:nvPicPr>
          <p:cNvPr id="8" name="Picture 7">
            <a:extLst>
              <a:ext uri="{FF2B5EF4-FFF2-40B4-BE49-F238E27FC236}">
                <a16:creationId xmlns:a16="http://schemas.microsoft.com/office/drawing/2014/main" id="{73F19C8E-294F-437C-8BD2-EB1B6780C4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652" y="1580832"/>
            <a:ext cx="7592695" cy="4972368"/>
          </a:xfrm>
          <a:prstGeom prst="rect">
            <a:avLst/>
          </a:prstGeom>
          <a:noFill/>
          <a:ln>
            <a:noFill/>
          </a:ln>
        </p:spPr>
      </p:pic>
    </p:spTree>
    <p:extLst>
      <p:ext uri="{BB962C8B-B14F-4D97-AF65-F5344CB8AC3E}">
        <p14:creationId xmlns:p14="http://schemas.microsoft.com/office/powerpoint/2010/main" val="3680286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97" y="419100"/>
            <a:ext cx="8229600" cy="609600"/>
          </a:xfrm>
        </p:spPr>
        <p:txBody>
          <a:bodyPr>
            <a:noAutofit/>
          </a:bodyPr>
          <a:lstStyle/>
          <a:p>
            <a:br>
              <a:rPr lang="en-US" sz="1200" dirty="0"/>
            </a:br>
            <a:br>
              <a:rPr lang="en-US" sz="1200" dirty="0"/>
            </a:br>
            <a:br>
              <a:rPr lang="en-US" sz="1200" dirty="0"/>
            </a:br>
            <a:br>
              <a:rPr lang="en-US" sz="1200" dirty="0"/>
            </a:br>
            <a:r>
              <a:rPr lang="en-US" sz="1200" dirty="0"/>
              <a:t>Figures 11 and 21. Trends in pot fishery total fishing mortality of GKC for 19.1, 19.1a, 19.2, and 19.2a model fits in the </a:t>
            </a:r>
            <a:r>
              <a:rPr lang="en-US" sz="1200" dirty="0">
                <a:solidFill>
                  <a:srgbClr val="FF0000"/>
                </a:solidFill>
              </a:rPr>
              <a:t>EAG</a:t>
            </a:r>
            <a:r>
              <a:rPr lang="en-US" sz="1200" dirty="0"/>
              <a:t> (top) and </a:t>
            </a:r>
            <a:r>
              <a:rPr lang="en-US" sz="1200" dirty="0">
                <a:solidFill>
                  <a:srgbClr val="FF0000"/>
                </a:solidFill>
              </a:rPr>
              <a:t>WAG </a:t>
            </a:r>
            <a:r>
              <a:rPr lang="en-US" sz="1200" dirty="0"/>
              <a:t>(bottom),1981/82–2018/19.</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43</a:t>
            </a:fld>
            <a:endParaRPr lang="en-US" dirty="0"/>
          </a:p>
        </p:txBody>
      </p:sp>
      <p:sp>
        <p:nvSpPr>
          <p:cNvPr id="3" name="TextBox 2"/>
          <p:cNvSpPr txBox="1"/>
          <p:nvPr/>
        </p:nvSpPr>
        <p:spPr>
          <a:xfrm>
            <a:off x="76200" y="2057400"/>
            <a:ext cx="762000" cy="369332"/>
          </a:xfrm>
          <a:prstGeom prst="rect">
            <a:avLst/>
          </a:prstGeom>
          <a:noFill/>
        </p:spPr>
        <p:txBody>
          <a:bodyPr wrap="square" rtlCol="0">
            <a:spAutoFit/>
          </a:bodyPr>
          <a:lstStyle/>
          <a:p>
            <a:r>
              <a:rPr lang="en-US" dirty="0">
                <a:solidFill>
                  <a:srgbClr val="FF0000"/>
                </a:solidFill>
              </a:rPr>
              <a:t>EAG</a:t>
            </a:r>
          </a:p>
        </p:txBody>
      </p:sp>
      <p:sp>
        <p:nvSpPr>
          <p:cNvPr id="8" name="TextBox 7"/>
          <p:cNvSpPr txBox="1"/>
          <p:nvPr/>
        </p:nvSpPr>
        <p:spPr>
          <a:xfrm>
            <a:off x="76200" y="4800600"/>
            <a:ext cx="762000" cy="369332"/>
          </a:xfrm>
          <a:prstGeom prst="rect">
            <a:avLst/>
          </a:prstGeom>
          <a:noFill/>
        </p:spPr>
        <p:txBody>
          <a:bodyPr wrap="square" rtlCol="0">
            <a:spAutoFit/>
          </a:bodyPr>
          <a:lstStyle/>
          <a:p>
            <a:r>
              <a:rPr lang="en-US" dirty="0">
                <a:solidFill>
                  <a:srgbClr val="FF0000"/>
                </a:solidFill>
              </a:rPr>
              <a:t>WAG</a:t>
            </a:r>
          </a:p>
        </p:txBody>
      </p:sp>
      <p:pic>
        <p:nvPicPr>
          <p:cNvPr id="11" name="Picture 10">
            <a:extLst>
              <a:ext uri="{FF2B5EF4-FFF2-40B4-BE49-F238E27FC236}">
                <a16:creationId xmlns:a16="http://schemas.microsoft.com/office/drawing/2014/main" id="{932CA53F-0D36-4531-BEBF-1F8F3B2507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0013"/>
            <a:ext cx="6934200" cy="2668588"/>
          </a:xfrm>
          <a:prstGeom prst="rect">
            <a:avLst/>
          </a:prstGeom>
          <a:noFill/>
          <a:ln>
            <a:noFill/>
          </a:ln>
        </p:spPr>
      </p:pic>
      <p:pic>
        <p:nvPicPr>
          <p:cNvPr id="12" name="Picture 11">
            <a:extLst>
              <a:ext uri="{FF2B5EF4-FFF2-40B4-BE49-F238E27FC236}">
                <a16:creationId xmlns:a16="http://schemas.microsoft.com/office/drawing/2014/main" id="{F1E1E085-9676-4002-B475-675FE96D38C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53693"/>
            <a:ext cx="6934200" cy="2668588"/>
          </a:xfrm>
          <a:prstGeom prst="rect">
            <a:avLst/>
          </a:prstGeom>
          <a:noFill/>
          <a:ln>
            <a:noFill/>
          </a:ln>
        </p:spPr>
      </p:pic>
    </p:spTree>
    <p:extLst>
      <p:ext uri="{BB962C8B-B14F-4D97-AF65-F5344CB8AC3E}">
        <p14:creationId xmlns:p14="http://schemas.microsoft.com/office/powerpoint/2010/main" val="3126124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0"/>
            <a:ext cx="8229600" cy="609600"/>
          </a:xfrm>
        </p:spPr>
        <p:txBody>
          <a:bodyPr>
            <a:noAutofit/>
          </a:bodyPr>
          <a:lstStyle/>
          <a:p>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sz="1200" dirty="0"/>
              <a:t>Figure 26. Trends in golden king crab mature male biomass for 19.1, 19.1a, 19.1b, 19.1c, 19.2, 19.2a, 19.2b, and 19.2c model fits to </a:t>
            </a:r>
            <a:r>
              <a:rPr lang="en-US" sz="1200" dirty="0">
                <a:solidFill>
                  <a:srgbClr val="FF0000"/>
                </a:solidFill>
              </a:rPr>
              <a:t>EAG</a:t>
            </a:r>
            <a:r>
              <a:rPr lang="en-US" sz="1200" dirty="0"/>
              <a:t> (left) and </a:t>
            </a:r>
            <a:r>
              <a:rPr lang="en-US" sz="1200" dirty="0">
                <a:solidFill>
                  <a:srgbClr val="FF0000"/>
                </a:solidFill>
              </a:rPr>
              <a:t>WAG</a:t>
            </a:r>
            <a:r>
              <a:rPr lang="en-US" sz="1200" dirty="0"/>
              <a:t> (right) data, 1980/81–2018/19. Model19.1 estimate has two standard error confidence limits. </a:t>
            </a:r>
            <a:br>
              <a:rPr lang="en-US" sz="1200" dirty="0"/>
            </a:br>
            <a:r>
              <a:rPr lang="en-US" sz="1200" dirty="0"/>
              <a:t>. </a:t>
            </a:r>
            <a:br>
              <a:rPr lang="en-US" sz="1200" dirty="0"/>
            </a:br>
            <a:br>
              <a:rPr lang="en-US" sz="1200" dirty="0"/>
            </a:br>
            <a:endParaRPr lang="en-US" sz="12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44</a:t>
            </a:fld>
            <a:endParaRPr lang="en-US" dirty="0"/>
          </a:p>
        </p:txBody>
      </p:sp>
      <p:cxnSp>
        <p:nvCxnSpPr>
          <p:cNvPr id="4" name="Straight Arrow Connector 3"/>
          <p:cNvCxnSpPr/>
          <p:nvPr/>
        </p:nvCxnSpPr>
        <p:spPr>
          <a:xfrm flipV="1">
            <a:off x="3276600" y="5029200"/>
            <a:ext cx="533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0B1D8B10-A0BA-4B20-8B2B-3EBB4576B1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7315200" cy="4117975"/>
          </a:xfrm>
          <a:prstGeom prst="rect">
            <a:avLst/>
          </a:prstGeom>
          <a:noFill/>
          <a:ln>
            <a:noFill/>
          </a:ln>
        </p:spPr>
      </p:pic>
    </p:spTree>
    <p:extLst>
      <p:ext uri="{BB962C8B-B14F-4D97-AF65-F5344CB8AC3E}">
        <p14:creationId xmlns:p14="http://schemas.microsoft.com/office/powerpoint/2010/main" val="3968213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4"/>
            <a:ext cx="7848600" cy="1154097"/>
          </a:xfrm>
        </p:spPr>
        <p:txBody>
          <a:bodyPr>
            <a:noAutofit/>
          </a:bodyPr>
          <a:lstStyle/>
          <a:p>
            <a:r>
              <a:rPr lang="en-US" sz="1200" dirty="0"/>
              <a:t>Table 14. Negative log-likelihood values of the fits for models 19.1 (base), 19.1a, 19.2, and 19.2a in the </a:t>
            </a:r>
            <a:r>
              <a:rPr lang="en-US" sz="1200" dirty="0">
                <a:solidFill>
                  <a:srgbClr val="FF0000"/>
                </a:solidFill>
              </a:rPr>
              <a:t>EAG</a:t>
            </a:r>
            <a:r>
              <a:rPr lang="en-US" sz="1200" dirty="0"/>
              <a:t>. Likelihood components with zero entry in the entire rows are omitted.   </a:t>
            </a:r>
          </a:p>
        </p:txBody>
      </p:sp>
      <p:sp>
        <p:nvSpPr>
          <p:cNvPr id="3" name="Slide Number Placeholder 2"/>
          <p:cNvSpPr>
            <a:spLocks noGrp="1"/>
          </p:cNvSpPr>
          <p:nvPr>
            <p:ph type="sldNum" sz="quarter" idx="12"/>
          </p:nvPr>
        </p:nvSpPr>
        <p:spPr>
          <a:xfrm>
            <a:off x="7364597" y="294208"/>
            <a:ext cx="941203" cy="301752"/>
          </a:xfrm>
        </p:spPr>
        <p:txBody>
          <a:bodyPr/>
          <a:lstStyle/>
          <a:p>
            <a:fld id="{28D1B9BE-D941-4EEF-A5AD-4384CF3F4BCC}" type="slidenum">
              <a:rPr lang="en-US" smtClean="0"/>
              <a:pPr/>
              <a:t>45</a:t>
            </a:fld>
            <a:endParaRPr lang="en-US" dirty="0"/>
          </a:p>
        </p:txBody>
      </p:sp>
      <p:graphicFrame>
        <p:nvGraphicFramePr>
          <p:cNvPr id="5" name="Table 4">
            <a:extLst>
              <a:ext uri="{FF2B5EF4-FFF2-40B4-BE49-F238E27FC236}">
                <a16:creationId xmlns:a16="http://schemas.microsoft.com/office/drawing/2014/main" id="{7BCA7979-D823-4AB2-BB35-015819387F53}"/>
              </a:ext>
            </a:extLst>
          </p:cNvPr>
          <p:cNvGraphicFramePr>
            <a:graphicFrameLocks noGrp="1"/>
          </p:cNvGraphicFramePr>
          <p:nvPr>
            <p:extLst>
              <p:ext uri="{D42A27DB-BD31-4B8C-83A1-F6EECF244321}">
                <p14:modId xmlns:p14="http://schemas.microsoft.com/office/powerpoint/2010/main" val="2134073347"/>
              </p:ext>
            </p:extLst>
          </p:nvPr>
        </p:nvGraphicFramePr>
        <p:xfrm>
          <a:off x="995362" y="2057400"/>
          <a:ext cx="7153275" cy="4036532"/>
        </p:xfrm>
        <a:graphic>
          <a:graphicData uri="http://schemas.openxmlformats.org/drawingml/2006/table">
            <a:tbl>
              <a:tblPr firstRow="1" firstCol="1" bandRow="1">
                <a:tableStyleId>{5C22544A-7EE6-4342-B048-85BDC9FD1C3A}</a:tableStyleId>
              </a:tblPr>
              <a:tblGrid>
                <a:gridCol w="2251710">
                  <a:extLst>
                    <a:ext uri="{9D8B030D-6E8A-4147-A177-3AD203B41FA5}">
                      <a16:colId xmlns:a16="http://schemas.microsoft.com/office/drawing/2014/main" val="1289736050"/>
                    </a:ext>
                  </a:extLst>
                </a:gridCol>
                <a:gridCol w="875665">
                  <a:extLst>
                    <a:ext uri="{9D8B030D-6E8A-4147-A177-3AD203B41FA5}">
                      <a16:colId xmlns:a16="http://schemas.microsoft.com/office/drawing/2014/main" val="29638667"/>
                    </a:ext>
                  </a:extLst>
                </a:gridCol>
                <a:gridCol w="1314450">
                  <a:extLst>
                    <a:ext uri="{9D8B030D-6E8A-4147-A177-3AD203B41FA5}">
                      <a16:colId xmlns:a16="http://schemas.microsoft.com/office/drawing/2014/main" val="1080769198"/>
                    </a:ext>
                  </a:extLst>
                </a:gridCol>
                <a:gridCol w="1355725">
                  <a:extLst>
                    <a:ext uri="{9D8B030D-6E8A-4147-A177-3AD203B41FA5}">
                      <a16:colId xmlns:a16="http://schemas.microsoft.com/office/drawing/2014/main" val="2714211979"/>
                    </a:ext>
                  </a:extLst>
                </a:gridCol>
                <a:gridCol w="1355725">
                  <a:extLst>
                    <a:ext uri="{9D8B030D-6E8A-4147-A177-3AD203B41FA5}">
                      <a16:colId xmlns:a16="http://schemas.microsoft.com/office/drawing/2014/main" val="3213282405"/>
                    </a:ext>
                  </a:extLst>
                </a:gridCol>
              </a:tblGrid>
              <a:tr h="237443">
                <a:tc>
                  <a:txBody>
                    <a:bodyPr/>
                    <a:lstStyle/>
                    <a:p>
                      <a:pPr marL="0" marR="0">
                        <a:spcBef>
                          <a:spcPts val="0"/>
                        </a:spcBef>
                        <a:spcAft>
                          <a:spcPts val="1000"/>
                        </a:spcAft>
                      </a:pPr>
                      <a:r>
                        <a:rPr lang="en-US" sz="1200" dirty="0">
                          <a:effectLst/>
                        </a:rPr>
                        <a:t>Likelihood Component</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19.1</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19.1a</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19.2</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19.2a</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53870588"/>
                  </a:ext>
                </a:extLst>
              </a:tr>
              <a:tr h="712330">
                <a:tc>
                  <a:txBody>
                    <a:bodyPr/>
                    <a:lstStyle/>
                    <a:p>
                      <a:pPr marL="0" marR="0">
                        <a:spcBef>
                          <a:spcPts val="0"/>
                        </a:spcBef>
                        <a:spcAft>
                          <a:spcPts val="0"/>
                        </a:spcAft>
                      </a:pPr>
                      <a:r>
                        <a:rPr lang="en-US" sz="1200" dirty="0">
                          <a:effectLst/>
                        </a:rPr>
                        <a:t>Number of  free parameters</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146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146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146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 </a:t>
                      </a:r>
                      <a:endParaRPr lang="en-US" sz="1000" dirty="0">
                        <a:effectLst/>
                      </a:endParaRPr>
                    </a:p>
                    <a:p>
                      <a:pPr marL="0" marR="0" algn="ctr">
                        <a:spcBef>
                          <a:spcPts val="0"/>
                        </a:spcBef>
                        <a:spcAft>
                          <a:spcPts val="0"/>
                        </a:spcAft>
                      </a:pPr>
                      <a:r>
                        <a:rPr lang="en-US" sz="1200" dirty="0">
                          <a:effectLst/>
                        </a:rPr>
                        <a:t> </a:t>
                      </a:r>
                      <a:endParaRPr lang="en-US" sz="1000" dirty="0">
                        <a:effectLst/>
                      </a:endParaRPr>
                    </a:p>
                    <a:p>
                      <a:pPr marL="0" marR="0" algn="ctr">
                        <a:spcBef>
                          <a:spcPts val="0"/>
                        </a:spcBef>
                        <a:spcAft>
                          <a:spcPts val="0"/>
                        </a:spcAft>
                      </a:pPr>
                      <a:r>
                        <a:rPr lang="en-US" sz="1200" dirty="0">
                          <a:effectLst/>
                        </a:rPr>
                        <a:t>146</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53445764"/>
                  </a:ext>
                </a:extLst>
              </a:tr>
              <a:tr h="237443">
                <a:tc>
                  <a:txBody>
                    <a:bodyPr/>
                    <a:lstStyle/>
                    <a:p>
                      <a:pPr marL="0" marR="0">
                        <a:spcBef>
                          <a:spcPts val="0"/>
                        </a:spcBef>
                        <a:spcAft>
                          <a:spcPts val="0"/>
                        </a:spcAft>
                      </a:pPr>
                      <a:r>
                        <a:rPr lang="en-US" sz="1200" dirty="0">
                          <a:effectLst/>
                        </a:rPr>
                        <a:t>Retlencomp</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-1251.89</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-1252.15</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-1250.70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-1251.04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351381693"/>
                  </a:ext>
                </a:extLst>
              </a:tr>
              <a:tr h="237443">
                <a:tc>
                  <a:txBody>
                    <a:bodyPr/>
                    <a:lstStyle/>
                    <a:p>
                      <a:pPr marL="0" marR="0">
                        <a:spcBef>
                          <a:spcPts val="0"/>
                        </a:spcBef>
                        <a:spcAft>
                          <a:spcPts val="0"/>
                        </a:spcAft>
                      </a:pPr>
                      <a:r>
                        <a:rPr lang="en-US" sz="1200" dirty="0">
                          <a:effectLst/>
                        </a:rPr>
                        <a:t>Totallencomp</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-1363.66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-1362.35</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-1365.49</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-1364.13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021856360"/>
                  </a:ext>
                </a:extLst>
              </a:tr>
              <a:tr h="237443">
                <a:tc>
                  <a:txBody>
                    <a:bodyPr/>
                    <a:lstStyle/>
                    <a:p>
                      <a:pPr marL="0" marR="0">
                        <a:spcBef>
                          <a:spcPts val="0"/>
                        </a:spcBef>
                        <a:spcAft>
                          <a:spcPts val="0"/>
                        </a:spcAft>
                      </a:pPr>
                      <a:r>
                        <a:rPr lang="en-US" sz="1200" dirty="0">
                          <a:effectLst/>
                        </a:rPr>
                        <a:t>Observer cpue</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-3.49</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-3.51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-8.11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-8.07</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15215439"/>
                  </a:ext>
                </a:extLst>
              </a:tr>
              <a:tr h="237443">
                <a:tc>
                  <a:txBody>
                    <a:bodyPr/>
                    <a:lstStyle/>
                    <a:p>
                      <a:pPr marL="0" marR="0">
                        <a:spcBef>
                          <a:spcPts val="0"/>
                        </a:spcBef>
                        <a:spcAft>
                          <a:spcPts val="0"/>
                        </a:spcAft>
                      </a:pPr>
                      <a:r>
                        <a:rPr lang="en-US" sz="1200" dirty="0">
                          <a:effectLst/>
                        </a:rPr>
                        <a:t>RetdcatchB</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7.46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7.41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7.65</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7.59</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777322426"/>
                  </a:ext>
                </a:extLst>
              </a:tr>
              <a:tr h="237443">
                <a:tc>
                  <a:txBody>
                    <a:bodyPr/>
                    <a:lstStyle/>
                    <a:p>
                      <a:pPr marL="0" marR="0">
                        <a:spcBef>
                          <a:spcPts val="0"/>
                        </a:spcBef>
                        <a:spcAft>
                          <a:spcPts val="0"/>
                        </a:spcAft>
                      </a:pPr>
                      <a:r>
                        <a:rPr lang="en-US" sz="1200" dirty="0">
                          <a:effectLst/>
                        </a:rPr>
                        <a:t>TotalcatchB</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22.74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22.80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22.77</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22.83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89871498"/>
                  </a:ext>
                </a:extLst>
              </a:tr>
              <a:tr h="237443">
                <a:tc>
                  <a:txBody>
                    <a:bodyPr/>
                    <a:lstStyle/>
                    <a:p>
                      <a:pPr marL="0" marR="0">
                        <a:spcBef>
                          <a:spcPts val="0"/>
                        </a:spcBef>
                        <a:spcAft>
                          <a:spcPts val="0"/>
                        </a:spcAft>
                      </a:pPr>
                      <a:r>
                        <a:rPr lang="en-US" sz="1200" dirty="0">
                          <a:effectLst/>
                        </a:rPr>
                        <a:t>GdiscdcatchB</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215376378"/>
                  </a:ext>
                </a:extLst>
              </a:tr>
              <a:tr h="237443">
                <a:tc>
                  <a:txBody>
                    <a:bodyPr/>
                    <a:lstStyle/>
                    <a:p>
                      <a:pPr marL="0" marR="0">
                        <a:spcBef>
                          <a:spcPts val="0"/>
                        </a:spcBef>
                        <a:spcAft>
                          <a:spcPts val="0"/>
                        </a:spcAft>
                      </a:pPr>
                      <a:r>
                        <a:rPr lang="en-US" sz="1200" dirty="0">
                          <a:effectLst/>
                        </a:rPr>
                        <a:t>Rec_dev</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7.52</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7.52</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7.55</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7.54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68096976"/>
                  </a:ext>
                </a:extLst>
              </a:tr>
              <a:tr h="237443">
                <a:tc>
                  <a:txBody>
                    <a:bodyPr/>
                    <a:lstStyle/>
                    <a:p>
                      <a:pPr marL="0" marR="0">
                        <a:spcBef>
                          <a:spcPts val="0"/>
                        </a:spcBef>
                        <a:spcAft>
                          <a:spcPts val="0"/>
                        </a:spcAft>
                      </a:pPr>
                      <a:r>
                        <a:rPr lang="en-US" sz="1200" dirty="0">
                          <a:effectLst/>
                        </a:rPr>
                        <a:t>Pot F_dev</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121663746"/>
                  </a:ext>
                </a:extLst>
              </a:tr>
              <a:tr h="237443">
                <a:tc>
                  <a:txBody>
                    <a:bodyPr/>
                    <a:lstStyle/>
                    <a:p>
                      <a:pPr marL="0" marR="0">
                        <a:spcBef>
                          <a:spcPts val="0"/>
                        </a:spcBef>
                        <a:spcAft>
                          <a:spcPts val="0"/>
                        </a:spcAft>
                      </a:pPr>
                      <a:r>
                        <a:rPr lang="en-US" sz="1200" dirty="0">
                          <a:effectLst/>
                        </a:rPr>
                        <a:t>Gbyc_F_dev</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34367329"/>
                  </a:ext>
                </a:extLst>
              </a:tr>
              <a:tr h="237443">
                <a:tc>
                  <a:txBody>
                    <a:bodyPr/>
                    <a:lstStyle/>
                    <a:p>
                      <a:pPr marL="0" marR="0">
                        <a:spcBef>
                          <a:spcPts val="0"/>
                        </a:spcBef>
                        <a:spcAft>
                          <a:spcPts val="0"/>
                        </a:spcAft>
                      </a:pPr>
                      <a:r>
                        <a:rPr lang="en-US" sz="1200" dirty="0">
                          <a:effectLst/>
                        </a:rPr>
                        <a:t>Tag</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2692.49</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2692.48</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2692.33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2692.33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9544006"/>
                  </a:ext>
                </a:extLst>
              </a:tr>
              <a:tr h="237443">
                <a:tc>
                  <a:txBody>
                    <a:bodyPr/>
                    <a:lstStyle/>
                    <a:p>
                      <a:pPr marL="0" marR="0">
                        <a:spcBef>
                          <a:spcPts val="0"/>
                        </a:spcBef>
                        <a:spcAft>
                          <a:spcPts val="0"/>
                        </a:spcAft>
                      </a:pPr>
                      <a:r>
                        <a:rPr lang="en-US" sz="1200" dirty="0">
                          <a:effectLst/>
                        </a:rPr>
                        <a:t>Fishery cpue</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-2.3197</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-3.4794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-2.0787</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-3.2168</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444094817"/>
                  </a:ext>
                </a:extLst>
              </a:tr>
              <a:tr h="237443">
                <a:tc>
                  <a:txBody>
                    <a:bodyPr/>
                    <a:lstStyle/>
                    <a:p>
                      <a:pPr marL="0" marR="0">
                        <a:spcBef>
                          <a:spcPts val="0"/>
                        </a:spcBef>
                        <a:spcAft>
                          <a:spcPts val="0"/>
                        </a:spcAft>
                      </a:pPr>
                      <a:r>
                        <a:rPr lang="en-US" sz="1200" dirty="0">
                          <a:effectLst/>
                        </a:rPr>
                        <a:t>RetcatchN</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0.0067</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0.0067</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98569073"/>
                  </a:ext>
                </a:extLst>
              </a:tr>
              <a:tr h="237443">
                <a:tc>
                  <a:txBody>
                    <a:bodyPr/>
                    <a:lstStyle/>
                    <a:p>
                      <a:pPr marL="0" marR="0">
                        <a:spcBef>
                          <a:spcPts val="0"/>
                        </a:spcBef>
                        <a:spcAft>
                          <a:spcPts val="0"/>
                        </a:spcAft>
                      </a:pPr>
                      <a:r>
                        <a:rPr lang="en-US" sz="1200" dirty="0">
                          <a:effectLst/>
                        </a:rPr>
                        <a:t>Total</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108.90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108.76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103.96</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103.87</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08250067"/>
                  </a:ext>
                </a:extLst>
              </a:tr>
            </a:tbl>
          </a:graphicData>
        </a:graphic>
      </p:graphicFrame>
    </p:spTree>
    <p:extLst>
      <p:ext uri="{BB962C8B-B14F-4D97-AF65-F5344CB8AC3E}">
        <p14:creationId xmlns:p14="http://schemas.microsoft.com/office/powerpoint/2010/main" val="3996526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4"/>
            <a:ext cx="7848600" cy="1154097"/>
          </a:xfrm>
        </p:spPr>
        <p:txBody>
          <a:bodyPr>
            <a:noAutofit/>
          </a:bodyPr>
          <a:lstStyle/>
          <a:p>
            <a:r>
              <a:rPr lang="en-US" sz="1200" dirty="0"/>
              <a:t>Table 24 . Negative log-likelihood values of the fits for models 19.1 (base), 19.1a, 19.2, and 19.2a in the </a:t>
            </a:r>
            <a:r>
              <a:rPr lang="en-US" sz="1200" dirty="0">
                <a:solidFill>
                  <a:srgbClr val="FF0000"/>
                </a:solidFill>
              </a:rPr>
              <a:t>WAG</a:t>
            </a:r>
            <a:r>
              <a:rPr lang="en-US" sz="1200" dirty="0"/>
              <a:t>. Likelihood components with zero entry in the entire rows are omitted.   </a:t>
            </a:r>
          </a:p>
        </p:txBody>
      </p:sp>
      <p:sp>
        <p:nvSpPr>
          <p:cNvPr id="3" name="Slide Number Placeholder 2"/>
          <p:cNvSpPr>
            <a:spLocks noGrp="1"/>
          </p:cNvSpPr>
          <p:nvPr>
            <p:ph type="sldNum" sz="quarter" idx="12"/>
          </p:nvPr>
        </p:nvSpPr>
        <p:spPr>
          <a:xfrm>
            <a:off x="7364597" y="294208"/>
            <a:ext cx="941203" cy="301752"/>
          </a:xfrm>
        </p:spPr>
        <p:txBody>
          <a:bodyPr/>
          <a:lstStyle/>
          <a:p>
            <a:fld id="{28D1B9BE-D941-4EEF-A5AD-4384CF3F4BCC}" type="slidenum">
              <a:rPr lang="en-US" smtClean="0"/>
              <a:pPr/>
              <a:t>46</a:t>
            </a:fld>
            <a:endParaRPr lang="en-US" dirty="0"/>
          </a:p>
        </p:txBody>
      </p:sp>
      <p:graphicFrame>
        <p:nvGraphicFramePr>
          <p:cNvPr id="4" name="Table 3">
            <a:extLst>
              <a:ext uri="{FF2B5EF4-FFF2-40B4-BE49-F238E27FC236}">
                <a16:creationId xmlns:a16="http://schemas.microsoft.com/office/drawing/2014/main" id="{13DD3BE0-37FA-4EEF-8EF6-6CE0DFCB88C7}"/>
              </a:ext>
            </a:extLst>
          </p:cNvPr>
          <p:cNvGraphicFramePr>
            <a:graphicFrameLocks noGrp="1"/>
          </p:cNvGraphicFramePr>
          <p:nvPr>
            <p:extLst>
              <p:ext uri="{D42A27DB-BD31-4B8C-83A1-F6EECF244321}">
                <p14:modId xmlns:p14="http://schemas.microsoft.com/office/powerpoint/2010/main" val="4068609862"/>
              </p:ext>
            </p:extLst>
          </p:nvPr>
        </p:nvGraphicFramePr>
        <p:xfrm>
          <a:off x="995362" y="1752601"/>
          <a:ext cx="7153275" cy="4323871"/>
        </p:xfrm>
        <a:graphic>
          <a:graphicData uri="http://schemas.openxmlformats.org/drawingml/2006/table">
            <a:tbl>
              <a:tblPr firstRow="1" firstCol="1" bandRow="1">
                <a:tableStyleId>{5C22544A-7EE6-4342-B048-85BDC9FD1C3A}</a:tableStyleId>
              </a:tblPr>
              <a:tblGrid>
                <a:gridCol w="2251710">
                  <a:extLst>
                    <a:ext uri="{9D8B030D-6E8A-4147-A177-3AD203B41FA5}">
                      <a16:colId xmlns:a16="http://schemas.microsoft.com/office/drawing/2014/main" val="3049441014"/>
                    </a:ext>
                  </a:extLst>
                </a:gridCol>
                <a:gridCol w="875665">
                  <a:extLst>
                    <a:ext uri="{9D8B030D-6E8A-4147-A177-3AD203B41FA5}">
                      <a16:colId xmlns:a16="http://schemas.microsoft.com/office/drawing/2014/main" val="890858504"/>
                    </a:ext>
                  </a:extLst>
                </a:gridCol>
                <a:gridCol w="1314450">
                  <a:extLst>
                    <a:ext uri="{9D8B030D-6E8A-4147-A177-3AD203B41FA5}">
                      <a16:colId xmlns:a16="http://schemas.microsoft.com/office/drawing/2014/main" val="3986570651"/>
                    </a:ext>
                  </a:extLst>
                </a:gridCol>
                <a:gridCol w="1355725">
                  <a:extLst>
                    <a:ext uri="{9D8B030D-6E8A-4147-A177-3AD203B41FA5}">
                      <a16:colId xmlns:a16="http://schemas.microsoft.com/office/drawing/2014/main" val="1266145205"/>
                    </a:ext>
                  </a:extLst>
                </a:gridCol>
                <a:gridCol w="1355725">
                  <a:extLst>
                    <a:ext uri="{9D8B030D-6E8A-4147-A177-3AD203B41FA5}">
                      <a16:colId xmlns:a16="http://schemas.microsoft.com/office/drawing/2014/main" val="2382567409"/>
                    </a:ext>
                  </a:extLst>
                </a:gridCol>
              </a:tblGrid>
              <a:tr h="257235">
                <a:tc>
                  <a:txBody>
                    <a:bodyPr/>
                    <a:lstStyle/>
                    <a:p>
                      <a:pPr marL="0" marR="0">
                        <a:spcBef>
                          <a:spcPts val="0"/>
                        </a:spcBef>
                        <a:spcAft>
                          <a:spcPts val="1000"/>
                        </a:spcAft>
                      </a:pPr>
                      <a:r>
                        <a:rPr lang="en-US" sz="1200" dirty="0">
                          <a:effectLst/>
                        </a:rPr>
                        <a:t>Likelihood Component</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19.1</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19.1a</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19.2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19.2a</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5328435"/>
                  </a:ext>
                </a:extLst>
              </a:tr>
              <a:tr h="722581">
                <a:tc>
                  <a:txBody>
                    <a:bodyPr/>
                    <a:lstStyle/>
                    <a:p>
                      <a:pPr marL="0" marR="0">
                        <a:spcBef>
                          <a:spcPts val="0"/>
                        </a:spcBef>
                        <a:spcAft>
                          <a:spcPts val="0"/>
                        </a:spcAft>
                      </a:pPr>
                      <a:r>
                        <a:rPr lang="en-US" sz="1200" dirty="0">
                          <a:effectLst/>
                        </a:rPr>
                        <a:t>Number of  free parameters</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146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146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146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146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608391106"/>
                  </a:ext>
                </a:extLst>
              </a:tr>
              <a:tr h="257235">
                <a:tc>
                  <a:txBody>
                    <a:bodyPr/>
                    <a:lstStyle/>
                    <a:p>
                      <a:pPr marL="0" marR="0">
                        <a:spcBef>
                          <a:spcPts val="0"/>
                        </a:spcBef>
                        <a:spcAft>
                          <a:spcPts val="0"/>
                        </a:spcAft>
                      </a:pPr>
                      <a:r>
                        <a:rPr lang="en-US" sz="1200" dirty="0">
                          <a:effectLst/>
                        </a:rPr>
                        <a:t>Retlencomp</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-1207.43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-1211.77</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-1207.24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-1211.50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806951242"/>
                  </a:ext>
                </a:extLst>
              </a:tr>
              <a:tr h="257235">
                <a:tc>
                  <a:txBody>
                    <a:bodyPr/>
                    <a:lstStyle/>
                    <a:p>
                      <a:pPr marL="0" marR="0">
                        <a:spcBef>
                          <a:spcPts val="0"/>
                        </a:spcBef>
                        <a:spcAft>
                          <a:spcPts val="0"/>
                        </a:spcAft>
                      </a:pPr>
                      <a:r>
                        <a:rPr lang="en-US" sz="1200" dirty="0">
                          <a:effectLst/>
                        </a:rPr>
                        <a:t>Totallencomp</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-1509.29</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-1506.14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-1511.22</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-1508.28</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206670855"/>
                  </a:ext>
                </a:extLst>
              </a:tr>
              <a:tr h="257235">
                <a:tc>
                  <a:txBody>
                    <a:bodyPr/>
                    <a:lstStyle/>
                    <a:p>
                      <a:pPr marL="0" marR="0">
                        <a:spcBef>
                          <a:spcPts val="0"/>
                        </a:spcBef>
                        <a:spcAft>
                          <a:spcPts val="0"/>
                        </a:spcAft>
                      </a:pPr>
                      <a:r>
                        <a:rPr lang="en-US" sz="1200" dirty="0">
                          <a:effectLst/>
                        </a:rPr>
                        <a:t>Observer cpue</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-12.09</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-13.72</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-11.27</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-11.93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910625599"/>
                  </a:ext>
                </a:extLst>
              </a:tr>
              <a:tr h="257235">
                <a:tc>
                  <a:txBody>
                    <a:bodyPr/>
                    <a:lstStyle/>
                    <a:p>
                      <a:pPr marL="0" marR="0">
                        <a:spcBef>
                          <a:spcPts val="0"/>
                        </a:spcBef>
                        <a:spcAft>
                          <a:spcPts val="0"/>
                        </a:spcAft>
                      </a:pPr>
                      <a:r>
                        <a:rPr lang="en-US" sz="1200" dirty="0">
                          <a:effectLst/>
                        </a:rPr>
                        <a:t>RetdcatchB</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5.03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5.14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5.08</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5.19</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64753990"/>
                  </a:ext>
                </a:extLst>
              </a:tr>
              <a:tr h="257235">
                <a:tc>
                  <a:txBody>
                    <a:bodyPr/>
                    <a:lstStyle/>
                    <a:p>
                      <a:pPr marL="0" marR="0">
                        <a:spcBef>
                          <a:spcPts val="0"/>
                        </a:spcBef>
                        <a:spcAft>
                          <a:spcPts val="0"/>
                        </a:spcAft>
                      </a:pPr>
                      <a:r>
                        <a:rPr lang="en-US" sz="1200" dirty="0">
                          <a:effectLst/>
                        </a:rPr>
                        <a:t>TotalcatchB</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45.38</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45.51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45.38</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45.51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6019387"/>
                  </a:ext>
                </a:extLst>
              </a:tr>
              <a:tr h="257235">
                <a:tc>
                  <a:txBody>
                    <a:bodyPr/>
                    <a:lstStyle/>
                    <a:p>
                      <a:pPr marL="0" marR="0">
                        <a:spcBef>
                          <a:spcPts val="0"/>
                        </a:spcBef>
                        <a:spcAft>
                          <a:spcPts val="0"/>
                        </a:spcAft>
                      </a:pPr>
                      <a:r>
                        <a:rPr lang="en-US" sz="1200" dirty="0">
                          <a:effectLst/>
                        </a:rPr>
                        <a:t>GdiscdcatchB</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015528175"/>
                  </a:ext>
                </a:extLst>
              </a:tr>
              <a:tr h="257235">
                <a:tc>
                  <a:txBody>
                    <a:bodyPr/>
                    <a:lstStyle/>
                    <a:p>
                      <a:pPr marL="0" marR="0">
                        <a:spcBef>
                          <a:spcPts val="0"/>
                        </a:spcBef>
                        <a:spcAft>
                          <a:spcPts val="0"/>
                        </a:spcAft>
                      </a:pPr>
                      <a:r>
                        <a:rPr lang="en-US" sz="1200" dirty="0">
                          <a:effectLst/>
                        </a:rPr>
                        <a:t>Rec_dev</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4.61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4.51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4.66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4.56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645967405"/>
                  </a:ext>
                </a:extLst>
              </a:tr>
              <a:tr h="257235">
                <a:tc>
                  <a:txBody>
                    <a:bodyPr/>
                    <a:lstStyle/>
                    <a:p>
                      <a:pPr marL="0" marR="0">
                        <a:spcBef>
                          <a:spcPts val="0"/>
                        </a:spcBef>
                        <a:spcAft>
                          <a:spcPts val="0"/>
                        </a:spcAft>
                      </a:pPr>
                      <a:r>
                        <a:rPr lang="en-US" sz="1200" dirty="0">
                          <a:effectLst/>
                        </a:rPr>
                        <a:t>Pot F_dev</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972634478"/>
                  </a:ext>
                </a:extLst>
              </a:tr>
              <a:tr h="257235">
                <a:tc>
                  <a:txBody>
                    <a:bodyPr/>
                    <a:lstStyle/>
                    <a:p>
                      <a:pPr marL="0" marR="0">
                        <a:spcBef>
                          <a:spcPts val="0"/>
                        </a:spcBef>
                        <a:spcAft>
                          <a:spcPts val="0"/>
                        </a:spcAft>
                      </a:pPr>
                      <a:r>
                        <a:rPr lang="en-US" sz="1200" dirty="0">
                          <a:effectLst/>
                        </a:rPr>
                        <a:t>Gbyc_F_dev</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04001892"/>
                  </a:ext>
                </a:extLst>
              </a:tr>
              <a:tr h="257235">
                <a:tc>
                  <a:txBody>
                    <a:bodyPr/>
                    <a:lstStyle/>
                    <a:p>
                      <a:pPr marL="0" marR="0">
                        <a:spcBef>
                          <a:spcPts val="0"/>
                        </a:spcBef>
                        <a:spcAft>
                          <a:spcPts val="0"/>
                        </a:spcAft>
                      </a:pPr>
                      <a:r>
                        <a:rPr lang="en-US" sz="1200" dirty="0">
                          <a:effectLst/>
                        </a:rPr>
                        <a:t>Tag</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2694.36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2694.34</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2694.41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2694.40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179209654"/>
                  </a:ext>
                </a:extLst>
              </a:tr>
              <a:tr h="257235">
                <a:tc>
                  <a:txBody>
                    <a:bodyPr/>
                    <a:lstStyle/>
                    <a:p>
                      <a:pPr marL="0" marR="0">
                        <a:spcBef>
                          <a:spcPts val="0"/>
                        </a:spcBef>
                        <a:spcAft>
                          <a:spcPts val="0"/>
                        </a:spcAft>
                      </a:pPr>
                      <a:r>
                        <a:rPr lang="en-US" sz="1200" dirty="0">
                          <a:effectLst/>
                        </a:rPr>
                        <a:t>Fishery cpue</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-9.3215</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-5.6533</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-9.3566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-5.6998</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026423369"/>
                  </a:ext>
                </a:extLst>
              </a:tr>
              <a:tr h="257235">
                <a:tc>
                  <a:txBody>
                    <a:bodyPr/>
                    <a:lstStyle/>
                    <a:p>
                      <a:pPr marL="0" marR="0">
                        <a:spcBef>
                          <a:spcPts val="0"/>
                        </a:spcBef>
                        <a:spcAft>
                          <a:spcPts val="0"/>
                        </a:spcAft>
                      </a:pPr>
                      <a:r>
                        <a:rPr lang="en-US" sz="1200" dirty="0">
                          <a:effectLst/>
                        </a:rPr>
                        <a:t>RetcatchN</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0.0021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0.0020</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0.0021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0.0021</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27149402"/>
                  </a:ext>
                </a:extLst>
              </a:tr>
              <a:tr h="257235">
                <a:tc>
                  <a:txBody>
                    <a:bodyPr/>
                    <a:lstStyle/>
                    <a:p>
                      <a:pPr marL="0" marR="0">
                        <a:spcBef>
                          <a:spcPts val="0"/>
                        </a:spcBef>
                        <a:spcAft>
                          <a:spcPts val="0"/>
                        </a:spcAft>
                      </a:pPr>
                      <a:r>
                        <a:rPr lang="en-US" sz="1200" dirty="0">
                          <a:effectLst/>
                        </a:rPr>
                        <a:t>Total</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10.42</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12.29</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10.51</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12.31</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90425399"/>
                  </a:ext>
                </a:extLst>
              </a:tr>
            </a:tbl>
          </a:graphicData>
        </a:graphic>
      </p:graphicFrame>
    </p:spTree>
    <p:extLst>
      <p:ext uri="{BB962C8B-B14F-4D97-AF65-F5344CB8AC3E}">
        <p14:creationId xmlns:p14="http://schemas.microsoft.com/office/powerpoint/2010/main" val="1229790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47</a:t>
            </a:fld>
            <a:endParaRPr lang="en-US" dirty="0"/>
          </a:p>
        </p:txBody>
      </p:sp>
      <p:sp>
        <p:nvSpPr>
          <p:cNvPr id="12" name="TextBox 11"/>
          <p:cNvSpPr txBox="1"/>
          <p:nvPr/>
        </p:nvSpPr>
        <p:spPr>
          <a:xfrm>
            <a:off x="201797" y="144197"/>
            <a:ext cx="8332603" cy="1754326"/>
          </a:xfrm>
          <a:prstGeom prst="rect">
            <a:avLst/>
          </a:prstGeom>
          <a:noFill/>
        </p:spPr>
        <p:txBody>
          <a:bodyPr wrap="square" rtlCol="0">
            <a:spAutoFit/>
          </a:bodyPr>
          <a:lstStyle/>
          <a:p>
            <a:r>
              <a:rPr lang="en-US" dirty="0"/>
              <a:t>Table 25.  Stock status, reference biomass and fishing mortality, OFL (total catch), and ABC for various models for EAG, WAG, and AI golden king crab stock. </a:t>
            </a:r>
          </a:p>
          <a:p>
            <a:r>
              <a:rPr lang="en-US" dirty="0"/>
              <a:t>Biomass, OFL, and ABC are in t.  Current MMB = MMB on 15 Feb. 2020.</a:t>
            </a:r>
          </a:p>
          <a:p>
            <a:endParaRPr lang="en-US" dirty="0"/>
          </a:p>
          <a:p>
            <a:endParaRPr lang="en-US" dirty="0"/>
          </a:p>
        </p:txBody>
      </p:sp>
      <p:sp>
        <p:nvSpPr>
          <p:cNvPr id="14" name="TextBox 13"/>
          <p:cNvSpPr txBox="1"/>
          <p:nvPr/>
        </p:nvSpPr>
        <p:spPr>
          <a:xfrm>
            <a:off x="201796" y="1488639"/>
            <a:ext cx="941203" cy="369332"/>
          </a:xfrm>
          <a:prstGeom prst="rect">
            <a:avLst/>
          </a:prstGeom>
          <a:noFill/>
        </p:spPr>
        <p:txBody>
          <a:bodyPr wrap="square" rtlCol="0">
            <a:spAutoFit/>
          </a:bodyPr>
          <a:lstStyle/>
          <a:p>
            <a:r>
              <a:rPr lang="en-US" dirty="0">
                <a:solidFill>
                  <a:srgbClr val="FF0000"/>
                </a:solidFill>
              </a:rPr>
              <a:t>EAG:</a:t>
            </a:r>
          </a:p>
        </p:txBody>
      </p:sp>
      <p:graphicFrame>
        <p:nvGraphicFramePr>
          <p:cNvPr id="4" name="Table 3">
            <a:extLst>
              <a:ext uri="{FF2B5EF4-FFF2-40B4-BE49-F238E27FC236}">
                <a16:creationId xmlns:a16="http://schemas.microsoft.com/office/drawing/2014/main" id="{93C0E241-2358-40B4-A07E-BAFFFD98AA17}"/>
              </a:ext>
            </a:extLst>
          </p:cNvPr>
          <p:cNvGraphicFramePr>
            <a:graphicFrameLocks noGrp="1"/>
          </p:cNvGraphicFramePr>
          <p:nvPr>
            <p:extLst>
              <p:ext uri="{D42A27DB-BD31-4B8C-83A1-F6EECF244321}">
                <p14:modId xmlns:p14="http://schemas.microsoft.com/office/powerpoint/2010/main" val="2197175032"/>
              </p:ext>
            </p:extLst>
          </p:nvPr>
        </p:nvGraphicFramePr>
        <p:xfrm>
          <a:off x="1143000" y="2057400"/>
          <a:ext cx="7205656" cy="3167317"/>
        </p:xfrm>
        <a:graphic>
          <a:graphicData uri="http://schemas.openxmlformats.org/drawingml/2006/table">
            <a:tbl>
              <a:tblPr firstRow="1" firstCol="1" bandRow="1">
                <a:tableStyleId>{5C22544A-7EE6-4342-B048-85BDC9FD1C3A}</a:tableStyleId>
              </a:tblPr>
              <a:tblGrid>
                <a:gridCol w="709170">
                  <a:extLst>
                    <a:ext uri="{9D8B030D-6E8A-4147-A177-3AD203B41FA5}">
                      <a16:colId xmlns:a16="http://schemas.microsoft.com/office/drawing/2014/main" val="2350341440"/>
                    </a:ext>
                  </a:extLst>
                </a:gridCol>
                <a:gridCol w="496942">
                  <a:extLst>
                    <a:ext uri="{9D8B030D-6E8A-4147-A177-3AD203B41FA5}">
                      <a16:colId xmlns:a16="http://schemas.microsoft.com/office/drawing/2014/main" val="3340641339"/>
                    </a:ext>
                  </a:extLst>
                </a:gridCol>
                <a:gridCol w="843773">
                  <a:extLst>
                    <a:ext uri="{9D8B030D-6E8A-4147-A177-3AD203B41FA5}">
                      <a16:colId xmlns:a16="http://schemas.microsoft.com/office/drawing/2014/main" val="2657784421"/>
                    </a:ext>
                  </a:extLst>
                </a:gridCol>
                <a:gridCol w="736171">
                  <a:extLst>
                    <a:ext uri="{9D8B030D-6E8A-4147-A177-3AD203B41FA5}">
                      <a16:colId xmlns:a16="http://schemas.microsoft.com/office/drawing/2014/main" val="3997083989"/>
                    </a:ext>
                  </a:extLst>
                </a:gridCol>
                <a:gridCol w="762000">
                  <a:extLst>
                    <a:ext uri="{9D8B030D-6E8A-4147-A177-3AD203B41FA5}">
                      <a16:colId xmlns:a16="http://schemas.microsoft.com/office/drawing/2014/main" val="2735048913"/>
                    </a:ext>
                  </a:extLst>
                </a:gridCol>
                <a:gridCol w="738067">
                  <a:extLst>
                    <a:ext uri="{9D8B030D-6E8A-4147-A177-3AD203B41FA5}">
                      <a16:colId xmlns:a16="http://schemas.microsoft.com/office/drawing/2014/main" val="867238194"/>
                    </a:ext>
                  </a:extLst>
                </a:gridCol>
                <a:gridCol w="745413">
                  <a:extLst>
                    <a:ext uri="{9D8B030D-6E8A-4147-A177-3AD203B41FA5}">
                      <a16:colId xmlns:a16="http://schemas.microsoft.com/office/drawing/2014/main" val="342196310"/>
                    </a:ext>
                  </a:extLst>
                </a:gridCol>
                <a:gridCol w="931766">
                  <a:extLst>
                    <a:ext uri="{9D8B030D-6E8A-4147-A177-3AD203B41FA5}">
                      <a16:colId xmlns:a16="http://schemas.microsoft.com/office/drawing/2014/main" val="4191532427"/>
                    </a:ext>
                  </a:extLst>
                </a:gridCol>
                <a:gridCol w="1242354">
                  <a:extLst>
                    <a:ext uri="{9D8B030D-6E8A-4147-A177-3AD203B41FA5}">
                      <a16:colId xmlns:a16="http://schemas.microsoft.com/office/drawing/2014/main" val="3358170601"/>
                    </a:ext>
                  </a:extLst>
                </a:gridCol>
              </a:tblGrid>
              <a:tr h="760121">
                <a:tc>
                  <a:txBody>
                    <a:bodyPr/>
                    <a:lstStyle/>
                    <a:p>
                      <a:pPr marL="0" marR="0" algn="ctr">
                        <a:lnSpc>
                          <a:spcPct val="150000"/>
                        </a:lnSpc>
                        <a:spcBef>
                          <a:spcPts val="0"/>
                        </a:spcBef>
                        <a:spcAft>
                          <a:spcPts val="0"/>
                        </a:spcAft>
                      </a:pPr>
                      <a:r>
                        <a:rPr lang="en-US" sz="1200" dirty="0">
                          <a:effectLst/>
                        </a:rPr>
                        <a:t>Model</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Tier</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MMB</a:t>
                      </a:r>
                      <a:r>
                        <a:rPr lang="en-US" sz="1200" baseline="-25000" dirty="0">
                          <a:effectLst/>
                        </a:rPr>
                        <a:t>35%</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Current MMB</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MMB/</a:t>
                      </a:r>
                      <a:endParaRPr lang="en-US" sz="1100" dirty="0">
                        <a:effectLst/>
                      </a:endParaRPr>
                    </a:p>
                    <a:p>
                      <a:pPr marL="0" marR="0" algn="ctr">
                        <a:lnSpc>
                          <a:spcPct val="150000"/>
                        </a:lnSpc>
                        <a:spcBef>
                          <a:spcPts val="0"/>
                        </a:spcBef>
                        <a:spcAft>
                          <a:spcPts val="0"/>
                        </a:spcAft>
                      </a:pPr>
                      <a:r>
                        <a:rPr lang="en-US" sz="1200" dirty="0">
                          <a:effectLst/>
                        </a:rPr>
                        <a:t>MMB</a:t>
                      </a:r>
                      <a:r>
                        <a:rPr lang="en-US" sz="1200" baseline="-25000" dirty="0">
                          <a:effectLst/>
                        </a:rPr>
                        <a:t>35%</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F</a:t>
                      </a:r>
                      <a:r>
                        <a:rPr lang="en-US" sz="1200" baseline="-25000" dirty="0">
                          <a:effectLst/>
                        </a:rPr>
                        <a:t>OFL</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F</a:t>
                      </a:r>
                      <a:r>
                        <a:rPr lang="en-US" sz="1200" baseline="-25000" dirty="0">
                          <a:effectLst/>
                        </a:rPr>
                        <a:t>35%</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 </a:t>
                      </a:r>
                      <a:endParaRPr lang="en-US" sz="1100" dirty="0">
                        <a:effectLst/>
                      </a:endParaRPr>
                    </a:p>
                    <a:p>
                      <a:pPr marL="0" marR="0" algn="ctr">
                        <a:lnSpc>
                          <a:spcPct val="150000"/>
                        </a:lnSpc>
                        <a:spcBef>
                          <a:spcPts val="0"/>
                        </a:spcBef>
                        <a:spcAft>
                          <a:spcPts val="0"/>
                        </a:spcAft>
                      </a:pPr>
                      <a:r>
                        <a:rPr lang="en-US" sz="1200" dirty="0">
                          <a:effectLst/>
                        </a:rPr>
                        <a:t> </a:t>
                      </a:r>
                      <a:endParaRPr lang="en-US" sz="1100" dirty="0">
                        <a:effectLst/>
                      </a:endParaRPr>
                    </a:p>
                    <a:p>
                      <a:pPr marL="0" marR="0" algn="ctr">
                        <a:lnSpc>
                          <a:spcPct val="150000"/>
                        </a:lnSpc>
                        <a:spcBef>
                          <a:spcPts val="0"/>
                        </a:spcBef>
                        <a:spcAft>
                          <a:spcPts val="0"/>
                        </a:spcAft>
                      </a:pPr>
                      <a:r>
                        <a:rPr lang="en-US" sz="1200" dirty="0">
                          <a:effectLst/>
                        </a:rPr>
                        <a:t>OFL</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dirty="0">
                          <a:effectLst/>
                        </a:rPr>
                        <a:t> </a:t>
                      </a:r>
                      <a:endParaRPr lang="en-US" sz="1100" dirty="0">
                        <a:effectLst/>
                      </a:endParaRPr>
                    </a:p>
                    <a:p>
                      <a:pPr marL="0" marR="0" algn="ctr">
                        <a:lnSpc>
                          <a:spcPct val="150000"/>
                        </a:lnSpc>
                        <a:spcBef>
                          <a:spcPts val="0"/>
                        </a:spcBef>
                        <a:spcAft>
                          <a:spcPts val="0"/>
                        </a:spcAft>
                      </a:pPr>
                      <a:r>
                        <a:rPr lang="en-US" sz="1200" dirty="0">
                          <a:effectLst/>
                        </a:rPr>
                        <a:t>ABC</a:t>
                      </a:r>
                      <a:endParaRPr lang="en-US" sz="1100" dirty="0">
                        <a:effectLst/>
                      </a:endParaRPr>
                    </a:p>
                    <a:p>
                      <a:pPr marL="0" marR="0" algn="ctr">
                        <a:lnSpc>
                          <a:spcPct val="150000"/>
                        </a:lnSpc>
                        <a:spcBef>
                          <a:spcPts val="0"/>
                        </a:spcBef>
                        <a:spcAft>
                          <a:spcPts val="0"/>
                        </a:spcAft>
                      </a:pPr>
                      <a:r>
                        <a:rPr lang="en-US" sz="1200" dirty="0">
                          <a:effectLst/>
                        </a:rPr>
                        <a:t>(0.75*OFL)</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62766785"/>
                  </a:ext>
                </a:extLst>
              </a:tr>
              <a:tr h="175991">
                <a:tc>
                  <a:txBody>
                    <a:bodyPr/>
                    <a:lstStyle/>
                    <a:p>
                      <a:pPr marL="0" marR="0" algn="ctr">
                        <a:spcBef>
                          <a:spcPts val="0"/>
                        </a:spcBef>
                        <a:spcAft>
                          <a:spcPts val="0"/>
                        </a:spcAft>
                      </a:pPr>
                      <a:r>
                        <a:rPr lang="en-US" sz="1200" dirty="0">
                          <a:effectLst/>
                        </a:rPr>
                        <a:t>19.1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6,650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9,834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3,276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2,457</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88372417"/>
                  </a:ext>
                </a:extLst>
              </a:tr>
              <a:tr h="175991">
                <a:tc>
                  <a:txBody>
                    <a:bodyPr/>
                    <a:lstStyle/>
                    <a:p>
                      <a:pPr marL="0" marR="0" algn="ctr">
                        <a:spcBef>
                          <a:spcPts val="0"/>
                        </a:spcBef>
                        <a:spcAft>
                          <a:spcPts val="0"/>
                        </a:spcAft>
                      </a:pPr>
                      <a:r>
                        <a:rPr lang="en-US" sz="1200" dirty="0">
                          <a:effectLst/>
                        </a:rPr>
                        <a:t>19.1a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6,749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9,827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3,277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2,458</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49644490"/>
                  </a:ext>
                </a:extLst>
              </a:tr>
              <a:tr h="175991">
                <a:tc>
                  <a:txBody>
                    <a:bodyPr/>
                    <a:lstStyle/>
                    <a:p>
                      <a:pPr marL="0" marR="0" algn="ctr">
                        <a:spcBef>
                          <a:spcPts val="0"/>
                        </a:spcBef>
                        <a:spcAft>
                          <a:spcPts val="0"/>
                        </a:spcAft>
                      </a:pPr>
                      <a:r>
                        <a:rPr lang="en-US" sz="1200" dirty="0">
                          <a:effectLst/>
                        </a:rPr>
                        <a:t>19.1b</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5,228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7,337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3,066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2,300</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7805069"/>
                  </a:ext>
                </a:extLst>
              </a:tr>
              <a:tr h="175991">
                <a:tc>
                  <a:txBody>
                    <a:bodyPr/>
                    <a:lstStyle/>
                    <a:p>
                      <a:pPr marL="0" marR="0" algn="ctr">
                        <a:spcBef>
                          <a:spcPts val="0"/>
                        </a:spcBef>
                        <a:spcAft>
                          <a:spcPts val="0"/>
                        </a:spcAft>
                      </a:pPr>
                      <a:r>
                        <a:rPr lang="en-US" sz="1200" dirty="0">
                          <a:effectLst/>
                        </a:rPr>
                        <a:t>19.1ba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7.085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10,115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1.43</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0.75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0.75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3,789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2,842</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77492687"/>
                  </a:ext>
                </a:extLst>
              </a:tr>
              <a:tr h="175991">
                <a:tc>
                  <a:txBody>
                    <a:bodyPr/>
                    <a:lstStyle/>
                    <a:p>
                      <a:pPr marL="0" marR="0" algn="ctr">
                        <a:spcBef>
                          <a:spcPts val="0"/>
                        </a:spcBef>
                        <a:spcAft>
                          <a:spcPts val="0"/>
                        </a:spcAft>
                      </a:pPr>
                      <a:r>
                        <a:rPr lang="en-US" sz="1200" dirty="0">
                          <a:effectLst/>
                        </a:rPr>
                        <a:t>19.1c</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6,899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9,913</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3,440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2,580</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0132031"/>
                  </a:ext>
                </a:extLst>
              </a:tr>
              <a:tr h="175991">
                <a:tc>
                  <a:txBody>
                    <a:bodyPr/>
                    <a:lstStyle/>
                    <a:p>
                      <a:pPr marL="0" marR="0" algn="ctr">
                        <a:spcBef>
                          <a:spcPts val="0"/>
                        </a:spcBef>
                        <a:spcAft>
                          <a:spcPts val="0"/>
                        </a:spcAft>
                      </a:pPr>
                      <a:r>
                        <a:rPr lang="en-US" sz="1200" dirty="0">
                          <a:effectLst/>
                        </a:rPr>
                        <a:t>19.1ca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7,102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10,145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1.43</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0.76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0.76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3,826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2,870</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02818494"/>
                  </a:ext>
                </a:extLst>
              </a:tr>
              <a:tr h="175991">
                <a:tc>
                  <a:txBody>
                    <a:bodyPr/>
                    <a:lstStyle/>
                    <a:p>
                      <a:pPr marL="0" marR="0" algn="ctr">
                        <a:spcBef>
                          <a:spcPts val="0"/>
                        </a:spcBef>
                        <a:spcAft>
                          <a:spcPts val="0"/>
                        </a:spcAft>
                      </a:pPr>
                      <a:r>
                        <a:rPr lang="en-US" sz="1200" dirty="0">
                          <a:effectLst/>
                        </a:rPr>
                        <a:t>19.1d</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6,644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8,247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1.24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2,641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1,981</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49581517"/>
                  </a:ext>
                </a:extLst>
              </a:tr>
              <a:tr h="175991">
                <a:tc>
                  <a:txBody>
                    <a:bodyPr/>
                    <a:lstStyle/>
                    <a:p>
                      <a:pPr marL="0" marR="0" algn="ctr">
                        <a:spcBef>
                          <a:spcPts val="0"/>
                        </a:spcBef>
                        <a:spcAft>
                          <a:spcPts val="0"/>
                        </a:spcAft>
                      </a:pPr>
                      <a:r>
                        <a:rPr lang="en-US" sz="1200" dirty="0">
                          <a:effectLst/>
                        </a:rPr>
                        <a:t>19.2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6,706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10,031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1.50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3,352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2,514</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53915397"/>
                  </a:ext>
                </a:extLst>
              </a:tr>
              <a:tr h="175991">
                <a:tc>
                  <a:txBody>
                    <a:bodyPr/>
                    <a:lstStyle/>
                    <a:p>
                      <a:pPr marL="0" marR="0" algn="ctr">
                        <a:spcBef>
                          <a:spcPts val="0"/>
                        </a:spcBef>
                        <a:spcAft>
                          <a:spcPts val="0"/>
                        </a:spcAft>
                      </a:pPr>
                      <a:r>
                        <a:rPr lang="en-US" sz="1200" dirty="0">
                          <a:effectLst/>
                        </a:rPr>
                        <a:t>19.2a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6,808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10,015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3,347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2,510</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10627651"/>
                  </a:ext>
                </a:extLst>
              </a:tr>
              <a:tr h="175991">
                <a:tc>
                  <a:txBody>
                    <a:bodyPr/>
                    <a:lstStyle/>
                    <a:p>
                      <a:pPr marL="0" marR="0" algn="ctr">
                        <a:spcBef>
                          <a:spcPts val="0"/>
                        </a:spcBef>
                        <a:spcAft>
                          <a:spcPts val="0"/>
                        </a:spcAft>
                      </a:pPr>
                      <a:r>
                        <a:rPr lang="en-US" sz="1200" dirty="0">
                          <a:effectLst/>
                        </a:rPr>
                        <a:t>19.2b</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5,278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7,482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3,128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2,346</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52017913"/>
                  </a:ext>
                </a:extLst>
              </a:tr>
              <a:tr h="175991">
                <a:tc>
                  <a:txBody>
                    <a:bodyPr/>
                    <a:lstStyle/>
                    <a:p>
                      <a:pPr marL="0" marR="0" algn="ctr">
                        <a:spcBef>
                          <a:spcPts val="0"/>
                        </a:spcBef>
                        <a:spcAft>
                          <a:spcPts val="0"/>
                        </a:spcAft>
                      </a:pPr>
                      <a:r>
                        <a:rPr lang="en-US" sz="1200" dirty="0">
                          <a:effectLst/>
                        </a:rPr>
                        <a:t>19.2ba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7,135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10,287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0.74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0.74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3,879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2,909</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73924192"/>
                  </a:ext>
                </a:extLst>
              </a:tr>
              <a:tr h="175991">
                <a:tc>
                  <a:txBody>
                    <a:bodyPr/>
                    <a:lstStyle/>
                    <a:p>
                      <a:pPr marL="0" marR="0" algn="ctr">
                        <a:spcBef>
                          <a:spcPts val="0"/>
                        </a:spcBef>
                        <a:spcAft>
                          <a:spcPts val="0"/>
                        </a:spcAft>
                      </a:pPr>
                      <a:r>
                        <a:rPr lang="en-US" sz="1200" dirty="0">
                          <a:effectLst/>
                        </a:rPr>
                        <a:t>19.2c</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6,910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10,054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3,558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2,668</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14076964"/>
                  </a:ext>
                </a:extLst>
              </a:tr>
              <a:tr h="175991">
                <a:tc>
                  <a:txBody>
                    <a:bodyPr/>
                    <a:lstStyle/>
                    <a:p>
                      <a:pPr marL="0" marR="0" algn="ctr">
                        <a:spcBef>
                          <a:spcPts val="0"/>
                        </a:spcBef>
                        <a:spcAft>
                          <a:spcPts val="0"/>
                        </a:spcAft>
                      </a:pPr>
                      <a:r>
                        <a:rPr lang="en-US" sz="1200" dirty="0">
                          <a:effectLst/>
                        </a:rPr>
                        <a:t>19.2ca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7,151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10,317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0.75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0.75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3,918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2,939</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62342082"/>
                  </a:ext>
                </a:extLst>
              </a:tr>
            </a:tbl>
          </a:graphicData>
        </a:graphic>
      </p:graphicFrame>
    </p:spTree>
    <p:extLst>
      <p:ext uri="{BB962C8B-B14F-4D97-AF65-F5344CB8AC3E}">
        <p14:creationId xmlns:p14="http://schemas.microsoft.com/office/powerpoint/2010/main" val="3980010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48</a:t>
            </a:fld>
            <a:endParaRPr lang="en-US" dirty="0"/>
          </a:p>
        </p:txBody>
      </p:sp>
      <p:sp>
        <p:nvSpPr>
          <p:cNvPr id="12" name="TextBox 11"/>
          <p:cNvSpPr txBox="1"/>
          <p:nvPr/>
        </p:nvSpPr>
        <p:spPr>
          <a:xfrm>
            <a:off x="201797" y="144197"/>
            <a:ext cx="8332603" cy="646331"/>
          </a:xfrm>
          <a:prstGeom prst="rect">
            <a:avLst/>
          </a:prstGeom>
          <a:noFill/>
        </p:spPr>
        <p:txBody>
          <a:bodyPr wrap="square" rtlCol="0">
            <a:spAutoFit/>
          </a:bodyPr>
          <a:lstStyle/>
          <a:p>
            <a:r>
              <a:rPr lang="en-US" dirty="0"/>
              <a:t>Table 25 continued. </a:t>
            </a:r>
          </a:p>
          <a:p>
            <a:endParaRPr lang="en-US" dirty="0"/>
          </a:p>
        </p:txBody>
      </p:sp>
      <p:sp>
        <p:nvSpPr>
          <p:cNvPr id="14" name="TextBox 13"/>
          <p:cNvSpPr txBox="1"/>
          <p:nvPr/>
        </p:nvSpPr>
        <p:spPr>
          <a:xfrm>
            <a:off x="304800" y="934724"/>
            <a:ext cx="941203" cy="369332"/>
          </a:xfrm>
          <a:prstGeom prst="rect">
            <a:avLst/>
          </a:prstGeom>
          <a:noFill/>
        </p:spPr>
        <p:txBody>
          <a:bodyPr wrap="square" rtlCol="0">
            <a:spAutoFit/>
          </a:bodyPr>
          <a:lstStyle/>
          <a:p>
            <a:r>
              <a:rPr lang="en-US" dirty="0">
                <a:solidFill>
                  <a:srgbClr val="FF0000"/>
                </a:solidFill>
              </a:rPr>
              <a:t>WAG:</a:t>
            </a:r>
          </a:p>
        </p:txBody>
      </p:sp>
      <p:graphicFrame>
        <p:nvGraphicFramePr>
          <p:cNvPr id="2" name="Table 1">
            <a:extLst>
              <a:ext uri="{FF2B5EF4-FFF2-40B4-BE49-F238E27FC236}">
                <a16:creationId xmlns:a16="http://schemas.microsoft.com/office/drawing/2014/main" id="{67DD4AB8-FE3C-486A-BE79-A1E9FBB76830}"/>
              </a:ext>
            </a:extLst>
          </p:cNvPr>
          <p:cNvGraphicFramePr>
            <a:graphicFrameLocks noGrp="1"/>
          </p:cNvGraphicFramePr>
          <p:nvPr>
            <p:extLst>
              <p:ext uri="{D42A27DB-BD31-4B8C-83A1-F6EECF244321}">
                <p14:modId xmlns:p14="http://schemas.microsoft.com/office/powerpoint/2010/main" val="1409891306"/>
              </p:ext>
            </p:extLst>
          </p:nvPr>
        </p:nvGraphicFramePr>
        <p:xfrm>
          <a:off x="1246003" y="609600"/>
          <a:ext cx="6629400" cy="3070352"/>
        </p:xfrm>
        <a:graphic>
          <a:graphicData uri="http://schemas.openxmlformats.org/drawingml/2006/table">
            <a:tbl>
              <a:tblPr firstRow="1" firstCol="1" bandRow="1">
                <a:tableStyleId>{5C22544A-7EE6-4342-B048-85BDC9FD1C3A}</a:tableStyleId>
              </a:tblPr>
              <a:tblGrid>
                <a:gridCol w="742950">
                  <a:extLst>
                    <a:ext uri="{9D8B030D-6E8A-4147-A177-3AD203B41FA5}">
                      <a16:colId xmlns:a16="http://schemas.microsoft.com/office/drawing/2014/main" val="641455739"/>
                    </a:ext>
                  </a:extLst>
                </a:gridCol>
                <a:gridCol w="457200">
                  <a:extLst>
                    <a:ext uri="{9D8B030D-6E8A-4147-A177-3AD203B41FA5}">
                      <a16:colId xmlns:a16="http://schemas.microsoft.com/office/drawing/2014/main" val="1686846380"/>
                    </a:ext>
                  </a:extLst>
                </a:gridCol>
                <a:gridCol w="685800">
                  <a:extLst>
                    <a:ext uri="{9D8B030D-6E8A-4147-A177-3AD203B41FA5}">
                      <a16:colId xmlns:a16="http://schemas.microsoft.com/office/drawing/2014/main" val="2615094685"/>
                    </a:ext>
                  </a:extLst>
                </a:gridCol>
                <a:gridCol w="628650">
                  <a:extLst>
                    <a:ext uri="{9D8B030D-6E8A-4147-A177-3AD203B41FA5}">
                      <a16:colId xmlns:a16="http://schemas.microsoft.com/office/drawing/2014/main" val="3976283963"/>
                    </a:ext>
                  </a:extLst>
                </a:gridCol>
                <a:gridCol w="685800">
                  <a:extLst>
                    <a:ext uri="{9D8B030D-6E8A-4147-A177-3AD203B41FA5}">
                      <a16:colId xmlns:a16="http://schemas.microsoft.com/office/drawing/2014/main" val="912323510"/>
                    </a:ext>
                  </a:extLst>
                </a:gridCol>
                <a:gridCol w="742950">
                  <a:extLst>
                    <a:ext uri="{9D8B030D-6E8A-4147-A177-3AD203B41FA5}">
                      <a16:colId xmlns:a16="http://schemas.microsoft.com/office/drawing/2014/main" val="3298162928"/>
                    </a:ext>
                  </a:extLst>
                </a:gridCol>
                <a:gridCol w="685800">
                  <a:extLst>
                    <a:ext uri="{9D8B030D-6E8A-4147-A177-3AD203B41FA5}">
                      <a16:colId xmlns:a16="http://schemas.microsoft.com/office/drawing/2014/main" val="344200999"/>
                    </a:ext>
                  </a:extLst>
                </a:gridCol>
                <a:gridCol w="857250">
                  <a:extLst>
                    <a:ext uri="{9D8B030D-6E8A-4147-A177-3AD203B41FA5}">
                      <a16:colId xmlns:a16="http://schemas.microsoft.com/office/drawing/2014/main" val="1382172660"/>
                    </a:ext>
                  </a:extLst>
                </a:gridCol>
                <a:gridCol w="1143000">
                  <a:extLst>
                    <a:ext uri="{9D8B030D-6E8A-4147-A177-3AD203B41FA5}">
                      <a16:colId xmlns:a16="http://schemas.microsoft.com/office/drawing/2014/main" val="3600913575"/>
                    </a:ext>
                  </a:extLst>
                </a:gridCol>
              </a:tblGrid>
              <a:tr h="0">
                <a:tc>
                  <a:txBody>
                    <a:bodyPr/>
                    <a:lstStyle/>
                    <a:p>
                      <a:pPr marL="0" marR="0" algn="ctr">
                        <a:lnSpc>
                          <a:spcPct val="150000"/>
                        </a:lnSpc>
                        <a:spcBef>
                          <a:spcPts val="0"/>
                        </a:spcBef>
                        <a:spcAft>
                          <a:spcPts val="0"/>
                        </a:spcAft>
                      </a:pPr>
                      <a:r>
                        <a:rPr lang="en-US" sz="1200" dirty="0">
                          <a:effectLst/>
                        </a:rPr>
                        <a:t>Model</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Tier</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MMB</a:t>
                      </a:r>
                      <a:r>
                        <a:rPr lang="en-US" sz="1200" baseline="-25000" dirty="0">
                          <a:effectLst/>
                        </a:rPr>
                        <a:t>35%</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Current MMB</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MMB/</a:t>
                      </a:r>
                      <a:endParaRPr lang="en-US" sz="1100" dirty="0">
                        <a:effectLst/>
                      </a:endParaRPr>
                    </a:p>
                    <a:p>
                      <a:pPr marL="0" marR="0" algn="ctr">
                        <a:lnSpc>
                          <a:spcPct val="150000"/>
                        </a:lnSpc>
                        <a:spcBef>
                          <a:spcPts val="0"/>
                        </a:spcBef>
                        <a:spcAft>
                          <a:spcPts val="0"/>
                        </a:spcAft>
                      </a:pPr>
                      <a:r>
                        <a:rPr lang="en-US" sz="1200" dirty="0">
                          <a:effectLst/>
                        </a:rPr>
                        <a:t>MMB</a:t>
                      </a:r>
                      <a:r>
                        <a:rPr lang="en-US" sz="1200" baseline="-25000" dirty="0">
                          <a:effectLst/>
                        </a:rPr>
                        <a:t>35%</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F</a:t>
                      </a:r>
                      <a:r>
                        <a:rPr lang="en-US" sz="1200" baseline="-25000" dirty="0">
                          <a:effectLst/>
                        </a:rPr>
                        <a:t>OFL</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F</a:t>
                      </a:r>
                      <a:r>
                        <a:rPr lang="en-US" sz="1200" baseline="-25000" dirty="0">
                          <a:effectLst/>
                        </a:rPr>
                        <a:t>35%</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 </a:t>
                      </a:r>
                      <a:endParaRPr lang="en-US" sz="1100" dirty="0">
                        <a:effectLst/>
                      </a:endParaRPr>
                    </a:p>
                    <a:p>
                      <a:pPr marL="0" marR="0" algn="ctr">
                        <a:lnSpc>
                          <a:spcPct val="150000"/>
                        </a:lnSpc>
                        <a:spcBef>
                          <a:spcPts val="0"/>
                        </a:spcBef>
                        <a:spcAft>
                          <a:spcPts val="0"/>
                        </a:spcAft>
                      </a:pPr>
                      <a:r>
                        <a:rPr lang="en-US" sz="1200" dirty="0">
                          <a:effectLst/>
                        </a:rPr>
                        <a:t> </a:t>
                      </a:r>
                      <a:endParaRPr lang="en-US" sz="1100" dirty="0">
                        <a:effectLst/>
                      </a:endParaRPr>
                    </a:p>
                    <a:p>
                      <a:pPr marL="0" marR="0" algn="ctr">
                        <a:lnSpc>
                          <a:spcPct val="150000"/>
                        </a:lnSpc>
                        <a:spcBef>
                          <a:spcPts val="0"/>
                        </a:spcBef>
                        <a:spcAft>
                          <a:spcPts val="0"/>
                        </a:spcAft>
                      </a:pPr>
                      <a:r>
                        <a:rPr lang="en-US" sz="1200" dirty="0">
                          <a:effectLst/>
                        </a:rPr>
                        <a:t>OFL</a:t>
                      </a:r>
                      <a:endParaRPr lang="en-US"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dirty="0">
                          <a:effectLst/>
                        </a:rPr>
                        <a:t> </a:t>
                      </a:r>
                      <a:endParaRPr lang="en-US" sz="1100" dirty="0">
                        <a:effectLst/>
                      </a:endParaRPr>
                    </a:p>
                    <a:p>
                      <a:pPr marL="0" marR="0" algn="ctr">
                        <a:lnSpc>
                          <a:spcPct val="150000"/>
                        </a:lnSpc>
                        <a:spcBef>
                          <a:spcPts val="0"/>
                        </a:spcBef>
                        <a:spcAft>
                          <a:spcPts val="0"/>
                        </a:spcAft>
                      </a:pPr>
                      <a:r>
                        <a:rPr lang="en-US" sz="1200" dirty="0">
                          <a:effectLst/>
                        </a:rPr>
                        <a:t>ABC</a:t>
                      </a:r>
                      <a:endParaRPr lang="en-US" sz="1100" dirty="0">
                        <a:effectLst/>
                      </a:endParaRPr>
                    </a:p>
                    <a:p>
                      <a:pPr marL="0" marR="0" algn="ctr">
                        <a:lnSpc>
                          <a:spcPct val="150000"/>
                        </a:lnSpc>
                        <a:spcBef>
                          <a:spcPts val="0"/>
                        </a:spcBef>
                        <a:spcAft>
                          <a:spcPts val="0"/>
                        </a:spcAft>
                      </a:pPr>
                      <a:r>
                        <a:rPr lang="en-US" sz="1200" dirty="0">
                          <a:effectLst/>
                        </a:rPr>
                        <a:t>(0.75*OFL)</a:t>
                      </a:r>
                      <a:endParaRPr lang="en-US"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107685"/>
                  </a:ext>
                </a:extLst>
              </a:tr>
              <a:tr h="153670">
                <a:tc>
                  <a:txBody>
                    <a:bodyPr/>
                    <a:lstStyle/>
                    <a:p>
                      <a:pPr marL="0" marR="0" algn="ctr">
                        <a:spcBef>
                          <a:spcPts val="0"/>
                        </a:spcBef>
                        <a:spcAft>
                          <a:spcPts val="0"/>
                        </a:spcAft>
                      </a:pPr>
                      <a:r>
                        <a:rPr lang="en-US" sz="1200" dirty="0">
                          <a:effectLst/>
                        </a:rPr>
                        <a:t>19.1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5,247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5,821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1,783</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1,337</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72567421"/>
                  </a:ext>
                </a:extLst>
              </a:tr>
              <a:tr h="200025">
                <a:tc>
                  <a:txBody>
                    <a:bodyPr/>
                    <a:lstStyle/>
                    <a:p>
                      <a:pPr marL="0" marR="0" algn="ctr">
                        <a:spcBef>
                          <a:spcPts val="0"/>
                        </a:spcBef>
                        <a:spcAft>
                          <a:spcPts val="0"/>
                        </a:spcAft>
                      </a:pPr>
                      <a:r>
                        <a:rPr lang="en-US" sz="1200" dirty="0">
                          <a:effectLst/>
                        </a:rPr>
                        <a:t>19.1a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5,369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5,829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1,784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1,249</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3381427"/>
                  </a:ext>
                </a:extLst>
              </a:tr>
              <a:tr h="200025">
                <a:tc>
                  <a:txBody>
                    <a:bodyPr/>
                    <a:lstStyle/>
                    <a:p>
                      <a:pPr marL="0" marR="0" algn="ctr">
                        <a:spcBef>
                          <a:spcPts val="0"/>
                        </a:spcBef>
                        <a:spcAft>
                          <a:spcPts val="0"/>
                        </a:spcAft>
                      </a:pPr>
                      <a:r>
                        <a:rPr lang="en-US" sz="1200" dirty="0">
                          <a:effectLst/>
                        </a:rPr>
                        <a:t>19.1b</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4,141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4,439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1,682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1,262</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37221915"/>
                  </a:ext>
                </a:extLst>
              </a:tr>
              <a:tr h="200025">
                <a:tc>
                  <a:txBody>
                    <a:bodyPr/>
                    <a:lstStyle/>
                    <a:p>
                      <a:pPr marL="0" marR="0" algn="ctr">
                        <a:spcBef>
                          <a:spcPts val="0"/>
                        </a:spcBef>
                        <a:spcAft>
                          <a:spcPts val="0"/>
                        </a:spcAft>
                      </a:pPr>
                      <a:r>
                        <a:rPr lang="en-US" sz="1200" dirty="0">
                          <a:effectLst/>
                        </a:rPr>
                        <a:t>19.1ba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5,591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6,230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2,094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1,570</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1561666"/>
                  </a:ext>
                </a:extLst>
              </a:tr>
              <a:tr h="200025">
                <a:tc>
                  <a:txBody>
                    <a:bodyPr/>
                    <a:lstStyle/>
                    <a:p>
                      <a:pPr marL="0" marR="0" algn="ctr">
                        <a:spcBef>
                          <a:spcPts val="0"/>
                        </a:spcBef>
                        <a:spcAft>
                          <a:spcPts val="0"/>
                        </a:spcAft>
                      </a:pPr>
                      <a:r>
                        <a:rPr lang="en-US" sz="1200" dirty="0">
                          <a:effectLst/>
                        </a:rPr>
                        <a:t>19.1c</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5,427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5,978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1,907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1,431</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0236522"/>
                  </a:ext>
                </a:extLst>
              </a:tr>
              <a:tr h="200025">
                <a:tc>
                  <a:txBody>
                    <a:bodyPr/>
                    <a:lstStyle/>
                    <a:p>
                      <a:pPr marL="0" marR="0" algn="ctr">
                        <a:spcBef>
                          <a:spcPts val="0"/>
                        </a:spcBef>
                        <a:spcAft>
                          <a:spcPts val="0"/>
                        </a:spcAft>
                      </a:pPr>
                      <a:r>
                        <a:rPr lang="en-US" sz="1200" dirty="0">
                          <a:effectLst/>
                        </a:rPr>
                        <a:t>19.1ca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5,634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6,274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2,094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1,570</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1109678"/>
                  </a:ext>
                </a:extLst>
              </a:tr>
              <a:tr h="148590">
                <a:tc>
                  <a:txBody>
                    <a:bodyPr/>
                    <a:lstStyle/>
                    <a:p>
                      <a:pPr marL="0" marR="0" algn="ctr">
                        <a:spcBef>
                          <a:spcPts val="0"/>
                        </a:spcBef>
                        <a:spcAft>
                          <a:spcPts val="0"/>
                        </a:spcAft>
                      </a:pPr>
                      <a:r>
                        <a:rPr lang="en-US" sz="1200" dirty="0">
                          <a:effectLst/>
                        </a:rPr>
                        <a:t>19.2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dirty="0">
                          <a:effectLst/>
                        </a:rPr>
                        <a:t>   5,248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5,866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1,798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1,349</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83189672"/>
                  </a:ext>
                </a:extLst>
              </a:tr>
              <a:tr h="148590">
                <a:tc>
                  <a:txBody>
                    <a:bodyPr/>
                    <a:lstStyle/>
                    <a:p>
                      <a:pPr marL="0" marR="0" algn="ctr">
                        <a:spcBef>
                          <a:spcPts val="0"/>
                        </a:spcBef>
                        <a:spcAft>
                          <a:spcPts val="0"/>
                        </a:spcAft>
                      </a:pPr>
                      <a:r>
                        <a:rPr lang="en-US" sz="1200" dirty="0">
                          <a:effectLst/>
                        </a:rPr>
                        <a:t>19.2a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5,376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5,876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1,800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1,350</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52602978"/>
                  </a:ext>
                </a:extLst>
              </a:tr>
              <a:tr h="148590">
                <a:tc>
                  <a:txBody>
                    <a:bodyPr/>
                    <a:lstStyle/>
                    <a:p>
                      <a:pPr marL="0" marR="0" algn="ctr">
                        <a:spcBef>
                          <a:spcPts val="0"/>
                        </a:spcBef>
                        <a:spcAft>
                          <a:spcPts val="0"/>
                        </a:spcAft>
                      </a:pPr>
                      <a:r>
                        <a:rPr lang="en-US" sz="1200" dirty="0">
                          <a:effectLst/>
                        </a:rPr>
                        <a:t>19.2b</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4,146</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4,472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0.52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1,697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1,273</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9039136"/>
                  </a:ext>
                </a:extLst>
              </a:tr>
              <a:tr h="148590">
                <a:tc>
                  <a:txBody>
                    <a:bodyPr/>
                    <a:lstStyle/>
                    <a:p>
                      <a:pPr marL="0" marR="0" algn="ctr">
                        <a:spcBef>
                          <a:spcPts val="0"/>
                        </a:spcBef>
                        <a:spcAft>
                          <a:spcPts val="0"/>
                        </a:spcAft>
                      </a:pPr>
                      <a:r>
                        <a:rPr lang="en-US" sz="1200" dirty="0">
                          <a:effectLst/>
                        </a:rPr>
                        <a:t>19.2ba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5,598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6,274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2,113</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1,584</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071501"/>
                  </a:ext>
                </a:extLst>
              </a:tr>
              <a:tr h="148590">
                <a:tc>
                  <a:txBody>
                    <a:bodyPr/>
                    <a:lstStyle/>
                    <a:p>
                      <a:pPr marL="0" marR="0" algn="ctr">
                        <a:spcBef>
                          <a:spcPts val="0"/>
                        </a:spcBef>
                        <a:spcAft>
                          <a:spcPts val="0"/>
                        </a:spcAft>
                      </a:pPr>
                      <a:r>
                        <a:rPr lang="en-US" sz="1200" dirty="0">
                          <a:effectLst/>
                        </a:rPr>
                        <a:t>19.2c</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5,434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6,023</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1,924</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1,443</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72757487"/>
                  </a:ext>
                </a:extLst>
              </a:tr>
              <a:tr h="148590">
                <a:tc>
                  <a:txBody>
                    <a:bodyPr/>
                    <a:lstStyle/>
                    <a:p>
                      <a:pPr marL="0" marR="0" algn="ctr">
                        <a:spcBef>
                          <a:spcPts val="0"/>
                        </a:spcBef>
                        <a:spcAft>
                          <a:spcPts val="0"/>
                        </a:spcAft>
                      </a:pPr>
                      <a:r>
                        <a:rPr lang="en-US" sz="1200" dirty="0">
                          <a:effectLst/>
                        </a:rPr>
                        <a:t>19.2ca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5,641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6,318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2,113</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1,584</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43222358"/>
                  </a:ext>
                </a:extLst>
              </a:tr>
            </a:tbl>
          </a:graphicData>
        </a:graphic>
      </p:graphicFrame>
      <p:graphicFrame>
        <p:nvGraphicFramePr>
          <p:cNvPr id="3" name="Table 2">
            <a:extLst>
              <a:ext uri="{FF2B5EF4-FFF2-40B4-BE49-F238E27FC236}">
                <a16:creationId xmlns:a16="http://schemas.microsoft.com/office/drawing/2014/main" id="{4593525A-D062-46A5-BA6A-56BF44E40895}"/>
              </a:ext>
            </a:extLst>
          </p:cNvPr>
          <p:cNvGraphicFramePr>
            <a:graphicFrameLocks noGrp="1"/>
          </p:cNvGraphicFramePr>
          <p:nvPr>
            <p:extLst>
              <p:ext uri="{D42A27DB-BD31-4B8C-83A1-F6EECF244321}">
                <p14:modId xmlns:p14="http://schemas.microsoft.com/office/powerpoint/2010/main" val="859450287"/>
              </p:ext>
            </p:extLst>
          </p:nvPr>
        </p:nvGraphicFramePr>
        <p:xfrm>
          <a:off x="3352800" y="3857382"/>
          <a:ext cx="3178175" cy="2886901"/>
        </p:xfrm>
        <a:graphic>
          <a:graphicData uri="http://schemas.openxmlformats.org/drawingml/2006/table">
            <a:tbl>
              <a:tblPr firstRow="1" firstCol="1" bandRow="1">
                <a:tableStyleId>{5C22544A-7EE6-4342-B048-85BDC9FD1C3A}</a:tableStyleId>
              </a:tblPr>
              <a:tblGrid>
                <a:gridCol w="927370">
                  <a:extLst>
                    <a:ext uri="{9D8B030D-6E8A-4147-A177-3AD203B41FA5}">
                      <a16:colId xmlns:a16="http://schemas.microsoft.com/office/drawing/2014/main" val="1028001805"/>
                    </a:ext>
                  </a:extLst>
                </a:gridCol>
                <a:gridCol w="927370">
                  <a:extLst>
                    <a:ext uri="{9D8B030D-6E8A-4147-A177-3AD203B41FA5}">
                      <a16:colId xmlns:a16="http://schemas.microsoft.com/office/drawing/2014/main" val="3879594134"/>
                    </a:ext>
                  </a:extLst>
                </a:gridCol>
                <a:gridCol w="1323435">
                  <a:extLst>
                    <a:ext uri="{9D8B030D-6E8A-4147-A177-3AD203B41FA5}">
                      <a16:colId xmlns:a16="http://schemas.microsoft.com/office/drawing/2014/main" val="3074334203"/>
                    </a:ext>
                  </a:extLst>
                </a:gridCol>
              </a:tblGrid>
              <a:tr h="409575">
                <a:tc>
                  <a:txBody>
                    <a:bodyPr/>
                    <a:lstStyle/>
                    <a:p>
                      <a:pPr marL="0" marR="0" algn="ctr">
                        <a:lnSpc>
                          <a:spcPct val="115000"/>
                        </a:lnSpc>
                        <a:spcBef>
                          <a:spcPts val="0"/>
                        </a:spcBef>
                        <a:spcAft>
                          <a:spcPts val="0"/>
                        </a:spcAft>
                      </a:pPr>
                      <a:r>
                        <a:rPr lang="en-US" sz="1200" dirty="0">
                          <a:effectLst/>
                        </a:rPr>
                        <a:t>Model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OFL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rPr>
                        <a:t>ABC</a:t>
                      </a:r>
                      <a:endParaRPr lang="en-US" sz="1100" dirty="0">
                        <a:effectLst/>
                      </a:endParaRPr>
                    </a:p>
                    <a:p>
                      <a:pPr marL="0" marR="0" algn="ctr">
                        <a:lnSpc>
                          <a:spcPct val="115000"/>
                        </a:lnSpc>
                        <a:spcBef>
                          <a:spcPts val="0"/>
                        </a:spcBef>
                        <a:spcAft>
                          <a:spcPts val="0"/>
                        </a:spcAft>
                      </a:pPr>
                      <a:r>
                        <a:rPr lang="en-US" sz="1200" dirty="0">
                          <a:effectLst/>
                        </a:rPr>
                        <a:t>(0.75*OFL)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32912158"/>
                  </a:ext>
                </a:extLst>
              </a:tr>
              <a:tr h="200025">
                <a:tc>
                  <a:txBody>
                    <a:bodyPr/>
                    <a:lstStyle/>
                    <a:p>
                      <a:pPr marL="0" marR="0" algn="ctr">
                        <a:lnSpc>
                          <a:spcPct val="115000"/>
                        </a:lnSpc>
                        <a:spcBef>
                          <a:spcPts val="0"/>
                        </a:spcBef>
                        <a:spcAft>
                          <a:spcPts val="0"/>
                        </a:spcAft>
                      </a:pPr>
                      <a:r>
                        <a:rPr lang="en-US" sz="1200" dirty="0">
                          <a:effectLst/>
                        </a:rPr>
                        <a:t>19.1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5,059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3,794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37282015"/>
                  </a:ext>
                </a:extLst>
              </a:tr>
              <a:tr h="200025">
                <a:tc>
                  <a:txBody>
                    <a:bodyPr/>
                    <a:lstStyle/>
                    <a:p>
                      <a:pPr marL="0" marR="0" algn="ctr">
                        <a:lnSpc>
                          <a:spcPct val="115000"/>
                        </a:lnSpc>
                        <a:spcBef>
                          <a:spcPts val="0"/>
                        </a:spcBef>
                        <a:spcAft>
                          <a:spcPts val="0"/>
                        </a:spcAft>
                      </a:pPr>
                      <a:r>
                        <a:rPr lang="en-US" sz="1200" dirty="0">
                          <a:effectLst/>
                        </a:rPr>
                        <a:t>19.1a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5,061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3,707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68892407"/>
                  </a:ext>
                </a:extLst>
              </a:tr>
              <a:tr h="200025">
                <a:tc>
                  <a:txBody>
                    <a:bodyPr/>
                    <a:lstStyle/>
                    <a:p>
                      <a:pPr marL="0" marR="0" algn="ctr">
                        <a:lnSpc>
                          <a:spcPct val="115000"/>
                        </a:lnSpc>
                        <a:spcBef>
                          <a:spcPts val="0"/>
                        </a:spcBef>
                        <a:spcAft>
                          <a:spcPts val="0"/>
                        </a:spcAft>
                      </a:pPr>
                      <a:r>
                        <a:rPr lang="en-US" sz="1200" dirty="0">
                          <a:effectLst/>
                        </a:rPr>
                        <a:t>19.1b</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4,748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3,562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01965593"/>
                  </a:ext>
                </a:extLst>
              </a:tr>
              <a:tr h="200025">
                <a:tc>
                  <a:txBody>
                    <a:bodyPr/>
                    <a:lstStyle/>
                    <a:p>
                      <a:pPr marL="0" marR="0" algn="ctr">
                        <a:lnSpc>
                          <a:spcPct val="115000"/>
                        </a:lnSpc>
                        <a:spcBef>
                          <a:spcPts val="0"/>
                        </a:spcBef>
                        <a:spcAft>
                          <a:spcPts val="0"/>
                        </a:spcAft>
                      </a:pPr>
                      <a:r>
                        <a:rPr lang="en-US" sz="1200" dirty="0">
                          <a:effectLst/>
                        </a:rPr>
                        <a:t>19.1ba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5,883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4,412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49542999"/>
                  </a:ext>
                </a:extLst>
              </a:tr>
              <a:tr h="200025">
                <a:tc>
                  <a:txBody>
                    <a:bodyPr/>
                    <a:lstStyle/>
                    <a:p>
                      <a:pPr marL="0" marR="0" algn="ctr">
                        <a:lnSpc>
                          <a:spcPct val="115000"/>
                        </a:lnSpc>
                        <a:spcBef>
                          <a:spcPts val="0"/>
                        </a:spcBef>
                        <a:spcAft>
                          <a:spcPts val="0"/>
                        </a:spcAft>
                      </a:pPr>
                      <a:r>
                        <a:rPr lang="en-US" sz="1200" dirty="0">
                          <a:effectLst/>
                        </a:rPr>
                        <a:t>19.1c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5,347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4,011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6536813"/>
                  </a:ext>
                </a:extLst>
              </a:tr>
              <a:tr h="200025">
                <a:tc>
                  <a:txBody>
                    <a:bodyPr/>
                    <a:lstStyle/>
                    <a:p>
                      <a:pPr marL="0" marR="0" algn="ctr">
                        <a:lnSpc>
                          <a:spcPct val="115000"/>
                        </a:lnSpc>
                        <a:spcBef>
                          <a:spcPts val="0"/>
                        </a:spcBef>
                        <a:spcAft>
                          <a:spcPts val="0"/>
                        </a:spcAft>
                      </a:pPr>
                      <a:r>
                        <a:rPr lang="en-US" sz="1200" dirty="0">
                          <a:effectLst/>
                        </a:rPr>
                        <a:t>19.1ca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5,920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4,440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83510552"/>
                  </a:ext>
                </a:extLst>
              </a:tr>
              <a:tr h="200025">
                <a:tc>
                  <a:txBody>
                    <a:bodyPr/>
                    <a:lstStyle/>
                    <a:p>
                      <a:pPr marL="0" marR="0" algn="ctr">
                        <a:lnSpc>
                          <a:spcPct val="115000"/>
                        </a:lnSpc>
                        <a:spcBef>
                          <a:spcPts val="0"/>
                        </a:spcBef>
                        <a:spcAft>
                          <a:spcPts val="0"/>
                        </a:spcAft>
                      </a:pPr>
                      <a:r>
                        <a:rPr lang="en-US" sz="1200" dirty="0">
                          <a:effectLst/>
                        </a:rPr>
                        <a:t>19.2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5,150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3,863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73107599"/>
                  </a:ext>
                </a:extLst>
              </a:tr>
              <a:tr h="200025">
                <a:tc>
                  <a:txBody>
                    <a:bodyPr/>
                    <a:lstStyle/>
                    <a:p>
                      <a:pPr marL="0" marR="0" algn="ctr">
                        <a:lnSpc>
                          <a:spcPct val="115000"/>
                        </a:lnSpc>
                        <a:spcBef>
                          <a:spcPts val="0"/>
                        </a:spcBef>
                        <a:spcAft>
                          <a:spcPts val="0"/>
                        </a:spcAft>
                      </a:pPr>
                      <a:r>
                        <a:rPr lang="en-US" sz="1200" dirty="0">
                          <a:effectLst/>
                        </a:rPr>
                        <a:t>19.2a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5,147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3,860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32110492"/>
                  </a:ext>
                </a:extLst>
              </a:tr>
              <a:tr h="200025">
                <a:tc>
                  <a:txBody>
                    <a:bodyPr/>
                    <a:lstStyle/>
                    <a:p>
                      <a:pPr marL="0" marR="0" algn="ctr">
                        <a:lnSpc>
                          <a:spcPct val="115000"/>
                        </a:lnSpc>
                        <a:spcBef>
                          <a:spcPts val="0"/>
                        </a:spcBef>
                        <a:spcAft>
                          <a:spcPts val="0"/>
                        </a:spcAft>
                      </a:pPr>
                      <a:r>
                        <a:rPr lang="en-US" sz="1200" dirty="0">
                          <a:effectLst/>
                        </a:rPr>
                        <a:t>19.2b</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4,825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3,619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45096050"/>
                  </a:ext>
                </a:extLst>
              </a:tr>
              <a:tr h="200025">
                <a:tc>
                  <a:txBody>
                    <a:bodyPr/>
                    <a:lstStyle/>
                    <a:p>
                      <a:pPr marL="0" marR="0" algn="ctr">
                        <a:lnSpc>
                          <a:spcPct val="115000"/>
                        </a:lnSpc>
                        <a:spcBef>
                          <a:spcPts val="0"/>
                        </a:spcBef>
                        <a:spcAft>
                          <a:spcPts val="0"/>
                        </a:spcAft>
                      </a:pPr>
                      <a:r>
                        <a:rPr lang="en-US" sz="1200" dirty="0">
                          <a:effectLst/>
                        </a:rPr>
                        <a:t>19.2ba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5,992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4,493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11153653"/>
                  </a:ext>
                </a:extLst>
              </a:tr>
              <a:tr h="209550">
                <a:tc>
                  <a:txBody>
                    <a:bodyPr/>
                    <a:lstStyle/>
                    <a:p>
                      <a:pPr marL="0" marR="0" algn="ctr">
                        <a:lnSpc>
                          <a:spcPct val="115000"/>
                        </a:lnSpc>
                        <a:spcBef>
                          <a:spcPts val="0"/>
                        </a:spcBef>
                        <a:spcAft>
                          <a:spcPts val="0"/>
                        </a:spcAft>
                      </a:pPr>
                      <a:r>
                        <a:rPr lang="en-US" sz="1200" dirty="0">
                          <a:effectLst/>
                        </a:rPr>
                        <a:t>19.2c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5,482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4,111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62676662"/>
                  </a:ext>
                </a:extLst>
              </a:tr>
              <a:tr h="209550">
                <a:tc>
                  <a:txBody>
                    <a:bodyPr/>
                    <a:lstStyle/>
                    <a:p>
                      <a:pPr marL="0" marR="0" algn="ctr">
                        <a:lnSpc>
                          <a:spcPct val="115000"/>
                        </a:lnSpc>
                        <a:spcBef>
                          <a:spcPts val="0"/>
                        </a:spcBef>
                        <a:spcAft>
                          <a:spcPts val="0"/>
                        </a:spcAft>
                      </a:pPr>
                      <a:r>
                        <a:rPr lang="en-US" sz="1200" dirty="0">
                          <a:effectLst/>
                        </a:rPr>
                        <a:t>19.2ca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6,031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4,523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77859058"/>
                  </a:ext>
                </a:extLst>
              </a:tr>
            </a:tbl>
          </a:graphicData>
        </a:graphic>
      </p:graphicFrame>
      <p:sp>
        <p:nvSpPr>
          <p:cNvPr id="9" name="TextBox 8">
            <a:extLst>
              <a:ext uri="{FF2B5EF4-FFF2-40B4-BE49-F238E27FC236}">
                <a16:creationId xmlns:a16="http://schemas.microsoft.com/office/drawing/2014/main" id="{3081DFD9-8ABE-40F5-932A-1CDFEDF58E03}"/>
              </a:ext>
            </a:extLst>
          </p:cNvPr>
          <p:cNvSpPr txBox="1"/>
          <p:nvPr/>
        </p:nvSpPr>
        <p:spPr>
          <a:xfrm>
            <a:off x="533400" y="5181600"/>
            <a:ext cx="941203" cy="369332"/>
          </a:xfrm>
          <a:prstGeom prst="rect">
            <a:avLst/>
          </a:prstGeom>
          <a:noFill/>
        </p:spPr>
        <p:txBody>
          <a:bodyPr wrap="square" rtlCol="0">
            <a:spAutoFit/>
          </a:bodyPr>
          <a:lstStyle/>
          <a:p>
            <a:r>
              <a:rPr lang="en-US" dirty="0">
                <a:solidFill>
                  <a:srgbClr val="FF0000"/>
                </a:solidFill>
              </a:rPr>
              <a:t>AI:</a:t>
            </a:r>
          </a:p>
        </p:txBody>
      </p:sp>
    </p:spTree>
    <p:extLst>
      <p:ext uri="{BB962C8B-B14F-4D97-AF65-F5344CB8AC3E}">
        <p14:creationId xmlns:p14="http://schemas.microsoft.com/office/powerpoint/2010/main" val="2104554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D1B9BE-D941-4EEF-A5AD-4384CF3F4BCC}" type="slidenum">
              <a:rPr lang="en-US" smtClean="0"/>
              <a:pPr/>
              <a:t>49</a:t>
            </a:fld>
            <a:endParaRPr lang="en-US" dirty="0"/>
          </a:p>
        </p:txBody>
      </p:sp>
      <p:sp>
        <p:nvSpPr>
          <p:cNvPr id="4" name="TextBox 3"/>
          <p:cNvSpPr txBox="1"/>
          <p:nvPr/>
        </p:nvSpPr>
        <p:spPr>
          <a:xfrm>
            <a:off x="6553200" y="4953000"/>
            <a:ext cx="2819400" cy="707886"/>
          </a:xfrm>
          <a:prstGeom prst="rect">
            <a:avLst/>
          </a:prstGeom>
          <a:noFill/>
        </p:spPr>
        <p:txBody>
          <a:bodyPr wrap="square" rtlCol="0">
            <a:spAutoFit/>
          </a:bodyPr>
          <a:lstStyle/>
          <a:p>
            <a:r>
              <a:rPr lang="en-US" sz="4000" dirty="0">
                <a:solidFill>
                  <a:srgbClr val="FF0000"/>
                </a:solidFill>
              </a:rPr>
              <a:t>Thank you</a:t>
            </a:r>
          </a:p>
        </p:txBody>
      </p:sp>
      <p:sp>
        <p:nvSpPr>
          <p:cNvPr id="10" name="Rectangle 9">
            <a:extLst>
              <a:ext uri="{FF2B5EF4-FFF2-40B4-BE49-F238E27FC236}">
                <a16:creationId xmlns:a16="http://schemas.microsoft.com/office/drawing/2014/main" id="{A212B51E-8AD9-4D46-8AD9-B839981E892B}"/>
              </a:ext>
            </a:extLst>
          </p:cNvPr>
          <p:cNvSpPr/>
          <p:nvPr/>
        </p:nvSpPr>
        <p:spPr>
          <a:xfrm>
            <a:off x="533400" y="4724400"/>
            <a:ext cx="4572000" cy="374077"/>
          </a:xfrm>
          <a:prstGeom prst="rect">
            <a:avLst/>
          </a:prstGeom>
        </p:spPr>
        <p:txBody>
          <a:bodyPr>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Photo from Vicki Vanek, ADF&amp;G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2156992-20D7-41F3-A722-9B97D75DE7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96360"/>
            <a:ext cx="5105400" cy="3733800"/>
          </a:xfrm>
          <a:prstGeom prst="rect">
            <a:avLst/>
          </a:prstGeom>
        </p:spPr>
      </p:pic>
    </p:spTree>
    <p:extLst>
      <p:ext uri="{BB962C8B-B14F-4D97-AF65-F5344CB8AC3E}">
        <p14:creationId xmlns:p14="http://schemas.microsoft.com/office/powerpoint/2010/main" val="100585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May 2019 CPT (selected) comments</a:t>
            </a:r>
          </a:p>
        </p:txBody>
      </p:sp>
      <p:sp>
        <p:nvSpPr>
          <p:cNvPr id="3" name="Content Placeholder 2"/>
          <p:cNvSpPr>
            <a:spLocks noGrp="1"/>
          </p:cNvSpPr>
          <p:nvPr>
            <p:ph idx="1"/>
          </p:nvPr>
        </p:nvSpPr>
        <p:spPr>
          <a:xfrm>
            <a:off x="228600" y="914400"/>
            <a:ext cx="8763000" cy="5166361"/>
          </a:xfrm>
        </p:spPr>
        <p:txBody>
          <a:bodyPr>
            <a:noAutofit/>
          </a:bodyPr>
          <a:lstStyle/>
          <a:p>
            <a:r>
              <a:rPr lang="en-US" sz="1800" b="1" dirty="0"/>
              <a:t>Comment 2: </a:t>
            </a:r>
            <a:r>
              <a:rPr lang="en-US" b="1" dirty="0"/>
              <a:t>Additional development is needed for fishery CPUE standardization, including further development in year-area interactions, focusing on estimating fishing footprints for each 30X30 block as area weights. </a:t>
            </a:r>
            <a:r>
              <a:rPr lang="en-US" sz="1800" b="1" dirty="0"/>
              <a:t> </a:t>
            </a:r>
          </a:p>
          <a:p>
            <a:endParaRPr lang="en-US" sz="1800" b="1" dirty="0"/>
          </a:p>
          <a:p>
            <a:pPr marL="45720" indent="0">
              <a:buNone/>
            </a:pPr>
            <a:r>
              <a:rPr lang="en-US" sz="1800" i="1" dirty="0">
                <a:solidFill>
                  <a:srgbClr val="FFC000"/>
                </a:solidFill>
              </a:rPr>
              <a:t>Response: </a:t>
            </a:r>
          </a:p>
          <a:p>
            <a:r>
              <a:rPr lang="en-US" sz="1800" i="1" dirty="0">
                <a:solidFill>
                  <a:srgbClr val="FFC000"/>
                </a:solidFill>
              </a:rPr>
              <a:t>We followed Campbell’s (2004) approach to address Year:Area interaction for CPUE standardization. Observer sampling locations over the years were used to create finer 1.0 X 1.0 nmi mesh with 10 larger blocks identifying AIGKC distribution patches. Models 19.2, 19.2a, 19.2b, 19.2ba, 19.2c, and 19.2ca considered Year:Area interaction (Appendix A). </a:t>
            </a:r>
          </a:p>
          <a:p>
            <a:r>
              <a:rPr lang="en-US" sz="1800" i="1" dirty="0">
                <a:solidFill>
                  <a:srgbClr val="FFC000"/>
                </a:solidFill>
              </a:rPr>
              <a:t>. </a:t>
            </a:r>
          </a:p>
        </p:txBody>
      </p:sp>
      <p:sp>
        <p:nvSpPr>
          <p:cNvPr id="4" name="Slide Number Placeholder 3"/>
          <p:cNvSpPr>
            <a:spLocks noGrp="1"/>
          </p:cNvSpPr>
          <p:nvPr>
            <p:ph type="sldNum" sz="quarter" idx="12"/>
          </p:nvPr>
        </p:nvSpPr>
        <p:spPr/>
        <p:txBody>
          <a:bodyPr/>
          <a:lstStyle/>
          <a:p>
            <a:fld id="{28D1B9BE-D941-4EEF-A5AD-4384CF3F4BCC}" type="slidenum">
              <a:rPr lang="en-US" smtClean="0"/>
              <a:pPr/>
              <a:t>5</a:t>
            </a:fld>
            <a:endParaRPr lang="en-US" dirty="0"/>
          </a:p>
        </p:txBody>
      </p:sp>
    </p:spTree>
    <p:extLst>
      <p:ext uri="{BB962C8B-B14F-4D97-AF65-F5344CB8AC3E}">
        <p14:creationId xmlns:p14="http://schemas.microsoft.com/office/powerpoint/2010/main" val="402607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fontScale="90000"/>
          </a:bodyPr>
          <a:lstStyle/>
          <a:p>
            <a:r>
              <a:rPr lang="en-US" dirty="0"/>
              <a:t>May 2019 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6</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228600" y="1616839"/>
            <a:ext cx="8458200" cy="2862322"/>
          </a:xfrm>
          <a:prstGeom prst="rect">
            <a:avLst/>
          </a:prstGeom>
        </p:spPr>
        <p:txBody>
          <a:bodyPr wrap="square">
            <a:spAutoFit/>
          </a:bodyPr>
          <a:lstStyle/>
          <a:p>
            <a:r>
              <a:rPr lang="en-US" b="1" dirty="0"/>
              <a:t>Comment 3: Additional work is needed to obtain an index using the cooperative pot survey data for use in the EAG assessment model. Before the survey data can be used in the model, analyze the survey length composition data to check for cohort progress over time to support recent high recruitment estimates for EAG.</a:t>
            </a:r>
            <a:endParaRPr lang="en-US" dirty="0"/>
          </a:p>
          <a:p>
            <a:pPr marL="45720" indent="0">
              <a:buNone/>
            </a:pPr>
            <a:r>
              <a:rPr lang="en-US" i="1" dirty="0">
                <a:solidFill>
                  <a:srgbClr val="FFC000"/>
                </a:solidFill>
              </a:rPr>
              <a:t>Response: </a:t>
            </a:r>
          </a:p>
          <a:p>
            <a:r>
              <a:rPr lang="en-US" i="1" dirty="0">
                <a:solidFill>
                  <a:srgbClr val="FFC000"/>
                </a:solidFill>
              </a:rPr>
              <a:t>Completed 2015/16, 2016/17, 2017/18, 2018/19, and 2019/20 surveys in </a:t>
            </a:r>
            <a:r>
              <a:rPr lang="en-US" i="1" dirty="0">
                <a:solidFill>
                  <a:srgbClr val="FF0000"/>
                </a:solidFill>
              </a:rPr>
              <a:t>EAG</a:t>
            </a:r>
            <a:r>
              <a:rPr lang="en-US" i="1" dirty="0">
                <a:solidFill>
                  <a:srgbClr val="FFC000"/>
                </a:solidFill>
              </a:rPr>
              <a:t>. Extended the survey to </a:t>
            </a:r>
            <a:r>
              <a:rPr lang="en-US" i="1" dirty="0">
                <a:solidFill>
                  <a:srgbClr val="FF0000"/>
                </a:solidFill>
              </a:rPr>
              <a:t>WAG</a:t>
            </a:r>
            <a:r>
              <a:rPr lang="en-US" i="1" dirty="0">
                <a:solidFill>
                  <a:srgbClr val="FFC000"/>
                </a:solidFill>
              </a:rPr>
              <a:t> in 2018/19 and 2019/20. We provide the survey length composition plots to support recent high recruitment estimate for </a:t>
            </a:r>
            <a:r>
              <a:rPr lang="en-US" i="1" dirty="0">
                <a:solidFill>
                  <a:srgbClr val="FF0000"/>
                </a:solidFill>
              </a:rPr>
              <a:t>EAG</a:t>
            </a:r>
            <a:r>
              <a:rPr lang="en-US" i="1" dirty="0">
                <a:solidFill>
                  <a:srgbClr val="FFC000"/>
                </a:solidFill>
              </a:rPr>
              <a:t>:</a:t>
            </a:r>
          </a:p>
          <a:p>
            <a:endParaRPr lang="en-US" i="1" dirty="0">
              <a:solidFill>
                <a:srgbClr val="FFC000"/>
              </a:solidFill>
            </a:endParaRPr>
          </a:p>
        </p:txBody>
      </p:sp>
    </p:spTree>
    <p:extLst>
      <p:ext uri="{BB962C8B-B14F-4D97-AF65-F5344CB8AC3E}">
        <p14:creationId xmlns:p14="http://schemas.microsoft.com/office/powerpoint/2010/main" val="407133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fontScale="90000"/>
          </a:bodyPr>
          <a:lstStyle/>
          <a:p>
            <a:r>
              <a:rPr lang="en-US" dirty="0"/>
              <a:t>May 2019 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7</a:t>
            </a:fld>
            <a:endParaRPr lang="en-US" dirty="0"/>
          </a:p>
        </p:txBody>
      </p:sp>
      <p:pic>
        <p:nvPicPr>
          <p:cNvPr id="5" name="Picture 4">
            <a:extLst>
              <a:ext uri="{FF2B5EF4-FFF2-40B4-BE49-F238E27FC236}">
                <a16:creationId xmlns:a16="http://schemas.microsoft.com/office/drawing/2014/main" id="{91287452-3BB4-482B-B3FA-A82E41299B1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0"/>
            <a:ext cx="4038600" cy="3505200"/>
          </a:xfrm>
          <a:prstGeom prst="rect">
            <a:avLst/>
          </a:prstGeom>
          <a:noFill/>
          <a:ln>
            <a:noFill/>
          </a:ln>
        </p:spPr>
      </p:pic>
      <p:sp>
        <p:nvSpPr>
          <p:cNvPr id="6" name="TextBox 5">
            <a:extLst>
              <a:ext uri="{FF2B5EF4-FFF2-40B4-BE49-F238E27FC236}">
                <a16:creationId xmlns:a16="http://schemas.microsoft.com/office/drawing/2014/main" id="{5D3E3523-C0D6-4C62-8E5F-EFAEAFE66829}"/>
              </a:ext>
            </a:extLst>
          </p:cNvPr>
          <p:cNvSpPr txBox="1"/>
          <p:nvPr/>
        </p:nvSpPr>
        <p:spPr>
          <a:xfrm>
            <a:off x="685800" y="5149334"/>
            <a:ext cx="3276600" cy="830997"/>
          </a:xfrm>
          <a:prstGeom prst="rect">
            <a:avLst/>
          </a:prstGeom>
          <a:noFill/>
        </p:spPr>
        <p:txBody>
          <a:bodyPr wrap="square" rtlCol="0">
            <a:spAutoFit/>
          </a:bodyPr>
          <a:lstStyle/>
          <a:p>
            <a:r>
              <a:rPr lang="en-US" sz="1200" dirty="0"/>
              <a:t>Figure Intro2. Male size composition from the small mesh size pots deployed in the cooperative survey during 2016 to 2019 in </a:t>
            </a:r>
            <a:r>
              <a:rPr lang="en-US" sz="1200" dirty="0">
                <a:solidFill>
                  <a:srgbClr val="FF0000"/>
                </a:solidFill>
              </a:rPr>
              <a:t>EAG</a:t>
            </a:r>
            <a:r>
              <a:rPr lang="en-US" sz="1200" dirty="0"/>
              <a:t>.</a:t>
            </a:r>
          </a:p>
        </p:txBody>
      </p:sp>
      <p:pic>
        <p:nvPicPr>
          <p:cNvPr id="7" name="Picture 6">
            <a:extLst>
              <a:ext uri="{FF2B5EF4-FFF2-40B4-BE49-F238E27FC236}">
                <a16:creationId xmlns:a16="http://schemas.microsoft.com/office/drawing/2014/main" id="{488B03EB-F78E-4D04-B0EF-2D0774B7D3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24001"/>
            <a:ext cx="4191000" cy="3505200"/>
          </a:xfrm>
          <a:prstGeom prst="rect">
            <a:avLst/>
          </a:prstGeom>
          <a:noFill/>
          <a:ln>
            <a:noFill/>
          </a:ln>
        </p:spPr>
      </p:pic>
      <p:sp>
        <p:nvSpPr>
          <p:cNvPr id="8" name="TextBox 7">
            <a:extLst>
              <a:ext uri="{FF2B5EF4-FFF2-40B4-BE49-F238E27FC236}">
                <a16:creationId xmlns:a16="http://schemas.microsoft.com/office/drawing/2014/main" id="{4A3C15AD-40A0-4617-8A2A-FADDF2D2AD11}"/>
              </a:ext>
            </a:extLst>
          </p:cNvPr>
          <p:cNvSpPr txBox="1"/>
          <p:nvPr/>
        </p:nvSpPr>
        <p:spPr>
          <a:xfrm>
            <a:off x="4876014" y="5257800"/>
            <a:ext cx="3582186" cy="646331"/>
          </a:xfrm>
          <a:prstGeom prst="rect">
            <a:avLst/>
          </a:prstGeom>
          <a:noFill/>
        </p:spPr>
        <p:txBody>
          <a:bodyPr wrap="square" rtlCol="0">
            <a:spAutoFit/>
          </a:bodyPr>
          <a:lstStyle/>
          <a:p>
            <a:r>
              <a:rPr lang="en-US" sz="1200" dirty="0"/>
              <a:t>Figure Intro3. Sublegal male size composition from king crab pots deployed in the cooperative survey during 2015 – 2019 in </a:t>
            </a:r>
            <a:r>
              <a:rPr lang="en-US" sz="1200" dirty="0">
                <a:solidFill>
                  <a:srgbClr val="FF0000"/>
                </a:solidFill>
              </a:rPr>
              <a:t>EAG</a:t>
            </a:r>
            <a:r>
              <a:rPr lang="en-US" sz="1200" dirty="0"/>
              <a:t>.</a:t>
            </a:r>
          </a:p>
        </p:txBody>
      </p:sp>
    </p:spTree>
    <p:extLst>
      <p:ext uri="{BB962C8B-B14F-4D97-AF65-F5344CB8AC3E}">
        <p14:creationId xmlns:p14="http://schemas.microsoft.com/office/powerpoint/2010/main" val="162041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fontScale="90000"/>
          </a:bodyPr>
          <a:lstStyle/>
          <a:p>
            <a:r>
              <a:rPr lang="en-US" dirty="0"/>
              <a:t>May 2019 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8</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0" y="1147195"/>
            <a:ext cx="8458200" cy="5632311"/>
          </a:xfrm>
          <a:prstGeom prst="rect">
            <a:avLst/>
          </a:prstGeom>
        </p:spPr>
        <p:txBody>
          <a:bodyPr wrap="square">
            <a:spAutoFit/>
          </a:bodyPr>
          <a:lstStyle/>
          <a:p>
            <a:r>
              <a:rPr lang="en-US" b="1" dirty="0"/>
              <a:t>Comment 4: The chela measurement data should be reanalyzed using recently collected fishery and survey data to better estimate the maturity of AIGKC.</a:t>
            </a:r>
            <a:endParaRPr lang="en-US" dirty="0"/>
          </a:p>
          <a:p>
            <a:pPr marL="45720" indent="0">
              <a:buNone/>
            </a:pPr>
            <a:r>
              <a:rPr lang="en-US" i="1" dirty="0">
                <a:solidFill>
                  <a:srgbClr val="FFC000"/>
                </a:solidFill>
              </a:rPr>
              <a:t>Response: </a:t>
            </a:r>
          </a:p>
          <a:p>
            <a:r>
              <a:rPr lang="en-US" i="1" dirty="0">
                <a:solidFill>
                  <a:srgbClr val="FFC000"/>
                </a:solidFill>
              </a:rPr>
              <a:t>We analyzed the chela height data collected during the 2018/19 fishing season from retained catch, observer, and cooperative survey samplings.  We used the Bent-Point and Cut-Line approaches to determine maturity proportions by size and fitted logistic maturity curves (Appendix B).</a:t>
            </a:r>
          </a:p>
          <a:p>
            <a:endParaRPr lang="en-US" i="1" dirty="0">
              <a:solidFill>
                <a:srgbClr val="FFC000"/>
              </a:solidFill>
            </a:endParaRPr>
          </a:p>
          <a:p>
            <a:r>
              <a:rPr lang="en-US" b="1" dirty="0"/>
              <a:t>Comment 5: </a:t>
            </a:r>
            <a:endParaRPr lang="en-US" dirty="0"/>
          </a:p>
          <a:p>
            <a:r>
              <a:rPr lang="en-US" b="1" dirty="0"/>
              <a:t>The bias of retrospective estimates for EAG needs to be checked and investigated for any model misspecifications.</a:t>
            </a:r>
          </a:p>
          <a:p>
            <a:endParaRPr lang="en-US" b="1" dirty="0"/>
          </a:p>
          <a:p>
            <a:r>
              <a:rPr lang="en-US" i="1" dirty="0">
                <a:solidFill>
                  <a:srgbClr val="FFC000"/>
                </a:solidFill>
              </a:rPr>
              <a:t>We removed  some early years’ (1985–1987) retained size compositions and some terminal years (2015–2018) retained and total catches and size compositions, and then performed the retrospective analysis. Retrospective pattern disappeared (Figure Intro4):</a:t>
            </a:r>
          </a:p>
          <a:p>
            <a:endParaRPr lang="en-US" dirty="0"/>
          </a:p>
          <a:p>
            <a:endParaRPr lang="en-US" i="1" dirty="0">
              <a:solidFill>
                <a:srgbClr val="FFC000"/>
              </a:solidFill>
            </a:endParaRPr>
          </a:p>
          <a:p>
            <a:endParaRPr lang="en-US" i="1" dirty="0">
              <a:solidFill>
                <a:srgbClr val="FFC000"/>
              </a:solidFill>
            </a:endParaRPr>
          </a:p>
        </p:txBody>
      </p:sp>
    </p:spTree>
    <p:extLst>
      <p:ext uri="{BB962C8B-B14F-4D97-AF65-F5344CB8AC3E}">
        <p14:creationId xmlns:p14="http://schemas.microsoft.com/office/powerpoint/2010/main" val="389632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fontScale="90000"/>
          </a:bodyPr>
          <a:lstStyle/>
          <a:p>
            <a:r>
              <a:rPr lang="en-US" dirty="0"/>
              <a:t>May 2019 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9</a:t>
            </a:fld>
            <a:endParaRPr lang="en-US" dirty="0"/>
          </a:p>
        </p:txBody>
      </p:sp>
      <p:sp>
        <p:nvSpPr>
          <p:cNvPr id="6" name="TextBox 5">
            <a:extLst>
              <a:ext uri="{FF2B5EF4-FFF2-40B4-BE49-F238E27FC236}">
                <a16:creationId xmlns:a16="http://schemas.microsoft.com/office/drawing/2014/main" id="{5D3E3523-C0D6-4C62-8E5F-EFAEAFE66829}"/>
              </a:ext>
            </a:extLst>
          </p:cNvPr>
          <p:cNvSpPr txBox="1"/>
          <p:nvPr/>
        </p:nvSpPr>
        <p:spPr>
          <a:xfrm>
            <a:off x="685800" y="5646002"/>
            <a:ext cx="7569818" cy="738664"/>
          </a:xfrm>
          <a:prstGeom prst="rect">
            <a:avLst/>
          </a:prstGeom>
          <a:noFill/>
        </p:spPr>
        <p:txBody>
          <a:bodyPr wrap="square" rtlCol="0">
            <a:spAutoFit/>
          </a:bodyPr>
          <a:lstStyle/>
          <a:p>
            <a:r>
              <a:rPr lang="en-US" sz="1400" dirty="0"/>
              <a:t>Figure Intro4. Comparison of retrospective patterns of Model 19.1a (left) status quo fit and 19.1a (right) fit after removing 1985–1987 retained size compositions and 2015–2018 retained and total catches and size compositions, </a:t>
            </a:r>
            <a:r>
              <a:rPr lang="en-US" sz="1400" dirty="0">
                <a:solidFill>
                  <a:srgbClr val="FF0000"/>
                </a:solidFill>
              </a:rPr>
              <a:t>EAG</a:t>
            </a:r>
            <a:r>
              <a:rPr lang="en-US" sz="1400" dirty="0"/>
              <a:t>. </a:t>
            </a:r>
          </a:p>
        </p:txBody>
      </p:sp>
      <p:pic>
        <p:nvPicPr>
          <p:cNvPr id="9" name="Picture 8">
            <a:extLst>
              <a:ext uri="{FF2B5EF4-FFF2-40B4-BE49-F238E27FC236}">
                <a16:creationId xmlns:a16="http://schemas.microsoft.com/office/drawing/2014/main" id="{B40BDF8B-B4A1-49A3-B2EA-F812FA32E83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447800"/>
            <a:ext cx="7569818" cy="3905750"/>
          </a:xfrm>
          <a:prstGeom prst="rect">
            <a:avLst/>
          </a:prstGeom>
          <a:noFill/>
          <a:ln>
            <a:noFill/>
          </a:ln>
        </p:spPr>
      </p:pic>
    </p:spTree>
    <p:extLst>
      <p:ext uri="{BB962C8B-B14F-4D97-AF65-F5344CB8AC3E}">
        <p14:creationId xmlns:p14="http://schemas.microsoft.com/office/powerpoint/2010/main" val="2190967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35151</TotalTime>
  <Words>4067</Words>
  <Application>Microsoft Office PowerPoint</Application>
  <PresentationFormat>On-screen Show (4:3)</PresentationFormat>
  <Paragraphs>1248</Paragraphs>
  <Slides>49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Rounded MT Bold</vt:lpstr>
      <vt:lpstr>Calibri</vt:lpstr>
      <vt:lpstr>Cambria Math</vt:lpstr>
      <vt:lpstr>Times New Roman</vt:lpstr>
      <vt:lpstr>Wingdings</vt:lpstr>
      <vt:lpstr>Perspective</vt:lpstr>
      <vt:lpstr>    Aleutian Islands Golden King Crab Model Scenarios for May 2020 Assessment</vt:lpstr>
      <vt:lpstr>EAG</vt:lpstr>
      <vt:lpstr>Topics</vt:lpstr>
      <vt:lpstr>Length based modeling approach</vt:lpstr>
      <vt:lpstr>May 2019 CPT (selected) comments</vt:lpstr>
      <vt:lpstr>May 2019 CPT comments continued</vt:lpstr>
      <vt:lpstr>May 2019 CPT comments continued</vt:lpstr>
      <vt:lpstr>May 2019 CPT comments continued</vt:lpstr>
      <vt:lpstr>May 2019 CPT comments continued</vt:lpstr>
      <vt:lpstr>May 2019 CPT comments continued</vt:lpstr>
      <vt:lpstr>May 2019 CPT comments continued</vt:lpstr>
      <vt:lpstr>June 2019 SSC (selected) comments</vt:lpstr>
      <vt:lpstr>June 2019 SSC comments continued</vt:lpstr>
      <vt:lpstr>June 2019 SSC comments continued</vt:lpstr>
      <vt:lpstr>June 2019 SSC comments continued</vt:lpstr>
      <vt:lpstr>June 2019 SSC comments continued</vt:lpstr>
      <vt:lpstr>PowerPoint Presentation</vt:lpstr>
      <vt:lpstr>PowerPoint Presentation</vt:lpstr>
      <vt:lpstr>1.2  Commercial fishery CPUE index by non-interaction model:   </vt:lpstr>
      <vt:lpstr>Year:Area interaction- Hard nut to crack – let us try----Nutcracker</vt:lpstr>
      <vt:lpstr>2. Estimation of observer CPUE index by  the Year:Area interaction model</vt:lpstr>
      <vt:lpstr>PowerPoint Presentation</vt:lpstr>
      <vt:lpstr>2. Estimation of observer CPUE index by  the Year:Area interaction model…. continued</vt:lpstr>
      <vt:lpstr>PowerPoint Presentation</vt:lpstr>
      <vt:lpstr>PowerPoint Presentation</vt:lpstr>
      <vt:lpstr>PowerPoint Presentation</vt:lpstr>
      <vt:lpstr>2. Estimation of observer CPUE index by  the Year:Area interaction model….. continued</vt:lpstr>
      <vt:lpstr>3. Cooperative survey CPUE index by mixed random effects model</vt:lpstr>
      <vt:lpstr>AIGKC crab pots are launched in a longline fashion by a vessel - different baseline level of CPUE for each string:</vt:lpstr>
      <vt:lpstr>3. Cooperative survey CPUE index by mixed random effects model ….continued</vt:lpstr>
      <vt:lpstr>3. Cooperative survey CPUE index by mixed random effects model …. continued</vt:lpstr>
      <vt:lpstr>Appendix B: Male maturity determination</vt:lpstr>
      <vt:lpstr>Cut-Line method</vt:lpstr>
      <vt:lpstr>Cut-Line method …. continued</vt:lpstr>
      <vt:lpstr>Bent-Point method</vt:lpstr>
      <vt:lpstr>Cut-Line and Bent-Point methods …. continued</vt:lpstr>
      <vt:lpstr>Cut-Line and Bent-Point methods …. continued</vt:lpstr>
      <vt:lpstr>Model results</vt:lpstr>
      <vt:lpstr>Figure 6 and 16. Estimated total (black solid line) and retained selectivity (red dotted line) for pre- and post- rationalization periods for models 19.1, 19.1a, 19.2, and 19.2a fits to EAG and WAG data.</vt:lpstr>
      <vt:lpstr>Estimated number of male recruits (crab size ≥ 101 mm CL) for 19.1, 19.1a, 19.2, and 19.2a model fits for EAG and WAG data, 1961–2019.  The number of recruits is standardized using (R-mean R)/mean R for comparing different models’ results</vt:lpstr>
      <vt:lpstr>         Figure 9. Observed (open circle) vs. predicted (solid line) retained catch (top left), total catch (top right), and groundfish bycatch (bottom left) of GKC for 19.1, 19.1a, 19.2, and 19.2a model fits in EAG, 1981/82–2018/19.  .  </vt:lpstr>
      <vt:lpstr>         Figure 19. Observed (open circle) vs. predicted (solid line) retained catch (top left), total catch (top right), and groundfish bycatch (bottom left) of GKC for 19.1, 19.1a, 19.2, and 19.2a model fits in WAG, 1981/82–2018/19.  .  </vt:lpstr>
      <vt:lpstr>    Figures 11 and 21. Trends in pot fishery total fishing mortality of GKC for 19.1, 19.1a, 19.2, and 19.2a model fits in the EAG (top) and WAG (bottom),1981/82–2018/19.</vt:lpstr>
      <vt:lpstr>                   Figure 26. Trends in golden king crab mature male biomass for 19.1, 19.1a, 19.1b, 19.1c, 19.2, 19.2a, 19.2b, and 19.2c model fits to EAG (left) and WAG (right) data, 1980/81–2018/19. Model19.1 estimate has two standard error confidence limits.  .   </vt:lpstr>
      <vt:lpstr>Table 14. Negative log-likelihood values of the fits for models 19.1 (base), 19.1a, 19.2, and 19.2a in the EAG. Likelihood components with zero entry in the entire rows are omitted.   </vt:lpstr>
      <vt:lpstr>Table 24 . Negative log-likelihood values of the fits for models 19.1 (base), 19.1a, 19.2, and 19.2a in the WAG. Likelihood components with zero entry in the entire rows are omitted.   </vt:lpstr>
      <vt:lpstr>PowerPoint Presentation</vt:lpstr>
      <vt:lpstr>PowerPoint Presentation</vt:lpstr>
      <vt:lpstr>PowerPoint Presentation</vt:lpstr>
    </vt:vector>
  </TitlesOfParts>
  <Company>Alaska Dept of 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Standardization of CPUE from Aleutian Islands Golden King Crab Fishery Observer Data</dc:title>
  <dc:creator>Windows User</dc:creator>
  <cp:lastModifiedBy>Siddeek, Shareef (DFG)</cp:lastModifiedBy>
  <cp:revision>2559</cp:revision>
  <cp:lastPrinted>2016-09-18T18:45:13Z</cp:lastPrinted>
  <dcterms:created xsi:type="dcterms:W3CDTF">2013-09-13T00:55:09Z</dcterms:created>
  <dcterms:modified xsi:type="dcterms:W3CDTF">2020-01-14T18:42:02Z</dcterms:modified>
</cp:coreProperties>
</file>