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993" r:id="rId3"/>
  </p:sldMasterIdLst>
  <p:notesMasterIdLst>
    <p:notesMasterId r:id="rId36"/>
  </p:notesMasterIdLst>
  <p:sldIdLst>
    <p:sldId id="315" r:id="rId4"/>
    <p:sldId id="469" r:id="rId5"/>
    <p:sldId id="438" r:id="rId6"/>
    <p:sldId id="457" r:id="rId7"/>
    <p:sldId id="461" r:id="rId8"/>
    <p:sldId id="467" r:id="rId9"/>
    <p:sldId id="439" r:id="rId10"/>
    <p:sldId id="441" r:id="rId11"/>
    <p:sldId id="476" r:id="rId12"/>
    <p:sldId id="477" r:id="rId13"/>
    <p:sldId id="470" r:id="rId14"/>
    <p:sldId id="442" r:id="rId15"/>
    <p:sldId id="465" r:id="rId16"/>
    <p:sldId id="443" r:id="rId17"/>
    <p:sldId id="482" r:id="rId18"/>
    <p:sldId id="468" r:id="rId19"/>
    <p:sldId id="449" r:id="rId20"/>
    <p:sldId id="474" r:id="rId21"/>
    <p:sldId id="475" r:id="rId22"/>
    <p:sldId id="464" r:id="rId23"/>
    <p:sldId id="472" r:id="rId24"/>
    <p:sldId id="458" r:id="rId25"/>
    <p:sldId id="401" r:id="rId26"/>
    <p:sldId id="446" r:id="rId27"/>
    <p:sldId id="478" r:id="rId28"/>
    <p:sldId id="463" r:id="rId29"/>
    <p:sldId id="480" r:id="rId30"/>
    <p:sldId id="473" r:id="rId31"/>
    <p:sldId id="479" r:id="rId32"/>
    <p:sldId id="451" r:id="rId33"/>
    <p:sldId id="466" r:id="rId34"/>
    <p:sldId id="447" r:id="rId35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99FF33"/>
    <a:srgbClr val="F19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8" autoAdjust="0"/>
    <p:restoredTop sz="90844" autoAdjust="0"/>
  </p:normalViewPr>
  <p:slideViewPr>
    <p:cSldViewPr>
      <p:cViewPr varScale="1">
        <p:scale>
          <a:sx n="68" d="100"/>
          <a:sy n="68" d="100"/>
        </p:scale>
        <p:origin x="1008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11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85F5B6-2903-493E-AF4B-3304D1317505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E5DFE2-6A77-41CF-AAF9-8EEDC06BF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417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89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54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65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316C008-1B5E-4CF9-B8D1-FA59E98EA642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1482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234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79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00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356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279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902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93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181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EFF763C-D65F-4C24-8B8F-6B8A2A7D8445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5678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905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33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7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E1DD9EF-4E4B-4FB9-A17F-6AE6BD1457A0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0838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548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174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09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19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2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9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09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50A9780-A671-4B9D-8317-F9DE50024A10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111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29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C96FDA5-5931-475B-9128-6B8AC6B9EF8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439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8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E5DFE2-6A77-41CF-AAF9-8EEDC06BFBB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2163-D011-42E5-B182-6912948B3A3A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61CF-3298-4D06-BC22-8E774A541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44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072C-2309-462C-A77F-342BCF001D93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8E41-E85D-4240-9B80-7DD77601E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80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C69C-B63F-423F-8339-5A6F71E1F760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C464-0034-48B5-8886-E34A9102D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81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CAEA-DCF0-41D6-8829-3A83B8BEA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2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DC1C-68F8-4054-B6FC-DD3E3217F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5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9B51-106E-463B-A1D2-D1408F28B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7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2C57-DFF0-4EFE-A029-C9DDA83B5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5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1046-C301-4F0E-B0DD-7A4929180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5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3E7A-4C34-473C-B8EC-DC8220A84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5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9FBD-93A8-4D25-A31C-9D81AD7C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816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B1EE-5745-41A6-BE74-9DD46C11F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BA24-F8E1-4249-9289-132746D4942A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A182-5E6F-43D8-AF3E-CBC97912B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74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75AD-6694-4270-9743-7F2D6DF76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91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E3C3-C50D-42B5-8347-FA8FB399C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77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AECA-9176-4FAD-9496-8C8DD8EB8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64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58B4-6AB8-46A9-B701-C143AAE41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973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414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66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272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750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415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22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4235-A72D-4838-B6B9-8A6FB33A18F4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4368-9C96-4DE4-80D9-7B4D25068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56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DD3E-C196-4A87-AFFA-45ADE1D5DEF0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FA66F-B747-414C-AED7-4967C19C1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00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8215-E62B-4F77-806B-DE9FD21A248C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DE33-E8D1-4E2B-810D-1AE6943E9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3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1CA1-1CFC-452F-AE20-9ED088FA59D7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F537-4A7D-472A-B865-C37A0632C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7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CE85-E4DC-4C6C-831E-77A2BA1F3341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F9E6-16C4-4DFF-BD98-A8870CA2A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2303-BE57-4406-90BD-8188406B9E03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5096-2EAE-45CF-960E-36C85F83C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8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63CB-C1F5-4076-940A-50A4E9C7F8D2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12D0-2D3C-45F4-95D9-D6B792299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32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BB7450-9D8E-43E2-A8EB-FFB3B86BFD99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4C542B-9DD2-481A-ADD1-D43EFCFD5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842EE5-15BB-48AD-8FC2-36BDBBB3F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0" r:id="rId1"/>
    <p:sldLayoutId id="2147485631" r:id="rId2"/>
    <p:sldLayoutId id="2147485632" r:id="rId3"/>
    <p:sldLayoutId id="2147485633" r:id="rId4"/>
    <p:sldLayoutId id="2147485634" r:id="rId5"/>
    <p:sldLayoutId id="2147485635" r:id="rId6"/>
    <p:sldLayoutId id="2147485636" r:id="rId7"/>
    <p:sldLayoutId id="2147485637" r:id="rId8"/>
    <p:sldLayoutId id="2147485638" r:id="rId9"/>
    <p:sldLayoutId id="2147485639" r:id="rId10"/>
    <p:sldLayoutId id="2147485640" r:id="rId11"/>
    <p:sldLayoutId id="21474856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201988" y="1141413"/>
            <a:ext cx="548481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1988" y="2632075"/>
            <a:ext cx="5484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525" y="4416425"/>
            <a:ext cx="9170988" cy="2459038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4" r:id="rId1"/>
    <p:sldLayoutId id="2147485615" r:id="rId2"/>
    <p:sldLayoutId id="2147485616" r:id="rId3"/>
    <p:sldLayoutId id="2147485617" r:id="rId4"/>
    <p:sldLayoutId id="2147485618" r:id="rId5"/>
    <p:sldLayoutId id="2147485642" r:id="rId6"/>
  </p:sldLayoutIdLst>
  <p:hf hdr="0"/>
  <p:txStyles>
    <p:titleStyle>
      <a:lvl1pPr algn="r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Arial Narrow Bold" pitchFamily="34" charset="0"/>
          <a:cs typeface="Arial Narrow Bold"/>
        </a:defRPr>
      </a:lvl1pPr>
      <a:lvl2pPr algn="r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2pPr>
      <a:lvl3pPr algn="r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3pPr>
      <a:lvl4pPr algn="r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4pPr>
      <a:lvl5pPr algn="r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5pPr>
      <a:lvl6pPr marL="4572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6pPr>
      <a:lvl7pPr marL="9144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7pPr>
      <a:lvl8pPr marL="13716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8pPr>
      <a:lvl9pPr marL="1828800" algn="r" defTabSz="457200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Narrow" pitchFamily="34" charset="0"/>
          <a:ea typeface="Arial Narrow Bold" pitchFamily="34" charset="0"/>
          <a:cs typeface="Arial Narrow Bold" pitchFamily="34" charset="0"/>
        </a:defRPr>
      </a:lvl9pPr>
    </p:titleStyle>
    <p:bodyStyle>
      <a:lvl1pPr marL="342900" indent="-342900" algn="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60550" y="5410200"/>
            <a:ext cx="5484813" cy="646113"/>
          </a:xfrm>
        </p:spPr>
        <p:txBody>
          <a:bodyPr/>
          <a:lstStyle/>
          <a:p>
            <a:pPr marL="0" indent="0" algn="ctr" eaLnBrk="1" hangingPunct="1"/>
            <a:r>
              <a:rPr lang="en-US" altLang="en-US" sz="3200" smtClean="0"/>
              <a:t>Erin Fedewa</a:t>
            </a:r>
          </a:p>
        </p:txBody>
      </p:sp>
      <p:sp>
        <p:nvSpPr>
          <p:cNvPr id="1945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71800" y="6205538"/>
            <a:ext cx="3503613" cy="752475"/>
          </a:xfrm>
        </p:spPr>
        <p:txBody>
          <a:bodyPr/>
          <a:lstStyle/>
          <a:p>
            <a:pPr marL="0" indent="0" algn="ctr" eaLnBrk="1" hangingPunct="1"/>
            <a:r>
              <a:rPr lang="en-US" altLang="en-US" dirty="0" smtClean="0"/>
              <a:t>Alaska Fisheries Science Center-Shellfish Assessment Program, Kodiak</a:t>
            </a:r>
          </a:p>
        </p:txBody>
      </p:sp>
      <p:sp>
        <p:nvSpPr>
          <p:cNvPr id="1843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3550" y="187325"/>
            <a:ext cx="3389313" cy="577850"/>
          </a:xfrm>
        </p:spPr>
        <p:txBody>
          <a:bodyPr>
            <a:normAutofit fontScale="92500" lnSpcReduction="20000"/>
          </a:bodyPr>
          <a:lstStyle/>
          <a:p>
            <a:pPr marL="0" indent="0" algn="l" eaLnBrk="1" hangingPunct="1">
              <a:defRPr/>
            </a:pPr>
            <a:r>
              <a:rPr lang="en-US" altLang="en-US" smtClean="0"/>
              <a:t>Crab Plan Team</a:t>
            </a:r>
          </a:p>
          <a:p>
            <a:pPr marL="0" indent="0" algn="l" eaLnBrk="1" hangingPunct="1">
              <a:defRPr/>
            </a:pPr>
            <a:r>
              <a:rPr lang="en-US" altLang="en-US" smtClean="0"/>
              <a:t>May 2019</a:t>
            </a:r>
          </a:p>
        </p:txBody>
      </p:sp>
      <p:sp>
        <p:nvSpPr>
          <p:cNvPr id="224261" name="Rectangle 2"/>
          <p:cNvSpPr txBox="1">
            <a:spLocks noChangeArrowheads="1"/>
          </p:cNvSpPr>
          <p:nvPr/>
        </p:nvSpPr>
        <p:spPr bwMode="auto">
          <a:xfrm>
            <a:off x="443895" y="1558925"/>
            <a:ext cx="8274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sz="4000" b="1" kern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Bering Sea Crab Ecosystem Indicators: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b="1" i="1" kern="0" dirty="0" smtClean="0">
              <a:solidFill>
                <a:srgbClr val="FFFF00"/>
              </a:solidFill>
              <a:latin typeface="Arial Black"/>
              <a:cs typeface="+mj-cs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200" b="1" i="1" kern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Stock-specific ecosystem status report </a:t>
            </a:r>
            <a:r>
              <a:rPr lang="en-US" sz="3200" b="1" i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b="1" i="1" kern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ards </a:t>
            </a:r>
            <a:endParaRPr lang="en-US" sz="3200" b="1" i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53075"/>
            <a:ext cx="12985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5781" y="2743200"/>
            <a:ext cx="8375650" cy="1190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434"/>
          <a:stretch/>
        </p:blipFill>
        <p:spPr>
          <a:xfrm>
            <a:off x="457200" y="1066800"/>
            <a:ext cx="7209524" cy="46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468455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FF00"/>
                </a:solidFill>
                <a:cs typeface="Calibri" panose="020F0502020204030204" pitchFamily="34" charset="0"/>
              </a:rPr>
              <a:t>Benthic </a:t>
            </a:r>
            <a:r>
              <a:rPr lang="en-US" sz="3800" dirty="0" smtClean="0">
                <a:solidFill>
                  <a:srgbClr val="FFFF00"/>
                </a:solidFill>
                <a:cs typeface="Calibri" panose="020F0502020204030204" pitchFamily="34" charset="0"/>
              </a:rPr>
              <a:t>invert </a:t>
            </a:r>
            <a:r>
              <a:rPr lang="en-US" sz="3800" dirty="0">
                <a:solidFill>
                  <a:srgbClr val="FFFF00"/>
                </a:solidFill>
                <a:cs typeface="Calibri" panose="020F0502020204030204" pitchFamily="34" charset="0"/>
              </a:rPr>
              <a:t>biomass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Benthic </a:t>
            </a:r>
            <a:r>
              <a:rPr lang="en-US" sz="2400" dirty="0" smtClean="0">
                <a:solidFill>
                  <a:schemeClr val="bg1"/>
                </a:solidFill>
              </a:rPr>
              <a:t>invert </a:t>
            </a:r>
            <a:r>
              <a:rPr lang="en-US" sz="2400" dirty="0">
                <a:solidFill>
                  <a:schemeClr val="bg1"/>
                </a:solidFill>
              </a:rPr>
              <a:t>biomass increases in 2016 primarily due to very high catches of </a:t>
            </a:r>
            <a:r>
              <a:rPr lang="en-US" sz="2400" dirty="0" smtClean="0">
                <a:solidFill>
                  <a:schemeClr val="bg1"/>
                </a:solidFill>
              </a:rPr>
              <a:t>purple-orange sea stars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6" b="97534" l="6274" r="89924">
                        <a14:foregroundMark x1="15209" y1="52603" x2="15209" y2="52603"/>
                        <a14:foregroundMark x1="13308" y1="50959" x2="13308" y2="50959"/>
                        <a14:foregroundMark x1="12167" y1="54521" x2="12167" y2="54521"/>
                        <a14:foregroundMark x1="12167" y1="51507" x2="12167" y2="515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957073">
            <a:off x="4761203" y="62577"/>
            <a:ext cx="3728201" cy="25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-152400"/>
            <a:ext cx="82296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Benthic forager biomass</a:t>
            </a:r>
            <a:endParaRPr lang="en-US" sz="3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434"/>
          <a:stretch/>
        </p:blipFill>
        <p:spPr>
          <a:xfrm>
            <a:off x="304800" y="914400"/>
            <a:ext cx="6705600" cy="4331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585" y="5410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</a:t>
            </a:r>
            <a:r>
              <a:rPr lang="en-US" sz="2000" dirty="0" smtClean="0">
                <a:solidFill>
                  <a:schemeClr val="bg1"/>
                </a:solidFill>
              </a:rPr>
              <a:t>enthic forager biomass increases in 2016 primarily due to very high catches of yellowfin sole and northern rock sole. Increased flatfish and/or benthic invert competition potentially driving recent declines in RKC pre-recruit biomass?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0"/>
            <a:ext cx="4419600" cy="27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36613" y="-328613"/>
            <a:ext cx="7202487" cy="1762125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Tanner Crab East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01" r="2122"/>
          <a:stretch/>
        </p:blipFill>
        <p:spPr>
          <a:xfrm>
            <a:off x="76200" y="1066800"/>
            <a:ext cx="8915400" cy="2035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5052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re-recruit </a:t>
            </a:r>
            <a:r>
              <a:rPr lang="en-US" sz="2400" dirty="0">
                <a:solidFill>
                  <a:schemeClr val="bg1"/>
                </a:solidFill>
              </a:rPr>
              <a:t>(males 113-124 mm CW) biomass </a:t>
            </a:r>
            <a:r>
              <a:rPr lang="en-US" sz="2400" dirty="0" smtClean="0">
                <a:solidFill>
                  <a:schemeClr val="bg1"/>
                </a:solidFill>
              </a:rPr>
              <a:t>has remained </a:t>
            </a:r>
            <a:r>
              <a:rPr lang="en-US" sz="2400" dirty="0">
                <a:solidFill>
                  <a:schemeClr val="bg1"/>
                </a:solidFill>
              </a:rPr>
              <a:t>below the long-term average, with a decreasing trend in the past 5 years.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CV of pre-recruit biomass indicates a decrease in spatial variability of tanner crab abundances east of 166W over the past 5 years.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0" y="2006490"/>
            <a:ext cx="228600" cy="5843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4" t="23098" r="10456" b="12548"/>
          <a:stretch/>
        </p:blipFill>
        <p:spPr bwMode="auto">
          <a:xfrm>
            <a:off x="609600" y="1498304"/>
            <a:ext cx="32528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6" t="21390" r="3584" b="8734"/>
          <a:stretch/>
        </p:blipFill>
        <p:spPr bwMode="auto">
          <a:xfrm>
            <a:off x="4648200" y="1517797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CV of Tanner crab pre-recruit biomass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01" t="51453" r="14568" b="7366"/>
          <a:stretch/>
        </p:blipFill>
        <p:spPr>
          <a:xfrm>
            <a:off x="381000" y="5876276"/>
            <a:ext cx="7772400" cy="83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267" y="983251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2013 Tanner crab density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967042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2017 Tanner crab density 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3886200"/>
            <a:ext cx="4876800" cy="21336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53200" y="3657600"/>
            <a:ext cx="1090533" cy="27886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0375" y="80963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Tanner Crab West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7573" y="3276600"/>
            <a:ext cx="8610600" cy="4525963"/>
          </a:xfrm>
        </p:spPr>
        <p:txBody>
          <a:bodyPr/>
          <a:lstStyle/>
          <a:p>
            <a:r>
              <a:rPr lang="en-US" sz="24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bottom temperatures were above average in 2018, and the warmest in </a:t>
            </a:r>
            <a:r>
              <a:rPr lang="en-US" sz="2400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39-year 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series. </a:t>
            </a:r>
            <a:endParaRPr lang="en-US" sz="24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pool extent was also one of the lowest on record in </a:t>
            </a:r>
            <a:r>
              <a:rPr lang="en-US" sz="2400" kern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west </a:t>
            </a:r>
            <a:r>
              <a:rPr lang="en-US" sz="24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166°W management area.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9" y="1066800"/>
            <a:ext cx="8948271" cy="20193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b="1552"/>
          <a:stretch/>
        </p:blipFill>
        <p:spPr bwMode="auto">
          <a:xfrm>
            <a:off x="1054718" y="3276600"/>
            <a:ext cx="737631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09600"/>
            <a:ext cx="5652589" cy="56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-152400"/>
            <a:ext cx="82296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Pacific cod predation</a:t>
            </a:r>
            <a:endParaRPr lang="en-US" sz="3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914400"/>
            <a:ext cx="5657850" cy="463867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5612" y="2362200"/>
            <a:ext cx="1230775" cy="22098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6819" y="5943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Pacific cod predation on tanner crab has remained high since </a:t>
            </a:r>
            <a:r>
              <a:rPr lang="en-US" sz="2400" dirty="0" smtClean="0">
                <a:solidFill>
                  <a:schemeClr val="bg1"/>
                </a:solidFill>
              </a:rPr>
              <a:t>2010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60500" y="-341313"/>
            <a:ext cx="6248400" cy="1714501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Snow crab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6"/>
          <a:stretch/>
        </p:blipFill>
        <p:spPr>
          <a:xfrm>
            <a:off x="50800" y="1127052"/>
            <a:ext cx="9032764" cy="1932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35" r="2983"/>
          <a:stretch/>
        </p:blipFill>
        <p:spPr>
          <a:xfrm>
            <a:off x="50800" y="3059758"/>
            <a:ext cx="8933121" cy="1103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H="1">
            <a:off x="8962731" y="2971800"/>
            <a:ext cx="106681" cy="1191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4648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2018 total snow crab biomass was well above the long-term </a:t>
            </a:r>
            <a:r>
              <a:rPr lang="en-US" sz="2400" dirty="0" smtClean="0">
                <a:solidFill>
                  <a:schemeClr val="bg1"/>
                </a:solidFill>
              </a:rPr>
              <a:t>average but what effects will warming and reduced sea ice have on snow crab?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160"/>
            <a:ext cx="4229565" cy="437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917"/>
          <a:stretch/>
        </p:blipFill>
        <p:spPr>
          <a:xfrm>
            <a:off x="4724400" y="772160"/>
            <a:ext cx="4168512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334000"/>
            <a:ext cx="1253249" cy="142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5499853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1100" dirty="0" smtClean="0">
                <a:latin typeface="+mj-lt"/>
                <a:cs typeface="Times New Roman" panose="02020603050405020304" pitchFamily="18" charset="0"/>
              </a:rPr>
              <a:t>Catch &gt; 1 KG/HA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295400" y="5642732"/>
            <a:ext cx="76200" cy="76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2682" y="23905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2017 Pacific cod catches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4824" y="21556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2017 snow crab density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20075889">
            <a:off x="844974" y="1650227"/>
            <a:ext cx="1333570" cy="17294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075889">
            <a:off x="5213083" y="1574028"/>
            <a:ext cx="1333570" cy="17294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326"/>
          <a:stretch/>
        </p:blipFill>
        <p:spPr>
          <a:xfrm>
            <a:off x="152400" y="1066800"/>
            <a:ext cx="4191000" cy="4443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1766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2018 Pacific cod catches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1766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2018 snow crab density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672" t="2087" r="1388" b="5659"/>
          <a:stretch/>
        </p:blipFill>
        <p:spPr>
          <a:xfrm>
            <a:off x="4648199" y="1066800"/>
            <a:ext cx="4343401" cy="444341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20075889">
            <a:off x="1068469" y="2031227"/>
            <a:ext cx="1333570" cy="17294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075889">
            <a:off x="4954668" y="2031227"/>
            <a:ext cx="1333570" cy="17294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5791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What will predation index look like for 2018? Data coming soon!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46" y="341791"/>
            <a:ext cx="8305800" cy="9906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 status reports and ecosystem report cards</a:t>
            </a:r>
            <a:endParaRPr lang="en-US" sz="4000" b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445314"/>
            <a:ext cx="7924800" cy="122443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“Monitoring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 indicators provides an early warning system for managers, signaling human or climate-induced changes that may warrant management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action”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41" t="4947" r="2941" b="12691"/>
          <a:stretch/>
        </p:blipFill>
        <p:spPr>
          <a:xfrm>
            <a:off x="1625446" y="2895600"/>
            <a:ext cx="5943601" cy="3804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99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143000"/>
            <a:ext cx="87630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92" b="5608"/>
          <a:stretch/>
        </p:blipFill>
        <p:spPr>
          <a:xfrm>
            <a:off x="738188" y="1447800"/>
            <a:ext cx="8137525" cy="3962400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279400" y="320675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% Frequency of snow crab in Pacific cod stomachs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 rot="-5400000">
            <a:off x="-386556" y="3244056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</a:rPr>
              <a:t>% frequency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7670800" y="2895600"/>
            <a:ext cx="1204913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EBS Domains: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             South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            Middle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             North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810500" y="3276600"/>
            <a:ext cx="381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10500" y="35052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10500" y="3733800"/>
            <a:ext cx="381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0" name="TextBox 13"/>
          <p:cNvSpPr txBox="1">
            <a:spLocks noChangeArrowheads="1"/>
          </p:cNvSpPr>
          <p:nvPr/>
        </p:nvSpPr>
        <p:spPr bwMode="auto">
          <a:xfrm>
            <a:off x="1420813" y="5099050"/>
            <a:ext cx="6400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0        10       20       30       40       50       60       70      80        90      100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8188" y="1447800"/>
            <a:ext cx="8137525" cy="3962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2" name="TextBox 15"/>
          <p:cNvSpPr txBox="1">
            <a:spLocks noChangeArrowheads="1"/>
          </p:cNvSpPr>
          <p:nvPr/>
        </p:nvSpPr>
        <p:spPr bwMode="auto">
          <a:xfrm>
            <a:off x="3473450" y="5527675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Calibri" panose="020F0502020204030204" pitchFamily="34" charset="0"/>
              </a:rPr>
              <a:t>C. opilio </a:t>
            </a:r>
            <a:r>
              <a:rPr lang="en-US" altLang="en-US" sz="1800" b="1">
                <a:latin typeface="Calibri" panose="020F0502020204030204" pitchFamily="34" charset="0"/>
              </a:rPr>
              <a:t>CW (mm)</a:t>
            </a:r>
          </a:p>
        </p:txBody>
      </p:sp>
      <p:sp>
        <p:nvSpPr>
          <p:cNvPr id="40973" name="TextBox 16"/>
          <p:cNvSpPr txBox="1">
            <a:spLocks noChangeArrowheads="1"/>
          </p:cNvSpPr>
          <p:nvPr/>
        </p:nvSpPr>
        <p:spPr bwMode="auto">
          <a:xfrm>
            <a:off x="747713" y="1471613"/>
            <a:ext cx="557212" cy="3754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40%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35%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30%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25%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20%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15%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10%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5%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0%</a:t>
            </a:r>
            <a:endParaRPr lang="en-US" alt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 development: </a:t>
            </a:r>
            <a:br>
              <a:rPr lang="en-US" sz="4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i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evisions to current indicators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refine species included in foraging guilds?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Predation index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predator/prey lengths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annual average Partial Fullness index (BF) values for crab prey by weighting by NOAA BT survey biomass estimates (Buckley et al. 2016) 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 of pre-recruit biomass: 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Likely not appropriate due to highly skewed biomass data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Instead, use standard deviation of log-transformed data (</a:t>
            </a:r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Litzow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2013)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0" lvl="7" indent="0">
              <a:buNone/>
            </a:pP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3914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Ongoing discussion: </a:t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r>
              <a:rPr lang="en-US" altLang="en-US" sz="3200" i="1" dirty="0" smtClean="0">
                <a:solidFill>
                  <a:srgbClr val="FFFF00"/>
                </a:solidFill>
              </a:rPr>
              <a:t>Identify and develop additional  indicators for each stock</a:t>
            </a:r>
            <a:endParaRPr lang="en-US" altLang="en-US" sz="4000" i="1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Ben Daly indicator development efforts for BBRKC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Spatially refine additional indicators used in Ecosystem Considerations chapter?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Any additional crab-relevant time series?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Ongoing/future data collection for additional indicators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81000" y="168553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BBRKC </a:t>
            </a:r>
            <a:r>
              <a:rPr lang="en-US" altLang="en-US" sz="4000" dirty="0" err="1" smtClean="0">
                <a:solidFill>
                  <a:srgbClr val="FFFF00"/>
                </a:solidFill>
              </a:rPr>
              <a:t>ovigerous</a:t>
            </a:r>
            <a:r>
              <a:rPr lang="en-US" altLang="en-US" sz="4000" dirty="0" smtClean="0">
                <a:solidFill>
                  <a:srgbClr val="FFFF00"/>
                </a:solidFill>
              </a:rPr>
              <a:t> female dispersion indicator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711560" y="1566311"/>
            <a:ext cx="8788400" cy="1311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Extent of population relative to total abundance</a:t>
            </a:r>
          </a:p>
        </p:txBody>
      </p:sp>
      <p:sp>
        <p:nvSpPr>
          <p:cNvPr id="38919" name="TextBox 1"/>
          <p:cNvSpPr txBox="1">
            <a:spLocks noChangeArrowheads="1"/>
          </p:cNvSpPr>
          <p:nvPr/>
        </p:nvSpPr>
        <p:spPr bwMode="auto">
          <a:xfrm>
            <a:off x="1229555" y="5798371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Implications for larval advection, mating success, spatial overlap with predators, </a:t>
            </a:r>
            <a:r>
              <a:rPr lang="en-US" altLang="en-US" sz="2400" dirty="0" err="1">
                <a:solidFill>
                  <a:schemeClr val="bg1"/>
                </a:solidFill>
              </a:rPr>
              <a:t>etc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55713" y="4648200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chemeClr val="bg1"/>
                </a:solidFill>
              </a:rPr>
              <a:t>ACWD (Average Central Weighted Distribution)</a:t>
            </a:r>
            <a:r>
              <a:rPr lang="en-US" altLang="en-US" sz="2400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</a:rPr>
              <a:t>Lat</a:t>
            </a:r>
            <a:r>
              <a:rPr lang="en-US" altLang="en-US" sz="2400" dirty="0">
                <a:solidFill>
                  <a:schemeClr val="bg1"/>
                </a:solidFill>
              </a:rPr>
              <a:t> + Long weighted by RKC abundance, then averaged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981200" y="4249738"/>
            <a:ext cx="1219200" cy="398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7" name="Group 2"/>
          <p:cNvGrpSpPr>
            <a:grpSpLocks/>
          </p:cNvGrpSpPr>
          <p:nvPr/>
        </p:nvGrpSpPr>
        <p:grpSpPr bwMode="auto">
          <a:xfrm>
            <a:off x="1255713" y="2287482"/>
            <a:ext cx="5529263" cy="2146300"/>
            <a:chOff x="1295400" y="2260600"/>
            <a:chExt cx="5528740" cy="2146300"/>
          </a:xfrm>
        </p:grpSpPr>
        <p:pic>
          <p:nvPicPr>
            <p:cNvPr id="4608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8"/>
            <a:stretch>
              <a:fillRect/>
            </a:stretch>
          </p:blipFill>
          <p:spPr bwMode="auto">
            <a:xfrm>
              <a:off x="1295400" y="2260600"/>
              <a:ext cx="5418138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TextBox 1"/>
            <p:cNvSpPr txBox="1">
              <a:spLocks noChangeArrowheads="1"/>
            </p:cNvSpPr>
            <p:nvPr/>
          </p:nvSpPr>
          <p:spPr bwMode="auto">
            <a:xfrm>
              <a:off x="5105400" y="4145290"/>
              <a:ext cx="17187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</a:rPr>
                <a:t>Loher and Armstrong 2005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3048000" y="3756025"/>
            <a:ext cx="1295400" cy="482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Larval advection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Impacts larval advection trajectories, settlement strength, recruitment</a:t>
            </a:r>
          </a:p>
          <a:p>
            <a:pPr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OSCURS or ROMS model time series runs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" t="8139" r="55463" b="9378"/>
          <a:stretch>
            <a:fillRect/>
          </a:stretch>
        </p:blipFill>
        <p:spPr bwMode="auto">
          <a:xfrm>
            <a:off x="5562600" y="4083050"/>
            <a:ext cx="33940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457200" y="3962400"/>
            <a:ext cx="487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714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Pick a spot, track advection for a set time span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</a:rPr>
              <a:t>Quantify distance traveled, direction,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Larval crab abundance indicator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19" y="1219200"/>
            <a:ext cx="82296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Potential indication of recruitment strength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EcoFoci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spring </a:t>
            </a:r>
            <a:r>
              <a:rPr lang="en-US" sz="2400" dirty="0" err="1">
                <a:solidFill>
                  <a:schemeClr val="bg1"/>
                </a:solidFill>
              </a:rPr>
              <a:t>ichthyoplankton</a:t>
            </a:r>
            <a:r>
              <a:rPr lang="en-US" sz="2400" dirty="0">
                <a:solidFill>
                  <a:schemeClr val="bg1"/>
                </a:solidFill>
              </a:rPr>
              <a:t> survey </a:t>
            </a:r>
            <a:r>
              <a:rPr lang="en-US" sz="2400" dirty="0" smtClean="0">
                <a:solidFill>
                  <a:schemeClr val="bg1"/>
                </a:solidFill>
              </a:rPr>
              <a:t>likely overlaps temporally with early life history stages of EBS crab stocks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3328"/>
          <a:stretch/>
        </p:blipFill>
        <p:spPr>
          <a:xfrm>
            <a:off x="609600" y="3124200"/>
            <a:ext cx="776097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Primary/secondary </a:t>
            </a:r>
            <a:r>
              <a:rPr lang="en-US" altLang="en-US" sz="4000" dirty="0">
                <a:solidFill>
                  <a:srgbClr val="FFFF00"/>
                </a:solidFill>
              </a:rPr>
              <a:t>p</a:t>
            </a:r>
            <a:r>
              <a:rPr lang="en-US" altLang="en-US" sz="4000" dirty="0" smtClean="0">
                <a:solidFill>
                  <a:srgbClr val="FFFF00"/>
                </a:solidFill>
              </a:rPr>
              <a:t>roduction indicator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92100" y="1371600"/>
            <a:ext cx="85598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Index for food availability for crab larvae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Phytoplankton- </a:t>
            </a:r>
            <a:r>
              <a:rPr lang="en-US" altLang="en-US" dirty="0" err="1" smtClean="0">
                <a:solidFill>
                  <a:schemeClr val="bg1"/>
                </a:solidFill>
              </a:rPr>
              <a:t>Chl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i="1" dirty="0" smtClean="0">
                <a:solidFill>
                  <a:schemeClr val="bg1"/>
                </a:solidFill>
              </a:rPr>
              <a:t>a</a:t>
            </a:r>
            <a:r>
              <a:rPr lang="en-US" altLang="en-US" dirty="0" smtClean="0">
                <a:solidFill>
                  <a:schemeClr val="bg1"/>
                </a:solidFill>
              </a:rPr>
              <a:t> estimates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Zooplankton- </a:t>
            </a:r>
            <a:r>
              <a:rPr lang="en-US" altLang="en-US" dirty="0" err="1" smtClean="0">
                <a:solidFill>
                  <a:schemeClr val="bg1"/>
                </a:solidFill>
              </a:rPr>
              <a:t>EcoFoci</a:t>
            </a:r>
            <a:r>
              <a:rPr lang="en-US" altLang="en-US" dirty="0" smtClean="0">
                <a:solidFill>
                  <a:schemeClr val="bg1"/>
                </a:solidFill>
              </a:rPr>
              <a:t> Rapid Zooplankton </a:t>
            </a:r>
            <a:r>
              <a:rPr lang="en-US" altLang="en-US" dirty="0" err="1" smtClean="0">
                <a:solidFill>
                  <a:schemeClr val="bg1"/>
                </a:solidFill>
              </a:rPr>
              <a:t>Assmt</a:t>
            </a:r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1" y="3367990"/>
            <a:ext cx="3717782" cy="3049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16" y="3368431"/>
            <a:ext cx="4469183" cy="304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2400" y="-762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dirty="0">
                <a:solidFill>
                  <a:srgbClr val="FFFF00"/>
                </a:solidFill>
              </a:rPr>
              <a:t>B</a:t>
            </a:r>
            <a:r>
              <a:rPr lang="en-US" sz="4000" dirty="0" smtClean="0">
                <a:solidFill>
                  <a:srgbClr val="FFFF00"/>
                </a:solidFill>
              </a:rPr>
              <a:t>ody condition indicator for crab stocks?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nergetic </a:t>
            </a:r>
            <a:r>
              <a:rPr lang="en-US" sz="2400" dirty="0">
                <a:solidFill>
                  <a:schemeClr val="bg1"/>
                </a:solidFill>
              </a:rPr>
              <a:t>condition of </a:t>
            </a:r>
            <a:r>
              <a:rPr lang="en-US" sz="2400" dirty="0" err="1">
                <a:solidFill>
                  <a:schemeClr val="bg1"/>
                </a:solidFill>
              </a:rPr>
              <a:t>pollock</a:t>
            </a:r>
            <a:r>
              <a:rPr lang="en-US" sz="2400" dirty="0">
                <a:solidFill>
                  <a:schemeClr val="bg1"/>
                </a:solidFill>
              </a:rPr>
              <a:t> prior to their first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winter predicts their survival to age-1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9" y="1318918"/>
            <a:ext cx="7287642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592" y="-39351"/>
            <a:ext cx="8229600" cy="1143000"/>
          </a:xfrm>
        </p:spPr>
        <p:txBody>
          <a:bodyPr/>
          <a:lstStyle/>
          <a:p>
            <a:r>
              <a:rPr lang="en-US" sz="4000" i="1" dirty="0" err="1" smtClean="0">
                <a:solidFill>
                  <a:srgbClr val="FFFF00"/>
                </a:solidFill>
              </a:rPr>
              <a:t>Chionoecetes</a:t>
            </a:r>
            <a:r>
              <a:rPr lang="en-US" sz="4000" dirty="0" smtClean="0">
                <a:solidFill>
                  <a:srgbClr val="FFFF00"/>
                </a:solidFill>
              </a:rPr>
              <a:t> body condition indicator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74" y="5822837"/>
            <a:ext cx="8239760" cy="54153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Snow </a:t>
            </a:r>
            <a:r>
              <a:rPr lang="en-US" sz="2400" dirty="0" smtClean="0">
                <a:solidFill>
                  <a:schemeClr val="bg1"/>
                </a:solidFill>
              </a:rPr>
              <a:t>and tanner crab </a:t>
            </a:r>
            <a:r>
              <a:rPr lang="en-US" sz="2400" dirty="0">
                <a:solidFill>
                  <a:schemeClr val="bg1"/>
                </a:solidFill>
              </a:rPr>
              <a:t>showed </a:t>
            </a:r>
            <a:r>
              <a:rPr lang="en-US" sz="2400" dirty="0" smtClean="0">
                <a:solidFill>
                  <a:schemeClr val="bg1"/>
                </a:solidFill>
              </a:rPr>
              <a:t>a decrease </a:t>
            </a: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lipids (i.e. body condition) </a:t>
            </a:r>
            <a:r>
              <a:rPr lang="en-US" sz="2400" dirty="0">
                <a:solidFill>
                  <a:schemeClr val="bg1"/>
                </a:solidFill>
              </a:rPr>
              <a:t>between 2012 (cold) and 2014 (warm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04240" y="914400"/>
            <a:ext cx="7433628" cy="4843623"/>
            <a:chOff x="1496861" y="1766123"/>
            <a:chExt cx="6732739" cy="45974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861" y="1766123"/>
              <a:ext cx="6732739" cy="459743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240850" y="5990029"/>
              <a:ext cx="1079956" cy="3599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C. </a:t>
              </a:r>
              <a:r>
                <a:rPr lang="en-US" i="1" dirty="0" err="1" smtClean="0"/>
                <a:t>bairdi</a:t>
              </a:r>
              <a:r>
                <a:rPr lang="en-US" i="1" dirty="0"/>
                <a:t>	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33348" y="5987193"/>
              <a:ext cx="906526" cy="3599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C. </a:t>
              </a:r>
              <a:r>
                <a:rPr lang="en-US" i="1" dirty="0" err="1" smtClean="0"/>
                <a:t>opilio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65302" y="5713645"/>
              <a:ext cx="5181624" cy="38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          Snow	           Hybrid	       Tanner</a:t>
              </a:r>
              <a:endParaRPr lang="en-US" sz="20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006247" y="2354893"/>
              <a:ext cx="116661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42391" y="2370347"/>
              <a:ext cx="116661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88752" y="3246289"/>
              <a:ext cx="116661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17307" y="2036371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P&lt;0.001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42378" y="2058354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P=0.02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59254" y="2868210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P=0.25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43800" y="65089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Copeman</a:t>
            </a:r>
            <a:r>
              <a:rPr lang="en-US" dirty="0" smtClean="0">
                <a:solidFill>
                  <a:schemeClr val="bg1"/>
                </a:solidFill>
              </a:rPr>
              <a:t> et al.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21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Benthic prey indicator?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https://lh3.googleusercontent.com/tTYLHC2xYxYuHL40py8HVmWevxk18V51qjb-OskHD1KXNggO-TupL0CRffNVucslHox0wIRPymv3lYgvrUrU1g5KvB4Oa3DpsOdhRvsJhnkfb6iIIuslv9tUTB9URTHJRmCTueTv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57150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8558" y="54102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significant positive correlation between </a:t>
            </a:r>
            <a:r>
              <a:rPr lang="en-US" sz="2000" dirty="0" smtClean="0">
                <a:solidFill>
                  <a:schemeClr val="bg1"/>
                </a:solidFill>
              </a:rPr>
              <a:t>snow crab energy </a:t>
            </a:r>
            <a:r>
              <a:rPr lang="en-US" sz="2000" dirty="0">
                <a:solidFill>
                  <a:schemeClr val="bg1"/>
                </a:solidFill>
              </a:rPr>
              <a:t>density and stable δ</a:t>
            </a:r>
            <a:r>
              <a:rPr lang="en-US" sz="2000" baseline="30000" dirty="0">
                <a:solidFill>
                  <a:schemeClr val="bg1"/>
                </a:solidFill>
              </a:rPr>
              <a:t>13</a:t>
            </a:r>
            <a:r>
              <a:rPr lang="en-US" sz="2000" dirty="0">
                <a:solidFill>
                  <a:schemeClr val="bg1"/>
                </a:solidFill>
              </a:rPr>
              <a:t>C isotope values suggests that energetic condition is improved with the use of benthic (i.e. algal and detrital-based) carbon sources </a:t>
            </a:r>
          </a:p>
        </p:txBody>
      </p:sp>
    </p:spTree>
    <p:extLst>
      <p:ext uri="{BB962C8B-B14F-4D97-AF65-F5344CB8AC3E}">
        <p14:creationId xmlns:p14="http://schemas.microsoft.com/office/powerpoint/2010/main" val="3434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Talking Points for Today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Review of previous crab ecosystem efforts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Selected indicators for stock-specific report cards 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Draft report cards: 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Bristol Bay red king crab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Tanner crab (east and west)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EBS snow crab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Future indicator development &amp; ongoing discussion 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Next steps/moving forward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90538" y="142875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Next Steps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34975" y="1176338"/>
            <a:ext cx="8229600" cy="3048000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bg1"/>
                </a:solidFill>
              </a:rPr>
              <a:t>Continued empirical data collection 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Indicator development and selection directly influenced by the extent of knowledge and available </a:t>
            </a:r>
            <a:r>
              <a:rPr lang="en-US" altLang="en-US" sz="2400" dirty="0" smtClean="0">
                <a:solidFill>
                  <a:schemeClr val="bg1"/>
                </a:solidFill>
              </a:rPr>
              <a:t>data</a:t>
            </a:r>
          </a:p>
          <a:p>
            <a:pPr lvl="1"/>
            <a:endParaRPr lang="en-US" altLang="en-US" sz="2000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Develop additional indicators for each stock and produce report cards for remaining stocks</a:t>
            </a:r>
          </a:p>
          <a:p>
            <a:pPr marL="457200" lvl="1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</a:rPr>
              <a:t>-Indicator selection, threshold setting and evaluation</a:t>
            </a:r>
          </a:p>
          <a:p>
            <a:pPr marL="457200" lvl="1" indent="0"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Long term vision: develop quantitative multivariate indicators for inclusion in stock assessment development and decision making during annual quota setting </a:t>
            </a:r>
          </a:p>
          <a:p>
            <a:endParaRPr lang="en-US" altLang="en-US" sz="2400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8600"/>
            <a:ext cx="5257800" cy="6481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512" y="228600"/>
            <a:ext cx="3429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New Direction: ESP’s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 new standardized framework termed the </a:t>
            </a:r>
            <a:r>
              <a:rPr lang="en-US" sz="2400" u="sng" dirty="0" smtClean="0">
                <a:solidFill>
                  <a:schemeClr val="bg1"/>
                </a:solidFill>
              </a:rPr>
              <a:t>ecosystem and socioeconomic profile (ESP) </a:t>
            </a:r>
            <a:r>
              <a:rPr lang="en-US" sz="2400" dirty="0" smtClean="0">
                <a:solidFill>
                  <a:schemeClr val="bg1"/>
                </a:solidFill>
              </a:rPr>
              <a:t>has recently been developed to serve as a proving ground for testing ecosystem and socioeconomic linkages within the stock assessment process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(Shotwell et al., In Prep).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-114300" y="98156"/>
            <a:ext cx="91440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Questions moving forward: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Additional indicators?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Priorities for ongoing/future empirical data collection?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Are these spatially explicit report cards of value to management decisions/quota setting?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Proceed with additional stocks or prioritize indicator development for current 4 stocks?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Adopt ESP framework for each stock moving forward?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Timeline: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Annual report cards and supporting documentation </a:t>
            </a:r>
            <a:r>
              <a:rPr lang="en-US" sz="2400" dirty="0" smtClean="0">
                <a:solidFill>
                  <a:schemeClr val="bg1"/>
                </a:solidFill>
              </a:rPr>
              <a:t>produced </a:t>
            </a:r>
            <a:r>
              <a:rPr lang="en-US" sz="2400" dirty="0">
                <a:solidFill>
                  <a:schemeClr val="bg1"/>
                </a:solidFill>
              </a:rPr>
              <a:t>annually </a:t>
            </a:r>
            <a:r>
              <a:rPr lang="en-US" sz="2400" dirty="0" smtClean="0">
                <a:solidFill>
                  <a:schemeClr val="bg1"/>
                </a:solidFill>
              </a:rPr>
              <a:t>for </a:t>
            </a:r>
            <a:r>
              <a:rPr lang="en-US" sz="2400" dirty="0">
                <a:solidFill>
                  <a:schemeClr val="bg1"/>
                </a:solidFill>
              </a:rPr>
              <a:t>May CPT meeting?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Update for September to include in SAFE chapters?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9810" y="449262"/>
            <a:ext cx="86868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Where we are now and how we got here </a:t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endParaRPr lang="en-US" altLang="en-US" sz="4000" i="1" dirty="0" smtClean="0">
              <a:solidFill>
                <a:srgbClr val="FFFF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bg1"/>
                </a:solidFill>
              </a:rPr>
              <a:t>Crab Ecosystem Considerations Chapter draft presented to CPT in 2014 by Liz Chilton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Pilot Bristol Bay Red King Crab report card draft presented to CPT in 2016 by Ben Daly 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9928" r="2904" b="18182"/>
          <a:stretch/>
        </p:blipFill>
        <p:spPr bwMode="auto">
          <a:xfrm>
            <a:off x="4419600" y="3103906"/>
            <a:ext cx="4495800" cy="36155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" t="6447" r="9032" b="7689"/>
          <a:stretch/>
        </p:blipFill>
        <p:spPr bwMode="auto">
          <a:xfrm>
            <a:off x="152400" y="3733800"/>
            <a:ext cx="3962400" cy="23622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0365" y="152400"/>
            <a:ext cx="8229600" cy="1143000"/>
          </a:xfrm>
        </p:spPr>
        <p:txBody>
          <a:bodyPr/>
          <a:lstStyle/>
          <a:p>
            <a:r>
              <a:rPr lang="en-US" altLang="en-US" sz="4000" dirty="0" smtClean="0">
                <a:solidFill>
                  <a:srgbClr val="FFFF00"/>
                </a:solidFill>
              </a:rPr>
              <a:t>Methodology for developing stock specific report cards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39200" cy="556708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1) Spatial extent of stock specific indicators restricted to stock management boundaries</a:t>
            </a:r>
          </a:p>
          <a:p>
            <a:pPr algn="ctr"/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endParaRPr lang="en-US" altLang="en-US" sz="2400" dirty="0" smtClean="0">
              <a:solidFill>
                <a:schemeClr val="bg1"/>
              </a:solidFill>
            </a:endParaRPr>
          </a:p>
          <a:p>
            <a:pPr algn="ctr"/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endParaRPr lang="en-US" altLang="en-US" sz="2400" dirty="0" smtClean="0">
              <a:solidFill>
                <a:schemeClr val="bg1"/>
              </a:solidFill>
            </a:endParaRPr>
          </a:p>
          <a:p>
            <a:pPr algn="ctr"/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endParaRPr lang="en-US" altLang="en-US" sz="2400" dirty="0" smtClean="0">
              <a:solidFill>
                <a:schemeClr val="bg1"/>
              </a:solidFill>
            </a:endParaRPr>
          </a:p>
          <a:p>
            <a:pPr algn="ctr"/>
            <a:endParaRPr lang="en-US" altLang="en-US" sz="2400" dirty="0">
              <a:solidFill>
                <a:schemeClr val="bg1"/>
              </a:solidFill>
            </a:endParaRPr>
          </a:p>
          <a:p>
            <a:pPr algn="ctr"/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2) General indicators selected that are applicable to all 4 stocks</a:t>
            </a:r>
          </a:p>
          <a:p>
            <a:pPr marL="0" indent="0">
              <a:buNone/>
            </a:pPr>
            <a:endParaRPr lang="en-US" altLang="en-US" dirty="0" smtClean="0">
              <a:solidFill>
                <a:schemeClr val="bg1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0"/>
            <a:ext cx="5029200" cy="389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solidFill>
                  <a:srgbClr val="FFFF00"/>
                </a:solidFill>
              </a:rPr>
              <a:t>Selected indicators for BBRKC, tanner and snow crab draft report cards</a:t>
            </a:r>
            <a:endParaRPr lang="en-US" sz="3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91600" cy="4525963"/>
          </a:xfrm>
        </p:spPr>
        <p:txBody>
          <a:bodyPr/>
          <a:lstStyle/>
          <a:p>
            <a:r>
              <a:rPr lang="en-US" sz="2200" u="sng" dirty="0" smtClean="0">
                <a:solidFill>
                  <a:schemeClr val="bg1"/>
                </a:solidFill>
              </a:rPr>
              <a:t>Total crab biomass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i="1" dirty="0" smtClean="0">
                <a:solidFill>
                  <a:schemeClr val="bg1"/>
                </a:solidFill>
              </a:rPr>
              <a:t>All sizes + sexes</a:t>
            </a:r>
          </a:p>
          <a:p>
            <a:r>
              <a:rPr lang="en-US" sz="2200" u="sng" dirty="0" smtClean="0">
                <a:solidFill>
                  <a:schemeClr val="bg1"/>
                </a:solidFill>
              </a:rPr>
              <a:t>Pre-recruit crab biomass: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</a:rPr>
              <a:t>Males only</a:t>
            </a:r>
            <a:endParaRPr lang="en-US" sz="2200" i="1" u="sng" dirty="0" smtClean="0">
              <a:solidFill>
                <a:schemeClr val="bg1"/>
              </a:solidFill>
            </a:endParaRPr>
          </a:p>
          <a:p>
            <a:r>
              <a:rPr lang="en-US" sz="2200" u="sng" dirty="0" smtClean="0">
                <a:solidFill>
                  <a:schemeClr val="bg1"/>
                </a:solidFill>
              </a:rPr>
              <a:t>CV (%) of pre-recruit biomass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i="1" dirty="0" smtClean="0">
                <a:solidFill>
                  <a:schemeClr val="bg1"/>
                </a:solidFill>
              </a:rPr>
              <a:t>(</a:t>
            </a:r>
            <a:r>
              <a:rPr lang="el-GR" sz="2200" i="1" dirty="0" smtClean="0">
                <a:solidFill>
                  <a:schemeClr val="bg1"/>
                </a:solidFill>
              </a:rPr>
              <a:t>σ</a:t>
            </a:r>
            <a:r>
              <a:rPr lang="en-US" sz="2200" i="1" dirty="0" smtClean="0">
                <a:solidFill>
                  <a:schemeClr val="bg1"/>
                </a:solidFill>
              </a:rPr>
              <a:t>/µ) * 100</a:t>
            </a:r>
          </a:p>
          <a:p>
            <a:r>
              <a:rPr lang="en-US" sz="2200" u="sng" dirty="0" smtClean="0">
                <a:solidFill>
                  <a:schemeClr val="bg1"/>
                </a:solidFill>
              </a:rPr>
              <a:t>Total fishery removals</a:t>
            </a:r>
            <a:r>
              <a:rPr lang="en-US" sz="2200" dirty="0" smtClean="0">
                <a:solidFill>
                  <a:schemeClr val="bg1"/>
                </a:solidFill>
              </a:rPr>
              <a:t>: </a:t>
            </a:r>
            <a:r>
              <a:rPr lang="en-US" sz="2200" i="1" dirty="0" smtClean="0">
                <a:solidFill>
                  <a:schemeClr val="bg1"/>
                </a:solidFill>
              </a:rPr>
              <a:t>Total catch + bycatch estimates </a:t>
            </a:r>
            <a:endParaRPr lang="en-US" sz="2200" i="1" u="sng" dirty="0" smtClean="0">
              <a:solidFill>
                <a:schemeClr val="bg1"/>
              </a:solidFill>
            </a:endParaRPr>
          </a:p>
          <a:p>
            <a:r>
              <a:rPr lang="en-US" sz="2200" u="sng" dirty="0" smtClean="0">
                <a:solidFill>
                  <a:schemeClr val="bg1"/>
                </a:solidFill>
              </a:rPr>
              <a:t>Bottom temperature: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</a:rPr>
              <a:t>Summer temps from NOAA EBS BT survey</a:t>
            </a:r>
            <a:endParaRPr lang="en-US" sz="2200" i="1" u="sng" dirty="0" smtClean="0">
              <a:solidFill>
                <a:schemeClr val="bg1"/>
              </a:solidFill>
            </a:endParaRPr>
          </a:p>
          <a:p>
            <a:r>
              <a:rPr lang="en-US" sz="2200" u="sng" dirty="0" smtClean="0">
                <a:solidFill>
                  <a:schemeClr val="bg1"/>
                </a:solidFill>
              </a:rPr>
              <a:t>Proportion cold pool:</a:t>
            </a:r>
            <a:r>
              <a:rPr lang="en-US" sz="2200" dirty="0" smtClean="0">
                <a:solidFill>
                  <a:schemeClr val="bg1"/>
                </a:solidFill>
              </a:rPr>
              <a:t>   </a:t>
            </a:r>
            <a:r>
              <a:rPr lang="en-US" sz="2200" i="1" u="sng" dirty="0" smtClean="0">
                <a:solidFill>
                  <a:schemeClr val="bg1"/>
                </a:solidFill>
              </a:rPr>
              <a:t># of stock stations w/ bottom temps &lt; 2°C</a:t>
            </a:r>
            <a:r>
              <a:rPr lang="en-US" sz="2200" i="1" dirty="0" smtClean="0">
                <a:solidFill>
                  <a:schemeClr val="bg1"/>
                </a:solidFill>
              </a:rPr>
              <a:t>                                   				total # of stock stations</a:t>
            </a:r>
          </a:p>
          <a:p>
            <a:r>
              <a:rPr lang="en-US" sz="2200" u="sng" dirty="0" smtClean="0">
                <a:solidFill>
                  <a:schemeClr val="bg1"/>
                </a:solidFill>
              </a:rPr>
              <a:t>Benthic invert biomass (competitors):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</a:rPr>
              <a:t>sea stars, hermits, urchins </a:t>
            </a:r>
            <a:r>
              <a:rPr lang="en-US" sz="2200" i="1" dirty="0" err="1" smtClean="0">
                <a:solidFill>
                  <a:schemeClr val="bg1"/>
                </a:solidFill>
              </a:rPr>
              <a:t>ect</a:t>
            </a:r>
            <a:r>
              <a:rPr lang="en-US" sz="2200" i="1" dirty="0" smtClean="0">
                <a:solidFill>
                  <a:schemeClr val="bg1"/>
                </a:solidFill>
              </a:rPr>
              <a:t>.</a:t>
            </a:r>
            <a:endParaRPr lang="en-US" sz="2200" i="1" u="sng" dirty="0" smtClean="0">
              <a:solidFill>
                <a:schemeClr val="bg1"/>
              </a:solidFill>
            </a:endParaRPr>
          </a:p>
          <a:p>
            <a:r>
              <a:rPr lang="en-US" sz="2200" u="sng" dirty="0" smtClean="0">
                <a:solidFill>
                  <a:schemeClr val="bg1"/>
                </a:solidFill>
              </a:rPr>
              <a:t>Benthic forager biomass (predators):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i="1" dirty="0" smtClean="0">
                <a:solidFill>
                  <a:schemeClr val="bg1"/>
                </a:solidFill>
              </a:rPr>
              <a:t>sculpin, flatfish, </a:t>
            </a:r>
            <a:r>
              <a:rPr lang="en-US" sz="2200" i="1" dirty="0" err="1" smtClean="0">
                <a:solidFill>
                  <a:schemeClr val="bg1"/>
                </a:solidFill>
              </a:rPr>
              <a:t>pcod</a:t>
            </a:r>
            <a:r>
              <a:rPr lang="en-US" sz="2200" i="1" dirty="0" smtClean="0">
                <a:solidFill>
                  <a:schemeClr val="bg1"/>
                </a:solidFill>
              </a:rPr>
              <a:t>, skate</a:t>
            </a:r>
            <a:endParaRPr lang="en-US" sz="2200" i="1" u="sng" dirty="0" smtClean="0">
              <a:solidFill>
                <a:schemeClr val="bg1"/>
              </a:solidFill>
            </a:endParaRPr>
          </a:p>
          <a:p>
            <a:r>
              <a:rPr lang="en-US" sz="2200" u="sng" dirty="0" smtClean="0">
                <a:solidFill>
                  <a:schemeClr val="bg1"/>
                </a:solidFill>
              </a:rPr>
              <a:t>Pacific cod predation index: </a:t>
            </a:r>
            <a:r>
              <a:rPr lang="en-US" sz="2200" i="1" dirty="0" err="1" smtClean="0">
                <a:solidFill>
                  <a:schemeClr val="bg1"/>
                </a:solidFill>
              </a:rPr>
              <a:t>pcod</a:t>
            </a:r>
            <a:r>
              <a:rPr lang="en-US" sz="2200" i="1" dirty="0" smtClean="0">
                <a:solidFill>
                  <a:schemeClr val="bg1"/>
                </a:solidFill>
              </a:rPr>
              <a:t> abundance*proportion crab in diet </a:t>
            </a:r>
          </a:p>
          <a:p>
            <a:r>
              <a:rPr lang="en-US" sz="2200" u="sng" dirty="0" smtClean="0">
                <a:solidFill>
                  <a:schemeClr val="bg1"/>
                </a:solidFill>
              </a:rPr>
              <a:t>Pelagic forager biomass (predators): </a:t>
            </a:r>
            <a:r>
              <a:rPr lang="en-US" sz="2200" i="1" dirty="0" err="1" smtClean="0">
                <a:solidFill>
                  <a:schemeClr val="bg1"/>
                </a:solidFill>
              </a:rPr>
              <a:t>pollock</a:t>
            </a:r>
            <a:r>
              <a:rPr lang="en-US" sz="2200" i="1" dirty="0" smtClean="0">
                <a:solidFill>
                  <a:schemeClr val="bg1"/>
                </a:solidFill>
              </a:rPr>
              <a:t>, herring, capelin </a:t>
            </a:r>
            <a:r>
              <a:rPr lang="en-US" sz="2200" i="1" dirty="0" err="1" smtClean="0">
                <a:solidFill>
                  <a:schemeClr val="bg1"/>
                </a:solidFill>
              </a:rPr>
              <a:t>ect</a:t>
            </a:r>
            <a:r>
              <a:rPr lang="en-US" sz="2200" i="1" dirty="0" smtClean="0">
                <a:solidFill>
                  <a:schemeClr val="bg1"/>
                </a:solidFill>
              </a:rPr>
              <a:t>. </a:t>
            </a:r>
            <a:endParaRPr lang="en-US" sz="2200" i="1" u="sng" dirty="0" smtClean="0">
              <a:solidFill>
                <a:schemeClr val="bg1"/>
              </a:solidFill>
            </a:endParaRPr>
          </a:p>
          <a:p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199" y="-64405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Bristol Bay Red King Crab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3688304"/>
            <a:ext cx="3817938" cy="2895600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2018 total BBRKC biomass was the lowest ever in the 39-year time series 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Pre-recruit biomass has also remained well below the long-term average</a:t>
            </a: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26425" y="4351274"/>
            <a:ext cx="34289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5-year mean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:  within 1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sd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of long-term mean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5-year trend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decrease by 	  1 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s.d.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34" r="3292"/>
          <a:stretch/>
        </p:blipFill>
        <p:spPr>
          <a:xfrm>
            <a:off x="76199" y="1091184"/>
            <a:ext cx="8991601" cy="2251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7500" b="16346"/>
          <a:stretch/>
        </p:blipFill>
        <p:spPr>
          <a:xfrm>
            <a:off x="425824" y="3100614"/>
            <a:ext cx="7575176" cy="2358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01000" y="1371601"/>
            <a:ext cx="1066800" cy="1905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4002567"/>
            <a:ext cx="4114800" cy="2125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924800" y="3505200"/>
            <a:ext cx="4572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447800" y="-26138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Bristol Bay temperatures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875" r="2438" b="18336"/>
          <a:stretch/>
        </p:blipFill>
        <p:spPr>
          <a:xfrm>
            <a:off x="3422204" y="878078"/>
            <a:ext cx="5188396" cy="2715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1970" r="2075" b="8223"/>
          <a:stretch/>
        </p:blipFill>
        <p:spPr>
          <a:xfrm>
            <a:off x="3425352" y="3573869"/>
            <a:ext cx="5185248" cy="304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962400" y="3573869"/>
            <a:ext cx="44958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876" y="1524000"/>
            <a:ext cx="3004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Summer </a:t>
            </a:r>
            <a:r>
              <a:rPr lang="en-US" sz="2400" dirty="0">
                <a:solidFill>
                  <a:schemeClr val="bg1"/>
                </a:solidFill>
              </a:rPr>
              <a:t>bottom temperatures in Bristol Bay were above average during four of the past five </a:t>
            </a:r>
            <a:r>
              <a:rPr lang="en-US" sz="2400" dirty="0" smtClean="0">
                <a:solidFill>
                  <a:schemeClr val="bg1"/>
                </a:solidFill>
              </a:rPr>
              <a:t>years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cold pool did not extend into the Bristol Bay management area during these four warm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-144463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Bristol Bay foraging guilds</a:t>
            </a:r>
            <a:endParaRPr lang="en-US" sz="3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017755"/>
            <a:ext cx="7477124" cy="1885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" r="885"/>
          <a:stretch/>
        </p:blipFill>
        <p:spPr>
          <a:xfrm>
            <a:off x="381001" y="2903537"/>
            <a:ext cx="7477124" cy="1304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618631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Survey biomass of competitors, benthic foragers, and pelagic foragers </a:t>
            </a:r>
            <a:r>
              <a:rPr lang="en-US" sz="2400" dirty="0" smtClean="0">
                <a:solidFill>
                  <a:schemeClr val="bg1"/>
                </a:solidFill>
              </a:rPr>
              <a:t>in Bristol Bay all </a:t>
            </a:r>
            <a:r>
              <a:rPr lang="en-US" sz="2400" dirty="0">
                <a:solidFill>
                  <a:schemeClr val="bg1"/>
                </a:solidFill>
              </a:rPr>
              <a:t>increased in 2016 </a:t>
            </a:r>
            <a:r>
              <a:rPr lang="en-US" sz="2400" dirty="0" smtClean="0">
                <a:solidFill>
                  <a:schemeClr val="bg1"/>
                </a:solidFill>
              </a:rPr>
              <a:t>and since then, the </a:t>
            </a:r>
            <a:r>
              <a:rPr lang="en-US" sz="2400" dirty="0">
                <a:solidFill>
                  <a:schemeClr val="bg1"/>
                </a:solidFill>
              </a:rPr>
              <a:t>overall trend in biomass </a:t>
            </a:r>
            <a:r>
              <a:rPr lang="en-US" sz="2400" dirty="0" smtClean="0">
                <a:solidFill>
                  <a:schemeClr val="bg1"/>
                </a:solidFill>
              </a:rPr>
              <a:t>is decreasing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91400" y="3789362"/>
            <a:ext cx="0" cy="10052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23501</TotalTime>
  <Words>1162</Words>
  <Application>Microsoft Office PowerPoint</Application>
  <PresentationFormat>On-screen Show (4:3)</PresentationFormat>
  <Paragraphs>209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Arial Black</vt:lpstr>
      <vt:lpstr>Arial Narrow</vt:lpstr>
      <vt:lpstr>Arial Narrow Bold</vt:lpstr>
      <vt:lpstr>Calibri</vt:lpstr>
      <vt:lpstr>Times New Roman</vt:lpstr>
      <vt:lpstr>Office Theme</vt:lpstr>
      <vt:lpstr>Default Design</vt:lpstr>
      <vt:lpstr>NOAA Title Options</vt:lpstr>
      <vt:lpstr>PowerPoint Presentation</vt:lpstr>
      <vt:lpstr>Ecosystem status reports and ecosystem report cards</vt:lpstr>
      <vt:lpstr>Talking Points for Today</vt:lpstr>
      <vt:lpstr>Where we are now and how we got here  </vt:lpstr>
      <vt:lpstr>Methodology for developing stock specific report cards</vt:lpstr>
      <vt:lpstr>Selected indicators for BBRKC, tanner and snow crab draft report cards</vt:lpstr>
      <vt:lpstr>Bristol Bay Red King Crab</vt:lpstr>
      <vt:lpstr>Bristol Bay temperatures</vt:lpstr>
      <vt:lpstr>Bristol Bay foraging guilds</vt:lpstr>
      <vt:lpstr>PowerPoint Presentation</vt:lpstr>
      <vt:lpstr>Benthic forager biomass</vt:lpstr>
      <vt:lpstr>Tanner Crab East</vt:lpstr>
      <vt:lpstr>PowerPoint Presentation</vt:lpstr>
      <vt:lpstr>Tanner Crab West</vt:lpstr>
      <vt:lpstr>PowerPoint Presentation</vt:lpstr>
      <vt:lpstr>Pacific cod predation</vt:lpstr>
      <vt:lpstr>Snow crab</vt:lpstr>
      <vt:lpstr>PowerPoint Presentation</vt:lpstr>
      <vt:lpstr>PowerPoint Presentation</vt:lpstr>
      <vt:lpstr>PowerPoint Presentation</vt:lpstr>
      <vt:lpstr>Indicator development:  Revisions to current indicators</vt:lpstr>
      <vt:lpstr>Ongoing discussion:  Identify and develop additional  indicators for each stock</vt:lpstr>
      <vt:lpstr>BBRKC ovigerous female dispersion indicator</vt:lpstr>
      <vt:lpstr>Larval advection indicator</vt:lpstr>
      <vt:lpstr>Larval crab abundance indicator</vt:lpstr>
      <vt:lpstr>Primary/secondary production indicator</vt:lpstr>
      <vt:lpstr>PowerPoint Presentation</vt:lpstr>
      <vt:lpstr>Chionoecetes body condition indicator</vt:lpstr>
      <vt:lpstr>Benthic prey indicator?</vt:lpstr>
      <vt:lpstr>Next Steps</vt:lpstr>
      <vt:lpstr>PowerPoint Presentation</vt:lpstr>
      <vt:lpstr>Questions moving forward: </vt:lpstr>
    </vt:vector>
  </TitlesOfParts>
  <Company>NOAA Fisheries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2012 Eastern Bering Sea Continental Shelf Bottom Trawl Survey: Results for Commercial Crab Species</dc:title>
  <dc:creator>foyr</dc:creator>
  <cp:lastModifiedBy>Erin Fedewa</cp:lastModifiedBy>
  <cp:revision>465</cp:revision>
  <cp:lastPrinted>2019-04-30T03:26:07Z</cp:lastPrinted>
  <dcterms:created xsi:type="dcterms:W3CDTF">2012-09-07T02:40:21Z</dcterms:created>
  <dcterms:modified xsi:type="dcterms:W3CDTF">2019-04-30T22:46:26Z</dcterms:modified>
</cp:coreProperties>
</file>